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notesMasterIdLst>
    <p:notesMasterId r:id="rId19"/>
  </p:notesMasterIdLst>
  <p:sldIdLst>
    <p:sldId id="256" r:id="rId2"/>
    <p:sldId id="386" r:id="rId3"/>
    <p:sldId id="382" r:id="rId4"/>
    <p:sldId id="387" r:id="rId5"/>
    <p:sldId id="388" r:id="rId6"/>
    <p:sldId id="389" r:id="rId7"/>
    <p:sldId id="385" r:id="rId8"/>
    <p:sldId id="373" r:id="rId9"/>
    <p:sldId id="379" r:id="rId10"/>
    <p:sldId id="380" r:id="rId11"/>
    <p:sldId id="374" r:id="rId12"/>
    <p:sldId id="375" r:id="rId13"/>
    <p:sldId id="376" r:id="rId14"/>
    <p:sldId id="383" r:id="rId15"/>
    <p:sldId id="377" r:id="rId16"/>
    <p:sldId id="384" r:id="rId17"/>
    <p:sldId id="38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>
        <p:scale>
          <a:sx n="70" d="100"/>
          <a:sy n="70" d="100"/>
        </p:scale>
        <p:origin x="-13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6487D-ADBD-419A-9609-772733DF3257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8DA1B-C207-4C2F-8D37-C6D7B46E8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00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19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A171F6-D29D-48B2-BD63-968BF76B4B39}" type="datetimeFigureOut">
              <a:rPr lang="pt-BR" smtClean="0"/>
              <a:t>27/09/2017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2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ccanoa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8280920" cy="4968552"/>
          </a:xfrm>
        </p:spPr>
        <p:txBody>
          <a:bodyPr/>
          <a:lstStyle/>
          <a:p>
            <a:pPr algn="ctr"/>
            <a:r>
              <a:rPr lang="pt-BR" sz="7200" dirty="0" smtClean="0">
                <a:solidFill>
                  <a:srgbClr val="FF9900"/>
                </a:solidFill>
              </a:rPr>
              <a:t>SEL </a:t>
            </a:r>
            <a:r>
              <a:rPr lang="pt-BR" sz="7200" dirty="0" smtClean="0">
                <a:solidFill>
                  <a:srgbClr val="FF9900"/>
                </a:solidFill>
              </a:rPr>
              <a:t>0440 </a:t>
            </a:r>
            <a:r>
              <a:rPr lang="pt-BR" sz="7200" dirty="0" smtClean="0">
                <a:solidFill>
                  <a:srgbClr val="FF9900"/>
                </a:solidFill>
              </a:rPr>
              <a:t/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7200" dirty="0" smtClean="0">
                <a:solidFill>
                  <a:srgbClr val="FF9900"/>
                </a:solidFill>
              </a:rPr>
              <a:t>INSTALAÇÃOES </a:t>
            </a:r>
            <a:r>
              <a:rPr lang="pt-BR" sz="7200" dirty="0" smtClean="0">
                <a:solidFill>
                  <a:srgbClr val="FF9900"/>
                </a:solidFill>
              </a:rPr>
              <a:t>ELÉTRICAS</a:t>
            </a:r>
            <a:r>
              <a:rPr lang="pt-BR" sz="7200" dirty="0" smtClean="0">
                <a:solidFill>
                  <a:srgbClr val="FF9900"/>
                </a:solidFill>
              </a:rPr>
              <a:t/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5000" dirty="0" smtClean="0">
                <a:solidFill>
                  <a:srgbClr val="FF9900"/>
                </a:solidFill>
              </a:rPr>
              <a:t>Aula 7 - Projeto de Instalações Elétricas... </a:t>
            </a:r>
            <a:r>
              <a:rPr lang="pt-BR" sz="3600" dirty="0" smtClean="0">
                <a:solidFill>
                  <a:srgbClr val="FF9900"/>
                </a:solidFill>
              </a:rPr>
              <a:t>Dimensionamento de condutores</a:t>
            </a:r>
            <a:endParaRPr lang="pt-BR" sz="5000" dirty="0">
              <a:solidFill>
                <a:srgbClr val="FF99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1800" y="5647783"/>
            <a:ext cx="6189583" cy="116559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Profa. Dra. Ana Carolina Canoas Asada</a:t>
            </a:r>
            <a:br>
              <a:rPr lang="pt-BR" dirty="0" smtClean="0"/>
            </a:br>
            <a:r>
              <a:rPr lang="pt-BR" dirty="0" smtClean="0">
                <a:hlinkClick r:id="rId2"/>
              </a:rPr>
              <a:t>accanoas@gmail.com</a:t>
            </a:r>
            <a:endParaRPr lang="pt-BR" dirty="0" smtClean="0"/>
          </a:p>
          <a:p>
            <a:r>
              <a:rPr lang="pt-BR" dirty="0" smtClean="0"/>
              <a:t>Sala 95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0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81963" y="1268760"/>
            <a:ext cx="8535144" cy="545074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9900"/>
                </a:solidFill>
              </a:rPr>
              <a:t>Critério da Capacidade de Condução de Corrente </a:t>
            </a:r>
            <a:endParaRPr lang="pt-BR" b="1" dirty="0" smtClean="0">
              <a:solidFill>
                <a:srgbClr val="FF9900"/>
              </a:solidFill>
            </a:endParaRPr>
          </a:p>
          <a:p>
            <a:r>
              <a:rPr lang="pt-BR" sz="2400" dirty="0" smtClean="0"/>
              <a:t>O </a:t>
            </a:r>
            <a:r>
              <a:rPr lang="pt-BR" sz="2400" dirty="0"/>
              <a:t>condutor, ao ser submetido a uma diferença de potencial, faz surgir em </a:t>
            </a:r>
            <a:r>
              <a:rPr lang="pt-BR" sz="2400" dirty="0" smtClean="0"/>
              <a:t>suas extremidades </a:t>
            </a:r>
            <a:r>
              <a:rPr lang="pt-BR" sz="2400" dirty="0"/>
              <a:t>uma corrente elétrica. </a:t>
            </a:r>
            <a:endParaRPr lang="pt-BR" sz="2400" dirty="0" smtClean="0"/>
          </a:p>
          <a:p>
            <a:endParaRPr lang="pt-BR" sz="1600" dirty="0" smtClean="0"/>
          </a:p>
          <a:p>
            <a:r>
              <a:rPr lang="pt-BR" sz="2400" dirty="0" smtClean="0"/>
              <a:t>Essa </a:t>
            </a:r>
            <a:r>
              <a:rPr lang="pt-BR" sz="2400" dirty="0"/>
              <a:t>corrente, ao passar pelo condutor, produz </a:t>
            </a:r>
            <a:r>
              <a:rPr lang="pt-BR" sz="2400" dirty="0" smtClean="0"/>
              <a:t>uma determinada </a:t>
            </a:r>
            <a:r>
              <a:rPr lang="pt-BR" sz="2400" dirty="0"/>
              <a:t>quantidade de calor, que segundo a Lei de Joule, tende a elevar a temperatura </a:t>
            </a:r>
            <a:r>
              <a:rPr lang="pt-BR" sz="2400" dirty="0" smtClean="0"/>
              <a:t>do condutor</a:t>
            </a:r>
            <a:r>
              <a:rPr lang="pt-BR" sz="2400" dirty="0"/>
              <a:t>, cuja dissipação térmica depende da natureza dos materiais constituintes e do </a:t>
            </a:r>
            <a:r>
              <a:rPr lang="pt-BR" sz="2400" dirty="0" smtClean="0"/>
              <a:t>meio (</a:t>
            </a:r>
            <a:r>
              <a:rPr lang="pt-BR" sz="2400" dirty="0"/>
              <a:t>maneira de instalar o condutor</a:t>
            </a:r>
            <a:r>
              <a:rPr lang="pt-BR" sz="2400" dirty="0" smtClean="0"/>
              <a:t>).</a:t>
            </a:r>
          </a:p>
          <a:p>
            <a:endParaRPr lang="pt-BR" sz="1600" dirty="0"/>
          </a:p>
          <a:p>
            <a:r>
              <a:rPr lang="pt-BR" sz="2400" dirty="0"/>
              <a:t>Esse critério tem por objetivo garantir condições satisfatórias de operação aos condutores </a:t>
            </a:r>
            <a:r>
              <a:rPr lang="pt-BR" sz="2400" dirty="0" smtClean="0"/>
              <a:t>e às </a:t>
            </a:r>
            <a:r>
              <a:rPr lang="pt-BR" sz="2400" dirty="0"/>
              <a:t>suas isolações, submetidos aos efeitos térmicos produzidos pela circulação da </a:t>
            </a:r>
            <a:r>
              <a:rPr lang="pt-BR" sz="2400" dirty="0" smtClean="0"/>
              <a:t>corrente elétrica </a:t>
            </a:r>
            <a:r>
              <a:rPr lang="pt-BR" sz="2400" dirty="0"/>
              <a:t>de forma a evitar danificar o condutor.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77531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Dimensionamento dos Condutores</a:t>
            </a:r>
          </a:p>
        </p:txBody>
      </p:sp>
    </p:spTree>
    <p:extLst>
      <p:ext uri="{BB962C8B-B14F-4D97-AF65-F5344CB8AC3E}">
        <p14:creationId xmlns:p14="http://schemas.microsoft.com/office/powerpoint/2010/main" val="32670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2101" name="Conector reto 2100"/>
          <p:cNvCxnSpPr/>
          <p:nvPr/>
        </p:nvCxnSpPr>
        <p:spPr>
          <a:xfrm>
            <a:off x="5832140" y="66693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14550"/>
            <a:ext cx="8382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77531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Dimensionamento dos Condutores</a:t>
            </a:r>
          </a:p>
        </p:txBody>
      </p:sp>
    </p:spTree>
    <p:extLst>
      <p:ext uri="{BB962C8B-B14F-4D97-AF65-F5344CB8AC3E}">
        <p14:creationId xmlns:p14="http://schemas.microsoft.com/office/powerpoint/2010/main" val="6569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332656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Dimensionamento dos Condutores</a:t>
            </a:r>
          </a:p>
        </p:txBody>
      </p:sp>
      <p:cxnSp>
        <p:nvCxnSpPr>
          <p:cNvPr id="2101" name="Conector reto 2100"/>
          <p:cNvCxnSpPr/>
          <p:nvPr/>
        </p:nvCxnSpPr>
        <p:spPr>
          <a:xfrm>
            <a:off x="5832140" y="66693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9552" y="1692097"/>
            <a:ext cx="839112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Cálculo da corrente de projeto - corrigida</a:t>
            </a:r>
          </a:p>
          <a:p>
            <a:endParaRPr lang="pt-BR" sz="1050" dirty="0" smtClean="0"/>
          </a:p>
          <a:p>
            <a:pPr marL="0" indent="0">
              <a:buFont typeface="Arial" pitchFamily="34" charset="0"/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625727" y="2452354"/>
                <a:ext cx="2667397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pt-BR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/>
                                </a:rPr>
                                <m:t>𝑐𝑖𝑟𝑐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𝐹𝐶𝑇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𝐹𝐶𝑁𝐶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727" y="2452354"/>
                <a:ext cx="2667397" cy="7837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6156176" y="3789040"/>
            <a:ext cx="165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Fator de correção</a:t>
            </a:r>
          </a:p>
          <a:p>
            <a:r>
              <a:rPr lang="pt-BR" sz="1600" dirty="0" smtClean="0"/>
              <a:t> de agrupamento</a:t>
            </a:r>
            <a:endParaRPr lang="pt-BR" sz="1600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6156176" y="3253972"/>
            <a:ext cx="1369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4533301" y="3236095"/>
            <a:ext cx="1" cy="400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929852" y="3636313"/>
            <a:ext cx="165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Fator de correção</a:t>
            </a:r>
          </a:p>
          <a:p>
            <a:r>
              <a:rPr lang="pt-BR" sz="1600" dirty="0" smtClean="0"/>
              <a:t> de temperatura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127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332656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Dimensionamento dos Condutores</a:t>
            </a:r>
          </a:p>
        </p:txBody>
      </p:sp>
      <p:cxnSp>
        <p:nvCxnSpPr>
          <p:cNvPr id="2101" name="Conector reto 2100"/>
          <p:cNvCxnSpPr/>
          <p:nvPr/>
        </p:nvCxnSpPr>
        <p:spPr>
          <a:xfrm>
            <a:off x="5832140" y="66693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268760"/>
            <a:ext cx="56197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06" y="5013176"/>
            <a:ext cx="7239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8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44040"/>
              </p:ext>
            </p:extLst>
          </p:nvPr>
        </p:nvGraphicFramePr>
        <p:xfrm>
          <a:off x="1763688" y="-27384"/>
          <a:ext cx="6120681" cy="697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00"/>
                <a:gridCol w="803726"/>
                <a:gridCol w="680076"/>
                <a:gridCol w="1112851"/>
                <a:gridCol w="989200"/>
                <a:gridCol w="680076"/>
                <a:gridCol w="680076"/>
                <a:gridCol w="680076"/>
              </a:tblGrid>
              <a:tr h="14782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Circuito</a:t>
                      </a:r>
                      <a:endParaRPr lang="pt-BR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/>
                        <a:t>Tensão (V)</a:t>
                      </a:r>
                    </a:p>
                    <a:p>
                      <a:pPr algn="ctr"/>
                      <a:endParaRPr lang="pt-BR" sz="105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/>
                        <a:t>Local</a:t>
                      </a:r>
                    </a:p>
                    <a:p>
                      <a:pPr algn="ctr"/>
                      <a:endParaRPr lang="pt-BR" sz="105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Potência</a:t>
                      </a:r>
                      <a:endParaRPr lang="pt-BR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Corrente do circuito (A)</a:t>
                      </a:r>
                      <a:endParaRPr lang="pt-BR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Corrente</a:t>
                      </a:r>
                      <a:r>
                        <a:rPr lang="pt-BR" sz="1050" baseline="0" dirty="0" smtClean="0"/>
                        <a:t> corrigida (A)</a:t>
                      </a:r>
                      <a:endParaRPr lang="pt-BR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Nº</a:t>
                      </a:r>
                      <a:endParaRPr lang="pt-B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Tipo </a:t>
                      </a:r>
                      <a:endParaRPr lang="pt-BR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err="1" smtClean="0"/>
                        <a:t>Qtidade</a:t>
                      </a:r>
                      <a:r>
                        <a:rPr lang="pt-BR" sz="1050" dirty="0" smtClean="0"/>
                        <a:t> x</a:t>
                      </a:r>
                      <a:r>
                        <a:rPr lang="pt-BR" sz="1050" baseline="0" dirty="0" smtClean="0"/>
                        <a:t> potência (VA)</a:t>
                      </a:r>
                      <a:endParaRPr lang="pt-B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Total</a:t>
                      </a:r>
                      <a:endParaRPr lang="pt-BR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 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Ilumi</a:t>
                      </a:r>
                      <a:r>
                        <a:rPr lang="pt-BR" sz="1200" dirty="0" smtClean="0"/>
                        <a:t>. Social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Sala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dirty="0" smtClean="0"/>
                        <a:t> 1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dirty="0" smtClean="0"/>
                        <a:t> 2</a:t>
                      </a:r>
                    </a:p>
                    <a:p>
                      <a:pPr algn="ctr"/>
                      <a:r>
                        <a:rPr lang="pt-BR" sz="1200" dirty="0" smtClean="0"/>
                        <a:t>Banheiro</a:t>
                      </a:r>
                    </a:p>
                    <a:p>
                      <a:pPr algn="ctr"/>
                      <a:r>
                        <a:rPr lang="pt-BR" sz="1200" dirty="0" smtClean="0"/>
                        <a:t>Hall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1x160</a:t>
                      </a:r>
                    </a:p>
                    <a:p>
                      <a:pPr algn="ctr"/>
                      <a:r>
                        <a:rPr lang="pt-BR" sz="1200" dirty="0" smtClean="0"/>
                        <a:t>1x160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620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4,88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6,97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Ilumi</a:t>
                      </a:r>
                      <a:r>
                        <a:rPr lang="pt-BR" sz="1200" dirty="0" smtClean="0"/>
                        <a:t>.</a:t>
                      </a:r>
                    </a:p>
                    <a:p>
                      <a:pPr algn="ctr"/>
                      <a:r>
                        <a:rPr lang="pt-BR" sz="1200" dirty="0" smtClean="0"/>
                        <a:t>Serviço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Copa Cozinha</a:t>
                      </a:r>
                    </a:p>
                    <a:p>
                      <a:pPr algn="ctr"/>
                      <a:r>
                        <a:rPr lang="pt-BR" sz="1200" dirty="0" smtClean="0"/>
                        <a:t>A.</a:t>
                      </a:r>
                      <a:r>
                        <a:rPr lang="pt-BR" sz="1200" baseline="0" dirty="0" smtClean="0"/>
                        <a:t> Serviço</a:t>
                      </a:r>
                      <a:endParaRPr lang="pt-BR" sz="1200" dirty="0" smtClean="0"/>
                    </a:p>
                    <a:p>
                      <a:pPr marL="0" indent="0" algn="ctr">
                        <a:buNone/>
                      </a:pPr>
                      <a:r>
                        <a:rPr lang="pt-BR" sz="1200" baseline="0" dirty="0" smtClean="0"/>
                        <a:t>A. Externa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1x160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460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3,62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10,18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Sala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dirty="0" smtClean="0"/>
                        <a:t> 1</a:t>
                      </a:r>
                      <a:br>
                        <a:rPr lang="pt-BR" sz="1200" dirty="0" smtClean="0"/>
                      </a:br>
                      <a:r>
                        <a:rPr lang="pt-BR" sz="1200" dirty="0" smtClean="0"/>
                        <a:t>Hall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4x100</a:t>
                      </a:r>
                    </a:p>
                    <a:p>
                      <a:pPr algn="ctr"/>
                      <a:r>
                        <a:rPr lang="pt-BR" sz="1200" dirty="0" smtClean="0"/>
                        <a:t>4x100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7,09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10,13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Banheiro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baseline="0" dirty="0" smtClean="0"/>
                        <a:t> 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1x600</a:t>
                      </a:r>
                    </a:p>
                    <a:p>
                      <a:pPr algn="ctr"/>
                      <a:r>
                        <a:rPr lang="pt-BR" sz="1200" dirty="0" smtClean="0"/>
                        <a:t>4x100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7,87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11,24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Copa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2x600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9,45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11,81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Copa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1x600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5,51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6,88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Cozinha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2x600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9,45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14,5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8*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TUG`s</a:t>
                      </a:r>
                      <a:r>
                        <a:rPr lang="pt-BR" sz="1200" dirty="0" smtClean="0"/>
                        <a:t> +</a:t>
                      </a:r>
                    </a:p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r>
                        <a:rPr lang="pt-BR" sz="1200" dirty="0" smtClean="0"/>
                        <a:t>*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Cozinha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1x600</a:t>
                      </a:r>
                    </a:p>
                    <a:p>
                      <a:pPr algn="ctr"/>
                      <a:r>
                        <a:rPr lang="pt-BR" sz="1200" dirty="0" smtClean="0"/>
                        <a:t>1x500*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9,45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14,5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A. Serviço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4,72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7,26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220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Banheiro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1x5500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5500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11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220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Cozinha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1x5000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22,72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22,72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A. Serviço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7,87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7,87</a:t>
                      </a:r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2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332656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Seção Nominal dos Condutores</a:t>
            </a:r>
          </a:p>
        </p:txBody>
      </p:sp>
      <p:cxnSp>
        <p:nvCxnSpPr>
          <p:cNvPr id="2101" name="Conector reto 2100"/>
          <p:cNvCxnSpPr/>
          <p:nvPr/>
        </p:nvCxnSpPr>
        <p:spPr>
          <a:xfrm>
            <a:off x="5832140" y="66693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8" y="1988840"/>
            <a:ext cx="85915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4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426352"/>
              </p:ext>
            </p:extLst>
          </p:nvPr>
        </p:nvGraphicFramePr>
        <p:xfrm>
          <a:off x="1763688" y="-27384"/>
          <a:ext cx="6408711" cy="697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88"/>
                <a:gridCol w="757393"/>
                <a:gridCol w="640871"/>
                <a:gridCol w="1048699"/>
                <a:gridCol w="932176"/>
                <a:gridCol w="640871"/>
                <a:gridCol w="640871"/>
                <a:gridCol w="640871"/>
                <a:gridCol w="640871"/>
              </a:tblGrid>
              <a:tr h="14782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Circuito</a:t>
                      </a:r>
                      <a:endParaRPr lang="pt-BR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/>
                        <a:t>Tensão (V)</a:t>
                      </a:r>
                    </a:p>
                    <a:p>
                      <a:pPr algn="ctr"/>
                      <a:endParaRPr lang="pt-BR" sz="105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/>
                        <a:t>Local</a:t>
                      </a:r>
                    </a:p>
                    <a:p>
                      <a:pPr algn="ctr"/>
                      <a:endParaRPr lang="pt-BR" sz="105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Potência</a:t>
                      </a:r>
                      <a:endParaRPr lang="pt-BR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Corrente do circuito (A)</a:t>
                      </a:r>
                      <a:endParaRPr lang="pt-BR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Corrente</a:t>
                      </a:r>
                      <a:r>
                        <a:rPr lang="pt-BR" sz="1050" baseline="0" dirty="0" smtClean="0"/>
                        <a:t> corrigida (A)</a:t>
                      </a:r>
                      <a:endParaRPr lang="pt-BR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Secção (mm)</a:t>
                      </a:r>
                      <a:endParaRPr lang="pt-BR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Nº</a:t>
                      </a:r>
                      <a:endParaRPr lang="pt-B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Tipo </a:t>
                      </a:r>
                      <a:endParaRPr lang="pt-BR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err="1" smtClean="0"/>
                        <a:t>Qtidade</a:t>
                      </a:r>
                      <a:r>
                        <a:rPr lang="pt-BR" sz="1050" dirty="0" smtClean="0"/>
                        <a:t> x</a:t>
                      </a:r>
                      <a:r>
                        <a:rPr lang="pt-BR" sz="1050" baseline="0" dirty="0" smtClean="0"/>
                        <a:t> potência (VA)</a:t>
                      </a:r>
                      <a:endParaRPr lang="pt-B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Total</a:t>
                      </a:r>
                      <a:endParaRPr lang="pt-BR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 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Ilumi</a:t>
                      </a:r>
                      <a:r>
                        <a:rPr lang="pt-BR" sz="1200" dirty="0" smtClean="0"/>
                        <a:t>. Social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Sala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dirty="0" smtClean="0"/>
                        <a:t> 1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dirty="0" smtClean="0"/>
                        <a:t> 2</a:t>
                      </a:r>
                    </a:p>
                    <a:p>
                      <a:pPr algn="ctr"/>
                      <a:r>
                        <a:rPr lang="pt-BR" sz="1200" dirty="0" smtClean="0"/>
                        <a:t>Banheiro</a:t>
                      </a:r>
                    </a:p>
                    <a:p>
                      <a:pPr algn="ctr"/>
                      <a:r>
                        <a:rPr lang="pt-BR" sz="1200" dirty="0" smtClean="0"/>
                        <a:t>Hall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1x160</a:t>
                      </a:r>
                    </a:p>
                    <a:p>
                      <a:pPr algn="ctr"/>
                      <a:r>
                        <a:rPr lang="pt-BR" sz="1200" dirty="0" smtClean="0"/>
                        <a:t>1x160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620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4,88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6,97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#1,5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Ilumi</a:t>
                      </a:r>
                      <a:r>
                        <a:rPr lang="pt-BR" sz="1200" dirty="0" smtClean="0"/>
                        <a:t>.</a:t>
                      </a:r>
                    </a:p>
                    <a:p>
                      <a:pPr algn="ctr"/>
                      <a:r>
                        <a:rPr lang="pt-BR" sz="1200" dirty="0" smtClean="0"/>
                        <a:t>Serviço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Copa Cozinha</a:t>
                      </a:r>
                    </a:p>
                    <a:p>
                      <a:pPr algn="ctr"/>
                      <a:r>
                        <a:rPr lang="pt-BR" sz="1200" dirty="0" smtClean="0"/>
                        <a:t>A.</a:t>
                      </a:r>
                      <a:r>
                        <a:rPr lang="pt-BR" sz="1200" baseline="0" dirty="0" smtClean="0"/>
                        <a:t> Serviço</a:t>
                      </a:r>
                      <a:endParaRPr lang="pt-BR" sz="1200" dirty="0" smtClean="0"/>
                    </a:p>
                    <a:p>
                      <a:pPr marL="0" indent="0" algn="ctr">
                        <a:buNone/>
                      </a:pPr>
                      <a:r>
                        <a:rPr lang="pt-BR" sz="1200" baseline="0" dirty="0" smtClean="0"/>
                        <a:t>A. Externa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1x160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460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3,62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10,18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#1,5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Sala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dirty="0" smtClean="0"/>
                        <a:t> 1</a:t>
                      </a:r>
                      <a:br>
                        <a:rPr lang="pt-BR" sz="1200" dirty="0" smtClean="0"/>
                      </a:br>
                      <a:r>
                        <a:rPr lang="pt-BR" sz="1200" dirty="0" smtClean="0"/>
                        <a:t>Hall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4x100</a:t>
                      </a:r>
                    </a:p>
                    <a:p>
                      <a:pPr algn="ctr"/>
                      <a:r>
                        <a:rPr lang="pt-BR" sz="1200" dirty="0" smtClean="0"/>
                        <a:t>4x100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7,09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10,13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#2,5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Banheiro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baseline="0" dirty="0" smtClean="0"/>
                        <a:t> 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1x600</a:t>
                      </a:r>
                    </a:p>
                    <a:p>
                      <a:pPr algn="ctr"/>
                      <a:r>
                        <a:rPr lang="pt-BR" sz="1200" dirty="0" smtClean="0"/>
                        <a:t>4x100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7,87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11,24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#2,5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Copa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2x600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9,45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11,81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#2,5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Copa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1x600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5,51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6,88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#2,5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Cozinha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2x600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9,45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14,5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#2,5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8*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TUG`s</a:t>
                      </a:r>
                      <a:r>
                        <a:rPr lang="pt-BR" sz="1200" dirty="0" smtClean="0"/>
                        <a:t> +</a:t>
                      </a:r>
                    </a:p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r>
                        <a:rPr lang="pt-BR" sz="1200" dirty="0" smtClean="0"/>
                        <a:t>*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Cozinha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1x600</a:t>
                      </a:r>
                    </a:p>
                    <a:p>
                      <a:pPr algn="ctr"/>
                      <a:r>
                        <a:rPr lang="pt-BR" sz="1200" dirty="0" smtClean="0"/>
                        <a:t>1x500*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9,45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14,5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#2,5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A. Serviço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4,72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7,26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#2,5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220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Banheiro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1x5500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5500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#4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11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220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Cozinha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1x5000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22,72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22,72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#2,5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A. Serviço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7,87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7,87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#2,5</a:t>
                      </a:r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1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260648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Dimensionamento de </a:t>
            </a:r>
            <a:r>
              <a:rPr lang="pt-BR" sz="4400" dirty="0" err="1" smtClean="0">
                <a:solidFill>
                  <a:srgbClr val="FF9900"/>
                </a:solidFill>
              </a:rPr>
              <a:t>Eletrodutos</a:t>
            </a:r>
            <a:endParaRPr lang="pt-BR" sz="4400" dirty="0" smtClean="0">
              <a:solidFill>
                <a:srgbClr val="FF9900"/>
              </a:solidFill>
            </a:endParaRPr>
          </a:p>
        </p:txBody>
      </p:sp>
      <p:cxnSp>
        <p:nvCxnSpPr>
          <p:cNvPr id="2101" name="Conector reto 2100"/>
          <p:cNvCxnSpPr/>
          <p:nvPr/>
        </p:nvCxnSpPr>
        <p:spPr>
          <a:xfrm>
            <a:off x="5832140" y="66693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abela para dimensionamento simplificados de eletroduto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0" y="2132856"/>
            <a:ext cx="8648301" cy="296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Ana\Downloads\IMG_20170926_1521257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r="7684"/>
          <a:stretch/>
        </p:blipFill>
        <p:spPr bwMode="auto">
          <a:xfrm>
            <a:off x="35496" y="692696"/>
            <a:ext cx="9042399" cy="57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Ana\Downloads\IMG_20170926_1521374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0"/>
          <a:stretch/>
        </p:blipFill>
        <p:spPr bwMode="auto">
          <a:xfrm>
            <a:off x="196889" y="692696"/>
            <a:ext cx="8839607" cy="558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Users\Ana\Downloads\IMG_20170926_1521451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r="14960"/>
          <a:stretch/>
        </p:blipFill>
        <p:spPr bwMode="auto">
          <a:xfrm>
            <a:off x="83622" y="486344"/>
            <a:ext cx="9030480" cy="61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030" name="Picture 6" descr="C:\Users\Ana\Downloads\IMG_20170926_1521581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r="18534"/>
          <a:stretch/>
        </p:blipFill>
        <p:spPr bwMode="auto">
          <a:xfrm>
            <a:off x="331426" y="111694"/>
            <a:ext cx="8417038" cy="67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na\Downloads\IMG_20170926_1524562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15688" r="7528"/>
          <a:stretch/>
        </p:blipFill>
        <p:spPr bwMode="auto">
          <a:xfrm>
            <a:off x="156924" y="1027319"/>
            <a:ext cx="8974034" cy="51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1167109" y="134048"/>
            <a:ext cx="484174" cy="622924"/>
            <a:chOff x="1691680" y="-120714"/>
            <a:chExt cx="628190" cy="820236"/>
          </a:xfrm>
        </p:grpSpPr>
        <p:cxnSp>
          <p:nvCxnSpPr>
            <p:cNvPr id="3" name="Conector reto 2"/>
            <p:cNvCxnSpPr/>
            <p:nvPr/>
          </p:nvCxnSpPr>
          <p:spPr>
            <a:xfrm>
              <a:off x="1691680" y="332656"/>
              <a:ext cx="0" cy="360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6"/>
            <p:cNvGrpSpPr/>
            <p:nvPr/>
          </p:nvGrpSpPr>
          <p:grpSpPr>
            <a:xfrm>
              <a:off x="1844080" y="325834"/>
              <a:ext cx="135632" cy="360040"/>
              <a:chOff x="1844080" y="325834"/>
              <a:chExt cx="135632" cy="36004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1844080" y="325834"/>
                <a:ext cx="0" cy="360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ector reto 5"/>
              <p:cNvCxnSpPr/>
              <p:nvPr/>
            </p:nvCxnSpPr>
            <p:spPr>
              <a:xfrm>
                <a:off x="1844080" y="325834"/>
                <a:ext cx="13563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o 11"/>
            <p:cNvGrpSpPr/>
            <p:nvPr/>
          </p:nvGrpSpPr>
          <p:grpSpPr>
            <a:xfrm>
              <a:off x="2031838" y="332660"/>
              <a:ext cx="288032" cy="366862"/>
              <a:chOff x="2267744" y="325834"/>
              <a:chExt cx="288032" cy="366862"/>
            </a:xfrm>
          </p:grpSpPr>
          <p:cxnSp>
            <p:nvCxnSpPr>
              <p:cNvPr id="11" name="Conector reto 10"/>
              <p:cNvCxnSpPr/>
              <p:nvPr/>
            </p:nvCxnSpPr>
            <p:spPr>
              <a:xfrm>
                <a:off x="2411760" y="332656"/>
                <a:ext cx="0" cy="360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2267744" y="325834"/>
                <a:ext cx="28803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CaixaDeTexto 12"/>
            <p:cNvSpPr txBox="1"/>
            <p:nvPr/>
          </p:nvSpPr>
          <p:spPr>
            <a:xfrm>
              <a:off x="1761053" y="-1207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5</a:t>
              </a:r>
              <a:endParaRPr lang="pt-BR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2534735" y="37197"/>
            <a:ext cx="476412" cy="630484"/>
            <a:chOff x="2534735" y="37197"/>
            <a:chExt cx="476412" cy="630484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2699792" y="394251"/>
              <a:ext cx="0" cy="2734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2534735" y="37197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2 b</a:t>
              </a:r>
              <a:endParaRPr lang="pt-BR" dirty="0"/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2772941" y="394251"/>
              <a:ext cx="0" cy="1367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o 29"/>
          <p:cNvGrpSpPr/>
          <p:nvPr/>
        </p:nvGrpSpPr>
        <p:grpSpPr>
          <a:xfrm>
            <a:off x="3359590" y="35332"/>
            <a:ext cx="359394" cy="448210"/>
            <a:chOff x="3359590" y="35332"/>
            <a:chExt cx="359394" cy="448210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3491880" y="346827"/>
              <a:ext cx="0" cy="1367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3597796" y="346827"/>
              <a:ext cx="0" cy="1367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3707904" y="346826"/>
              <a:ext cx="0" cy="1367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39"/>
            <p:cNvSpPr txBox="1"/>
            <p:nvPr/>
          </p:nvSpPr>
          <p:spPr>
            <a:xfrm>
              <a:off x="3359590" y="35332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 b</a:t>
              </a:r>
              <a:endParaRPr lang="pt-BR" dirty="0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4496224" y="9792"/>
            <a:ext cx="476412" cy="595344"/>
            <a:chOff x="4496224" y="9792"/>
            <a:chExt cx="476412" cy="595344"/>
          </a:xfrm>
        </p:grpSpPr>
        <p:cxnSp>
          <p:nvCxnSpPr>
            <p:cNvPr id="37" name="Conector reto 36"/>
            <p:cNvCxnSpPr/>
            <p:nvPr/>
          </p:nvCxnSpPr>
          <p:spPr>
            <a:xfrm>
              <a:off x="4618484" y="331706"/>
              <a:ext cx="0" cy="2734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4716016" y="322814"/>
              <a:ext cx="0" cy="1367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>
              <a:off x="4820791" y="332656"/>
              <a:ext cx="0" cy="1367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ixaDeTexto 40"/>
            <p:cNvSpPr txBox="1"/>
            <p:nvPr/>
          </p:nvSpPr>
          <p:spPr>
            <a:xfrm>
              <a:off x="4496224" y="979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2 b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0842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305472"/>
              </p:ext>
            </p:extLst>
          </p:nvPr>
        </p:nvGraphicFramePr>
        <p:xfrm>
          <a:off x="1763688" y="-27384"/>
          <a:ext cx="5400599" cy="697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963"/>
                <a:gridCol w="797816"/>
                <a:gridCol w="675075"/>
                <a:gridCol w="1104668"/>
                <a:gridCol w="981927"/>
                <a:gridCol w="675075"/>
                <a:gridCol w="675075"/>
              </a:tblGrid>
              <a:tr h="14782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Circuito</a:t>
                      </a:r>
                      <a:endParaRPr lang="pt-BR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/>
                        <a:t>Tensão (V)</a:t>
                      </a:r>
                    </a:p>
                    <a:p>
                      <a:pPr algn="ctr"/>
                      <a:endParaRPr lang="pt-BR" sz="105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/>
                        <a:t>Local</a:t>
                      </a:r>
                    </a:p>
                    <a:p>
                      <a:pPr algn="ctr"/>
                      <a:endParaRPr lang="pt-BR" sz="105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Potência</a:t>
                      </a:r>
                      <a:endParaRPr lang="pt-BR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Corrente do circuito (A)</a:t>
                      </a:r>
                      <a:endParaRPr lang="pt-BR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Nº</a:t>
                      </a:r>
                      <a:endParaRPr lang="pt-B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Tipo </a:t>
                      </a:r>
                      <a:endParaRPr lang="pt-BR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err="1" smtClean="0"/>
                        <a:t>Qtidade</a:t>
                      </a:r>
                      <a:r>
                        <a:rPr lang="pt-BR" sz="1050" dirty="0" smtClean="0"/>
                        <a:t> x</a:t>
                      </a:r>
                      <a:r>
                        <a:rPr lang="pt-BR" sz="1050" baseline="0" dirty="0" smtClean="0"/>
                        <a:t> potência (VA)</a:t>
                      </a:r>
                      <a:endParaRPr lang="pt-B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Total</a:t>
                      </a:r>
                      <a:endParaRPr lang="pt-BR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05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 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Ilumi</a:t>
                      </a:r>
                      <a:r>
                        <a:rPr lang="pt-BR" sz="1200" dirty="0" smtClean="0"/>
                        <a:t>. Social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Sala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dirty="0" smtClean="0"/>
                        <a:t> 1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dirty="0" smtClean="0"/>
                        <a:t> 2</a:t>
                      </a:r>
                    </a:p>
                    <a:p>
                      <a:pPr algn="ctr"/>
                      <a:r>
                        <a:rPr lang="pt-BR" sz="1200" dirty="0" smtClean="0"/>
                        <a:t>Banheiro</a:t>
                      </a:r>
                    </a:p>
                    <a:p>
                      <a:pPr algn="ctr"/>
                      <a:r>
                        <a:rPr lang="pt-BR" sz="1200" dirty="0" smtClean="0"/>
                        <a:t>Hall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1x160</a:t>
                      </a:r>
                    </a:p>
                    <a:p>
                      <a:pPr algn="ctr"/>
                      <a:r>
                        <a:rPr lang="pt-BR" sz="1200" dirty="0" smtClean="0"/>
                        <a:t>1x160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620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4,88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Ilumi</a:t>
                      </a:r>
                      <a:r>
                        <a:rPr lang="pt-BR" sz="1200" dirty="0" smtClean="0"/>
                        <a:t>.</a:t>
                      </a:r>
                    </a:p>
                    <a:p>
                      <a:pPr algn="ctr"/>
                      <a:r>
                        <a:rPr lang="pt-BR" sz="1200" dirty="0" smtClean="0"/>
                        <a:t>Serviço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Copa Cozinha</a:t>
                      </a:r>
                    </a:p>
                    <a:p>
                      <a:pPr algn="ctr"/>
                      <a:r>
                        <a:rPr lang="pt-BR" sz="1200" dirty="0" smtClean="0"/>
                        <a:t>A.</a:t>
                      </a:r>
                      <a:r>
                        <a:rPr lang="pt-BR" sz="1200" baseline="0" dirty="0" smtClean="0"/>
                        <a:t> Serviço</a:t>
                      </a:r>
                      <a:endParaRPr lang="pt-BR" sz="1200" dirty="0" smtClean="0"/>
                    </a:p>
                    <a:p>
                      <a:pPr marL="0" indent="0" algn="ctr">
                        <a:buNone/>
                      </a:pPr>
                      <a:r>
                        <a:rPr lang="pt-BR" sz="1200" baseline="0" dirty="0" smtClean="0"/>
                        <a:t>A. Externa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1x160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460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3,62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Sala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dirty="0" smtClean="0"/>
                        <a:t> 1</a:t>
                      </a:r>
                      <a:br>
                        <a:rPr lang="pt-BR" sz="1200" dirty="0" smtClean="0"/>
                      </a:br>
                      <a:r>
                        <a:rPr lang="pt-BR" sz="1200" dirty="0" smtClean="0"/>
                        <a:t>Hall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4x100</a:t>
                      </a:r>
                    </a:p>
                    <a:p>
                      <a:pPr algn="ctr"/>
                      <a:r>
                        <a:rPr lang="pt-BR" sz="1200" dirty="0" smtClean="0"/>
                        <a:t>4x100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7,09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Banheiro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baseline="0" dirty="0" smtClean="0"/>
                        <a:t> 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1x600</a:t>
                      </a:r>
                    </a:p>
                    <a:p>
                      <a:pPr algn="ctr"/>
                      <a:r>
                        <a:rPr lang="pt-BR" sz="1200" dirty="0" smtClean="0"/>
                        <a:t>4x100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7,87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Copa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2x600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9,45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Copa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1x600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5,51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Cozinha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2x600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9,45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8*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TUG`s</a:t>
                      </a:r>
                      <a:r>
                        <a:rPr lang="pt-BR" sz="1200" dirty="0" smtClean="0"/>
                        <a:t> +</a:t>
                      </a:r>
                    </a:p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r>
                        <a:rPr lang="pt-BR" sz="1200" dirty="0" smtClean="0"/>
                        <a:t>*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Cozinha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1x600</a:t>
                      </a:r>
                    </a:p>
                    <a:p>
                      <a:pPr algn="ctr"/>
                      <a:r>
                        <a:rPr lang="pt-BR" sz="1200" dirty="0" smtClean="0"/>
                        <a:t>1x500*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9,45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A. Serviço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4,72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220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Banheiro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1x5500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5500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25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11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220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Cozinha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1x5000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22,72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A. Serviço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7,87</a:t>
                      </a:r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Dimensionamento dos Condutores</a:t>
            </a:r>
          </a:p>
        </p:txBody>
      </p:sp>
      <p:cxnSp>
        <p:nvCxnSpPr>
          <p:cNvPr id="2101" name="Conector reto 2100"/>
          <p:cNvCxnSpPr/>
          <p:nvPr/>
        </p:nvCxnSpPr>
        <p:spPr>
          <a:xfrm>
            <a:off x="5832140" y="66693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4" y="1350405"/>
            <a:ext cx="8187350" cy="524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direita 2"/>
          <p:cNvSpPr/>
          <p:nvPr/>
        </p:nvSpPr>
        <p:spPr>
          <a:xfrm rot="10800000">
            <a:off x="8460432" y="191683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Seta para a direita 63"/>
          <p:cNvSpPr/>
          <p:nvPr/>
        </p:nvSpPr>
        <p:spPr>
          <a:xfrm rot="10800000">
            <a:off x="8446784" y="243830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6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81963" y="1124744"/>
            <a:ext cx="8535144" cy="5594756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Dimensionar os condutores de um circuito é determinar a seção padronizada (bitola) </a:t>
            </a:r>
            <a:r>
              <a:rPr lang="pt-BR" sz="2400" dirty="0" smtClean="0"/>
              <a:t>dos fios </a:t>
            </a:r>
            <a:r>
              <a:rPr lang="pt-BR" sz="2400" dirty="0"/>
              <a:t>deste circuito, de forma a garantir que a corrente calculada </a:t>
            </a:r>
            <a:r>
              <a:rPr lang="pt-BR" sz="2400" dirty="0" smtClean="0"/>
              <a:t>possa </a:t>
            </a:r>
            <a:r>
              <a:rPr lang="pt-BR" sz="2400" dirty="0"/>
              <a:t>circular </a:t>
            </a:r>
            <a:r>
              <a:rPr lang="pt-BR" sz="2400" dirty="0" smtClean="0"/>
              <a:t>pelos fios</a:t>
            </a:r>
            <a:r>
              <a:rPr lang="pt-BR" sz="2400" dirty="0"/>
              <a:t>, por um tempo ilimitado, sem que ocorra superaquecimento e que a queda de tensão </a:t>
            </a:r>
            <a:r>
              <a:rPr lang="pt-BR" sz="2400" dirty="0" smtClean="0"/>
              <a:t>seja mantida </a:t>
            </a:r>
            <a:r>
              <a:rPr lang="pt-BR" sz="2400" dirty="0"/>
              <a:t>dentro dos limites normalizados. </a:t>
            </a:r>
            <a:endParaRPr lang="pt-BR" sz="2400" dirty="0" smtClean="0"/>
          </a:p>
          <a:p>
            <a:endParaRPr lang="pt-BR" sz="1600" dirty="0"/>
          </a:p>
          <a:p>
            <a:r>
              <a:rPr lang="pt-BR" sz="2400" dirty="0" smtClean="0"/>
              <a:t>Além </a:t>
            </a:r>
            <a:r>
              <a:rPr lang="pt-BR" sz="2400" dirty="0"/>
              <a:t>disso, os condutores devem satisfazer </a:t>
            </a:r>
            <a:r>
              <a:rPr lang="pt-BR" sz="2400" dirty="0" smtClean="0"/>
              <a:t>às seguintes condições:</a:t>
            </a:r>
          </a:p>
          <a:p>
            <a:endParaRPr lang="pt-BR" sz="1600" dirty="0"/>
          </a:p>
          <a:p>
            <a:r>
              <a:rPr lang="pt-BR" sz="2400" dirty="0">
                <a:solidFill>
                  <a:srgbClr val="FF9900"/>
                </a:solidFill>
              </a:rPr>
              <a:t>- Limite de temperatura, em função da capacidade de condução de corrente;</a:t>
            </a:r>
          </a:p>
          <a:p>
            <a:r>
              <a:rPr lang="pt-BR" sz="2400" dirty="0">
                <a:solidFill>
                  <a:srgbClr val="FF9900"/>
                </a:solidFill>
              </a:rPr>
              <a:t>- Limite de queda de tensão;</a:t>
            </a:r>
          </a:p>
          <a:p>
            <a:r>
              <a:rPr lang="pt-BR" sz="2400" dirty="0"/>
              <a:t>- Capacidade dos dispositivos de proteção e contra sobrecarga;</a:t>
            </a:r>
          </a:p>
          <a:p>
            <a:r>
              <a:rPr lang="pt-BR" sz="2400" dirty="0"/>
              <a:t>- Capacidade de condução de corrente de curto-circuito por tempo limitado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77531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Dimensionamento dos Condutores</a:t>
            </a:r>
          </a:p>
        </p:txBody>
      </p:sp>
    </p:spTree>
    <p:extLst>
      <p:ext uri="{BB962C8B-B14F-4D97-AF65-F5344CB8AC3E}">
        <p14:creationId xmlns:p14="http://schemas.microsoft.com/office/powerpoint/2010/main" val="32670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térmico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Térmico</Template>
  <TotalTime>2226</TotalTime>
  <Words>836</Words>
  <Application>Microsoft Office PowerPoint</Application>
  <PresentationFormat>Apresentação na tela (4:3)</PresentationFormat>
  <Paragraphs>439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térmico</vt:lpstr>
      <vt:lpstr>SEL 0440  INSTALAÇÃOES ELÉTRICAS Aula 7 - Projeto de Instalações Elétricas... Dimensionamento de condutores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INSTALAÇÃOES ELÉTRICAS II</dc:title>
  <dc:creator>Ana</dc:creator>
  <cp:lastModifiedBy>Ana</cp:lastModifiedBy>
  <cp:revision>134</cp:revision>
  <dcterms:created xsi:type="dcterms:W3CDTF">2016-07-30T18:39:25Z</dcterms:created>
  <dcterms:modified xsi:type="dcterms:W3CDTF">2017-09-27T09:44:00Z</dcterms:modified>
</cp:coreProperties>
</file>