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3" r:id="rId16"/>
    <p:sldId id="274" r:id="rId17"/>
    <p:sldId id="272" r:id="rId18"/>
    <p:sldId id="275" r:id="rId19"/>
    <p:sldId id="276" r:id="rId20"/>
    <p:sldId id="277" r:id="rId21"/>
    <p:sldId id="278" r:id="rId22"/>
    <p:sldId id="279" r:id="rId23"/>
    <p:sldId id="280" r:id="rId24"/>
    <p:sldId id="28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14" d="100"/>
          <a:sy n="114" d="100"/>
        </p:scale>
        <p:origin x="210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3551715A-7BE5-4171-88A8-9B6CF8BF11B8}" type="datetimeFigureOut">
              <a:rPr lang="pt-BR" smtClean="0"/>
              <a:t>28/09/2017</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1451419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551715A-7BE5-4171-88A8-9B6CF8BF11B8}" type="datetimeFigureOut">
              <a:rPr lang="pt-BR" smtClean="0"/>
              <a:t>28/09/2017</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2012164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551715A-7BE5-4171-88A8-9B6CF8BF11B8}" type="datetimeFigureOut">
              <a:rPr lang="pt-BR" smtClean="0"/>
              <a:t>28/09/2017</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67E26E-5B00-4602-8635-EE37651D15EC}"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3149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Editar estilos de texto Mestre</a:t>
            </a:r>
          </a:p>
        </p:txBody>
      </p:sp>
      <p:sp>
        <p:nvSpPr>
          <p:cNvPr id="5" name="Date Placeholder 4"/>
          <p:cNvSpPr>
            <a:spLocks noGrp="1"/>
          </p:cNvSpPr>
          <p:nvPr>
            <p:ph type="dt" sz="half" idx="10"/>
          </p:nvPr>
        </p:nvSpPr>
        <p:spPr/>
        <p:txBody>
          <a:bodyPr/>
          <a:lstStyle/>
          <a:p>
            <a:fld id="{3551715A-7BE5-4171-88A8-9B6CF8BF11B8}" type="datetimeFigureOut">
              <a:rPr lang="pt-BR" smtClean="0"/>
              <a:t>28/09/2017</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2390085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Editar estilos de texto Mestre</a:t>
            </a:r>
          </a:p>
        </p:txBody>
      </p:sp>
      <p:sp>
        <p:nvSpPr>
          <p:cNvPr id="5" name="Date Placeholder 4"/>
          <p:cNvSpPr>
            <a:spLocks noGrp="1"/>
          </p:cNvSpPr>
          <p:nvPr>
            <p:ph type="dt" sz="half" idx="10"/>
          </p:nvPr>
        </p:nvSpPr>
        <p:spPr/>
        <p:txBody>
          <a:bodyPr/>
          <a:lstStyle/>
          <a:p>
            <a:fld id="{3551715A-7BE5-4171-88A8-9B6CF8BF11B8}" type="datetimeFigureOut">
              <a:rPr lang="pt-BR" smtClean="0"/>
              <a:t>28/09/2017</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67E26E-5B00-4602-8635-EE37651D15EC}"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4342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Editar estilos de texto Mestre</a:t>
            </a:r>
          </a:p>
        </p:txBody>
      </p:sp>
      <p:sp>
        <p:nvSpPr>
          <p:cNvPr id="5" name="Date Placeholder 4"/>
          <p:cNvSpPr>
            <a:spLocks noGrp="1"/>
          </p:cNvSpPr>
          <p:nvPr>
            <p:ph type="dt" sz="half" idx="10"/>
          </p:nvPr>
        </p:nvSpPr>
        <p:spPr/>
        <p:txBody>
          <a:bodyPr/>
          <a:lstStyle/>
          <a:p>
            <a:fld id="{3551715A-7BE5-4171-88A8-9B6CF8BF11B8}" type="datetimeFigureOut">
              <a:rPr lang="pt-BR" smtClean="0"/>
              <a:t>28/09/2017</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1741467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551715A-7BE5-4171-88A8-9B6CF8BF11B8}" type="datetimeFigureOut">
              <a:rPr lang="pt-BR" smtClean="0"/>
              <a:t>28/09/2017</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4263771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551715A-7BE5-4171-88A8-9B6CF8BF11B8}" type="datetimeFigureOut">
              <a:rPr lang="pt-BR" smtClean="0"/>
              <a:t>28/09/2017</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324039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551715A-7BE5-4171-88A8-9B6CF8BF11B8}" type="datetimeFigureOut">
              <a:rPr lang="pt-BR" smtClean="0"/>
              <a:t>28/09/2017</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393344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551715A-7BE5-4171-88A8-9B6CF8BF11B8}" type="datetimeFigureOut">
              <a:rPr lang="pt-BR" smtClean="0"/>
              <a:t>28/09/2017</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405938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551715A-7BE5-4171-88A8-9B6CF8BF11B8}" type="datetimeFigureOut">
              <a:rPr lang="pt-BR" smtClean="0"/>
              <a:t>28/09/2017</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1699088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3551715A-7BE5-4171-88A8-9B6CF8BF11B8}" type="datetimeFigureOut">
              <a:rPr lang="pt-BR" smtClean="0"/>
              <a:t>28/09/2017</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1582203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3551715A-7BE5-4171-88A8-9B6CF8BF11B8}" type="datetimeFigureOut">
              <a:rPr lang="pt-BR" smtClean="0"/>
              <a:t>28/09/2017</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1864952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1715A-7BE5-4171-88A8-9B6CF8BF11B8}" type="datetimeFigureOut">
              <a:rPr lang="pt-BR" smtClean="0"/>
              <a:t>28/09/2017</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1094116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3551715A-7BE5-4171-88A8-9B6CF8BF11B8}" type="datetimeFigureOut">
              <a:rPr lang="pt-BR" smtClean="0"/>
              <a:t>28/09/2017</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2918821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3551715A-7BE5-4171-88A8-9B6CF8BF11B8}" type="datetimeFigureOut">
              <a:rPr lang="pt-BR" smtClean="0"/>
              <a:t>28/09/2017</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67E26E-5B00-4602-8635-EE37651D15EC}" type="slidenum">
              <a:rPr lang="pt-BR" smtClean="0"/>
              <a:t>‹nº›</a:t>
            </a:fld>
            <a:endParaRPr lang="pt-BR"/>
          </a:p>
        </p:txBody>
      </p:sp>
    </p:spTree>
    <p:extLst>
      <p:ext uri="{BB962C8B-B14F-4D97-AF65-F5344CB8AC3E}">
        <p14:creationId xmlns:p14="http://schemas.microsoft.com/office/powerpoint/2010/main" val="415419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551715A-7BE5-4171-88A8-9B6CF8BF11B8}" type="datetimeFigureOut">
              <a:rPr lang="pt-BR" smtClean="0"/>
              <a:t>28/09/2017</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067E26E-5B00-4602-8635-EE37651D15EC}" type="slidenum">
              <a:rPr lang="pt-BR" smtClean="0"/>
              <a:t>‹nº›</a:t>
            </a:fld>
            <a:endParaRPr lang="pt-BR"/>
          </a:p>
        </p:txBody>
      </p:sp>
    </p:spTree>
    <p:extLst>
      <p:ext uri="{BB962C8B-B14F-4D97-AF65-F5344CB8AC3E}">
        <p14:creationId xmlns:p14="http://schemas.microsoft.com/office/powerpoint/2010/main" val="118809305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lgdecaro@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338638-1D03-4F30-A150-63868A5908C8}"/>
              </a:ext>
            </a:extLst>
          </p:cNvPr>
          <p:cNvSpPr>
            <a:spLocks noGrp="1"/>
          </p:cNvSpPr>
          <p:nvPr>
            <p:ph type="ctrTitle"/>
          </p:nvPr>
        </p:nvSpPr>
        <p:spPr/>
        <p:txBody>
          <a:bodyPr>
            <a:normAutofit fontScale="90000"/>
          </a:bodyPr>
          <a:lstStyle/>
          <a:p>
            <a:pPr algn="ctr"/>
            <a:r>
              <a:rPr lang="pt-BR" dirty="0"/>
              <a:t>Cooperação Jurídica Internacional em Matéria Penal</a:t>
            </a:r>
          </a:p>
        </p:txBody>
      </p:sp>
      <p:sp>
        <p:nvSpPr>
          <p:cNvPr id="3" name="Subtítulo 2">
            <a:extLst>
              <a:ext uri="{FF2B5EF4-FFF2-40B4-BE49-F238E27FC236}">
                <a16:creationId xmlns:a16="http://schemas.microsoft.com/office/drawing/2014/main" id="{EAE1EDBD-FC7F-45D8-BC71-54CE2A494D75}"/>
              </a:ext>
            </a:extLst>
          </p:cNvPr>
          <p:cNvSpPr>
            <a:spLocks noGrp="1"/>
          </p:cNvSpPr>
          <p:nvPr>
            <p:ph type="subTitle" idx="1"/>
          </p:nvPr>
        </p:nvSpPr>
        <p:spPr/>
        <p:txBody>
          <a:bodyPr/>
          <a:lstStyle/>
          <a:p>
            <a:pPr algn="ctr"/>
            <a:r>
              <a:rPr lang="pt-BR" dirty="0"/>
              <a:t>POR LUIZ GUILHERME RORATO DECARO</a:t>
            </a:r>
          </a:p>
        </p:txBody>
      </p:sp>
    </p:spTree>
    <p:extLst>
      <p:ext uri="{BB962C8B-B14F-4D97-AF65-F5344CB8AC3E}">
        <p14:creationId xmlns:p14="http://schemas.microsoft.com/office/powerpoint/2010/main" val="2224107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1FC64A-44A3-4F5E-9CC7-37AFA3E719F1}"/>
              </a:ext>
            </a:extLst>
          </p:cNvPr>
          <p:cNvSpPr>
            <a:spLocks noGrp="1"/>
          </p:cNvSpPr>
          <p:nvPr>
            <p:ph type="title"/>
          </p:nvPr>
        </p:nvSpPr>
        <p:spPr/>
        <p:txBody>
          <a:bodyPr/>
          <a:lstStyle/>
          <a:p>
            <a:r>
              <a:rPr lang="pt-BR" dirty="0"/>
              <a:t>Instrumentos de cooperação jurídica internacional</a:t>
            </a:r>
          </a:p>
        </p:txBody>
      </p:sp>
      <p:sp>
        <p:nvSpPr>
          <p:cNvPr id="3" name="Espaço Reservado para Conteúdo 2">
            <a:extLst>
              <a:ext uri="{FF2B5EF4-FFF2-40B4-BE49-F238E27FC236}">
                <a16:creationId xmlns:a16="http://schemas.microsoft.com/office/drawing/2014/main" id="{F965AC52-7D9D-49B9-905D-65FD1B59EC2C}"/>
              </a:ext>
            </a:extLst>
          </p:cNvPr>
          <p:cNvSpPr>
            <a:spLocks noGrp="1"/>
          </p:cNvSpPr>
          <p:nvPr>
            <p:ph idx="1"/>
          </p:nvPr>
        </p:nvSpPr>
        <p:spPr/>
        <p:txBody>
          <a:bodyPr>
            <a:normAutofit fontScale="92500" lnSpcReduction="20000"/>
          </a:bodyPr>
          <a:lstStyle/>
          <a:p>
            <a:r>
              <a:rPr lang="pt-BR" dirty="0"/>
              <a:t>Carta Rogatória</a:t>
            </a:r>
          </a:p>
          <a:p>
            <a:endParaRPr lang="pt-BR" dirty="0"/>
          </a:p>
          <a:p>
            <a:r>
              <a:rPr lang="pt-BR" dirty="0"/>
              <a:t>Auxílio Direto</a:t>
            </a:r>
          </a:p>
          <a:p>
            <a:endParaRPr lang="pt-BR" dirty="0"/>
          </a:p>
          <a:p>
            <a:r>
              <a:rPr lang="pt-BR" dirty="0"/>
              <a:t>Extradição</a:t>
            </a:r>
          </a:p>
          <a:p>
            <a:endParaRPr lang="pt-BR" dirty="0"/>
          </a:p>
          <a:p>
            <a:r>
              <a:rPr lang="pt-BR" dirty="0"/>
              <a:t>Transferência de Condenados</a:t>
            </a:r>
          </a:p>
          <a:p>
            <a:endParaRPr lang="pt-BR" dirty="0"/>
          </a:p>
          <a:p>
            <a:r>
              <a:rPr lang="pt-BR" dirty="0"/>
              <a:t>Transferência de Processos</a:t>
            </a:r>
          </a:p>
          <a:p>
            <a:pPr marL="0" indent="0">
              <a:buNone/>
            </a:pPr>
            <a:endParaRPr lang="pt-BR" dirty="0"/>
          </a:p>
          <a:p>
            <a:r>
              <a:rPr lang="pt-BR" dirty="0"/>
              <a:t>Homologação de Sentença Estrangeira</a:t>
            </a:r>
          </a:p>
          <a:p>
            <a:endParaRPr lang="pt-BR" dirty="0"/>
          </a:p>
          <a:p>
            <a:endParaRPr lang="pt-BR" dirty="0"/>
          </a:p>
        </p:txBody>
      </p:sp>
    </p:spTree>
    <p:extLst>
      <p:ext uri="{BB962C8B-B14F-4D97-AF65-F5344CB8AC3E}">
        <p14:creationId xmlns:p14="http://schemas.microsoft.com/office/powerpoint/2010/main" val="2589477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31E1DF-8812-48BF-BBC4-4DDA0313545B}"/>
              </a:ext>
            </a:extLst>
          </p:cNvPr>
          <p:cNvSpPr>
            <a:spLocks noGrp="1"/>
          </p:cNvSpPr>
          <p:nvPr>
            <p:ph type="title"/>
          </p:nvPr>
        </p:nvSpPr>
        <p:spPr/>
        <p:txBody>
          <a:bodyPr/>
          <a:lstStyle/>
          <a:p>
            <a:r>
              <a:rPr lang="pt-BR" dirty="0"/>
              <a:t>Carta Rogatória	</a:t>
            </a:r>
          </a:p>
        </p:txBody>
      </p:sp>
      <p:sp>
        <p:nvSpPr>
          <p:cNvPr id="3" name="Espaço Reservado para Conteúdo 2">
            <a:extLst>
              <a:ext uri="{FF2B5EF4-FFF2-40B4-BE49-F238E27FC236}">
                <a16:creationId xmlns:a16="http://schemas.microsoft.com/office/drawing/2014/main" id="{4D582750-794A-4C6F-A0D6-0C096FBCF621}"/>
              </a:ext>
            </a:extLst>
          </p:cNvPr>
          <p:cNvSpPr>
            <a:spLocks noGrp="1"/>
          </p:cNvSpPr>
          <p:nvPr>
            <p:ph idx="1"/>
          </p:nvPr>
        </p:nvSpPr>
        <p:spPr/>
        <p:txBody>
          <a:bodyPr>
            <a:normAutofit fontScale="62500" lnSpcReduction="20000"/>
          </a:bodyPr>
          <a:lstStyle/>
          <a:p>
            <a:pPr algn="just"/>
            <a:r>
              <a:rPr lang="pt-BR" u="sng" dirty="0"/>
              <a:t>Conceito</a:t>
            </a:r>
            <a:r>
              <a:rPr lang="pt-BR" dirty="0"/>
              <a:t>: é o instrumento por meio do qual </a:t>
            </a:r>
            <a:r>
              <a:rPr lang="pt-BR" dirty="0">
                <a:solidFill>
                  <a:srgbClr val="FF0000"/>
                </a:solidFill>
              </a:rPr>
              <a:t>o Poder Judiciário de um Estado (Rogante) solicita ao Poder Judiciário de outro Estado (Rogado) </a:t>
            </a:r>
            <a:r>
              <a:rPr lang="pt-BR" dirty="0">
                <a:solidFill>
                  <a:schemeClr val="tx1"/>
                </a:solidFill>
              </a:rPr>
              <a:t>a realização de </a:t>
            </a:r>
            <a:r>
              <a:rPr lang="pt-BR" dirty="0">
                <a:solidFill>
                  <a:srgbClr val="FF0000"/>
                </a:solidFill>
              </a:rPr>
              <a:t>uma ou mais diligências</a:t>
            </a:r>
            <a:r>
              <a:rPr lang="pt-BR" dirty="0">
                <a:solidFill>
                  <a:schemeClr val="tx1"/>
                </a:solidFill>
              </a:rPr>
              <a:t>, mediante </a:t>
            </a:r>
            <a:r>
              <a:rPr lang="pt-BR" dirty="0">
                <a:solidFill>
                  <a:srgbClr val="FF0000"/>
                </a:solidFill>
              </a:rPr>
              <a:t>a execução em território nacional de decisão judicial estrangeira</a:t>
            </a:r>
            <a:r>
              <a:rPr lang="pt-BR" dirty="0"/>
              <a:t>. </a:t>
            </a:r>
          </a:p>
          <a:p>
            <a:pPr algn="just"/>
            <a:r>
              <a:rPr lang="pt-BR" u="sng" dirty="0"/>
              <a:t>Legitimidade ativa:</a:t>
            </a:r>
            <a:r>
              <a:rPr lang="pt-BR" dirty="0"/>
              <a:t> nas cartas rogatórias, a comunicação se dá entre autoridades judiciárias, ou seja, membros do Poder Judiciário. Há países em que o Ministério Público pertence ao Poder Judiciário (</a:t>
            </a:r>
            <a:r>
              <a:rPr lang="pt-BR" dirty="0" err="1"/>
              <a:t>ex</a:t>
            </a:r>
            <a:r>
              <a:rPr lang="pt-BR" dirty="0"/>
              <a:t>: Suíça e Itália). Nesses casos, o MP também possui legitimidade ativa para requerer a expedição de carta rogatória ao Brasil. Nesse sentido: </a:t>
            </a:r>
            <a:r>
              <a:rPr lang="pt-BR" b="1" dirty="0" err="1"/>
              <a:t>AgRg</a:t>
            </a:r>
            <a:r>
              <a:rPr lang="pt-BR" b="1" dirty="0"/>
              <a:t> na CR 908-IT</a:t>
            </a:r>
            <a:r>
              <a:rPr lang="pt-BR" dirty="0"/>
              <a:t>, Min. Humberto Gomes de Barros, Corte Especial, DJ 06 de dezembro de 2006.</a:t>
            </a:r>
            <a:br>
              <a:rPr lang="pt-BR" dirty="0"/>
            </a:br>
            <a:r>
              <a:rPr lang="pt-BR" dirty="0"/>
              <a:t>A defesa e a acusação (nos casos em que o MP não pertence ao Judiciário) também podem solicitar diligências nas cartas rogatórias, porém devem faze-lo mediante requerimento ao Poder Judiciário de seu Estado.</a:t>
            </a:r>
          </a:p>
          <a:p>
            <a:pPr algn="just"/>
            <a:r>
              <a:rPr lang="pt-BR" u="sng" dirty="0"/>
              <a:t>Realização de uma ou mais diligências</a:t>
            </a:r>
            <a:r>
              <a:rPr lang="pt-BR" dirty="0"/>
              <a:t>: nas cartas rogatórias pode ser solicitada a prática de atos ordinatórios, atos instrutórios e atos executórios.</a:t>
            </a:r>
          </a:p>
          <a:p>
            <a:pPr algn="just"/>
            <a:r>
              <a:rPr lang="pt-BR" u="sng" dirty="0"/>
              <a:t>Execução em território nacional de decisão judicial estrangeira</a:t>
            </a:r>
            <a:r>
              <a:rPr lang="pt-BR" dirty="0"/>
              <a:t>: nas cartas rogatórias, para o pedido ser atendido, o Estado Rogado executa em seu território uma decisão judicial proferida pelo Estado Rogante, mediante a concessão do chamado “exequatur”. “</a:t>
            </a:r>
            <a:r>
              <a:rPr lang="pt-BR" dirty="0" err="1"/>
              <a:t>Exequatur</a:t>
            </a:r>
            <a:r>
              <a:rPr lang="pt-BR" dirty="0"/>
              <a:t>” significa “cumpra-se”. É a chancela do Estado brasileiro, que confere eficácia executiva à decisão judicial estrangeira, permitindo a sua execução em território nacional.</a:t>
            </a:r>
          </a:p>
          <a:p>
            <a:pPr algn="just"/>
            <a:r>
              <a:rPr lang="pt-BR" u="sng" dirty="0"/>
              <a:t>Fundamento legal</a:t>
            </a:r>
            <a:r>
              <a:rPr lang="pt-BR" dirty="0"/>
              <a:t>: RISTJ (</a:t>
            </a:r>
            <a:r>
              <a:rPr lang="pt-BR" dirty="0" err="1"/>
              <a:t>arts</a:t>
            </a:r>
            <a:r>
              <a:rPr lang="pt-BR" dirty="0"/>
              <a:t>. 216-O à art. 216-X) + </a:t>
            </a:r>
            <a:r>
              <a:rPr lang="pt-BR" dirty="0" err="1"/>
              <a:t>arts</a:t>
            </a:r>
            <a:r>
              <a:rPr lang="pt-BR" dirty="0"/>
              <a:t>. 7º e 8º da Portaria Interministerial n. 501/12 + art. 12, §2º e 17, ambos da Lei de Introdução as Normas do Direito Brasileiro (LINDB). As normas do CPP sobre o tema (art. 783 e </a:t>
            </a:r>
            <a:r>
              <a:rPr lang="pt-BR" dirty="0" err="1"/>
              <a:t>ss</a:t>
            </a:r>
            <a:r>
              <a:rPr lang="pt-BR" dirty="0"/>
              <a:t>), apesar de estarem em pleno vigor, não se aplicam mais. </a:t>
            </a:r>
          </a:p>
        </p:txBody>
      </p:sp>
    </p:spTree>
    <p:extLst>
      <p:ext uri="{BB962C8B-B14F-4D97-AF65-F5344CB8AC3E}">
        <p14:creationId xmlns:p14="http://schemas.microsoft.com/office/powerpoint/2010/main" val="237495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50581E-0940-4D75-BB98-BB3B90142B2C}"/>
              </a:ext>
            </a:extLst>
          </p:cNvPr>
          <p:cNvSpPr>
            <a:spLocks noGrp="1"/>
          </p:cNvSpPr>
          <p:nvPr>
            <p:ph type="title"/>
          </p:nvPr>
        </p:nvSpPr>
        <p:spPr/>
        <p:txBody>
          <a:bodyPr/>
          <a:lstStyle/>
          <a:p>
            <a:r>
              <a:rPr lang="pt-BR" dirty="0"/>
              <a:t>Procedimento das Rogatórias Ativas</a:t>
            </a:r>
          </a:p>
        </p:txBody>
      </p:sp>
      <p:sp>
        <p:nvSpPr>
          <p:cNvPr id="3" name="Espaço Reservado para Conteúdo 2">
            <a:extLst>
              <a:ext uri="{FF2B5EF4-FFF2-40B4-BE49-F238E27FC236}">
                <a16:creationId xmlns:a16="http://schemas.microsoft.com/office/drawing/2014/main" id="{868117DF-E233-45C1-8323-3AFC443EE6D9}"/>
              </a:ext>
            </a:extLst>
          </p:cNvPr>
          <p:cNvSpPr>
            <a:spLocks noGrp="1"/>
          </p:cNvSpPr>
          <p:nvPr>
            <p:ph idx="1"/>
          </p:nvPr>
        </p:nvSpPr>
        <p:spPr/>
        <p:txBody>
          <a:bodyPr>
            <a:normAutofit fontScale="92500" lnSpcReduction="20000"/>
          </a:bodyPr>
          <a:lstStyle/>
          <a:p>
            <a:pPr algn="just"/>
            <a:r>
              <a:rPr lang="pt-BR" dirty="0"/>
              <a:t>Autoridade Judicial Brasileira encaminhará a carta rogatória ao DRCI para que ele realize o juízo de admissibilidade administrativo do pedido de cooperação. A partir daí, há dois caminhos distintos:</a:t>
            </a:r>
          </a:p>
          <a:p>
            <a:pPr algn="just"/>
            <a:r>
              <a:rPr lang="pt-BR" dirty="0"/>
              <a:t>i) Se a rogatória tiver por fundamento promessa de reciprocidade: DRCI -&gt; MRE -&gt; Embaixada Brasileira do Brasil no Estado Rogado -&gt; MRE do Estado Rogado -&gt; Processamento do pedido de cooperação segundo leis internas do Estado Rogado (art. 5º, Portaria Interministerial n. 501/12).</a:t>
            </a:r>
          </a:p>
          <a:p>
            <a:pPr algn="just"/>
            <a:r>
              <a:rPr lang="pt-BR" dirty="0" err="1"/>
              <a:t>ii</a:t>
            </a:r>
            <a:r>
              <a:rPr lang="pt-BR" dirty="0"/>
              <a:t>) Se a rogatória tiver por fundamento tratado internacional: DRCI -&gt; Autoridade Central Estado Rogado -&gt; Processamento do pedido de cooperação segundo leis internas do Estado Rogado.</a:t>
            </a:r>
          </a:p>
          <a:p>
            <a:pPr algn="just"/>
            <a:r>
              <a:rPr lang="pt-BR" dirty="0"/>
              <a:t>Procedimento no item “i” é bem mais demorado do que no item “</a:t>
            </a:r>
            <a:r>
              <a:rPr lang="pt-BR" dirty="0" err="1"/>
              <a:t>ii</a:t>
            </a:r>
            <a:r>
              <a:rPr lang="pt-BR" dirty="0"/>
              <a:t>”, pois nele há a participação das autoridades diplomáticas.</a:t>
            </a:r>
          </a:p>
          <a:p>
            <a:pPr algn="just"/>
            <a:r>
              <a:rPr lang="pt-BR" dirty="0"/>
              <a:t>No retorno da carta rogatória ao Brasil, será observado o caminho inverso nos dois casos, </a:t>
            </a:r>
            <a:r>
              <a:rPr lang="pt-BR" b="1" u="sng" dirty="0"/>
              <a:t>sem que se proceda ao “exequatur” pelo Superior Tribunal de Justiça, restrito às rogatórias passivas.</a:t>
            </a:r>
          </a:p>
        </p:txBody>
      </p:sp>
    </p:spTree>
    <p:extLst>
      <p:ext uri="{BB962C8B-B14F-4D97-AF65-F5344CB8AC3E}">
        <p14:creationId xmlns:p14="http://schemas.microsoft.com/office/powerpoint/2010/main" val="171767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45EFB5-A0F9-4D9E-9E43-90B29AD70089}"/>
              </a:ext>
            </a:extLst>
          </p:cNvPr>
          <p:cNvSpPr>
            <a:spLocks noGrp="1"/>
          </p:cNvSpPr>
          <p:nvPr>
            <p:ph type="title"/>
          </p:nvPr>
        </p:nvSpPr>
        <p:spPr/>
        <p:txBody>
          <a:bodyPr/>
          <a:lstStyle/>
          <a:p>
            <a:r>
              <a:rPr lang="pt-BR" dirty="0"/>
              <a:t>Procedimento Rogatórias Passivas</a:t>
            </a:r>
          </a:p>
        </p:txBody>
      </p:sp>
      <p:sp>
        <p:nvSpPr>
          <p:cNvPr id="3" name="Espaço Reservado para Conteúdo 2">
            <a:extLst>
              <a:ext uri="{FF2B5EF4-FFF2-40B4-BE49-F238E27FC236}">
                <a16:creationId xmlns:a16="http://schemas.microsoft.com/office/drawing/2014/main" id="{EAA390CA-2D92-4E4B-BEF1-1143295D7219}"/>
              </a:ext>
            </a:extLst>
          </p:cNvPr>
          <p:cNvSpPr>
            <a:spLocks noGrp="1"/>
          </p:cNvSpPr>
          <p:nvPr>
            <p:ph idx="1"/>
          </p:nvPr>
        </p:nvSpPr>
        <p:spPr/>
        <p:txBody>
          <a:bodyPr>
            <a:normAutofit fontScale="55000" lnSpcReduction="20000"/>
          </a:bodyPr>
          <a:lstStyle/>
          <a:p>
            <a:pPr algn="just"/>
            <a:r>
              <a:rPr lang="pt-BR" dirty="0"/>
              <a:t>Se a carta rogatória for baseada em promessa de reciprocidade, ela será inicialmente recebida pelo MRE Brasileiro, que a encaminhará ao DRCI. Se a carta rogatória for baseada em tratado internacional, ela será recebida diretamente no DRCI. Nos dois casos, quando ela chegar no DRCI, ele a encaminhará ao STJ, onde respeitará o seguinte procedimento:</a:t>
            </a:r>
          </a:p>
          <a:p>
            <a:pPr algn="just"/>
            <a:r>
              <a:rPr lang="pt-BR" dirty="0"/>
              <a:t>Intimação do interessado para impugnar no prazo de 15 dias (art. 216-Q, RISTJ). Defesa obrigatória. Em caso de revelia, será nomeada Defensoria Pública da União. </a:t>
            </a:r>
          </a:p>
          <a:p>
            <a:pPr algn="just"/>
            <a:r>
              <a:rPr lang="pt-BR" dirty="0"/>
              <a:t>Sistema de contenciosidade limitada. A defesa não poderá questionar o mérito da decisão judicial proferida no Estado Rogante. Matérias que podem ser alegadas: </a:t>
            </a:r>
            <a:r>
              <a:rPr lang="pt-BR" i="1" dirty="0"/>
              <a:t>i) </a:t>
            </a:r>
            <a:r>
              <a:rPr lang="pt-BR" dirty="0"/>
              <a:t>autenticidade dos documentos; </a:t>
            </a:r>
            <a:r>
              <a:rPr lang="pt-BR" i="1" dirty="0" err="1"/>
              <a:t>ii</a:t>
            </a:r>
            <a:r>
              <a:rPr lang="pt-BR" i="1" dirty="0"/>
              <a:t>) </a:t>
            </a:r>
            <a:r>
              <a:rPr lang="pt-BR" dirty="0"/>
              <a:t>inteligência da decisão; </a:t>
            </a:r>
            <a:r>
              <a:rPr lang="pt-BR" i="1" dirty="0" err="1"/>
              <a:t>iii</a:t>
            </a:r>
            <a:r>
              <a:rPr lang="pt-BR" i="1" dirty="0"/>
              <a:t>)</a:t>
            </a:r>
            <a:r>
              <a:rPr lang="pt-BR" dirty="0"/>
              <a:t> ofensa à ordem pública, dignidade da pessoa humana e à soberania (art. 216-P, RISTJ).</a:t>
            </a:r>
          </a:p>
          <a:p>
            <a:pPr algn="just"/>
            <a:r>
              <a:rPr lang="pt-BR" dirty="0"/>
              <a:t>Apresentada a impugnação, os autos serão remetidos ao MPF para que se manifeste, no prazo de 15 dias (art. 216-S, RISTJ). </a:t>
            </a:r>
          </a:p>
          <a:p>
            <a:pPr algn="just"/>
            <a:r>
              <a:rPr lang="pt-BR" dirty="0"/>
              <a:t>Juntada a manifestação do MPF nos autos da Rogatória, o Presidente do STJ poderá ele mesmo exercer o juízo de delibação (“exequatur”) ou encaminhar para a Corte Especial para que ela assim proceda (art. 216-T, RISTJ). A decisão sobre quem exercerá o juízo de delibação é do Presidente do STJ. </a:t>
            </a:r>
          </a:p>
          <a:p>
            <a:pPr algn="just"/>
            <a:r>
              <a:rPr lang="pt-BR" dirty="0"/>
              <a:t>Da decisão que concede o “exequatur”, cabe agravo. Julgado o recurso e mantido o “exequatur”, a carta rogatória será remetida ao Juízo Federal do local onde a diligência para que esteja seja cumprida (art. 109, X, CF + art. 216-V, RISTJ).</a:t>
            </a:r>
          </a:p>
          <a:p>
            <a:pPr algn="just"/>
            <a:r>
              <a:rPr lang="pt-BR" dirty="0"/>
              <a:t>Após o cumprimento da rogatória, ela será devolvida ao STJ. Nesse momento, o MPF ou a parte interessada poderão manejar embargos, no prazo de 10 dias, (art. 216-V, §1º, RISTJ). Não poderá ser rediscutida a concessão do “exequatur”, </a:t>
            </a:r>
            <a:r>
              <a:rPr lang="pt-BR" b="1" u="sng" dirty="0"/>
              <a:t>mas apenas questões referentes ao cumprimento da diligência</a:t>
            </a:r>
            <a:r>
              <a:rPr lang="pt-BR" dirty="0"/>
              <a:t>.</a:t>
            </a:r>
          </a:p>
          <a:p>
            <a:pPr algn="just"/>
            <a:r>
              <a:rPr lang="pt-BR" dirty="0"/>
              <a:t>Da decisão que julga os embargos, caberá agravo (art. 216-W). </a:t>
            </a:r>
          </a:p>
          <a:p>
            <a:pPr algn="just"/>
            <a:r>
              <a:rPr lang="pt-BR" dirty="0"/>
              <a:t>Ao final, a carta rogatória será devolvida à autoridade </a:t>
            </a:r>
            <a:r>
              <a:rPr lang="pt-BR" dirty="0" err="1"/>
              <a:t>rogante</a:t>
            </a:r>
            <a:r>
              <a:rPr lang="pt-BR" dirty="0"/>
              <a:t>, por meio do DRCI (se baseada em tratado) ou do MRE (se baseada em promessa de reciprocidade).</a:t>
            </a:r>
          </a:p>
        </p:txBody>
      </p:sp>
    </p:spTree>
    <p:extLst>
      <p:ext uri="{BB962C8B-B14F-4D97-AF65-F5344CB8AC3E}">
        <p14:creationId xmlns:p14="http://schemas.microsoft.com/office/powerpoint/2010/main" val="164425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237F16-11E5-40E0-8489-3761304B6D22}"/>
              </a:ext>
            </a:extLst>
          </p:cNvPr>
          <p:cNvSpPr>
            <a:spLocks noGrp="1"/>
          </p:cNvSpPr>
          <p:nvPr>
            <p:ph type="title"/>
          </p:nvPr>
        </p:nvSpPr>
        <p:spPr/>
        <p:txBody>
          <a:bodyPr/>
          <a:lstStyle/>
          <a:p>
            <a:r>
              <a:rPr lang="pt-BR" dirty="0"/>
              <a:t>Auxílio Direto</a:t>
            </a:r>
          </a:p>
        </p:txBody>
      </p:sp>
      <p:sp>
        <p:nvSpPr>
          <p:cNvPr id="3" name="Espaço Reservado para Conteúdo 2">
            <a:extLst>
              <a:ext uri="{FF2B5EF4-FFF2-40B4-BE49-F238E27FC236}">
                <a16:creationId xmlns:a16="http://schemas.microsoft.com/office/drawing/2014/main" id="{16A94B21-2DAB-4A7C-9B3A-7728D02CFAF1}"/>
              </a:ext>
            </a:extLst>
          </p:cNvPr>
          <p:cNvSpPr>
            <a:spLocks noGrp="1"/>
          </p:cNvSpPr>
          <p:nvPr>
            <p:ph idx="1"/>
          </p:nvPr>
        </p:nvSpPr>
        <p:spPr/>
        <p:txBody>
          <a:bodyPr>
            <a:normAutofit fontScale="62500" lnSpcReduction="20000"/>
          </a:bodyPr>
          <a:lstStyle/>
          <a:p>
            <a:r>
              <a:rPr lang="pt-BR" u="sng" dirty="0"/>
              <a:t>Antecedentes Históricos</a:t>
            </a:r>
          </a:p>
          <a:p>
            <a:pPr algn="just"/>
            <a:r>
              <a:rPr lang="pt-BR" u="sng" dirty="0"/>
              <a:t>Fundamento normativo</a:t>
            </a:r>
          </a:p>
          <a:p>
            <a:pPr marL="0" indent="0" algn="just">
              <a:buNone/>
            </a:pPr>
            <a:r>
              <a:rPr lang="pt-BR" dirty="0"/>
              <a:t>Art. 216-O, §2º, do RISTJ: </a:t>
            </a:r>
            <a:r>
              <a:rPr lang="pt-BR" i="1" dirty="0"/>
              <a:t>“Os pedidos de cooperação que tiverem por objeto </a:t>
            </a:r>
            <a:r>
              <a:rPr lang="pt-BR" b="1" i="1" u="sng" dirty="0"/>
              <a:t>atos que não ensejem juízo </a:t>
            </a:r>
            <a:r>
              <a:rPr lang="pt-BR" b="1" i="1" u="sng" dirty="0" err="1"/>
              <a:t>delibatório</a:t>
            </a:r>
            <a:r>
              <a:rPr lang="pt-BR" b="1" i="1" u="sng" dirty="0"/>
              <a:t> do Superior Tribunal de Justiça</a:t>
            </a:r>
            <a:r>
              <a:rPr lang="pt-BR" i="1" dirty="0"/>
              <a:t>, ainda que denominados cartas rogatórias, serão encaminhados ou devolvidos ao Ministério da Justiça para as providências necessárias ao cumprimento por auxílio direto”</a:t>
            </a:r>
          </a:p>
          <a:p>
            <a:pPr marL="0" indent="0" algn="just">
              <a:buNone/>
            </a:pPr>
            <a:r>
              <a:rPr lang="pt-BR" dirty="0"/>
              <a:t>Art. 1º da Portaria Conjunta MJ/AGU/PGR n. 1/05: </a:t>
            </a:r>
            <a:r>
              <a:rPr lang="pt-BR" i="1" dirty="0"/>
              <a:t>“os pedidos de cooperação jurídica internacional passiva em matéria penal, </a:t>
            </a:r>
            <a:r>
              <a:rPr lang="pt-BR" b="1" i="1" u="sng" dirty="0"/>
              <a:t>que se sujeitam à competência da Justiça Federal e que não ensejam juízo de delibação do Superior Tribunal de Justiça</a:t>
            </a:r>
            <a:r>
              <a:rPr lang="pt-BR" i="1" dirty="0"/>
              <a:t>, serão encaminhados pelo DRCI ao CCJI para que este proceda à distribuição dos pedidos às unidades do Ministério Público Federal, com atribuição para promover judicialmente os atos necessários à cooperação”</a:t>
            </a:r>
            <a:r>
              <a:rPr lang="pt-BR" dirty="0"/>
              <a:t> (grifamos).</a:t>
            </a:r>
          </a:p>
          <a:p>
            <a:pPr marL="0" indent="0" algn="just">
              <a:buNone/>
            </a:pPr>
            <a:r>
              <a:rPr lang="pt-BR" dirty="0"/>
              <a:t>Art. 2º da Portaria Interministerial n. 501/12: </a:t>
            </a:r>
            <a:r>
              <a:rPr lang="pt-BR" i="1" dirty="0"/>
              <a:t>“para fins dessa portaria, considera-se: i) pedido de auxílio direto passivo, </a:t>
            </a:r>
            <a:r>
              <a:rPr lang="pt-BR" b="1" i="1" u="sng" dirty="0"/>
              <a:t>o pedido de cooperação jurídica internacional que não enseja juízo de delibação do Superior Tribunal de Justiça</a:t>
            </a:r>
            <a:r>
              <a:rPr lang="pt-BR" i="1" dirty="0"/>
              <a:t>, nos termos do art. 7º, parágrafo único da Resolução STJ n. 9, de 4 de maio de 2005 e; </a:t>
            </a:r>
            <a:r>
              <a:rPr lang="pt-BR" i="1" dirty="0" err="1"/>
              <a:t>ii</a:t>
            </a:r>
            <a:r>
              <a:rPr lang="pt-BR" i="1" dirty="0"/>
              <a:t>) carta rogatória passiva, o pedido de cooperação jurídica internacional que enseja juízo de delibação pelo Superior Tribunal de Justiça.”</a:t>
            </a:r>
          </a:p>
          <a:p>
            <a:pPr marL="0" indent="0" algn="just">
              <a:buNone/>
            </a:pPr>
            <a:r>
              <a:rPr lang="pt-BR" dirty="0"/>
              <a:t>Os pedidos de cooperação, portanto, foram divididos em duas classes: </a:t>
            </a:r>
          </a:p>
          <a:p>
            <a:pPr marL="0" indent="0" algn="just">
              <a:buNone/>
            </a:pPr>
            <a:r>
              <a:rPr lang="pt-BR" i="1" dirty="0"/>
              <a:t>i) </a:t>
            </a:r>
            <a:r>
              <a:rPr lang="pt-BR" dirty="0"/>
              <a:t>os que ensejavam juízo de delibação e tramitavam pelo STJ (cartas rogatórias); e</a:t>
            </a:r>
          </a:p>
          <a:p>
            <a:pPr marL="0" indent="0" algn="just">
              <a:buNone/>
            </a:pPr>
            <a:r>
              <a:rPr lang="pt-BR" i="1" dirty="0" err="1"/>
              <a:t>ii</a:t>
            </a:r>
            <a:r>
              <a:rPr lang="pt-BR" i="1" dirty="0"/>
              <a:t>)</a:t>
            </a:r>
            <a:r>
              <a:rPr lang="pt-BR" dirty="0"/>
              <a:t> os que não ensejavam juízo de delibação e tramitavam pelas instâncias inferiores (auxílio direto).</a:t>
            </a:r>
          </a:p>
          <a:p>
            <a:pPr algn="just"/>
            <a:endParaRPr lang="pt-BR" dirty="0"/>
          </a:p>
        </p:txBody>
      </p:sp>
    </p:spTree>
    <p:extLst>
      <p:ext uri="{BB962C8B-B14F-4D97-AF65-F5344CB8AC3E}">
        <p14:creationId xmlns:p14="http://schemas.microsoft.com/office/powerpoint/2010/main" val="10908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9C111F-A67E-41EF-A5A1-018AFBCBC778}"/>
              </a:ext>
            </a:extLst>
          </p:cNvPr>
          <p:cNvSpPr>
            <a:spLocks noGrp="1"/>
          </p:cNvSpPr>
          <p:nvPr>
            <p:ph type="title"/>
          </p:nvPr>
        </p:nvSpPr>
        <p:spPr/>
        <p:txBody>
          <a:bodyPr/>
          <a:lstStyle/>
          <a:p>
            <a:r>
              <a:rPr lang="pt-BR" dirty="0"/>
              <a:t>Auxílio Direto </a:t>
            </a:r>
          </a:p>
        </p:txBody>
      </p:sp>
      <p:sp>
        <p:nvSpPr>
          <p:cNvPr id="3" name="Espaço Reservado para Conteúdo 2">
            <a:extLst>
              <a:ext uri="{FF2B5EF4-FFF2-40B4-BE49-F238E27FC236}">
                <a16:creationId xmlns:a16="http://schemas.microsoft.com/office/drawing/2014/main" id="{AEEDB040-8519-4377-AEE2-CDD103D2A674}"/>
              </a:ext>
            </a:extLst>
          </p:cNvPr>
          <p:cNvSpPr>
            <a:spLocks noGrp="1"/>
          </p:cNvSpPr>
          <p:nvPr>
            <p:ph idx="1"/>
          </p:nvPr>
        </p:nvSpPr>
        <p:spPr/>
        <p:txBody>
          <a:bodyPr>
            <a:normAutofit fontScale="55000" lnSpcReduction="20000"/>
          </a:bodyPr>
          <a:lstStyle/>
          <a:p>
            <a:pPr algn="just"/>
            <a:endParaRPr lang="pt-BR" u="sng" dirty="0"/>
          </a:p>
          <a:p>
            <a:pPr algn="just"/>
            <a:r>
              <a:rPr lang="pt-BR" u="sng" dirty="0"/>
              <a:t>Conceito</a:t>
            </a:r>
            <a:r>
              <a:rPr lang="pt-BR" dirty="0"/>
              <a:t>: é o instrumento por meio do qual </a:t>
            </a:r>
            <a:r>
              <a:rPr lang="pt-BR" dirty="0">
                <a:solidFill>
                  <a:srgbClr val="FF0000"/>
                </a:solidFill>
              </a:rPr>
              <a:t>a autoridade de um Estado (Requerente</a:t>
            </a:r>
            <a:r>
              <a:rPr lang="pt-BR" dirty="0"/>
              <a:t>) solicita a realização de </a:t>
            </a:r>
            <a:r>
              <a:rPr lang="pt-BR" dirty="0">
                <a:solidFill>
                  <a:srgbClr val="FF0000"/>
                </a:solidFill>
              </a:rPr>
              <a:t>uma ou mais diligências à autoridade brasileira</a:t>
            </a:r>
            <a:r>
              <a:rPr lang="pt-BR" dirty="0"/>
              <a:t>, em um procedimento inteiramente nacional, regido segundo as leis brasileiras, </a:t>
            </a:r>
            <a:r>
              <a:rPr lang="pt-BR" dirty="0">
                <a:solidFill>
                  <a:srgbClr val="FF0000"/>
                </a:solidFill>
              </a:rPr>
              <a:t>que não enseja juízo de delibação</a:t>
            </a:r>
            <a:r>
              <a:rPr lang="pt-BR" dirty="0"/>
              <a:t>. Não há, portanto, a execução em território nacional de uma decisão judicial proferida por autoridade estrangeira. </a:t>
            </a:r>
          </a:p>
          <a:p>
            <a:pPr algn="just"/>
            <a:r>
              <a:rPr lang="pt-BR" u="sng" dirty="0"/>
              <a:t>Legitimidade ativa</a:t>
            </a:r>
            <a:r>
              <a:rPr lang="pt-BR" dirty="0"/>
              <a:t>: em geral, os tratados possibilitam que apenas as autoridades persecutórias (Delegados de Polícia, Promotores de Justiça e Juízes de Direito) realizem pedido de cooperação por auxílio direto. Na cooperação com os EUA, por exemplo, a defesa está proibida de utilizar o auxílio direto para solicitar a cooperação, pois, segundo o direito local, não é considerada parte no processo penal. Deve, portanto, recorrer à morosa carta rogatória. Nesse sentido: STJ, </a:t>
            </a:r>
            <a:r>
              <a:rPr lang="pt-BR" b="1" dirty="0"/>
              <a:t>HC 208.663</a:t>
            </a:r>
            <a:r>
              <a:rPr lang="pt-BR" dirty="0"/>
              <a:t>, Min. Jorge </a:t>
            </a:r>
            <a:r>
              <a:rPr lang="pt-BR" dirty="0" err="1"/>
              <a:t>Mussi</a:t>
            </a:r>
            <a:r>
              <a:rPr lang="pt-BR" dirty="0"/>
              <a:t>, 5ª Turma, </a:t>
            </a:r>
            <a:r>
              <a:rPr lang="pt-BR" b="1" dirty="0"/>
              <a:t>DJ 02/10/2014</a:t>
            </a:r>
            <a:r>
              <a:rPr lang="pt-BR" dirty="0"/>
              <a:t>. Violação à paridade de armas.</a:t>
            </a:r>
          </a:p>
          <a:p>
            <a:pPr algn="just"/>
            <a:r>
              <a:rPr lang="pt-BR" u="sng" dirty="0"/>
              <a:t>Realização de uma ou mais diligências:</a:t>
            </a:r>
            <a:r>
              <a:rPr lang="pt-BR" dirty="0"/>
              <a:t> no auxílio direto podem ser solicitadas as mesmas medidas que na carta rogatória, isto é, atos ordinatórios, atos instrutórios e atos executórios. </a:t>
            </a:r>
          </a:p>
          <a:p>
            <a:pPr algn="just"/>
            <a:r>
              <a:rPr lang="pt-BR" u="sng" dirty="0"/>
              <a:t>Em procedimento inteiramente nacional</a:t>
            </a:r>
            <a:r>
              <a:rPr lang="pt-BR" dirty="0"/>
              <a:t>: no auxílio direto, não há execução em território brasileiro de uma decisão proferida no exterior. Portanto, não há necessidade de trâmite pelo STJ para conceder “</a:t>
            </a:r>
            <a:r>
              <a:rPr lang="pt-BR" dirty="0" err="1"/>
              <a:t>exequatur</a:t>
            </a:r>
            <a:r>
              <a:rPr lang="pt-BR" dirty="0"/>
              <a:t>”. A autoridade estrangeira solicita que a sua diligência seja cumprida pelas autoridades brasileiras, de acordo com a legislação brasileira, igual ocorre em um processo nacional.</a:t>
            </a:r>
          </a:p>
          <a:p>
            <a:pPr algn="just"/>
            <a:r>
              <a:rPr lang="pt-BR" u="sng" dirty="0"/>
              <a:t>Diferença entre Carta Rogatória e Auxílio Direto</a:t>
            </a:r>
            <a:r>
              <a:rPr lang="pt-BR" dirty="0"/>
              <a:t>: </a:t>
            </a:r>
            <a:r>
              <a:rPr lang="pt-BR" i="1" dirty="0"/>
              <a:t>“Na carta rogatória passiva, existe decisão judicial oriunda de juízos ou tribunais estrangeiros que, para serem executados em território nacional, precisam do juízo de delibação do Superior Tribunal de Justiça, sem, contudo, adentrar-se no mérito da decisão proveniente do país alienígena. No auxílio direto, há um pedido de assistência do Estado estrangeiro diretamente ao Estado rogado, no exercício de atividade investigatória, para que este preste as informações solicitadas ou, havendo necessidade legal, submeta o pedido à Justiça Federal competente para julgar a providência requerida (medidas acautelatórias), conforme o caso concreto.</a:t>
            </a:r>
            <a:r>
              <a:rPr lang="pt-BR" dirty="0"/>
              <a:t>” (STJ, </a:t>
            </a:r>
            <a:r>
              <a:rPr lang="pt-BR" b="1" dirty="0" err="1"/>
              <a:t>AgInt</a:t>
            </a:r>
            <a:r>
              <a:rPr lang="pt-BR" b="1" dirty="0"/>
              <a:t> na CR 11.165-EX</a:t>
            </a:r>
            <a:r>
              <a:rPr lang="pt-BR" dirty="0"/>
              <a:t>, Min. Laurita Vaz, </a:t>
            </a:r>
            <a:r>
              <a:rPr lang="pt-BR" b="1" dirty="0"/>
              <a:t>DJ 15/09/2017</a:t>
            </a:r>
            <a:r>
              <a:rPr lang="pt-BR" dirty="0"/>
              <a:t>, grifamos). No mesmo sentido: STF, Pet. 5946, Min. Marco Aurélio, Primeira Turma, DJ 16/08/2016.</a:t>
            </a:r>
          </a:p>
          <a:p>
            <a:pPr marL="0" indent="0" algn="just">
              <a:buNone/>
            </a:pPr>
            <a:endParaRPr lang="pt-BR" i="1" dirty="0"/>
          </a:p>
        </p:txBody>
      </p:sp>
    </p:spTree>
    <p:extLst>
      <p:ext uri="{BB962C8B-B14F-4D97-AF65-F5344CB8AC3E}">
        <p14:creationId xmlns:p14="http://schemas.microsoft.com/office/powerpoint/2010/main" val="293531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0403AA-F403-4537-BE1D-F67C672251CA}"/>
              </a:ext>
            </a:extLst>
          </p:cNvPr>
          <p:cNvSpPr>
            <a:spLocks noGrp="1"/>
          </p:cNvSpPr>
          <p:nvPr>
            <p:ph type="title"/>
          </p:nvPr>
        </p:nvSpPr>
        <p:spPr/>
        <p:txBody>
          <a:bodyPr/>
          <a:lstStyle/>
          <a:p>
            <a:r>
              <a:rPr lang="pt-BR" dirty="0"/>
              <a:t>Procedimento Ativo do Auxílio Direto</a:t>
            </a:r>
          </a:p>
        </p:txBody>
      </p:sp>
      <p:sp>
        <p:nvSpPr>
          <p:cNvPr id="3" name="Espaço Reservado para Conteúdo 2">
            <a:extLst>
              <a:ext uri="{FF2B5EF4-FFF2-40B4-BE49-F238E27FC236}">
                <a16:creationId xmlns:a16="http://schemas.microsoft.com/office/drawing/2014/main" id="{96770AEB-7B39-4F6E-997A-FE9AAEF1D7FA}"/>
              </a:ext>
            </a:extLst>
          </p:cNvPr>
          <p:cNvSpPr>
            <a:spLocks noGrp="1"/>
          </p:cNvSpPr>
          <p:nvPr>
            <p:ph idx="1"/>
          </p:nvPr>
        </p:nvSpPr>
        <p:spPr/>
        <p:txBody>
          <a:bodyPr>
            <a:normAutofit/>
          </a:bodyPr>
          <a:lstStyle/>
          <a:p>
            <a:pPr algn="just"/>
            <a:r>
              <a:rPr lang="pt-BR" u="sng" dirty="0"/>
              <a:t>Como funciona</a:t>
            </a:r>
            <a:r>
              <a:rPr lang="pt-BR" dirty="0"/>
              <a:t>: a autoridade policial, membro do MP ou Juiz de Direito elaboram o pedido de cooperação e o encaminham para a autoridade central brasileira verificar se estão presentes os requisitos do tratado internacional utilizado como fundamento legal. Há duas possibilidades:</a:t>
            </a:r>
          </a:p>
          <a:p>
            <a:pPr algn="just"/>
            <a:r>
              <a:rPr lang="pt-BR" dirty="0"/>
              <a:t>Se o pedido estiver de acordo com os requisitos do tratado: a autoridade central brasileira o encaminha para a sua congênere no Estado estrangeiro, que promoverá os atos necessários à cooperação.  </a:t>
            </a:r>
          </a:p>
          <a:p>
            <a:pPr marL="0" indent="0" algn="just">
              <a:buNone/>
            </a:pPr>
            <a:r>
              <a:rPr lang="pt-BR" b="1" dirty="0"/>
              <a:t>Autoridade brasileira -&gt; DRCI -&gt; Autoridade central estrangeira -&gt; Autoridade estrangeira &gt; Autoridade Central estrangeira &gt; DRCI &gt; Autoridade brasileira.</a:t>
            </a:r>
          </a:p>
          <a:p>
            <a:pPr algn="just"/>
            <a:r>
              <a:rPr lang="pt-BR" dirty="0"/>
              <a:t>Se o pedido não estiver de acordo com os requisitos do tratado: o pedido de cooperação retorna à autoridade que o elaborou para fazer os ajustes necessários e, ao final, reencaminha ao DRCI/PGR para processamento.</a:t>
            </a:r>
          </a:p>
          <a:p>
            <a:pPr algn="just"/>
            <a:endParaRPr lang="pt-BR" dirty="0"/>
          </a:p>
        </p:txBody>
      </p:sp>
    </p:spTree>
    <p:extLst>
      <p:ext uri="{BB962C8B-B14F-4D97-AF65-F5344CB8AC3E}">
        <p14:creationId xmlns:p14="http://schemas.microsoft.com/office/powerpoint/2010/main" val="420788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FBE727-E448-46BB-999C-1CF01B9D604E}"/>
              </a:ext>
            </a:extLst>
          </p:cNvPr>
          <p:cNvSpPr>
            <a:spLocks noGrp="1"/>
          </p:cNvSpPr>
          <p:nvPr>
            <p:ph type="title"/>
          </p:nvPr>
        </p:nvSpPr>
        <p:spPr/>
        <p:txBody>
          <a:bodyPr/>
          <a:lstStyle/>
          <a:p>
            <a:r>
              <a:rPr lang="pt-BR" dirty="0"/>
              <a:t>Procedimento Passivo no Auxílio Direto</a:t>
            </a:r>
          </a:p>
        </p:txBody>
      </p:sp>
      <p:sp>
        <p:nvSpPr>
          <p:cNvPr id="3" name="Espaço Reservado para Conteúdo 2">
            <a:extLst>
              <a:ext uri="{FF2B5EF4-FFF2-40B4-BE49-F238E27FC236}">
                <a16:creationId xmlns:a16="http://schemas.microsoft.com/office/drawing/2014/main" id="{2E08A072-F059-48C4-BAF1-E2E3321C3B74}"/>
              </a:ext>
            </a:extLst>
          </p:cNvPr>
          <p:cNvSpPr>
            <a:spLocks noGrp="1"/>
          </p:cNvSpPr>
          <p:nvPr>
            <p:ph idx="1"/>
          </p:nvPr>
        </p:nvSpPr>
        <p:spPr>
          <a:xfrm>
            <a:off x="2584129" y="2141989"/>
            <a:ext cx="8915400" cy="3777622"/>
          </a:xfrm>
        </p:spPr>
        <p:txBody>
          <a:bodyPr>
            <a:normAutofit fontScale="62500" lnSpcReduction="20000"/>
          </a:bodyPr>
          <a:lstStyle/>
          <a:p>
            <a:pPr algn="just"/>
            <a:r>
              <a:rPr lang="pt-BR" u="sng" dirty="0"/>
              <a:t>Como funciona</a:t>
            </a:r>
            <a:r>
              <a:rPr lang="pt-BR" dirty="0"/>
              <a:t>: O pedido de cooperação estrangeiro chega ao DRCI, que fará o juízo de admissibilidade administrativo. Se for constatado que não há pedido para executar no Brasil decisão judicial estrangeira, processará o pedido como auxílio direto e haverá duas possibilidades:</a:t>
            </a:r>
          </a:p>
          <a:p>
            <a:r>
              <a:rPr lang="pt-BR" u="sng" dirty="0"/>
              <a:t>i) </a:t>
            </a:r>
            <a:r>
              <a:rPr lang="pt-BR" b="1" u="sng" dirty="0"/>
              <a:t>Se a diligência não exigir decisão judicial para ser autorizada (</a:t>
            </a:r>
            <a:r>
              <a:rPr lang="pt-BR" b="1" u="sng" dirty="0" err="1"/>
              <a:t>ex</a:t>
            </a:r>
            <a:r>
              <a:rPr lang="pt-BR" b="1" u="sng" dirty="0"/>
              <a:t>: obtenção registro de entrada e saída do alvo no País)</a:t>
            </a:r>
            <a:r>
              <a:rPr lang="pt-BR" b="1" dirty="0"/>
              <a:t>: </a:t>
            </a:r>
            <a:r>
              <a:rPr lang="pt-BR" dirty="0"/>
              <a:t>o DRCI solicitará a realização da diligência diretamente para a autoridade competente (Polícia Federal), sem passar pelo STJ (art. 3º, da Portaria Interministerial n. 501/12). Após o cumprimento, o DRCI devolverá o pedido de cooperação ao Estado requerente. </a:t>
            </a:r>
            <a:br>
              <a:rPr lang="pt-BR" dirty="0"/>
            </a:br>
            <a:br>
              <a:rPr lang="pt-BR" dirty="0"/>
            </a:br>
            <a:br>
              <a:rPr lang="pt-BR" dirty="0"/>
            </a:br>
            <a:r>
              <a:rPr lang="pt-BR" b="1" dirty="0"/>
              <a:t>DRCI -&gt; Autoridade competente para cumprir a diligencia -&gt; DRCI -&gt; Autoridade Central Estrangeira</a:t>
            </a:r>
          </a:p>
          <a:p>
            <a:pPr algn="just"/>
            <a:endParaRPr lang="pt-BR" b="1" dirty="0"/>
          </a:p>
          <a:p>
            <a:r>
              <a:rPr lang="pt-BR" dirty="0" err="1"/>
              <a:t>ii</a:t>
            </a:r>
            <a:r>
              <a:rPr lang="pt-BR" dirty="0"/>
              <a:t>) </a:t>
            </a:r>
            <a:r>
              <a:rPr lang="pt-BR" b="1" u="sng" dirty="0"/>
              <a:t>Se a diligência exigir decisão judicial para ser autorizada (</a:t>
            </a:r>
            <a:r>
              <a:rPr lang="pt-BR" b="1" u="sng" dirty="0" err="1"/>
              <a:t>ex</a:t>
            </a:r>
            <a:r>
              <a:rPr lang="pt-BR" b="1" u="sng" dirty="0"/>
              <a:t>: quebra de sigilo bancário)</a:t>
            </a:r>
            <a:r>
              <a:rPr lang="pt-BR" b="1" dirty="0"/>
              <a:t>: </a:t>
            </a:r>
            <a:r>
              <a:rPr lang="pt-BR" dirty="0"/>
              <a:t>o DRCI encaminhará o pedido de cooperação à PGR, que o distribuirá para um Procurador da República de 1º grau para que promova os atos necessários a cooperação. </a:t>
            </a:r>
            <a:br>
              <a:rPr lang="pt-BR" dirty="0"/>
            </a:br>
            <a:br>
              <a:rPr lang="pt-BR" dirty="0"/>
            </a:br>
            <a:r>
              <a:rPr lang="pt-BR" dirty="0"/>
              <a:t>O MPF representará o Estado estrangeiro processualmente e, nessa condição, ajuizará uma ação inominada na Justiça Federal de 1º grau, requerendo a quebra de sigilo bancário do indivíduo, de acordo com os requisitos exigidos pela LC n. 105/01. Igual ocorre quando essa medida precisa ser adotada em um processo penal brasileiro. O Juiz Federal, por sua vez, proferirá decisão determinando ou não a quebra de sigilo bancário. </a:t>
            </a:r>
            <a:br>
              <a:rPr lang="pt-BR" dirty="0"/>
            </a:br>
            <a:br>
              <a:rPr lang="pt-BR" dirty="0"/>
            </a:br>
            <a:r>
              <a:rPr lang="pt-BR" b="1" dirty="0"/>
              <a:t>DRCI -&gt; PGR -&gt; MPF de 1º GRAU -&gt; Ação Judicial Inominada -&gt; Decisão Judicial -&gt; Execução da medida -&gt; Autoridade Central Estrangeira</a:t>
            </a:r>
          </a:p>
        </p:txBody>
      </p:sp>
    </p:spTree>
    <p:extLst>
      <p:ext uri="{BB962C8B-B14F-4D97-AF65-F5344CB8AC3E}">
        <p14:creationId xmlns:p14="http://schemas.microsoft.com/office/powerpoint/2010/main" val="71288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89F06-7CDE-4992-8582-3A804FB76439}"/>
              </a:ext>
            </a:extLst>
          </p:cNvPr>
          <p:cNvSpPr>
            <a:spLocks noGrp="1"/>
          </p:cNvSpPr>
          <p:nvPr>
            <p:ph type="title"/>
          </p:nvPr>
        </p:nvSpPr>
        <p:spPr/>
        <p:txBody>
          <a:bodyPr/>
          <a:lstStyle/>
          <a:p>
            <a:r>
              <a:rPr lang="pt-BR" dirty="0"/>
              <a:t>Críticas ao auxílio direto</a:t>
            </a:r>
          </a:p>
        </p:txBody>
      </p:sp>
      <p:sp>
        <p:nvSpPr>
          <p:cNvPr id="3" name="Espaço Reservado para Conteúdo 2">
            <a:extLst>
              <a:ext uri="{FF2B5EF4-FFF2-40B4-BE49-F238E27FC236}">
                <a16:creationId xmlns:a16="http://schemas.microsoft.com/office/drawing/2014/main" id="{AD384A2A-0F99-4573-8AAF-94EE46C119A5}"/>
              </a:ext>
            </a:extLst>
          </p:cNvPr>
          <p:cNvSpPr>
            <a:spLocks noGrp="1"/>
          </p:cNvSpPr>
          <p:nvPr>
            <p:ph idx="1"/>
          </p:nvPr>
        </p:nvSpPr>
        <p:spPr/>
        <p:txBody>
          <a:bodyPr>
            <a:normAutofit fontScale="85000" lnSpcReduction="10000"/>
          </a:bodyPr>
          <a:lstStyle/>
          <a:p>
            <a:pPr algn="just"/>
            <a:r>
              <a:rPr lang="pt-BR" dirty="0"/>
              <a:t>Instrumento de cooperação criado em 2005, por meio de atos infralegais, em clara afronta ao disposto no art. 22, I, da CF, segundo o qual cabe privativamente à União legislar sobre matéria processual.</a:t>
            </a:r>
          </a:p>
          <a:p>
            <a:pPr algn="just"/>
            <a:r>
              <a:rPr lang="pt-BR" dirty="0"/>
              <a:t>Inexistência de um procedimento legal estabelecendo o rito que deverá ser observado no cumprimento dos pedidos de cooperação processados por auxílio direto, bem como em que extensão a eles se aplicam as garantias processuais do devido processo legal.</a:t>
            </a:r>
          </a:p>
          <a:p>
            <a:pPr algn="just"/>
            <a:r>
              <a:rPr lang="pt-BR" dirty="0"/>
              <a:t>Não há legislação definindo meios de impugnação para determinadas diligências solicitadas em sede de cooperação por auxílio direto (</a:t>
            </a:r>
            <a:r>
              <a:rPr lang="pt-BR" dirty="0" err="1"/>
              <a:t>ex</a:t>
            </a:r>
            <a:r>
              <a:rPr lang="pt-BR" dirty="0"/>
              <a:t>: oitiva de testemunhas). </a:t>
            </a:r>
          </a:p>
          <a:p>
            <a:pPr algn="just"/>
            <a:r>
              <a:rPr lang="pt-BR" dirty="0"/>
              <a:t>Não há legislação determinando que se nomeie defensor dativo quando o afetado pela medida não for localizado ou for revel, igual ocorre na carta rogatória. </a:t>
            </a:r>
          </a:p>
          <a:p>
            <a:pPr algn="just"/>
            <a:r>
              <a:rPr lang="pt-BR" b="1" u="sng" dirty="0"/>
              <a:t>Conclusão</a:t>
            </a:r>
            <a:r>
              <a:rPr lang="pt-BR" dirty="0"/>
              <a:t>: no atual estágio da legislação, o procedimento da carta rogatória prestigia as garantias processuais mais do que o procedimento do auxílio direto. Isto porque, apesar de nas rogatórias a contenciosidade ser limitada, a defesa é sempre exercida. No auxílio direto, por outro lado, muito embora a contenciosidade seja ampla, nem sempre a defesa é exercida. </a:t>
            </a:r>
          </a:p>
          <a:p>
            <a:pPr marL="0" indent="0" algn="just">
              <a:buNone/>
            </a:pPr>
            <a:endParaRPr lang="pt-BR" dirty="0"/>
          </a:p>
        </p:txBody>
      </p:sp>
    </p:spTree>
    <p:extLst>
      <p:ext uri="{BB962C8B-B14F-4D97-AF65-F5344CB8AC3E}">
        <p14:creationId xmlns:p14="http://schemas.microsoft.com/office/powerpoint/2010/main" val="1435095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C902D1-7BED-40C5-A3EF-58FFE04CDA70}"/>
              </a:ext>
            </a:extLst>
          </p:cNvPr>
          <p:cNvSpPr>
            <a:spLocks noGrp="1"/>
          </p:cNvSpPr>
          <p:nvPr>
            <p:ph type="title"/>
          </p:nvPr>
        </p:nvSpPr>
        <p:spPr/>
        <p:txBody>
          <a:bodyPr/>
          <a:lstStyle/>
          <a:p>
            <a:r>
              <a:rPr lang="pt-BR" dirty="0"/>
              <a:t>Extradição		</a:t>
            </a:r>
          </a:p>
        </p:txBody>
      </p:sp>
      <p:sp>
        <p:nvSpPr>
          <p:cNvPr id="3" name="Espaço Reservado para Conteúdo 2">
            <a:extLst>
              <a:ext uri="{FF2B5EF4-FFF2-40B4-BE49-F238E27FC236}">
                <a16:creationId xmlns:a16="http://schemas.microsoft.com/office/drawing/2014/main" id="{ED611565-0D9D-459C-8DE8-D15F7FF8AE4D}"/>
              </a:ext>
            </a:extLst>
          </p:cNvPr>
          <p:cNvSpPr>
            <a:spLocks noGrp="1"/>
          </p:cNvSpPr>
          <p:nvPr>
            <p:ph idx="1"/>
          </p:nvPr>
        </p:nvSpPr>
        <p:spPr/>
        <p:txBody>
          <a:bodyPr/>
          <a:lstStyle/>
          <a:p>
            <a:pPr algn="just"/>
            <a:r>
              <a:rPr lang="pt-BR" u="sng" dirty="0"/>
              <a:t>Conceito</a:t>
            </a:r>
            <a:r>
              <a:rPr lang="pt-BR" dirty="0"/>
              <a:t>: é o encaminhamento de um indivíduo para um Estado estrangeiro a fim de que seja processado ou cumpra pena.</a:t>
            </a:r>
          </a:p>
          <a:p>
            <a:pPr algn="just"/>
            <a:r>
              <a:rPr lang="pt-BR" u="sng" dirty="0"/>
              <a:t>Fundamento legal</a:t>
            </a:r>
            <a:r>
              <a:rPr lang="pt-BR" dirty="0"/>
              <a:t>: tratados internacionais + </a:t>
            </a:r>
            <a:r>
              <a:rPr lang="pt-BR" dirty="0" err="1"/>
              <a:t>Arts</a:t>
            </a:r>
            <a:r>
              <a:rPr lang="pt-BR" dirty="0"/>
              <a:t>. 81 e 99 da Lei n. 13.445/17 (entrará em vigor a partir de 21 de novembro de 2017) + </a:t>
            </a:r>
            <a:r>
              <a:rPr lang="pt-BR" dirty="0" err="1"/>
              <a:t>Arts</a:t>
            </a:r>
            <a:r>
              <a:rPr lang="pt-BR" dirty="0"/>
              <a:t>. 76 a 94 da Lei n. 6.815/81 (ficará em vigor até 20 de novembro de 2017).</a:t>
            </a:r>
          </a:p>
          <a:p>
            <a:pPr algn="just"/>
            <a:r>
              <a:rPr lang="pt-BR" dirty="0"/>
              <a:t>*** É vedada a extradição de brasileiros natos e naturalizados, desde que o crime tenha ocorrido após a naturalização, salvo nos casos de tráfico de drogas (art. 5º, LII, CF). Caso Cláudia Sobral (</a:t>
            </a:r>
            <a:r>
              <a:rPr lang="pt-BR" b="1" dirty="0"/>
              <a:t>Ext. 1.462</a:t>
            </a:r>
            <a:r>
              <a:rPr lang="pt-BR" dirty="0"/>
              <a:t>, Min. Roberto Barroso, Primeira Turma, </a:t>
            </a:r>
            <a:r>
              <a:rPr lang="pt-BR" b="1" dirty="0"/>
              <a:t>DJ 28/03/17</a:t>
            </a:r>
            <a:r>
              <a:rPr lang="pt-BR" dirty="0"/>
              <a:t>). </a:t>
            </a:r>
          </a:p>
          <a:p>
            <a:pPr algn="just"/>
            <a:r>
              <a:rPr lang="pt-BR" dirty="0"/>
              <a:t>*** É vedada a extradição por crime político e de opinião (art. 5º, LII, CF).</a:t>
            </a:r>
          </a:p>
          <a:p>
            <a:pPr algn="just"/>
            <a:endParaRPr lang="pt-BR" dirty="0"/>
          </a:p>
        </p:txBody>
      </p:sp>
    </p:spTree>
    <p:extLst>
      <p:ext uri="{BB962C8B-B14F-4D97-AF65-F5344CB8AC3E}">
        <p14:creationId xmlns:p14="http://schemas.microsoft.com/office/powerpoint/2010/main" val="504349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41D8E9-C50F-4171-BC1E-CE65DE8282A6}"/>
              </a:ext>
            </a:extLst>
          </p:cNvPr>
          <p:cNvSpPr>
            <a:spLocks noGrp="1"/>
          </p:cNvSpPr>
          <p:nvPr>
            <p:ph type="title"/>
          </p:nvPr>
        </p:nvSpPr>
        <p:spPr/>
        <p:txBody>
          <a:bodyPr/>
          <a:lstStyle/>
          <a:p>
            <a:r>
              <a:rPr lang="pt-BR" dirty="0"/>
              <a:t>Roteiro da Aula</a:t>
            </a:r>
          </a:p>
        </p:txBody>
      </p:sp>
      <p:sp>
        <p:nvSpPr>
          <p:cNvPr id="3" name="Espaço Reservado para Conteúdo 2">
            <a:extLst>
              <a:ext uri="{FF2B5EF4-FFF2-40B4-BE49-F238E27FC236}">
                <a16:creationId xmlns:a16="http://schemas.microsoft.com/office/drawing/2014/main" id="{E26DF9CD-70AB-4B22-9E0D-5EC58CFB37D4}"/>
              </a:ext>
            </a:extLst>
          </p:cNvPr>
          <p:cNvSpPr>
            <a:spLocks noGrp="1"/>
          </p:cNvSpPr>
          <p:nvPr>
            <p:ph idx="1"/>
          </p:nvPr>
        </p:nvSpPr>
        <p:spPr/>
        <p:txBody>
          <a:bodyPr/>
          <a:lstStyle/>
          <a:p>
            <a:r>
              <a:rPr lang="pt-BR" dirty="0"/>
              <a:t>Importância do tema </a:t>
            </a:r>
          </a:p>
          <a:p>
            <a:r>
              <a:rPr lang="pt-BR" dirty="0"/>
              <a:t>Conceito de Cooperação Jurídica Internacional </a:t>
            </a:r>
          </a:p>
          <a:p>
            <a:r>
              <a:rPr lang="pt-BR" dirty="0"/>
              <a:t>Classificações doutrinárias </a:t>
            </a:r>
          </a:p>
          <a:p>
            <a:r>
              <a:rPr lang="pt-BR" dirty="0"/>
              <a:t>Regulamentação da Matéria</a:t>
            </a:r>
          </a:p>
          <a:p>
            <a:r>
              <a:rPr lang="pt-BR" dirty="0"/>
              <a:t>Autoridades Centrais</a:t>
            </a:r>
          </a:p>
          <a:p>
            <a:r>
              <a:rPr lang="pt-BR" dirty="0"/>
              <a:t>Instrumentos de Cooperação Jurídica Internacional</a:t>
            </a:r>
          </a:p>
        </p:txBody>
      </p:sp>
    </p:spTree>
    <p:extLst>
      <p:ext uri="{BB962C8B-B14F-4D97-AF65-F5344CB8AC3E}">
        <p14:creationId xmlns:p14="http://schemas.microsoft.com/office/powerpoint/2010/main" val="17104710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C5392A-6FBD-468F-A950-ED6AF129E4F5}"/>
              </a:ext>
            </a:extLst>
          </p:cNvPr>
          <p:cNvSpPr>
            <a:spLocks noGrp="1"/>
          </p:cNvSpPr>
          <p:nvPr>
            <p:ph type="title"/>
          </p:nvPr>
        </p:nvSpPr>
        <p:spPr/>
        <p:txBody>
          <a:bodyPr/>
          <a:lstStyle/>
          <a:p>
            <a:r>
              <a:rPr lang="pt-BR" dirty="0"/>
              <a:t>Procedimento da Extradição</a:t>
            </a:r>
          </a:p>
        </p:txBody>
      </p:sp>
      <p:sp>
        <p:nvSpPr>
          <p:cNvPr id="3" name="Espaço Reservado para Conteúdo 2">
            <a:extLst>
              <a:ext uri="{FF2B5EF4-FFF2-40B4-BE49-F238E27FC236}">
                <a16:creationId xmlns:a16="http://schemas.microsoft.com/office/drawing/2014/main" id="{DF5925AD-F57B-4875-B989-9C436424F658}"/>
              </a:ext>
            </a:extLst>
          </p:cNvPr>
          <p:cNvSpPr>
            <a:spLocks noGrp="1"/>
          </p:cNvSpPr>
          <p:nvPr>
            <p:ph idx="1"/>
          </p:nvPr>
        </p:nvSpPr>
        <p:spPr/>
        <p:txBody>
          <a:bodyPr>
            <a:normAutofit fontScale="92500" lnSpcReduction="10000"/>
          </a:bodyPr>
          <a:lstStyle/>
          <a:p>
            <a:r>
              <a:rPr lang="pt-BR" dirty="0"/>
              <a:t>Ato misto – administrativo e judiciário – que se desenvolve em três etapas:</a:t>
            </a:r>
            <a:br>
              <a:rPr lang="pt-BR" dirty="0"/>
            </a:br>
            <a:br>
              <a:rPr lang="pt-BR" dirty="0"/>
            </a:br>
            <a:r>
              <a:rPr lang="pt-BR" i="1" dirty="0"/>
              <a:t>i) </a:t>
            </a:r>
            <a:r>
              <a:rPr lang="pt-BR" dirty="0"/>
              <a:t>recebimento do pedido pelo Poder Executivo (DRCI) para análise dos requisitos formais do tratado internacional e lei brasileira (decisão de autoridade competente + promessa de reciprocidade ou tratado).</a:t>
            </a:r>
            <a:br>
              <a:rPr lang="pt-BR" dirty="0"/>
            </a:br>
            <a:br>
              <a:rPr lang="pt-BR" dirty="0"/>
            </a:br>
            <a:r>
              <a:rPr lang="pt-BR" i="1" dirty="0" err="1"/>
              <a:t>ii</a:t>
            </a:r>
            <a:r>
              <a:rPr lang="pt-BR" i="1" dirty="0"/>
              <a:t>) </a:t>
            </a:r>
            <a:r>
              <a:rPr lang="pt-BR" dirty="0"/>
              <a:t>fase judiciária com exame da legalidade do pedido extradicional pelo STF (</a:t>
            </a:r>
            <a:r>
              <a:rPr lang="pt-BR" b="1" dirty="0"/>
              <a:t>prisão do extraditando &gt;</a:t>
            </a:r>
            <a:r>
              <a:rPr lang="pt-BR" dirty="0"/>
              <a:t> </a:t>
            </a:r>
            <a:r>
              <a:rPr lang="pt-BR" b="1" dirty="0"/>
              <a:t>interrogatório &gt; defesa escrita &gt; manifestação MPF &gt; decisão da Turma do STF</a:t>
            </a:r>
            <a:r>
              <a:rPr lang="pt-BR" dirty="0"/>
              <a:t>). </a:t>
            </a:r>
            <a:r>
              <a:rPr lang="pt-BR" u="sng" dirty="0"/>
              <a:t>Não cabe recurso</a:t>
            </a:r>
            <a:r>
              <a:rPr lang="pt-BR" dirty="0"/>
              <a:t>. A partir de 21 de novembro de 2017 a prisão do extraditando deixa de ser obrigatória.</a:t>
            </a:r>
            <a:br>
              <a:rPr lang="pt-BR" dirty="0"/>
            </a:br>
            <a:br>
              <a:rPr lang="pt-BR" dirty="0"/>
            </a:br>
            <a:r>
              <a:rPr lang="pt-BR" i="1" dirty="0" err="1"/>
              <a:t>iii</a:t>
            </a:r>
            <a:r>
              <a:rPr lang="pt-BR" i="1" dirty="0"/>
              <a:t>) </a:t>
            </a:r>
            <a:r>
              <a:rPr lang="pt-BR" dirty="0"/>
              <a:t>fase política com decisão do Chefe do Executivo sobre a entrega ou não do extraditando. A pessoa só é extraditada se: STF julgar a extradição procedente + Chefe do Executivo autorizar. Se apenas o STF autorizar, mas o executivo negar a extradição, ela não é autorizada. Caso Battisti.  </a:t>
            </a:r>
          </a:p>
        </p:txBody>
      </p:sp>
    </p:spTree>
    <p:extLst>
      <p:ext uri="{BB962C8B-B14F-4D97-AF65-F5344CB8AC3E}">
        <p14:creationId xmlns:p14="http://schemas.microsoft.com/office/powerpoint/2010/main" val="14073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DCD1C1-1BA5-460B-9582-C79AD1235C24}"/>
              </a:ext>
            </a:extLst>
          </p:cNvPr>
          <p:cNvSpPr>
            <a:spLocks noGrp="1"/>
          </p:cNvSpPr>
          <p:nvPr>
            <p:ph type="title"/>
          </p:nvPr>
        </p:nvSpPr>
        <p:spPr/>
        <p:txBody>
          <a:bodyPr/>
          <a:lstStyle/>
          <a:p>
            <a:r>
              <a:rPr lang="pt-BR" dirty="0"/>
              <a:t>Transferência de Processos		</a:t>
            </a:r>
          </a:p>
        </p:txBody>
      </p:sp>
      <p:sp>
        <p:nvSpPr>
          <p:cNvPr id="3" name="Espaço Reservado para Conteúdo 2">
            <a:extLst>
              <a:ext uri="{FF2B5EF4-FFF2-40B4-BE49-F238E27FC236}">
                <a16:creationId xmlns:a16="http://schemas.microsoft.com/office/drawing/2014/main" id="{B09D46BC-97A0-4718-87BE-22F1A210CB31}"/>
              </a:ext>
            </a:extLst>
          </p:cNvPr>
          <p:cNvSpPr>
            <a:spLocks noGrp="1"/>
          </p:cNvSpPr>
          <p:nvPr>
            <p:ph idx="1"/>
          </p:nvPr>
        </p:nvSpPr>
        <p:spPr/>
        <p:txBody>
          <a:bodyPr>
            <a:normAutofit fontScale="85000" lnSpcReduction="10000"/>
          </a:bodyPr>
          <a:lstStyle/>
          <a:p>
            <a:pPr algn="just"/>
            <a:r>
              <a:rPr lang="pt-BR" dirty="0"/>
              <a:t>Instrumento utilizado sempre que dois ou mais Estados são competentes para julgar o mesmo litígio, porém um deles possui maior possibilidade de êxito na persecução penal, porque nele se encontram os autores, as vítimas ou a maioria das provas. </a:t>
            </a:r>
          </a:p>
          <a:p>
            <a:pPr algn="just"/>
            <a:r>
              <a:rPr lang="pt-BR" u="sng" dirty="0"/>
              <a:t>Objetivo</a:t>
            </a:r>
            <a:r>
              <a:rPr lang="pt-BR" dirty="0"/>
              <a:t>: assegurar uma persecução penal mais eficaz, aproximando o julgador dos elementos de prova.</a:t>
            </a:r>
          </a:p>
          <a:p>
            <a:pPr algn="just"/>
            <a:r>
              <a:rPr lang="pt-BR" dirty="0"/>
              <a:t>Na transferência de processos, o Estado remetente abdica sua jurisdição sobre o caso em prol do Estado receptor, que passará a ser o competente para julgar o litígio. Efetivada a transferência, o Estado remetente não poderá mais praticar atos persecutórios. Se o fizer, são nulos.</a:t>
            </a:r>
          </a:p>
          <a:p>
            <a:pPr algn="just"/>
            <a:r>
              <a:rPr lang="pt-BR" u="sng" dirty="0"/>
              <a:t>Fundamento legal</a:t>
            </a:r>
            <a:r>
              <a:rPr lang="pt-BR" dirty="0"/>
              <a:t>: art. 8 da Convenção de Viena e art. 21 da Convenção de Palermo. </a:t>
            </a:r>
          </a:p>
          <a:p>
            <a:pPr algn="just"/>
            <a:r>
              <a:rPr lang="pt-BR" dirty="0"/>
              <a:t>Inexistência de tratado ou legislação definindo regras mínimas para que ocorra a transferência de processos. Necessidade de examinar se o procedimento recebido respeitou às garantias do devido processo legal, em sua dimensão universal, segundo a interpretação das Cortes Internacionais de Direitos Humanos. </a:t>
            </a:r>
          </a:p>
        </p:txBody>
      </p:sp>
    </p:spTree>
    <p:extLst>
      <p:ext uri="{BB962C8B-B14F-4D97-AF65-F5344CB8AC3E}">
        <p14:creationId xmlns:p14="http://schemas.microsoft.com/office/powerpoint/2010/main" val="3657889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84EF2E-14D2-41FB-85E0-6D6F15C5C9BC}"/>
              </a:ext>
            </a:extLst>
          </p:cNvPr>
          <p:cNvSpPr>
            <a:spLocks noGrp="1"/>
          </p:cNvSpPr>
          <p:nvPr>
            <p:ph type="title"/>
          </p:nvPr>
        </p:nvSpPr>
        <p:spPr/>
        <p:txBody>
          <a:bodyPr/>
          <a:lstStyle/>
          <a:p>
            <a:r>
              <a:rPr lang="pt-BR" dirty="0"/>
              <a:t>Transferência de Condenados	</a:t>
            </a:r>
          </a:p>
        </p:txBody>
      </p:sp>
      <p:sp>
        <p:nvSpPr>
          <p:cNvPr id="3" name="Espaço Reservado para Conteúdo 2">
            <a:extLst>
              <a:ext uri="{FF2B5EF4-FFF2-40B4-BE49-F238E27FC236}">
                <a16:creationId xmlns:a16="http://schemas.microsoft.com/office/drawing/2014/main" id="{6B1E4AAD-5236-4E81-83CE-7740581F2F28}"/>
              </a:ext>
            </a:extLst>
          </p:cNvPr>
          <p:cNvSpPr>
            <a:spLocks noGrp="1"/>
          </p:cNvSpPr>
          <p:nvPr>
            <p:ph idx="1"/>
          </p:nvPr>
        </p:nvSpPr>
        <p:spPr/>
        <p:txBody>
          <a:bodyPr>
            <a:normAutofit fontScale="85000" lnSpcReduction="20000"/>
          </a:bodyPr>
          <a:lstStyle/>
          <a:p>
            <a:r>
              <a:rPr lang="pt-BR" dirty="0"/>
              <a:t>É um instrumento de cooperação que visa beneficiar presos estrangeiros, possibilitando que eles terminem de cumprir a pena no país de sua nacional e não no país onde cometeram o delito. </a:t>
            </a:r>
          </a:p>
          <a:p>
            <a:r>
              <a:rPr lang="pt-BR" u="sng" dirty="0"/>
              <a:t>Finalidade</a:t>
            </a:r>
            <a:r>
              <a:rPr lang="pt-BR" dirty="0"/>
              <a:t>: permitir uma ressocialização mais rápida, próxima de seus familiares e entes queridos. Possui nítido caráter humanitário. </a:t>
            </a:r>
          </a:p>
          <a:p>
            <a:r>
              <a:rPr lang="pt-BR" u="sng" dirty="0"/>
              <a:t>Fundamento legal</a:t>
            </a:r>
            <a:r>
              <a:rPr lang="pt-BR" dirty="0"/>
              <a:t>: tratados internacionais + </a:t>
            </a:r>
            <a:r>
              <a:rPr lang="pt-BR" dirty="0" err="1"/>
              <a:t>arts</a:t>
            </a:r>
            <a:r>
              <a:rPr lang="pt-BR" dirty="0"/>
              <a:t>. 103 a 105 da Lei n. 13.445/17 (entrará em vigor em 21 de novembro de 2017) </a:t>
            </a:r>
          </a:p>
          <a:p>
            <a:r>
              <a:rPr lang="pt-BR" u="sng" dirty="0"/>
              <a:t>Principais requisitos</a:t>
            </a:r>
            <a:r>
              <a:rPr lang="pt-BR" dirty="0"/>
              <a:t>: </a:t>
            </a:r>
            <a:br>
              <a:rPr lang="pt-BR" dirty="0"/>
            </a:br>
            <a:r>
              <a:rPr lang="pt-BR" dirty="0"/>
              <a:t>i) deve haver tratado internacional ou promessa de reciprocidade entre os Estados envolvidos;</a:t>
            </a:r>
            <a:br>
              <a:rPr lang="pt-BR" dirty="0"/>
            </a:br>
            <a:r>
              <a:rPr lang="pt-BR" dirty="0" err="1"/>
              <a:t>ii</a:t>
            </a:r>
            <a:r>
              <a:rPr lang="pt-BR" dirty="0"/>
              <a:t>) o condenado deve consentir com a transferência;</a:t>
            </a:r>
            <a:br>
              <a:rPr lang="pt-BR" dirty="0"/>
            </a:br>
            <a:r>
              <a:rPr lang="pt-BR" dirty="0" err="1"/>
              <a:t>iii</a:t>
            </a:r>
            <a:r>
              <a:rPr lang="pt-BR" dirty="0"/>
              <a:t>) a sentença condenatória deve ser respeitada, sendo vedado o aumento, diminuição ou extinção da pena, salvo pelo cumprimento.</a:t>
            </a:r>
            <a:br>
              <a:rPr lang="pt-BR" dirty="0"/>
            </a:br>
            <a:r>
              <a:rPr lang="pt-BR" dirty="0" err="1"/>
              <a:t>iv</a:t>
            </a:r>
            <a:r>
              <a:rPr lang="pt-BR" dirty="0"/>
              <a:t>) a execução da pena será regida pelas leis do Estado recebedor</a:t>
            </a:r>
            <a:br>
              <a:rPr lang="pt-BR" dirty="0"/>
            </a:br>
            <a:r>
              <a:rPr lang="pt-BR" dirty="0"/>
              <a:t>v) os Estados envolvidos devem concordar com a transferência</a:t>
            </a:r>
            <a:br>
              <a:rPr lang="pt-BR" dirty="0"/>
            </a:br>
            <a:r>
              <a:rPr lang="pt-BR" dirty="0"/>
              <a:t>vi) deve haver dupla incriminação – o fato deve ser considerado crime nos dois Estados</a:t>
            </a:r>
          </a:p>
          <a:p>
            <a:r>
              <a:rPr lang="pt-BR" dirty="0"/>
              <a:t>Caso dos Sequestradores do Abílio Diniz + Caso Eduardo </a:t>
            </a:r>
            <a:r>
              <a:rPr lang="pt-BR" dirty="0" err="1"/>
              <a:t>Chianca</a:t>
            </a:r>
            <a:r>
              <a:rPr lang="pt-BR" dirty="0"/>
              <a:t> (Ayahuasca).</a:t>
            </a:r>
          </a:p>
        </p:txBody>
      </p:sp>
    </p:spTree>
    <p:extLst>
      <p:ext uri="{BB962C8B-B14F-4D97-AF65-F5344CB8AC3E}">
        <p14:creationId xmlns:p14="http://schemas.microsoft.com/office/powerpoint/2010/main" val="3630200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836B94-33A6-48BF-BCC8-14478FAF778D}"/>
              </a:ext>
            </a:extLst>
          </p:cNvPr>
          <p:cNvSpPr>
            <a:spLocks noGrp="1"/>
          </p:cNvSpPr>
          <p:nvPr>
            <p:ph type="title"/>
          </p:nvPr>
        </p:nvSpPr>
        <p:spPr/>
        <p:txBody>
          <a:bodyPr/>
          <a:lstStyle/>
          <a:p>
            <a:r>
              <a:rPr lang="pt-BR" dirty="0"/>
              <a:t>Homologação de Sentença Estrangeira		</a:t>
            </a:r>
          </a:p>
        </p:txBody>
      </p:sp>
      <p:sp>
        <p:nvSpPr>
          <p:cNvPr id="3" name="Espaço Reservado para Conteúdo 2">
            <a:extLst>
              <a:ext uri="{FF2B5EF4-FFF2-40B4-BE49-F238E27FC236}">
                <a16:creationId xmlns:a16="http://schemas.microsoft.com/office/drawing/2014/main" id="{A3C9AC5E-C341-4793-8468-2F8AF3D7A891}"/>
              </a:ext>
            </a:extLst>
          </p:cNvPr>
          <p:cNvSpPr>
            <a:spLocks noGrp="1"/>
          </p:cNvSpPr>
          <p:nvPr>
            <p:ph idx="1"/>
          </p:nvPr>
        </p:nvSpPr>
        <p:spPr/>
        <p:txBody>
          <a:bodyPr>
            <a:normAutofit fontScale="62500" lnSpcReduction="20000"/>
          </a:bodyPr>
          <a:lstStyle/>
          <a:p>
            <a:pPr algn="just"/>
            <a:r>
              <a:rPr lang="pt-BR" u="sng" dirty="0"/>
              <a:t>Conceito</a:t>
            </a:r>
            <a:r>
              <a:rPr lang="pt-BR" dirty="0"/>
              <a:t>: é o procedimento judicial que tramita pelo STJ, cuja finalidade é atribuir efeitos jurídicos às decisões definitivas emanadas de Estado Estrangeiro, a fim de elas possam ser executadas em território nacional.</a:t>
            </a:r>
          </a:p>
          <a:p>
            <a:pPr algn="just"/>
            <a:r>
              <a:rPr lang="pt-BR" u="sng" dirty="0"/>
              <a:t>Fundamento normativo</a:t>
            </a:r>
            <a:r>
              <a:rPr lang="pt-BR" dirty="0"/>
              <a:t>: art. 9º, Código Penal + Art. 216-A a 216-N, do RISTJ + art. 787 e </a:t>
            </a:r>
            <a:r>
              <a:rPr lang="pt-BR" dirty="0" err="1"/>
              <a:t>ss</a:t>
            </a:r>
            <a:r>
              <a:rPr lang="pt-BR" dirty="0"/>
              <a:t> do CPP.</a:t>
            </a:r>
          </a:p>
          <a:p>
            <a:pPr algn="just"/>
            <a:r>
              <a:rPr lang="pt-BR" dirty="0"/>
              <a:t>Principais regras</a:t>
            </a:r>
          </a:p>
          <a:p>
            <a:pPr marL="400050" indent="-400050" algn="just">
              <a:buAutoNum type="romanLcParenR"/>
            </a:pPr>
            <a:r>
              <a:rPr lang="pt-BR" dirty="0"/>
              <a:t>não cabe homologação de sentença estrangeira para cumprir pena privativa de liberdade no Brasil, mas apenas para obter reparação do dano ou para sujeita-lo à medida de segurança (art. 9º do Código Penal).</a:t>
            </a:r>
          </a:p>
          <a:p>
            <a:pPr marL="400050" indent="-400050" algn="just">
              <a:buAutoNum type="romanLcParenR"/>
            </a:pPr>
            <a:r>
              <a:rPr lang="pt-BR" dirty="0"/>
              <a:t>A homologação de decisão judicial estrangeira é de competência do Presidente do Superior Tribunal de Justiça (art. 105, I, “i”, CF).</a:t>
            </a:r>
          </a:p>
          <a:p>
            <a:pPr marL="400050" indent="-400050" algn="just">
              <a:buAutoNum type="romanLcParenR"/>
            </a:pPr>
            <a:r>
              <a:rPr lang="pt-BR" dirty="0"/>
              <a:t>Para ser homologada, a decisão estrangeira deve: ter sido proferido por autoridade competente, conter elementos que comprovem a regular citação da parte ou sua revelia e ter transitado em julgado. </a:t>
            </a:r>
          </a:p>
          <a:p>
            <a:pPr marL="400050" indent="-400050" algn="just">
              <a:buAutoNum type="romanLcParenR"/>
            </a:pPr>
            <a:r>
              <a:rPr lang="pt-BR" dirty="0"/>
              <a:t>Não será homologada a decisão que ofender a soberania, a dignidade da pessoa humana e a ordem pública.</a:t>
            </a:r>
          </a:p>
          <a:p>
            <a:pPr marL="400050" indent="-400050" algn="just">
              <a:buAutoNum type="romanLcParenR"/>
            </a:pPr>
            <a:r>
              <a:rPr lang="pt-BR" dirty="0"/>
              <a:t>O procedimento judicial de homologação é parecido com o da carta rogatória passiva: petição inicial &gt; impugnação no prazo de 15 dias &gt; réplica/tréplica &gt; vista ao MPF para impugnar em 15 dias &gt; Julgamento pela Corte Especial onde não se discute o mérito da condenação, mas apenas os seus requisitos formais &gt; expedição de carta de sentença para executar perante Justiça Federal de 1º grau (art. 109, X, CF).</a:t>
            </a:r>
          </a:p>
        </p:txBody>
      </p:sp>
    </p:spTree>
    <p:extLst>
      <p:ext uri="{BB962C8B-B14F-4D97-AF65-F5344CB8AC3E}">
        <p14:creationId xmlns:p14="http://schemas.microsoft.com/office/powerpoint/2010/main" val="1332093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4E940-6503-4CD4-9348-95D79E871454}"/>
              </a:ext>
            </a:extLst>
          </p:cNvPr>
          <p:cNvSpPr>
            <a:spLocks noGrp="1"/>
          </p:cNvSpPr>
          <p:nvPr>
            <p:ph type="title"/>
          </p:nvPr>
        </p:nvSpPr>
        <p:spPr/>
        <p:txBody>
          <a:bodyPr/>
          <a:lstStyle/>
          <a:p>
            <a:r>
              <a:rPr lang="pt-BR" dirty="0"/>
              <a:t>Obrigado pela atenção!!!</a:t>
            </a:r>
          </a:p>
        </p:txBody>
      </p:sp>
      <p:sp>
        <p:nvSpPr>
          <p:cNvPr id="3" name="Espaço Reservado para Conteúdo 2">
            <a:extLst>
              <a:ext uri="{FF2B5EF4-FFF2-40B4-BE49-F238E27FC236}">
                <a16:creationId xmlns:a16="http://schemas.microsoft.com/office/drawing/2014/main" id="{164168AE-8455-464D-8F0F-BA9DB448BA46}"/>
              </a:ext>
            </a:extLst>
          </p:cNvPr>
          <p:cNvSpPr>
            <a:spLocks noGrp="1"/>
          </p:cNvSpPr>
          <p:nvPr>
            <p:ph idx="1"/>
          </p:nvPr>
        </p:nvSpPr>
        <p:spPr/>
        <p:txBody>
          <a:bodyPr/>
          <a:lstStyle/>
          <a:p>
            <a:r>
              <a:rPr lang="pt-BR" dirty="0"/>
              <a:t>E-mail de contato: </a:t>
            </a:r>
            <a:r>
              <a:rPr lang="pt-BR" dirty="0">
                <a:hlinkClick r:id="rId2"/>
              </a:rPr>
              <a:t>lgdecaro@gmail.com</a:t>
            </a:r>
            <a:endParaRPr lang="pt-BR" dirty="0"/>
          </a:p>
          <a:p>
            <a:pPr marL="0" indent="0">
              <a:buNone/>
            </a:pPr>
            <a:endParaRPr lang="pt-BR" dirty="0"/>
          </a:p>
          <a:p>
            <a:endParaRPr lang="pt-BR" dirty="0"/>
          </a:p>
        </p:txBody>
      </p:sp>
    </p:spTree>
    <p:extLst>
      <p:ext uri="{BB962C8B-B14F-4D97-AF65-F5344CB8AC3E}">
        <p14:creationId xmlns:p14="http://schemas.microsoft.com/office/powerpoint/2010/main" val="2272124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59BBF3-B271-494D-93A6-92AF26E17CA7}"/>
              </a:ext>
            </a:extLst>
          </p:cNvPr>
          <p:cNvSpPr>
            <a:spLocks noGrp="1"/>
          </p:cNvSpPr>
          <p:nvPr>
            <p:ph type="title"/>
          </p:nvPr>
        </p:nvSpPr>
        <p:spPr/>
        <p:txBody>
          <a:bodyPr/>
          <a:lstStyle/>
          <a:p>
            <a:r>
              <a:rPr lang="pt-BR" dirty="0"/>
              <a:t>Importância do Tema	</a:t>
            </a:r>
          </a:p>
        </p:txBody>
      </p:sp>
      <p:sp>
        <p:nvSpPr>
          <p:cNvPr id="3" name="Espaço Reservado para Conteúdo 2">
            <a:extLst>
              <a:ext uri="{FF2B5EF4-FFF2-40B4-BE49-F238E27FC236}">
                <a16:creationId xmlns:a16="http://schemas.microsoft.com/office/drawing/2014/main" id="{17C9D800-F2C4-42A6-BD38-B22B091AF972}"/>
              </a:ext>
            </a:extLst>
          </p:cNvPr>
          <p:cNvSpPr>
            <a:spLocks noGrp="1"/>
          </p:cNvSpPr>
          <p:nvPr>
            <p:ph idx="1"/>
          </p:nvPr>
        </p:nvSpPr>
        <p:spPr/>
        <p:txBody>
          <a:bodyPr/>
          <a:lstStyle/>
          <a:p>
            <a:pPr algn="just"/>
            <a:r>
              <a:rPr lang="pt-BR" dirty="0"/>
              <a:t>A cooperação jurídica internacional garante o direito de um Estado julgar litígios de sua competência mesmo quando elementos indispensáveis à condução do processo se encontrarem em jurisdição estrangeira (</a:t>
            </a:r>
            <a:r>
              <a:rPr lang="pt-BR" dirty="0" err="1"/>
              <a:t>ex</a:t>
            </a:r>
            <a:r>
              <a:rPr lang="pt-BR" dirty="0"/>
              <a:t>: interrogatório de acusados e oitiva de testemunhas residentes no exterior).</a:t>
            </a:r>
          </a:p>
          <a:p>
            <a:pPr algn="just"/>
            <a:r>
              <a:rPr lang="pt-BR" dirty="0"/>
              <a:t>Viabiliza a recuperação de ativos </a:t>
            </a:r>
          </a:p>
          <a:p>
            <a:pPr algn="just"/>
            <a:endParaRPr lang="pt-BR" dirty="0"/>
          </a:p>
        </p:txBody>
      </p:sp>
    </p:spTree>
    <p:extLst>
      <p:ext uri="{BB962C8B-B14F-4D97-AF65-F5344CB8AC3E}">
        <p14:creationId xmlns:p14="http://schemas.microsoft.com/office/powerpoint/2010/main" val="38441995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5BE561-749E-4EFB-9C42-9328D886F263}"/>
              </a:ext>
            </a:extLst>
          </p:cNvPr>
          <p:cNvSpPr>
            <a:spLocks noGrp="1"/>
          </p:cNvSpPr>
          <p:nvPr>
            <p:ph type="title"/>
          </p:nvPr>
        </p:nvSpPr>
        <p:spPr/>
        <p:txBody>
          <a:bodyPr/>
          <a:lstStyle/>
          <a:p>
            <a:r>
              <a:rPr lang="pt-BR" dirty="0"/>
              <a:t>Conceito de Cooperação Jurídica Internacional</a:t>
            </a:r>
          </a:p>
        </p:txBody>
      </p:sp>
      <p:sp>
        <p:nvSpPr>
          <p:cNvPr id="3" name="Espaço Reservado para Conteúdo 2">
            <a:extLst>
              <a:ext uri="{FF2B5EF4-FFF2-40B4-BE49-F238E27FC236}">
                <a16:creationId xmlns:a16="http://schemas.microsoft.com/office/drawing/2014/main" id="{CC1535F9-6D1A-4F17-9E2D-A19AEDE99B11}"/>
              </a:ext>
            </a:extLst>
          </p:cNvPr>
          <p:cNvSpPr>
            <a:spLocks noGrp="1"/>
          </p:cNvSpPr>
          <p:nvPr>
            <p:ph idx="1"/>
          </p:nvPr>
        </p:nvSpPr>
        <p:spPr/>
        <p:txBody>
          <a:bodyPr>
            <a:normAutofit fontScale="85000" lnSpcReduction="10000"/>
          </a:bodyPr>
          <a:lstStyle/>
          <a:p>
            <a:pPr algn="just"/>
            <a:r>
              <a:rPr lang="pt-BR" dirty="0"/>
              <a:t>É o </a:t>
            </a:r>
            <a:r>
              <a:rPr lang="pt-BR" dirty="0">
                <a:solidFill>
                  <a:srgbClr val="FF0000"/>
                </a:solidFill>
                <a:effectLst>
                  <a:outerShdw blurRad="50800" dist="50800" dir="5400000" algn="ctr" rotWithShape="0">
                    <a:srgbClr val="000000">
                      <a:alpha val="0"/>
                    </a:srgbClr>
                  </a:outerShdw>
                </a:effectLst>
              </a:rPr>
              <a:t>conjunto de atos investigativos e processuais </a:t>
            </a:r>
            <a:r>
              <a:rPr lang="pt-BR" dirty="0"/>
              <a:t>que regulamenta o relacionamento </a:t>
            </a:r>
            <a:r>
              <a:rPr lang="pt-BR" dirty="0">
                <a:solidFill>
                  <a:srgbClr val="FF0000"/>
                </a:solidFill>
              </a:rPr>
              <a:t>entre 2 ou mais Estados</a:t>
            </a:r>
            <a:r>
              <a:rPr lang="pt-BR" dirty="0"/>
              <a:t>, ou ainda, </a:t>
            </a:r>
            <a:r>
              <a:rPr lang="pt-BR" dirty="0">
                <a:solidFill>
                  <a:srgbClr val="FF0000"/>
                </a:solidFill>
              </a:rPr>
              <a:t>entre Estados e Organismos Internacionais</a:t>
            </a:r>
            <a:r>
              <a:rPr lang="pt-BR" dirty="0"/>
              <a:t>, tendo em vista a necessidade gerada a partir de limitações territoriais de soberania.</a:t>
            </a:r>
          </a:p>
          <a:p>
            <a:pPr algn="just"/>
            <a:r>
              <a:rPr lang="pt-BR" u="sng" dirty="0"/>
              <a:t>Atos investigativos</a:t>
            </a:r>
            <a:r>
              <a:rPr lang="pt-BR" dirty="0"/>
              <a:t>: requisição de folha de antecedentes, registros de entrada e saída do país, registros de imóveis cadastrados em nome da pessoa perante cartórios de registros imóveis, oitivas de pessoas, dentre outros.</a:t>
            </a:r>
          </a:p>
          <a:p>
            <a:pPr algn="just"/>
            <a:r>
              <a:rPr lang="pt-BR" u="sng" dirty="0"/>
              <a:t>Atos processuais</a:t>
            </a:r>
            <a:r>
              <a:rPr lang="pt-BR" dirty="0"/>
              <a:t>: citação, oitiva de testemunhas, interrogatórios judiciais, sequestro de bens, dentre outros.</a:t>
            </a:r>
          </a:p>
          <a:p>
            <a:pPr algn="just"/>
            <a:r>
              <a:rPr lang="pt-BR" u="sng" dirty="0"/>
              <a:t>Cooperação entre 2 Estados Soberanos</a:t>
            </a:r>
            <a:r>
              <a:rPr lang="pt-BR" dirty="0"/>
              <a:t>:  Brasil solicita cooperação para a Suíça. </a:t>
            </a:r>
          </a:p>
          <a:p>
            <a:pPr algn="just"/>
            <a:r>
              <a:rPr lang="pt-BR" u="sng" dirty="0"/>
              <a:t>Cooperação entre Estados e Organismos Internacionais</a:t>
            </a:r>
            <a:r>
              <a:rPr lang="pt-BR" dirty="0"/>
              <a:t>: O Tribunal Penal Internacional pode solicitar cooperação jurídica internacional a todos os Estados signatários do Estatuto de Roma, a fim de que bloqueiem bens de determinada pessoa que foi condenada por seus juízes com fins de ressarcimento às vítimas (</a:t>
            </a:r>
            <a:r>
              <a:rPr lang="pt-BR" dirty="0" err="1"/>
              <a:t>Ex</a:t>
            </a:r>
            <a:r>
              <a:rPr lang="pt-BR" dirty="0"/>
              <a:t>: Ditador </a:t>
            </a:r>
            <a:r>
              <a:rPr lang="pt-BR" dirty="0" err="1"/>
              <a:t>Muammar</a:t>
            </a:r>
            <a:r>
              <a:rPr lang="pt-BR" dirty="0"/>
              <a:t> Gaddafi). </a:t>
            </a:r>
          </a:p>
        </p:txBody>
      </p:sp>
    </p:spTree>
    <p:extLst>
      <p:ext uri="{BB962C8B-B14F-4D97-AF65-F5344CB8AC3E}">
        <p14:creationId xmlns:p14="http://schemas.microsoft.com/office/powerpoint/2010/main" val="410334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88EE9-65C3-4817-8FD3-1851621F4619}"/>
              </a:ext>
            </a:extLst>
          </p:cNvPr>
          <p:cNvSpPr>
            <a:spLocks noGrp="1"/>
          </p:cNvSpPr>
          <p:nvPr>
            <p:ph type="title"/>
          </p:nvPr>
        </p:nvSpPr>
        <p:spPr/>
        <p:txBody>
          <a:bodyPr/>
          <a:lstStyle/>
          <a:p>
            <a:r>
              <a:rPr lang="pt-BR" dirty="0"/>
              <a:t>Classificações doutrinárias</a:t>
            </a:r>
          </a:p>
        </p:txBody>
      </p:sp>
      <p:sp>
        <p:nvSpPr>
          <p:cNvPr id="3" name="Espaço Reservado para Conteúdo 2">
            <a:extLst>
              <a:ext uri="{FF2B5EF4-FFF2-40B4-BE49-F238E27FC236}">
                <a16:creationId xmlns:a16="http://schemas.microsoft.com/office/drawing/2014/main" id="{52B8670A-FA63-4A50-AA8B-C51B35FE7707}"/>
              </a:ext>
            </a:extLst>
          </p:cNvPr>
          <p:cNvSpPr>
            <a:spLocks noGrp="1"/>
          </p:cNvSpPr>
          <p:nvPr>
            <p:ph idx="1"/>
          </p:nvPr>
        </p:nvSpPr>
        <p:spPr/>
        <p:txBody>
          <a:bodyPr/>
          <a:lstStyle/>
          <a:p>
            <a:r>
              <a:rPr lang="pt-BR" u="sng" dirty="0"/>
              <a:t>Quanto aos sujeitos participantes</a:t>
            </a:r>
            <a:r>
              <a:rPr lang="pt-BR" dirty="0"/>
              <a:t>: cooperação horizontal e cooperação vertical.</a:t>
            </a:r>
          </a:p>
          <a:p>
            <a:endParaRPr lang="pt-BR" dirty="0"/>
          </a:p>
          <a:p>
            <a:r>
              <a:rPr lang="pt-BR" u="sng" dirty="0"/>
              <a:t>Quanto à posição do requerente</a:t>
            </a:r>
            <a:r>
              <a:rPr lang="pt-BR" dirty="0"/>
              <a:t>: cooperação ativa e cooperação passiva</a:t>
            </a:r>
          </a:p>
          <a:p>
            <a:endParaRPr lang="pt-BR" dirty="0"/>
          </a:p>
          <a:p>
            <a:r>
              <a:rPr lang="pt-BR" u="sng" dirty="0"/>
              <a:t>Quanto ao conteúdo do pedido</a:t>
            </a:r>
            <a:r>
              <a:rPr lang="pt-BR" dirty="0"/>
              <a:t>: medidas de 1º grau, medidas 2º grau e medidas de 3º grau.</a:t>
            </a:r>
          </a:p>
        </p:txBody>
      </p:sp>
    </p:spTree>
    <p:extLst>
      <p:ext uri="{BB962C8B-B14F-4D97-AF65-F5344CB8AC3E}">
        <p14:creationId xmlns:p14="http://schemas.microsoft.com/office/powerpoint/2010/main" val="403459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5088C3-7DA6-4998-BF3A-BAFD1B9551DD}"/>
              </a:ext>
            </a:extLst>
          </p:cNvPr>
          <p:cNvSpPr>
            <a:spLocks noGrp="1"/>
          </p:cNvSpPr>
          <p:nvPr>
            <p:ph type="title"/>
          </p:nvPr>
        </p:nvSpPr>
        <p:spPr/>
        <p:txBody>
          <a:bodyPr/>
          <a:lstStyle/>
          <a:p>
            <a:r>
              <a:rPr lang="pt-BR" dirty="0"/>
              <a:t>Regulamentação da matéria</a:t>
            </a:r>
          </a:p>
        </p:txBody>
      </p:sp>
      <p:sp>
        <p:nvSpPr>
          <p:cNvPr id="3" name="Espaço Reservado para Conteúdo 2">
            <a:extLst>
              <a:ext uri="{FF2B5EF4-FFF2-40B4-BE49-F238E27FC236}">
                <a16:creationId xmlns:a16="http://schemas.microsoft.com/office/drawing/2014/main" id="{BD8E99E8-2D95-4F62-A556-54BB7CE2FCF2}"/>
              </a:ext>
            </a:extLst>
          </p:cNvPr>
          <p:cNvSpPr>
            <a:spLocks noGrp="1"/>
          </p:cNvSpPr>
          <p:nvPr>
            <p:ph idx="1"/>
          </p:nvPr>
        </p:nvSpPr>
        <p:spPr/>
        <p:txBody>
          <a:bodyPr>
            <a:normAutofit fontScale="92500"/>
          </a:bodyPr>
          <a:lstStyle/>
          <a:p>
            <a:pPr algn="just"/>
            <a:r>
              <a:rPr lang="pt-BR" dirty="0"/>
              <a:t>A regulamentação sobre cooperação jurídica internacional não se encontra condensada em uma lei específica, mas pulverizada em inúmeros dispositivos legais previstos na Constituição Federal, Tratados Internacionais, Leis Ordinárias e Atos infralegais.</a:t>
            </a:r>
          </a:p>
          <a:p>
            <a:pPr algn="just"/>
            <a:r>
              <a:rPr lang="pt-BR" dirty="0"/>
              <a:t>Constituição Federal: art. 3º, I; art. 4º, IX; art. 5º, LII; art. 102, I, “g”; art. 105, I, “i”.</a:t>
            </a:r>
          </a:p>
          <a:p>
            <a:pPr algn="just"/>
            <a:r>
              <a:rPr lang="pt-BR" dirty="0"/>
              <a:t>Tratados Internacionais: bilaterais e multilaterais.</a:t>
            </a:r>
          </a:p>
          <a:p>
            <a:pPr algn="just"/>
            <a:r>
              <a:rPr lang="pt-BR" dirty="0"/>
              <a:t>Leis Ordinárias: Código Penal, Código de Processo Penal, Lei n. 11.343/06 (Drogas), Lei n. 9.613/98 (Lei de Lavagem de Dinheiro), Lei n. 13.105/15 (Novo Código Civil).</a:t>
            </a:r>
          </a:p>
          <a:p>
            <a:pPr algn="just"/>
            <a:r>
              <a:rPr lang="pt-BR" dirty="0"/>
              <a:t>Atos infralegais: RISTF, RISTJ, Portaria Interministerial n. 501/12, Portaria Conjunta n. 1 (MJ/AGU/PGR), Portaria MJ n. 1876/06, Decreto n. 8668/16, Decreto n. 9.150/17, Resolução TRF4 n. 101/14.  </a:t>
            </a:r>
          </a:p>
          <a:p>
            <a:pPr algn="just"/>
            <a:endParaRPr lang="pt-BR" dirty="0"/>
          </a:p>
        </p:txBody>
      </p:sp>
    </p:spTree>
    <p:extLst>
      <p:ext uri="{BB962C8B-B14F-4D97-AF65-F5344CB8AC3E}">
        <p14:creationId xmlns:p14="http://schemas.microsoft.com/office/powerpoint/2010/main" val="246579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D0F623-ED61-4206-8DCB-85CFFC62426C}"/>
              </a:ext>
            </a:extLst>
          </p:cNvPr>
          <p:cNvSpPr>
            <a:spLocks noGrp="1"/>
          </p:cNvSpPr>
          <p:nvPr>
            <p:ph type="title"/>
          </p:nvPr>
        </p:nvSpPr>
        <p:spPr/>
        <p:txBody>
          <a:bodyPr/>
          <a:lstStyle/>
          <a:p>
            <a:r>
              <a:rPr lang="pt-BR" dirty="0"/>
              <a:t>Tratados Internacionais	</a:t>
            </a:r>
          </a:p>
        </p:txBody>
      </p:sp>
      <p:sp>
        <p:nvSpPr>
          <p:cNvPr id="3" name="Espaço Reservado para Conteúdo 2">
            <a:extLst>
              <a:ext uri="{FF2B5EF4-FFF2-40B4-BE49-F238E27FC236}">
                <a16:creationId xmlns:a16="http://schemas.microsoft.com/office/drawing/2014/main" id="{1C2FD5C7-0245-497D-BC0A-11DE31975C4C}"/>
              </a:ext>
            </a:extLst>
          </p:cNvPr>
          <p:cNvSpPr>
            <a:spLocks noGrp="1"/>
          </p:cNvSpPr>
          <p:nvPr>
            <p:ph idx="1"/>
          </p:nvPr>
        </p:nvSpPr>
        <p:spPr/>
        <p:txBody>
          <a:bodyPr>
            <a:normAutofit lnSpcReduction="10000"/>
          </a:bodyPr>
          <a:lstStyle/>
          <a:p>
            <a:pPr algn="just"/>
            <a:r>
              <a:rPr lang="pt-BR" dirty="0"/>
              <a:t>Tratados Bilaterais: aqueles assinados entre o Brasil e mais um Estado Soberano. Os mais utilizados são: Brasil x Suíça (Decreto n. 6.974/09), Brasil x EUA (Decreto n. 3.810/01) e Brasil x Portugal (Decreto n. 1.320/94).</a:t>
            </a:r>
          </a:p>
          <a:p>
            <a:pPr algn="just"/>
            <a:r>
              <a:rPr lang="pt-BR" dirty="0"/>
              <a:t>Tratados Multilaterais: são aqueles assinados entre o Brasil e diversos outros Estados Soberanos. Os mais utilizados são: </a:t>
            </a:r>
            <a:r>
              <a:rPr lang="pt-BR" b="1" dirty="0"/>
              <a:t>Convenção de Viena contra Drogas (Decreto n. 154/91)</a:t>
            </a:r>
            <a:r>
              <a:rPr lang="pt-BR" dirty="0"/>
              <a:t>, </a:t>
            </a:r>
            <a:r>
              <a:rPr lang="pt-BR" b="1" dirty="0"/>
              <a:t>Convenção de Palermo contra Crime Organizado Transnacional (Decreto n. 5.015/04) e Convenção de Mérida contra a Corrupção (Decreto n. 5.687/06), </a:t>
            </a:r>
            <a:r>
              <a:rPr lang="pt-BR" dirty="0"/>
              <a:t>Convenção Interamericana de Auxílio Mútuo (Decreto n. 6.340/08) e Convenção de Combate à Corrupção de Funcionários Públicos Estrangeiros (Decreto n. 3.678/00).</a:t>
            </a:r>
          </a:p>
          <a:p>
            <a:pPr algn="just"/>
            <a:r>
              <a:rPr lang="pt-BR" dirty="0"/>
              <a:t>A escolha sobre qual tratado internacional será utilizado como fundamento legal para um pedido de cooperação </a:t>
            </a:r>
            <a:r>
              <a:rPr lang="pt-BR" b="1" u="sng" dirty="0">
                <a:solidFill>
                  <a:srgbClr val="FF0000"/>
                </a:solidFill>
              </a:rPr>
              <a:t>dependerá do delito investigado ou capitulado na denúncia</a:t>
            </a:r>
            <a:r>
              <a:rPr lang="pt-BR" dirty="0"/>
              <a:t>. </a:t>
            </a:r>
          </a:p>
        </p:txBody>
      </p:sp>
    </p:spTree>
    <p:extLst>
      <p:ext uri="{BB962C8B-B14F-4D97-AF65-F5344CB8AC3E}">
        <p14:creationId xmlns:p14="http://schemas.microsoft.com/office/powerpoint/2010/main" val="117896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CDA041-7E36-4B7C-8906-D47600DCBEDD}"/>
              </a:ext>
            </a:extLst>
          </p:cNvPr>
          <p:cNvSpPr>
            <a:spLocks noGrp="1"/>
          </p:cNvSpPr>
          <p:nvPr>
            <p:ph type="title"/>
          </p:nvPr>
        </p:nvSpPr>
        <p:spPr/>
        <p:txBody>
          <a:bodyPr/>
          <a:lstStyle/>
          <a:p>
            <a:r>
              <a:rPr lang="pt-BR" dirty="0"/>
              <a:t>Autoridades Centrais</a:t>
            </a:r>
          </a:p>
        </p:txBody>
      </p:sp>
      <p:sp>
        <p:nvSpPr>
          <p:cNvPr id="3" name="Espaço Reservado para Conteúdo 2">
            <a:extLst>
              <a:ext uri="{FF2B5EF4-FFF2-40B4-BE49-F238E27FC236}">
                <a16:creationId xmlns:a16="http://schemas.microsoft.com/office/drawing/2014/main" id="{A31609B9-8F9F-411D-B115-1EBE2B2540BF}"/>
              </a:ext>
            </a:extLst>
          </p:cNvPr>
          <p:cNvSpPr>
            <a:spLocks noGrp="1"/>
          </p:cNvSpPr>
          <p:nvPr>
            <p:ph idx="1"/>
          </p:nvPr>
        </p:nvSpPr>
        <p:spPr/>
        <p:txBody>
          <a:bodyPr/>
          <a:lstStyle/>
          <a:p>
            <a:pPr algn="just"/>
            <a:r>
              <a:rPr lang="pt-BR" u="sng" dirty="0"/>
              <a:t>Conceito</a:t>
            </a:r>
            <a:r>
              <a:rPr lang="pt-BR" dirty="0"/>
              <a:t>: as autoridades centrais constituem órgãos de comunicação escolhidos por cada Estado, previstos em tratados internacionais, com a finalidade de tornar a cooperação jurídica internacional mais célere e eficaz, sem a intermediação de autoridades diplomáticas.</a:t>
            </a:r>
          </a:p>
          <a:p>
            <a:pPr algn="just"/>
            <a:r>
              <a:rPr lang="pt-BR" dirty="0"/>
              <a:t>No âmbito civil, o primeiro tratado a prever as autoridades centrais foi a Convenção de Haia para a Comunicação de Atos Processuais (1964), de natureza civil. No âmbito penal foi a Convenção de Viena contra as Drogas (1988).</a:t>
            </a:r>
          </a:p>
          <a:p>
            <a:pPr algn="just"/>
            <a:r>
              <a:rPr lang="pt-BR" dirty="0"/>
              <a:t>Cada Estado signatário indica qual o órgão que desempenhará as funções de autoridade central para os fins daquele tratado. Quando a indicação não é feita, prevalece o disposto no direito interno do Estado signatário.</a:t>
            </a:r>
          </a:p>
          <a:p>
            <a:pPr algn="just"/>
            <a:endParaRPr lang="pt-BR" dirty="0"/>
          </a:p>
        </p:txBody>
      </p:sp>
    </p:spTree>
    <p:extLst>
      <p:ext uri="{BB962C8B-B14F-4D97-AF65-F5344CB8AC3E}">
        <p14:creationId xmlns:p14="http://schemas.microsoft.com/office/powerpoint/2010/main" val="272564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4FD3D3-7718-4B79-8D1B-ED8AB7721711}"/>
              </a:ext>
            </a:extLst>
          </p:cNvPr>
          <p:cNvSpPr>
            <a:spLocks noGrp="1"/>
          </p:cNvSpPr>
          <p:nvPr>
            <p:ph type="title"/>
          </p:nvPr>
        </p:nvSpPr>
        <p:spPr/>
        <p:txBody>
          <a:bodyPr/>
          <a:lstStyle/>
          <a:p>
            <a:pPr algn="just"/>
            <a:r>
              <a:rPr lang="pt-BR" dirty="0"/>
              <a:t>Quem exerce as funções de autoridade central no Brasil?</a:t>
            </a:r>
          </a:p>
        </p:txBody>
      </p:sp>
      <p:sp>
        <p:nvSpPr>
          <p:cNvPr id="3" name="Espaço Reservado para Conteúdo 2">
            <a:extLst>
              <a:ext uri="{FF2B5EF4-FFF2-40B4-BE49-F238E27FC236}">
                <a16:creationId xmlns:a16="http://schemas.microsoft.com/office/drawing/2014/main" id="{34AE7044-7EDC-4F94-B2F7-D3C470409F77}"/>
              </a:ext>
            </a:extLst>
          </p:cNvPr>
          <p:cNvSpPr>
            <a:spLocks noGrp="1"/>
          </p:cNvSpPr>
          <p:nvPr>
            <p:ph idx="1"/>
          </p:nvPr>
        </p:nvSpPr>
        <p:spPr/>
        <p:txBody>
          <a:bodyPr>
            <a:normAutofit/>
          </a:bodyPr>
          <a:lstStyle/>
          <a:p>
            <a:pPr algn="just"/>
            <a:r>
              <a:rPr lang="pt-BR" dirty="0"/>
              <a:t>DRCI (Departamento de Recuperação de Ativos): todos os pedidos de cooperação, com exceção daqueles envolvendo Canadá, Portugal e demais Países de Língua Portuguesa*. Fundamento legal: art. 12, IV, do Decreto n. 9.150/17 (</a:t>
            </a:r>
            <a:r>
              <a:rPr lang="pt-BR" dirty="0">
                <a:solidFill>
                  <a:srgbClr val="FF0000"/>
                </a:solidFill>
              </a:rPr>
              <a:t>promulgado 4 em setembro de 2017</a:t>
            </a:r>
            <a:r>
              <a:rPr lang="pt-BR" dirty="0"/>
              <a:t>). </a:t>
            </a:r>
          </a:p>
          <a:p>
            <a:pPr algn="just"/>
            <a:endParaRPr lang="pt-BR" dirty="0"/>
          </a:p>
          <a:p>
            <a:pPr algn="just"/>
            <a:r>
              <a:rPr lang="pt-BR" dirty="0"/>
              <a:t>PGR (Procuradoria Geral da República): apenas os pedidos de cooperação envolvendo Canadá, Portugal e Países de Língua Portuguesa*. Fundamento legal: art. 11 do Decreto n. 6.747/09 (Tratado Brasil x Canadá), art. 14.3 do Decreto n. 1.320/94 (Tratado Brasil x Portugal) e art. 1º, parágrafo único, do Decreto n. 8.861/16 (Designação de Autoridades Centrais para Países de Língua Portuguesa).</a:t>
            </a:r>
          </a:p>
          <a:p>
            <a:pPr algn="just"/>
            <a:endParaRPr lang="pt-BR" dirty="0"/>
          </a:p>
          <a:p>
            <a:pPr marL="0" indent="0" algn="just">
              <a:buNone/>
            </a:pPr>
            <a:endParaRPr lang="pt-BR" dirty="0"/>
          </a:p>
        </p:txBody>
      </p:sp>
    </p:spTree>
    <p:extLst>
      <p:ext uri="{BB962C8B-B14F-4D97-AF65-F5344CB8AC3E}">
        <p14:creationId xmlns:p14="http://schemas.microsoft.com/office/powerpoint/2010/main" val="13360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1474</TotalTime>
  <Words>3517</Words>
  <Application>Microsoft Office PowerPoint</Application>
  <PresentationFormat>Widescreen</PresentationFormat>
  <Paragraphs>138</Paragraphs>
  <Slides>24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24</vt:i4>
      </vt:variant>
    </vt:vector>
  </HeadingPairs>
  <TitlesOfParts>
    <vt:vector size="28" baseType="lpstr">
      <vt:lpstr>Arial</vt:lpstr>
      <vt:lpstr>Century Gothic</vt:lpstr>
      <vt:lpstr>Wingdings 3</vt:lpstr>
      <vt:lpstr>Cacho</vt:lpstr>
      <vt:lpstr>Cooperação Jurídica Internacional em Matéria Penal</vt:lpstr>
      <vt:lpstr>Roteiro da Aula</vt:lpstr>
      <vt:lpstr>Importância do Tema </vt:lpstr>
      <vt:lpstr>Conceito de Cooperação Jurídica Internacional</vt:lpstr>
      <vt:lpstr>Classificações doutrinárias</vt:lpstr>
      <vt:lpstr>Regulamentação da matéria</vt:lpstr>
      <vt:lpstr>Tratados Internacionais </vt:lpstr>
      <vt:lpstr>Autoridades Centrais</vt:lpstr>
      <vt:lpstr>Quem exerce as funções de autoridade central no Brasil?</vt:lpstr>
      <vt:lpstr>Instrumentos de cooperação jurídica internacional</vt:lpstr>
      <vt:lpstr>Carta Rogatória </vt:lpstr>
      <vt:lpstr>Procedimento das Rogatórias Ativas</vt:lpstr>
      <vt:lpstr>Procedimento Rogatórias Passivas</vt:lpstr>
      <vt:lpstr>Auxílio Direto</vt:lpstr>
      <vt:lpstr>Auxílio Direto </vt:lpstr>
      <vt:lpstr>Procedimento Ativo do Auxílio Direto</vt:lpstr>
      <vt:lpstr>Procedimento Passivo no Auxílio Direto</vt:lpstr>
      <vt:lpstr>Críticas ao auxílio direto</vt:lpstr>
      <vt:lpstr>Extradição  </vt:lpstr>
      <vt:lpstr>Procedimento da Extradição</vt:lpstr>
      <vt:lpstr>Transferência de Processos  </vt:lpstr>
      <vt:lpstr>Transferência de Condenados </vt:lpstr>
      <vt:lpstr>Homologação de Sentença Estrangeira  </vt:lpstr>
      <vt:lpstr>Obrigado pela atenção!!!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Cooperação Jurídica Internacional em Matéria Penal</dc:title>
  <dc:creator>Luiz Guilherme Decaro</dc:creator>
  <cp:lastModifiedBy>Luiz Guilherme Decaro</cp:lastModifiedBy>
  <cp:revision>103</cp:revision>
  <dcterms:created xsi:type="dcterms:W3CDTF">2017-09-26T22:28:03Z</dcterms:created>
  <dcterms:modified xsi:type="dcterms:W3CDTF">2017-09-28T19:44:35Z</dcterms:modified>
</cp:coreProperties>
</file>