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08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2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8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8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82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3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51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92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65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11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97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A839-17AF-4745-A45C-7370ECAC8E14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8266-5D0B-4980-A023-C0E93A935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74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Migrações internacionais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40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 para a ilegalidade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entrada ilegal nos domínios do Estado</a:t>
            </a:r>
          </a:p>
          <a:p>
            <a:pPr lvl="1"/>
            <a:r>
              <a:rPr lang="pt-BR" dirty="0"/>
              <a:t>exceção: refugiado que entrou ilegalmente e pede asilo</a:t>
            </a:r>
          </a:p>
          <a:p>
            <a:pPr lvl="0"/>
            <a:r>
              <a:rPr lang="pt-BR" dirty="0"/>
              <a:t>permanência que se tornou ilegal por esgotamento do período autorizado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73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ilegalidade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situação precária dos trabalhadores (sem proteção social, sem salário mínimo, sem seguro de saúde ou seguro-desemprego)</a:t>
            </a:r>
          </a:p>
          <a:p>
            <a:pPr lvl="0"/>
            <a:r>
              <a:rPr lang="pt-BR" dirty="0" smtClean="0"/>
              <a:t>realizam trabalho sujo, perigoso e degradante</a:t>
            </a:r>
          </a:p>
          <a:p>
            <a:pPr lvl="0"/>
            <a:r>
              <a:rPr lang="pt-BR" dirty="0" smtClean="0"/>
              <a:t>migrantes ilegais não são vistos como pessoas, mas como trabalho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79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Asilo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t-BR" dirty="0"/>
              <a:t>Aumento substancial no fluxo de refugiados a partir do final dos anos 1980. </a:t>
            </a:r>
          </a:p>
          <a:p>
            <a:pPr lvl="0"/>
            <a:r>
              <a:rPr lang="pt-BR" dirty="0"/>
              <a:t>Direito internacional dos refugiados (DIR)</a:t>
            </a:r>
          </a:p>
          <a:p>
            <a:pPr lvl="1"/>
            <a:r>
              <a:rPr lang="pt-BR" dirty="0"/>
              <a:t>declaração universal dos direitos humanos</a:t>
            </a:r>
          </a:p>
          <a:p>
            <a:pPr lvl="1"/>
            <a:r>
              <a:rPr lang="pt-BR" dirty="0"/>
              <a:t>convenção de 1951 e protocolo de 1967</a:t>
            </a:r>
          </a:p>
          <a:p>
            <a:pPr lvl="0"/>
            <a:r>
              <a:rPr lang="pt-BR" dirty="0"/>
              <a:t>Elementos-chave do DIR: definição de refugiado</a:t>
            </a:r>
          </a:p>
          <a:p>
            <a:pPr lvl="1"/>
            <a:r>
              <a:rPr lang="pt-BR" dirty="0"/>
              <a:t>pessoa que sofre perseguição em razão de raça, religião, nacionalidade, opinião política, ou por ser membro de grupo social</a:t>
            </a:r>
          </a:p>
          <a:p>
            <a:pPr lvl="1"/>
            <a:r>
              <a:rPr lang="pt-BR" dirty="0"/>
              <a:t>que está fora do país de origem e impossibilitada de a ele retornar ou </a:t>
            </a:r>
          </a:p>
          <a:p>
            <a:pPr lvl="1"/>
            <a:r>
              <a:rPr lang="pt-BR" dirty="0"/>
              <a:t>apátrida que não pode retornar ao país de residência habitual</a:t>
            </a:r>
          </a:p>
          <a:p>
            <a:pPr lvl="0"/>
            <a:r>
              <a:rPr lang="pt-BR" dirty="0"/>
              <a:t>Restrições à soberania do Estado</a:t>
            </a:r>
          </a:p>
          <a:p>
            <a:pPr lvl="1"/>
            <a:r>
              <a:rPr lang="pt-BR" dirty="0"/>
              <a:t>compromisso do non-</a:t>
            </a:r>
            <a:r>
              <a:rPr lang="pt-BR" dirty="0" err="1"/>
              <a:t>refoulement</a:t>
            </a:r>
            <a:r>
              <a:rPr lang="pt-BR" dirty="0"/>
              <a:t>: desse princípio se deduz o direito de permanecer</a:t>
            </a:r>
          </a:p>
          <a:p>
            <a:pPr lvl="1"/>
            <a:r>
              <a:rPr lang="pt-BR" dirty="0"/>
              <a:t>compromisso de não penalizar os refugiados por terem entrado ilegalmente no Estado de refúgio</a:t>
            </a:r>
          </a:p>
          <a:p>
            <a:pPr lvl="0"/>
            <a:r>
              <a:rPr lang="pt-BR" dirty="0"/>
              <a:t>Tensão</a:t>
            </a:r>
          </a:p>
          <a:p>
            <a:pPr lvl="1"/>
            <a:r>
              <a:rPr lang="pt-BR" dirty="0"/>
              <a:t>direito de permanecer do refugiado (se deduz do non-</a:t>
            </a:r>
            <a:r>
              <a:rPr lang="pt-BR" dirty="0" err="1"/>
              <a:t>refoulement</a:t>
            </a:r>
            <a:r>
              <a:rPr lang="pt-BR" dirty="0"/>
              <a:t>, art. </a:t>
            </a:r>
            <a:r>
              <a:rPr lang="pt-BR" dirty="0" smtClean="0"/>
              <a:t>33)</a:t>
            </a:r>
            <a:endParaRPr lang="pt-BR" dirty="0"/>
          </a:p>
          <a:p>
            <a:pPr lvl="1"/>
            <a:r>
              <a:rPr lang="pt-BR" dirty="0"/>
              <a:t>Estados não são obrigados a admitir ninguém que seus próprios nacionais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83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Núcleos de globalização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b="1" dirty="0"/>
              <a:t>núcleo econômico</a:t>
            </a:r>
            <a:r>
              <a:rPr lang="pt-BR" dirty="0"/>
              <a:t>: interconexão de mercados</a:t>
            </a:r>
          </a:p>
          <a:p>
            <a:pPr lvl="2"/>
            <a:r>
              <a:rPr lang="pt-BR" dirty="0"/>
              <a:t>fluxo de capitais</a:t>
            </a:r>
          </a:p>
          <a:p>
            <a:pPr lvl="2"/>
            <a:r>
              <a:rPr lang="pt-BR" dirty="0"/>
              <a:t>fluxo de mão de obra</a:t>
            </a:r>
          </a:p>
          <a:p>
            <a:pPr lvl="1"/>
            <a:r>
              <a:rPr lang="pt-BR" b="1" dirty="0"/>
              <a:t>núcleo sociológico</a:t>
            </a:r>
            <a:r>
              <a:rPr lang="pt-BR" dirty="0"/>
              <a:t>: relações transnacionais entre</a:t>
            </a:r>
          </a:p>
          <a:p>
            <a:pPr lvl="2"/>
            <a:r>
              <a:rPr lang="pt-BR" dirty="0"/>
              <a:t>indivíduos </a:t>
            </a:r>
          </a:p>
          <a:p>
            <a:pPr lvl="2"/>
            <a:r>
              <a:rPr lang="pt-BR" dirty="0"/>
              <a:t>grupos sociais</a:t>
            </a:r>
          </a:p>
          <a:p>
            <a:pPr lvl="2"/>
            <a:r>
              <a:rPr lang="pt-BR" dirty="0"/>
              <a:t>ONGs</a:t>
            </a:r>
          </a:p>
          <a:p>
            <a:pPr lvl="1"/>
            <a:r>
              <a:rPr lang="pt-BR" b="1" dirty="0"/>
              <a:t>núcleo jurídico</a:t>
            </a:r>
            <a:r>
              <a:rPr lang="pt-BR" dirty="0"/>
              <a:t>: conjunto de normas específicas que, por terem alcance universal, formam núcleos de globalização </a:t>
            </a:r>
            <a:r>
              <a:rPr lang="pt-BR" dirty="0" smtClean="0"/>
              <a:t>legal</a:t>
            </a:r>
          </a:p>
          <a:p>
            <a:pPr lvl="2"/>
            <a:r>
              <a:rPr lang="pt-BR" dirty="0" smtClean="0"/>
              <a:t>direitos humanos</a:t>
            </a:r>
          </a:p>
          <a:p>
            <a:pPr lvl="2"/>
            <a:r>
              <a:rPr lang="pt-BR" dirty="0" smtClean="0"/>
              <a:t>direito </a:t>
            </a:r>
            <a:r>
              <a:rPr lang="pt-BR" dirty="0"/>
              <a:t>econômico-financeiro-comercial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08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 da globalização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Estados</a:t>
            </a:r>
          </a:p>
          <a:p>
            <a:pPr lvl="1"/>
            <a:r>
              <a:rPr lang="pt-BR" dirty="0"/>
              <a:t>organizações internacionais</a:t>
            </a:r>
          </a:p>
          <a:p>
            <a:pPr lvl="1"/>
            <a:r>
              <a:rPr lang="pt-BR" dirty="0"/>
              <a:t>ONGs e “sociedade civil internacional”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02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Problemas da globalização: transnacionais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meio ambiente</a:t>
            </a:r>
          </a:p>
          <a:p>
            <a:pPr lvl="1"/>
            <a:r>
              <a:rPr lang="pt-BR" dirty="0"/>
              <a:t>crime organizado</a:t>
            </a:r>
          </a:p>
          <a:p>
            <a:pPr lvl="1"/>
            <a:r>
              <a:rPr lang="pt-BR" dirty="0"/>
              <a:t>mercado financeiro</a:t>
            </a:r>
          </a:p>
          <a:p>
            <a:pPr lvl="1"/>
            <a:r>
              <a:rPr lang="pt-BR" dirty="0"/>
              <a:t>refugiados e migrações </a:t>
            </a:r>
            <a:r>
              <a:rPr lang="pt-BR" dirty="0" smtClean="0"/>
              <a:t>ilegais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12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Relações entre os atores no enfretamento dos </a:t>
            </a:r>
            <a:r>
              <a:rPr lang="pt-BR" b="1" dirty="0" smtClean="0"/>
              <a:t>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Tensão entre soberania e multilateralismo:</a:t>
            </a:r>
          </a:p>
          <a:p>
            <a:pPr lvl="1"/>
            <a:r>
              <a:rPr lang="pt-BR" dirty="0"/>
              <a:t>apologia ao Estado nacional: </a:t>
            </a:r>
            <a:r>
              <a:rPr lang="pt-BR" dirty="0" smtClean="0"/>
              <a:t>estatocêntrica</a:t>
            </a:r>
          </a:p>
          <a:p>
            <a:pPr lvl="1"/>
            <a:r>
              <a:rPr lang="pt-BR" dirty="0" smtClean="0"/>
              <a:t>utopia de uma sociedade transnacional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10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Núcleos de globalização jurídica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b="1" dirty="0" smtClean="0"/>
              <a:t>Direitos </a:t>
            </a:r>
            <a:r>
              <a:rPr lang="pt-BR" b="1" dirty="0"/>
              <a:t>humanos </a:t>
            </a:r>
            <a:endParaRPr lang="pt-BR" dirty="0"/>
          </a:p>
          <a:p>
            <a:pPr lvl="1"/>
            <a:r>
              <a:rPr lang="pt-BR" dirty="0"/>
              <a:t>vistos como espécie do gênero direitos humanos, os direitos dos refugiados valem acima de tudo, independentemente de nacionalidade, etnia, ração, religião etc. Impõem </a:t>
            </a:r>
            <a:r>
              <a:rPr lang="pt-BR" dirty="0" smtClean="0"/>
              <a:t>limites </a:t>
            </a:r>
            <a:r>
              <a:rPr lang="pt-BR" dirty="0"/>
              <a:t>à </a:t>
            </a:r>
            <a:r>
              <a:rPr lang="pt-BR" dirty="0" smtClean="0"/>
              <a:t>soberania</a:t>
            </a:r>
            <a:endParaRPr lang="pt-BR" dirty="0"/>
          </a:p>
          <a:p>
            <a:pPr lvl="1"/>
            <a:r>
              <a:rPr lang="pt-BR" dirty="0"/>
              <a:t>plano da experiência</a:t>
            </a:r>
          </a:p>
          <a:p>
            <a:pPr lvl="2"/>
            <a:r>
              <a:rPr lang="pt-BR" dirty="0"/>
              <a:t>o direito de permanecer traz consigo o potencial de estimular as migrações ilegais travestidas de postulante de asilo (refúgio)</a:t>
            </a:r>
          </a:p>
          <a:p>
            <a:pPr lvl="2"/>
            <a:r>
              <a:rPr lang="pt-BR" dirty="0"/>
              <a:t>há dificuldades em diferenciar entre o migrante ilegal (ou em situação irregular) e o legítimo postulante de asilo </a:t>
            </a:r>
          </a:p>
          <a:p>
            <a:pPr lvl="2"/>
            <a:r>
              <a:rPr lang="pt-BR" dirty="0"/>
              <a:t>propostas de reinterpretar os direitos dos refugiados são feitas. Eles são vistos como espécie do conjunto de normas que regulam o acesso ao território nacional. Os direitos dos refugiados constituem modalidade de controle migratório. </a:t>
            </a:r>
          </a:p>
          <a:p>
            <a:pPr lvl="1"/>
            <a:r>
              <a:rPr lang="pt-BR" dirty="0" smtClean="0"/>
              <a:t>Relativização dos direitos dos refugiados. </a:t>
            </a:r>
            <a:r>
              <a:rPr lang="pt-BR" dirty="0"/>
              <a:t>N</a:t>
            </a:r>
            <a:r>
              <a:rPr lang="pt-BR" dirty="0" smtClean="0"/>
              <a:t>ão são mais </a:t>
            </a:r>
            <a:r>
              <a:rPr lang="pt-BR" dirty="0"/>
              <a:t>considerados espécies do gênero direito humano, mas como normas de controle e até de segurança nacional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59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Núcleos de globalização jurídica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Direito econômico-financeiro-comercial-empresarial</a:t>
            </a:r>
            <a:r>
              <a:rPr lang="pt-BR" dirty="0"/>
              <a:t>: </a:t>
            </a:r>
          </a:p>
          <a:p>
            <a:pPr lvl="1"/>
            <a:r>
              <a:rPr lang="pt-BR" dirty="0"/>
              <a:t>políticas de migração são conceituadas em termos econômicos: focalizam a mão-de-obra</a:t>
            </a:r>
          </a:p>
          <a:p>
            <a:pPr lvl="1"/>
            <a:r>
              <a:rPr lang="pt-BR" dirty="0"/>
              <a:t>há regras para a circulação de mão-de-obra, mas não para a imigração ilegal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205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Normas internacionais específicas para migrantes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dirty="0" smtClean="0"/>
              <a:t>Convenção </a:t>
            </a:r>
            <a:r>
              <a:rPr lang="pt-BR" dirty="0"/>
              <a:t>para </a:t>
            </a:r>
            <a:r>
              <a:rPr lang="pt-BR" dirty="0" smtClean="0"/>
              <a:t>refugiados (1951)</a:t>
            </a:r>
          </a:p>
          <a:p>
            <a:pPr lvl="2"/>
            <a:r>
              <a:rPr lang="pt-BR" dirty="0" smtClean="0"/>
              <a:t>Protocolo de 1967 </a:t>
            </a:r>
            <a:endParaRPr lang="pt-BR" dirty="0"/>
          </a:p>
          <a:p>
            <a:pPr lvl="1"/>
            <a:r>
              <a:rPr lang="pt-BR" dirty="0"/>
              <a:t>convenção para proteção do trabalhador migrante:</a:t>
            </a:r>
          </a:p>
          <a:p>
            <a:pPr lvl="2"/>
            <a:r>
              <a:rPr lang="pt-BR" dirty="0" smtClean="0"/>
              <a:t>maioria </a:t>
            </a:r>
            <a:r>
              <a:rPr lang="pt-BR" dirty="0"/>
              <a:t>dos dispositivos são voltados para o Estado empregador </a:t>
            </a:r>
          </a:p>
          <a:p>
            <a:pPr lvl="2"/>
            <a:r>
              <a:rPr lang="pt-BR" dirty="0"/>
              <a:t>exclui os migrantes que não forem trabalhadores (refugiados e apátridas)</a:t>
            </a:r>
          </a:p>
          <a:p>
            <a:pPr lvl="2"/>
            <a:r>
              <a:rPr lang="pt-BR" dirty="0"/>
              <a:t>reduz o migrante à mera condição de fator econômico, ignorando outras características (mulher, LGBT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a convenção não oferece ao migrante trabalhador nada além daquilo que já existe; ela apenas aumenta o fosso entre os trabalhadores migrantes legais e ilegais</a:t>
            </a:r>
          </a:p>
          <a:p>
            <a:pPr lvl="2"/>
            <a:r>
              <a:rPr lang="pt-BR" dirty="0"/>
              <a:t>soberania é reforçada: cabe aos Estados o controle sobre quem pode ser trabalhador migrante</a:t>
            </a:r>
          </a:p>
          <a:p>
            <a:pPr lvl="2"/>
            <a:r>
              <a:rPr lang="pt-BR" dirty="0"/>
              <a:t>ilegalidade e soberania têm relação recíproca: Estados definem e reprimem a migração ilegal. A definição de migrantes ilegais depende da legislação nacional</a:t>
            </a:r>
          </a:p>
          <a:p>
            <a:pPr lvl="2"/>
            <a:r>
              <a:rPr lang="pt-BR" dirty="0"/>
              <a:t>o direito da nação de fechar suas fronteiras tende a se sobrepor às pretensões individuais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581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Migração ilegal no núcleo da globalização jurídica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Marcadores de identidade na hierarquia da migração legal</a:t>
            </a:r>
            <a:endParaRPr lang="pt-BR" dirty="0"/>
          </a:p>
          <a:p>
            <a:pPr lvl="1"/>
            <a:r>
              <a:rPr lang="pt-BR" dirty="0"/>
              <a:t>residente</a:t>
            </a:r>
          </a:p>
          <a:p>
            <a:pPr lvl="1"/>
            <a:r>
              <a:rPr lang="pt-BR" dirty="0"/>
              <a:t>visitante</a:t>
            </a:r>
          </a:p>
          <a:p>
            <a:pPr lvl="1"/>
            <a:r>
              <a:rPr lang="pt-BR" dirty="0"/>
              <a:t>trabalhador</a:t>
            </a:r>
          </a:p>
          <a:p>
            <a:pPr lvl="1"/>
            <a:r>
              <a:rPr lang="pt-BR" dirty="0"/>
              <a:t>refugiado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189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659</Words>
  <Application>Microsoft Office PowerPoint</Application>
  <PresentationFormat>Apresentação na tela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Migrações internacionais</vt:lpstr>
      <vt:lpstr>Núcleos de globalização </vt:lpstr>
      <vt:lpstr>Atores da globalização</vt:lpstr>
      <vt:lpstr>Problemas da globalização: transnacionais</vt:lpstr>
      <vt:lpstr>Relações entre os atores no enfretamento dos problemas</vt:lpstr>
      <vt:lpstr>Núcleos de globalização jurídica</vt:lpstr>
      <vt:lpstr>Núcleos de globalização jurídica</vt:lpstr>
      <vt:lpstr>Normas internacionais específicas para migrantes</vt:lpstr>
      <vt:lpstr>Migração ilegal no núcleo da globalização jurídica</vt:lpstr>
      <vt:lpstr>Condições para a ilegalidade</vt:lpstr>
      <vt:lpstr>Características da ilegalidade</vt:lpstr>
      <vt:lpstr>Asilo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18</cp:revision>
  <dcterms:created xsi:type="dcterms:W3CDTF">2019-03-07T13:35:20Z</dcterms:created>
  <dcterms:modified xsi:type="dcterms:W3CDTF">2019-03-21T15:24:25Z</dcterms:modified>
</cp:coreProperties>
</file>