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9" r:id="rId11"/>
    <p:sldId id="281" r:id="rId12"/>
    <p:sldId id="272" r:id="rId13"/>
    <p:sldId id="273" r:id="rId14"/>
    <p:sldId id="275" r:id="rId15"/>
    <p:sldId id="278" r:id="rId16"/>
    <p:sldId id="276" r:id="rId17"/>
    <p:sldId id="279" r:id="rId18"/>
    <p:sldId id="28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060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DD6C2-B2C1-4404-AFBC-34A217599E1D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DA09E-A96A-4C1B-AE96-5E6F52213B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88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DA09E-A96A-4C1B-AE96-5E6F52213B5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9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DA09E-A96A-4C1B-AE96-5E6F52213B5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89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533AA5-AAD3-4424-9AB5-8DCA800C9364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94057F-AB80-4A61-8736-A1709F4399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r/url?sa=t&amp;rct=j&amp;q=&amp;esrc=s&amp;source=web&amp;cd=3&amp;ved=0CCsQFjAC&amp;url=http://www.dicio.com.br/subjazem/&amp;ei=ETBJVMC_GMmVgwT6koKYBg&amp;usg=AFQjCNGVfiJFF9QWkvTu3X72N_AxkmXhgQ&amp;bvm=bv.77880786,d.eX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036496" cy="1470025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Etnomusicologia</a:t>
            </a:r>
            <a:r>
              <a:rPr lang="pt-BR" sz="3200" dirty="0" smtClean="0"/>
              <a:t> na Idade Pós - Moderna Ramon </a:t>
            </a:r>
            <a:r>
              <a:rPr lang="pt-BR" sz="3200" dirty="0" err="1" smtClean="0"/>
              <a:t>Pelinski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933056"/>
            <a:ext cx="6400800" cy="1752600"/>
          </a:xfrm>
        </p:spPr>
        <p:txBody>
          <a:bodyPr/>
          <a:lstStyle/>
          <a:p>
            <a:pPr algn="r"/>
            <a:r>
              <a:rPr lang="pt-BR" dirty="0" smtClean="0"/>
              <a:t>Por Josiane da Conceição Paulo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9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502"/>
            <a:ext cx="5122912" cy="482312"/>
          </a:xfrm>
        </p:spPr>
        <p:txBody>
          <a:bodyPr>
            <a:normAutofit/>
          </a:bodyPr>
          <a:lstStyle/>
          <a:p>
            <a:r>
              <a:rPr lang="pt-BR" sz="2200" dirty="0"/>
              <a:t>Crise de autoridade etnográfica.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04067"/>
            <a:ext cx="8244408" cy="5921278"/>
          </a:xfrm>
        </p:spPr>
        <p:txBody>
          <a:bodyPr>
            <a:noAutofit/>
          </a:bodyPr>
          <a:lstStyle/>
          <a:p>
            <a:r>
              <a:rPr lang="pt-BR" sz="1650" dirty="0"/>
              <a:t>A crítica da construção </a:t>
            </a:r>
            <a:r>
              <a:rPr lang="pt-BR" sz="1650" dirty="0" smtClean="0"/>
              <a:t>colonial levou </a:t>
            </a:r>
            <a:r>
              <a:rPr lang="pt-BR" sz="1650" dirty="0"/>
              <a:t>a uma crise </a:t>
            </a:r>
            <a:r>
              <a:rPr lang="pt-BR" sz="1650" dirty="0" smtClean="0"/>
              <a:t>autoridade </a:t>
            </a:r>
            <a:r>
              <a:rPr lang="pt-BR" sz="1650" dirty="0"/>
              <a:t>etnográfica. Esta crise se manifesta como J. </a:t>
            </a:r>
            <a:r>
              <a:rPr lang="pt-BR" sz="1650" dirty="0" smtClean="0"/>
              <a:t>Clifford disse. Preferem </a:t>
            </a:r>
            <a:r>
              <a:rPr lang="pt-BR" sz="1650" dirty="0"/>
              <a:t>viver em uma situação de comunicação e contato intercultural </a:t>
            </a:r>
            <a:r>
              <a:rPr lang="pt-BR" sz="1650" dirty="0" smtClean="0"/>
              <a:t>quais </a:t>
            </a:r>
            <a:r>
              <a:rPr lang="pt-BR" sz="1650" dirty="0"/>
              <a:t>processos são interpretação recíproca (Clifford 1980, 1983: 119; </a:t>
            </a:r>
            <a:r>
              <a:rPr lang="pt-BR" sz="1650" dirty="0" smtClean="0"/>
              <a:t>1988</a:t>
            </a:r>
            <a:r>
              <a:rPr lang="pt-BR" sz="1650" dirty="0"/>
              <a:t>). Em uma situação de etnografia generalizada, autoridade etnográfica é </a:t>
            </a:r>
            <a:r>
              <a:rPr lang="pt-BR" sz="1650" dirty="0" smtClean="0"/>
              <a:t>distribuídas </a:t>
            </a:r>
            <a:r>
              <a:rPr lang="pt-BR" sz="1650" dirty="0"/>
              <a:t>entre </a:t>
            </a:r>
            <a:r>
              <a:rPr lang="pt-BR" sz="1650" dirty="0" err="1"/>
              <a:t>etnomusicologista</a:t>
            </a:r>
            <a:r>
              <a:rPr lang="pt-BR" sz="1650" dirty="0"/>
              <a:t> e colegas de modo que entre eles </a:t>
            </a:r>
            <a:r>
              <a:rPr lang="pt-BR" sz="1650" dirty="0" smtClean="0"/>
              <a:t>estabelece </a:t>
            </a:r>
            <a:r>
              <a:rPr lang="pt-BR" sz="1650" dirty="0"/>
              <a:t>uma relação recíproca (Clifford, 1983). Além da troca de </a:t>
            </a:r>
            <a:r>
              <a:rPr lang="pt-BR" sz="1650" dirty="0" smtClean="0"/>
              <a:t>Informações </a:t>
            </a:r>
            <a:r>
              <a:rPr lang="pt-BR" sz="1650" dirty="0"/>
              <a:t>sobre as respectivas culturas, esta ligação é um dos </a:t>
            </a:r>
            <a:r>
              <a:rPr lang="pt-BR" sz="1650" dirty="0" smtClean="0"/>
              <a:t>fundamentos </a:t>
            </a:r>
            <a:r>
              <a:rPr lang="pt-BR" sz="1650" dirty="0"/>
              <a:t>éticos da compreensão intercultural como um processo de "fusão </a:t>
            </a:r>
            <a:r>
              <a:rPr lang="pt-BR" sz="1650" dirty="0" smtClean="0"/>
              <a:t>horizontes </a:t>
            </a:r>
            <a:r>
              <a:rPr lang="pt-BR" sz="1650" dirty="0"/>
              <a:t>dialógicas "(</a:t>
            </a:r>
            <a:r>
              <a:rPr lang="pt-BR" sz="1650" dirty="0" err="1"/>
              <a:t>Gadamer</a:t>
            </a:r>
            <a:r>
              <a:rPr lang="pt-BR" sz="1650" dirty="0" smtClean="0"/>
              <a:t>)</a:t>
            </a:r>
          </a:p>
          <a:p>
            <a:r>
              <a:rPr lang="pt-BR" sz="1650" dirty="0"/>
              <a:t>Tradicionalmente, era </a:t>
            </a:r>
            <a:r>
              <a:rPr lang="pt-BR" sz="1650" dirty="0" err="1"/>
              <a:t>etnomusicólogo</a:t>
            </a:r>
            <a:r>
              <a:rPr lang="pt-BR" sz="1650" dirty="0"/>
              <a:t> quem tinha a última palavra sobre </a:t>
            </a:r>
            <a:r>
              <a:rPr lang="pt-BR" sz="1650" dirty="0" smtClean="0"/>
              <a:t>a nomeadamente </a:t>
            </a:r>
            <a:r>
              <a:rPr lang="pt-BR" sz="1650" dirty="0"/>
              <a:t>cultura musical. Hoje, conhecer o outro, a quem descreve, é </a:t>
            </a:r>
            <a:r>
              <a:rPr lang="pt-BR" sz="1650" dirty="0" smtClean="0"/>
              <a:t>em </a:t>
            </a:r>
            <a:r>
              <a:rPr lang="pt-BR" sz="1650" dirty="0"/>
              <a:t>grande parte, o resultado de nossa construção intelectual, nós queremos saber quem </a:t>
            </a:r>
            <a:r>
              <a:rPr lang="pt-BR" sz="1650" dirty="0" smtClean="0"/>
              <a:t>tem </a:t>
            </a:r>
            <a:r>
              <a:rPr lang="pt-BR" sz="1650" dirty="0"/>
              <a:t>o direito de tomar a palavra em nome de </a:t>
            </a:r>
            <a:r>
              <a:rPr lang="pt-BR" sz="1650" dirty="0" smtClean="0"/>
              <a:t>quem.</a:t>
            </a:r>
          </a:p>
          <a:p>
            <a:endParaRPr lang="pt-BR" sz="1650" dirty="0" smtClean="0"/>
          </a:p>
          <a:p>
            <a:r>
              <a:rPr lang="pt-BR" sz="1650" dirty="0"/>
              <a:t>O pós-modernismo tem incentivado reflexão sobre a adequação e legitimidade nossos meios de representar (literalmente) Alteridade cultural (</a:t>
            </a:r>
            <a:r>
              <a:rPr lang="pt-BR" sz="1650" dirty="0" err="1"/>
              <a:t>Barz</a:t>
            </a:r>
            <a:r>
              <a:rPr lang="pt-BR" sz="1650" dirty="0"/>
              <a:t> e </a:t>
            </a:r>
            <a:r>
              <a:rPr lang="pt-BR" sz="1650" dirty="0" err="1"/>
              <a:t>Cooley</a:t>
            </a:r>
            <a:r>
              <a:rPr lang="pt-BR" sz="1650" dirty="0"/>
              <a:t>, 1997: 1). Uma das implicações do discurso pós-colonial em </a:t>
            </a:r>
            <a:r>
              <a:rPr lang="pt-BR" sz="1650" dirty="0" err="1"/>
              <a:t>Etnomusicología</a:t>
            </a:r>
            <a:r>
              <a:rPr lang="pt-BR" sz="1650" dirty="0"/>
              <a:t> atual é, na verdade</a:t>
            </a:r>
            <a:r>
              <a:rPr lang="pt-BR" sz="1650" dirty="0" smtClean="0"/>
              <a:t>, </a:t>
            </a:r>
            <a:r>
              <a:rPr lang="pt-BR" sz="1650" dirty="0"/>
              <a:t>o reconhecimento de que a Outra cultura envolve necessariamente categorias mentais pesquisador. O que importa é admitir a ação de filtro cultural e não fingir apresentar o discurso como "reflexo verdadeiro" da cultura do próprio Outros</a:t>
            </a:r>
            <a:r>
              <a:rPr lang="pt-BR" sz="1650" dirty="0" smtClean="0"/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4005064"/>
            <a:ext cx="5050904" cy="4103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Novas políticas de representação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169763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316416" cy="8109520"/>
          </a:xfrm>
        </p:spPr>
        <p:txBody>
          <a:bodyPr>
            <a:normAutofit/>
          </a:bodyPr>
          <a:lstStyle/>
          <a:p>
            <a:r>
              <a:rPr lang="pt-BR" sz="1650" dirty="0"/>
              <a:t>A subjetividade do pesquisador desempenha um papel decisivo na </a:t>
            </a:r>
            <a:r>
              <a:rPr lang="pt-BR" sz="1650" dirty="0" err="1"/>
              <a:t>reconceituação</a:t>
            </a:r>
            <a:r>
              <a:rPr lang="pt-BR" sz="1650" dirty="0"/>
              <a:t> etnografia musical. Em vez de oferecer descrições puramente </a:t>
            </a:r>
            <a:r>
              <a:rPr lang="pt-BR" sz="1650" dirty="0" err="1"/>
              <a:t>objetivistas</a:t>
            </a:r>
            <a:r>
              <a:rPr lang="pt-BR" sz="1650" dirty="0"/>
              <a:t> e "científico" que tentam explicar a música com uma conceituação racional e lógico, </a:t>
            </a:r>
            <a:r>
              <a:rPr lang="pt-BR" sz="1650" dirty="0" err="1"/>
              <a:t>etnomusicólogo</a:t>
            </a:r>
            <a:r>
              <a:rPr lang="pt-BR" sz="1650" dirty="0"/>
              <a:t> envolve os seus próprios sentimentos e reações emocionais em suas reflexões sobre a experiência do campo. </a:t>
            </a:r>
          </a:p>
          <a:p>
            <a:r>
              <a:rPr lang="pt-BR" sz="1650" dirty="0" smtClean="0"/>
              <a:t>O objeto </a:t>
            </a:r>
            <a:r>
              <a:rPr lang="pt-BR" sz="1650" dirty="0"/>
              <a:t>Pesquisa não é o objeto musical, mas sim a música como cultura isto é, a música varia de experiência </a:t>
            </a:r>
            <a:r>
              <a:rPr lang="pt-BR" sz="1650" dirty="0" err="1"/>
              <a:t>directa</a:t>
            </a:r>
            <a:r>
              <a:rPr lang="pt-BR" sz="1650" dirty="0"/>
              <a:t>, corporais pessoais, </a:t>
            </a:r>
            <a:r>
              <a:rPr lang="pt-BR" sz="1650" dirty="0" err="1"/>
              <a:t>cinestésica</a:t>
            </a:r>
            <a:r>
              <a:rPr lang="pt-BR" sz="1650" dirty="0"/>
              <a:t>. Enquanto o etnógrafo moderno atingiu um ponto fora do cultura da qual representou o Outro, e aceito paradigma científico segundo a qual a cultura é objetivamente observáveis​​, o etnógrafo pós-moderna tentando entender sua posição sobre a cultura estudada, explicando sua visões epistemológicas, suas relações com a cultura e as pessoas estudos, </a:t>
            </a:r>
            <a:r>
              <a:rPr lang="pt-BR" sz="1650" dirty="0" err="1"/>
              <a:t>etc</a:t>
            </a:r>
            <a:r>
              <a:rPr lang="pt-BR" sz="1650" dirty="0"/>
              <a:t> (</a:t>
            </a:r>
            <a:r>
              <a:rPr lang="pt-BR" sz="1650" dirty="0" err="1"/>
              <a:t>Barz</a:t>
            </a:r>
            <a:r>
              <a:rPr lang="pt-BR" sz="1650" dirty="0"/>
              <a:t> e </a:t>
            </a:r>
            <a:r>
              <a:rPr lang="pt-BR" sz="1650" dirty="0" err="1"/>
              <a:t>Cooley</a:t>
            </a:r>
            <a:r>
              <a:rPr lang="pt-BR" sz="1650" dirty="0"/>
              <a:t>, 1997: 16-7</a:t>
            </a:r>
            <a:r>
              <a:rPr lang="pt-BR" sz="1650" dirty="0" smtClean="0"/>
              <a:t>)</a:t>
            </a:r>
          </a:p>
          <a:p>
            <a:endParaRPr lang="pt-BR" sz="1650" dirty="0"/>
          </a:p>
          <a:p>
            <a:r>
              <a:rPr lang="pt-BR" sz="1650" dirty="0"/>
              <a:t>O surgimento das teorias pós-coloniais em </a:t>
            </a:r>
            <a:r>
              <a:rPr lang="pt-BR" sz="1650" dirty="0" err="1"/>
              <a:t>etnomusicologia</a:t>
            </a:r>
            <a:r>
              <a:rPr lang="pt-BR" sz="1650" dirty="0"/>
              <a:t> corresponde a um Chute posições formalista, universalista e estruturalistas, </a:t>
            </a:r>
            <a:r>
              <a:rPr lang="pt-BR" sz="1650" dirty="0" smtClean="0"/>
              <a:t>um </a:t>
            </a:r>
            <a:r>
              <a:rPr lang="pt-BR" sz="1650" dirty="0"/>
              <a:t>retorno da hermenêutica </a:t>
            </a:r>
            <a:r>
              <a:rPr lang="pt-BR" sz="1650" dirty="0" smtClean="0"/>
              <a:t>fenomenológica e </a:t>
            </a:r>
            <a:r>
              <a:rPr lang="pt-BR" sz="1650" dirty="0"/>
              <a:t>uma maior atenção para a construção social da significados. </a:t>
            </a:r>
            <a:endParaRPr lang="pt-BR" sz="1650" dirty="0" smtClean="0"/>
          </a:p>
          <a:p>
            <a:r>
              <a:rPr lang="pt-BR" sz="1650" dirty="0" smtClean="0"/>
              <a:t>Os ideais </a:t>
            </a:r>
            <a:r>
              <a:rPr lang="pt-BR" sz="1650" dirty="0"/>
              <a:t>do pós-modernismo é a posição daqueles </a:t>
            </a:r>
            <a:r>
              <a:rPr lang="pt-BR" sz="1650" dirty="0" err="1"/>
              <a:t>ethnomusicologists</a:t>
            </a:r>
            <a:r>
              <a:rPr lang="pt-BR" sz="1650" dirty="0"/>
              <a:t> (por exemplo </a:t>
            </a:r>
            <a:r>
              <a:rPr lang="pt-BR" sz="1650" dirty="0" err="1"/>
              <a:t>Friedson</a:t>
            </a:r>
            <a:r>
              <a:rPr lang="pt-BR" sz="1650" dirty="0"/>
              <a:t> 1996, Arroz, 1997) que apelam a diferentes metáforas da fenomenologia hermenêutica de Edmund Husserl, Martin Heidegger, Hans-Georg </a:t>
            </a:r>
            <a:r>
              <a:rPr lang="pt-BR" sz="1650" dirty="0" err="1"/>
              <a:t>Gadamer</a:t>
            </a:r>
            <a:r>
              <a:rPr lang="pt-BR" sz="1650" dirty="0"/>
              <a:t> e Paul </a:t>
            </a:r>
            <a:r>
              <a:rPr lang="pt-BR" sz="1650" dirty="0" err="1"/>
              <a:t>Ricoeur</a:t>
            </a:r>
            <a:r>
              <a:rPr lang="pt-BR" sz="1650" dirty="0"/>
              <a:t>. Além das oposições </a:t>
            </a:r>
            <a:r>
              <a:rPr lang="pt-BR" sz="1650" dirty="0" smtClean="0"/>
              <a:t>entre </a:t>
            </a:r>
            <a:r>
              <a:rPr lang="pt-BR" sz="1650" dirty="0"/>
              <a:t>o trabalho de campo </a:t>
            </a:r>
            <a:r>
              <a:rPr lang="pt-BR" sz="1650" dirty="0" smtClean="0"/>
              <a:t>e a </a:t>
            </a:r>
            <a:r>
              <a:rPr lang="pt-BR" sz="1650" dirty="0"/>
              <a:t>escrita acadêmica, experiência e representação, </a:t>
            </a:r>
            <a:r>
              <a:rPr lang="pt-BR" sz="1650" dirty="0" err="1"/>
              <a:t>etnomusicólogo</a:t>
            </a:r>
            <a:r>
              <a:rPr lang="pt-BR" sz="1650" dirty="0"/>
              <a:t> aspira a dissolver o fronteiras entre o Eu </a:t>
            </a:r>
            <a:r>
              <a:rPr lang="pt-BR" sz="1650" dirty="0" smtClean="0"/>
              <a:t>e o </a:t>
            </a:r>
            <a:r>
              <a:rPr lang="pt-BR" sz="1650" dirty="0"/>
              <a:t>Outro, em uma "fusão de horizontes" gradual cultural (</a:t>
            </a:r>
            <a:r>
              <a:rPr lang="pt-BR" sz="1650" dirty="0" err="1"/>
              <a:t>Gadamer</a:t>
            </a:r>
            <a:r>
              <a:rPr lang="pt-BR" sz="1650" dirty="0" smtClean="0"/>
              <a:t>). A </a:t>
            </a:r>
            <a:r>
              <a:rPr lang="pt-BR" sz="1650" dirty="0"/>
              <a:t>compreensão verbal precede a explicação, já que temos muitas vezes com experiência em lidar com não músicos tradição oral tenho uma teoria musical formalizada (Rice, 1997: 114 -5</a:t>
            </a:r>
            <a:r>
              <a:rPr lang="pt-BR" sz="1650" dirty="0" smtClean="0"/>
              <a:t>).</a:t>
            </a:r>
          </a:p>
          <a:p>
            <a:endParaRPr lang="pt-BR" sz="1650" dirty="0"/>
          </a:p>
          <a:p>
            <a:endParaRPr lang="pt-BR" sz="1650" dirty="0"/>
          </a:p>
          <a:p>
            <a:endParaRPr lang="pt-BR" sz="165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3140968"/>
            <a:ext cx="4618856" cy="338296"/>
          </a:xfrm>
        </p:spPr>
        <p:txBody>
          <a:bodyPr>
            <a:normAutofit/>
          </a:bodyPr>
          <a:lstStyle/>
          <a:p>
            <a:r>
              <a:rPr lang="pt-BR" sz="2200" dirty="0"/>
              <a:t>Representação e hermenêutica</a:t>
            </a:r>
          </a:p>
        </p:txBody>
      </p:sp>
    </p:spTree>
    <p:extLst>
      <p:ext uri="{BB962C8B-B14F-4D97-AF65-F5344CB8AC3E}">
        <p14:creationId xmlns:p14="http://schemas.microsoft.com/office/powerpoint/2010/main" val="22847562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3754760" cy="410304"/>
          </a:xfrm>
        </p:spPr>
        <p:txBody>
          <a:bodyPr>
            <a:normAutofit/>
          </a:bodyPr>
          <a:lstStyle/>
          <a:p>
            <a:r>
              <a:rPr lang="pt-BR" sz="2200" dirty="0"/>
              <a:t>Representação retórica.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04664"/>
            <a:ext cx="8460432" cy="7272808"/>
          </a:xfrm>
        </p:spPr>
        <p:txBody>
          <a:bodyPr>
            <a:normAutofit/>
          </a:bodyPr>
          <a:lstStyle/>
          <a:p>
            <a:r>
              <a:rPr lang="pt-BR" sz="1650" dirty="0"/>
              <a:t>A crise de autoridade etnográfica, ligada à crise acima </a:t>
            </a:r>
            <a:r>
              <a:rPr lang="pt-BR" sz="1650" dirty="0" smtClean="0"/>
              <a:t>representação </a:t>
            </a:r>
            <a:r>
              <a:rPr lang="pt-BR" sz="1650" dirty="0"/>
              <a:t>e '</a:t>
            </a:r>
            <a:r>
              <a:rPr lang="pt-BR" sz="1650" dirty="0" err="1"/>
              <a:t>epistemocentrismo</a:t>
            </a:r>
            <a:r>
              <a:rPr lang="pt-BR" sz="1650" dirty="0"/>
              <a:t> "este conceito </a:t>
            </a:r>
            <a:r>
              <a:rPr lang="pt-BR" sz="1650" dirty="0" smtClean="0"/>
              <a:t>envolve novas </a:t>
            </a:r>
            <a:r>
              <a:rPr lang="pt-BR" sz="1650" dirty="0"/>
              <a:t>estratégias retóricas para a representação </a:t>
            </a:r>
            <a:r>
              <a:rPr lang="pt-BR" sz="1650" dirty="0" smtClean="0"/>
              <a:t>cultural. Eles </a:t>
            </a:r>
            <a:r>
              <a:rPr lang="pt-BR" sz="1650" dirty="0"/>
              <a:t>vão além do estilo </a:t>
            </a:r>
            <a:r>
              <a:rPr lang="pt-BR" sz="1650" dirty="0" err="1"/>
              <a:t>objetivista</a:t>
            </a:r>
            <a:r>
              <a:rPr lang="pt-BR" sz="1650" dirty="0"/>
              <a:t> da escrita (</a:t>
            </a:r>
            <a:r>
              <a:rPr lang="pt-BR" sz="1650" dirty="0" err="1"/>
              <a:t>Barz</a:t>
            </a:r>
            <a:r>
              <a:rPr lang="pt-BR" sz="1650" dirty="0"/>
              <a:t> e </a:t>
            </a:r>
            <a:r>
              <a:rPr lang="pt-BR" sz="1650" dirty="0" err="1"/>
              <a:t>Cooley</a:t>
            </a:r>
            <a:r>
              <a:rPr lang="pt-BR" sz="1650" dirty="0"/>
              <a:t>, 1997: 38). </a:t>
            </a:r>
            <a:r>
              <a:rPr lang="pt-BR" sz="1650" dirty="0" smtClean="0"/>
              <a:t>A noção </a:t>
            </a:r>
            <a:r>
              <a:rPr lang="pt-BR" sz="1650" dirty="0"/>
              <a:t>de que a descrição etnográfica e pós-colonial </a:t>
            </a:r>
            <a:r>
              <a:rPr lang="pt-BR" sz="1650" dirty="0" smtClean="0"/>
              <a:t>interpretação </a:t>
            </a:r>
            <a:r>
              <a:rPr lang="pt-BR" sz="1650" dirty="0"/>
              <a:t>envolvendo a escolha de acordes com estratégias </a:t>
            </a:r>
            <a:r>
              <a:rPr lang="pt-BR" sz="1650" dirty="0" smtClean="0"/>
              <a:t>discursivas hábitos </a:t>
            </a:r>
            <a:r>
              <a:rPr lang="pt-BR" sz="1650" dirty="0" err="1"/>
              <a:t>sócio-culturais</a:t>
            </a:r>
            <a:r>
              <a:rPr lang="pt-BR" sz="1650" dirty="0"/>
              <a:t> e discursivas da cultura estudada. </a:t>
            </a:r>
            <a:endParaRPr lang="pt-BR" sz="1650" dirty="0" smtClean="0"/>
          </a:p>
          <a:p>
            <a:r>
              <a:rPr lang="pt-BR" sz="1650" dirty="0" smtClean="0"/>
              <a:t>Consequentemente</a:t>
            </a:r>
            <a:r>
              <a:rPr lang="pt-BR" sz="1650" dirty="0"/>
              <a:t>, os modos de representação pós-moderna tendem a deixar </a:t>
            </a:r>
            <a:r>
              <a:rPr lang="pt-BR" sz="1650" dirty="0" smtClean="0"/>
              <a:t>registro </a:t>
            </a:r>
            <a:r>
              <a:rPr lang="pt-BR" sz="1650" dirty="0"/>
              <a:t>acadêmico - </a:t>
            </a:r>
            <a:r>
              <a:rPr lang="pt-BR" sz="1650" dirty="0" err="1"/>
              <a:t>objetivista</a:t>
            </a:r>
            <a:r>
              <a:rPr lang="pt-BR" sz="1650" dirty="0"/>
              <a:t> </a:t>
            </a:r>
            <a:r>
              <a:rPr lang="pt-BR" sz="1650" dirty="0" err="1"/>
              <a:t>ea</a:t>
            </a:r>
            <a:r>
              <a:rPr lang="pt-BR" sz="1650" dirty="0"/>
              <a:t> escrita "científica" para unidimensional </a:t>
            </a:r>
            <a:r>
              <a:rPr lang="pt-BR" sz="1650" dirty="0" smtClean="0"/>
              <a:t>experiência </a:t>
            </a:r>
            <a:r>
              <a:rPr lang="pt-BR" sz="1650" dirty="0"/>
              <a:t>com a nova retórica. Alguns (</a:t>
            </a:r>
            <a:r>
              <a:rPr lang="pt-BR" sz="1650" dirty="0" err="1"/>
              <a:t>etno</a:t>
            </a:r>
            <a:r>
              <a:rPr lang="pt-BR" sz="1650" dirty="0"/>
              <a:t>) musicólogos </a:t>
            </a:r>
            <a:r>
              <a:rPr lang="pt-BR" sz="1650" dirty="0" smtClean="0"/>
              <a:t>enfatizam interferência </a:t>
            </a:r>
            <a:r>
              <a:rPr lang="pt-BR" sz="1650" dirty="0"/>
              <a:t>e hibridizações entre a música </a:t>
            </a:r>
            <a:r>
              <a:rPr lang="pt-BR" sz="1650" dirty="0" smtClean="0"/>
              <a:t>erudita e tradicional.</a:t>
            </a:r>
          </a:p>
          <a:p>
            <a:endParaRPr lang="pt-BR" sz="1650" dirty="0"/>
          </a:p>
          <a:p>
            <a:r>
              <a:rPr lang="pt-BR" sz="1650" dirty="0" smtClean="0"/>
              <a:t>A </a:t>
            </a:r>
            <a:r>
              <a:rPr lang="pt-BR" sz="1650" dirty="0"/>
              <a:t>mistura de gêneros </a:t>
            </a:r>
            <a:r>
              <a:rPr lang="pt-BR" sz="1650" dirty="0" smtClean="0"/>
              <a:t>frequente </a:t>
            </a:r>
            <a:r>
              <a:rPr lang="pt-BR" sz="1650" dirty="0"/>
              <a:t>na escrita intelectual e artística nos últimos anos (1983: 20). Da mesma forma a prática pastiche musical </a:t>
            </a:r>
            <a:r>
              <a:rPr lang="pt-BR" sz="1650" dirty="0" smtClean="0"/>
              <a:t>contemporânea invadi a </a:t>
            </a:r>
            <a:r>
              <a:rPr lang="pt-BR" sz="1650" dirty="0"/>
              <a:t>escrita </a:t>
            </a:r>
            <a:r>
              <a:rPr lang="pt-BR" sz="1650" dirty="0" smtClean="0"/>
              <a:t>etnográfica. </a:t>
            </a:r>
            <a:r>
              <a:rPr lang="pt-BR" sz="1650" dirty="0"/>
              <a:t>Os discursos de discursos contemporâneos de pluralidade etnografia são mostrados como o vozes divergentes </a:t>
            </a:r>
            <a:r>
              <a:rPr lang="pt-BR" sz="1650" dirty="0" smtClean="0"/>
              <a:t>polifonia e perspectivismo </a:t>
            </a:r>
            <a:r>
              <a:rPr lang="pt-BR" sz="1650" dirty="0"/>
              <a:t>epistemológico que inspira. Como já existe um paradigma unificadora (como tem sido, por exemplo, o paradigma antropológico </a:t>
            </a:r>
            <a:r>
              <a:rPr lang="pt-BR" sz="1650" dirty="0" err="1" smtClean="0"/>
              <a:t>etnomusicologia</a:t>
            </a:r>
            <a:r>
              <a:rPr lang="pt-BR" sz="1650" dirty="0" smtClean="0"/>
              <a:t> </a:t>
            </a:r>
            <a:r>
              <a:rPr lang="pt-BR" sz="1650" dirty="0"/>
              <a:t>em EUA para mais de 20 anos), é possível hoje em dia, citar exemplos óbvios, os teóricos pós-marxistas da música popular integrar </a:t>
            </a:r>
            <a:r>
              <a:rPr lang="pt-BR" sz="1650" dirty="0" err="1"/>
              <a:t>idéias</a:t>
            </a:r>
            <a:r>
              <a:rPr lang="pt-BR" sz="1650" dirty="0"/>
              <a:t> de semiótica (</a:t>
            </a:r>
            <a:r>
              <a:rPr lang="pt-BR" sz="1650" dirty="0" err="1"/>
              <a:t>Tagg</a:t>
            </a:r>
            <a:r>
              <a:rPr lang="pt-BR" sz="1650" dirty="0"/>
              <a:t> 1987, pastor e </a:t>
            </a:r>
            <a:r>
              <a:rPr lang="pt-BR" sz="1650" dirty="0" err="1"/>
              <a:t>Wicke</a:t>
            </a:r>
            <a:r>
              <a:rPr lang="pt-BR" sz="1650" dirty="0"/>
              <a:t>, 1995), que em Uma vez que, não despreza lidar com a hermenêutica (</a:t>
            </a:r>
            <a:r>
              <a:rPr lang="pt-BR" sz="1650" dirty="0" err="1"/>
              <a:t>Nattiez</a:t>
            </a:r>
            <a:r>
              <a:rPr lang="pt-BR" sz="1650" dirty="0"/>
              <a:t>, 1994). Além disso, o pluralidade de estratégias discursivas responde a uma concepção do objeto de conhecimento cuja facetas múltiplas podem adquirir própria luz por artifícios retóricos apropriados.</a:t>
            </a:r>
          </a:p>
          <a:p>
            <a:endParaRPr lang="pt-BR" sz="165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54" y="2996952"/>
            <a:ext cx="3250704" cy="4103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A mistura de gêneros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8152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Autofit/>
          </a:bodyPr>
          <a:lstStyle/>
          <a:p>
            <a:r>
              <a:rPr lang="pt-BR" sz="1650" dirty="0" smtClean="0"/>
              <a:t>Exemplos </a:t>
            </a:r>
            <a:r>
              <a:rPr lang="pt-BR" sz="1650" dirty="0"/>
              <a:t>dessa nova forma de escrita é distinguido pelo seu </a:t>
            </a:r>
            <a:r>
              <a:rPr lang="pt-BR" sz="1650" dirty="0" err="1" smtClean="0"/>
              <a:t>pluralismomodo</a:t>
            </a:r>
            <a:r>
              <a:rPr lang="pt-BR" sz="1650" dirty="0" smtClean="0"/>
              <a:t> </a:t>
            </a:r>
            <a:r>
              <a:rPr lang="pt-BR" sz="1650" dirty="0"/>
              <a:t>metodológico, reflexiva que suspende a oposição entre os registros </a:t>
            </a:r>
            <a:r>
              <a:rPr lang="pt-BR" sz="1650" dirty="0" smtClean="0"/>
              <a:t>narrativa </a:t>
            </a:r>
            <a:r>
              <a:rPr lang="pt-BR" sz="1650" dirty="0"/>
              <a:t>(diários de campo, Considerar, </a:t>
            </a:r>
            <a:r>
              <a:rPr lang="pt-BR" sz="1650" dirty="0" err="1" smtClean="0"/>
              <a:t>escrições</a:t>
            </a:r>
            <a:r>
              <a:rPr lang="pt-BR" sz="1650" dirty="0" smtClean="0"/>
              <a:t> </a:t>
            </a:r>
            <a:r>
              <a:rPr lang="pt-BR" sz="1650" dirty="0"/>
              <a:t>etnográficas, </a:t>
            </a:r>
            <a:r>
              <a:rPr lang="pt-BR" sz="1650" dirty="0" err="1"/>
              <a:t>etc</a:t>
            </a:r>
            <a:r>
              <a:rPr lang="pt-BR" sz="1650" dirty="0"/>
              <a:t>) </a:t>
            </a:r>
            <a:r>
              <a:rPr lang="pt-BR" sz="1650" dirty="0" smtClean="0"/>
              <a:t>e</a:t>
            </a:r>
            <a:r>
              <a:rPr lang="pt-BR" sz="1650" dirty="0"/>
              <a:t>, finalmente, um estilo literária seduz cultivada a leitura. Podemos citar entre </a:t>
            </a:r>
            <a:r>
              <a:rPr lang="pt-BR" sz="1650" dirty="0" err="1" smtClean="0"/>
              <a:t>Lortat-Jacob-los</a:t>
            </a:r>
            <a:r>
              <a:rPr lang="pt-BR" sz="1650" dirty="0" smtClean="0"/>
              <a:t> </a:t>
            </a:r>
            <a:r>
              <a:rPr lang="pt-BR" sz="1650" dirty="0"/>
              <a:t>(1990), Taylor (1998), e </a:t>
            </a:r>
            <a:r>
              <a:rPr lang="pt-BR" sz="1650" dirty="0" err="1"/>
              <a:t>Savigliano</a:t>
            </a:r>
            <a:r>
              <a:rPr lang="pt-BR" sz="1650" dirty="0"/>
              <a:t> (1995, 1997), em que </a:t>
            </a:r>
            <a:r>
              <a:rPr lang="pt-BR" sz="1650" dirty="0" smtClean="0"/>
              <a:t>invenção </a:t>
            </a:r>
            <a:r>
              <a:rPr lang="pt-BR" sz="1650" dirty="0"/>
              <a:t>narrativa funciona - com uma nova combinação de diálogo, ficção, </a:t>
            </a:r>
            <a:r>
              <a:rPr lang="pt-BR" sz="1650" dirty="0" smtClean="0"/>
              <a:t>poesia</a:t>
            </a:r>
            <a:r>
              <a:rPr lang="pt-BR" sz="1650" dirty="0"/>
              <a:t>, drama, teoria pura e simples, </a:t>
            </a:r>
            <a:r>
              <a:rPr lang="pt-BR" sz="1650" dirty="0" err="1"/>
              <a:t>etc</a:t>
            </a:r>
            <a:r>
              <a:rPr lang="pt-BR" sz="1650" dirty="0"/>
              <a:t> -, E </a:t>
            </a:r>
            <a:r>
              <a:rPr lang="pt-BR" sz="1650" dirty="0" err="1"/>
              <a:t>finesse</a:t>
            </a:r>
            <a:r>
              <a:rPr lang="pt-BR" sz="1650" dirty="0"/>
              <a:t> reflexivo longe </a:t>
            </a:r>
            <a:r>
              <a:rPr lang="pt-BR" sz="1650" dirty="0" err="1" smtClean="0"/>
              <a:t>transgresivamente</a:t>
            </a:r>
            <a:r>
              <a:rPr lang="pt-BR" sz="1650" dirty="0" smtClean="0"/>
              <a:t> </a:t>
            </a:r>
            <a:r>
              <a:rPr lang="pt-BR" sz="1650" dirty="0"/>
              <a:t>de escrita acadêmica para descobrir aspectos da música </a:t>
            </a:r>
            <a:r>
              <a:rPr lang="pt-BR" sz="1650" dirty="0" smtClean="0"/>
              <a:t>que </a:t>
            </a:r>
            <a:r>
              <a:rPr lang="pt-BR" sz="1650" dirty="0"/>
              <a:t>muitas vezes passam despercebidos </a:t>
            </a:r>
            <a:r>
              <a:rPr lang="pt-BR" sz="1650" dirty="0" err="1"/>
              <a:t>etnomusicologia</a:t>
            </a:r>
            <a:r>
              <a:rPr lang="pt-BR" sz="1650" dirty="0"/>
              <a:t> geralmente convencional</a:t>
            </a:r>
            <a:r>
              <a:rPr lang="pt-BR" sz="1650" dirty="0" smtClean="0"/>
              <a:t>.</a:t>
            </a:r>
          </a:p>
          <a:p>
            <a:endParaRPr lang="pt-BR" sz="1650" dirty="0" smtClean="0"/>
          </a:p>
          <a:p>
            <a:r>
              <a:rPr lang="pt-BR" sz="1650" dirty="0"/>
              <a:t>Toda a pesquisa é empreendimento coletivo de várias formas: tanto como No que diz respeito a produtividade diálogo intersubjetivo entre os pesquisadores, como no que diz respeito à atitude de reciprocidade com os nativos, cujas informação é o tema de "traduções" negociados com eles e apresentados forma acessível para </a:t>
            </a:r>
            <a:r>
              <a:rPr lang="pt-BR" sz="1650" dirty="0" err="1"/>
              <a:t>reapropriação</a:t>
            </a:r>
            <a:r>
              <a:rPr lang="pt-BR" sz="1650" dirty="0"/>
              <a:t> (Clifford, 1980: 518-32). A presença de diferentes vozes em pesquisa não é acidental: enfatiza a voz de nativo, que pode eventualmente estrelar a autoria do texto como colaborador ou </a:t>
            </a:r>
            <a:r>
              <a:rPr lang="pt-BR" sz="1650" dirty="0" err="1"/>
              <a:t>co-autor</a:t>
            </a:r>
            <a:r>
              <a:rPr lang="pt-BR" sz="1650" dirty="0"/>
              <a:t>. Ele também responde à intenção de apresentar vários pontos de vista, incentivando leituras de diferentes perspectivas (Bakhtin, 1981) e distribuir autoridade etnográfica entre pesquisadores e informantes indígenas, colegas ou amigos, para que eles tenham a capacidade de controlar a interpretação de sua própria história. </a:t>
            </a:r>
            <a:endParaRPr lang="pt-BR" sz="1650" dirty="0" smtClean="0"/>
          </a:p>
          <a:p>
            <a:r>
              <a:rPr lang="pt-BR" sz="1650" dirty="0" smtClean="0"/>
              <a:t>Outros </a:t>
            </a:r>
            <a:r>
              <a:rPr lang="pt-BR" sz="1650" dirty="0"/>
              <a:t>exemplos deste artigo são perspectivismo Helen </a:t>
            </a:r>
            <a:r>
              <a:rPr lang="pt-BR" sz="1650" dirty="0" err="1"/>
              <a:t>Koskoff</a:t>
            </a:r>
            <a:r>
              <a:rPr lang="pt-BR" sz="1650" dirty="0"/>
              <a:t> (1993) à beira de Miriam, uma mulher </a:t>
            </a:r>
            <a:r>
              <a:rPr lang="pt-BR" sz="1650" dirty="0" err="1"/>
              <a:t>hassídico</a:t>
            </a:r>
            <a:r>
              <a:rPr lang="pt-BR" sz="1650" dirty="0"/>
              <a:t>, perspectivas interligadas observador externo descritivo e analítico, com a perspectiva de comunidade religiosa (de </a:t>
            </a:r>
            <a:r>
              <a:rPr lang="pt-BR" sz="1650" dirty="0" err="1"/>
              <a:t>Lubavitch</a:t>
            </a:r>
            <a:r>
              <a:rPr lang="pt-BR" sz="1650" dirty="0"/>
              <a:t>) para acabar de introduzir a dinâmica de poder entre </a:t>
            </a:r>
            <a:r>
              <a:rPr lang="pt-BR" sz="1650" dirty="0" err="1"/>
              <a:t>entre</a:t>
            </a:r>
            <a:r>
              <a:rPr lang="pt-BR" sz="1650" dirty="0"/>
              <a:t> o observador </a:t>
            </a:r>
            <a:r>
              <a:rPr lang="pt-BR" sz="1650" dirty="0" smtClean="0"/>
              <a:t>e o observado.</a:t>
            </a:r>
            <a:endParaRPr lang="pt-BR" sz="165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9799" y="2276872"/>
            <a:ext cx="3106688" cy="410304"/>
          </a:xfrm>
        </p:spPr>
        <p:txBody>
          <a:bodyPr>
            <a:normAutofit/>
          </a:bodyPr>
          <a:lstStyle/>
          <a:p>
            <a:r>
              <a:rPr lang="pt-BR" sz="2200" dirty="0"/>
              <a:t>Texto Colaborativo</a:t>
            </a:r>
          </a:p>
        </p:txBody>
      </p:sp>
    </p:spTree>
    <p:extLst>
      <p:ext uri="{BB962C8B-B14F-4D97-AF65-F5344CB8AC3E}">
        <p14:creationId xmlns:p14="http://schemas.microsoft.com/office/powerpoint/2010/main" val="339508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450504" cy="48231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Diálogo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9088" y="476672"/>
            <a:ext cx="8181488" cy="6381328"/>
          </a:xfrm>
        </p:spPr>
        <p:txBody>
          <a:bodyPr>
            <a:normAutofit fontScale="25000" lnSpcReduction="20000"/>
          </a:bodyPr>
          <a:lstStyle/>
          <a:p>
            <a:r>
              <a:rPr lang="pt-BR" sz="6600" dirty="0" smtClean="0"/>
              <a:t>A </a:t>
            </a:r>
            <a:r>
              <a:rPr lang="pt-BR" sz="6600" dirty="0"/>
              <a:t>metáfora do diálogo reflete que para a compreensão </a:t>
            </a:r>
            <a:r>
              <a:rPr lang="pt-BR" sz="6600" dirty="0" smtClean="0"/>
              <a:t>intercultural. Deve </a:t>
            </a:r>
            <a:r>
              <a:rPr lang="pt-BR" sz="6600" dirty="0"/>
              <a:t>reconhecer-se (isto é, a sua própria cultura), e reconhecer o outro </a:t>
            </a:r>
            <a:r>
              <a:rPr lang="pt-BR" sz="6600" dirty="0" smtClean="0"/>
              <a:t>diálogo </a:t>
            </a:r>
            <a:r>
              <a:rPr lang="pt-BR" sz="6600" dirty="0"/>
              <a:t>com o outro na base da alteridade que nos constitui. este </a:t>
            </a:r>
            <a:r>
              <a:rPr lang="pt-BR" sz="6600" dirty="0" smtClean="0"/>
              <a:t>significa </a:t>
            </a:r>
            <a:r>
              <a:rPr lang="pt-BR" sz="6600" dirty="0"/>
              <a:t>admitir que "Eu é um outro" (Rimbaud) antes de descobrir que "o </a:t>
            </a:r>
            <a:r>
              <a:rPr lang="pt-BR" sz="6600" dirty="0" smtClean="0"/>
              <a:t>Outro </a:t>
            </a:r>
            <a:r>
              <a:rPr lang="pt-BR" sz="6600" dirty="0"/>
              <a:t>é um "(Todorov, 1989: 49). Neste diálogo, ninguém tem a última palavra, </a:t>
            </a:r>
            <a:r>
              <a:rPr lang="pt-BR" sz="6600" dirty="0" smtClean="0"/>
              <a:t>nenhuma </a:t>
            </a:r>
            <a:r>
              <a:rPr lang="pt-BR" sz="6600" dirty="0"/>
              <a:t>voz reduz a uma simples condição outro objeto, e o outro é </a:t>
            </a:r>
            <a:r>
              <a:rPr lang="pt-BR" sz="6600" dirty="0" smtClean="0"/>
              <a:t>reconhecido </a:t>
            </a:r>
            <a:r>
              <a:rPr lang="pt-BR" sz="6600" dirty="0"/>
              <a:t>como um sujeito (Todorov, 1982: 311</a:t>
            </a:r>
            <a:r>
              <a:rPr lang="pt-BR" sz="6600" dirty="0" smtClean="0"/>
              <a:t>)</a:t>
            </a:r>
          </a:p>
          <a:p>
            <a:r>
              <a:rPr lang="pt-BR" sz="6600" dirty="0" smtClean="0"/>
              <a:t>Compreensão é </a:t>
            </a:r>
            <a:r>
              <a:rPr lang="pt-BR" sz="6600" dirty="0"/>
              <a:t>uma aproximação, obtida de várias maneiras </a:t>
            </a:r>
            <a:r>
              <a:rPr lang="pt-BR" sz="6600" dirty="0" smtClean="0"/>
              <a:t>através </a:t>
            </a:r>
            <a:r>
              <a:rPr lang="pt-BR" sz="6600" dirty="0"/>
              <a:t>de um diálogo, ou seja, a correção da compreensão mútua para cada </a:t>
            </a:r>
            <a:r>
              <a:rPr lang="pt-BR" sz="6600" dirty="0" smtClean="0"/>
              <a:t>participante </a:t>
            </a:r>
            <a:r>
              <a:rPr lang="pt-BR" sz="6600" dirty="0"/>
              <a:t>para chegar a um acordo adequado em qualquer interação especial </a:t>
            </a:r>
            <a:r>
              <a:rPr lang="pt-BR" sz="6600" dirty="0" smtClean="0"/>
              <a:t>(</a:t>
            </a:r>
            <a:r>
              <a:rPr lang="pt-BR" sz="6600" dirty="0"/>
              <a:t>Marcus e Fischer, 1986: 29). E</a:t>
            </a:r>
            <a:r>
              <a:rPr lang="pt-BR" sz="6600" dirty="0" smtClean="0"/>
              <a:t>ntender </a:t>
            </a:r>
            <a:r>
              <a:rPr lang="pt-BR" sz="6600" dirty="0"/>
              <a:t>a cultura dos outros, </a:t>
            </a:r>
            <a:r>
              <a:rPr lang="pt-BR" sz="6600" dirty="0" smtClean="0"/>
              <a:t>envolve </a:t>
            </a:r>
            <a:r>
              <a:rPr lang="pt-BR" sz="6600" dirty="0"/>
              <a:t>um diálogo permanente entre o meu "viés" cultural e outro em </a:t>
            </a:r>
            <a:r>
              <a:rPr lang="pt-BR" sz="6600" dirty="0" smtClean="0"/>
              <a:t>cujo </a:t>
            </a:r>
            <a:r>
              <a:rPr lang="pt-BR" sz="6600" dirty="0"/>
              <a:t>horizonte a diferença aparece como uma das muitas manifestações </a:t>
            </a:r>
            <a:r>
              <a:rPr lang="pt-BR" sz="6600" dirty="0" smtClean="0"/>
              <a:t>a </a:t>
            </a:r>
            <a:r>
              <a:rPr lang="pt-BR" sz="6600" dirty="0"/>
              <a:t>unidade do ser humano. </a:t>
            </a:r>
            <a:endParaRPr lang="pt-BR" sz="6600" dirty="0" smtClean="0"/>
          </a:p>
          <a:p>
            <a:r>
              <a:rPr lang="pt-BR" sz="6600" dirty="0" smtClean="0"/>
              <a:t>No processo </a:t>
            </a:r>
            <a:r>
              <a:rPr lang="pt-BR" sz="6600" dirty="0"/>
              <a:t>de diálogo, a fusão do </a:t>
            </a:r>
            <a:r>
              <a:rPr lang="pt-BR" sz="6600" dirty="0" smtClean="0"/>
              <a:t>horizontes </a:t>
            </a:r>
            <a:r>
              <a:rPr lang="pt-BR" sz="6600" dirty="0" err="1"/>
              <a:t>sócio-culturais</a:t>
            </a:r>
            <a:r>
              <a:rPr lang="pt-BR" sz="6600" dirty="0"/>
              <a:t> não implica a dissolução da identidade cultural</a:t>
            </a:r>
            <a:r>
              <a:rPr lang="pt-BR" sz="6600" dirty="0" smtClean="0"/>
              <a:t>. Na </a:t>
            </a:r>
            <a:r>
              <a:rPr lang="pt-BR" sz="6600" dirty="0"/>
              <a:t>verdade, a comunicação intercultural pode se defender de uma "linguagem de contraste </a:t>
            </a:r>
            <a:r>
              <a:rPr lang="pt-BR" sz="6600" dirty="0" smtClean="0"/>
              <a:t>perspícua </a:t>
            </a:r>
            <a:r>
              <a:rPr lang="pt-BR" sz="6600" dirty="0"/>
              <a:t>'(Charles Taylor</a:t>
            </a:r>
            <a:r>
              <a:rPr lang="pt-BR" sz="6600" dirty="0" smtClean="0"/>
              <a:t>) </a:t>
            </a:r>
          </a:p>
          <a:p>
            <a:r>
              <a:rPr lang="pt-BR" sz="6600" dirty="0" smtClean="0"/>
              <a:t>A </a:t>
            </a:r>
            <a:r>
              <a:rPr lang="pt-BR" sz="6600" dirty="0"/>
              <a:t>metáfora do diálogo tem sido utilizado em vários </a:t>
            </a:r>
            <a:r>
              <a:rPr lang="pt-BR" sz="6600" dirty="0" err="1"/>
              <a:t>etnomusicologia</a:t>
            </a:r>
            <a:r>
              <a:rPr lang="pt-BR" sz="6600" dirty="0"/>
              <a:t> </a:t>
            </a:r>
            <a:r>
              <a:rPr lang="pt-BR" sz="6600" dirty="0" smtClean="0"/>
              <a:t>conotações</a:t>
            </a:r>
            <a:r>
              <a:rPr lang="pt-BR" sz="6600" dirty="0"/>
              <a:t>: como uma tentativa de hermenêutica adequada no processo </a:t>
            </a:r>
            <a:r>
              <a:rPr lang="pt-BR" sz="6600" dirty="0" smtClean="0"/>
              <a:t>compreensão </a:t>
            </a:r>
            <a:r>
              <a:rPr lang="pt-BR" sz="6600" dirty="0"/>
              <a:t>de outras culturas (arroz 1997), em um sentido mais amplo, como </a:t>
            </a:r>
            <a:r>
              <a:rPr lang="pt-BR" sz="6600" dirty="0" smtClean="0"/>
              <a:t>"</a:t>
            </a:r>
            <a:r>
              <a:rPr lang="pt-BR" sz="6600" dirty="0"/>
              <a:t>diálogo das culturas", ou, finalmente, como uma estratégia para a construção de palavra </a:t>
            </a:r>
            <a:r>
              <a:rPr lang="pt-BR" sz="6600" dirty="0" smtClean="0"/>
              <a:t>(</a:t>
            </a:r>
            <a:r>
              <a:rPr lang="pt-BR" sz="6600" dirty="0"/>
              <a:t>Ch. </a:t>
            </a:r>
            <a:r>
              <a:rPr lang="pt-BR" sz="6600" dirty="0" err="1"/>
              <a:t>Keil</a:t>
            </a:r>
            <a:r>
              <a:rPr lang="pt-BR" sz="6600" dirty="0"/>
              <a:t> e S. </a:t>
            </a:r>
            <a:r>
              <a:rPr lang="pt-BR" sz="6600" dirty="0" err="1"/>
              <a:t>Feld</a:t>
            </a:r>
            <a:r>
              <a:rPr lang="pt-BR" sz="6600" dirty="0"/>
              <a:t> 1994). Enquanto isso, no Posfácio à segunda edição </a:t>
            </a:r>
            <a:r>
              <a:rPr lang="pt-BR" sz="6600" dirty="0" smtClean="0"/>
              <a:t>Som </a:t>
            </a:r>
            <a:r>
              <a:rPr lang="pt-BR" sz="6600" dirty="0"/>
              <a:t>e </a:t>
            </a:r>
            <a:r>
              <a:rPr lang="pt-BR" sz="6600" dirty="0" err="1"/>
              <a:t>Sentiment</a:t>
            </a:r>
            <a:r>
              <a:rPr lang="pt-BR" sz="6600" dirty="0"/>
              <a:t> (1990: 239-68) </a:t>
            </a:r>
            <a:r>
              <a:rPr lang="pt-BR" sz="6600" dirty="0" err="1"/>
              <a:t>Feld</a:t>
            </a:r>
            <a:r>
              <a:rPr lang="pt-BR" sz="6600" dirty="0"/>
              <a:t>, com base em Bakhtin, o plasma </a:t>
            </a:r>
            <a:r>
              <a:rPr lang="pt-BR" sz="6600" dirty="0" smtClean="0"/>
              <a:t>conceito </a:t>
            </a:r>
            <a:r>
              <a:rPr lang="pt-BR" sz="6600" dirty="0"/>
              <a:t>de edição dialógica como negociação entre o autor </a:t>
            </a:r>
            <a:r>
              <a:rPr lang="pt-BR" sz="6600" dirty="0" err="1"/>
              <a:t>eo</a:t>
            </a:r>
            <a:r>
              <a:rPr lang="pt-BR" sz="6600" dirty="0"/>
              <a:t> </a:t>
            </a:r>
            <a:r>
              <a:rPr lang="pt-BR" sz="6600" dirty="0" err="1"/>
              <a:t>Kaluli</a:t>
            </a:r>
            <a:r>
              <a:rPr lang="pt-BR" sz="6600" dirty="0"/>
              <a:t> em </a:t>
            </a:r>
            <a:r>
              <a:rPr lang="pt-BR" sz="6600" dirty="0" smtClean="0"/>
              <a:t>o </a:t>
            </a:r>
            <a:r>
              <a:rPr lang="pt-BR" sz="6600" dirty="0"/>
              <a:t>que o livro diz sobre eles. Aqui o diálogo é a justaposição de vozes, que abre </a:t>
            </a:r>
            <a:r>
              <a:rPr lang="pt-BR" sz="6600" dirty="0" smtClean="0"/>
              <a:t>questões </a:t>
            </a:r>
            <a:r>
              <a:rPr lang="pt-BR" sz="6600" dirty="0"/>
              <a:t>de direitos, autoridade e poder de controlar o que é dito; É, em suma, </a:t>
            </a:r>
            <a:r>
              <a:rPr lang="pt-BR" sz="6600" dirty="0" smtClean="0"/>
              <a:t>mostrar </a:t>
            </a:r>
            <a:r>
              <a:rPr lang="pt-BR" sz="6600" dirty="0"/>
              <a:t>como </a:t>
            </a:r>
            <a:r>
              <a:rPr lang="pt-BR" sz="6600" dirty="0" err="1"/>
              <a:t>Kaluli</a:t>
            </a:r>
            <a:r>
              <a:rPr lang="pt-BR" sz="6600" dirty="0"/>
              <a:t> interpretar a interpretação de sua cultura fez </a:t>
            </a:r>
            <a:r>
              <a:rPr lang="pt-BR" sz="6600" dirty="0" smtClean="0"/>
              <a:t>autor </a:t>
            </a:r>
            <a:r>
              <a:rPr lang="pt-BR" sz="6600" dirty="0"/>
              <a:t>do livro</a:t>
            </a:r>
            <a:r>
              <a:rPr lang="pt-BR" sz="6600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2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Representações globais da música.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Não </a:t>
            </a:r>
            <a:r>
              <a:rPr lang="pt-BR" dirty="0"/>
              <a:t>é de estranhar, portanto, que uma </a:t>
            </a:r>
            <a:r>
              <a:rPr lang="pt-BR" dirty="0" err="1"/>
              <a:t>etnomusicologia</a:t>
            </a:r>
            <a:r>
              <a:rPr lang="pt-BR" dirty="0"/>
              <a:t> alerta para mudanças na vida </a:t>
            </a:r>
            <a:r>
              <a:rPr lang="pt-BR" dirty="0" smtClean="0"/>
              <a:t>música </a:t>
            </a:r>
            <a:r>
              <a:rPr lang="pt-BR" dirty="0"/>
              <a:t>atual, encontrar formas de representar esta nova situação. enquanto </a:t>
            </a:r>
            <a:r>
              <a:rPr lang="pt-BR" dirty="0" smtClean="0"/>
              <a:t>alguns </a:t>
            </a:r>
            <a:r>
              <a:rPr lang="pt-BR" dirty="0" err="1"/>
              <a:t>etnomusicólogos</a:t>
            </a:r>
            <a:r>
              <a:rPr lang="pt-BR" dirty="0"/>
              <a:t> perceber o impacto da música ocidental em </a:t>
            </a:r>
            <a:r>
              <a:rPr lang="pt-BR" dirty="0" smtClean="0"/>
              <a:t>world </a:t>
            </a:r>
            <a:r>
              <a:rPr lang="pt-BR" dirty="0" err="1"/>
              <a:t>music</a:t>
            </a:r>
            <a:r>
              <a:rPr lang="pt-BR" dirty="0"/>
              <a:t> (</a:t>
            </a:r>
            <a:r>
              <a:rPr lang="pt-BR" dirty="0" err="1"/>
              <a:t>Nettl</a:t>
            </a:r>
            <a:r>
              <a:rPr lang="pt-BR" dirty="0"/>
              <a:t> 1985), outros documentar o recebimento destes </a:t>
            </a:r>
            <a:r>
              <a:rPr lang="pt-BR" dirty="0" smtClean="0"/>
              <a:t>música </a:t>
            </a:r>
            <a:r>
              <a:rPr lang="pt-BR" dirty="0"/>
              <a:t>no mundo de hoje. Em 1977 D. </a:t>
            </a:r>
            <a:r>
              <a:rPr lang="pt-BR" dirty="0" err="1"/>
              <a:t>Reck</a:t>
            </a:r>
            <a:r>
              <a:rPr lang="pt-BR" dirty="0"/>
              <a:t> explorado música tradicional </a:t>
            </a:r>
            <a:r>
              <a:rPr lang="pt-BR" dirty="0" smtClean="0"/>
              <a:t>Popular </a:t>
            </a:r>
            <a:r>
              <a:rPr lang="pt-BR" dirty="0"/>
              <a:t>e Oceania, Ásia, África, Europa e América. Com mais ou menos </a:t>
            </a:r>
            <a:r>
              <a:rPr lang="pt-BR" dirty="0" smtClean="0"/>
              <a:t>sucesso </a:t>
            </a:r>
            <a:r>
              <a:rPr lang="pt-BR" dirty="0"/>
              <a:t>académico, empresarial panorâmica foram conduzidas por May (1988) </a:t>
            </a:r>
            <a:r>
              <a:rPr lang="pt-BR" dirty="0" err="1" smtClean="0"/>
              <a:t>Titon</a:t>
            </a:r>
            <a:r>
              <a:rPr lang="pt-BR" dirty="0" smtClean="0"/>
              <a:t> </a:t>
            </a:r>
            <a:r>
              <a:rPr lang="pt-BR" dirty="0"/>
              <a:t>com </a:t>
            </a:r>
            <a:r>
              <a:rPr lang="pt-BR" dirty="0" err="1"/>
              <a:t>Koetting</a:t>
            </a:r>
            <a:r>
              <a:rPr lang="pt-BR" dirty="0"/>
              <a:t>, </a:t>
            </a:r>
            <a:r>
              <a:rPr lang="pt-BR" dirty="0" err="1"/>
              <a:t>McAllester</a:t>
            </a:r>
            <a:r>
              <a:rPr lang="pt-BR" dirty="0"/>
              <a:t> </a:t>
            </a:r>
            <a:r>
              <a:rPr lang="pt-BR" dirty="0" smtClean="0"/>
              <a:t>(1992</a:t>
            </a:r>
            <a:r>
              <a:rPr lang="pt-BR" dirty="0"/>
              <a:t>) e Manuel (1988), não esquecendo World Music. </a:t>
            </a:r>
            <a:r>
              <a:rPr lang="pt-BR" dirty="0" smtClean="0"/>
              <a:t>The </a:t>
            </a:r>
            <a:r>
              <a:rPr lang="pt-BR" dirty="0" err="1"/>
              <a:t>Rough</a:t>
            </a:r>
            <a:r>
              <a:rPr lang="pt-BR" dirty="0"/>
              <a:t> </a:t>
            </a:r>
            <a:r>
              <a:rPr lang="pt-BR" dirty="0" err="1"/>
              <a:t>Guide</a:t>
            </a:r>
            <a:r>
              <a:rPr lang="pt-BR" dirty="0"/>
              <a:t> (1994). Entre os projetos abrangentes Também deve ser notado </a:t>
            </a:r>
            <a:r>
              <a:rPr lang="pt-BR" dirty="0" smtClean="0"/>
              <a:t>World </a:t>
            </a:r>
            <a:r>
              <a:rPr lang="pt-BR" dirty="0"/>
              <a:t>Music, editado por Simon </a:t>
            </a:r>
            <a:r>
              <a:rPr lang="pt-BR" dirty="0" err="1"/>
              <a:t>Broughton</a:t>
            </a:r>
            <a:r>
              <a:rPr lang="pt-BR" dirty="0"/>
              <a:t> et al (1994), The </a:t>
            </a:r>
            <a:r>
              <a:rPr lang="pt-BR" dirty="0" err="1"/>
              <a:t>Penguin</a:t>
            </a:r>
            <a:r>
              <a:rPr lang="pt-BR" dirty="0"/>
              <a:t> </a:t>
            </a:r>
            <a:r>
              <a:rPr lang="pt-BR" dirty="0" err="1" smtClean="0"/>
              <a:t>Encyclopedia</a:t>
            </a:r>
            <a:r>
              <a:rPr lang="pt-BR" dirty="0" smtClean="0"/>
              <a:t> </a:t>
            </a:r>
            <a:r>
              <a:rPr lang="pt-BR" dirty="0" err="1"/>
              <a:t>of</a:t>
            </a:r>
            <a:r>
              <a:rPr lang="pt-BR" dirty="0"/>
              <a:t> Popular Music, editado por D. Clarke, </a:t>
            </a:r>
            <a:r>
              <a:rPr lang="pt-BR" dirty="0" err="1"/>
              <a:t>eo</a:t>
            </a:r>
            <a:r>
              <a:rPr lang="pt-BR" dirty="0"/>
              <a:t> recente Garland </a:t>
            </a:r>
            <a:r>
              <a:rPr lang="pt-BR" dirty="0" err="1" smtClean="0"/>
              <a:t>Encyclopedia</a:t>
            </a:r>
            <a:r>
              <a:rPr lang="pt-BR" dirty="0" smtClean="0"/>
              <a:t> </a:t>
            </a:r>
            <a:r>
              <a:rPr lang="pt-BR" dirty="0" err="1"/>
              <a:t>of</a:t>
            </a:r>
            <a:r>
              <a:rPr lang="pt-BR" dirty="0"/>
              <a:t> World Music (1996) projetou nove volumes sob o </a:t>
            </a:r>
            <a:r>
              <a:rPr lang="pt-BR" dirty="0" smtClean="0"/>
              <a:t>B</a:t>
            </a:r>
            <a:r>
              <a:rPr lang="pt-BR" dirty="0"/>
              <a:t>. tratar </a:t>
            </a:r>
            <a:r>
              <a:rPr lang="pt-BR" dirty="0" err="1"/>
              <a:t>Netti</a:t>
            </a:r>
            <a:r>
              <a:rPr lang="pt-BR" dirty="0"/>
              <a:t>, J. Porter e T. Rice. O projeto mais amplo - e mais </a:t>
            </a:r>
            <a:r>
              <a:rPr lang="pt-BR" dirty="0" smtClean="0"/>
              <a:t>há </a:t>
            </a:r>
            <a:r>
              <a:rPr lang="pt-BR" dirty="0"/>
              <a:t>muito tempo - é o universo da música. Uma História (ed. </a:t>
            </a:r>
            <a:r>
              <a:rPr lang="pt-BR" dirty="0" err="1"/>
              <a:t>Gl</a:t>
            </a:r>
            <a:r>
              <a:rPr lang="pt-BR" dirty="0"/>
              <a:t>. </a:t>
            </a:r>
            <a:r>
              <a:rPr lang="pt-BR" dirty="0" err="1"/>
              <a:t>Kuss</a:t>
            </a:r>
            <a:r>
              <a:rPr lang="pt-BR" dirty="0"/>
              <a:t> 2000) </a:t>
            </a:r>
            <a:r>
              <a:rPr lang="pt-BR" dirty="0" smtClean="0"/>
              <a:t>cuja </a:t>
            </a:r>
            <a:r>
              <a:rPr lang="pt-BR" dirty="0"/>
              <a:t>ambição é apresentar uma visão geral de sincronia virtual toda a música </a:t>
            </a:r>
            <a:r>
              <a:rPr lang="pt-BR" dirty="0" smtClean="0"/>
              <a:t>mundo.</a:t>
            </a:r>
          </a:p>
        </p:txBody>
      </p:sp>
    </p:spTree>
    <p:extLst>
      <p:ext uri="{BB962C8B-B14F-4D97-AF65-F5344CB8AC3E}">
        <p14:creationId xmlns:p14="http://schemas.microsoft.com/office/powerpoint/2010/main" val="35494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944216" cy="410304"/>
          </a:xfrm>
        </p:spPr>
        <p:txBody>
          <a:bodyPr>
            <a:normAutofit/>
          </a:bodyPr>
          <a:lstStyle/>
          <a:p>
            <a:r>
              <a:rPr lang="pt-BR" sz="2200" dirty="0" err="1"/>
              <a:t>Etnotexto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8172400" cy="7560840"/>
          </a:xfrm>
        </p:spPr>
        <p:txBody>
          <a:bodyPr>
            <a:noAutofit/>
          </a:bodyPr>
          <a:lstStyle/>
          <a:p>
            <a:r>
              <a:rPr lang="pt-BR" sz="1650" dirty="0"/>
              <a:t>Outra forma retórica da descrição etnográfica é a representação cultural </a:t>
            </a:r>
            <a:r>
              <a:rPr lang="pt-BR" sz="1650" dirty="0" smtClean="0"/>
              <a:t>baseado </a:t>
            </a:r>
            <a:r>
              <a:rPr lang="pt-BR" sz="1650" dirty="0"/>
              <a:t>quase exclusivamente na terminologia musical indígena. a </a:t>
            </a:r>
            <a:r>
              <a:rPr lang="pt-BR" sz="1650" dirty="0" smtClean="0"/>
              <a:t>pesquisador </a:t>
            </a:r>
            <a:r>
              <a:rPr lang="pt-BR" sz="1650" dirty="0"/>
              <a:t>ignora a subjetividade de seu ímpeto hermenêutica para dar </a:t>
            </a:r>
            <a:r>
              <a:rPr lang="pt-BR" sz="1650" dirty="0" smtClean="0"/>
              <a:t>subir </a:t>
            </a:r>
            <a:r>
              <a:rPr lang="pt-BR" sz="1650" dirty="0"/>
              <a:t>para a voz do nativo, que é atribuída a uma objetividade que </a:t>
            </a:r>
            <a:r>
              <a:rPr lang="pt-BR" sz="1650" dirty="0" smtClean="0"/>
              <a:t>falta </a:t>
            </a:r>
            <a:r>
              <a:rPr lang="pt-BR" sz="1650" dirty="0"/>
              <a:t>a voz do pesquisador. Resultado desta estratégia reivindicações </a:t>
            </a:r>
            <a:r>
              <a:rPr lang="pt-BR" sz="1650" dirty="0" smtClean="0"/>
              <a:t>objetividade </a:t>
            </a:r>
            <a:r>
              <a:rPr lang="pt-BR" sz="1650" dirty="0"/>
              <a:t>científica, são </a:t>
            </a:r>
            <a:r>
              <a:rPr lang="pt-BR" sz="1650" dirty="0" err="1"/>
              <a:t>ethnotexts</a:t>
            </a:r>
            <a:r>
              <a:rPr lang="pt-BR" sz="1650" dirty="0"/>
              <a:t> que implicam o reconhecimento da </a:t>
            </a:r>
            <a:r>
              <a:rPr lang="pt-BR" sz="1650" dirty="0" smtClean="0"/>
              <a:t>registros</a:t>
            </a:r>
            <a:r>
              <a:rPr lang="pt-BR" sz="1650" dirty="0"/>
              <a:t>, os níveis teóricos próprios ou modos das culturas estudadas (de </a:t>
            </a:r>
            <a:r>
              <a:rPr lang="pt-BR" sz="1650" dirty="0" err="1"/>
              <a:t>Coppet</a:t>
            </a:r>
            <a:r>
              <a:rPr lang="pt-BR" sz="1650" dirty="0"/>
              <a:t> e </a:t>
            </a:r>
            <a:r>
              <a:rPr lang="pt-BR" sz="1650" dirty="0" err="1" smtClean="0"/>
              <a:t>Zemp</a:t>
            </a:r>
            <a:r>
              <a:rPr lang="pt-BR" sz="1650" dirty="0" smtClean="0"/>
              <a:t> </a:t>
            </a:r>
            <a:r>
              <a:rPr lang="pt-BR" sz="1650" dirty="0"/>
              <a:t>1978</a:t>
            </a:r>
            <a:r>
              <a:rPr lang="pt-BR" sz="1650" dirty="0" smtClean="0"/>
              <a:t>)</a:t>
            </a:r>
          </a:p>
          <a:p>
            <a:endParaRPr lang="pt-BR" sz="1650" dirty="0" smtClean="0"/>
          </a:p>
          <a:p>
            <a:r>
              <a:rPr lang="pt-BR" sz="1650" dirty="0"/>
              <a:t>Em alguns casos, os limites entre </a:t>
            </a:r>
            <a:r>
              <a:rPr lang="pt-BR" sz="1650" dirty="0" smtClean="0"/>
              <a:t>ficção </a:t>
            </a:r>
            <a:r>
              <a:rPr lang="pt-BR" sz="1650" dirty="0"/>
              <a:t>e não ficção, literatura e </a:t>
            </a:r>
            <a:r>
              <a:rPr lang="pt-BR" sz="1650" dirty="0" err="1"/>
              <a:t>etnomusicologia</a:t>
            </a:r>
            <a:r>
              <a:rPr lang="pt-BR" sz="1650" dirty="0"/>
              <a:t>, estão desfocadas. O </a:t>
            </a:r>
            <a:r>
              <a:rPr lang="pt-BR" sz="1650" dirty="0" err="1" smtClean="0"/>
              <a:t>etnomusicólogo</a:t>
            </a:r>
            <a:r>
              <a:rPr lang="pt-BR" sz="1650" dirty="0"/>
              <a:t> </a:t>
            </a:r>
            <a:r>
              <a:rPr lang="pt-BR" sz="1650" dirty="0" smtClean="0"/>
              <a:t>produz </a:t>
            </a:r>
            <a:r>
              <a:rPr lang="pt-BR" sz="1650" dirty="0"/>
              <a:t>uma obra literatura que descreve situações e comportamentos atribuíveis às experiências campo de um </a:t>
            </a:r>
            <a:r>
              <a:rPr lang="pt-BR" sz="1650" dirty="0" err="1"/>
              <a:t>etnomusicólogo</a:t>
            </a:r>
            <a:r>
              <a:rPr lang="pt-BR" sz="1650" dirty="0"/>
              <a:t>. Neste registro, com base nas práticas e comunidades indígenas musicais nomeadamente imaginários </a:t>
            </a:r>
            <a:r>
              <a:rPr lang="pt-BR" sz="1650" dirty="0" err="1"/>
              <a:t>Lortat</a:t>
            </a:r>
            <a:r>
              <a:rPr lang="pt-BR" sz="1650" dirty="0"/>
              <a:t>-Jacob (1994) escreve a </a:t>
            </a:r>
            <a:r>
              <a:rPr lang="pt-BR" sz="1650" dirty="0" err="1"/>
              <a:t>etnomusicologia</a:t>
            </a:r>
            <a:r>
              <a:rPr lang="pt-BR" sz="1650" dirty="0"/>
              <a:t> tratado fictícios. É um texto que não se destina uma etnografia "real", mas a textualização da experiência pessoal de longa trabalho de campo que produz uma etnografia virtual (ver </a:t>
            </a:r>
            <a:r>
              <a:rPr lang="pt-BR" sz="1650" dirty="0" err="1"/>
              <a:t>Geertz</a:t>
            </a:r>
            <a:r>
              <a:rPr lang="pt-BR" sz="1650" dirty="0"/>
              <a:t>, 1988; </a:t>
            </a:r>
            <a:r>
              <a:rPr lang="pt-BR" sz="1650" dirty="0" err="1"/>
              <a:t>Okely</a:t>
            </a:r>
            <a:r>
              <a:rPr lang="pt-BR" sz="1650" dirty="0"/>
              <a:t> 1992</a:t>
            </a:r>
            <a:r>
              <a:rPr lang="pt-BR" sz="1650" dirty="0" smtClean="0"/>
              <a:t>).</a:t>
            </a:r>
            <a:endParaRPr lang="pt-BR" sz="1650" dirty="0"/>
          </a:p>
          <a:p>
            <a:r>
              <a:rPr lang="pt-BR" sz="1650" dirty="0"/>
              <a:t>Um dos aspectos mais produtivos das teorias pós-coloniais é fundamental para etnocentrismo enraizado na historiografia da música ocidental. </a:t>
            </a:r>
            <a:r>
              <a:rPr lang="pt-BR" sz="1650" dirty="0" smtClean="0"/>
              <a:t>Isso </a:t>
            </a:r>
            <a:r>
              <a:rPr lang="pt-BR" sz="1650" dirty="0"/>
              <a:t>tem-se </a:t>
            </a:r>
            <a:r>
              <a:rPr lang="pt-BR" sz="1650" dirty="0" smtClean="0"/>
              <a:t>refletido </a:t>
            </a:r>
            <a:r>
              <a:rPr lang="pt-BR" sz="1650" dirty="0"/>
              <a:t>nas representações globais de música do mundo, o que, Além disso, correspondem a profundas transformações da prática musical contemporânea. De fato, hoje em dia, a música de pequeno homogênea comunidades indígenas isolados que costumavam ser quase o único propósito </a:t>
            </a:r>
            <a:r>
              <a:rPr lang="pt-BR" sz="1650" dirty="0" smtClean="0"/>
              <a:t>da </a:t>
            </a:r>
            <a:r>
              <a:rPr lang="pt-BR" sz="1650" dirty="0" err="1" smtClean="0"/>
              <a:t>etnomusicologia</a:t>
            </a:r>
            <a:r>
              <a:rPr lang="pt-BR" sz="1650" dirty="0" smtClean="0"/>
              <a:t>. Uma música </a:t>
            </a:r>
            <a:r>
              <a:rPr lang="pt-BR" sz="1650" dirty="0"/>
              <a:t>híbrida dar lugar a sociedades urbanas. estilos unidade tendem a dissolver-se no processo de sua propagação global.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41" y="2204864"/>
            <a:ext cx="2160240" cy="4103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Ficção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113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4010"/>
            <a:ext cx="1738536" cy="48231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Conclusão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8244408" cy="630932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O tratamento das questões abordadas neste estudo procurou confiar </a:t>
            </a:r>
            <a:r>
              <a:rPr lang="pt-BR" dirty="0" smtClean="0"/>
              <a:t>nos </a:t>
            </a:r>
            <a:r>
              <a:rPr lang="pt-BR" dirty="0"/>
              <a:t>vários discursos do pós-modernismo (pós-estruturalismo, </a:t>
            </a:r>
            <a:r>
              <a:rPr lang="pt-BR" dirty="0" err="1" smtClean="0"/>
              <a:t>descontruccionismo</a:t>
            </a:r>
            <a:r>
              <a:rPr lang="pt-BR" dirty="0"/>
              <a:t>, </a:t>
            </a:r>
            <a:r>
              <a:rPr lang="pt-BR" dirty="0" err="1"/>
              <a:t>pós-colonialismo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) que proporcionam reflexões teoricamente </a:t>
            </a:r>
            <a:r>
              <a:rPr lang="pt-BR" dirty="0" smtClean="0"/>
              <a:t>provocante </a:t>
            </a:r>
            <a:r>
              <a:rPr lang="pt-BR" dirty="0"/>
              <a:t>e estimular a transgressão dos limites tradicionais de </a:t>
            </a:r>
            <a:r>
              <a:rPr lang="pt-BR" dirty="0" err="1" smtClean="0"/>
              <a:t>etnomusicologia</a:t>
            </a:r>
            <a:r>
              <a:rPr lang="pt-BR" dirty="0"/>
              <a:t>. </a:t>
            </a:r>
            <a:r>
              <a:rPr lang="pt-BR" dirty="0" smtClean="0"/>
              <a:t>Atual </a:t>
            </a:r>
            <a:r>
              <a:rPr lang="pt-BR" dirty="0" err="1" smtClean="0"/>
              <a:t>etnomusicologia</a:t>
            </a:r>
            <a:r>
              <a:rPr lang="pt-BR" dirty="0" smtClean="0"/>
              <a:t> </a:t>
            </a:r>
            <a:r>
              <a:rPr lang="pt-BR" dirty="0"/>
              <a:t>tende a integrar o discurso </a:t>
            </a:r>
            <a:r>
              <a:rPr lang="pt-BR" dirty="0" smtClean="0"/>
              <a:t>no </a:t>
            </a:r>
            <a:r>
              <a:rPr lang="pt-BR" dirty="0"/>
              <a:t>vasto contexto de outros discursos, sejam eles antropológica, </a:t>
            </a:r>
            <a:r>
              <a:rPr lang="pt-BR" dirty="0" smtClean="0"/>
              <a:t>sociológico</a:t>
            </a:r>
            <a:r>
              <a:rPr lang="pt-BR" dirty="0"/>
              <a:t>, filosófico, histórico, </a:t>
            </a:r>
            <a:r>
              <a:rPr lang="pt-BR" dirty="0" smtClean="0"/>
              <a:t>etc. </a:t>
            </a:r>
            <a:r>
              <a:rPr lang="pt-BR" dirty="0"/>
              <a:t>Esta abertura interdisciplinar corresponde </a:t>
            </a:r>
            <a:r>
              <a:rPr lang="pt-BR" dirty="0" smtClean="0"/>
              <a:t>com </a:t>
            </a:r>
            <a:r>
              <a:rPr lang="pt-BR" dirty="0"/>
              <a:t>as práticas musicais contemporâneas que muitas vezes são condensações de </a:t>
            </a:r>
            <a:r>
              <a:rPr lang="pt-BR" dirty="0" smtClean="0"/>
              <a:t>infinidade </a:t>
            </a:r>
            <a:r>
              <a:rPr lang="pt-BR" dirty="0"/>
              <a:t>de estilos musicais, uma cruz de códigos e diferentes vozes. a </a:t>
            </a:r>
            <a:r>
              <a:rPr lang="pt-BR" dirty="0" err="1" smtClean="0"/>
              <a:t>etnomusicologia</a:t>
            </a:r>
            <a:r>
              <a:rPr lang="pt-BR" dirty="0" smtClean="0"/>
              <a:t> </a:t>
            </a:r>
            <a:r>
              <a:rPr lang="pt-BR" dirty="0"/>
              <a:t>discurso atual é plural e polifônica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/>
              <a:t>trabalho atual em </a:t>
            </a:r>
            <a:r>
              <a:rPr lang="pt-BR" dirty="0" err="1" smtClean="0"/>
              <a:t>etnomusicologia</a:t>
            </a:r>
            <a:r>
              <a:rPr lang="pt-BR" dirty="0" smtClean="0"/>
              <a:t> coerente </a:t>
            </a:r>
            <a:r>
              <a:rPr lang="pt-BR" dirty="0"/>
              <a:t>com as </a:t>
            </a:r>
            <a:r>
              <a:rPr lang="pt-BR" dirty="0" err="1"/>
              <a:t>idéias</a:t>
            </a:r>
            <a:r>
              <a:rPr lang="pt-BR" dirty="0"/>
              <a:t> que constituem debates pensamento contemporâneo </a:t>
            </a:r>
            <a:r>
              <a:rPr lang="pt-BR" dirty="0" smtClean="0"/>
              <a:t>plantas </a:t>
            </a:r>
            <a:r>
              <a:rPr lang="pt-BR" dirty="0"/>
              <a:t>nos movimentos chamado </a:t>
            </a:r>
            <a:r>
              <a:rPr lang="pt-BR" dirty="0" smtClean="0"/>
              <a:t>pós-colonial</a:t>
            </a:r>
            <a:r>
              <a:rPr lang="pt-BR" dirty="0"/>
              <a:t>, feminista, e, em geral, </a:t>
            </a:r>
            <a:r>
              <a:rPr lang="pt-BR" dirty="0" smtClean="0"/>
              <a:t>pós-moderna</a:t>
            </a:r>
            <a:r>
              <a:rPr lang="pt-BR" dirty="0"/>
              <a:t>. Com base nesses discursos, alguns pesquisadores propõem novo </a:t>
            </a:r>
            <a:r>
              <a:rPr lang="pt-BR" dirty="0" smtClean="0"/>
              <a:t>abordagens </a:t>
            </a:r>
            <a:r>
              <a:rPr lang="pt-BR" dirty="0"/>
              <a:t>para a pesquisa em música. Para atingir este objetivo, </a:t>
            </a:r>
            <a:r>
              <a:rPr lang="pt-BR" dirty="0" smtClean="0"/>
              <a:t>a </a:t>
            </a:r>
            <a:r>
              <a:rPr lang="pt-BR" dirty="0" err="1" smtClean="0"/>
              <a:t>etnomusicologia</a:t>
            </a:r>
            <a:r>
              <a:rPr lang="pt-BR" dirty="0" smtClean="0"/>
              <a:t> esforça-se </a:t>
            </a:r>
            <a:r>
              <a:rPr lang="pt-BR" dirty="0"/>
              <a:t>por manter uma atitude reflexiva e crítica para o </a:t>
            </a:r>
            <a:r>
              <a:rPr lang="pt-BR" dirty="0" smtClean="0"/>
              <a:t>suas teorias</a:t>
            </a:r>
            <a:r>
              <a:rPr lang="pt-BR" dirty="0"/>
              <a:t>. Ao tornar explícitos seus pressupostos, facilita a troca de </a:t>
            </a:r>
            <a:r>
              <a:rPr lang="pt-BR" dirty="0" smtClean="0"/>
              <a:t>ideias </a:t>
            </a:r>
            <a:r>
              <a:rPr lang="pt-BR" dirty="0"/>
              <a:t>com outros </a:t>
            </a:r>
            <a:r>
              <a:rPr lang="pt-BR" dirty="0" smtClean="0"/>
              <a:t>orientações </a:t>
            </a:r>
            <a:r>
              <a:rPr lang="pt-BR" dirty="0"/>
              <a:t>de pesquisa de música, e assume uma atitude de diálogo com </a:t>
            </a:r>
            <a:r>
              <a:rPr lang="pt-BR" dirty="0" smtClean="0"/>
              <a:t>disciplinas </a:t>
            </a:r>
            <a:r>
              <a:rPr lang="pt-BR" dirty="0"/>
              <a:t>e tendências relacionadas</a:t>
            </a:r>
            <a:r>
              <a:rPr lang="pt-BR" dirty="0" smtClean="0"/>
              <a:t>.</a:t>
            </a:r>
          </a:p>
          <a:p>
            <a:r>
              <a:rPr lang="pt-BR" dirty="0" err="1"/>
              <a:t>Etnomusicologia</a:t>
            </a:r>
            <a:r>
              <a:rPr lang="pt-BR" dirty="0"/>
              <a:t> na era pós-moderna ver o suposto "discurso verdadeiro" </a:t>
            </a:r>
            <a:r>
              <a:rPr lang="pt-BR" dirty="0" smtClean="0"/>
              <a:t>e </a:t>
            </a:r>
            <a:r>
              <a:rPr lang="pt-BR" dirty="0"/>
              <a:t>"verdades absolutas" da ideologia positivista como um valor </a:t>
            </a:r>
            <a:r>
              <a:rPr lang="pt-BR" dirty="0" smtClean="0"/>
              <a:t>contextualmente </a:t>
            </a:r>
            <a:r>
              <a:rPr lang="pt-BR" dirty="0"/>
              <a:t>variável, que depende da posição e os interesses da pessoa </a:t>
            </a:r>
            <a:r>
              <a:rPr lang="pt-BR" dirty="0" smtClean="0"/>
              <a:t>pesquisador</a:t>
            </a:r>
            <a:r>
              <a:rPr lang="pt-BR" dirty="0"/>
              <a:t>. De acordo com a mudança de paradigma científico operado no século </a:t>
            </a:r>
            <a:r>
              <a:rPr lang="pt-BR" dirty="0" smtClean="0"/>
              <a:t>O </a:t>
            </a:r>
            <a:r>
              <a:rPr lang="pt-BR" dirty="0"/>
              <a:t>XX (</a:t>
            </a:r>
            <a:r>
              <a:rPr lang="pt-BR" dirty="0" err="1"/>
              <a:t>Th</a:t>
            </a:r>
            <a:r>
              <a:rPr lang="pt-BR" dirty="0"/>
              <a:t>. Kuhn), não ignorar o papel da subjetividade e 'visão' de </a:t>
            </a:r>
            <a:r>
              <a:rPr lang="pt-BR" dirty="0" smtClean="0"/>
              <a:t>pesquisador </a:t>
            </a:r>
            <a:r>
              <a:rPr lang="pt-BR" dirty="0"/>
              <a:t>na constituição do objeto de pesquisa e produção </a:t>
            </a:r>
            <a:r>
              <a:rPr lang="pt-BR" dirty="0" smtClean="0"/>
              <a:t>os </a:t>
            </a:r>
            <a:r>
              <a:rPr lang="pt-BR" dirty="0"/>
              <a:t>resultados dos mesmos.</a:t>
            </a:r>
          </a:p>
        </p:txBody>
      </p:sp>
    </p:spTree>
    <p:extLst>
      <p:ext uri="{BB962C8B-B14F-4D97-AF65-F5344CB8AC3E}">
        <p14:creationId xmlns:p14="http://schemas.microsoft.com/office/powerpoint/2010/main" val="34808169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32"/>
            <a:ext cx="8172400" cy="6741368"/>
          </a:xfrm>
        </p:spPr>
        <p:txBody>
          <a:bodyPr>
            <a:noAutofit/>
          </a:bodyPr>
          <a:lstStyle/>
          <a:p>
            <a:r>
              <a:rPr lang="pt-BR" sz="1650" dirty="0" smtClean="0"/>
              <a:t>A </a:t>
            </a:r>
            <a:r>
              <a:rPr lang="pt-BR" sz="1650" dirty="0" err="1" smtClean="0"/>
              <a:t>etnomusicologia</a:t>
            </a:r>
            <a:r>
              <a:rPr lang="pt-BR" sz="1650" dirty="0" smtClean="0"/>
              <a:t> tem vocação interdisciplinar. Sua tendência a se apropriar criticamente </a:t>
            </a:r>
            <a:r>
              <a:rPr lang="pt-BR" sz="1650" dirty="0"/>
              <a:t>o discurso do outro </a:t>
            </a:r>
            <a:r>
              <a:rPr lang="pt-BR" sz="1650" dirty="0" smtClean="0"/>
              <a:t>disciplinas </a:t>
            </a:r>
            <a:r>
              <a:rPr lang="pt-BR" sz="1650" dirty="0"/>
              <a:t>mostra que seu senso de identidade e hierarquia disciplinar é </a:t>
            </a:r>
            <a:r>
              <a:rPr lang="pt-BR" sz="1650" dirty="0" smtClean="0"/>
              <a:t>tão </a:t>
            </a:r>
            <a:r>
              <a:rPr lang="pt-BR" sz="1650" dirty="0"/>
              <a:t>fraco que você não se importa se os trajes exterior, desde que eles se </a:t>
            </a:r>
            <a:r>
              <a:rPr lang="pt-BR" sz="1650" dirty="0" smtClean="0"/>
              <a:t>encaixam. </a:t>
            </a:r>
          </a:p>
          <a:p>
            <a:r>
              <a:rPr lang="pt-BR" sz="1650" dirty="0" err="1" smtClean="0"/>
              <a:t>Etnomusicologia</a:t>
            </a:r>
            <a:r>
              <a:rPr lang="pt-BR" sz="1650" dirty="0" smtClean="0"/>
              <a:t> </a:t>
            </a:r>
            <a:r>
              <a:rPr lang="pt-BR" sz="1650" dirty="0"/>
              <a:t>abandonou como desnecessário e simplista, o </a:t>
            </a:r>
            <a:r>
              <a:rPr lang="pt-BR" sz="1650" dirty="0" smtClean="0"/>
              <a:t>oposições </a:t>
            </a:r>
            <a:r>
              <a:rPr lang="pt-BR" sz="1650" dirty="0"/>
              <a:t>entre 'cult' "popular" e, oral e escrita, e no pressuposto de que uma </a:t>
            </a:r>
            <a:r>
              <a:rPr lang="pt-BR" sz="1650" dirty="0" smtClean="0"/>
              <a:t>conjunto </a:t>
            </a:r>
            <a:r>
              <a:rPr lang="pt-BR" sz="1650" dirty="0"/>
              <a:t>diferente de métodos e atitudes necessárias para o estudo destes </a:t>
            </a:r>
            <a:r>
              <a:rPr lang="pt-BR" sz="1650" dirty="0" smtClean="0"/>
              <a:t>categorias</a:t>
            </a:r>
            <a:r>
              <a:rPr lang="pt-BR" sz="1650" dirty="0"/>
              <a:t>. Linguagem Pelo contrário, estas classificações olhando desclassificado </a:t>
            </a:r>
            <a:r>
              <a:rPr lang="pt-BR" sz="1650" dirty="0" smtClean="0"/>
              <a:t>que </a:t>
            </a:r>
            <a:r>
              <a:rPr lang="pt-BR" sz="1650" dirty="0"/>
              <a:t>escapa à lógica de oposições binárias para levantar questões de </a:t>
            </a:r>
            <a:r>
              <a:rPr lang="pt-BR" sz="1650" dirty="0" smtClean="0"/>
              <a:t>complexidade</a:t>
            </a:r>
            <a:r>
              <a:rPr lang="pt-BR" sz="1650" dirty="0"/>
              <a:t>, não houve diferença e especificidade, isto é, as questões que </a:t>
            </a:r>
            <a:r>
              <a:rPr lang="pt-BR" sz="1650" dirty="0" smtClean="0"/>
              <a:t>ameaçar </a:t>
            </a:r>
            <a:r>
              <a:rPr lang="pt-BR" sz="1650" dirty="0"/>
              <a:t>a hegemonia cultural e narrativas </a:t>
            </a:r>
            <a:r>
              <a:rPr lang="pt-BR" sz="1650" dirty="0" smtClean="0"/>
              <a:t>manutenção </a:t>
            </a:r>
            <a:r>
              <a:rPr lang="pt-BR" sz="1650" dirty="0"/>
              <a:t>do cânone da música clássica (</a:t>
            </a:r>
            <a:r>
              <a:rPr lang="pt-BR" sz="1650" dirty="0" err="1"/>
              <a:t>Giroux</a:t>
            </a:r>
            <a:r>
              <a:rPr lang="pt-BR" sz="1650" dirty="0"/>
              <a:t>, 1992: 23; Marcus e Fischer </a:t>
            </a:r>
            <a:r>
              <a:rPr lang="pt-BR" sz="1650" dirty="0" smtClean="0"/>
              <a:t>1986)</a:t>
            </a:r>
          </a:p>
          <a:p>
            <a:r>
              <a:rPr lang="pt-BR" sz="1650" dirty="0"/>
              <a:t>Finalmente, se </a:t>
            </a:r>
            <a:r>
              <a:rPr lang="pt-BR" sz="1650" dirty="0" err="1"/>
              <a:t>etnomusicologia</a:t>
            </a:r>
            <a:r>
              <a:rPr lang="pt-BR" sz="1650" dirty="0"/>
              <a:t> é um atrativo estudos de campo, talvez devesse </a:t>
            </a:r>
            <a:r>
              <a:rPr lang="pt-BR" sz="1650" dirty="0" smtClean="0"/>
              <a:t>em </a:t>
            </a:r>
            <a:r>
              <a:rPr lang="pt-BR" sz="1650" dirty="0"/>
              <a:t>primeiro lugar, que está imbuído de certas características do </a:t>
            </a:r>
            <a:r>
              <a:rPr lang="pt-BR" sz="1650" dirty="0" smtClean="0"/>
              <a:t>contemporâneo </a:t>
            </a:r>
            <a:r>
              <a:rPr lang="pt-BR" sz="1650" dirty="0"/>
              <a:t>mundo </a:t>
            </a:r>
            <a:r>
              <a:rPr lang="pt-BR" sz="1650" dirty="0" smtClean="0"/>
              <a:t>dos filósofos</a:t>
            </a:r>
            <a:r>
              <a:rPr lang="pt-BR" sz="1650" dirty="0"/>
              <a:t>, antropólogos e sociólogos </a:t>
            </a:r>
            <a:r>
              <a:rPr lang="pt-BR" sz="1650" dirty="0" smtClean="0"/>
              <a:t>que descrevem </a:t>
            </a:r>
            <a:r>
              <a:rPr lang="pt-BR" sz="1650" dirty="0"/>
              <a:t>como a rejeição de paradigmas </a:t>
            </a:r>
            <a:r>
              <a:rPr lang="pt-BR" sz="1650" dirty="0" smtClean="0"/>
              <a:t>desconfiança </a:t>
            </a:r>
            <a:r>
              <a:rPr lang="pt-BR" sz="1650" dirty="0"/>
              <a:t>autoritária </a:t>
            </a:r>
            <a:r>
              <a:rPr lang="pt-BR" sz="1650" dirty="0" smtClean="0"/>
              <a:t>de </a:t>
            </a:r>
            <a:r>
              <a:rPr lang="pt-BR" sz="1650" dirty="0"/>
              <a:t>estilos de conhecimento, um </a:t>
            </a:r>
            <a:r>
              <a:rPr lang="pt-BR" sz="1650" dirty="0" smtClean="0"/>
              <a:t>perspectiva </a:t>
            </a:r>
            <a:r>
              <a:rPr lang="pt-BR" sz="1650" dirty="0"/>
              <a:t>crítica sobre os seus pressupostos teóricos, e por que não um </a:t>
            </a:r>
            <a:r>
              <a:rPr lang="pt-BR" sz="1650" dirty="0" smtClean="0"/>
              <a:t>incerteza </a:t>
            </a:r>
            <a:r>
              <a:rPr lang="pt-BR" sz="1650" dirty="0"/>
              <a:t>sobre seu próprio endereço como uma disciplina (Marcus e Fischer 1986: </a:t>
            </a:r>
            <a:r>
              <a:rPr lang="pt-BR" sz="1650" dirty="0" smtClean="0"/>
              <a:t>14-5</a:t>
            </a:r>
            <a:r>
              <a:rPr lang="pt-BR" sz="1650" dirty="0"/>
              <a:t>). Nesse sentido, a </a:t>
            </a:r>
            <a:r>
              <a:rPr lang="pt-BR" sz="1650" dirty="0" err="1"/>
              <a:t>e</a:t>
            </a:r>
            <a:r>
              <a:rPr lang="pt-BR" sz="1650" dirty="0" err="1" smtClean="0"/>
              <a:t>tnomusicologia</a:t>
            </a:r>
            <a:r>
              <a:rPr lang="pt-BR" sz="1650" dirty="0" smtClean="0"/>
              <a:t> </a:t>
            </a:r>
            <a:r>
              <a:rPr lang="pt-BR" sz="1650" dirty="0"/>
              <a:t>na era pós-moderna pode ser um </a:t>
            </a:r>
            <a:r>
              <a:rPr lang="pt-BR" sz="1650" dirty="0" smtClean="0"/>
              <a:t>esboço </a:t>
            </a:r>
            <a:r>
              <a:rPr lang="pt-BR" sz="1650" dirty="0"/>
              <a:t>de musicologia do futuro, uma vez que, como proposto por Norberto </a:t>
            </a:r>
            <a:r>
              <a:rPr lang="pt-BR" sz="1650" dirty="0" smtClean="0"/>
              <a:t>Bobbio </a:t>
            </a:r>
            <a:r>
              <a:rPr lang="pt-BR" sz="1650" dirty="0"/>
              <a:t>para os investigadores, realizar ambição 'suas tarefas, a sério, </a:t>
            </a:r>
            <a:r>
              <a:rPr lang="pt-BR" sz="1650" dirty="0" smtClean="0"/>
              <a:t>desinteressadamente</a:t>
            </a:r>
            <a:r>
              <a:rPr lang="pt-BR" sz="1650" dirty="0"/>
              <a:t>, com rigor e disciplina ". Esta atitude não exclui </a:t>
            </a:r>
            <a:r>
              <a:rPr lang="pt-BR" sz="1650" dirty="0" smtClean="0"/>
              <a:t>Mas </a:t>
            </a:r>
            <a:r>
              <a:rPr lang="pt-BR" sz="1650" dirty="0"/>
              <a:t>a </a:t>
            </a:r>
            <a:r>
              <a:rPr lang="pt-BR" sz="1650" dirty="0" err="1"/>
              <a:t>etnomusicologia</a:t>
            </a:r>
            <a:r>
              <a:rPr lang="pt-BR" sz="1650" dirty="0"/>
              <a:t> atual, estando em uma espécie de </a:t>
            </a:r>
            <a:r>
              <a:rPr lang="pt-BR" sz="1650" dirty="0" smtClean="0"/>
              <a:t>transição </a:t>
            </a:r>
            <a:r>
              <a:rPr lang="pt-BR" sz="1650" dirty="0"/>
              <a:t>de Hegel para um regime transdisciplinar, pode dissolver-se como </a:t>
            </a:r>
            <a:r>
              <a:rPr lang="pt-BR" sz="1650" dirty="0" smtClean="0"/>
              <a:t>disciplina </a:t>
            </a:r>
            <a:r>
              <a:rPr lang="pt-BR" sz="1650" dirty="0"/>
              <a:t>e limites bem estabelecidos. </a:t>
            </a:r>
            <a:r>
              <a:rPr lang="pt-BR" sz="1650" dirty="0" err="1"/>
              <a:t>Etnomusicologia</a:t>
            </a:r>
            <a:r>
              <a:rPr lang="pt-BR" sz="1650" dirty="0"/>
              <a:t> </a:t>
            </a:r>
            <a:r>
              <a:rPr lang="pt-BR" sz="1650" dirty="0" smtClean="0"/>
              <a:t>se </a:t>
            </a:r>
            <a:r>
              <a:rPr lang="pt-BR" sz="1650" dirty="0" err="1" smtClean="0"/>
              <a:t>Pos</a:t>
            </a:r>
            <a:r>
              <a:rPr lang="pt-BR" sz="1650" dirty="0" smtClean="0"/>
              <a:t>-modernizar, toma-se o </a:t>
            </a:r>
            <a:r>
              <a:rPr lang="pt-BR" sz="1650" dirty="0"/>
              <a:t>risco de aumentar o panteão pós-moderno com </a:t>
            </a:r>
            <a:r>
              <a:rPr lang="pt-BR" sz="1650" dirty="0" smtClean="0"/>
              <a:t>uma nova desgraça</a:t>
            </a:r>
            <a:r>
              <a:rPr lang="pt-BR" sz="1650" dirty="0"/>
              <a:t>: a morte de </a:t>
            </a:r>
            <a:r>
              <a:rPr lang="pt-BR" sz="1650" dirty="0" err="1"/>
              <a:t>etnomusicologia</a:t>
            </a:r>
            <a:r>
              <a:rPr lang="pt-BR" sz="16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27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276872"/>
            <a:ext cx="8229600" cy="2592288"/>
          </a:xfrm>
        </p:spPr>
        <p:txBody>
          <a:bodyPr/>
          <a:lstStyle/>
          <a:p>
            <a:pPr algn="just"/>
            <a:r>
              <a:rPr lang="pt-BR" i="1" dirty="0" smtClean="0"/>
              <a:t>"Não é difícil ver que o nosso é um tempo de nascimento e um período de transição em uma nova era .... A frivolidade e o tédio que perturbam a ordem estabelecida, o pressentimento vago de algo desconhecido , são os arautos da mudança que se aproxima " ( G. W. F. Hegel 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946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56784" cy="864096"/>
          </a:xfrm>
        </p:spPr>
        <p:txBody>
          <a:bodyPr/>
          <a:lstStyle/>
          <a:p>
            <a:r>
              <a:rPr lang="pt-BR" dirty="0" smtClean="0"/>
              <a:t>A condição Pós - Moderna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8064896" cy="5661248"/>
          </a:xfrm>
        </p:spPr>
        <p:txBody>
          <a:bodyPr>
            <a:noAutofit/>
          </a:bodyPr>
          <a:lstStyle/>
          <a:p>
            <a:r>
              <a:rPr lang="pt-BR" sz="1650" dirty="0" smtClean="0"/>
              <a:t>O Capitalismo mudou o nosso estilo de vida. Há novas tecnologias, computadores, </a:t>
            </a:r>
            <a:r>
              <a:rPr lang="pt-BR" sz="1650" dirty="0"/>
              <a:t>armazenamento </a:t>
            </a:r>
            <a:r>
              <a:rPr lang="pt-BR" sz="1650" dirty="0" smtClean="0"/>
              <a:t>digital.</a:t>
            </a:r>
          </a:p>
          <a:p>
            <a:r>
              <a:rPr lang="pt-BR" sz="1650" dirty="0" smtClean="0"/>
              <a:t>Algumas ideias </a:t>
            </a:r>
            <a:r>
              <a:rPr lang="pt-BR" sz="1650" dirty="0"/>
              <a:t>pós-modernas têm </a:t>
            </a:r>
            <a:r>
              <a:rPr lang="pt-BR" sz="1650" dirty="0" smtClean="0"/>
              <a:t>afetado as perspectivas teóricas, </a:t>
            </a:r>
            <a:r>
              <a:rPr lang="pt-BR" sz="1650" dirty="0"/>
              <a:t>os objetivos e as questões de </a:t>
            </a:r>
            <a:r>
              <a:rPr lang="pt-BR" sz="1650" dirty="0" err="1"/>
              <a:t>etnomusicologia</a:t>
            </a:r>
            <a:r>
              <a:rPr lang="pt-BR" sz="1650" dirty="0"/>
              <a:t> </a:t>
            </a:r>
            <a:r>
              <a:rPr lang="pt-BR" sz="1650" dirty="0" smtClean="0"/>
              <a:t>recente</a:t>
            </a:r>
            <a:r>
              <a:rPr lang="pt-BR" sz="1650" dirty="0"/>
              <a:t>. </a:t>
            </a:r>
            <a:endParaRPr lang="pt-BR" sz="1650" dirty="0" smtClean="0"/>
          </a:p>
          <a:p>
            <a:r>
              <a:rPr lang="pt-BR" sz="1650" dirty="0" smtClean="0"/>
              <a:t>Alguns </a:t>
            </a:r>
            <a:r>
              <a:rPr lang="pt-BR" sz="1650" dirty="0"/>
              <a:t>textos </a:t>
            </a:r>
            <a:r>
              <a:rPr lang="pt-BR" sz="1650" dirty="0" err="1"/>
              <a:t>etnomusicológicos</a:t>
            </a:r>
            <a:r>
              <a:rPr lang="pt-BR" sz="1650" dirty="0"/>
              <a:t> </a:t>
            </a:r>
            <a:r>
              <a:rPr lang="pt-BR" sz="1650" dirty="0" smtClean="0"/>
              <a:t>contemporâneos </a:t>
            </a:r>
            <a:r>
              <a:rPr lang="pt-BR" sz="1650" dirty="0"/>
              <a:t>ganharam em sofisticação </a:t>
            </a:r>
            <a:r>
              <a:rPr lang="pt-BR" sz="1650" dirty="0" smtClean="0"/>
              <a:t>teórica, poder crítico </a:t>
            </a:r>
            <a:r>
              <a:rPr lang="pt-BR" sz="1650" dirty="0"/>
              <a:t>e </a:t>
            </a:r>
            <a:r>
              <a:rPr lang="pt-BR" sz="1650" dirty="0" smtClean="0"/>
              <a:t>relevância social na medida em que se emanciparam dos vínculos que mantem com </a:t>
            </a:r>
            <a:r>
              <a:rPr lang="pt-BR" sz="1650" dirty="0" err="1" smtClean="0"/>
              <a:t>etnomusicologia</a:t>
            </a:r>
            <a:r>
              <a:rPr lang="pt-BR" sz="1650" dirty="0" smtClean="0"/>
              <a:t> e musicologia.</a:t>
            </a:r>
          </a:p>
          <a:p>
            <a:r>
              <a:rPr lang="pt-BR" sz="1650" dirty="0" smtClean="0"/>
              <a:t>Buscam inspiração em teorias </a:t>
            </a:r>
            <a:r>
              <a:rPr lang="pt-BR" sz="1650" dirty="0"/>
              <a:t>pós-modernas do pós-estruturalismo, </a:t>
            </a:r>
            <a:r>
              <a:rPr lang="pt-BR" sz="1650" dirty="0" err="1"/>
              <a:t>pós-colonialismo</a:t>
            </a:r>
            <a:r>
              <a:rPr lang="pt-BR" sz="1650" dirty="0"/>
              <a:t>, a </a:t>
            </a:r>
            <a:r>
              <a:rPr lang="pt-BR" sz="1650" dirty="0" smtClean="0"/>
              <a:t>Pós-marxismo </a:t>
            </a:r>
            <a:r>
              <a:rPr lang="pt-BR" sz="1650" dirty="0"/>
              <a:t>e da crítica feminista</a:t>
            </a:r>
            <a:r>
              <a:rPr lang="pt-BR" sz="1650" dirty="0" smtClean="0"/>
              <a:t>.</a:t>
            </a:r>
          </a:p>
          <a:p>
            <a:r>
              <a:rPr lang="pt-BR" sz="1650" dirty="0" smtClean="0"/>
              <a:t>O pós-modernismo significa </a:t>
            </a:r>
            <a:r>
              <a:rPr lang="pt-BR" sz="1650" dirty="0"/>
              <a:t>coisas diferentes para pessoas que </a:t>
            </a:r>
            <a:r>
              <a:rPr lang="pt-BR" sz="1650" dirty="0" smtClean="0"/>
              <a:t>vivem </a:t>
            </a:r>
            <a:r>
              <a:rPr lang="pt-BR" sz="1650" dirty="0"/>
              <a:t>em diferentes ambientes </a:t>
            </a:r>
            <a:r>
              <a:rPr lang="pt-BR" sz="1650" dirty="0" smtClean="0"/>
              <a:t>culturais.</a:t>
            </a:r>
          </a:p>
          <a:p>
            <a:r>
              <a:rPr lang="pt-BR" sz="1650" dirty="0" smtClean="0"/>
              <a:t>Há ideias advindas da </a:t>
            </a:r>
            <a:r>
              <a:rPr lang="pt-BR" sz="1650" dirty="0"/>
              <a:t>teorias da Escola de pós-guerra </a:t>
            </a:r>
            <a:r>
              <a:rPr lang="pt-BR" sz="1650" dirty="0" smtClean="0"/>
              <a:t>europeu: A Escola de Frankfurt </a:t>
            </a:r>
            <a:r>
              <a:rPr lang="pt-BR" sz="1650" dirty="0"/>
              <a:t>com Adorno, em especial, o estruturalismo </a:t>
            </a:r>
            <a:r>
              <a:rPr lang="pt-BR" sz="1650" dirty="0" err="1"/>
              <a:t>lingüístico</a:t>
            </a:r>
            <a:r>
              <a:rPr lang="pt-BR" sz="1650" dirty="0"/>
              <a:t> e </a:t>
            </a:r>
            <a:r>
              <a:rPr lang="pt-BR" sz="1650" dirty="0" smtClean="0"/>
              <a:t>antropológica </a:t>
            </a:r>
            <a:r>
              <a:rPr lang="pt-BR" sz="1650" dirty="0"/>
              <a:t>Jakobson e Lévi-Strauss, o pós-estruturalismos </a:t>
            </a:r>
            <a:r>
              <a:rPr lang="pt-BR" sz="1650" dirty="0" smtClean="0"/>
              <a:t>Foucault, Deleuze</a:t>
            </a:r>
            <a:r>
              <a:rPr lang="pt-BR" sz="1650" dirty="0"/>
              <a:t>, Derrida e Lacan, pós-marxismo de Gramsci e Althusser, </a:t>
            </a:r>
            <a:r>
              <a:rPr lang="pt-BR" sz="1650" dirty="0" smtClean="0"/>
              <a:t>sociologia, </a:t>
            </a:r>
            <a:r>
              <a:rPr lang="pt-BR" sz="1650" dirty="0" err="1" smtClean="0"/>
              <a:t>Bourdieu</a:t>
            </a:r>
            <a:r>
              <a:rPr lang="pt-BR" sz="1650" dirty="0"/>
              <a:t>, e, finalmente, a nova história de Le </a:t>
            </a:r>
            <a:r>
              <a:rPr lang="pt-BR" sz="1650" dirty="0" err="1"/>
              <a:t>Goff</a:t>
            </a:r>
            <a:r>
              <a:rPr lang="pt-BR" sz="1650" dirty="0"/>
              <a:t>, </a:t>
            </a:r>
            <a:r>
              <a:rPr lang="pt-BR" sz="1650" dirty="0" err="1"/>
              <a:t>Veyne</a:t>
            </a:r>
            <a:r>
              <a:rPr lang="pt-BR" sz="1650" dirty="0"/>
              <a:t> e outros</a:t>
            </a:r>
            <a:r>
              <a:rPr lang="pt-BR" sz="1650" dirty="0" smtClean="0"/>
              <a:t>.</a:t>
            </a:r>
            <a:r>
              <a:rPr lang="pt-BR" sz="1650" dirty="0">
                <a:hlinkClick r:id="rId2"/>
              </a:rPr>
              <a:t> </a:t>
            </a:r>
            <a:endParaRPr lang="pt-BR" sz="1650" dirty="0" smtClean="0"/>
          </a:p>
          <a:p>
            <a:r>
              <a:rPr lang="pt-BR" sz="1650" dirty="0" smtClean="0"/>
              <a:t>Todos </a:t>
            </a:r>
            <a:r>
              <a:rPr lang="pt-BR" sz="1650" dirty="0"/>
              <a:t>esses discursos estão relacionados</a:t>
            </a:r>
            <a:r>
              <a:rPr lang="pt-BR" sz="1650" dirty="0" smtClean="0"/>
              <a:t>.</a:t>
            </a:r>
          </a:p>
          <a:p>
            <a:r>
              <a:rPr lang="pt-BR" sz="1650" dirty="0" smtClean="0"/>
              <a:t>Esses </a:t>
            </a:r>
            <a:r>
              <a:rPr lang="pt-BR" sz="1650" dirty="0"/>
              <a:t>discursos </a:t>
            </a:r>
            <a:r>
              <a:rPr lang="pt-BR" sz="1650" dirty="0" smtClean="0"/>
              <a:t> juntos tornam-se </a:t>
            </a:r>
            <a:r>
              <a:rPr lang="pt-BR" sz="1650" dirty="0"/>
              <a:t>a "grande narrativas "do Iluminismo, do hegelianismo, o marxismo, </a:t>
            </a:r>
            <a:r>
              <a:rPr lang="pt-BR" sz="1650" dirty="0" err="1"/>
              <a:t>etc</a:t>
            </a:r>
            <a:r>
              <a:rPr lang="pt-BR" sz="1650" dirty="0"/>
              <a:t>, que se destinam a ser o último fundamento para legitimar a crença no progresso histórico e no poder emancipatório da razão. </a:t>
            </a:r>
          </a:p>
          <a:p>
            <a:endParaRPr lang="pt-BR" sz="1650" dirty="0"/>
          </a:p>
          <a:p>
            <a:endParaRPr lang="pt-BR" sz="1650" dirty="0"/>
          </a:p>
        </p:txBody>
      </p:sp>
    </p:spTree>
    <p:extLst>
      <p:ext uri="{BB962C8B-B14F-4D97-AF65-F5344CB8AC3E}">
        <p14:creationId xmlns:p14="http://schemas.microsoft.com/office/powerpoint/2010/main" val="11440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8" y="8530"/>
            <a:ext cx="8229600" cy="6849469"/>
          </a:xfrm>
        </p:spPr>
        <p:txBody>
          <a:bodyPr>
            <a:noAutofit/>
          </a:bodyPr>
          <a:lstStyle/>
          <a:p>
            <a:r>
              <a:rPr lang="pt-BR" sz="1650" dirty="0" smtClean="0"/>
              <a:t>Tais </a:t>
            </a:r>
            <a:r>
              <a:rPr lang="pt-BR" sz="1650" dirty="0"/>
              <a:t>teorias envolvem uma visão eurocêntrica </a:t>
            </a:r>
            <a:r>
              <a:rPr lang="pt-BR" sz="1650" dirty="0" smtClean="0"/>
              <a:t>mundo </a:t>
            </a:r>
            <a:r>
              <a:rPr lang="pt-BR" sz="1650" dirty="0"/>
              <a:t>e formas ocultas de </a:t>
            </a:r>
            <a:r>
              <a:rPr lang="pt-BR" sz="1650" dirty="0" smtClean="0"/>
              <a:t>dominação </a:t>
            </a:r>
            <a:r>
              <a:rPr lang="pt-BR" sz="1650" dirty="0"/>
              <a:t>patriarcal que sustentam</a:t>
            </a:r>
            <a:r>
              <a:rPr lang="pt-BR" sz="1650" dirty="0" smtClean="0"/>
              <a:t>, teorias </a:t>
            </a:r>
            <a:r>
              <a:rPr lang="pt-BR" sz="1650" dirty="0"/>
              <a:t>sexistas, </a:t>
            </a:r>
            <a:r>
              <a:rPr lang="pt-BR" sz="1650" dirty="0" err="1" smtClean="0"/>
              <a:t>homofóbicas</a:t>
            </a:r>
            <a:r>
              <a:rPr lang="pt-BR" sz="1650" dirty="0"/>
              <a:t> </a:t>
            </a:r>
            <a:r>
              <a:rPr lang="pt-BR" sz="1650" dirty="0" smtClean="0"/>
              <a:t>e </a:t>
            </a:r>
            <a:r>
              <a:rPr lang="pt-BR" sz="1650" dirty="0"/>
              <a:t>relações </a:t>
            </a:r>
            <a:r>
              <a:rPr lang="pt-BR" sz="1650" dirty="0" smtClean="0"/>
              <a:t>racistas. </a:t>
            </a:r>
          </a:p>
          <a:p>
            <a:r>
              <a:rPr lang="pt-BR" sz="1650" dirty="0" smtClean="0"/>
              <a:t>Comum </a:t>
            </a:r>
            <a:r>
              <a:rPr lang="pt-BR" sz="1650" dirty="0"/>
              <a:t>aos discursos pós-modernos é também </a:t>
            </a:r>
            <a:r>
              <a:rPr lang="pt-BR" sz="1650" dirty="0" smtClean="0"/>
              <a:t>apoiar as políticas de o local </a:t>
            </a:r>
            <a:r>
              <a:rPr lang="pt-BR" sz="1650" dirty="0"/>
              <a:t>e particular, </a:t>
            </a:r>
            <a:r>
              <a:rPr lang="pt-BR" sz="1650" dirty="0" smtClean="0"/>
              <a:t>favorecer posições de pluralidade e diferença, como </a:t>
            </a:r>
            <a:r>
              <a:rPr lang="pt-BR" sz="1650" dirty="0"/>
              <a:t>defensores da diferença racial, sexual e étnica (</a:t>
            </a:r>
            <a:r>
              <a:rPr lang="pt-BR" sz="1650" dirty="0" err="1"/>
              <a:t>Giroux</a:t>
            </a:r>
            <a:r>
              <a:rPr lang="pt-BR" sz="1650" dirty="0"/>
              <a:t>, 1992: 29-55</a:t>
            </a:r>
            <a:r>
              <a:rPr lang="pt-BR" sz="1650" dirty="0" smtClean="0"/>
              <a:t>).</a:t>
            </a:r>
          </a:p>
          <a:p>
            <a:r>
              <a:rPr lang="pt-BR" sz="1650" dirty="0"/>
              <a:t>Teorias pós-modernas </a:t>
            </a:r>
            <a:r>
              <a:rPr lang="pt-BR" sz="1650" dirty="0" smtClean="0"/>
              <a:t>assumem </a:t>
            </a:r>
            <a:r>
              <a:rPr lang="pt-BR" sz="1650" dirty="0"/>
              <a:t>uma posição relativista: culturalmente, </a:t>
            </a:r>
            <a:r>
              <a:rPr lang="pt-BR" sz="1650" dirty="0" smtClean="0"/>
              <a:t>desafiam as posições etnocêntricas </a:t>
            </a:r>
            <a:r>
              <a:rPr lang="pt-BR" sz="1650" dirty="0"/>
              <a:t>em nome do </a:t>
            </a:r>
            <a:r>
              <a:rPr lang="pt-BR" sz="1650" dirty="0" smtClean="0"/>
              <a:t>pluralismo; epistemologicamente</a:t>
            </a:r>
            <a:r>
              <a:rPr lang="pt-BR" sz="1650" dirty="0"/>
              <a:t>, argumentam que "as teorias proporcionar o </a:t>
            </a:r>
            <a:r>
              <a:rPr lang="pt-BR" sz="1650" dirty="0" smtClean="0"/>
              <a:t>melhores perspectivas </a:t>
            </a:r>
            <a:r>
              <a:rPr lang="pt-BR" sz="1650" dirty="0"/>
              <a:t>parciais sobre seus objetos, e que toda a representação cognitiva </a:t>
            </a:r>
            <a:r>
              <a:rPr lang="pt-BR" sz="1650" dirty="0" smtClean="0"/>
              <a:t>do mundo se reduz a construções linguísticas </a:t>
            </a:r>
            <a:r>
              <a:rPr lang="pt-BR" sz="1650" dirty="0"/>
              <a:t>e </a:t>
            </a:r>
            <a:r>
              <a:rPr lang="pt-BR" sz="1650" dirty="0" smtClean="0"/>
              <a:t>ideológicas (Best </a:t>
            </a:r>
            <a:r>
              <a:rPr lang="pt-BR" sz="1650" dirty="0"/>
              <a:t>e </a:t>
            </a:r>
            <a:r>
              <a:rPr lang="pt-BR" sz="1650" dirty="0" err="1"/>
              <a:t>Kellner</a:t>
            </a:r>
            <a:r>
              <a:rPr lang="pt-BR" sz="1650" dirty="0"/>
              <a:t> </a:t>
            </a:r>
            <a:r>
              <a:rPr lang="pt-BR" sz="1650" dirty="0" smtClean="0"/>
              <a:t>1991: 4</a:t>
            </a:r>
            <a:r>
              <a:rPr lang="pt-BR" sz="1650" dirty="0"/>
              <a:t>). </a:t>
            </a:r>
            <a:endParaRPr lang="pt-BR" sz="1650" dirty="0" smtClean="0"/>
          </a:p>
          <a:p>
            <a:r>
              <a:rPr lang="pt-BR" sz="1650" dirty="0" smtClean="0"/>
              <a:t>Para </a:t>
            </a:r>
            <a:r>
              <a:rPr lang="pt-BR" sz="1650" dirty="0"/>
              <a:t>o pós-modernismo, como para Nietzsche, não há fatos, mas </a:t>
            </a:r>
            <a:r>
              <a:rPr lang="pt-BR" sz="1650" dirty="0" smtClean="0"/>
              <a:t>interpretações </a:t>
            </a:r>
            <a:r>
              <a:rPr lang="pt-BR" sz="1650" dirty="0"/>
              <a:t>(embora de acordo com Eco pensaria que qualquer interpretação é </a:t>
            </a:r>
            <a:r>
              <a:rPr lang="pt-BR" sz="1650" dirty="0" smtClean="0"/>
              <a:t>interpretação </a:t>
            </a:r>
            <a:r>
              <a:rPr lang="pt-BR" sz="1650" dirty="0"/>
              <a:t>de algo ...) Assim, para o pós-modernismo, o conhecimento não é </a:t>
            </a:r>
            <a:r>
              <a:rPr lang="pt-BR" sz="1650" dirty="0" smtClean="0"/>
              <a:t>objetivo </a:t>
            </a:r>
            <a:r>
              <a:rPr lang="pt-BR" sz="1650" dirty="0"/>
              <a:t>e </a:t>
            </a:r>
            <a:r>
              <a:rPr lang="pt-BR" sz="1650" dirty="0" smtClean="0"/>
              <a:t>neutro </a:t>
            </a:r>
            <a:r>
              <a:rPr lang="pt-BR" sz="1650" dirty="0"/>
              <a:t>(positivismo) ou emancipatório (marxismo), mas sim </a:t>
            </a:r>
            <a:r>
              <a:rPr lang="pt-BR" sz="1650" dirty="0" smtClean="0"/>
              <a:t>inseparável </a:t>
            </a:r>
            <a:r>
              <a:rPr lang="pt-BR" sz="1650" dirty="0"/>
              <a:t>de regimes de poder (Foucault</a:t>
            </a:r>
            <a:r>
              <a:rPr lang="pt-BR" sz="1650" dirty="0" smtClean="0"/>
              <a:t>).</a:t>
            </a:r>
          </a:p>
          <a:p>
            <a:r>
              <a:rPr lang="pt-BR" sz="1650" dirty="0"/>
              <a:t>O pós-modernismo rejeita a </a:t>
            </a:r>
            <a:r>
              <a:rPr lang="pt-BR" sz="1650" dirty="0" smtClean="0"/>
              <a:t>ideia </a:t>
            </a:r>
            <a:r>
              <a:rPr lang="pt-BR" sz="1650" dirty="0"/>
              <a:t>moderna de um "sujeito racional unificado" em </a:t>
            </a:r>
            <a:r>
              <a:rPr lang="pt-BR" sz="1650" dirty="0" smtClean="0"/>
              <a:t>favor </a:t>
            </a:r>
            <a:r>
              <a:rPr lang="pt-BR" sz="1650" dirty="0"/>
              <a:t>de um sujeito social </a:t>
            </a:r>
            <a:r>
              <a:rPr lang="pt-BR" sz="1650" dirty="0" smtClean="0"/>
              <a:t>, </a:t>
            </a:r>
            <a:r>
              <a:rPr lang="pt-BR" sz="1650" dirty="0"/>
              <a:t>linguisticamente descentrado e fragmentado (Foucault), </a:t>
            </a:r>
            <a:r>
              <a:rPr lang="pt-BR" sz="1650" dirty="0" smtClean="0"/>
              <a:t>seria </a:t>
            </a:r>
            <a:r>
              <a:rPr lang="pt-BR" sz="1650" dirty="0"/>
              <a:t>sim </a:t>
            </a:r>
            <a:r>
              <a:rPr lang="pt-BR" sz="1650" dirty="0" smtClean="0"/>
              <a:t>uma construção de discurso,  uma simples “posição sujeito </a:t>
            </a:r>
            <a:r>
              <a:rPr lang="pt-BR" sz="1650" dirty="0"/>
              <a:t>", </a:t>
            </a:r>
            <a:r>
              <a:rPr lang="pt-BR" sz="1650" dirty="0" smtClean="0"/>
              <a:t>um mero efeito </a:t>
            </a:r>
            <a:r>
              <a:rPr lang="pt-BR" sz="1650" dirty="0"/>
              <a:t>de linguagem, </a:t>
            </a:r>
            <a:r>
              <a:rPr lang="pt-BR" sz="1650" dirty="0" smtClean="0"/>
              <a:t>do </a:t>
            </a:r>
            <a:r>
              <a:rPr lang="pt-BR" sz="1650" dirty="0"/>
              <a:t>desejo </a:t>
            </a:r>
            <a:r>
              <a:rPr lang="pt-BR" sz="1650" dirty="0" smtClean="0"/>
              <a:t>e do inconsciente (Best </a:t>
            </a:r>
            <a:r>
              <a:rPr lang="pt-BR" sz="1650" dirty="0" err="1" smtClean="0"/>
              <a:t>and</a:t>
            </a:r>
            <a:r>
              <a:rPr lang="pt-BR" sz="1650" dirty="0" smtClean="0"/>
              <a:t> </a:t>
            </a:r>
            <a:r>
              <a:rPr lang="pt-BR" sz="1650" dirty="0" err="1" smtClean="0"/>
              <a:t>Kellner</a:t>
            </a:r>
            <a:r>
              <a:rPr lang="pt-BR" sz="1650" dirty="0" smtClean="0"/>
              <a:t> </a:t>
            </a:r>
            <a:r>
              <a:rPr lang="pt-BR" sz="1650" dirty="0"/>
              <a:t>1991: 5, 42). </a:t>
            </a:r>
            <a:endParaRPr lang="pt-BR" sz="1650" dirty="0" smtClean="0"/>
          </a:p>
          <a:p>
            <a:r>
              <a:rPr lang="pt-BR" sz="1650" dirty="0" smtClean="0"/>
              <a:t>Se </a:t>
            </a:r>
            <a:r>
              <a:rPr lang="pt-BR" sz="1650" dirty="0"/>
              <a:t>o sujeito pós-moderno não é a origem do discurso do conhecimento, e o mesmo pensamento não é mais que uma construção linguística, enfrentamos uma "crise de representação" (ou </a:t>
            </a:r>
            <a:r>
              <a:rPr lang="pt-BR" sz="1650" dirty="0" err="1"/>
              <a:t>referencialidade</a:t>
            </a:r>
            <a:r>
              <a:rPr lang="pt-BR" sz="1650" dirty="0"/>
              <a:t>) que consiste em remover a identidade entre as palavras e as coisas. </a:t>
            </a:r>
            <a:endParaRPr lang="pt-BR" sz="1650" dirty="0" smtClean="0"/>
          </a:p>
        </p:txBody>
      </p:sp>
    </p:spTree>
    <p:extLst>
      <p:ext uri="{BB962C8B-B14F-4D97-AF65-F5344CB8AC3E}">
        <p14:creationId xmlns:p14="http://schemas.microsoft.com/office/powerpoint/2010/main" val="1920136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172400" cy="7317432"/>
          </a:xfrm>
        </p:spPr>
        <p:txBody>
          <a:bodyPr>
            <a:normAutofit/>
          </a:bodyPr>
          <a:lstStyle/>
          <a:p>
            <a:r>
              <a:rPr lang="pt-BR" sz="1650" dirty="0"/>
              <a:t>Por esta razão, o estudo qualitativo dos fenômenos sociais consistem basicamente na análise formações discursivas, isto é, de diferentes sistemas de significação ou a "textos" ligados à expressão verbal (</a:t>
            </a:r>
            <a:r>
              <a:rPr lang="pt-BR" sz="1650" dirty="0" err="1"/>
              <a:t>Tel</a:t>
            </a:r>
            <a:r>
              <a:rPr lang="pt-BR" sz="1650" dirty="0"/>
              <a:t> </a:t>
            </a:r>
            <a:r>
              <a:rPr lang="pt-BR" sz="1650" dirty="0" err="1"/>
              <a:t>Quel</a:t>
            </a:r>
            <a:r>
              <a:rPr lang="pt-BR" sz="1650" dirty="0"/>
              <a:t>), </a:t>
            </a:r>
          </a:p>
          <a:p>
            <a:r>
              <a:rPr lang="pt-BR" sz="1650" dirty="0" smtClean="0"/>
              <a:t>O discurso </a:t>
            </a:r>
            <a:r>
              <a:rPr lang="pt-BR" sz="1650" dirty="0"/>
              <a:t>é um </a:t>
            </a:r>
            <a:r>
              <a:rPr lang="pt-BR" sz="1650" dirty="0" smtClean="0"/>
              <a:t>sistema linguístico </a:t>
            </a:r>
            <a:r>
              <a:rPr lang="pt-BR" sz="1650" dirty="0"/>
              <a:t>de </a:t>
            </a:r>
            <a:r>
              <a:rPr lang="pt-BR" sz="1650" dirty="0" err="1" smtClean="0"/>
              <a:t>auto-validação</a:t>
            </a:r>
            <a:r>
              <a:rPr lang="pt-BR" sz="1650" dirty="0" smtClean="0"/>
              <a:t> - </a:t>
            </a:r>
            <a:r>
              <a:rPr lang="pt-BR" sz="1650" dirty="0"/>
              <a:t>um sistema que </a:t>
            </a:r>
            <a:r>
              <a:rPr lang="pt-BR" sz="1650" dirty="0" smtClean="0"/>
              <a:t>confirma </a:t>
            </a:r>
            <a:r>
              <a:rPr lang="pt-BR" sz="1650" dirty="0"/>
              <a:t>a relação da realidade fornecida por aqueles que </a:t>
            </a:r>
            <a:r>
              <a:rPr lang="pt-BR" sz="1650" dirty="0" smtClean="0"/>
              <a:t>a usam (</a:t>
            </a:r>
            <a:r>
              <a:rPr lang="pt-BR" sz="1650" dirty="0"/>
              <a:t>Foucault</a:t>
            </a:r>
            <a:r>
              <a:rPr lang="pt-BR" sz="1650" dirty="0" smtClean="0"/>
              <a:t>)</a:t>
            </a:r>
          </a:p>
          <a:p>
            <a:r>
              <a:rPr lang="pt-BR" sz="1650" dirty="0" smtClean="0"/>
              <a:t>A </a:t>
            </a:r>
            <a:r>
              <a:rPr lang="pt-BR" sz="1650" dirty="0"/>
              <a:t>construção da verdade está associada a sistemas de energia, cuja </a:t>
            </a:r>
            <a:r>
              <a:rPr lang="pt-BR" sz="1650" dirty="0" smtClean="0"/>
              <a:t>operações </a:t>
            </a:r>
            <a:r>
              <a:rPr lang="pt-BR" sz="1650" dirty="0"/>
              <a:t>e contradições dialéticas podem ser descobertos pelo método </a:t>
            </a:r>
            <a:r>
              <a:rPr lang="pt-BR" sz="1650" dirty="0" smtClean="0"/>
              <a:t>desconstrução </a:t>
            </a:r>
            <a:r>
              <a:rPr lang="pt-BR" sz="1650" dirty="0"/>
              <a:t>(</a:t>
            </a:r>
            <a:r>
              <a:rPr lang="pt-BR" sz="1650" dirty="0" err="1"/>
              <a:t>Subotnick</a:t>
            </a:r>
            <a:r>
              <a:rPr lang="pt-BR" sz="1650" dirty="0"/>
              <a:t>, 1996</a:t>
            </a:r>
            <a:r>
              <a:rPr lang="pt-BR" sz="1650" dirty="0" smtClean="0"/>
              <a:t>)</a:t>
            </a:r>
          </a:p>
          <a:p>
            <a:r>
              <a:rPr lang="pt-BR" sz="1650" dirty="0" smtClean="0"/>
              <a:t>Se </a:t>
            </a:r>
            <a:r>
              <a:rPr lang="pt-BR" sz="1650" dirty="0"/>
              <a:t>qualquer teoria é caracterizada </a:t>
            </a:r>
            <a:r>
              <a:rPr lang="pt-BR" sz="1650" dirty="0" smtClean="0"/>
              <a:t>pela atualidade</a:t>
            </a:r>
            <a:r>
              <a:rPr lang="pt-BR" sz="1650" dirty="0"/>
              <a:t>, ou seja, se, como testemunhado por </a:t>
            </a:r>
            <a:r>
              <a:rPr lang="pt-BR" sz="1650" dirty="0" err="1"/>
              <a:t>Slavoj</a:t>
            </a:r>
            <a:r>
              <a:rPr lang="pt-BR" sz="1650" dirty="0"/>
              <a:t> </a:t>
            </a:r>
            <a:r>
              <a:rPr lang="pt-BR" sz="1650" dirty="0" err="1"/>
              <a:t>Zizek</a:t>
            </a:r>
            <a:r>
              <a:rPr lang="pt-BR" sz="1650" dirty="0"/>
              <a:t> "a teoria é sempre parte do </a:t>
            </a:r>
            <a:r>
              <a:rPr lang="pt-BR" sz="1650" dirty="0" smtClean="0"/>
              <a:t>conjunto </a:t>
            </a:r>
            <a:r>
              <a:rPr lang="pt-BR" sz="1650" dirty="0"/>
              <a:t>na intervenção (....), um momento de tudo o que é seu </a:t>
            </a:r>
            <a:r>
              <a:rPr lang="pt-BR" sz="1650" dirty="0" smtClean="0"/>
              <a:t>'objeto</a:t>
            </a:r>
            <a:r>
              <a:rPr lang="pt-BR" sz="1650" dirty="0"/>
              <a:t>' "(</a:t>
            </a:r>
            <a:r>
              <a:rPr lang="pt-BR" sz="1650" dirty="0" err="1"/>
              <a:t>Zizek</a:t>
            </a:r>
            <a:r>
              <a:rPr lang="pt-BR" sz="1650" dirty="0"/>
              <a:t>, 1994: 182), uma das tarefas da desconstrução é </a:t>
            </a:r>
            <a:r>
              <a:rPr lang="pt-BR" sz="1650" dirty="0" smtClean="0"/>
              <a:t>justamente neutralizar </a:t>
            </a:r>
            <a:r>
              <a:rPr lang="pt-BR" sz="1650" dirty="0"/>
              <a:t>os efeitos dessa atualidade </a:t>
            </a:r>
            <a:r>
              <a:rPr lang="pt-BR" sz="1650" dirty="0" smtClean="0"/>
              <a:t>que ameaçam a naturalizar estruturas </a:t>
            </a:r>
            <a:r>
              <a:rPr lang="pt-BR" sz="1650" dirty="0"/>
              <a:t>ideológicas (</a:t>
            </a:r>
            <a:r>
              <a:rPr lang="pt-BR" sz="1650" dirty="0" err="1"/>
              <a:t>Krims</a:t>
            </a:r>
            <a:r>
              <a:rPr lang="pt-BR" sz="1650" dirty="0"/>
              <a:t> 1998: 321</a:t>
            </a:r>
            <a:r>
              <a:rPr lang="pt-BR" sz="1650" dirty="0" smtClean="0"/>
              <a:t>).</a:t>
            </a:r>
          </a:p>
          <a:p>
            <a:r>
              <a:rPr lang="pt-BR" sz="1650" dirty="0" smtClean="0"/>
              <a:t>Por causa da significação  que não está dada mas que é construída pela experiência do receptor, </a:t>
            </a:r>
            <a:r>
              <a:rPr lang="pt-BR" sz="1650" dirty="0"/>
              <a:t>o pensamento pós-moderno insiste em entendimento </a:t>
            </a:r>
            <a:r>
              <a:rPr lang="pt-BR" sz="1650" dirty="0" smtClean="0"/>
              <a:t>experiências </a:t>
            </a:r>
            <a:r>
              <a:rPr lang="pt-BR" sz="1650" dirty="0"/>
              <a:t>que levam à construção da </a:t>
            </a:r>
            <a:r>
              <a:rPr lang="pt-BR" sz="1650" dirty="0" smtClean="0"/>
              <a:t>subjetividade, </a:t>
            </a:r>
            <a:r>
              <a:rPr lang="pt-BR" sz="1650" dirty="0"/>
              <a:t>tais experiências </a:t>
            </a:r>
            <a:r>
              <a:rPr lang="pt-BR" sz="1650" dirty="0" smtClean="0"/>
              <a:t>são </a:t>
            </a:r>
            <a:r>
              <a:rPr lang="pt-BR" sz="1650" dirty="0"/>
              <a:t>muitas vezes física - isto é, pré-lógica e </a:t>
            </a:r>
            <a:r>
              <a:rPr lang="pt-BR" sz="1650" dirty="0" smtClean="0"/>
              <a:t>imediata- e </a:t>
            </a:r>
            <a:r>
              <a:rPr lang="pt-BR" sz="1650" dirty="0"/>
              <a:t>constitutivo da </a:t>
            </a:r>
            <a:r>
              <a:rPr lang="pt-BR" sz="1650" dirty="0" smtClean="0"/>
              <a:t>processos </a:t>
            </a:r>
            <a:r>
              <a:rPr lang="pt-BR" sz="1650" dirty="0"/>
              <a:t>cognitivos</a:t>
            </a:r>
            <a:r>
              <a:rPr lang="pt-BR" sz="1650" dirty="0" smtClean="0"/>
              <a:t>.</a:t>
            </a:r>
          </a:p>
          <a:p>
            <a:r>
              <a:rPr lang="pt-BR" sz="1650" dirty="0"/>
              <a:t>Teorias </a:t>
            </a:r>
            <a:r>
              <a:rPr lang="pt-BR" sz="1650" dirty="0" smtClean="0"/>
              <a:t>Assim ajudam a </a:t>
            </a:r>
            <a:r>
              <a:rPr lang="pt-BR" sz="1650" dirty="0"/>
              <a:t>colocar a política de representação discursiva da identidade étnica e de gênero no centro do debate crítico musical.</a:t>
            </a:r>
          </a:p>
          <a:p>
            <a:endParaRPr lang="pt-BR" sz="1650" dirty="0" smtClean="0"/>
          </a:p>
        </p:txBody>
      </p:sp>
    </p:spTree>
    <p:extLst>
      <p:ext uri="{BB962C8B-B14F-4D97-AF65-F5344CB8AC3E}">
        <p14:creationId xmlns:p14="http://schemas.microsoft.com/office/powerpoint/2010/main" val="452579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1348" y="116632"/>
            <a:ext cx="7696200" cy="41030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A </a:t>
            </a:r>
            <a:r>
              <a:rPr lang="pt-BR" sz="2200" dirty="0" err="1" smtClean="0"/>
              <a:t>Etnomusicologia</a:t>
            </a:r>
            <a:r>
              <a:rPr lang="pt-BR" sz="2200" dirty="0" smtClean="0"/>
              <a:t> na Idade Pós- Moderna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8172400" cy="6309320"/>
          </a:xfrm>
        </p:spPr>
        <p:txBody>
          <a:bodyPr>
            <a:normAutofit fontScale="85000" lnSpcReduction="10000"/>
          </a:bodyPr>
          <a:lstStyle/>
          <a:p>
            <a:r>
              <a:rPr lang="pt-BR" sz="1900" dirty="0" err="1"/>
              <a:t>Etnomusicologia</a:t>
            </a:r>
            <a:r>
              <a:rPr lang="pt-BR" sz="1900" dirty="0"/>
              <a:t> </a:t>
            </a:r>
            <a:r>
              <a:rPr lang="pt-BR" sz="1900" dirty="0" smtClean="0"/>
              <a:t>atual busca articular essas teorias a </a:t>
            </a:r>
            <a:r>
              <a:rPr lang="pt-BR" sz="1900" dirty="0"/>
              <a:t>novos problemas, em que a música, além de buscar a sua </a:t>
            </a:r>
            <a:r>
              <a:rPr lang="pt-BR" sz="1900" dirty="0" smtClean="0"/>
              <a:t>traços </a:t>
            </a:r>
            <a:r>
              <a:rPr lang="pt-BR" sz="1900" dirty="0"/>
              <a:t>de identidade sonora, simboliza pensamentos e práticas políticas, sociais </a:t>
            </a:r>
            <a:r>
              <a:rPr lang="pt-BR" sz="1900" dirty="0" smtClean="0"/>
              <a:t>e </a:t>
            </a:r>
            <a:r>
              <a:rPr lang="pt-BR" sz="1900" dirty="0"/>
              <a:t>cultura do nosso tempo</a:t>
            </a:r>
            <a:r>
              <a:rPr lang="pt-BR" sz="1900" dirty="0" smtClean="0"/>
              <a:t>.</a:t>
            </a:r>
          </a:p>
          <a:p>
            <a:r>
              <a:rPr lang="pt-BR" sz="1900" dirty="0" smtClean="0"/>
              <a:t>As atuais </a:t>
            </a:r>
            <a:r>
              <a:rPr lang="pt-BR" sz="1900" dirty="0"/>
              <a:t>discussões sobre musicologia - em particular o </a:t>
            </a:r>
            <a:r>
              <a:rPr lang="pt-BR" sz="1900" dirty="0" smtClean="0"/>
              <a:t>musicologia </a:t>
            </a:r>
            <a:r>
              <a:rPr lang="pt-BR" sz="1900" dirty="0"/>
              <a:t>americana - são </a:t>
            </a:r>
            <a:r>
              <a:rPr lang="pt-BR" sz="1900" dirty="0" smtClean="0"/>
              <a:t>formadas </a:t>
            </a:r>
            <a:r>
              <a:rPr lang="pt-BR" sz="1900" dirty="0"/>
              <a:t>por perspectivas pós-modernas </a:t>
            </a:r>
            <a:r>
              <a:rPr lang="pt-BR" sz="1900" dirty="0" smtClean="0"/>
              <a:t>(</a:t>
            </a:r>
            <a:r>
              <a:rPr lang="pt-BR" sz="1900" dirty="0"/>
              <a:t>Kramer, 1992, 1993, </a:t>
            </a:r>
            <a:r>
              <a:rPr lang="pt-BR" sz="1900" dirty="0" err="1"/>
              <a:t>Tomlinson</a:t>
            </a:r>
            <a:r>
              <a:rPr lang="pt-BR" sz="1900" dirty="0"/>
              <a:t> 1993; </a:t>
            </a:r>
            <a:r>
              <a:rPr lang="pt-BR" sz="1900" dirty="0" err="1"/>
              <a:t>Pasler</a:t>
            </a:r>
            <a:r>
              <a:rPr lang="pt-BR" sz="1900" dirty="0"/>
              <a:t> 1997) </a:t>
            </a:r>
            <a:endParaRPr lang="pt-BR" sz="1900" dirty="0" smtClean="0"/>
          </a:p>
          <a:p>
            <a:r>
              <a:rPr lang="pt-BR" sz="1900" dirty="0" err="1" smtClean="0"/>
              <a:t>Etnomusicologia</a:t>
            </a:r>
            <a:r>
              <a:rPr lang="pt-BR" sz="1900" dirty="0" smtClean="0"/>
              <a:t> </a:t>
            </a:r>
            <a:r>
              <a:rPr lang="pt-BR" sz="1900" dirty="0"/>
              <a:t>contemporânea é colonizada pela teoria </a:t>
            </a:r>
            <a:r>
              <a:rPr lang="pt-BR" sz="1900" dirty="0" smtClean="0"/>
              <a:t>pós-moderna, grande </a:t>
            </a:r>
            <a:r>
              <a:rPr lang="pt-BR" sz="1900" dirty="0"/>
              <a:t>parte do mundo não existem condições materiais </a:t>
            </a:r>
            <a:r>
              <a:rPr lang="pt-BR" sz="1900" dirty="0" smtClean="0"/>
              <a:t>que promover </a:t>
            </a:r>
            <a:r>
              <a:rPr lang="pt-BR" sz="1900" dirty="0"/>
              <a:t>reflexões pós-modernas; e nas regiões em que tal </a:t>
            </a:r>
            <a:r>
              <a:rPr lang="pt-BR" sz="1900" dirty="0" smtClean="0"/>
              <a:t> estão </a:t>
            </a:r>
            <a:r>
              <a:rPr lang="pt-BR" sz="1900" dirty="0"/>
              <a:t>reunidas as </a:t>
            </a:r>
            <a:r>
              <a:rPr lang="pt-BR" sz="1900" dirty="0" smtClean="0"/>
              <a:t>condições </a:t>
            </a:r>
            <a:r>
              <a:rPr lang="pt-BR" sz="1900" dirty="0"/>
              <a:t>necessárias, não há bagagem histórica </a:t>
            </a:r>
            <a:r>
              <a:rPr lang="pt-BR" sz="1900" dirty="0" smtClean="0"/>
              <a:t>de nosso </a:t>
            </a:r>
            <a:r>
              <a:rPr lang="pt-BR" sz="1900" dirty="0"/>
              <a:t>campo de estudo. </a:t>
            </a:r>
            <a:endParaRPr lang="pt-BR" sz="1900" dirty="0" smtClean="0"/>
          </a:p>
          <a:p>
            <a:r>
              <a:rPr lang="pt-BR" sz="1900" dirty="0" err="1" smtClean="0"/>
              <a:t>Etnomusicologia</a:t>
            </a:r>
            <a:r>
              <a:rPr lang="pt-BR" sz="1900" dirty="0" smtClean="0"/>
              <a:t> pós-moderna apresentam </a:t>
            </a:r>
            <a:r>
              <a:rPr lang="pt-BR" sz="1900" dirty="0"/>
              <a:t>algumas tendências emergentes que </a:t>
            </a:r>
            <a:r>
              <a:rPr lang="pt-BR" sz="1900" dirty="0" err="1" smtClean="0"/>
              <a:t>etnomusicológos</a:t>
            </a:r>
            <a:r>
              <a:rPr lang="pt-BR" sz="1900" dirty="0" smtClean="0"/>
              <a:t> transcendem </a:t>
            </a:r>
            <a:r>
              <a:rPr lang="pt-BR" sz="1900" dirty="0"/>
              <a:t>os limites de categorias intelectuais recebido para desenvolver novos </a:t>
            </a:r>
            <a:r>
              <a:rPr lang="pt-BR" sz="1900" dirty="0" smtClean="0"/>
              <a:t>teorias </a:t>
            </a:r>
            <a:r>
              <a:rPr lang="pt-BR" sz="1900" dirty="0"/>
              <a:t>inspirado na "condição pós-moderna</a:t>
            </a:r>
            <a:r>
              <a:rPr lang="pt-BR" sz="1900" dirty="0" smtClean="0"/>
              <a:t>.“</a:t>
            </a:r>
          </a:p>
          <a:p>
            <a:endParaRPr lang="pt-BR" sz="1650" dirty="0"/>
          </a:p>
          <a:p>
            <a:r>
              <a:rPr lang="pt-BR" sz="1900" dirty="0" smtClean="0"/>
              <a:t>Música </a:t>
            </a:r>
            <a:r>
              <a:rPr lang="pt-BR" sz="1900" dirty="0"/>
              <a:t>tem o poder de dar às pessoas a experiência corporal de suas identidades imaginado no momento do desempenho (</a:t>
            </a:r>
            <a:r>
              <a:rPr lang="pt-BR" sz="1900" dirty="0" err="1"/>
              <a:t>Frith</a:t>
            </a:r>
            <a:r>
              <a:rPr lang="pt-BR" sz="1900" dirty="0"/>
              <a:t>, 1996). O desempenho não encaminhado para um sentido de identidade que estava por trás (ou acima ou abaixo) de performance, mas é a realidade da identidade</a:t>
            </a:r>
            <a:r>
              <a:rPr lang="pt-BR" sz="1900" dirty="0" smtClean="0"/>
              <a:t>.</a:t>
            </a:r>
          </a:p>
          <a:p>
            <a:r>
              <a:rPr lang="pt-BR" sz="1900" dirty="0" smtClean="0"/>
              <a:t>Para </a:t>
            </a:r>
            <a:r>
              <a:rPr lang="pt-BR" sz="1900" dirty="0"/>
              <a:t>Turino, o performance musical "não é apenas uma declaração sobre a identidade e visão de mundo, mas sim a essência de tal afirmação "(Turino, 1989: 29). Dito de outra forma: "fazer música não é uma maneira de expressar </a:t>
            </a:r>
            <a:r>
              <a:rPr lang="pt-BR" sz="1900" dirty="0" err="1"/>
              <a:t>idéias</a:t>
            </a:r>
            <a:r>
              <a:rPr lang="pt-BR" sz="1900" dirty="0"/>
              <a:t>; é um maneira de vivê-los '. (</a:t>
            </a:r>
            <a:r>
              <a:rPr lang="pt-BR" sz="1900" dirty="0" err="1"/>
              <a:t>Frith</a:t>
            </a:r>
            <a:r>
              <a:rPr lang="pt-BR" sz="1900" dirty="0"/>
              <a:t>, 1996). Além disso, acho que o desempenho não é símbolo externo de suas coisas, mas essas mesmas coisas expressas como desempenho, é um retorno a uma fenomenologia das coisas em si (</a:t>
            </a:r>
            <a:r>
              <a:rPr lang="pt-BR" sz="1900" dirty="0" err="1"/>
              <a:t>Friedson</a:t>
            </a:r>
            <a:r>
              <a:rPr lang="pt-BR" sz="1900" dirty="0"/>
              <a:t> 1996: xi-</a:t>
            </a:r>
            <a:r>
              <a:rPr lang="pt-BR" sz="1900" dirty="0" err="1"/>
              <a:t>xvi</a:t>
            </a:r>
            <a:r>
              <a:rPr lang="pt-BR" sz="1900" dirty="0"/>
              <a:t>)</a:t>
            </a:r>
          </a:p>
          <a:p>
            <a:endParaRPr lang="pt-BR" sz="1650" dirty="0" smtClean="0"/>
          </a:p>
          <a:p>
            <a:endParaRPr lang="pt-BR" sz="1650" dirty="0"/>
          </a:p>
          <a:p>
            <a:endParaRPr lang="pt-BR" sz="1650" dirty="0" smtClean="0"/>
          </a:p>
          <a:p>
            <a:endParaRPr lang="pt-BR" sz="1650" dirty="0" smtClean="0"/>
          </a:p>
          <a:p>
            <a:endParaRPr lang="pt-BR" sz="1650" dirty="0" smtClean="0"/>
          </a:p>
          <a:p>
            <a:endParaRPr lang="pt-BR" sz="1650" dirty="0"/>
          </a:p>
          <a:p>
            <a:endParaRPr lang="pt-BR" sz="165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3459" y="3592853"/>
            <a:ext cx="6912768" cy="42748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Música e Identidades Sociais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9820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19" y="0"/>
            <a:ext cx="8233289" cy="6858000"/>
          </a:xfrm>
        </p:spPr>
        <p:txBody>
          <a:bodyPr>
            <a:noAutofit/>
          </a:bodyPr>
          <a:lstStyle/>
          <a:p>
            <a:r>
              <a:rPr lang="pt-BR" sz="1650" dirty="0" smtClean="0"/>
              <a:t>Provavelmente </a:t>
            </a:r>
            <a:r>
              <a:rPr lang="pt-BR" sz="1650" dirty="0"/>
              <a:t>nenhum </a:t>
            </a:r>
            <a:r>
              <a:rPr lang="pt-BR" sz="1650" dirty="0" smtClean="0"/>
              <a:t>texto da </a:t>
            </a:r>
            <a:r>
              <a:rPr lang="pt-BR" sz="1650" dirty="0" err="1"/>
              <a:t>Etnomusicologia</a:t>
            </a:r>
            <a:r>
              <a:rPr lang="pt-BR" sz="1650" dirty="0"/>
              <a:t> contemporânea não </a:t>
            </a:r>
            <a:r>
              <a:rPr lang="pt-BR" sz="1650" dirty="0" smtClean="0"/>
              <a:t>tenta ainda </a:t>
            </a:r>
            <a:r>
              <a:rPr lang="pt-BR" sz="1650" dirty="0"/>
              <a:t>que implicitamente </a:t>
            </a:r>
            <a:r>
              <a:rPr lang="pt-BR" sz="1650" dirty="0" smtClean="0"/>
              <a:t>os processos </a:t>
            </a:r>
            <a:r>
              <a:rPr lang="pt-BR" sz="1650" dirty="0"/>
              <a:t>de construção de </a:t>
            </a:r>
            <a:r>
              <a:rPr lang="pt-BR" sz="1650" dirty="0" smtClean="0"/>
              <a:t>identidade. Para </a:t>
            </a:r>
            <a:r>
              <a:rPr lang="pt-BR" sz="1650" dirty="0"/>
              <a:t>Turino, edifício </a:t>
            </a:r>
            <a:r>
              <a:rPr lang="pt-BR" sz="1650" dirty="0" smtClean="0"/>
              <a:t>identidades </a:t>
            </a:r>
            <a:r>
              <a:rPr lang="pt-BR" sz="1650" dirty="0"/>
              <a:t>"envolve processos criativos contínuos que desafiam as concepções </a:t>
            </a:r>
            <a:r>
              <a:rPr lang="pt-BR" sz="1650" dirty="0" smtClean="0"/>
              <a:t>cultura </a:t>
            </a:r>
            <a:r>
              <a:rPr lang="pt-BR" sz="1650" dirty="0"/>
              <a:t>e identidade essencialista "(1993: 13) </a:t>
            </a:r>
            <a:endParaRPr lang="pt-BR" sz="1650" dirty="0" smtClean="0"/>
          </a:p>
          <a:p>
            <a:r>
              <a:rPr lang="pt-BR" sz="1650" dirty="0" smtClean="0"/>
              <a:t>A </a:t>
            </a:r>
            <a:r>
              <a:rPr lang="pt-BR" sz="1650" dirty="0"/>
              <a:t>contribuição específica da </a:t>
            </a:r>
            <a:r>
              <a:rPr lang="pt-BR" sz="1650" dirty="0" err="1"/>
              <a:t>etnomusicologia</a:t>
            </a:r>
            <a:r>
              <a:rPr lang="pt-BR" sz="1650" dirty="0"/>
              <a:t> para a compreensão da </a:t>
            </a:r>
            <a:r>
              <a:rPr lang="pt-BR" sz="1650" dirty="0" smtClean="0"/>
              <a:t>relação </a:t>
            </a:r>
            <a:r>
              <a:rPr lang="pt-BR" sz="1650" dirty="0"/>
              <a:t>entre música e identidade se distingue por mostrar </a:t>
            </a:r>
            <a:r>
              <a:rPr lang="pt-BR" sz="1650" dirty="0" smtClean="0"/>
              <a:t>os conceitos mundiais e comportamentais.</a:t>
            </a:r>
          </a:p>
          <a:p>
            <a:endParaRPr lang="pt-BR" sz="1650" dirty="0" smtClean="0"/>
          </a:p>
          <a:p>
            <a:r>
              <a:rPr lang="pt-BR" sz="1650" dirty="0" smtClean="0"/>
              <a:t>O </a:t>
            </a:r>
            <a:r>
              <a:rPr lang="pt-BR" sz="1650" dirty="0"/>
              <a:t>problema da construção da identidade cultural </a:t>
            </a:r>
            <a:r>
              <a:rPr lang="pt-BR" sz="1650" dirty="0" err="1"/>
              <a:t>re-emerge</a:t>
            </a:r>
            <a:r>
              <a:rPr lang="pt-BR" sz="1650" dirty="0"/>
              <a:t> </a:t>
            </a:r>
            <a:r>
              <a:rPr lang="pt-BR" sz="1650" dirty="0" smtClean="0"/>
              <a:t>a esses </a:t>
            </a:r>
            <a:r>
              <a:rPr lang="pt-BR" sz="1650" dirty="0"/>
              <a:t>textos cuja principal finalidade é a relação dialética entre globalização e Localismo: o pós-modernismo amplia o poder do local, </a:t>
            </a:r>
            <a:r>
              <a:rPr lang="pt-BR" sz="1650" dirty="0" smtClean="0"/>
              <a:t>regional, para </a:t>
            </a:r>
            <a:r>
              <a:rPr lang="pt-BR" sz="1650" dirty="0"/>
              <a:t>homogeneizar globalmente sob a forma de World Music. </a:t>
            </a:r>
            <a:endParaRPr lang="pt-BR" sz="1650" dirty="0" smtClean="0"/>
          </a:p>
          <a:p>
            <a:r>
              <a:rPr lang="pt-BR" sz="1650" dirty="0"/>
              <a:t>A globalização da indústria da música, particularmente aquela que produz Música do mundo, também levanta questões de identidade em relação ao imperialismo cultural, bem como a criação ou a confirmação de seu próprio espaço </a:t>
            </a:r>
            <a:r>
              <a:rPr lang="pt-BR" sz="1650" dirty="0" smtClean="0"/>
              <a:t>local.</a:t>
            </a:r>
          </a:p>
          <a:p>
            <a:r>
              <a:rPr lang="pt-BR" sz="1650" dirty="0"/>
              <a:t>De acordo com George </a:t>
            </a:r>
            <a:r>
              <a:rPr lang="pt-BR" sz="1650" dirty="0" err="1"/>
              <a:t>Lipsitz</a:t>
            </a:r>
            <a:r>
              <a:rPr lang="pt-BR" sz="1650" dirty="0"/>
              <a:t> (1994: 3), mudanças na música popular envolvem </a:t>
            </a:r>
            <a:r>
              <a:rPr lang="pt-BR" sz="1650" dirty="0" smtClean="0"/>
              <a:t>A </a:t>
            </a:r>
            <a:r>
              <a:rPr lang="pt-BR" sz="1650" dirty="0"/>
              <a:t>heterogeneidade no tempo, a hibridação, e a multiplicidade, e em um mundo interconectado em que o capital opera globalmente, as identidades perspectivas locais </a:t>
            </a:r>
            <a:r>
              <a:rPr lang="pt-BR" sz="1650" dirty="0" err="1"/>
              <a:t>territorializados</a:t>
            </a:r>
            <a:r>
              <a:rPr lang="pt-BR" sz="1650" dirty="0"/>
              <a:t> abriram a possibilidade de identidades </a:t>
            </a:r>
            <a:r>
              <a:rPr lang="pt-BR" sz="1650" dirty="0" err="1"/>
              <a:t>diaspóricas</a:t>
            </a:r>
            <a:r>
              <a:rPr lang="pt-BR" sz="1650" dirty="0"/>
              <a:t> oferecidas pela globalização</a:t>
            </a:r>
            <a:r>
              <a:rPr lang="pt-BR" sz="1650" dirty="0" smtClean="0"/>
              <a:t>.</a:t>
            </a:r>
          </a:p>
          <a:p>
            <a:r>
              <a:rPr lang="pt-BR" sz="1650" dirty="0"/>
              <a:t>De qualquer forma, graças à interligação de música e práticas discursivas em um mundo globalizado e mediado, o objeto de estudo da </a:t>
            </a:r>
            <a:r>
              <a:rPr lang="pt-BR" sz="1650" dirty="0" err="1"/>
              <a:t>etnomusicologia</a:t>
            </a:r>
            <a:r>
              <a:rPr lang="pt-BR" sz="1650" dirty="0"/>
              <a:t> pós-moderna é mais complexo - uma complexidade que fica a menos no campo de som em sua contextualização social. Como veremos, este complexidade é particularmente evidente no trabalho etnográfico</a:t>
            </a:r>
          </a:p>
          <a:p>
            <a:endParaRPr lang="pt-BR" sz="1650" dirty="0"/>
          </a:p>
          <a:p>
            <a:endParaRPr lang="pt-BR" sz="1650" dirty="0" smtClean="0"/>
          </a:p>
          <a:p>
            <a:endParaRPr lang="pt-BR" sz="165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772816"/>
            <a:ext cx="7239000" cy="482312"/>
          </a:xfrm>
        </p:spPr>
        <p:txBody>
          <a:bodyPr>
            <a:normAutofit/>
          </a:bodyPr>
          <a:lstStyle/>
          <a:p>
            <a:r>
              <a:rPr lang="pt-BR" sz="2200" dirty="0"/>
              <a:t>Globalização e localismo, diáspora e identidade </a:t>
            </a:r>
          </a:p>
        </p:txBody>
      </p:sp>
    </p:spTree>
    <p:extLst>
      <p:ext uri="{BB962C8B-B14F-4D97-AF65-F5344CB8AC3E}">
        <p14:creationId xmlns:p14="http://schemas.microsoft.com/office/powerpoint/2010/main" val="218414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500"/>
            <a:ext cx="7931224" cy="48231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Impacto das Novas Tecnologias de Comunicação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586" y="548680"/>
            <a:ext cx="8254993" cy="6309320"/>
          </a:xfrm>
        </p:spPr>
        <p:txBody>
          <a:bodyPr>
            <a:noAutofit/>
          </a:bodyPr>
          <a:lstStyle/>
          <a:p>
            <a:r>
              <a:rPr lang="pt-BR" sz="1600" dirty="0"/>
              <a:t>A relação privilegiada que o </a:t>
            </a:r>
            <a:r>
              <a:rPr lang="pt-BR" sz="1600" dirty="0" smtClean="0"/>
              <a:t>pós-modernismo com </a:t>
            </a:r>
            <a:r>
              <a:rPr lang="pt-BR" sz="1600" dirty="0"/>
              <a:t>a mídia </a:t>
            </a:r>
            <a:r>
              <a:rPr lang="pt-BR" sz="1600" dirty="0" smtClean="0"/>
              <a:t>maciças </a:t>
            </a:r>
            <a:r>
              <a:rPr lang="pt-BR" sz="1600" dirty="0"/>
              <a:t>e novas tecnologias de comunicação também tem sido </a:t>
            </a:r>
            <a:r>
              <a:rPr lang="pt-BR" sz="1600" dirty="0" smtClean="0"/>
              <a:t>atenção </a:t>
            </a:r>
            <a:r>
              <a:rPr lang="pt-BR" sz="1600" dirty="0"/>
              <a:t>de pesquisadores, particularmente aqueles </a:t>
            </a:r>
            <a:r>
              <a:rPr lang="pt-BR" sz="1600" dirty="0" smtClean="0"/>
              <a:t>estudam </a:t>
            </a:r>
            <a:r>
              <a:rPr lang="pt-BR" sz="1600" dirty="0"/>
              <a:t>música popular. Uma vez que estes meios têm sido fundamentais para </a:t>
            </a:r>
            <a:r>
              <a:rPr lang="pt-BR" sz="1600" dirty="0" smtClean="0"/>
              <a:t>criação </a:t>
            </a:r>
            <a:r>
              <a:rPr lang="pt-BR" sz="1600" dirty="0"/>
              <a:t>de uma cultura de massa, processos de produção, disseminação e </a:t>
            </a:r>
            <a:r>
              <a:rPr lang="pt-BR" sz="1600" dirty="0" smtClean="0"/>
              <a:t>recepção </a:t>
            </a:r>
            <a:r>
              <a:rPr lang="pt-BR" sz="1600" dirty="0"/>
              <a:t>tem sido particularmente fértil campo de pesquisas para </a:t>
            </a:r>
            <a:r>
              <a:rPr lang="pt-BR" sz="1600" dirty="0" smtClean="0"/>
              <a:t>o </a:t>
            </a:r>
            <a:r>
              <a:rPr lang="pt-BR" sz="1600" dirty="0"/>
              <a:t>desenvolvimento de teorias</a:t>
            </a:r>
            <a:r>
              <a:rPr lang="pt-BR" sz="1600" dirty="0" smtClean="0"/>
              <a:t>.</a:t>
            </a:r>
          </a:p>
          <a:p>
            <a:r>
              <a:rPr lang="pt-BR" sz="1600" dirty="0"/>
              <a:t>Sabemos que a experiência de mídia de massa tende a reduzir a </a:t>
            </a:r>
            <a:r>
              <a:rPr lang="pt-BR" sz="1600" dirty="0" smtClean="0"/>
              <a:t>realmente </a:t>
            </a:r>
            <a:r>
              <a:rPr lang="pt-BR" sz="1600" dirty="0"/>
              <a:t>experimentar imagens. </a:t>
            </a:r>
            <a:r>
              <a:rPr lang="pt-BR" sz="1600" dirty="0" smtClean="0"/>
              <a:t>A </a:t>
            </a:r>
            <a:r>
              <a:rPr lang="pt-BR" sz="1600" dirty="0"/>
              <a:t>TV é a </a:t>
            </a:r>
            <a:r>
              <a:rPr lang="pt-BR" sz="1600" dirty="0" smtClean="0"/>
              <a:t>mídia mais típica </a:t>
            </a:r>
            <a:r>
              <a:rPr lang="pt-BR" sz="1600" dirty="0"/>
              <a:t>da cultura pós-moderna. Se a mídia de massa </a:t>
            </a:r>
            <a:r>
              <a:rPr lang="pt-BR" sz="1600" dirty="0" smtClean="0"/>
              <a:t>propaga </a:t>
            </a:r>
            <a:r>
              <a:rPr lang="pt-BR" sz="1600" dirty="0"/>
              <a:t>simultaneamente as representações a nível global (imagens) que não </a:t>
            </a:r>
            <a:r>
              <a:rPr lang="pt-BR" sz="1600" dirty="0" smtClean="0"/>
              <a:t>são Podem </a:t>
            </a:r>
            <a:r>
              <a:rPr lang="pt-BR" sz="1600" dirty="0"/>
              <a:t>distinguir-se da realidade, podemos falar sobre a insensibilidade crescente </a:t>
            </a:r>
            <a:r>
              <a:rPr lang="pt-BR" sz="1600" dirty="0" smtClean="0"/>
              <a:t>assistindo </a:t>
            </a:r>
            <a:r>
              <a:rPr lang="pt-BR" sz="1600" dirty="0"/>
              <a:t>TV pública e auxilia a realidade como espetáculo (Eco, Baudrillard). </a:t>
            </a:r>
            <a:endParaRPr lang="pt-BR" sz="1600" dirty="0" smtClean="0"/>
          </a:p>
          <a:p>
            <a:r>
              <a:rPr lang="pt-BR" sz="1600" dirty="0" smtClean="0"/>
              <a:t>Mudanças na sensibilidade dos indivíduos devido as </a:t>
            </a:r>
            <a:r>
              <a:rPr lang="pt-BR" sz="1600" dirty="0"/>
              <a:t>inovações tecnológicas </a:t>
            </a:r>
            <a:r>
              <a:rPr lang="pt-BR" sz="1600" dirty="0" smtClean="0"/>
              <a:t>na </a:t>
            </a:r>
            <a:r>
              <a:rPr lang="pt-BR" sz="1600" dirty="0"/>
              <a:t>recepção musical </a:t>
            </a:r>
            <a:r>
              <a:rPr lang="pt-BR" sz="1600" dirty="0" smtClean="0"/>
              <a:t>e no consumo </a:t>
            </a:r>
            <a:r>
              <a:rPr lang="pt-BR" sz="1600" dirty="0"/>
              <a:t>de música atual. </a:t>
            </a:r>
            <a:r>
              <a:rPr lang="pt-BR" sz="1600" dirty="0" smtClean="0"/>
              <a:t>Essas </a:t>
            </a:r>
            <a:r>
              <a:rPr lang="pt-BR" sz="1600" dirty="0"/>
              <a:t>inovações </a:t>
            </a:r>
            <a:r>
              <a:rPr lang="pt-BR" sz="1600" dirty="0" smtClean="0"/>
              <a:t>"</a:t>
            </a:r>
            <a:r>
              <a:rPr lang="pt-BR" sz="1600" dirty="0"/>
              <a:t>Porque uma constante renovação da percepção do ouvinte de música" e </a:t>
            </a:r>
            <a:r>
              <a:rPr lang="pt-BR" sz="1600" dirty="0" smtClean="0"/>
              <a:t>favorecer </a:t>
            </a:r>
            <a:r>
              <a:rPr lang="pt-BR" sz="1600" dirty="0"/>
              <a:t>um clima de mídia ", que traz o impacto sensorial </a:t>
            </a:r>
            <a:r>
              <a:rPr lang="pt-BR" sz="1600" dirty="0" smtClean="0"/>
              <a:t>da Musica </a:t>
            </a:r>
            <a:r>
              <a:rPr lang="pt-BR" sz="1600" dirty="0"/>
              <a:t>"(Carvalho, 1996: 254-55). Além disso, </a:t>
            </a:r>
            <a:r>
              <a:rPr lang="pt-BR" sz="1600" dirty="0" smtClean="0"/>
              <a:t>há novas </a:t>
            </a:r>
            <a:r>
              <a:rPr lang="pt-BR" sz="1600" dirty="0"/>
              <a:t>tecnologias e </a:t>
            </a:r>
            <a:r>
              <a:rPr lang="pt-BR" sz="1600" dirty="0" smtClean="0"/>
              <a:t>gravação e reprodução </a:t>
            </a:r>
            <a:r>
              <a:rPr lang="pt-BR" sz="1600" dirty="0"/>
              <a:t>realizada gosto padronizado, em que o </a:t>
            </a:r>
            <a:r>
              <a:rPr lang="pt-BR" sz="1600" dirty="0" smtClean="0"/>
              <a:t>controle eletrônico </a:t>
            </a:r>
            <a:r>
              <a:rPr lang="pt-BR" sz="1600" dirty="0"/>
              <a:t>anula as diferenças entre a música</a:t>
            </a:r>
            <a:r>
              <a:rPr lang="pt-BR" sz="1600" dirty="0" smtClean="0"/>
              <a:t>.</a:t>
            </a:r>
          </a:p>
          <a:p>
            <a:endParaRPr lang="pt-BR" sz="1600" dirty="0" smtClean="0"/>
          </a:p>
          <a:p>
            <a:r>
              <a:rPr lang="pt-BR" sz="1600" dirty="0"/>
              <a:t>O novo musical é baseado em reflexões críticas destinadas etnografia tanto a experiência direta do trabalho de campo, a sua representação interpretação sob a forma de textos.</a:t>
            </a:r>
          </a:p>
          <a:p>
            <a:endParaRPr lang="pt-BR" sz="1600" dirty="0"/>
          </a:p>
          <a:p>
            <a:endParaRPr lang="pt-BR" sz="160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4071" y="5085184"/>
            <a:ext cx="7239000" cy="48231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A </a:t>
            </a:r>
            <a:r>
              <a:rPr lang="pt-BR" sz="2200" dirty="0" err="1" smtClean="0"/>
              <a:t>reconceptualização</a:t>
            </a:r>
            <a:r>
              <a:rPr lang="pt-BR" sz="2200" dirty="0" smtClean="0"/>
              <a:t> da etnografia musical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43973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045" y="0"/>
            <a:ext cx="3250704" cy="41030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Trabalho de Campo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8388424" cy="6381328"/>
          </a:xfrm>
        </p:spPr>
        <p:txBody>
          <a:bodyPr>
            <a:noAutofit/>
          </a:bodyPr>
          <a:lstStyle/>
          <a:p>
            <a:r>
              <a:rPr lang="pt-BR" sz="1650" dirty="0"/>
              <a:t>O trabalho de campo está longe de ser essas missões populares destinadas </a:t>
            </a:r>
            <a:r>
              <a:rPr lang="pt-BR" sz="1650" dirty="0" smtClean="0"/>
              <a:t>a recolher </a:t>
            </a:r>
            <a:r>
              <a:rPr lang="pt-BR" sz="1650" dirty="0"/>
              <a:t>o máximo de peças para a sua </a:t>
            </a:r>
            <a:r>
              <a:rPr lang="pt-BR" sz="1650" dirty="0" smtClean="0"/>
              <a:t>apresentação, descrição</a:t>
            </a:r>
            <a:r>
              <a:rPr lang="pt-BR" sz="1650" dirty="0"/>
              <a:t>, análise e explicação </a:t>
            </a:r>
            <a:r>
              <a:rPr lang="pt-BR" sz="1650" dirty="0" smtClean="0"/>
              <a:t>do pesquisador</a:t>
            </a:r>
            <a:r>
              <a:rPr lang="pt-BR" sz="1650" dirty="0"/>
              <a:t>. </a:t>
            </a:r>
            <a:endParaRPr lang="pt-BR" sz="1650" dirty="0" smtClean="0"/>
          </a:p>
          <a:p>
            <a:r>
              <a:rPr lang="pt-BR" sz="1650" dirty="0" smtClean="0"/>
              <a:t>As </a:t>
            </a:r>
            <a:r>
              <a:rPr lang="pt-BR" sz="1650" dirty="0"/>
              <a:t>"relações assimétricas" que o contexto colonial cria este tipo </a:t>
            </a:r>
            <a:r>
              <a:rPr lang="pt-BR" sz="1650" dirty="0" smtClean="0"/>
              <a:t>trabalho </a:t>
            </a:r>
            <a:r>
              <a:rPr lang="pt-BR" sz="1650" dirty="0"/>
              <a:t>não pode capturar os aspectos humanos e interpessoais </a:t>
            </a:r>
            <a:r>
              <a:rPr lang="pt-BR" sz="1650" dirty="0" smtClean="0"/>
              <a:t>envolver-se </a:t>
            </a:r>
            <a:r>
              <a:rPr lang="pt-BR" sz="1650" dirty="0"/>
              <a:t>em "processos interativos pessoais dos que reconhecem os valores </a:t>
            </a:r>
            <a:r>
              <a:rPr lang="pt-BR" sz="1650" dirty="0" smtClean="0"/>
              <a:t>sociedades </a:t>
            </a:r>
            <a:r>
              <a:rPr lang="pt-BR" sz="1650" dirty="0"/>
              <a:t>específicas estudadas (</a:t>
            </a:r>
            <a:r>
              <a:rPr lang="pt-BR" sz="1650" dirty="0" err="1"/>
              <a:t>Barz</a:t>
            </a:r>
            <a:r>
              <a:rPr lang="pt-BR" sz="1650" dirty="0"/>
              <a:t> e </a:t>
            </a:r>
            <a:r>
              <a:rPr lang="pt-BR" sz="1650" dirty="0" err="1"/>
              <a:t>Cooley</a:t>
            </a:r>
            <a:r>
              <a:rPr lang="pt-BR" sz="1650" dirty="0"/>
              <a:t>, 1997: 7, 11; </a:t>
            </a:r>
            <a:r>
              <a:rPr lang="pt-BR" sz="1650" dirty="0" err="1"/>
              <a:t>Canzio</a:t>
            </a:r>
            <a:r>
              <a:rPr lang="pt-BR" sz="1650" dirty="0"/>
              <a:t> 1995</a:t>
            </a:r>
            <a:r>
              <a:rPr lang="pt-BR" sz="1650" dirty="0" smtClean="0"/>
              <a:t>).</a:t>
            </a:r>
          </a:p>
          <a:p>
            <a:r>
              <a:rPr lang="pt-BR" sz="1650" dirty="0" smtClean="0"/>
              <a:t>Para </a:t>
            </a:r>
            <a:r>
              <a:rPr lang="pt-BR" sz="1650" dirty="0"/>
              <a:t>uma compreensão </a:t>
            </a:r>
            <a:r>
              <a:rPr lang="pt-BR" sz="1650" dirty="0" smtClean="0"/>
              <a:t>intercultural, </a:t>
            </a:r>
            <a:r>
              <a:rPr lang="pt-BR" sz="1650" dirty="0"/>
              <a:t>etnografia </a:t>
            </a:r>
            <a:r>
              <a:rPr lang="pt-BR" sz="1650" dirty="0" smtClean="0"/>
              <a:t>musical atual busca </a:t>
            </a:r>
            <a:r>
              <a:rPr lang="pt-BR" sz="1650" dirty="0"/>
              <a:t>de novos </a:t>
            </a:r>
            <a:r>
              <a:rPr lang="pt-BR" sz="1650" dirty="0" smtClean="0"/>
              <a:t>modelos Etnográficos </a:t>
            </a:r>
            <a:r>
              <a:rPr lang="pt-BR" sz="1650" dirty="0"/>
              <a:t>em uma pluralidade de inspirações: as teorias feministas (</a:t>
            </a:r>
            <a:r>
              <a:rPr lang="pt-BR" sz="1650" dirty="0" err="1"/>
              <a:t>McClary</a:t>
            </a:r>
            <a:r>
              <a:rPr lang="pt-BR" sz="1650" dirty="0"/>
              <a:t> </a:t>
            </a:r>
            <a:r>
              <a:rPr lang="pt-BR" sz="1650" dirty="0" smtClean="0"/>
              <a:t>1991</a:t>
            </a:r>
            <a:r>
              <a:rPr lang="pt-BR" sz="1650" dirty="0"/>
              <a:t>, 1993; </a:t>
            </a:r>
            <a:r>
              <a:rPr lang="pt-BR" sz="1650" dirty="0" err="1"/>
              <a:t>Koskoff</a:t>
            </a:r>
            <a:r>
              <a:rPr lang="pt-BR" sz="1650" dirty="0"/>
              <a:t> 1987, 1993), fenomenologia (</a:t>
            </a:r>
            <a:r>
              <a:rPr lang="pt-BR" sz="1650" dirty="0" err="1"/>
              <a:t>Titon</a:t>
            </a:r>
            <a:r>
              <a:rPr lang="pt-BR" sz="1650" dirty="0"/>
              <a:t> 1997, </a:t>
            </a:r>
            <a:r>
              <a:rPr lang="pt-BR" sz="1650" dirty="0" err="1"/>
              <a:t>Friedson</a:t>
            </a:r>
            <a:r>
              <a:rPr lang="pt-BR" sz="1650" dirty="0"/>
              <a:t> 1996), </a:t>
            </a:r>
            <a:r>
              <a:rPr lang="pt-BR" sz="1650" dirty="0" smtClean="0"/>
              <a:t>hermenêutica </a:t>
            </a:r>
            <a:r>
              <a:rPr lang="pt-BR" sz="1650" dirty="0"/>
              <a:t>(Rice 1997), o dialogismo </a:t>
            </a:r>
            <a:r>
              <a:rPr lang="pt-BR" sz="1650" dirty="0" err="1"/>
              <a:t>bakhtiniano</a:t>
            </a:r>
            <a:r>
              <a:rPr lang="pt-BR" sz="1650" dirty="0"/>
              <a:t> (</a:t>
            </a:r>
            <a:r>
              <a:rPr lang="pt-BR" sz="1650" dirty="0" err="1"/>
              <a:t>Feld</a:t>
            </a:r>
            <a:r>
              <a:rPr lang="pt-BR" sz="1650" dirty="0"/>
              <a:t> 1990), </a:t>
            </a:r>
            <a:r>
              <a:rPr lang="pt-BR" sz="1650" dirty="0" smtClean="0"/>
              <a:t>etc</a:t>
            </a:r>
            <a:r>
              <a:rPr lang="pt-BR" sz="1650" dirty="0"/>
              <a:t>.</a:t>
            </a:r>
            <a:r>
              <a:rPr lang="pt-BR" sz="1650" dirty="0" smtClean="0"/>
              <a:t> </a:t>
            </a:r>
          </a:p>
          <a:p>
            <a:endParaRPr lang="pt-BR" sz="1650" dirty="0"/>
          </a:p>
          <a:p>
            <a:r>
              <a:rPr lang="pt-BR" sz="1650" dirty="0"/>
              <a:t>Crítica estrelado discurso pós-colonial tem contribuído para Reorientar pesquisa </a:t>
            </a:r>
            <a:r>
              <a:rPr lang="pt-BR" sz="1650" dirty="0" err="1"/>
              <a:t>etnomusicológica</a:t>
            </a:r>
            <a:r>
              <a:rPr lang="pt-BR" sz="1650" dirty="0"/>
              <a:t> para mais campos de trabalho fechar para a vida diária de um pesquisador. Esse deslocamento é chamado de '</a:t>
            </a:r>
            <a:r>
              <a:rPr lang="pt-BR" sz="1650" dirty="0" err="1"/>
              <a:t>etnomusicologia</a:t>
            </a:r>
            <a:r>
              <a:rPr lang="pt-BR" sz="1650" dirty="0"/>
              <a:t> repatriados'. </a:t>
            </a:r>
            <a:endParaRPr lang="pt-BR" sz="1650" dirty="0" smtClean="0"/>
          </a:p>
          <a:p>
            <a:r>
              <a:rPr lang="pt-BR" sz="1650" dirty="0"/>
              <a:t>Etnografia musical urbano que tem como objetivo estudar as práticas A música popular é um campo em que particularmente distinguido estudiosos anglo-saxões (por exemplo I. </a:t>
            </a:r>
            <a:r>
              <a:rPr lang="pt-BR" sz="1650" dirty="0" err="1"/>
              <a:t>Chambers</a:t>
            </a:r>
            <a:r>
              <a:rPr lang="pt-BR" sz="1650" dirty="0"/>
              <a:t>, R. </a:t>
            </a:r>
            <a:r>
              <a:rPr lang="pt-BR" sz="1650" dirty="0" err="1"/>
              <a:t>Middleton</a:t>
            </a:r>
            <a:r>
              <a:rPr lang="pt-BR" sz="1650" dirty="0"/>
              <a:t>, S. Cohen, J. Pastor, A. </a:t>
            </a:r>
            <a:r>
              <a:rPr lang="pt-BR" sz="1650" dirty="0" err="1" smtClean="0"/>
              <a:t>Goodwin</a:t>
            </a:r>
            <a:r>
              <a:rPr lang="pt-BR" sz="1650" dirty="0"/>
              <a:t>, S. </a:t>
            </a:r>
            <a:r>
              <a:rPr lang="pt-BR" sz="1650" dirty="0" err="1"/>
              <a:t>Frith</a:t>
            </a:r>
            <a:r>
              <a:rPr lang="pt-BR" sz="1650" dirty="0"/>
              <a:t>, L. </a:t>
            </a:r>
            <a:r>
              <a:rPr lang="pt-BR" sz="1650" dirty="0" err="1"/>
              <a:t>Grossberg</a:t>
            </a:r>
            <a:r>
              <a:rPr lang="pt-BR" sz="1650" dirty="0"/>
              <a:t>, e muitos outros). Entre eles, P. Manuel (1995) enfatizou das tendências inerentes "entre subculturas estética urbana e pós-moderna</a:t>
            </a:r>
            <a:r>
              <a:rPr lang="pt-BR" sz="1650" dirty="0" smtClean="0"/>
              <a:t>.</a:t>
            </a:r>
          </a:p>
          <a:p>
            <a:r>
              <a:rPr lang="pt-BR" sz="1650" dirty="0"/>
              <a:t>Finalmente, um aspecto particular da repatriação de </a:t>
            </a:r>
            <a:r>
              <a:rPr lang="pt-BR" sz="1650" dirty="0" err="1"/>
              <a:t>etnomusicologia</a:t>
            </a:r>
            <a:r>
              <a:rPr lang="pt-BR" sz="1650" dirty="0"/>
              <a:t> é o consideração da própria tradição musical erudita como objeto de </a:t>
            </a:r>
            <a:r>
              <a:rPr lang="pt-BR" sz="1650" dirty="0" smtClean="0"/>
              <a:t>estudo.</a:t>
            </a:r>
            <a:endParaRPr lang="pt-BR" sz="1650" dirty="0"/>
          </a:p>
          <a:p>
            <a:endParaRPr lang="pt-BR" sz="1650" dirty="0" smtClean="0"/>
          </a:p>
          <a:p>
            <a:endParaRPr lang="pt-BR" sz="1650" dirty="0"/>
          </a:p>
          <a:p>
            <a:endParaRPr lang="pt-BR" sz="1650" dirty="0" smtClean="0"/>
          </a:p>
          <a:p>
            <a:endParaRPr lang="pt-BR" sz="1650" dirty="0" smtClean="0"/>
          </a:p>
          <a:p>
            <a:endParaRPr lang="pt-BR" sz="1650" dirty="0"/>
          </a:p>
          <a:p>
            <a:endParaRPr lang="pt-BR" sz="165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3284984"/>
            <a:ext cx="7931224" cy="55432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200" dirty="0" smtClean="0"/>
              <a:t>O outro meio de nós ou </a:t>
            </a:r>
            <a:r>
              <a:rPr lang="pt-BR" sz="2200" dirty="0" err="1" smtClean="0"/>
              <a:t>etnomusicologia</a:t>
            </a:r>
            <a:r>
              <a:rPr lang="pt-BR" sz="2200" dirty="0" smtClean="0"/>
              <a:t> repatriados.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53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923</TotalTime>
  <Words>4502</Words>
  <Application>Microsoft Office PowerPoint</Application>
  <PresentationFormat>Apresentação na tela (4:3)</PresentationFormat>
  <Paragraphs>113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Opulento</vt:lpstr>
      <vt:lpstr>Etnomusicologia na Idade Pós - Moderna Ramon Pelinski</vt:lpstr>
      <vt:lpstr>Apresentação do PowerPoint</vt:lpstr>
      <vt:lpstr>A condição Pós - Moderna</vt:lpstr>
      <vt:lpstr>Apresentação do PowerPoint</vt:lpstr>
      <vt:lpstr>Apresentação do PowerPoint</vt:lpstr>
      <vt:lpstr>A Etnomusicologia na Idade Pós- Moderna</vt:lpstr>
      <vt:lpstr>Globalização e localismo, diáspora e identidade </vt:lpstr>
      <vt:lpstr>O Impacto das Novas Tecnologias de Comunicação</vt:lpstr>
      <vt:lpstr>Trabalho de Campo</vt:lpstr>
      <vt:lpstr>Crise de autoridade etnográfica.</vt:lpstr>
      <vt:lpstr>Representação e hermenêutica</vt:lpstr>
      <vt:lpstr>Representação retórica.</vt:lpstr>
      <vt:lpstr>Texto Colaborativo</vt:lpstr>
      <vt:lpstr>Diálogo</vt:lpstr>
      <vt:lpstr>Representações globais da música.</vt:lpstr>
      <vt:lpstr>Etnotexto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Etnomusicologia na Idade Pós - Moderna Ramon Pelinski</dc:title>
  <dc:creator>cce</dc:creator>
  <cp:lastModifiedBy>cce</cp:lastModifiedBy>
  <cp:revision>188</cp:revision>
  <dcterms:created xsi:type="dcterms:W3CDTF">2014-10-23T13:29:37Z</dcterms:created>
  <dcterms:modified xsi:type="dcterms:W3CDTF">2014-10-29T15:57:54Z</dcterms:modified>
</cp:coreProperties>
</file>