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8" r:id="rId2"/>
    <p:sldId id="256" r:id="rId3"/>
    <p:sldId id="257" r:id="rId4"/>
    <p:sldId id="258" r:id="rId5"/>
    <p:sldId id="259" r:id="rId6"/>
    <p:sldId id="261" r:id="rId7"/>
    <p:sldId id="262" r:id="rId8"/>
    <p:sldId id="329" r:id="rId9"/>
    <p:sldId id="330"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4" d="100"/>
          <a:sy n="64"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42A54C80-263E-416B-A8E0-580EDEADCBDC}" type="datetimeFigureOut">
              <a:rPr lang="en-US" dirty="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16A9F6F-9953-4EBC-B776-7781A14BE462}"/>
              </a:ext>
            </a:extLst>
          </p:cNvPr>
          <p:cNvSpPr>
            <a:spLocks noGrp="1"/>
          </p:cNvSpPr>
          <p:nvPr>
            <p:ph type="ctrTitle"/>
          </p:nvPr>
        </p:nvSpPr>
        <p:spPr/>
        <p:txBody>
          <a:bodyPr/>
          <a:lstStyle/>
          <a:p>
            <a:r>
              <a:rPr lang="pt-BR" b="1" dirty="0"/>
              <a:t>6ª aula de Metodologia da Análise Econômica</a:t>
            </a:r>
            <a:br>
              <a:rPr lang="pt-BR" b="1" dirty="0"/>
            </a:br>
            <a:endParaRPr lang="pt-BR" dirty="0"/>
          </a:p>
        </p:txBody>
      </p:sp>
    </p:spTree>
    <p:extLst>
      <p:ext uri="{BB962C8B-B14F-4D97-AF65-F5344CB8AC3E}">
        <p14:creationId xmlns:p14="http://schemas.microsoft.com/office/powerpoint/2010/main" val="109763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a:t>O racionalismo crítico</a:t>
            </a:r>
            <a:endParaRPr lang="pt-BR" dirty="0"/>
          </a:p>
        </p:txBody>
      </p:sp>
      <p:sp>
        <p:nvSpPr>
          <p:cNvPr id="3" name="Espaço Reservado para Conteúdo 2"/>
          <p:cNvSpPr>
            <a:spLocks noGrp="1"/>
          </p:cNvSpPr>
          <p:nvPr>
            <p:ph idx="1"/>
          </p:nvPr>
        </p:nvSpPr>
        <p:spPr>
          <a:xfrm>
            <a:off x="677334" y="1543987"/>
            <a:ext cx="9366076" cy="5314013"/>
          </a:xfrm>
        </p:spPr>
        <p:txBody>
          <a:bodyPr>
            <a:normAutofit fontScale="70000" lnSpcReduction="20000"/>
          </a:bodyPr>
          <a:lstStyle/>
          <a:p>
            <a:pPr>
              <a:lnSpc>
                <a:spcPct val="160000"/>
              </a:lnSpc>
            </a:pPr>
            <a:r>
              <a:rPr lang="pt-BR" sz="2400" dirty="0"/>
              <a:t>Popper substitui assim o </a:t>
            </a:r>
            <a:r>
              <a:rPr lang="pt-BR" sz="2400" i="1" dirty="0"/>
              <a:t>racionalismo </a:t>
            </a:r>
            <a:r>
              <a:rPr lang="pt-BR" sz="2400" i="1" dirty="0" err="1"/>
              <a:t>justificacionista</a:t>
            </a:r>
            <a:r>
              <a:rPr lang="pt-BR" sz="2400" dirty="0"/>
              <a:t> pelo </a:t>
            </a:r>
            <a:r>
              <a:rPr lang="pt-BR" sz="2400" i="1" dirty="0">
                <a:solidFill>
                  <a:schemeClr val="accent2"/>
                </a:solidFill>
              </a:rPr>
              <a:t>racionalismo crítico</a:t>
            </a:r>
            <a:r>
              <a:rPr lang="pt-BR" sz="2400" dirty="0"/>
              <a:t>. A racionalidade da ciência estaria fundada na disposição dos cientistas a aprender com os próprios erros. Para que isso ocorra, é fundamental que exponham suas hipóteses à crítica. Quando isso ocorre, a ciência progride; quando as teorias são protegidas de crítica, há estagnação e a ciência se transforma em dogma. </a:t>
            </a:r>
          </a:p>
          <a:p>
            <a:pPr>
              <a:lnSpc>
                <a:spcPct val="160000"/>
              </a:lnSpc>
            </a:pPr>
            <a:r>
              <a:rPr lang="pt-BR" sz="2400" dirty="0"/>
              <a:t>A astronomia difere da astrologia não porque os resultados da primeira foram verificados empiricamente, mas porque nos últimos dois milênios os astrônomos formularam uma série de hipóteses sobre o cosmos que foram sujeitas a rigorosos testes críticos, os quais levaram ao abandono de teorias aceitas ou a sugestões de como modificá-las, gerando teorias que explicam melhor os fenômenos; enquanto os astrólogos utilizam hipóteses que não são contestadas em momento algum, para fazer previsões vagas o bastante, de modo que nunca sejam vistas como fracassos.</a:t>
            </a:r>
          </a:p>
          <a:p>
            <a:endParaRPr lang="pt-BR" dirty="0"/>
          </a:p>
        </p:txBody>
      </p:sp>
    </p:spTree>
    <p:extLst>
      <p:ext uri="{BB962C8B-B14F-4D97-AF65-F5344CB8AC3E}">
        <p14:creationId xmlns:p14="http://schemas.microsoft.com/office/powerpoint/2010/main" val="3007980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Apoio na fé!</a:t>
            </a:r>
          </a:p>
        </p:txBody>
      </p:sp>
      <p:sp>
        <p:nvSpPr>
          <p:cNvPr id="3" name="Espaço Reservado para Conteúdo 2"/>
          <p:cNvSpPr>
            <a:spLocks noGrp="1"/>
          </p:cNvSpPr>
          <p:nvPr>
            <p:ph idx="1"/>
          </p:nvPr>
        </p:nvSpPr>
        <p:spPr>
          <a:xfrm>
            <a:off x="677333" y="1334125"/>
            <a:ext cx="9471007" cy="4707237"/>
          </a:xfrm>
        </p:spPr>
        <p:txBody>
          <a:bodyPr>
            <a:normAutofit/>
          </a:bodyPr>
          <a:lstStyle/>
          <a:p>
            <a:pPr>
              <a:lnSpc>
                <a:spcPct val="150000"/>
              </a:lnSpc>
            </a:pPr>
            <a:r>
              <a:rPr lang="pt-BR" dirty="0"/>
              <a:t>A </a:t>
            </a:r>
            <a:r>
              <a:rPr lang="pt-BR" dirty="0">
                <a:solidFill>
                  <a:schemeClr val="accent2"/>
                </a:solidFill>
              </a:rPr>
              <a:t>identificação da racionalidade com a crítica </a:t>
            </a:r>
            <a:r>
              <a:rPr lang="pt-BR" dirty="0"/>
              <a:t>contorna uma objeção fundamental dirigida contra o </a:t>
            </a:r>
            <a:r>
              <a:rPr lang="pt-BR" dirty="0">
                <a:solidFill>
                  <a:schemeClr val="accent2"/>
                </a:solidFill>
              </a:rPr>
              <a:t>racionalismo</a:t>
            </a:r>
            <a:r>
              <a:rPr lang="pt-BR" i="1" dirty="0">
                <a:solidFill>
                  <a:schemeClr val="accent2"/>
                </a:solidFill>
              </a:rPr>
              <a:t> </a:t>
            </a:r>
            <a:r>
              <a:rPr lang="pt-BR" i="1" dirty="0" err="1">
                <a:solidFill>
                  <a:schemeClr val="accent2"/>
                </a:solidFill>
              </a:rPr>
              <a:t>justificacionista</a:t>
            </a:r>
            <a:r>
              <a:rPr lang="pt-BR" dirty="0"/>
              <a:t>. O astrólogo poderia desafiar o astrônomo a justificar os pressupostos de sua teoria, o que poderia ser feito em termos de outros pressupostos de ordem mais geral e pelo apelo aos fatos que o confirmem. O astrólogo, por sua vez, continuaria a requerer justificativa sobre essas teorias mais gerais. </a:t>
            </a:r>
          </a:p>
          <a:p>
            <a:pPr>
              <a:lnSpc>
                <a:spcPct val="150000"/>
              </a:lnSpc>
            </a:pPr>
            <a:r>
              <a:rPr lang="pt-BR" dirty="0"/>
              <a:t>Diante disso, ou o astrônomo reconhece que o seu argumento leva a uma regressão infinita ou ele para em algum ponto dessa regressão e afirma que </a:t>
            </a:r>
            <a:r>
              <a:rPr lang="pt-BR" dirty="0">
                <a:solidFill>
                  <a:schemeClr val="accent2"/>
                </a:solidFill>
              </a:rPr>
              <a:t>aqueles princípios são indubitáveis</a:t>
            </a:r>
            <a:r>
              <a:rPr lang="pt-BR" dirty="0"/>
              <a:t>. Nos dois casos, o astrólogo pode afirmar que não há justificação racional para a teoria. Assim, tanto a astronomia quanto a astrologia seriam baseadas, em última análise, em fé. </a:t>
            </a:r>
          </a:p>
        </p:txBody>
      </p:sp>
    </p:spTree>
    <p:extLst>
      <p:ext uri="{BB962C8B-B14F-4D97-AF65-F5344CB8AC3E}">
        <p14:creationId xmlns:p14="http://schemas.microsoft.com/office/powerpoint/2010/main" val="2674661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Contra o relativismo</a:t>
            </a:r>
          </a:p>
        </p:txBody>
      </p:sp>
      <p:sp>
        <p:nvSpPr>
          <p:cNvPr id="3" name="Espaço Reservado para Conteúdo 2"/>
          <p:cNvSpPr>
            <a:spLocks noGrp="1"/>
          </p:cNvSpPr>
          <p:nvPr>
            <p:ph idx="1"/>
          </p:nvPr>
        </p:nvSpPr>
        <p:spPr>
          <a:xfrm>
            <a:off x="677334" y="1439057"/>
            <a:ext cx="9396056" cy="4602306"/>
          </a:xfrm>
        </p:spPr>
        <p:txBody>
          <a:bodyPr>
            <a:normAutofit/>
          </a:bodyPr>
          <a:lstStyle/>
          <a:p>
            <a:pPr>
              <a:lnSpc>
                <a:spcPct val="150000"/>
              </a:lnSpc>
            </a:pPr>
            <a:r>
              <a:rPr lang="pt-BR" dirty="0"/>
              <a:t>De fato, o fracasso em estabelecer um critério inequívoco para justificar o conhecimento científico levou muitos filósofos a abandonar o racionalismo em favor de alguma forma de </a:t>
            </a:r>
            <a:r>
              <a:rPr lang="pt-BR" i="1" dirty="0">
                <a:solidFill>
                  <a:schemeClr val="accent2"/>
                </a:solidFill>
              </a:rPr>
              <a:t>relativismo</a:t>
            </a:r>
            <a:r>
              <a:rPr lang="pt-BR" dirty="0"/>
              <a:t>. O </a:t>
            </a:r>
            <a:r>
              <a:rPr lang="pt-BR" i="1" dirty="0">
                <a:solidFill>
                  <a:schemeClr val="accent2"/>
                </a:solidFill>
              </a:rPr>
              <a:t>racionalismo crítico</a:t>
            </a:r>
            <a:r>
              <a:rPr lang="pt-BR" dirty="0"/>
              <a:t>, por outro lado, busca conciliar a crença na racionalidade da ciência com o reconhecimento do </a:t>
            </a:r>
            <a:r>
              <a:rPr lang="pt-BR" dirty="0">
                <a:solidFill>
                  <a:schemeClr val="accent2"/>
                </a:solidFill>
              </a:rPr>
              <a:t>caráter falível do conhecimento científico</a:t>
            </a:r>
            <a:r>
              <a:rPr lang="pt-BR" dirty="0"/>
              <a:t>, por meio de uma teoria de aprendizado por eliminação de erros.</a:t>
            </a:r>
          </a:p>
          <a:p>
            <a:pPr>
              <a:lnSpc>
                <a:spcPct val="150000"/>
              </a:lnSpc>
            </a:pPr>
            <a:r>
              <a:rPr lang="pt-BR" dirty="0"/>
              <a:t>Em ciência, para que ocorra um processo de eliminação crítica de erros, é necessário deixar claro, de antemão, sob que condições a teoria estaria errada. Uma teoria científica, para Popper, é uma teoria que </a:t>
            </a:r>
            <a:r>
              <a:rPr lang="pt-BR" dirty="0">
                <a:solidFill>
                  <a:schemeClr val="accent2"/>
                </a:solidFill>
              </a:rPr>
              <a:t>proíbe muitas coisas de acontecer</a:t>
            </a:r>
            <a:r>
              <a:rPr lang="pt-BR" dirty="0"/>
              <a:t>, não uma teoria que explica tudo. </a:t>
            </a:r>
          </a:p>
          <a:p>
            <a:endParaRPr lang="pt-BR" dirty="0"/>
          </a:p>
        </p:txBody>
      </p:sp>
    </p:spTree>
    <p:extLst>
      <p:ext uri="{BB962C8B-B14F-4D97-AF65-F5344CB8AC3E}">
        <p14:creationId xmlns:p14="http://schemas.microsoft.com/office/powerpoint/2010/main" val="4155202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modelo da física de Einstein</a:t>
            </a:r>
          </a:p>
        </p:txBody>
      </p:sp>
      <p:sp>
        <p:nvSpPr>
          <p:cNvPr id="3" name="Espaço Reservado para Conteúdo 2"/>
          <p:cNvSpPr>
            <a:spLocks noGrp="1"/>
          </p:cNvSpPr>
          <p:nvPr>
            <p:ph idx="1"/>
          </p:nvPr>
        </p:nvSpPr>
        <p:spPr>
          <a:xfrm>
            <a:off x="677334" y="1469037"/>
            <a:ext cx="9411046" cy="5021704"/>
          </a:xfrm>
        </p:spPr>
        <p:txBody>
          <a:bodyPr>
            <a:normAutofit lnSpcReduction="10000"/>
          </a:bodyPr>
          <a:lstStyle/>
          <a:p>
            <a:pPr>
              <a:lnSpc>
                <a:spcPct val="160000"/>
              </a:lnSpc>
            </a:pPr>
            <a:r>
              <a:rPr lang="pt-BR" dirty="0"/>
              <a:t>Einstein, por exemplo, fez uma previsão ousada: se a luz de uma estrela não fizer uma curva ao passar perto do sol, o que poderia ser checado em um eclipse, a teoria da relatividade estaria errada. Por outro lado, seria impossível conceber alguma situação que contrarie a teoria psicanalítica de Freud. Esta não proibiria nada. </a:t>
            </a:r>
          </a:p>
          <a:p>
            <a:pPr>
              <a:lnSpc>
                <a:spcPct val="160000"/>
              </a:lnSpc>
            </a:pPr>
            <a:r>
              <a:rPr lang="pt-BR" dirty="0"/>
              <a:t>Popper propõe então, em </a:t>
            </a:r>
            <a:r>
              <a:rPr lang="pt-BR" i="1" dirty="0">
                <a:solidFill>
                  <a:schemeClr val="accent2"/>
                </a:solidFill>
              </a:rPr>
              <a:t>A lógica da descoberta científica</a:t>
            </a:r>
            <a:r>
              <a:rPr lang="pt-BR" dirty="0"/>
              <a:t>, um </a:t>
            </a:r>
            <a:r>
              <a:rPr lang="pt-BR" i="1" dirty="0"/>
              <a:t>critério de demarcação</a:t>
            </a:r>
            <a:r>
              <a:rPr lang="pt-BR" dirty="0"/>
              <a:t> entre ciência e não ciência, conhecido como </a:t>
            </a:r>
            <a:r>
              <a:rPr lang="pt-BR" i="1" dirty="0"/>
              <a:t>falseacionismo</a:t>
            </a:r>
            <a:r>
              <a:rPr lang="pt-BR" dirty="0"/>
              <a:t>, segundo o qual uma teoria seria científica se logicamente fosse concebível imaginar um estado de coisas que a contrarie, ou seja, uma teoria seria científica se fosse em princípio refutável, passível de ser rejeitada diante de críticas.</a:t>
            </a:r>
          </a:p>
          <a:p>
            <a:pPr>
              <a:lnSpc>
                <a:spcPct val="160000"/>
              </a:lnSpc>
            </a:pPr>
            <a:r>
              <a:rPr lang="pt-BR" dirty="0"/>
              <a:t>Na verdade, é possível que a psicanálise proíba algo. Mas supomos que não proíba apenas para contrastá-la com a física.</a:t>
            </a:r>
          </a:p>
          <a:p>
            <a:endParaRPr lang="pt-BR" dirty="0"/>
          </a:p>
        </p:txBody>
      </p:sp>
      <p:pic>
        <p:nvPicPr>
          <p:cNvPr id="5" name="Imagem 4">
            <a:extLst>
              <a:ext uri="{FF2B5EF4-FFF2-40B4-BE49-F238E27FC236}">
                <a16:creationId xmlns:a16="http://schemas.microsoft.com/office/drawing/2014/main" id="{EDAD1A6E-52C3-4DFC-B6FD-FBE0E96AD489}"/>
              </a:ext>
            </a:extLst>
          </p:cNvPr>
          <p:cNvPicPr>
            <a:picLocks noChangeAspect="1"/>
          </p:cNvPicPr>
          <p:nvPr/>
        </p:nvPicPr>
        <p:blipFill>
          <a:blip r:embed="rId2"/>
          <a:stretch>
            <a:fillRect/>
          </a:stretch>
        </p:blipFill>
        <p:spPr>
          <a:xfrm>
            <a:off x="9863528" y="0"/>
            <a:ext cx="2328472" cy="3128149"/>
          </a:xfrm>
          <a:prstGeom prst="rect">
            <a:avLst/>
          </a:prstGeom>
        </p:spPr>
      </p:pic>
    </p:spTree>
    <p:extLst>
      <p:ext uri="{BB962C8B-B14F-4D97-AF65-F5344CB8AC3E}">
        <p14:creationId xmlns:p14="http://schemas.microsoft.com/office/powerpoint/2010/main" val="4240392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vida de </a:t>
            </a:r>
            <a:r>
              <a:rPr lang="pt-BR" dirty="0" err="1"/>
              <a:t>Pooper</a:t>
            </a:r>
            <a:endParaRPr lang="pt-BR" dirty="0"/>
          </a:p>
        </p:txBody>
      </p:sp>
      <p:sp>
        <p:nvSpPr>
          <p:cNvPr id="3" name="Espaço Reservado para Conteúdo 2"/>
          <p:cNvSpPr>
            <a:spLocks noGrp="1"/>
          </p:cNvSpPr>
          <p:nvPr>
            <p:ph idx="1"/>
          </p:nvPr>
        </p:nvSpPr>
        <p:spPr>
          <a:xfrm>
            <a:off x="677334" y="1521502"/>
            <a:ext cx="10205525" cy="5336498"/>
          </a:xfrm>
        </p:spPr>
        <p:txBody>
          <a:bodyPr>
            <a:normAutofit fontScale="92500" lnSpcReduction="20000"/>
          </a:bodyPr>
          <a:lstStyle/>
          <a:p>
            <a:pPr>
              <a:lnSpc>
                <a:spcPct val="150000"/>
              </a:lnSpc>
            </a:pPr>
            <a:r>
              <a:rPr lang="pt-BR" dirty="0"/>
              <a:t>Feita essa breve introdução, iremos agora detalhar o estudo das ideias desse célebre pensador do método da ciência.  </a:t>
            </a:r>
          </a:p>
          <a:p>
            <a:pPr>
              <a:lnSpc>
                <a:spcPct val="150000"/>
              </a:lnSpc>
            </a:pPr>
            <a:r>
              <a:rPr lang="pt-BR" dirty="0"/>
              <a:t>Antes, falemos um pouco de sua vida. Sir </a:t>
            </a:r>
            <a:r>
              <a:rPr lang="pt-BR" dirty="0">
                <a:solidFill>
                  <a:schemeClr val="accent2"/>
                </a:solidFill>
              </a:rPr>
              <a:t>Karl </a:t>
            </a:r>
            <a:r>
              <a:rPr lang="pt-BR" dirty="0" err="1">
                <a:solidFill>
                  <a:schemeClr val="accent2"/>
                </a:solidFill>
              </a:rPr>
              <a:t>Raimund</a:t>
            </a:r>
            <a:r>
              <a:rPr lang="pt-BR" dirty="0">
                <a:solidFill>
                  <a:schemeClr val="accent2"/>
                </a:solidFill>
              </a:rPr>
              <a:t> Popper </a:t>
            </a:r>
            <a:r>
              <a:rPr lang="pt-BR" dirty="0"/>
              <a:t>nasceu em 28 de julho em </a:t>
            </a:r>
            <a:r>
              <a:rPr lang="pt-BR" dirty="0" err="1"/>
              <a:t>Himmelhof</a:t>
            </a:r>
            <a:r>
              <a:rPr lang="pt-BR" dirty="0"/>
              <a:t>, no distrito de </a:t>
            </a:r>
            <a:r>
              <a:rPr lang="pt-BR" dirty="0" err="1"/>
              <a:t>Ober</a:t>
            </a:r>
            <a:r>
              <a:rPr lang="pt-BR" dirty="0"/>
              <a:t> St. </a:t>
            </a:r>
            <a:r>
              <a:rPr lang="pt-BR" dirty="0" err="1"/>
              <a:t>Veit</a:t>
            </a:r>
            <a:r>
              <a:rPr lang="pt-BR" dirty="0"/>
              <a:t>, em Viena. O pai, Simon S. Carl Popper, foi um homem influente, um filantropo que administrava uma casa para órfãos vinculada a uma loja maçônica, e também trabalhava em uma instituição que oferecia abrigo para os sem-lar. Popper foi criado em ambiente livresco. Seu pai e dois de seus irmãos eram doutores em leis. Tinha doze anos quando a </a:t>
            </a:r>
            <a:r>
              <a:rPr lang="pt-BR" dirty="0">
                <a:solidFill>
                  <a:schemeClr val="accent2"/>
                </a:solidFill>
              </a:rPr>
              <a:t>Grande Guerra </a:t>
            </a:r>
            <a:r>
              <a:rPr lang="pt-BR" dirty="0"/>
              <a:t>eclodiu. </a:t>
            </a:r>
          </a:p>
          <a:p>
            <a:pPr>
              <a:lnSpc>
                <a:spcPct val="150000"/>
              </a:lnSpc>
            </a:pPr>
            <a:r>
              <a:rPr lang="pt-BR" dirty="0"/>
              <a:t>No período da guerra, ocorreram-lhe as primeiras reflexões filosóficas, período em que se debateu contra o </a:t>
            </a:r>
            <a:r>
              <a:rPr lang="pt-BR" i="1" dirty="0" err="1">
                <a:solidFill>
                  <a:schemeClr val="accent2"/>
                </a:solidFill>
              </a:rPr>
              <a:t>essencialismo</a:t>
            </a:r>
            <a:r>
              <a:rPr lang="pt-BR" dirty="0"/>
              <a:t>. Terminado o conflito bélico, viveu no cenário sombrio de Viena. Tendo-se retirado da casa dos pais, passou a viver na ala abandonada de um antigo hospital militar, transformada em república de estudantes. Na Universidade, acompanhou cursos em história, literatura, psicologia e filosofia. Depois, concentrou-se em física e matemática. Por essa época, aventurou-se na </a:t>
            </a:r>
            <a:r>
              <a:rPr lang="pt-BR" i="1" dirty="0">
                <a:solidFill>
                  <a:schemeClr val="accent2"/>
                </a:solidFill>
              </a:rPr>
              <a:t>Crítica da razão pura</a:t>
            </a:r>
            <a:r>
              <a:rPr lang="pt-BR" dirty="0">
                <a:solidFill>
                  <a:schemeClr val="accent2"/>
                </a:solidFill>
              </a:rPr>
              <a:t> </a:t>
            </a:r>
            <a:r>
              <a:rPr lang="pt-BR" dirty="0"/>
              <a:t>e nos </a:t>
            </a:r>
            <a:r>
              <a:rPr lang="pt-BR" i="1" dirty="0" err="1">
                <a:solidFill>
                  <a:schemeClr val="accent2"/>
                </a:solidFill>
              </a:rPr>
              <a:t>Prolegomena</a:t>
            </a:r>
            <a:r>
              <a:rPr lang="pt-BR" dirty="0"/>
              <a:t> de Kant.</a:t>
            </a:r>
          </a:p>
          <a:p>
            <a:endParaRPr lang="pt-BR" dirty="0"/>
          </a:p>
        </p:txBody>
      </p:sp>
    </p:spTree>
    <p:extLst>
      <p:ext uri="{BB962C8B-B14F-4D97-AF65-F5344CB8AC3E}">
        <p14:creationId xmlns:p14="http://schemas.microsoft.com/office/powerpoint/2010/main" val="2929425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assistente social</a:t>
            </a:r>
          </a:p>
        </p:txBody>
      </p:sp>
      <p:sp>
        <p:nvSpPr>
          <p:cNvPr id="3" name="Espaço Reservado para Conteúdo 2"/>
          <p:cNvSpPr>
            <a:spLocks noGrp="1"/>
          </p:cNvSpPr>
          <p:nvPr>
            <p:ph idx="1"/>
          </p:nvPr>
        </p:nvSpPr>
        <p:spPr>
          <a:xfrm>
            <a:off x="677334" y="2160589"/>
            <a:ext cx="9575938" cy="3880773"/>
          </a:xfrm>
        </p:spPr>
        <p:txBody>
          <a:bodyPr/>
          <a:lstStyle/>
          <a:p>
            <a:pPr>
              <a:lnSpc>
                <a:spcPct val="150000"/>
              </a:lnSpc>
            </a:pPr>
            <a:r>
              <a:rPr lang="pt-BR" dirty="0"/>
              <a:t>Em 1922, tornou-se aluno regular, após a aprovação no exame vestibular, e logo adquiriu o direito de ministrar aulas em escolas primárias. Dividido entre as atividades do magistério e o ofício de entalhador, qualifica-se posteriormente para ensinar disciplinas exatas em escolas secundárias. </a:t>
            </a:r>
          </a:p>
          <a:p>
            <a:pPr>
              <a:lnSpc>
                <a:spcPct val="150000"/>
              </a:lnSpc>
            </a:pPr>
            <a:r>
              <a:rPr lang="pt-BR" dirty="0"/>
              <a:t>A falta de vagas para professores, entretanto, leva-o a aceitar a função de assistente social.</a:t>
            </a:r>
          </a:p>
          <a:p>
            <a:endParaRPr lang="pt-BR" dirty="0"/>
          </a:p>
        </p:txBody>
      </p:sp>
    </p:spTree>
    <p:extLst>
      <p:ext uri="{BB962C8B-B14F-4D97-AF65-F5344CB8AC3E}">
        <p14:creationId xmlns:p14="http://schemas.microsoft.com/office/powerpoint/2010/main" val="2058923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Karl Popper em sua </a:t>
            </a:r>
            <a:r>
              <a:rPr lang="pt-BR" i="1" dirty="0"/>
              <a:t>Autobiografia Intelectual</a:t>
            </a:r>
            <a:endParaRPr lang="pt-BR" dirty="0"/>
          </a:p>
        </p:txBody>
      </p:sp>
      <p:sp>
        <p:nvSpPr>
          <p:cNvPr id="3" name="Espaço Reservado para Conteúdo 2"/>
          <p:cNvSpPr>
            <a:spLocks noGrp="1"/>
          </p:cNvSpPr>
          <p:nvPr>
            <p:ph idx="1"/>
          </p:nvPr>
        </p:nvSpPr>
        <p:spPr>
          <a:xfrm>
            <a:off x="677334" y="2160589"/>
            <a:ext cx="9171204" cy="3880773"/>
          </a:xfrm>
        </p:spPr>
        <p:txBody>
          <a:bodyPr/>
          <a:lstStyle/>
          <a:p>
            <a:pPr>
              <a:lnSpc>
                <a:spcPct val="150000"/>
              </a:lnSpc>
            </a:pPr>
            <a:r>
              <a:rPr lang="pt-BR" dirty="0"/>
              <a:t>Foi nessa época que Popper concentrou-se na questão filosófica de como separar o pensamento científico autêntico do pensamento dogmático ou pseudocientífico. Interpretou este último como estágio pré-científico necessário para atingir-se o pensamento crítico:</a:t>
            </a:r>
          </a:p>
          <a:p>
            <a:pPr marL="719138" indent="0">
              <a:lnSpc>
                <a:spcPct val="150000"/>
              </a:lnSpc>
              <a:buNone/>
            </a:pPr>
            <a:r>
              <a:rPr lang="pt-BR" i="1" dirty="0">
                <a:solidFill>
                  <a:schemeClr val="accent2"/>
                </a:solidFill>
              </a:rPr>
              <a:t>“A crítica tem de ter, previamente, algo que criticar e isso, supunha eu, devia ser o resultado de um pensamento dogmático”.</a:t>
            </a:r>
            <a:endParaRPr lang="pt-BR" dirty="0">
              <a:solidFill>
                <a:schemeClr val="accent2"/>
              </a:solidFill>
            </a:endParaRPr>
          </a:p>
          <a:p>
            <a:endParaRPr lang="pt-BR" dirty="0"/>
          </a:p>
        </p:txBody>
      </p:sp>
    </p:spTree>
    <p:extLst>
      <p:ext uri="{BB962C8B-B14F-4D97-AF65-F5344CB8AC3E}">
        <p14:creationId xmlns:p14="http://schemas.microsoft.com/office/powerpoint/2010/main" val="157677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a:t>
            </a:r>
            <a:r>
              <a:rPr lang="pt-BR" i="1" dirty="0"/>
              <a:t>problema da demarcação</a:t>
            </a:r>
            <a:endParaRPr lang="pt-BR" dirty="0"/>
          </a:p>
        </p:txBody>
      </p:sp>
      <p:sp>
        <p:nvSpPr>
          <p:cNvPr id="3" name="Espaço Reservado para Conteúdo 2"/>
          <p:cNvSpPr>
            <a:spLocks noGrp="1"/>
          </p:cNvSpPr>
          <p:nvPr>
            <p:ph idx="1"/>
          </p:nvPr>
        </p:nvSpPr>
        <p:spPr>
          <a:xfrm>
            <a:off x="677334" y="2160589"/>
            <a:ext cx="9530968" cy="3880773"/>
          </a:xfrm>
        </p:spPr>
        <p:txBody>
          <a:bodyPr/>
          <a:lstStyle/>
          <a:p>
            <a:pPr>
              <a:lnSpc>
                <a:spcPct val="150000"/>
              </a:lnSpc>
            </a:pPr>
            <a:r>
              <a:rPr lang="pt-BR" dirty="0"/>
              <a:t>O </a:t>
            </a:r>
            <a:r>
              <a:rPr lang="pt-BR" i="1" dirty="0"/>
              <a:t>problema da demarcação</a:t>
            </a:r>
            <a:r>
              <a:rPr lang="pt-BR" dirty="0"/>
              <a:t> ocupou a primeira parte da obra de Popper e, portanto, cabe aprofundarmo-nos nesse tema. Ele associou a cientificidade de uma teoria à sua capacidade de eliminar a ocorrência de acontecimentos possíveis. Ideia condensada na máxima: </a:t>
            </a:r>
            <a:r>
              <a:rPr lang="pt-BR" dirty="0">
                <a:solidFill>
                  <a:schemeClr val="accent2"/>
                </a:solidFill>
              </a:rPr>
              <a:t>“</a:t>
            </a:r>
            <a:r>
              <a:rPr lang="pt-BR" i="1" dirty="0">
                <a:solidFill>
                  <a:schemeClr val="accent2"/>
                </a:solidFill>
              </a:rPr>
              <a:t>quanto mais uma teoria proíbe, mais ela diz</a:t>
            </a:r>
            <a:r>
              <a:rPr lang="pt-BR" dirty="0">
                <a:solidFill>
                  <a:schemeClr val="accent2"/>
                </a:solidFill>
              </a:rPr>
              <a:t>”. </a:t>
            </a:r>
          </a:p>
          <a:p>
            <a:pPr>
              <a:lnSpc>
                <a:spcPct val="150000"/>
              </a:lnSpc>
            </a:pPr>
            <a:r>
              <a:rPr lang="pt-BR" dirty="0"/>
              <a:t>Popper, como dissemos, admirava a teoria de Einstein, tida como o modelo de ciência, e desconfiava de Marx e Freud. Considerou a ideia de apoiar o método científico na indução como sendo </a:t>
            </a:r>
            <a:r>
              <a:rPr lang="pt-BR" i="1" dirty="0">
                <a:solidFill>
                  <a:schemeClr val="accent2"/>
                </a:solidFill>
              </a:rPr>
              <a:t>“uma crença eivada de falhas”</a:t>
            </a:r>
            <a:r>
              <a:rPr lang="pt-BR" dirty="0"/>
              <a:t>.</a:t>
            </a:r>
          </a:p>
          <a:p>
            <a:endParaRPr lang="pt-BR" dirty="0"/>
          </a:p>
        </p:txBody>
      </p:sp>
    </p:spTree>
    <p:extLst>
      <p:ext uri="{BB962C8B-B14F-4D97-AF65-F5344CB8AC3E}">
        <p14:creationId xmlns:p14="http://schemas.microsoft.com/office/powerpoint/2010/main" val="95993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04734"/>
            <a:ext cx="8596668" cy="1320800"/>
          </a:xfrm>
        </p:spPr>
        <p:txBody>
          <a:bodyPr/>
          <a:lstStyle/>
          <a:p>
            <a:r>
              <a:rPr lang="pt-BR" dirty="0"/>
              <a:t>Outros interesses de Popper</a:t>
            </a:r>
          </a:p>
        </p:txBody>
      </p:sp>
      <p:sp>
        <p:nvSpPr>
          <p:cNvPr id="3" name="Espaço Reservado para Conteúdo 2"/>
          <p:cNvSpPr>
            <a:spLocks noGrp="1"/>
          </p:cNvSpPr>
          <p:nvPr>
            <p:ph idx="1"/>
          </p:nvPr>
        </p:nvSpPr>
        <p:spPr>
          <a:xfrm>
            <a:off x="677334" y="1320800"/>
            <a:ext cx="9545958" cy="5456420"/>
          </a:xfrm>
        </p:spPr>
        <p:txBody>
          <a:bodyPr>
            <a:normAutofit/>
          </a:bodyPr>
          <a:lstStyle/>
          <a:p>
            <a:pPr>
              <a:lnSpc>
                <a:spcPct val="160000"/>
              </a:lnSpc>
            </a:pPr>
            <a:r>
              <a:rPr lang="pt-BR" dirty="0"/>
              <a:t>Popper também se interessou por música. Suas especulações em torno do surgimento da música polifônica transbordaram para o campo filosófico, reforçando sua repulsa a dogmas e tradições. </a:t>
            </a:r>
          </a:p>
          <a:p>
            <a:pPr>
              <a:lnSpc>
                <a:spcPct val="160000"/>
              </a:lnSpc>
            </a:pPr>
            <a:r>
              <a:rPr lang="pt-BR" dirty="0"/>
              <a:t>Em 1925, ele ingressa no Instituto Pedagógico, que tinha o objetivo de facilitar e dar apoio à reforma, então em processo, das escolas fundamentais e de ensino médio de Viena. </a:t>
            </a:r>
          </a:p>
          <a:p>
            <a:pPr>
              <a:lnSpc>
                <a:spcPct val="160000"/>
              </a:lnSpc>
            </a:pPr>
            <a:r>
              <a:rPr lang="pt-BR" dirty="0"/>
              <a:t>Lá, ele conheceu sua mulher, uma de suas colegas que, em sua opinião, seria </a:t>
            </a:r>
            <a:r>
              <a:rPr lang="pt-BR" i="1" dirty="0">
                <a:solidFill>
                  <a:schemeClr val="accent2"/>
                </a:solidFill>
              </a:rPr>
              <a:t>“um dos mais severos juízes de sua obra”</a:t>
            </a:r>
            <a:r>
              <a:rPr lang="pt-BR" dirty="0">
                <a:solidFill>
                  <a:schemeClr val="accent2"/>
                </a:solidFill>
              </a:rPr>
              <a:t>.</a:t>
            </a:r>
            <a:r>
              <a:rPr lang="pt-BR" dirty="0"/>
              <a:t> Os anos no Instituto foram dedicados aos estudos, aos seminários com os colegas e à docência acadêmica não oficial.</a:t>
            </a:r>
          </a:p>
          <a:p>
            <a:pPr>
              <a:lnSpc>
                <a:spcPct val="160000"/>
              </a:lnSpc>
            </a:pPr>
            <a:r>
              <a:rPr lang="pt-BR" dirty="0"/>
              <a:t>Popper interessou-se especialmente por psicologia, na esteira das influências do trabalho de seu amigo Karl </a:t>
            </a:r>
            <a:r>
              <a:rPr lang="pt-BR" dirty="0" err="1"/>
              <a:t>Bühler</a:t>
            </a:r>
            <a:r>
              <a:rPr lang="pt-BR" dirty="0"/>
              <a:t> em </a:t>
            </a:r>
            <a:r>
              <a:rPr lang="pt-BR" dirty="0">
                <a:solidFill>
                  <a:schemeClr val="accent2"/>
                </a:solidFill>
              </a:rPr>
              <a:t>psicologia </a:t>
            </a:r>
            <a:r>
              <a:rPr lang="pt-BR" dirty="0" err="1">
                <a:solidFill>
                  <a:schemeClr val="accent2"/>
                </a:solidFill>
              </a:rPr>
              <a:t>g</a:t>
            </a:r>
            <a:r>
              <a:rPr lang="pt-BR" i="1" dirty="0" err="1">
                <a:solidFill>
                  <a:schemeClr val="accent2"/>
                </a:solidFill>
              </a:rPr>
              <a:t>estáltica</a:t>
            </a:r>
            <a:r>
              <a:rPr lang="pt-BR" i="1" dirty="0">
                <a:solidFill>
                  <a:schemeClr val="accent2"/>
                </a:solidFill>
              </a:rPr>
              <a:t> </a:t>
            </a:r>
            <a:r>
              <a:rPr lang="pt-BR" dirty="0"/>
              <a:t>(psicologia da percepção).   </a:t>
            </a:r>
          </a:p>
          <a:p>
            <a:endParaRPr lang="pt-BR" dirty="0"/>
          </a:p>
        </p:txBody>
      </p:sp>
    </p:spTree>
    <p:extLst>
      <p:ext uri="{BB962C8B-B14F-4D97-AF65-F5344CB8AC3E}">
        <p14:creationId xmlns:p14="http://schemas.microsoft.com/office/powerpoint/2010/main" val="605675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56238"/>
            <a:ext cx="8596668" cy="1320800"/>
          </a:xfrm>
        </p:spPr>
        <p:txBody>
          <a:bodyPr/>
          <a:lstStyle/>
          <a:p>
            <a:r>
              <a:rPr lang="pt-BR" dirty="0"/>
              <a:t>Contra o silogismo</a:t>
            </a:r>
          </a:p>
        </p:txBody>
      </p:sp>
      <p:sp>
        <p:nvSpPr>
          <p:cNvPr id="3" name="Espaço Reservado para Conteúdo 2"/>
          <p:cNvSpPr>
            <a:spLocks noGrp="1"/>
          </p:cNvSpPr>
          <p:nvPr>
            <p:ph idx="1"/>
          </p:nvPr>
        </p:nvSpPr>
        <p:spPr>
          <a:xfrm>
            <a:off x="677334" y="1139252"/>
            <a:ext cx="9770810" cy="5718747"/>
          </a:xfrm>
        </p:spPr>
        <p:txBody>
          <a:bodyPr>
            <a:normAutofit/>
          </a:bodyPr>
          <a:lstStyle/>
          <a:p>
            <a:pPr>
              <a:lnSpc>
                <a:spcPct val="150000"/>
              </a:lnSpc>
            </a:pPr>
            <a:r>
              <a:rPr lang="pt-BR" dirty="0"/>
              <a:t>Popper desconfiou de muitas das teorias psicológicas da época. A psicologia da associação (inspirada nas ideias de Locke, Berkeley e Hume) era, em sua opinião, simplesmente uma tradução, em termos psicológicos, da lógica aristotélica de sujeito-predicado:</a:t>
            </a:r>
          </a:p>
          <a:p>
            <a:pPr marL="449263" indent="0">
              <a:lnSpc>
                <a:spcPct val="150000"/>
              </a:lnSpc>
              <a:buNone/>
            </a:pPr>
            <a:r>
              <a:rPr lang="pt-BR" i="1" dirty="0">
                <a:solidFill>
                  <a:schemeClr val="accent2"/>
                </a:solidFill>
              </a:rPr>
              <a:t>“A lógica aristotélica dá atenção a enunciados como “os homens são mortais”. Aqui, há dois “termos”, e uma “cópula” que os liga ou associa. Traduza-se isso em termos psicológicos e dir-se-á que pensar consiste em ter as “ideias” de homem e de mortalidade “associadas” uma à outra. Basta ler as obras de Locke a partir desse ponto de vista para perceber como o fato ocorreu: seus pressupostos básicos são o de que a lógica aristotélica é válida e de que descreve nossos processos mentais subjetivos, psicológicos. Contudo, a lógica de sujeito-predicado é algo muito primitivo. (Pode ser encarada como interpretação de um reduzido fragmento de álgebra booleana, descuidadamente combinado com uma pequena porção de ingênua teoria dos conjuntos.) É incrível que alguém ainda a considere uma psicologia empírica.”</a:t>
            </a:r>
            <a:r>
              <a:rPr lang="pt-BR" dirty="0">
                <a:solidFill>
                  <a:schemeClr val="accent2"/>
                </a:solidFill>
              </a:rPr>
              <a:t> </a:t>
            </a:r>
          </a:p>
          <a:p>
            <a:endParaRPr lang="pt-BR" dirty="0"/>
          </a:p>
        </p:txBody>
      </p:sp>
    </p:spTree>
    <p:extLst>
      <p:ext uri="{BB962C8B-B14F-4D97-AF65-F5344CB8AC3E}">
        <p14:creationId xmlns:p14="http://schemas.microsoft.com/office/powerpoint/2010/main" val="186911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O Falseacionismo</a:t>
            </a:r>
            <a:br>
              <a:rPr lang="pt-BR" dirty="0"/>
            </a:br>
            <a:endParaRPr lang="pt-BR" dirty="0"/>
          </a:p>
        </p:txBody>
      </p:sp>
    </p:spTree>
    <p:extLst>
      <p:ext uri="{BB962C8B-B14F-4D97-AF65-F5344CB8AC3E}">
        <p14:creationId xmlns:p14="http://schemas.microsoft.com/office/powerpoint/2010/main" val="879503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Contra o comportamentalismo em psicologia</a:t>
            </a:r>
          </a:p>
        </p:txBody>
      </p:sp>
      <p:sp>
        <p:nvSpPr>
          <p:cNvPr id="3" name="Espaço Reservado para Conteúdo 2"/>
          <p:cNvSpPr>
            <a:spLocks noGrp="1"/>
          </p:cNvSpPr>
          <p:nvPr>
            <p:ph idx="1"/>
          </p:nvPr>
        </p:nvSpPr>
        <p:spPr>
          <a:xfrm>
            <a:off x="677334" y="2160589"/>
            <a:ext cx="9186194" cy="3880773"/>
          </a:xfrm>
        </p:spPr>
        <p:txBody>
          <a:bodyPr/>
          <a:lstStyle/>
          <a:p>
            <a:pPr>
              <a:lnSpc>
                <a:spcPct val="150000"/>
              </a:lnSpc>
            </a:pPr>
            <a:r>
              <a:rPr lang="pt-BR" dirty="0"/>
              <a:t>As teorias psicológicas </a:t>
            </a:r>
            <a:r>
              <a:rPr lang="pt-BR" i="1" dirty="0">
                <a:solidFill>
                  <a:schemeClr val="accent2"/>
                </a:solidFill>
              </a:rPr>
              <a:t>behavioristas</a:t>
            </a:r>
            <a:r>
              <a:rPr lang="pt-BR" dirty="0">
                <a:solidFill>
                  <a:schemeClr val="accent2"/>
                </a:solidFill>
              </a:rPr>
              <a:t> </a:t>
            </a:r>
            <a:r>
              <a:rPr lang="pt-BR" dirty="0"/>
              <a:t>também foram contestadas. Popper nem mesmo acreditou na teoria do reflexo condicionado de Pavlov. </a:t>
            </a:r>
          </a:p>
          <a:p>
            <a:pPr>
              <a:lnSpc>
                <a:spcPct val="150000"/>
              </a:lnSpc>
            </a:pPr>
            <a:r>
              <a:rPr lang="pt-BR" dirty="0"/>
              <a:t>A transferência do foco das atenções de Popper, da psicologia para o campo da metodologia da ciência, aparece em sua tese de doutorado de 1928, </a:t>
            </a:r>
            <a:r>
              <a:rPr lang="pt-BR" i="1" dirty="0">
                <a:solidFill>
                  <a:schemeClr val="accent2"/>
                </a:solidFill>
              </a:rPr>
              <a:t>A propósito do problema do método na psicologia do pensamento</a:t>
            </a:r>
            <a:r>
              <a:rPr lang="pt-BR" dirty="0"/>
              <a:t>, na qual, deixando de lado anos de trabalho em psicologia do pensamento e da descoberta, ele  limita-se a uma mera introdução metodológica à pesquisa em psicologia.</a:t>
            </a:r>
          </a:p>
          <a:p>
            <a:endParaRPr lang="pt-BR" dirty="0"/>
          </a:p>
        </p:txBody>
      </p:sp>
    </p:spTree>
    <p:extLst>
      <p:ext uri="{BB962C8B-B14F-4D97-AF65-F5344CB8AC3E}">
        <p14:creationId xmlns:p14="http://schemas.microsoft.com/office/powerpoint/2010/main" val="3708591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físico e matemático</a:t>
            </a:r>
          </a:p>
        </p:txBody>
      </p:sp>
      <p:sp>
        <p:nvSpPr>
          <p:cNvPr id="3" name="Espaço Reservado para Conteúdo 2"/>
          <p:cNvSpPr>
            <a:spLocks noGrp="1"/>
          </p:cNvSpPr>
          <p:nvPr>
            <p:ph idx="1"/>
          </p:nvPr>
        </p:nvSpPr>
        <p:spPr>
          <a:xfrm>
            <a:off x="677334" y="1466212"/>
            <a:ext cx="9396056" cy="4782188"/>
          </a:xfrm>
        </p:spPr>
        <p:txBody>
          <a:bodyPr>
            <a:normAutofit/>
          </a:bodyPr>
          <a:lstStyle/>
          <a:p>
            <a:pPr>
              <a:lnSpc>
                <a:spcPct val="120000"/>
              </a:lnSpc>
            </a:pPr>
            <a:r>
              <a:rPr lang="pt-BR" dirty="0"/>
              <a:t>Após o doutoramento, Popper se qualificou para o ensino de física e de matemática em escolas de nível médio, oferecendo, para tanto, uma tese sobre geometria não euclidiana. É após este esforço intelectual que ele começou a orientar seus pensamentos até chegar na famosa fórmula do </a:t>
            </a:r>
            <a:r>
              <a:rPr lang="pt-BR" i="1" dirty="0">
                <a:solidFill>
                  <a:schemeClr val="accent2"/>
                </a:solidFill>
              </a:rPr>
              <a:t>falseacionismo</a:t>
            </a:r>
            <a:r>
              <a:rPr lang="pt-BR" dirty="0"/>
              <a:t>:</a:t>
            </a:r>
          </a:p>
          <a:p>
            <a:pPr marL="442913" indent="0">
              <a:lnSpc>
                <a:spcPct val="120000"/>
              </a:lnSpc>
              <a:buNone/>
            </a:pPr>
            <a:r>
              <a:rPr lang="pt-BR" i="1" dirty="0">
                <a:solidFill>
                  <a:schemeClr val="accent2"/>
                </a:solidFill>
              </a:rPr>
              <a:t>“Compreendi por que se havia enraizado fortemente, desde Bacon, uma errônea teoria da ciência – a de que as ciências naturais eram ciências indutivas e que a indução era um processo de estabelecimento ou justificação de teorias, mediante observações ou experimentos repetidos. O motivo que levava essa concepção a dominar estava em que os cientistas procuravam demarcar suas atividades, separando-as da pseudociência, bem como da teologia e da metafísica, e usando como critério de demarcação o método indutivo proposto por Bacon... Entretanto, eu tinha em mãos, havia vários anos, um critério de demarcação mais satisfatório: testabilidade ou falseamento”. </a:t>
            </a:r>
            <a:endParaRPr lang="pt-BR" dirty="0">
              <a:solidFill>
                <a:schemeClr val="accent2"/>
              </a:solidFill>
            </a:endParaRPr>
          </a:p>
          <a:p>
            <a:endParaRPr lang="pt-BR" dirty="0"/>
          </a:p>
        </p:txBody>
      </p:sp>
    </p:spTree>
    <p:extLst>
      <p:ext uri="{BB962C8B-B14F-4D97-AF65-F5344CB8AC3E}">
        <p14:creationId xmlns:p14="http://schemas.microsoft.com/office/powerpoint/2010/main" val="370683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56238"/>
            <a:ext cx="8596668" cy="1320800"/>
          </a:xfrm>
        </p:spPr>
        <p:txBody>
          <a:bodyPr/>
          <a:lstStyle/>
          <a:p>
            <a:r>
              <a:rPr lang="pt-BR" dirty="0"/>
              <a:t>Uso do </a:t>
            </a:r>
            <a:r>
              <a:rPr lang="pt-BR" i="1" dirty="0"/>
              <a:t>modus </a:t>
            </a:r>
            <a:r>
              <a:rPr lang="pt-BR" i="1" dirty="0" err="1"/>
              <a:t>tollens</a:t>
            </a:r>
            <a:endParaRPr lang="pt-BR" dirty="0"/>
          </a:p>
        </p:txBody>
      </p:sp>
      <p:sp>
        <p:nvSpPr>
          <p:cNvPr id="3" name="Espaço Reservado para Conteúdo 2"/>
          <p:cNvSpPr>
            <a:spLocks noGrp="1"/>
          </p:cNvSpPr>
          <p:nvPr>
            <p:ph idx="1"/>
          </p:nvPr>
        </p:nvSpPr>
        <p:spPr>
          <a:xfrm>
            <a:off x="482461" y="1169233"/>
            <a:ext cx="9680869" cy="4872129"/>
          </a:xfrm>
        </p:spPr>
        <p:txBody>
          <a:bodyPr>
            <a:normAutofit/>
          </a:bodyPr>
          <a:lstStyle/>
          <a:p>
            <a:pPr>
              <a:lnSpc>
                <a:spcPct val="150000"/>
              </a:lnSpc>
            </a:pPr>
            <a:r>
              <a:rPr lang="pt-BR" dirty="0"/>
              <a:t>Popper acreditou que o problema da demarcação poderia ser equacionado sem uma lógica indutiva. Os resultados do método de tentativa e erro poderiam ser aplicados de tal forma que a metodologia indutiva fosse substituída pela </a:t>
            </a:r>
            <a:r>
              <a:rPr lang="pt-BR" dirty="0">
                <a:solidFill>
                  <a:schemeClr val="accent2"/>
                </a:solidFill>
              </a:rPr>
              <a:t>metodologia dedutiva</a:t>
            </a:r>
            <a:r>
              <a:rPr lang="pt-BR" dirty="0"/>
              <a:t>. Refutar a teoria por meio do falseamento de suas consequências dedutivas era meramente uma inferência dedutiva apoiada no </a:t>
            </a:r>
            <a:r>
              <a:rPr lang="pt-BR" i="1" dirty="0">
                <a:solidFill>
                  <a:schemeClr val="accent2"/>
                </a:solidFill>
              </a:rPr>
              <a:t>modus </a:t>
            </a:r>
            <a:r>
              <a:rPr lang="pt-BR" i="1" dirty="0" err="1">
                <a:solidFill>
                  <a:schemeClr val="accent2"/>
                </a:solidFill>
              </a:rPr>
              <a:t>tollens</a:t>
            </a:r>
            <a:r>
              <a:rPr lang="pt-BR" dirty="0"/>
              <a:t>. </a:t>
            </a:r>
          </a:p>
          <a:p>
            <a:pPr>
              <a:lnSpc>
                <a:spcPct val="150000"/>
              </a:lnSpc>
            </a:pPr>
            <a:r>
              <a:rPr lang="pt-BR" dirty="0"/>
              <a:t>Como vimos, a lógica nos ensina que a negação do </a:t>
            </a:r>
            <a:r>
              <a:rPr lang="pt-BR" i="1" dirty="0"/>
              <a:t>consequente</a:t>
            </a:r>
            <a:r>
              <a:rPr lang="pt-BR" dirty="0"/>
              <a:t> é válida: afirma-se que </a:t>
            </a:r>
            <a:r>
              <a:rPr lang="pt-BR" dirty="0">
                <a:solidFill>
                  <a:schemeClr val="accent2"/>
                </a:solidFill>
              </a:rPr>
              <a:t>“se A é certo, então B é certo”, </a:t>
            </a:r>
            <a:r>
              <a:rPr lang="pt-BR" dirty="0"/>
              <a:t>logo afirmar não-B implica logicamente em estabelecer </a:t>
            </a:r>
            <a:r>
              <a:rPr lang="pt-BR" dirty="0" err="1"/>
              <a:t>não-A</a:t>
            </a:r>
            <a:r>
              <a:rPr lang="pt-BR" dirty="0"/>
              <a:t>. Destarte, podemos falsear uma hipótese a partir dos fatos, mas não podemos afirmar que a hipótese é verdadeira por estar de acordo com os fatos. O </a:t>
            </a:r>
            <a:r>
              <a:rPr lang="pt-BR" i="1" dirty="0" err="1"/>
              <a:t>verificacionismo</a:t>
            </a:r>
            <a:r>
              <a:rPr lang="pt-BR" dirty="0"/>
              <a:t> é criticado por incorrer na falácia de afirmar o A (o</a:t>
            </a:r>
            <a:r>
              <a:rPr lang="pt-BR" i="1" dirty="0"/>
              <a:t> antecedente</a:t>
            </a:r>
            <a:r>
              <a:rPr lang="pt-BR" dirty="0"/>
              <a:t>) a partir da afirmação de B (o </a:t>
            </a:r>
            <a:r>
              <a:rPr lang="pt-BR" i="1" dirty="0"/>
              <a:t>consequente</a:t>
            </a:r>
            <a:r>
              <a:rPr lang="pt-BR" dirty="0"/>
              <a:t>).</a:t>
            </a:r>
          </a:p>
          <a:p>
            <a:endParaRPr lang="pt-BR" dirty="0"/>
          </a:p>
        </p:txBody>
      </p:sp>
    </p:spTree>
    <p:extLst>
      <p:ext uri="{BB962C8B-B14F-4D97-AF65-F5344CB8AC3E}">
        <p14:creationId xmlns:p14="http://schemas.microsoft.com/office/powerpoint/2010/main" val="1576190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ideia de corroboração</a:t>
            </a:r>
          </a:p>
        </p:txBody>
      </p:sp>
      <p:sp>
        <p:nvSpPr>
          <p:cNvPr id="3" name="Espaço Reservado para Conteúdo 2"/>
          <p:cNvSpPr>
            <a:spLocks noGrp="1"/>
          </p:cNvSpPr>
          <p:nvPr>
            <p:ph idx="1"/>
          </p:nvPr>
        </p:nvSpPr>
        <p:spPr>
          <a:xfrm>
            <a:off x="677334" y="2160589"/>
            <a:ext cx="9560948" cy="3880773"/>
          </a:xfrm>
        </p:spPr>
        <p:txBody>
          <a:bodyPr/>
          <a:lstStyle/>
          <a:p>
            <a:pPr>
              <a:lnSpc>
                <a:spcPct val="150000"/>
              </a:lnSpc>
            </a:pPr>
            <a:r>
              <a:rPr lang="pt-BR" dirty="0"/>
              <a:t>Nessa nova concepção, sempre que as teorias não forem refutadas pelo teste elas devem continuar com </a:t>
            </a:r>
            <a:r>
              <a:rPr lang="pt-BR" dirty="0">
                <a:solidFill>
                  <a:schemeClr val="accent2"/>
                </a:solidFill>
              </a:rPr>
              <a:t>o caráter de conjeturas</a:t>
            </a:r>
            <a:r>
              <a:rPr lang="pt-BR" dirty="0"/>
              <a:t>. Não há, portanto, teorias com </a:t>
            </a:r>
            <a:r>
              <a:rPr lang="pt-BR" i="1" dirty="0"/>
              <a:t>status</a:t>
            </a:r>
            <a:r>
              <a:rPr lang="pt-BR" dirty="0"/>
              <a:t> de verdadeiras. </a:t>
            </a:r>
          </a:p>
          <a:p>
            <a:pPr>
              <a:lnSpc>
                <a:spcPct val="150000"/>
              </a:lnSpc>
            </a:pPr>
            <a:r>
              <a:rPr lang="pt-BR" dirty="0"/>
              <a:t>O que existe são teorias resistentes que comprovaram suas qualidades em face do teste. Diz-se então que a teoria adquiriu maior </a:t>
            </a:r>
            <a:r>
              <a:rPr lang="pt-BR" dirty="0">
                <a:solidFill>
                  <a:schemeClr val="accent2"/>
                </a:solidFill>
              </a:rPr>
              <a:t>grau de </a:t>
            </a:r>
            <a:r>
              <a:rPr lang="pt-BR" i="1" dirty="0">
                <a:solidFill>
                  <a:schemeClr val="accent2"/>
                </a:solidFill>
              </a:rPr>
              <a:t>corroboração</a:t>
            </a:r>
            <a:r>
              <a:rPr lang="pt-BR" dirty="0"/>
              <a:t>.</a:t>
            </a:r>
          </a:p>
          <a:p>
            <a:endParaRPr lang="pt-BR" dirty="0"/>
          </a:p>
        </p:txBody>
      </p:sp>
    </p:spTree>
    <p:extLst>
      <p:ext uri="{BB962C8B-B14F-4D97-AF65-F5344CB8AC3E}">
        <p14:creationId xmlns:p14="http://schemas.microsoft.com/office/powerpoint/2010/main" val="2118475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Popper e os positivistas</a:t>
            </a:r>
          </a:p>
        </p:txBody>
      </p:sp>
      <p:sp>
        <p:nvSpPr>
          <p:cNvPr id="3" name="Espaço Reservado para Conteúdo 2"/>
          <p:cNvSpPr>
            <a:spLocks noGrp="1"/>
          </p:cNvSpPr>
          <p:nvPr>
            <p:ph idx="1"/>
          </p:nvPr>
        </p:nvSpPr>
        <p:spPr>
          <a:xfrm>
            <a:off x="677333" y="1394085"/>
            <a:ext cx="9246155" cy="4647277"/>
          </a:xfrm>
        </p:spPr>
        <p:txBody>
          <a:bodyPr>
            <a:normAutofit fontScale="92500" lnSpcReduction="20000"/>
          </a:bodyPr>
          <a:lstStyle/>
          <a:p>
            <a:pPr>
              <a:lnSpc>
                <a:spcPct val="150000"/>
              </a:lnSpc>
            </a:pPr>
            <a:r>
              <a:rPr lang="pt-BR" dirty="0"/>
              <a:t>Imediatamente Popper entrou em rota de colisão com a filosofia do </a:t>
            </a:r>
            <a:r>
              <a:rPr lang="pt-BR" dirty="0">
                <a:solidFill>
                  <a:schemeClr val="accent2"/>
                </a:solidFill>
              </a:rPr>
              <a:t>Círculo de Viena</a:t>
            </a:r>
            <a:r>
              <a:rPr lang="pt-BR" dirty="0"/>
              <a:t>. Dos membros dele, </a:t>
            </a:r>
            <a:r>
              <a:rPr lang="pt-BR" dirty="0">
                <a:solidFill>
                  <a:schemeClr val="accent2"/>
                </a:solidFill>
              </a:rPr>
              <a:t>Victor Kraft </a:t>
            </a:r>
            <a:r>
              <a:rPr lang="pt-BR" dirty="0"/>
              <a:t>foi o primeiro que se dispôs seriamente a ouvir as críticas de Popper às ideias sustentadas pelo </a:t>
            </a:r>
            <a:r>
              <a:rPr lang="pt-BR" i="1" dirty="0"/>
              <a:t>Círculo</a:t>
            </a:r>
            <a:r>
              <a:rPr lang="pt-BR" dirty="0"/>
              <a:t>. </a:t>
            </a:r>
          </a:p>
          <a:p>
            <a:pPr>
              <a:lnSpc>
                <a:spcPct val="150000"/>
              </a:lnSpc>
            </a:pPr>
            <a:r>
              <a:rPr lang="pt-BR" dirty="0"/>
              <a:t>No entanto, Kraft ficou chocado quando Popper </a:t>
            </a:r>
            <a:r>
              <a:rPr lang="pt-BR" i="1" dirty="0">
                <a:solidFill>
                  <a:schemeClr val="accent2"/>
                </a:solidFill>
              </a:rPr>
              <a:t>“predisse que a filosofia do Círculo se transformaria numa nova forma de </a:t>
            </a:r>
            <a:r>
              <a:rPr lang="pt-BR" i="1" dirty="0" err="1">
                <a:solidFill>
                  <a:schemeClr val="accent2"/>
                </a:solidFill>
              </a:rPr>
              <a:t>escolasticismo</a:t>
            </a:r>
            <a:r>
              <a:rPr lang="pt-BR" i="1" dirty="0">
                <a:solidFill>
                  <a:schemeClr val="accent2"/>
                </a:solidFill>
              </a:rPr>
              <a:t> e de verbalismo”.</a:t>
            </a:r>
            <a:r>
              <a:rPr lang="pt-BR" dirty="0">
                <a:solidFill>
                  <a:schemeClr val="accent2"/>
                </a:solidFill>
              </a:rPr>
              <a:t> </a:t>
            </a:r>
          </a:p>
          <a:p>
            <a:pPr>
              <a:lnSpc>
                <a:spcPct val="150000"/>
              </a:lnSpc>
            </a:pPr>
            <a:r>
              <a:rPr lang="pt-BR" dirty="0"/>
              <a:t>Outro membro</a:t>
            </a:r>
            <a:r>
              <a:rPr lang="pt-BR" dirty="0">
                <a:solidFill>
                  <a:schemeClr val="accent2"/>
                </a:solidFill>
              </a:rPr>
              <a:t>, </a:t>
            </a:r>
            <a:r>
              <a:rPr lang="pt-BR" dirty="0" err="1">
                <a:solidFill>
                  <a:schemeClr val="accent2"/>
                </a:solidFill>
              </a:rPr>
              <a:t>Hebert</a:t>
            </a:r>
            <a:r>
              <a:rPr lang="pt-BR" dirty="0">
                <a:solidFill>
                  <a:schemeClr val="accent2"/>
                </a:solidFill>
              </a:rPr>
              <a:t> </a:t>
            </a:r>
            <a:r>
              <a:rPr lang="pt-BR" dirty="0" err="1">
                <a:solidFill>
                  <a:schemeClr val="accent2"/>
                </a:solidFill>
              </a:rPr>
              <a:t>Feigl</a:t>
            </a:r>
            <a:r>
              <a:rPr lang="pt-BR" dirty="0"/>
              <a:t>, teve uma postura diferente; disse não só que achava as ideias de Popper importantes, como pensava que ele devia divulgá-las na forma de livro. Ainda com o livro incipiente, já tendo escrito alguns capítulos, </a:t>
            </a:r>
            <a:r>
              <a:rPr lang="pt-BR" dirty="0">
                <a:solidFill>
                  <a:schemeClr val="accent2"/>
                </a:solidFill>
              </a:rPr>
              <a:t>Friedrich </a:t>
            </a:r>
            <a:r>
              <a:rPr lang="pt-BR" dirty="0" err="1">
                <a:solidFill>
                  <a:schemeClr val="accent2"/>
                </a:solidFill>
              </a:rPr>
              <a:t>Waismann</a:t>
            </a:r>
            <a:r>
              <a:rPr lang="pt-BR" dirty="0">
                <a:solidFill>
                  <a:schemeClr val="accent2"/>
                </a:solidFill>
              </a:rPr>
              <a:t> </a:t>
            </a:r>
            <a:r>
              <a:rPr lang="pt-BR" dirty="0"/>
              <a:t>convidou-o a apresentar suas críticas, no apartamento de </a:t>
            </a:r>
            <a:r>
              <a:rPr lang="pt-BR" dirty="0">
                <a:solidFill>
                  <a:schemeClr val="accent2"/>
                </a:solidFill>
              </a:rPr>
              <a:t>Edgar </a:t>
            </a:r>
            <a:r>
              <a:rPr lang="pt-BR" dirty="0" err="1">
                <a:solidFill>
                  <a:schemeClr val="accent2"/>
                </a:solidFill>
              </a:rPr>
              <a:t>Zilsel</a:t>
            </a:r>
            <a:r>
              <a:rPr lang="pt-BR" dirty="0"/>
              <a:t>, a um apanhado de pessoas oriundas de diferentes grupos de estudos. </a:t>
            </a:r>
          </a:p>
          <a:p>
            <a:pPr>
              <a:lnSpc>
                <a:spcPct val="150000"/>
              </a:lnSpc>
            </a:pPr>
            <a:r>
              <a:rPr lang="pt-BR" dirty="0"/>
              <a:t>Popper nunca teve contato pessoal com o Círculo de Viena, do qual só participavam das reuniões de quinta-feira à noite os que eram pessoalmente convidados por </a:t>
            </a:r>
            <a:r>
              <a:rPr lang="pt-BR" dirty="0" err="1"/>
              <a:t>Schlick</a:t>
            </a:r>
            <a:r>
              <a:rPr lang="pt-BR" dirty="0"/>
              <a:t>. </a:t>
            </a:r>
          </a:p>
          <a:p>
            <a:endParaRPr lang="pt-BR" dirty="0"/>
          </a:p>
        </p:txBody>
      </p:sp>
    </p:spTree>
    <p:extLst>
      <p:ext uri="{BB962C8B-B14F-4D97-AF65-F5344CB8AC3E}">
        <p14:creationId xmlns:p14="http://schemas.microsoft.com/office/powerpoint/2010/main" val="2858846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a:t>Logik der </a:t>
            </a:r>
            <a:r>
              <a:rPr lang="pt-BR" i="1" dirty="0" err="1"/>
              <a:t>Forschung</a:t>
            </a:r>
            <a:endParaRPr lang="pt-BR" dirty="0"/>
          </a:p>
        </p:txBody>
      </p:sp>
      <p:sp>
        <p:nvSpPr>
          <p:cNvPr id="3" name="Espaço Reservado para Conteúdo 2"/>
          <p:cNvSpPr>
            <a:spLocks noGrp="1"/>
          </p:cNvSpPr>
          <p:nvPr>
            <p:ph idx="1"/>
          </p:nvPr>
        </p:nvSpPr>
        <p:spPr>
          <a:xfrm>
            <a:off x="677334" y="1753849"/>
            <a:ext cx="9575938" cy="4691921"/>
          </a:xfrm>
        </p:spPr>
        <p:txBody>
          <a:bodyPr/>
          <a:lstStyle/>
          <a:p>
            <a:pPr>
              <a:lnSpc>
                <a:spcPct val="150000"/>
              </a:lnSpc>
            </a:pPr>
            <a:r>
              <a:rPr lang="pt-BR" dirty="0"/>
              <a:t>A versão final do trabalho de Popper intitulou-se </a:t>
            </a:r>
            <a:r>
              <a:rPr lang="pt-BR" i="1" dirty="0">
                <a:solidFill>
                  <a:schemeClr val="accent2"/>
                </a:solidFill>
              </a:rPr>
              <a:t>Lógica da descoberta científica</a:t>
            </a:r>
            <a:r>
              <a:rPr lang="pt-BR" dirty="0">
                <a:solidFill>
                  <a:schemeClr val="accent2"/>
                </a:solidFill>
              </a:rPr>
              <a:t> </a:t>
            </a:r>
            <a:r>
              <a:rPr lang="pt-BR" dirty="0"/>
              <a:t>(</a:t>
            </a:r>
            <a:r>
              <a:rPr lang="pt-BR" i="1" dirty="0"/>
              <a:t>Logik der </a:t>
            </a:r>
            <a:r>
              <a:rPr lang="pt-BR" i="1" dirty="0" err="1"/>
              <a:t>Forschung</a:t>
            </a:r>
            <a:r>
              <a:rPr lang="pt-BR" dirty="0"/>
              <a:t>, em alemão), de 1934. Título infeliz da tradução, já que não há, em Popper, uma lógica da descoberta. </a:t>
            </a:r>
          </a:p>
          <a:p>
            <a:pPr>
              <a:lnSpc>
                <a:spcPct val="150000"/>
              </a:lnSpc>
            </a:pPr>
            <a:r>
              <a:rPr lang="pt-BR" dirty="0"/>
              <a:t>O título equivocado manteve-se na tradução inglesa, 25 anos depois, mas seria enfim corrigido na tradução em língua portuguesa da obra como </a:t>
            </a:r>
            <a:r>
              <a:rPr lang="pt-BR" i="1" dirty="0">
                <a:solidFill>
                  <a:schemeClr val="accent2"/>
                </a:solidFill>
              </a:rPr>
              <a:t>A lógica da pesquisa científica</a:t>
            </a:r>
            <a:r>
              <a:rPr lang="pt-BR" dirty="0"/>
              <a:t>. Este livro tornou-se a obra publicada mais conhecida de Popper. </a:t>
            </a:r>
          </a:p>
          <a:p>
            <a:pPr>
              <a:lnSpc>
                <a:spcPct val="150000"/>
              </a:lnSpc>
            </a:pPr>
            <a:r>
              <a:rPr lang="pt-BR" dirty="0"/>
              <a:t>Talvez seja igualmente conhecida a obra de Popper </a:t>
            </a:r>
            <a:r>
              <a:rPr lang="pt-BR" i="1" dirty="0">
                <a:solidFill>
                  <a:schemeClr val="accent2"/>
                </a:solidFill>
              </a:rPr>
              <a:t>A sociedade aberta e seus inimigos</a:t>
            </a:r>
            <a:r>
              <a:rPr lang="pt-BR" dirty="0"/>
              <a:t>.</a:t>
            </a:r>
          </a:p>
          <a:p>
            <a:endParaRPr lang="pt-BR" dirty="0"/>
          </a:p>
        </p:txBody>
      </p:sp>
      <p:pic>
        <p:nvPicPr>
          <p:cNvPr id="5" name="Imagem 4">
            <a:extLst>
              <a:ext uri="{FF2B5EF4-FFF2-40B4-BE49-F238E27FC236}">
                <a16:creationId xmlns:a16="http://schemas.microsoft.com/office/drawing/2014/main" id="{866B61B1-CECB-42D6-B0AB-9F68D828F0E2}"/>
              </a:ext>
            </a:extLst>
          </p:cNvPr>
          <p:cNvPicPr>
            <a:picLocks noChangeAspect="1"/>
          </p:cNvPicPr>
          <p:nvPr/>
        </p:nvPicPr>
        <p:blipFill>
          <a:blip r:embed="rId2"/>
          <a:stretch>
            <a:fillRect/>
          </a:stretch>
        </p:blipFill>
        <p:spPr>
          <a:xfrm>
            <a:off x="10253272" y="0"/>
            <a:ext cx="1962424" cy="2857899"/>
          </a:xfrm>
          <a:prstGeom prst="rect">
            <a:avLst/>
          </a:prstGeom>
        </p:spPr>
      </p:pic>
    </p:spTree>
    <p:extLst>
      <p:ext uri="{BB962C8B-B14F-4D97-AF65-F5344CB8AC3E}">
        <p14:creationId xmlns:p14="http://schemas.microsoft.com/office/powerpoint/2010/main" val="1894984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fuga da Áustria </a:t>
            </a:r>
          </a:p>
        </p:txBody>
      </p:sp>
      <p:sp>
        <p:nvSpPr>
          <p:cNvPr id="3" name="Espaço Reservado para Conteúdo 2"/>
          <p:cNvSpPr>
            <a:spLocks noGrp="1"/>
          </p:cNvSpPr>
          <p:nvPr>
            <p:ph idx="1"/>
          </p:nvPr>
        </p:nvSpPr>
        <p:spPr>
          <a:xfrm>
            <a:off x="677334" y="1528997"/>
            <a:ext cx="9396056" cy="4512365"/>
          </a:xfrm>
        </p:spPr>
        <p:txBody>
          <a:bodyPr>
            <a:normAutofit lnSpcReduction="10000"/>
          </a:bodyPr>
          <a:lstStyle/>
          <a:p>
            <a:pPr>
              <a:lnSpc>
                <a:spcPct val="150000"/>
              </a:lnSpc>
            </a:pPr>
            <a:r>
              <a:rPr lang="pt-BR" dirty="0"/>
              <a:t>A partir de julho de 1927, Popper passou a suspeitar que o nazismo fosse tomar o poder na Europa. Em 1929, ele já esperava pela ascensão de Hitler e antecipou também que o ditador alemão encontraria alguma desculpa para anexar a Áustria. Popper encontrava-se então em uma situação particularmente delicada, uma vez que era de família judia recém-convertida ao cristianismo. </a:t>
            </a:r>
          </a:p>
          <a:p>
            <a:pPr>
              <a:lnSpc>
                <a:spcPct val="150000"/>
              </a:lnSpc>
            </a:pPr>
            <a:r>
              <a:rPr lang="pt-BR" dirty="0"/>
              <a:t>Ele sentiu-se, de fato, mais seguro no breve período de nove meses que permaneceu na Inglaterra em 1935, deslocando-se ao longo do eixo Londres-Oxford a fim de debater com eminentes lógicos e proferir várias palestras acerca de seu livro, que havia adquirido grande reputação.  De volta a Viena, a ameaça da radicalização política compeliu-o a aceitar o convite de </a:t>
            </a:r>
            <a:r>
              <a:rPr lang="pt-BR" dirty="0">
                <a:solidFill>
                  <a:schemeClr val="accent2"/>
                </a:solidFill>
              </a:rPr>
              <a:t>Walter Adams</a:t>
            </a:r>
            <a:r>
              <a:rPr lang="pt-BR" dirty="0"/>
              <a:t>, diretor da </a:t>
            </a:r>
            <a:r>
              <a:rPr lang="pt-BR" i="1" dirty="0"/>
              <a:t>London </a:t>
            </a:r>
            <a:r>
              <a:rPr lang="pt-BR" i="1" dirty="0" err="1"/>
              <a:t>School</a:t>
            </a:r>
            <a:r>
              <a:rPr lang="pt-BR" i="1" dirty="0"/>
              <a:t> </a:t>
            </a:r>
            <a:r>
              <a:rPr lang="pt-BR" i="1" dirty="0" err="1"/>
              <a:t>of</a:t>
            </a:r>
            <a:r>
              <a:rPr lang="pt-BR" i="1" dirty="0"/>
              <a:t> </a:t>
            </a:r>
            <a:r>
              <a:rPr lang="pt-BR" i="1" dirty="0" err="1"/>
              <a:t>Economics</a:t>
            </a:r>
            <a:r>
              <a:rPr lang="pt-BR" dirty="0"/>
              <a:t>, para lecionar na Nova Zelândia.</a:t>
            </a:r>
          </a:p>
          <a:p>
            <a:endParaRPr lang="pt-BR" dirty="0"/>
          </a:p>
        </p:txBody>
      </p:sp>
    </p:spTree>
    <p:extLst>
      <p:ext uri="{BB962C8B-B14F-4D97-AF65-F5344CB8AC3E}">
        <p14:creationId xmlns:p14="http://schemas.microsoft.com/office/powerpoint/2010/main" val="1620395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9335799" cy="1320800"/>
          </a:xfrm>
        </p:spPr>
        <p:txBody>
          <a:bodyPr>
            <a:normAutofit fontScale="90000"/>
          </a:bodyPr>
          <a:lstStyle/>
          <a:p>
            <a:r>
              <a:rPr lang="pt-BR" i="1" dirty="0"/>
              <a:t>Conjeturas e refutações, A miséria do historicismo</a:t>
            </a:r>
            <a:r>
              <a:rPr lang="pt-BR" dirty="0"/>
              <a:t> e </a:t>
            </a:r>
            <a:r>
              <a:rPr lang="pt-BR" i="1" dirty="0"/>
              <a:t>A sociedade aberta e seus inimigos</a:t>
            </a:r>
            <a:r>
              <a:rPr lang="pt-BR" dirty="0"/>
              <a:t> </a:t>
            </a:r>
            <a:br>
              <a:rPr lang="pt-BR" dirty="0"/>
            </a:br>
            <a:r>
              <a:rPr lang="pt-BR" i="1" dirty="0"/>
              <a:t> </a:t>
            </a:r>
            <a:endParaRPr lang="pt-BR" dirty="0"/>
          </a:p>
        </p:txBody>
      </p:sp>
      <p:sp>
        <p:nvSpPr>
          <p:cNvPr id="3" name="Espaço Reservado para Conteúdo 2"/>
          <p:cNvSpPr>
            <a:spLocks noGrp="1"/>
          </p:cNvSpPr>
          <p:nvPr>
            <p:ph idx="1"/>
          </p:nvPr>
        </p:nvSpPr>
        <p:spPr>
          <a:xfrm>
            <a:off x="677334" y="2160589"/>
            <a:ext cx="9335798" cy="4255201"/>
          </a:xfrm>
        </p:spPr>
        <p:txBody>
          <a:bodyPr>
            <a:normAutofit/>
          </a:bodyPr>
          <a:lstStyle/>
          <a:p>
            <a:pPr>
              <a:lnSpc>
                <a:spcPct val="150000"/>
              </a:lnSpc>
            </a:pPr>
            <a:r>
              <a:rPr lang="pt-BR" dirty="0"/>
              <a:t>A primeira conferência de Popper no novíssimo mundo transformou-se no capítulo 15 do seu livro</a:t>
            </a:r>
            <a:r>
              <a:rPr lang="pt-BR" i="1" dirty="0"/>
              <a:t> </a:t>
            </a:r>
            <a:r>
              <a:rPr lang="pt-BR" i="1" dirty="0">
                <a:solidFill>
                  <a:schemeClr val="accent2"/>
                </a:solidFill>
              </a:rPr>
              <a:t>Conjeturas e refutações</a:t>
            </a:r>
            <a:r>
              <a:rPr lang="pt-BR" dirty="0"/>
              <a:t>, de 1963. Na oposição ao totalitarismo, iniciou, nesse período, os livros </a:t>
            </a:r>
            <a:r>
              <a:rPr lang="pt-BR" i="1" dirty="0">
                <a:solidFill>
                  <a:schemeClr val="accent2"/>
                </a:solidFill>
              </a:rPr>
              <a:t>A miséria do historicismo</a:t>
            </a:r>
            <a:r>
              <a:rPr lang="pt-BR" dirty="0">
                <a:solidFill>
                  <a:schemeClr val="accent2"/>
                </a:solidFill>
              </a:rPr>
              <a:t> </a:t>
            </a:r>
            <a:r>
              <a:rPr lang="pt-BR" dirty="0"/>
              <a:t>e </a:t>
            </a:r>
            <a:r>
              <a:rPr lang="pt-BR" i="1" dirty="0">
                <a:solidFill>
                  <a:schemeClr val="accent2"/>
                </a:solidFill>
              </a:rPr>
              <a:t>A sociedade aberta e seus inimigos</a:t>
            </a:r>
            <a:r>
              <a:rPr lang="pt-BR" dirty="0"/>
              <a:t>. </a:t>
            </a:r>
          </a:p>
          <a:p>
            <a:pPr>
              <a:lnSpc>
                <a:spcPct val="150000"/>
              </a:lnSpc>
            </a:pPr>
            <a:r>
              <a:rPr lang="pt-BR" dirty="0"/>
              <a:t>Ao fim da guerra, Popper aceitou o convide de </a:t>
            </a:r>
            <a:r>
              <a:rPr lang="pt-BR" dirty="0">
                <a:solidFill>
                  <a:schemeClr val="accent2"/>
                </a:solidFill>
              </a:rPr>
              <a:t>Friedrich von Hayek </a:t>
            </a:r>
            <a:r>
              <a:rPr lang="pt-BR" dirty="0"/>
              <a:t>para lecionar na </a:t>
            </a:r>
            <a:r>
              <a:rPr lang="pt-BR" i="1" dirty="0"/>
              <a:t>London </a:t>
            </a:r>
            <a:r>
              <a:rPr lang="pt-BR" i="1" dirty="0" err="1"/>
              <a:t>School</a:t>
            </a:r>
            <a:r>
              <a:rPr lang="pt-BR" dirty="0"/>
              <a:t>.  Daí em diante, a vida de Popper seria dedicada a palestras e livros, revendo para publicação em língua inglesa as obras já editadas e trabalhando em novas publicações. Em 1964, ele recebe o título de Sir. Falece em 1994.</a:t>
            </a:r>
          </a:p>
          <a:p>
            <a:endParaRPr lang="pt-BR" dirty="0"/>
          </a:p>
        </p:txBody>
      </p:sp>
    </p:spTree>
    <p:extLst>
      <p:ext uri="{BB962C8B-B14F-4D97-AF65-F5344CB8AC3E}">
        <p14:creationId xmlns:p14="http://schemas.microsoft.com/office/powerpoint/2010/main" val="3325233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Ênfase no </a:t>
            </a:r>
            <a:r>
              <a:rPr lang="pt-BR" dirty="0" err="1"/>
              <a:t>dedutivismo</a:t>
            </a:r>
            <a:endParaRPr lang="pt-BR" dirty="0"/>
          </a:p>
        </p:txBody>
      </p:sp>
      <p:sp>
        <p:nvSpPr>
          <p:cNvPr id="3" name="Espaço Reservado para Conteúdo 2"/>
          <p:cNvSpPr>
            <a:spLocks noGrp="1"/>
          </p:cNvSpPr>
          <p:nvPr>
            <p:ph idx="1"/>
          </p:nvPr>
        </p:nvSpPr>
        <p:spPr>
          <a:xfrm>
            <a:off x="677334" y="1558977"/>
            <a:ext cx="9545958" cy="5021705"/>
          </a:xfrm>
        </p:spPr>
        <p:txBody>
          <a:bodyPr/>
          <a:lstStyle/>
          <a:p>
            <a:pPr>
              <a:lnSpc>
                <a:spcPct val="150000"/>
              </a:lnSpc>
            </a:pPr>
            <a:r>
              <a:rPr lang="pt-BR" dirty="0"/>
              <a:t>A oposição de Popper aos positivistas de sua época pode ser caracterizada por diversos ângulos.</a:t>
            </a:r>
          </a:p>
          <a:p>
            <a:pPr>
              <a:lnSpc>
                <a:spcPct val="150000"/>
              </a:lnSpc>
            </a:pPr>
            <a:r>
              <a:rPr lang="pt-BR" dirty="0"/>
              <a:t> A rejeição ao </a:t>
            </a:r>
            <a:r>
              <a:rPr lang="pt-BR" dirty="0" err="1"/>
              <a:t>indutivismo</a:t>
            </a:r>
            <a:r>
              <a:rPr lang="pt-BR" dirty="0"/>
              <a:t> e o cepticismo em relação à estratégia positivista de avaliação de significados são pontos básicos da crítica </a:t>
            </a:r>
            <a:r>
              <a:rPr lang="pt-BR" dirty="0" err="1"/>
              <a:t>popperiana</a:t>
            </a:r>
            <a:r>
              <a:rPr lang="pt-BR" dirty="0"/>
              <a:t>. Logo no início da </a:t>
            </a:r>
            <a:r>
              <a:rPr lang="pt-BR" i="1" dirty="0">
                <a:solidFill>
                  <a:schemeClr val="accent2"/>
                </a:solidFill>
              </a:rPr>
              <a:t>Lógica da descoberta científica</a:t>
            </a:r>
            <a:r>
              <a:rPr lang="pt-BR" dirty="0"/>
              <a:t>, Popper destaca o problema da indução a fim de atacar os que tentam justificar logicamente a inferência indutiva.  </a:t>
            </a:r>
          </a:p>
          <a:p>
            <a:pPr>
              <a:lnSpc>
                <a:spcPct val="150000"/>
              </a:lnSpc>
            </a:pPr>
            <a:r>
              <a:rPr lang="pt-BR" dirty="0"/>
              <a:t>A proposta do método dedutivo da prova procura substituir o </a:t>
            </a:r>
            <a:r>
              <a:rPr lang="pt-BR" dirty="0" err="1"/>
              <a:t>indutivismo</a:t>
            </a:r>
            <a:r>
              <a:rPr lang="pt-BR" dirty="0"/>
              <a:t> pelo </a:t>
            </a:r>
            <a:r>
              <a:rPr lang="pt-BR" i="1" dirty="0" err="1">
                <a:solidFill>
                  <a:schemeClr val="accent2"/>
                </a:solidFill>
              </a:rPr>
              <a:t>dedutivismo</a:t>
            </a:r>
            <a:r>
              <a:rPr lang="pt-BR" dirty="0"/>
              <a:t>. A teoria primeiramente é formulada e só então testada. No teste, a qualidade das hipóteses teóricas é avaliada. Não há critérios racionais para a escolha das hipóteses, basta que, uma vez adotada, elas sejam submetidas a testes. </a:t>
            </a:r>
          </a:p>
          <a:p>
            <a:endParaRPr lang="pt-BR" dirty="0"/>
          </a:p>
        </p:txBody>
      </p:sp>
    </p:spTree>
    <p:extLst>
      <p:ext uri="{BB962C8B-B14F-4D97-AF65-F5344CB8AC3E}">
        <p14:creationId xmlns:p14="http://schemas.microsoft.com/office/powerpoint/2010/main" val="168084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não lógica da descoberta científica</a:t>
            </a:r>
          </a:p>
        </p:txBody>
      </p:sp>
      <p:sp>
        <p:nvSpPr>
          <p:cNvPr id="3" name="Espaço Reservado para Conteúdo 2"/>
          <p:cNvSpPr>
            <a:spLocks noGrp="1"/>
          </p:cNvSpPr>
          <p:nvPr>
            <p:ph idx="1"/>
          </p:nvPr>
        </p:nvSpPr>
        <p:spPr>
          <a:xfrm>
            <a:off x="677334" y="2160589"/>
            <a:ext cx="9336096" cy="3880773"/>
          </a:xfrm>
        </p:spPr>
        <p:txBody>
          <a:bodyPr/>
          <a:lstStyle/>
          <a:p>
            <a:pPr>
              <a:lnSpc>
                <a:spcPct val="150000"/>
              </a:lnSpc>
            </a:pPr>
            <a:r>
              <a:rPr lang="pt-BR" dirty="0"/>
              <a:t>Somente a </a:t>
            </a:r>
            <a:r>
              <a:rPr lang="pt-BR" dirty="0">
                <a:solidFill>
                  <a:schemeClr val="accent2"/>
                </a:solidFill>
              </a:rPr>
              <a:t>psicologia do conhecimento </a:t>
            </a:r>
            <a:r>
              <a:rPr lang="pt-BR" dirty="0"/>
              <a:t>poderia desvendar como as hipóteses frutíferas são aventadas. </a:t>
            </a:r>
          </a:p>
          <a:p>
            <a:pPr>
              <a:lnSpc>
                <a:spcPct val="150000"/>
              </a:lnSpc>
            </a:pPr>
            <a:r>
              <a:rPr lang="pt-BR" dirty="0"/>
              <a:t>Não se pode reconstruir racionalmente como se dão os processos mentais na criação científica de hipóteses. </a:t>
            </a:r>
          </a:p>
          <a:p>
            <a:pPr>
              <a:lnSpc>
                <a:spcPct val="150000"/>
              </a:lnSpc>
            </a:pPr>
            <a:r>
              <a:rPr lang="pt-BR" dirty="0"/>
              <a:t>A descoberta é uma intuição criadora na qual atuam elementos de diversas naturezas, nem todos racionais. </a:t>
            </a:r>
          </a:p>
          <a:p>
            <a:endParaRPr lang="pt-BR" dirty="0"/>
          </a:p>
        </p:txBody>
      </p:sp>
    </p:spTree>
    <p:extLst>
      <p:ext uri="{BB962C8B-B14F-4D97-AF65-F5344CB8AC3E}">
        <p14:creationId xmlns:p14="http://schemas.microsoft.com/office/powerpoint/2010/main" val="189304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Sir Karl Popper</a:t>
            </a:r>
          </a:p>
        </p:txBody>
      </p:sp>
      <p:sp>
        <p:nvSpPr>
          <p:cNvPr id="3" name="Espaço Reservado para Conteúdo 2"/>
          <p:cNvSpPr>
            <a:spLocks noGrp="1"/>
          </p:cNvSpPr>
          <p:nvPr>
            <p:ph idx="1"/>
          </p:nvPr>
        </p:nvSpPr>
        <p:spPr>
          <a:xfrm>
            <a:off x="677334" y="2160589"/>
            <a:ext cx="9920712" cy="3880773"/>
          </a:xfrm>
        </p:spPr>
        <p:txBody>
          <a:bodyPr>
            <a:normAutofit/>
          </a:bodyPr>
          <a:lstStyle/>
          <a:p>
            <a:pPr>
              <a:lnSpc>
                <a:spcPct val="150000"/>
              </a:lnSpc>
            </a:pPr>
            <a:r>
              <a:rPr lang="pt-BR" dirty="0"/>
              <a:t>O mais importante crítico do </a:t>
            </a:r>
            <a:r>
              <a:rPr lang="pt-BR" i="1" dirty="0"/>
              <a:t>positivismo lógico</a:t>
            </a:r>
            <a:r>
              <a:rPr lang="pt-BR" dirty="0"/>
              <a:t> e o mais vigoroso opositor do Círculo de Viena foi, sem dúvida, Sir </a:t>
            </a:r>
            <a:r>
              <a:rPr lang="pt-BR" dirty="0">
                <a:solidFill>
                  <a:schemeClr val="accent2"/>
                </a:solidFill>
              </a:rPr>
              <a:t>Karl Popper</a:t>
            </a:r>
            <a:r>
              <a:rPr lang="pt-BR" dirty="0"/>
              <a:t> (1902-1994, Boxe 4.1). Popper criticava a noção de que a filosofia tradicional tratava apenas de pseudoproblemas. Ele acreditava na existência de problemas filosóficos genuínos que poderiam ser passíveis de discussão crítica racional. </a:t>
            </a:r>
          </a:p>
          <a:p>
            <a:endParaRPr lang="pt-BR" dirty="0"/>
          </a:p>
        </p:txBody>
      </p:sp>
    </p:spTree>
    <p:extLst>
      <p:ext uri="{BB962C8B-B14F-4D97-AF65-F5344CB8AC3E}">
        <p14:creationId xmlns:p14="http://schemas.microsoft.com/office/powerpoint/2010/main" val="964788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a:t>O</a:t>
            </a:r>
            <a:r>
              <a:rPr lang="pt-BR" dirty="0"/>
              <a:t> </a:t>
            </a:r>
            <a:r>
              <a:rPr lang="pt-BR" i="1" dirty="0"/>
              <a:t>contexto da descoberta</a:t>
            </a:r>
            <a:endParaRPr lang="pt-BR" dirty="0"/>
          </a:p>
        </p:txBody>
      </p:sp>
      <p:sp>
        <p:nvSpPr>
          <p:cNvPr id="3" name="Espaço Reservado para Conteúdo 2"/>
          <p:cNvSpPr>
            <a:spLocks noGrp="1"/>
          </p:cNvSpPr>
          <p:nvPr>
            <p:ph idx="1"/>
          </p:nvPr>
        </p:nvSpPr>
        <p:spPr>
          <a:xfrm>
            <a:off x="677333" y="2160589"/>
            <a:ext cx="9515977" cy="3880773"/>
          </a:xfrm>
        </p:spPr>
        <p:txBody>
          <a:bodyPr/>
          <a:lstStyle/>
          <a:p>
            <a:pPr>
              <a:lnSpc>
                <a:spcPct val="150000"/>
              </a:lnSpc>
            </a:pPr>
            <a:r>
              <a:rPr lang="pt-BR" dirty="0"/>
              <a:t>Popper empresta de </a:t>
            </a:r>
            <a:r>
              <a:rPr lang="pt-BR" dirty="0">
                <a:solidFill>
                  <a:schemeClr val="accent2"/>
                </a:solidFill>
              </a:rPr>
              <a:t>Hans Reichembach </a:t>
            </a:r>
            <a:r>
              <a:rPr lang="pt-BR" dirty="0"/>
              <a:t>a distinção entre dois contextos presentes no processo de produção científica. A emergência de teorias ocorre no </a:t>
            </a:r>
            <a:r>
              <a:rPr lang="pt-BR" i="1" dirty="0">
                <a:solidFill>
                  <a:schemeClr val="accent2"/>
                </a:solidFill>
              </a:rPr>
              <a:t>contexto da descoberta</a:t>
            </a:r>
            <a:r>
              <a:rPr lang="pt-BR" dirty="0"/>
              <a:t>. A metodologia científica preocupa-se com a reconstrução racional das teorias, de modo a avaliar-se a adequação a certos critérios padronizados de boa explicação científica. </a:t>
            </a:r>
          </a:p>
          <a:p>
            <a:pPr>
              <a:lnSpc>
                <a:spcPct val="150000"/>
              </a:lnSpc>
            </a:pPr>
            <a:r>
              <a:rPr lang="pt-BR" dirty="0"/>
              <a:t>No caso, a metodologia deve preocupar-se somente com o </a:t>
            </a:r>
            <a:r>
              <a:rPr lang="pt-BR" i="1" dirty="0">
                <a:solidFill>
                  <a:schemeClr val="accent2"/>
                </a:solidFill>
              </a:rPr>
              <a:t>contexto da justificação</a:t>
            </a:r>
            <a:r>
              <a:rPr lang="pt-BR" dirty="0"/>
              <a:t>, concentrando-se na avaliação metodológica dos resultados da pesquisa científica sob um prisma lógico.</a:t>
            </a:r>
          </a:p>
          <a:p>
            <a:endParaRPr lang="pt-BR" dirty="0"/>
          </a:p>
        </p:txBody>
      </p:sp>
    </p:spTree>
    <p:extLst>
      <p:ext uri="{BB962C8B-B14F-4D97-AF65-F5344CB8AC3E}">
        <p14:creationId xmlns:p14="http://schemas.microsoft.com/office/powerpoint/2010/main" val="3789876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07118" y="1244183"/>
            <a:ext cx="8596668" cy="5186597"/>
          </a:xfrm>
        </p:spPr>
        <p:txBody>
          <a:bodyPr/>
          <a:lstStyle/>
          <a:p>
            <a:pPr>
              <a:lnSpc>
                <a:spcPct val="150000"/>
              </a:lnSpc>
            </a:pPr>
            <a:r>
              <a:rPr lang="pt-BR" dirty="0"/>
              <a:t>O </a:t>
            </a:r>
            <a:r>
              <a:rPr lang="pt-BR" i="1" dirty="0"/>
              <a:t>contexto da descoberta</a:t>
            </a:r>
            <a:r>
              <a:rPr lang="pt-BR" dirty="0"/>
              <a:t> é objeto de estudo de historiadores e psicólogos; não de lógicos e metodólogos. A análise psicológica dos processos de criação de ideias científicas não cabe à metodologia da ciência. Esta se preocupa com </a:t>
            </a:r>
            <a:r>
              <a:rPr lang="pt-BR" dirty="0">
                <a:solidFill>
                  <a:schemeClr val="accent2"/>
                </a:solidFill>
              </a:rPr>
              <a:t>a lógica da pesquisa científica</a:t>
            </a:r>
            <a:r>
              <a:rPr lang="pt-BR" dirty="0"/>
              <a:t>, não no sentido da lógica pura, mas no de procurar interpretar </a:t>
            </a:r>
            <a:r>
              <a:rPr lang="pt-BR" dirty="0">
                <a:solidFill>
                  <a:schemeClr val="accent2"/>
                </a:solidFill>
              </a:rPr>
              <a:t>as regras do jogo científico</a:t>
            </a:r>
            <a:r>
              <a:rPr lang="pt-BR" dirty="0"/>
              <a:t>.</a:t>
            </a:r>
          </a:p>
          <a:p>
            <a:pPr>
              <a:lnSpc>
                <a:spcPct val="150000"/>
              </a:lnSpc>
            </a:pPr>
            <a:r>
              <a:rPr lang="pt-BR" dirty="0"/>
              <a:t>Regras não no sentido histórico, e sim </a:t>
            </a:r>
            <a:r>
              <a:rPr lang="pt-BR" dirty="0">
                <a:solidFill>
                  <a:schemeClr val="accent2"/>
                </a:solidFill>
              </a:rPr>
              <a:t>do ponto de vista lógico</a:t>
            </a:r>
            <a:r>
              <a:rPr lang="pt-BR" dirty="0"/>
              <a:t>: que normas a ciência deve logicamente procurar seguir se ela pretende produzir um bom resultado.</a:t>
            </a:r>
          </a:p>
          <a:p>
            <a:endParaRPr lang="pt-BR" dirty="0"/>
          </a:p>
        </p:txBody>
      </p:sp>
    </p:spTree>
    <p:extLst>
      <p:ext uri="{BB962C8B-B14F-4D97-AF65-F5344CB8AC3E}">
        <p14:creationId xmlns:p14="http://schemas.microsoft.com/office/powerpoint/2010/main" val="3396806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A prova dedutiva da teoria consiste em submetê-la a quatro procedimentos básicos de averiguação:</a:t>
            </a:r>
            <a:br>
              <a:rPr lang="pt-BR" dirty="0"/>
            </a:br>
            <a:endParaRPr lang="pt-BR" dirty="0"/>
          </a:p>
        </p:txBody>
      </p:sp>
      <p:sp>
        <p:nvSpPr>
          <p:cNvPr id="3" name="Espaço Reservado para Conteúdo 2"/>
          <p:cNvSpPr>
            <a:spLocks noGrp="1"/>
          </p:cNvSpPr>
          <p:nvPr>
            <p:ph idx="1"/>
          </p:nvPr>
        </p:nvSpPr>
        <p:spPr>
          <a:xfrm>
            <a:off x="677334" y="2367627"/>
            <a:ext cx="9920712" cy="3880773"/>
          </a:xfrm>
        </p:spPr>
        <p:txBody>
          <a:bodyPr/>
          <a:lstStyle/>
          <a:p>
            <a:pPr lvl="0">
              <a:lnSpc>
                <a:spcPct val="150000"/>
              </a:lnSpc>
              <a:buSzPct val="110000"/>
              <a:buFont typeface="+mj-lt"/>
              <a:buAutoNum type="arabicParenR"/>
            </a:pPr>
            <a:r>
              <a:rPr lang="pt-BR" dirty="0">
                <a:solidFill>
                  <a:schemeClr val="accent2"/>
                </a:solidFill>
              </a:rPr>
              <a:t>Teste de coerência interna da teoria</a:t>
            </a:r>
            <a:r>
              <a:rPr lang="pt-BR" dirty="0"/>
              <a:t>. Teste de comparação lógica das diferentes conclusões entre si; </a:t>
            </a:r>
          </a:p>
          <a:p>
            <a:pPr lvl="0">
              <a:lnSpc>
                <a:spcPct val="150000"/>
              </a:lnSpc>
              <a:buSzPct val="110000"/>
              <a:buFont typeface="+mj-lt"/>
              <a:buAutoNum type="arabicParenR"/>
            </a:pPr>
            <a:r>
              <a:rPr lang="pt-BR" dirty="0"/>
              <a:t>Examinar o </a:t>
            </a:r>
            <a:r>
              <a:rPr lang="pt-BR" dirty="0">
                <a:solidFill>
                  <a:schemeClr val="accent2"/>
                </a:solidFill>
              </a:rPr>
              <a:t>conteúdo empírico da teoria</a:t>
            </a:r>
            <a:r>
              <a:rPr lang="pt-BR" dirty="0"/>
              <a:t>. Ver se o seu formato lógico expressa algum conteúdo passível de teste empírico;</a:t>
            </a:r>
          </a:p>
          <a:p>
            <a:pPr lvl="0">
              <a:lnSpc>
                <a:spcPct val="150000"/>
              </a:lnSpc>
              <a:buSzPct val="110000"/>
              <a:buFont typeface="+mj-lt"/>
              <a:buAutoNum type="arabicParenR"/>
            </a:pPr>
            <a:r>
              <a:rPr lang="pt-BR" dirty="0"/>
              <a:t>No encadeamento histórico das teorias científicas, averiguar as </a:t>
            </a:r>
            <a:r>
              <a:rPr lang="pt-BR" dirty="0">
                <a:solidFill>
                  <a:schemeClr val="accent2"/>
                </a:solidFill>
              </a:rPr>
              <a:t>possibilidades de avanço empírico</a:t>
            </a:r>
            <a:r>
              <a:rPr lang="pt-BR" dirty="0"/>
              <a:t> nas teorias recentes;</a:t>
            </a:r>
          </a:p>
          <a:p>
            <a:pPr lvl="0">
              <a:lnSpc>
                <a:spcPct val="150000"/>
              </a:lnSpc>
              <a:buSzPct val="110000"/>
              <a:buFont typeface="+mj-lt"/>
              <a:buAutoNum type="arabicParenR"/>
            </a:pPr>
            <a:r>
              <a:rPr lang="pt-BR" dirty="0">
                <a:solidFill>
                  <a:schemeClr val="accent2"/>
                </a:solidFill>
              </a:rPr>
              <a:t>Teste empírico das conclusões da teoria</a:t>
            </a:r>
            <a:r>
              <a:rPr lang="pt-BR" dirty="0"/>
              <a:t>. Avaliar se suas predições se mantêm na confrontação com experimentos empíricos.</a:t>
            </a:r>
          </a:p>
          <a:p>
            <a:endParaRPr lang="pt-BR" dirty="0"/>
          </a:p>
        </p:txBody>
      </p:sp>
    </p:spTree>
    <p:extLst>
      <p:ext uri="{BB962C8B-B14F-4D97-AF65-F5344CB8AC3E}">
        <p14:creationId xmlns:p14="http://schemas.microsoft.com/office/powerpoint/2010/main" val="1622824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a:t>Aniquilaram a ciência natural...</a:t>
            </a:r>
            <a:endParaRPr lang="pt-BR" dirty="0"/>
          </a:p>
        </p:txBody>
      </p:sp>
      <p:sp>
        <p:nvSpPr>
          <p:cNvPr id="3" name="Espaço Reservado para Conteúdo 2"/>
          <p:cNvSpPr>
            <a:spLocks noGrp="1"/>
          </p:cNvSpPr>
          <p:nvPr>
            <p:ph idx="1"/>
          </p:nvPr>
        </p:nvSpPr>
        <p:spPr>
          <a:xfrm>
            <a:off x="677334" y="2160589"/>
            <a:ext cx="9411046" cy="3880773"/>
          </a:xfrm>
        </p:spPr>
        <p:txBody>
          <a:bodyPr>
            <a:normAutofit/>
          </a:bodyPr>
          <a:lstStyle/>
          <a:p>
            <a:pPr>
              <a:lnSpc>
                <a:spcPct val="150000"/>
              </a:lnSpc>
            </a:pPr>
            <a:r>
              <a:rPr lang="pt-BR" dirty="0"/>
              <a:t>O teste empírico orienta-se por tentativas de </a:t>
            </a:r>
            <a:r>
              <a:rPr lang="pt-BR" dirty="0">
                <a:solidFill>
                  <a:schemeClr val="accent2"/>
                </a:solidFill>
              </a:rPr>
              <a:t>falsear as conclusões teóricas</a:t>
            </a:r>
            <a:r>
              <a:rPr lang="pt-BR" dirty="0"/>
              <a:t>. Ele não visa conferir significado cognitivo e empírico a enunciados isolados ou à teoria como um todo. </a:t>
            </a:r>
          </a:p>
          <a:p>
            <a:pPr>
              <a:lnSpc>
                <a:spcPct val="150000"/>
              </a:lnSpc>
            </a:pPr>
            <a:r>
              <a:rPr lang="pt-BR" dirty="0"/>
              <a:t>O critério positivista de significância é, para Popper, muito restrito: </a:t>
            </a:r>
            <a:r>
              <a:rPr lang="pt-BR" i="1" dirty="0">
                <a:solidFill>
                  <a:schemeClr val="accent2"/>
                </a:solidFill>
              </a:rPr>
              <a:t>“os positivistas, em sua ânsia de aniquilar a metafísica, aniquilaram com ela a ciência natural”</a:t>
            </a:r>
            <a:r>
              <a:rPr lang="pt-BR" dirty="0">
                <a:solidFill>
                  <a:schemeClr val="accent2"/>
                </a:solidFill>
              </a:rPr>
              <a:t>. </a:t>
            </a:r>
          </a:p>
          <a:p>
            <a:pPr>
              <a:lnSpc>
                <a:spcPct val="150000"/>
              </a:lnSpc>
            </a:pPr>
            <a:r>
              <a:rPr lang="pt-BR" dirty="0"/>
              <a:t>Em verdade, </a:t>
            </a:r>
            <a:r>
              <a:rPr lang="pt-BR" dirty="0">
                <a:solidFill>
                  <a:schemeClr val="accent2"/>
                </a:solidFill>
              </a:rPr>
              <a:t>mesmo a metafísica não está excluída da atividade científica</a:t>
            </a:r>
            <a:r>
              <a:rPr lang="pt-BR" dirty="0"/>
              <a:t>, pois, em Popper, a </a:t>
            </a:r>
            <a:r>
              <a:rPr lang="pt-BR" dirty="0">
                <a:solidFill>
                  <a:schemeClr val="accent2"/>
                </a:solidFill>
              </a:rPr>
              <a:t>metafísica interfere no processo de criação das ideias originais em ciência</a:t>
            </a:r>
            <a:r>
              <a:rPr lang="pt-BR" dirty="0"/>
              <a:t>. </a:t>
            </a:r>
          </a:p>
          <a:p>
            <a:endParaRPr lang="pt-BR" dirty="0"/>
          </a:p>
        </p:txBody>
      </p:sp>
    </p:spTree>
    <p:extLst>
      <p:ext uri="{BB962C8B-B14F-4D97-AF65-F5344CB8AC3E}">
        <p14:creationId xmlns:p14="http://schemas.microsoft.com/office/powerpoint/2010/main" val="1206697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As boas regras metodológicas</a:t>
            </a:r>
          </a:p>
        </p:txBody>
      </p:sp>
      <p:sp>
        <p:nvSpPr>
          <p:cNvPr id="3" name="Espaço Reservado para Conteúdo 2"/>
          <p:cNvSpPr>
            <a:spLocks noGrp="1"/>
          </p:cNvSpPr>
          <p:nvPr>
            <p:ph idx="1"/>
          </p:nvPr>
        </p:nvSpPr>
        <p:spPr>
          <a:xfrm>
            <a:off x="677334" y="1930400"/>
            <a:ext cx="9590928" cy="3880773"/>
          </a:xfrm>
        </p:spPr>
        <p:txBody>
          <a:bodyPr/>
          <a:lstStyle/>
          <a:p>
            <a:pPr>
              <a:lnSpc>
                <a:spcPct val="150000"/>
              </a:lnSpc>
            </a:pPr>
            <a:r>
              <a:rPr lang="pt-BR" dirty="0"/>
              <a:t>O princípio positivista de separar ciência e metafísica por meio de análise de significado é substituído pela estratégia </a:t>
            </a:r>
            <a:r>
              <a:rPr lang="pt-BR" dirty="0" err="1"/>
              <a:t>popperiana</a:t>
            </a:r>
            <a:r>
              <a:rPr lang="pt-BR" dirty="0"/>
              <a:t> de demarcação científica com base na ideia de </a:t>
            </a:r>
            <a:r>
              <a:rPr lang="pt-BR" dirty="0">
                <a:solidFill>
                  <a:schemeClr val="accent2"/>
                </a:solidFill>
              </a:rPr>
              <a:t>ciência como </a:t>
            </a:r>
            <a:r>
              <a:rPr lang="pt-BR" i="1" dirty="0">
                <a:solidFill>
                  <a:schemeClr val="accent2"/>
                </a:solidFill>
              </a:rPr>
              <a:t>convenção</a:t>
            </a:r>
            <a:r>
              <a:rPr lang="pt-BR" dirty="0"/>
              <a:t>. </a:t>
            </a:r>
          </a:p>
          <a:p>
            <a:pPr>
              <a:lnSpc>
                <a:spcPct val="150000"/>
              </a:lnSpc>
            </a:pPr>
            <a:r>
              <a:rPr lang="pt-BR" dirty="0"/>
              <a:t>Popper propõe que a justificativa lógica da ciência seja apoiada na identificação das boas regras metodológicas. Tais regras são tidas como boas por permitirem </a:t>
            </a:r>
            <a:r>
              <a:rPr lang="pt-BR" dirty="0">
                <a:solidFill>
                  <a:schemeClr val="accent2"/>
                </a:solidFill>
              </a:rPr>
              <a:t>uma análise crítica da experimentação empírica</a:t>
            </a:r>
            <a:r>
              <a:rPr lang="pt-BR" dirty="0"/>
              <a:t>, de modo a assegurar um método que aperfeiçoe a busca da verdade em ciência.</a:t>
            </a:r>
          </a:p>
        </p:txBody>
      </p:sp>
    </p:spTree>
    <p:extLst>
      <p:ext uri="{BB962C8B-B14F-4D97-AF65-F5344CB8AC3E}">
        <p14:creationId xmlns:p14="http://schemas.microsoft.com/office/powerpoint/2010/main" val="853708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Verdade no sentido absoluto</a:t>
            </a:r>
          </a:p>
        </p:txBody>
      </p:sp>
      <p:sp>
        <p:nvSpPr>
          <p:cNvPr id="3" name="Espaço Reservado para Conteúdo 2"/>
          <p:cNvSpPr>
            <a:spLocks noGrp="1"/>
          </p:cNvSpPr>
          <p:nvPr>
            <p:ph idx="1"/>
          </p:nvPr>
        </p:nvSpPr>
        <p:spPr>
          <a:xfrm>
            <a:off x="677333" y="2160589"/>
            <a:ext cx="9096253" cy="3880773"/>
          </a:xfrm>
        </p:spPr>
        <p:txBody>
          <a:bodyPr/>
          <a:lstStyle/>
          <a:p>
            <a:pPr>
              <a:lnSpc>
                <a:spcPct val="150000"/>
              </a:lnSpc>
            </a:pPr>
            <a:r>
              <a:rPr lang="pt-BR" dirty="0"/>
              <a:t>Popper não acredita que teorias sejam verdadeiras. No entanto, assevera a existência da verdade no sentido absoluto. </a:t>
            </a:r>
          </a:p>
          <a:p>
            <a:pPr>
              <a:lnSpc>
                <a:spcPct val="150000"/>
              </a:lnSpc>
            </a:pPr>
            <a:r>
              <a:rPr lang="pt-BR" dirty="0"/>
              <a:t>Não se sabe o quanto a teoria se aproxima da verdade, mas pode-se conhecer a </a:t>
            </a:r>
            <a:r>
              <a:rPr lang="pt-BR" dirty="0">
                <a:solidFill>
                  <a:schemeClr val="accent2"/>
                </a:solidFill>
              </a:rPr>
              <a:t>situação em que ela é falsa</a:t>
            </a:r>
            <a:r>
              <a:rPr lang="pt-BR" dirty="0"/>
              <a:t>. </a:t>
            </a:r>
            <a:r>
              <a:rPr lang="pt-BR" dirty="0">
                <a:solidFill>
                  <a:schemeClr val="tx1"/>
                </a:solidFill>
              </a:rPr>
              <a:t>Pelo</a:t>
            </a:r>
            <a:r>
              <a:rPr lang="pt-BR" dirty="0">
                <a:solidFill>
                  <a:schemeClr val="accent2"/>
                </a:solidFill>
              </a:rPr>
              <a:t> </a:t>
            </a:r>
            <a:r>
              <a:rPr lang="pt-BR" i="1" dirty="0">
                <a:solidFill>
                  <a:schemeClr val="accent2"/>
                </a:solidFill>
              </a:rPr>
              <a:t>modus </a:t>
            </a:r>
            <a:r>
              <a:rPr lang="pt-BR" i="1" dirty="0" err="1">
                <a:solidFill>
                  <a:schemeClr val="accent2"/>
                </a:solidFill>
              </a:rPr>
              <a:t>tollens</a:t>
            </a:r>
            <a:r>
              <a:rPr lang="pt-BR" dirty="0"/>
              <a:t>, concluímos a falsidade dos enunciados testados. Popper prega que se abandonem as teorias que contenham enunciados falseados. A regra do jogo da ciência consiste em não proteger contra o falseacionismo </a:t>
            </a:r>
            <a:r>
              <a:rPr lang="pt-BR" dirty="0">
                <a:solidFill>
                  <a:schemeClr val="accent2"/>
                </a:solidFill>
              </a:rPr>
              <a:t>qualquer</a:t>
            </a:r>
            <a:r>
              <a:rPr lang="pt-BR" dirty="0"/>
              <a:t> enunciado. </a:t>
            </a:r>
          </a:p>
          <a:p>
            <a:endParaRPr lang="pt-BR" dirty="0"/>
          </a:p>
        </p:txBody>
      </p:sp>
    </p:spTree>
    <p:extLst>
      <p:ext uri="{BB962C8B-B14F-4D97-AF65-F5344CB8AC3E}">
        <p14:creationId xmlns:p14="http://schemas.microsoft.com/office/powerpoint/2010/main" val="3211584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Teorias que proíbem!</a:t>
            </a:r>
          </a:p>
        </p:txBody>
      </p:sp>
      <p:sp>
        <p:nvSpPr>
          <p:cNvPr id="3" name="Espaço Reservado para Conteúdo 2"/>
          <p:cNvSpPr>
            <a:spLocks noGrp="1"/>
          </p:cNvSpPr>
          <p:nvPr>
            <p:ph idx="1"/>
          </p:nvPr>
        </p:nvSpPr>
        <p:spPr>
          <a:xfrm>
            <a:off x="677333" y="2160589"/>
            <a:ext cx="9485997" cy="3880773"/>
          </a:xfrm>
        </p:spPr>
        <p:txBody>
          <a:bodyPr/>
          <a:lstStyle/>
          <a:p>
            <a:pPr>
              <a:lnSpc>
                <a:spcPct val="150000"/>
              </a:lnSpc>
            </a:pPr>
            <a:r>
              <a:rPr lang="pt-BR" dirty="0"/>
              <a:t>Para Popper, teorias com as de Marx, Freud e Darwin parecem explicar tudo em seu campo circunscrito. À luz dessas teorias, </a:t>
            </a:r>
            <a:r>
              <a:rPr lang="pt-BR" dirty="0">
                <a:solidFill>
                  <a:schemeClr val="accent2"/>
                </a:solidFill>
              </a:rPr>
              <a:t>o mundo está pretensamente repleto de exemplos que as verificam</a:t>
            </a:r>
            <a:r>
              <a:rPr lang="pt-BR" dirty="0"/>
              <a:t>. No entanto, outras teorias, com a de Einstein, não são facilmente verificadas. </a:t>
            </a:r>
          </a:p>
          <a:p>
            <a:pPr>
              <a:lnSpc>
                <a:spcPct val="150000"/>
              </a:lnSpc>
            </a:pPr>
            <a:r>
              <a:rPr lang="pt-BR" dirty="0"/>
              <a:t>Contudo, o que lhes conferem cientificidade é o fato de elas fazerem </a:t>
            </a:r>
            <a:r>
              <a:rPr lang="pt-BR" dirty="0">
                <a:solidFill>
                  <a:schemeClr val="accent2"/>
                </a:solidFill>
              </a:rPr>
              <a:t>proibições surpreendentes</a:t>
            </a:r>
            <a:r>
              <a:rPr lang="pt-BR" dirty="0"/>
              <a:t>. De fato, são as teorias que proíbem mais que apresentam potencialmente maior conteúdo empírico. Elas devem ser as preferidas da ciência. </a:t>
            </a:r>
          </a:p>
          <a:p>
            <a:endParaRPr lang="pt-BR" dirty="0"/>
          </a:p>
        </p:txBody>
      </p:sp>
    </p:spTree>
    <p:extLst>
      <p:ext uri="{BB962C8B-B14F-4D97-AF65-F5344CB8AC3E}">
        <p14:creationId xmlns:p14="http://schemas.microsoft.com/office/powerpoint/2010/main" val="3494211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Fato psicológico</a:t>
            </a:r>
          </a:p>
        </p:txBody>
      </p:sp>
      <p:sp>
        <p:nvSpPr>
          <p:cNvPr id="3" name="Espaço Reservado para Conteúdo 2"/>
          <p:cNvSpPr>
            <a:spLocks noGrp="1"/>
          </p:cNvSpPr>
          <p:nvPr>
            <p:ph idx="1"/>
          </p:nvPr>
        </p:nvSpPr>
        <p:spPr>
          <a:xfrm>
            <a:off x="677334" y="2160589"/>
            <a:ext cx="9441027" cy="4195241"/>
          </a:xfrm>
        </p:spPr>
        <p:txBody>
          <a:bodyPr>
            <a:normAutofit/>
          </a:bodyPr>
          <a:lstStyle/>
          <a:p>
            <a:pPr>
              <a:lnSpc>
                <a:spcPct val="150000"/>
              </a:lnSpc>
            </a:pPr>
            <a:r>
              <a:rPr lang="pt-BR" dirty="0"/>
              <a:t>Ao serem submetidas a testes empíricos, as teorias que sobrevivem a eles, isto é, que não são por eles refutadas, ganham um maior </a:t>
            </a:r>
            <a:r>
              <a:rPr lang="pt-BR" dirty="0">
                <a:solidFill>
                  <a:schemeClr val="accent2"/>
                </a:solidFill>
              </a:rPr>
              <a:t>grau de corroboração</a:t>
            </a:r>
            <a:r>
              <a:rPr lang="pt-BR" dirty="0"/>
              <a:t>. </a:t>
            </a:r>
          </a:p>
          <a:p>
            <a:pPr>
              <a:lnSpc>
                <a:spcPct val="150000"/>
              </a:lnSpc>
            </a:pPr>
            <a:r>
              <a:rPr lang="pt-BR" dirty="0"/>
              <a:t>Não se trata de um critério de </a:t>
            </a:r>
            <a:r>
              <a:rPr lang="pt-BR" i="1" dirty="0"/>
              <a:t>confirmação</a:t>
            </a:r>
            <a:r>
              <a:rPr lang="pt-BR" dirty="0"/>
              <a:t>, mas tão somente de </a:t>
            </a:r>
            <a:r>
              <a:rPr lang="pt-BR" dirty="0">
                <a:solidFill>
                  <a:schemeClr val="accent2"/>
                </a:solidFill>
              </a:rPr>
              <a:t>fato psicológico</a:t>
            </a:r>
            <a:r>
              <a:rPr lang="pt-BR" dirty="0"/>
              <a:t>: teorias altamente corroboradas ganham a confiança dos cientistas.</a:t>
            </a:r>
          </a:p>
          <a:p>
            <a:pPr>
              <a:lnSpc>
                <a:spcPct val="150000"/>
              </a:lnSpc>
            </a:pPr>
            <a:r>
              <a:rPr lang="pt-BR" dirty="0"/>
              <a:t>Então, teorias com elevado conteúdo empírico tendem a apresentar um número maior de </a:t>
            </a:r>
            <a:r>
              <a:rPr lang="pt-BR" dirty="0">
                <a:solidFill>
                  <a:schemeClr val="accent2"/>
                </a:solidFill>
              </a:rPr>
              <a:t>conflitos potenciais </a:t>
            </a:r>
            <a:r>
              <a:rPr lang="pt-BR" dirty="0"/>
              <a:t>com eventos empíricos particulares. Nesse sentido, elas são até mesmo </a:t>
            </a:r>
            <a:r>
              <a:rPr lang="pt-BR" i="1" dirty="0">
                <a:solidFill>
                  <a:schemeClr val="accent2"/>
                </a:solidFill>
              </a:rPr>
              <a:t>menos</a:t>
            </a:r>
            <a:r>
              <a:rPr lang="pt-BR" dirty="0">
                <a:solidFill>
                  <a:schemeClr val="accent2"/>
                </a:solidFill>
              </a:rPr>
              <a:t> prováveis</a:t>
            </a:r>
            <a:r>
              <a:rPr lang="pt-BR" dirty="0"/>
              <a:t>. </a:t>
            </a:r>
          </a:p>
          <a:p>
            <a:endParaRPr lang="pt-BR" dirty="0"/>
          </a:p>
        </p:txBody>
      </p:sp>
    </p:spTree>
    <p:extLst>
      <p:ext uri="{BB962C8B-B14F-4D97-AF65-F5344CB8AC3E}">
        <p14:creationId xmlns:p14="http://schemas.microsoft.com/office/powerpoint/2010/main" val="625143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Maximizar a chance da à verdade</a:t>
            </a:r>
          </a:p>
        </p:txBody>
      </p:sp>
      <p:sp>
        <p:nvSpPr>
          <p:cNvPr id="3" name="Espaço Reservado para Conteúdo 2"/>
          <p:cNvSpPr>
            <a:spLocks noGrp="1"/>
          </p:cNvSpPr>
          <p:nvPr>
            <p:ph idx="1"/>
          </p:nvPr>
        </p:nvSpPr>
        <p:spPr>
          <a:xfrm>
            <a:off x="677334" y="1454046"/>
            <a:ext cx="9575938" cy="5186597"/>
          </a:xfrm>
        </p:spPr>
        <p:txBody>
          <a:bodyPr>
            <a:normAutofit fontScale="85000" lnSpcReduction="10000"/>
          </a:bodyPr>
          <a:lstStyle/>
          <a:p>
            <a:pPr>
              <a:lnSpc>
                <a:spcPct val="160000"/>
              </a:lnSpc>
            </a:pPr>
            <a:r>
              <a:rPr lang="pt-BR" dirty="0"/>
              <a:t>A ciência somente pode avançar por </a:t>
            </a:r>
            <a:r>
              <a:rPr lang="pt-BR" dirty="0">
                <a:solidFill>
                  <a:schemeClr val="accent2"/>
                </a:solidFill>
              </a:rPr>
              <a:t>conjeturas ousadas e refutações críticas</a:t>
            </a:r>
            <a:r>
              <a:rPr lang="pt-BR" dirty="0"/>
              <a:t>. As tentativas repetidas de confirmar hipóteses são menos importantes do que a estratégia de procurar falseá-las. </a:t>
            </a:r>
          </a:p>
          <a:p>
            <a:pPr>
              <a:lnSpc>
                <a:spcPct val="160000"/>
              </a:lnSpc>
            </a:pPr>
            <a:r>
              <a:rPr lang="pt-BR" dirty="0"/>
              <a:t>Todo conhecimento é hipotético e conjetural, no entanto, os cientistas devem, assim mesmo, buscar a verdade. </a:t>
            </a:r>
          </a:p>
          <a:p>
            <a:pPr>
              <a:lnSpc>
                <a:spcPct val="160000"/>
              </a:lnSpc>
            </a:pPr>
            <a:r>
              <a:rPr lang="pt-BR" dirty="0"/>
              <a:t>Sendo assim, a opção pelo </a:t>
            </a:r>
            <a:r>
              <a:rPr lang="pt-BR" i="1" dirty="0">
                <a:solidFill>
                  <a:schemeClr val="accent2"/>
                </a:solidFill>
              </a:rPr>
              <a:t>convencionalismo</a:t>
            </a:r>
            <a:r>
              <a:rPr lang="pt-BR" dirty="0"/>
              <a:t> é criticada por Popper. Também o </a:t>
            </a:r>
            <a:r>
              <a:rPr lang="pt-BR" i="1" dirty="0">
                <a:solidFill>
                  <a:schemeClr val="accent2"/>
                </a:solidFill>
              </a:rPr>
              <a:t>modelo de cobertura</a:t>
            </a:r>
            <a:r>
              <a:rPr lang="pt-BR" dirty="0">
                <a:solidFill>
                  <a:schemeClr val="accent2"/>
                </a:solidFill>
              </a:rPr>
              <a:t> </a:t>
            </a:r>
            <a:r>
              <a:rPr lang="pt-BR" dirty="0"/>
              <a:t>não se preocupa com a veracidade das teorias; importa para ele o poder preditivo. Popper aceita a importância da predição. Contudo, a teoria também deve explicar. </a:t>
            </a:r>
          </a:p>
          <a:p>
            <a:pPr>
              <a:lnSpc>
                <a:spcPct val="160000"/>
              </a:lnSpc>
            </a:pPr>
            <a:r>
              <a:rPr lang="pt-BR" dirty="0"/>
              <a:t>Ele é </a:t>
            </a:r>
            <a:r>
              <a:rPr lang="pt-BR" i="1" u="sng" dirty="0" err="1">
                <a:solidFill>
                  <a:schemeClr val="accent2"/>
                </a:solidFill>
              </a:rPr>
              <a:t>falibilista</a:t>
            </a:r>
            <a:r>
              <a:rPr lang="pt-BR" dirty="0"/>
              <a:t>, no sentido de que não possuímos critérios para saber a respeito do conteúdo de verdade das teorias. Dado que a verdade é um quesito importante para a avaliação das teorias, cumpre então observar o método convencionado que venha a maximizar a chance de tendermos à verdade; mesmo que tal método implique  decisões arriscadas e que o resultado obtido da sua aplicação possa ser falho.   </a:t>
            </a:r>
          </a:p>
          <a:p>
            <a:endParaRPr lang="pt-BR" dirty="0"/>
          </a:p>
        </p:txBody>
      </p:sp>
    </p:spTree>
    <p:extLst>
      <p:ext uri="{BB962C8B-B14F-4D97-AF65-F5344CB8AC3E}">
        <p14:creationId xmlns:p14="http://schemas.microsoft.com/office/powerpoint/2010/main" val="3734437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2190" y="591493"/>
            <a:ext cx="8596668" cy="1320800"/>
          </a:xfrm>
        </p:spPr>
        <p:txBody>
          <a:bodyPr/>
          <a:lstStyle/>
          <a:p>
            <a:r>
              <a:rPr lang="pt-BR" dirty="0"/>
              <a:t>Teoria como unidade básica de análise metodológica...</a:t>
            </a:r>
          </a:p>
        </p:txBody>
      </p:sp>
      <p:sp>
        <p:nvSpPr>
          <p:cNvPr id="3" name="Espaço Reservado para Conteúdo 2"/>
          <p:cNvSpPr>
            <a:spLocks noGrp="1"/>
          </p:cNvSpPr>
          <p:nvPr>
            <p:ph idx="1"/>
          </p:nvPr>
        </p:nvSpPr>
        <p:spPr>
          <a:xfrm>
            <a:off x="677333" y="2160589"/>
            <a:ext cx="9515977" cy="3880773"/>
          </a:xfrm>
        </p:spPr>
        <p:txBody>
          <a:bodyPr>
            <a:normAutofit fontScale="85000" lnSpcReduction="10000"/>
          </a:bodyPr>
          <a:lstStyle/>
          <a:p>
            <a:pPr>
              <a:lnSpc>
                <a:spcPct val="160000"/>
              </a:lnSpc>
            </a:pPr>
            <a:r>
              <a:rPr lang="pt-BR" dirty="0"/>
              <a:t>Se o potencial de falseamento é o critério decisivo de cientificidade em Popper, ele não aderiu, entretanto, a um </a:t>
            </a:r>
            <a:r>
              <a:rPr lang="pt-BR" dirty="0">
                <a:solidFill>
                  <a:schemeClr val="accent2"/>
                </a:solidFill>
              </a:rPr>
              <a:t>falseacionismo ingênuo ou dogmático</a:t>
            </a:r>
            <a:r>
              <a:rPr lang="pt-BR" dirty="0"/>
              <a:t>. Popper sabia que a avaliação do teste está condicionada a uma </a:t>
            </a:r>
            <a:r>
              <a:rPr lang="pt-BR" dirty="0">
                <a:solidFill>
                  <a:schemeClr val="accent2"/>
                </a:solidFill>
              </a:rPr>
              <a:t>malha complexa de decisões</a:t>
            </a:r>
            <a:r>
              <a:rPr lang="pt-BR" dirty="0"/>
              <a:t>.</a:t>
            </a:r>
          </a:p>
          <a:p>
            <a:pPr>
              <a:lnSpc>
                <a:spcPct val="160000"/>
              </a:lnSpc>
            </a:pPr>
            <a:r>
              <a:rPr lang="pt-BR" dirty="0"/>
              <a:t>Ademais, tinha em conta que a aceitação ou não de uma teoria dependeria também de um sistema de crenças mais amplo associado a uma determinada visão de mundo. Ele, no entanto, não se deteve no estudo desses sistemas de crenças mais abrangentes e sua relação com as ideias mantidas pela comunidade científica. </a:t>
            </a:r>
          </a:p>
          <a:p>
            <a:pPr>
              <a:lnSpc>
                <a:spcPct val="160000"/>
              </a:lnSpc>
            </a:pPr>
            <a:r>
              <a:rPr lang="pt-BR" dirty="0"/>
              <a:t>Popper ainda mantém a </a:t>
            </a:r>
            <a:r>
              <a:rPr lang="pt-BR" dirty="0">
                <a:solidFill>
                  <a:schemeClr val="accent2"/>
                </a:solidFill>
              </a:rPr>
              <a:t>teoria enquanto unidade básica de análise metodológica</a:t>
            </a:r>
            <a:r>
              <a:rPr lang="pt-BR" dirty="0"/>
              <a:t>. Caberia a outros filósofos e historiadores da ciência que o sucederam investigar o sistema de ideias mais abrangente relativo a complexos de crenças e teorias interligadas.</a:t>
            </a:r>
          </a:p>
          <a:p>
            <a:endParaRPr lang="pt-BR" dirty="0"/>
          </a:p>
        </p:txBody>
      </p:sp>
    </p:spTree>
    <p:extLst>
      <p:ext uri="{BB962C8B-B14F-4D97-AF65-F5344CB8AC3E}">
        <p14:creationId xmlns:p14="http://schemas.microsoft.com/office/powerpoint/2010/main" val="367464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7315" y="402685"/>
            <a:ext cx="8596668" cy="1320800"/>
          </a:xfrm>
        </p:spPr>
        <p:txBody>
          <a:bodyPr/>
          <a:lstStyle/>
          <a:p>
            <a:r>
              <a:rPr lang="pt-BR" b="1" dirty="0"/>
              <a:t>Karl </a:t>
            </a:r>
            <a:r>
              <a:rPr lang="pt-BR" b="1" dirty="0" err="1"/>
              <a:t>Raimund</a:t>
            </a:r>
            <a:r>
              <a:rPr lang="pt-BR" b="1" dirty="0"/>
              <a:t> Popper</a:t>
            </a:r>
            <a:br>
              <a:rPr lang="pt-BR" b="1" dirty="0"/>
            </a:br>
            <a:endParaRPr lang="pt-BR" dirty="0"/>
          </a:p>
        </p:txBody>
      </p:sp>
      <p:sp>
        <p:nvSpPr>
          <p:cNvPr id="3" name="Espaço Reservado para Conteúdo 2"/>
          <p:cNvSpPr>
            <a:spLocks noGrp="1"/>
          </p:cNvSpPr>
          <p:nvPr>
            <p:ph idx="1"/>
          </p:nvPr>
        </p:nvSpPr>
        <p:spPr>
          <a:xfrm>
            <a:off x="2429934" y="1296648"/>
            <a:ext cx="8596668" cy="5561352"/>
          </a:xfrm>
        </p:spPr>
        <p:txBody>
          <a:bodyPr>
            <a:normAutofit fontScale="85000" lnSpcReduction="20000"/>
          </a:bodyPr>
          <a:lstStyle/>
          <a:p>
            <a:pPr>
              <a:lnSpc>
                <a:spcPct val="150000"/>
              </a:lnSpc>
            </a:pPr>
            <a:r>
              <a:rPr lang="pt-BR" sz="2100" dirty="0"/>
              <a:t>Popper é um filósofo profundo e notável, com bons conhecimentos de física e de matemática. A teoria que mais o impressionou foi a da </a:t>
            </a:r>
            <a:r>
              <a:rPr lang="pt-BR" sz="2100" dirty="0">
                <a:solidFill>
                  <a:schemeClr val="accent2"/>
                </a:solidFill>
              </a:rPr>
              <a:t>relatividade</a:t>
            </a:r>
            <a:r>
              <a:rPr lang="pt-BR" sz="2100" dirty="0"/>
              <a:t> de Einstein, que ele considerava um modelo de teoria genuinamente científica. Popper abomina teorias consagradas do final do século XIX, tais como a </a:t>
            </a:r>
            <a:r>
              <a:rPr lang="pt-BR" sz="2100" dirty="0">
                <a:solidFill>
                  <a:schemeClr val="accent2"/>
                </a:solidFill>
              </a:rPr>
              <a:t>psicanálise e o marxismo</a:t>
            </a:r>
            <a:r>
              <a:rPr lang="pt-BR" sz="2100" dirty="0"/>
              <a:t>, por ele consideradas pseudociência. A ciência autêntica deveria fazer conjeturas ousadas a partir das quais o trabalho dos cientistas consistiria em procurar refutá-las com base em experimentos. O método consiste em mostrar que as teorias são falsas por contradizerem resultados empíricos; o que se tornou conhecido como </a:t>
            </a:r>
            <a:r>
              <a:rPr lang="pt-BR" sz="2100" i="1" dirty="0">
                <a:solidFill>
                  <a:schemeClr val="accent2"/>
                </a:solidFill>
              </a:rPr>
              <a:t>falseacionismo</a:t>
            </a:r>
            <a:r>
              <a:rPr lang="pt-BR" sz="2100" dirty="0"/>
              <a:t>. </a:t>
            </a:r>
          </a:p>
          <a:p>
            <a:pPr>
              <a:lnSpc>
                <a:spcPct val="150000"/>
              </a:lnSpc>
            </a:pPr>
            <a:r>
              <a:rPr lang="pt-BR" sz="2100" dirty="0"/>
              <a:t>Teorias resistentes a tentativas de refutá-las são tidas como </a:t>
            </a:r>
            <a:r>
              <a:rPr lang="pt-BR" sz="2100" dirty="0">
                <a:solidFill>
                  <a:schemeClr val="accent2"/>
                </a:solidFill>
              </a:rPr>
              <a:t>corroboradas</a:t>
            </a:r>
            <a:r>
              <a:rPr lang="pt-BR" sz="2100" dirty="0"/>
              <a:t>, mas nunca como verificadas ou mesmo confirmadas. Destarte, o </a:t>
            </a:r>
            <a:r>
              <a:rPr lang="pt-BR" sz="2100" i="1" dirty="0"/>
              <a:t>falseacionismo</a:t>
            </a:r>
            <a:r>
              <a:rPr lang="pt-BR" sz="2100" dirty="0"/>
              <a:t> não se afigura um </a:t>
            </a:r>
            <a:r>
              <a:rPr lang="pt-BR" sz="2100" dirty="0">
                <a:solidFill>
                  <a:schemeClr val="accent2"/>
                </a:solidFill>
              </a:rPr>
              <a:t>simples critério de testabilidade</a:t>
            </a:r>
            <a:r>
              <a:rPr lang="pt-BR" sz="2100" dirty="0"/>
              <a:t>, mas um amplo conjunto de procedimentos metodológicos com o qual o erro seria minimizado nas teorias científicas.</a:t>
            </a:r>
          </a:p>
          <a:p>
            <a:endParaRPr lang="pt-BR" dirty="0"/>
          </a:p>
        </p:txBody>
      </p:sp>
      <p:pic>
        <p:nvPicPr>
          <p:cNvPr id="4" name="Imagem 3" descr="http://members.ping.de/~cbs/matrix/aciesiolka/Karl%20Raimund%20Popper-Dateien/image004.jpg"/>
          <p:cNvPicPr/>
          <p:nvPr/>
        </p:nvPicPr>
        <p:blipFill>
          <a:blip r:embed="rId2" cstate="print"/>
          <a:srcRect/>
          <a:stretch>
            <a:fillRect/>
          </a:stretch>
        </p:blipFill>
        <p:spPr bwMode="auto">
          <a:xfrm>
            <a:off x="341051" y="1392518"/>
            <a:ext cx="1983952" cy="2624878"/>
          </a:xfrm>
          <a:prstGeom prst="rect">
            <a:avLst/>
          </a:prstGeom>
          <a:noFill/>
          <a:ln w="9525">
            <a:noFill/>
            <a:miter lim="800000"/>
            <a:headEnd/>
            <a:tailEnd/>
          </a:ln>
        </p:spPr>
      </p:pic>
    </p:spTree>
    <p:extLst>
      <p:ext uri="{BB962C8B-B14F-4D97-AF65-F5344CB8AC3E}">
        <p14:creationId xmlns:p14="http://schemas.microsoft.com/office/powerpoint/2010/main" val="5430689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Tomada de decisão que envolve riscos</a:t>
            </a:r>
          </a:p>
        </p:txBody>
      </p:sp>
      <p:sp>
        <p:nvSpPr>
          <p:cNvPr id="3" name="Espaço Reservado para Conteúdo 2"/>
          <p:cNvSpPr>
            <a:spLocks noGrp="1"/>
          </p:cNvSpPr>
          <p:nvPr>
            <p:ph idx="1"/>
          </p:nvPr>
        </p:nvSpPr>
        <p:spPr>
          <a:xfrm>
            <a:off x="677333" y="2160589"/>
            <a:ext cx="9635899" cy="3880773"/>
          </a:xfrm>
        </p:spPr>
        <p:txBody>
          <a:bodyPr/>
          <a:lstStyle/>
          <a:p>
            <a:pPr>
              <a:lnSpc>
                <a:spcPct val="150000"/>
              </a:lnSpc>
            </a:pPr>
            <a:r>
              <a:rPr lang="pt-BR" dirty="0"/>
              <a:t>Para Popper, a escolha de teorias é essencialmente uma tomada de decisão que envolve riscos. Não há uma racionalidade que, com base em fatos, justifica a aceitação de teorias. </a:t>
            </a:r>
          </a:p>
          <a:p>
            <a:pPr>
              <a:lnSpc>
                <a:spcPct val="150000"/>
              </a:lnSpc>
            </a:pPr>
            <a:r>
              <a:rPr lang="pt-BR" dirty="0"/>
              <a:t>É verdade que a ciência é capaz de progredir quando decide qual teoria conflitante ela escolhe; não obstante isso, tal decisão é orientada apenas por normas metodológicas. Mais do que propor o critério </a:t>
            </a:r>
            <a:r>
              <a:rPr lang="pt-BR" dirty="0" err="1"/>
              <a:t>falseacionista</a:t>
            </a:r>
            <a:r>
              <a:rPr lang="pt-BR" dirty="0"/>
              <a:t> de testabilidade empírica, a nova metodologia identifica o </a:t>
            </a:r>
            <a:r>
              <a:rPr lang="pt-BR" dirty="0">
                <a:solidFill>
                  <a:schemeClr val="accent2"/>
                </a:solidFill>
              </a:rPr>
              <a:t>amplo conjunto de regras que devem nortear a prática científica</a:t>
            </a:r>
            <a:r>
              <a:rPr lang="pt-BR" dirty="0"/>
              <a:t>. </a:t>
            </a:r>
          </a:p>
          <a:p>
            <a:endParaRPr lang="pt-BR" dirty="0"/>
          </a:p>
        </p:txBody>
      </p:sp>
    </p:spTree>
    <p:extLst>
      <p:ext uri="{BB962C8B-B14F-4D97-AF65-F5344CB8AC3E}">
        <p14:creationId xmlns:p14="http://schemas.microsoft.com/office/powerpoint/2010/main" val="24984163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9598349" cy="1320800"/>
          </a:xfrm>
        </p:spPr>
        <p:txBody>
          <a:bodyPr>
            <a:normAutofit fontScale="90000"/>
          </a:bodyPr>
          <a:lstStyle/>
          <a:p>
            <a:r>
              <a:rPr lang="pt-BR" dirty="0"/>
              <a:t>O risco sempre existe! Não procurar salvar teorias que se tornaram insustentáveis à luz dos fatos!</a:t>
            </a:r>
          </a:p>
        </p:txBody>
      </p:sp>
      <p:sp>
        <p:nvSpPr>
          <p:cNvPr id="3" name="Espaço Reservado para Conteúdo 2"/>
          <p:cNvSpPr>
            <a:spLocks noGrp="1"/>
          </p:cNvSpPr>
          <p:nvPr>
            <p:ph idx="1"/>
          </p:nvPr>
        </p:nvSpPr>
        <p:spPr>
          <a:xfrm>
            <a:off x="332558" y="1912079"/>
            <a:ext cx="9770811" cy="4697411"/>
          </a:xfrm>
        </p:spPr>
        <p:txBody>
          <a:bodyPr>
            <a:normAutofit fontScale="85000" lnSpcReduction="20000"/>
          </a:bodyPr>
          <a:lstStyle/>
          <a:p>
            <a:pPr>
              <a:lnSpc>
                <a:spcPct val="170000"/>
              </a:lnSpc>
            </a:pPr>
            <a:r>
              <a:rPr lang="pt-BR" dirty="0"/>
              <a:t>Os cientistas devem observar essas regras simplesmente porque isto é proveitoso para o avanço da ciência; porque assim a ciência pode precaver-se de caminhar em sentido contrário à verdade. Entretanto, a obediência às regras metodológicas ainda pode levar a falhas no sentido de se aceitar, mesmo que provisoriamente, o falso e recusar o verdadeiro.</a:t>
            </a:r>
          </a:p>
          <a:p>
            <a:pPr>
              <a:lnSpc>
                <a:spcPct val="170000"/>
              </a:lnSpc>
            </a:pPr>
            <a:r>
              <a:rPr lang="pt-BR" dirty="0">
                <a:solidFill>
                  <a:schemeClr val="accent2"/>
                </a:solidFill>
              </a:rPr>
              <a:t>A contradição entre teoria e fato, em evidência empírica particular, por si só, não é suficiente para que aquela seja descartada. </a:t>
            </a:r>
            <a:r>
              <a:rPr lang="pt-BR" dirty="0"/>
              <a:t>É quase sempre possível que o cientista tente salvar a teoria, quer </a:t>
            </a:r>
            <a:r>
              <a:rPr lang="pt-BR" dirty="0">
                <a:solidFill>
                  <a:schemeClr val="accent2"/>
                </a:solidFill>
              </a:rPr>
              <a:t>negando a validade dos fatos quer postulando novas hipóteses</a:t>
            </a:r>
            <a:r>
              <a:rPr lang="pt-BR" dirty="0"/>
              <a:t>. </a:t>
            </a:r>
          </a:p>
          <a:p>
            <a:pPr>
              <a:lnSpc>
                <a:spcPct val="170000"/>
              </a:lnSpc>
            </a:pPr>
            <a:r>
              <a:rPr lang="pt-BR" dirty="0"/>
              <a:t>Muitas vezes, a tentativa desesperada de salvação leva à proposição de assunções um tanto quanto artificiais e </a:t>
            </a:r>
            <a:r>
              <a:rPr lang="pt-BR" i="1" dirty="0">
                <a:solidFill>
                  <a:schemeClr val="accent2"/>
                </a:solidFill>
              </a:rPr>
              <a:t>ad hoc</a:t>
            </a:r>
            <a:r>
              <a:rPr lang="pt-BR" dirty="0"/>
              <a:t>. No entanto, há de se ressaltar que o método proposto por Popper é o de justamente </a:t>
            </a:r>
            <a:r>
              <a:rPr lang="pt-BR" dirty="0">
                <a:solidFill>
                  <a:schemeClr val="accent2"/>
                </a:solidFill>
              </a:rPr>
              <a:t>não procurar salvar teorias que se tornaram insustentáveis à luz dos fatos.  </a:t>
            </a:r>
            <a:r>
              <a:rPr lang="pt-BR" dirty="0"/>
              <a:t>Pelo contrário, o trabalho do cientista é o de submetê-la a uma luta constante pela sobrevivência, imaginando em quais situações as mais ousadas das predições teóricas poderiam ser testadas em experimentos. </a:t>
            </a:r>
          </a:p>
          <a:p>
            <a:endParaRPr lang="pt-BR" dirty="0"/>
          </a:p>
        </p:txBody>
      </p:sp>
    </p:spTree>
    <p:extLst>
      <p:ext uri="{BB962C8B-B14F-4D97-AF65-F5344CB8AC3E}">
        <p14:creationId xmlns:p14="http://schemas.microsoft.com/office/powerpoint/2010/main" val="1027518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Limites metodológicos ao salvar teorias</a:t>
            </a:r>
          </a:p>
        </p:txBody>
      </p:sp>
      <p:sp>
        <p:nvSpPr>
          <p:cNvPr id="3" name="Espaço Reservado para Conteúdo 2"/>
          <p:cNvSpPr>
            <a:spLocks noGrp="1"/>
          </p:cNvSpPr>
          <p:nvPr>
            <p:ph idx="1"/>
          </p:nvPr>
        </p:nvSpPr>
        <p:spPr>
          <a:xfrm>
            <a:off x="677333" y="1603949"/>
            <a:ext cx="9515977" cy="5036694"/>
          </a:xfrm>
        </p:spPr>
        <p:txBody>
          <a:bodyPr/>
          <a:lstStyle/>
          <a:p>
            <a:pPr>
              <a:lnSpc>
                <a:spcPct val="150000"/>
              </a:lnSpc>
            </a:pPr>
            <a:r>
              <a:rPr lang="pt-BR" dirty="0"/>
              <a:t>Não há experimentos empíricos cruciais que refutem, de modo conclusivo, uma hipótese teórica. </a:t>
            </a:r>
            <a:r>
              <a:rPr lang="pt-BR" dirty="0">
                <a:solidFill>
                  <a:schemeClr val="accent2"/>
                </a:solidFill>
              </a:rPr>
              <a:t>A tese de </a:t>
            </a:r>
            <a:r>
              <a:rPr lang="pt-BR" dirty="0" err="1">
                <a:solidFill>
                  <a:schemeClr val="accent2"/>
                </a:solidFill>
              </a:rPr>
              <a:t>Duhem</a:t>
            </a:r>
            <a:r>
              <a:rPr lang="pt-BR" dirty="0">
                <a:solidFill>
                  <a:schemeClr val="accent2"/>
                </a:solidFill>
              </a:rPr>
              <a:t>-Quine </a:t>
            </a:r>
            <a:r>
              <a:rPr lang="pt-BR" dirty="0"/>
              <a:t>já dizia que uma hipótese teórica isoladamente não poderia ser conclusivamente testada, pois, no experimento sempre se testa todo o </a:t>
            </a:r>
            <a:r>
              <a:rPr lang="pt-BR" i="1" dirty="0" err="1"/>
              <a:t>explanans</a:t>
            </a:r>
            <a:r>
              <a:rPr lang="pt-BR" dirty="0"/>
              <a:t>. Então qualquer hipótese pode ser mantida mesmo em face de evidência contrária. </a:t>
            </a:r>
          </a:p>
          <a:p>
            <a:pPr>
              <a:lnSpc>
                <a:spcPct val="150000"/>
              </a:lnSpc>
            </a:pPr>
            <a:r>
              <a:rPr lang="pt-BR" dirty="0"/>
              <a:t>Tendo reconhecido amplamente o problema, Popper propõe que se estabeleçam </a:t>
            </a:r>
            <a:r>
              <a:rPr lang="pt-BR" dirty="0">
                <a:solidFill>
                  <a:schemeClr val="accent2"/>
                </a:solidFill>
              </a:rPr>
              <a:t>limites metodológicos sobre estratagemas que o cientista poderia adotar no intuito de salvar suas teorias</a:t>
            </a:r>
            <a:r>
              <a:rPr lang="pt-BR" dirty="0"/>
              <a:t>.  As estratégias para tornar a teoria imune aos fatos devem ser controladas; algumas são permitidas, outras, mais artificiais, não o são.</a:t>
            </a:r>
          </a:p>
          <a:p>
            <a:endParaRPr lang="pt-BR" dirty="0"/>
          </a:p>
        </p:txBody>
      </p:sp>
    </p:spTree>
    <p:extLst>
      <p:ext uri="{BB962C8B-B14F-4D97-AF65-F5344CB8AC3E}">
        <p14:creationId xmlns:p14="http://schemas.microsoft.com/office/powerpoint/2010/main" val="37336769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80319" y="3925516"/>
            <a:ext cx="7766936" cy="1646302"/>
          </a:xfrm>
        </p:spPr>
        <p:txBody>
          <a:bodyPr/>
          <a:lstStyle/>
          <a:p>
            <a:r>
              <a:rPr lang="pt-BR" sz="3600" dirty="0"/>
              <a:t>Então há um conjunto de regras metodológicas que permitem demarcar a ciência. A ideia de controlar os possíveis </a:t>
            </a:r>
            <a:r>
              <a:rPr lang="pt-BR" sz="3600" i="1" dirty="0"/>
              <a:t>estratagemas imunizadores</a:t>
            </a:r>
            <a:r>
              <a:rPr lang="pt-BR" sz="3600" dirty="0"/>
              <a:t> de teorias, de que falamos, é uma delas. Outra regra é dar preferência a teorias que proíbam mais.</a:t>
            </a:r>
          </a:p>
        </p:txBody>
      </p:sp>
    </p:spTree>
    <p:extLst>
      <p:ext uri="{BB962C8B-B14F-4D97-AF65-F5344CB8AC3E}">
        <p14:creationId xmlns:p14="http://schemas.microsoft.com/office/powerpoint/2010/main" val="1122134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Duas regras adicionais poderiam ser explicitadas:</a:t>
            </a:r>
            <a:br>
              <a:rPr lang="pt-BR" dirty="0"/>
            </a:br>
            <a:endParaRPr lang="pt-BR" dirty="0"/>
          </a:p>
        </p:txBody>
      </p:sp>
      <p:sp>
        <p:nvSpPr>
          <p:cNvPr id="3" name="Espaço Reservado para Conteúdo 2"/>
          <p:cNvSpPr>
            <a:spLocks noGrp="1"/>
          </p:cNvSpPr>
          <p:nvPr>
            <p:ph idx="1"/>
          </p:nvPr>
        </p:nvSpPr>
        <p:spPr/>
        <p:txBody>
          <a:bodyPr>
            <a:normAutofit/>
          </a:bodyPr>
          <a:lstStyle/>
          <a:p>
            <a:pPr lvl="0">
              <a:lnSpc>
                <a:spcPct val="150000"/>
              </a:lnSpc>
              <a:buSzPct val="110000"/>
              <a:buFont typeface="+mj-lt"/>
              <a:buAutoNum type="arabicParenR"/>
            </a:pPr>
            <a:r>
              <a:rPr lang="pt-BR" sz="2000" dirty="0"/>
              <a:t>O cientista deve estabelecer as condições para a rejeição da teoria avaliada antes mesmo dos testes empíricos;</a:t>
            </a:r>
          </a:p>
          <a:p>
            <a:pPr lvl="0">
              <a:lnSpc>
                <a:spcPct val="150000"/>
              </a:lnSpc>
              <a:buSzPct val="110000"/>
              <a:buFont typeface="+mj-lt"/>
              <a:buAutoNum type="arabicParenR"/>
            </a:pPr>
            <a:r>
              <a:rPr lang="pt-BR" sz="2000" dirty="0"/>
              <a:t>Ele deve aceitar de modo apenas provisório e convencionado os enunciados observacionais que compõem a chamada </a:t>
            </a:r>
            <a:r>
              <a:rPr lang="pt-BR" sz="2000" i="1" dirty="0">
                <a:solidFill>
                  <a:schemeClr val="accent2"/>
                </a:solidFill>
              </a:rPr>
              <a:t>base empírica</a:t>
            </a:r>
            <a:r>
              <a:rPr lang="pt-BR" sz="2000" dirty="0"/>
              <a:t>.</a:t>
            </a:r>
          </a:p>
        </p:txBody>
      </p:sp>
    </p:spTree>
    <p:extLst>
      <p:ext uri="{BB962C8B-B14F-4D97-AF65-F5344CB8AC3E}">
        <p14:creationId xmlns:p14="http://schemas.microsoft.com/office/powerpoint/2010/main" val="4100120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Base empírica:</a:t>
            </a:r>
          </a:p>
        </p:txBody>
      </p:sp>
      <p:sp>
        <p:nvSpPr>
          <p:cNvPr id="3" name="Espaço Reservado para Conteúdo 2"/>
          <p:cNvSpPr>
            <a:spLocks noGrp="1"/>
          </p:cNvSpPr>
          <p:nvPr>
            <p:ph idx="1"/>
          </p:nvPr>
        </p:nvSpPr>
        <p:spPr>
          <a:xfrm>
            <a:off x="677334" y="1736035"/>
            <a:ext cx="9620910" cy="4512365"/>
          </a:xfrm>
        </p:spPr>
        <p:txBody>
          <a:bodyPr>
            <a:normAutofit/>
          </a:bodyPr>
          <a:lstStyle/>
          <a:p>
            <a:pPr>
              <a:lnSpc>
                <a:spcPct val="150000"/>
              </a:lnSpc>
            </a:pPr>
            <a:r>
              <a:rPr lang="pt-BR" dirty="0"/>
              <a:t>Base empírica é a coleção de proposições factuais aceitas provisoriamente e que servem para testar empiricamente a teoria. </a:t>
            </a:r>
          </a:p>
          <a:p>
            <a:pPr>
              <a:lnSpc>
                <a:spcPct val="150000"/>
              </a:lnSpc>
            </a:pPr>
            <a:r>
              <a:rPr lang="pt-BR" dirty="0"/>
              <a:t>Os enunciados da base empírica são descrições de eventos observados a partir de experimentos. Tais enunciados podem ser questionados, pondo-se em dúvida a validade da experiência e dos resultados por meio dela alcançados; contudo, convenciona-se que a base empírica é aceita como falseador potencial no teste de enunciados teóricos. </a:t>
            </a:r>
          </a:p>
          <a:p>
            <a:pPr>
              <a:lnSpc>
                <a:spcPct val="150000"/>
              </a:lnSpc>
            </a:pPr>
            <a:r>
              <a:rPr lang="pt-BR" dirty="0"/>
              <a:t>É claro que a base empírica não é infalível, e que a segurança que temos nela é apenas algo convencionado.</a:t>
            </a:r>
          </a:p>
          <a:p>
            <a:endParaRPr lang="pt-BR" dirty="0"/>
          </a:p>
        </p:txBody>
      </p:sp>
    </p:spTree>
    <p:extLst>
      <p:ext uri="{BB962C8B-B14F-4D97-AF65-F5344CB8AC3E}">
        <p14:creationId xmlns:p14="http://schemas.microsoft.com/office/powerpoint/2010/main" val="2450758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Discrepâncias e não falseamentos!</a:t>
            </a:r>
          </a:p>
        </p:txBody>
      </p:sp>
      <p:sp>
        <p:nvSpPr>
          <p:cNvPr id="3" name="Espaço Reservado para Conteúdo 2"/>
          <p:cNvSpPr>
            <a:spLocks noGrp="1"/>
          </p:cNvSpPr>
          <p:nvPr>
            <p:ph idx="1"/>
          </p:nvPr>
        </p:nvSpPr>
        <p:spPr>
          <a:xfrm>
            <a:off x="677334" y="1618939"/>
            <a:ext cx="9336096" cy="4422424"/>
          </a:xfrm>
        </p:spPr>
        <p:txBody>
          <a:bodyPr>
            <a:normAutofit lnSpcReduction="10000"/>
          </a:bodyPr>
          <a:lstStyle/>
          <a:p>
            <a:pPr>
              <a:lnSpc>
                <a:spcPct val="150000"/>
              </a:lnSpc>
            </a:pPr>
            <a:r>
              <a:rPr lang="pt-BR" dirty="0"/>
              <a:t>Ademais, não há uma fronteira muito nítida entre proposições teóricas e enunciados puramente observacionais.</a:t>
            </a:r>
          </a:p>
          <a:p>
            <a:pPr>
              <a:lnSpc>
                <a:spcPct val="150000"/>
              </a:lnSpc>
            </a:pPr>
            <a:r>
              <a:rPr lang="pt-BR" dirty="0"/>
              <a:t>Não vicejam enunciados conclusivamente demonstrados pelos fatos e isentos de qualquer teoria. Mesmo as nossas sensações subjetivas estão impregnadas de expectativas orientadas por teorias. Portanto, não se provam afirmações com experimentos, já que todas as proposições factuais são falíveis. </a:t>
            </a:r>
          </a:p>
          <a:p>
            <a:pPr>
              <a:lnSpc>
                <a:spcPct val="150000"/>
              </a:lnSpc>
            </a:pPr>
            <a:r>
              <a:rPr lang="pt-BR" dirty="0"/>
              <a:t>Dito claramente, </a:t>
            </a:r>
            <a:r>
              <a:rPr lang="pt-BR" dirty="0">
                <a:solidFill>
                  <a:schemeClr val="accent2"/>
                </a:solidFill>
              </a:rPr>
              <a:t>choques entre teorias e enunciados factuais são discrepâncias e não falseamentos</a:t>
            </a:r>
            <a:r>
              <a:rPr lang="pt-BR" dirty="0"/>
              <a:t>. No entanto, as discrepâncias podem ser transformadas em falseamento de teorias quando </a:t>
            </a:r>
            <a:r>
              <a:rPr lang="pt-BR" dirty="0">
                <a:solidFill>
                  <a:schemeClr val="accent2"/>
                </a:solidFill>
              </a:rPr>
              <a:t>se convenciona que alguns enunciados podem ser falseados e outros não</a:t>
            </a:r>
            <a:r>
              <a:rPr lang="pt-BR" dirty="0"/>
              <a:t>. É tudo uma questão de assumir riscos.</a:t>
            </a:r>
          </a:p>
          <a:p>
            <a:endParaRPr lang="pt-BR" dirty="0"/>
          </a:p>
        </p:txBody>
      </p:sp>
    </p:spTree>
    <p:extLst>
      <p:ext uri="{BB962C8B-B14F-4D97-AF65-F5344CB8AC3E}">
        <p14:creationId xmlns:p14="http://schemas.microsoft.com/office/powerpoint/2010/main" val="38158888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Decisões do cientista...</a:t>
            </a:r>
          </a:p>
        </p:txBody>
      </p:sp>
      <p:sp>
        <p:nvSpPr>
          <p:cNvPr id="3" name="Espaço Reservado para Conteúdo 2"/>
          <p:cNvSpPr>
            <a:spLocks noGrp="1"/>
          </p:cNvSpPr>
          <p:nvPr>
            <p:ph idx="1"/>
          </p:nvPr>
        </p:nvSpPr>
        <p:spPr>
          <a:xfrm>
            <a:off x="677333" y="1603949"/>
            <a:ext cx="9485997" cy="4437414"/>
          </a:xfrm>
        </p:spPr>
        <p:txBody>
          <a:bodyPr>
            <a:normAutofit/>
          </a:bodyPr>
          <a:lstStyle/>
          <a:p>
            <a:pPr>
              <a:lnSpc>
                <a:spcPct val="150000"/>
              </a:lnSpc>
            </a:pPr>
            <a:r>
              <a:rPr lang="pt-BR" dirty="0"/>
              <a:t>As proposições classificadas de observacionais o são por mera </a:t>
            </a:r>
            <a:r>
              <a:rPr lang="pt-BR" dirty="0">
                <a:solidFill>
                  <a:schemeClr val="accent2"/>
                </a:solidFill>
              </a:rPr>
              <a:t>convenção</a:t>
            </a:r>
            <a:r>
              <a:rPr lang="pt-BR" dirty="0"/>
              <a:t>, e não com base em algum critério psicológico.  Ao avaliar as teorias, o cientista decide que </a:t>
            </a:r>
            <a:r>
              <a:rPr lang="pt-BR" dirty="0">
                <a:solidFill>
                  <a:schemeClr val="accent2"/>
                </a:solidFill>
              </a:rPr>
              <a:t>certos enunciados farão parte da base empírica</a:t>
            </a:r>
            <a:r>
              <a:rPr lang="pt-BR" dirty="0"/>
              <a:t>. É uma questão de decidir. Outra decisão é tomada em seguida: </a:t>
            </a:r>
            <a:r>
              <a:rPr lang="pt-BR" dirty="0">
                <a:solidFill>
                  <a:schemeClr val="accent2"/>
                </a:solidFill>
              </a:rPr>
              <a:t>aceitar essa base como conhecimento não problemático de fundo, por convenção.</a:t>
            </a:r>
          </a:p>
          <a:p>
            <a:pPr>
              <a:lnSpc>
                <a:spcPct val="150000"/>
              </a:lnSpc>
            </a:pPr>
            <a:r>
              <a:rPr lang="pt-BR" dirty="0"/>
              <a:t>Nota-se que as convenções não são caprichos pessoais, mas elas passam por um processo de institucionalização à medida que são endossadas pela comunidade científica. Além disso, como a escolha envolve risco, o cientista observa </a:t>
            </a:r>
            <a:r>
              <a:rPr lang="pt-BR" dirty="0">
                <a:solidFill>
                  <a:schemeClr val="accent2"/>
                </a:solidFill>
              </a:rPr>
              <a:t>os controles de segurança</a:t>
            </a:r>
            <a:r>
              <a:rPr lang="pt-BR" dirty="0"/>
              <a:t>; submete o falseador potencial a experiências repetidas de modo a </a:t>
            </a:r>
            <a:r>
              <a:rPr lang="pt-BR" dirty="0">
                <a:solidFill>
                  <a:schemeClr val="accent2"/>
                </a:solidFill>
              </a:rPr>
              <a:t>tornar o enunciado empírico falseador bem corroborado por experimentos</a:t>
            </a:r>
            <a:r>
              <a:rPr lang="pt-BR" dirty="0"/>
              <a:t>.</a:t>
            </a:r>
          </a:p>
          <a:p>
            <a:endParaRPr lang="pt-BR" dirty="0"/>
          </a:p>
        </p:txBody>
      </p:sp>
    </p:spTree>
    <p:extLst>
      <p:ext uri="{BB962C8B-B14F-4D97-AF65-F5344CB8AC3E}">
        <p14:creationId xmlns:p14="http://schemas.microsoft.com/office/powerpoint/2010/main" val="11673716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70029" y="4433100"/>
            <a:ext cx="7766936" cy="1646302"/>
          </a:xfrm>
        </p:spPr>
        <p:txBody>
          <a:bodyPr/>
          <a:lstStyle/>
          <a:p>
            <a:r>
              <a:rPr lang="pt-BR" sz="3200" dirty="0"/>
              <a:t>Apenas quando realizados os dois tipos de decisões de que falamos, o cientista pode dizer que se a teoria colidir com a base empírica seria então falseada. Não que ela tenha sido realmente refutada, mas que metodologicamente optou-se por rejeitá-la.</a:t>
            </a:r>
            <a:br>
              <a:rPr lang="pt-BR" dirty="0"/>
            </a:br>
            <a:endParaRPr lang="pt-BR" dirty="0"/>
          </a:p>
        </p:txBody>
      </p:sp>
    </p:spTree>
    <p:extLst>
      <p:ext uri="{BB962C8B-B14F-4D97-AF65-F5344CB8AC3E}">
        <p14:creationId xmlns:p14="http://schemas.microsoft.com/office/powerpoint/2010/main" val="980256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365" y="84673"/>
            <a:ext cx="9545958" cy="1320800"/>
          </a:xfrm>
        </p:spPr>
        <p:txBody>
          <a:bodyPr>
            <a:normAutofit fontScale="90000"/>
          </a:bodyPr>
          <a:lstStyle/>
          <a:p>
            <a:r>
              <a:rPr lang="pt-BR" dirty="0"/>
              <a:t>Mais três tipos de decisões poderiam ser arrolados como fazendo parte do método científico:</a:t>
            </a:r>
            <a:br>
              <a:rPr lang="pt-BR" dirty="0"/>
            </a:br>
            <a:endParaRPr lang="pt-BR" dirty="0"/>
          </a:p>
        </p:txBody>
      </p:sp>
      <p:sp>
        <p:nvSpPr>
          <p:cNvPr id="3" name="Espaço Reservado para Conteúdo 2"/>
          <p:cNvSpPr>
            <a:spLocks noGrp="1"/>
          </p:cNvSpPr>
          <p:nvPr>
            <p:ph idx="1"/>
          </p:nvPr>
        </p:nvSpPr>
        <p:spPr>
          <a:xfrm>
            <a:off x="626717" y="1377158"/>
            <a:ext cx="9221518" cy="5197694"/>
          </a:xfrm>
        </p:spPr>
        <p:txBody>
          <a:bodyPr>
            <a:normAutofit fontScale="85000" lnSpcReduction="10000"/>
          </a:bodyPr>
          <a:lstStyle/>
          <a:p>
            <a:pPr lvl="0">
              <a:lnSpc>
                <a:spcPct val="160000"/>
              </a:lnSpc>
              <a:buSzPct val="110000"/>
              <a:buFont typeface="+mj-lt"/>
              <a:buAutoNum type="arabicParenR"/>
            </a:pPr>
            <a:r>
              <a:rPr lang="pt-BR" dirty="0"/>
              <a:t>O cientista deve especificar os critérios para </a:t>
            </a:r>
            <a:r>
              <a:rPr lang="pt-BR" dirty="0">
                <a:solidFill>
                  <a:schemeClr val="accent2"/>
                </a:solidFill>
              </a:rPr>
              <a:t>rejeitar teorias probabilísticas </a:t>
            </a:r>
            <a:r>
              <a:rPr lang="pt-BR" dirty="0"/>
              <a:t>e de que forma a evidência empírica deve ser estatisticamente interpretada, a fim de  concluir se a teoria é ou não inconsistente com os dados empíricos. Por exemplo, no teste estatístico de hipóteses, tradicionalmente os estatísticos especificam o intervalo de segurança ou probabilidade de rejeitar-se uma hipótese verdadeira como sendo o </a:t>
            </a:r>
            <a:r>
              <a:rPr lang="pt-BR" i="1" dirty="0"/>
              <a:t>nível de significância</a:t>
            </a:r>
            <a:r>
              <a:rPr lang="pt-BR" dirty="0"/>
              <a:t> do teste, usualmente algo como 1% ou 5%;</a:t>
            </a:r>
          </a:p>
          <a:p>
            <a:pPr lvl="0">
              <a:lnSpc>
                <a:spcPct val="160000"/>
              </a:lnSpc>
              <a:buSzPct val="110000"/>
              <a:buFont typeface="+mj-lt"/>
              <a:buAutoNum type="arabicParenR"/>
            </a:pPr>
            <a:r>
              <a:rPr lang="pt-BR" dirty="0"/>
              <a:t>Tendo-se em vista a tese de </a:t>
            </a:r>
            <a:r>
              <a:rPr lang="pt-BR" dirty="0" err="1"/>
              <a:t>Duhem</a:t>
            </a:r>
            <a:r>
              <a:rPr lang="pt-BR" dirty="0"/>
              <a:t>-Quine, o cientista deve, ao testar a teoria, </a:t>
            </a:r>
            <a:r>
              <a:rPr lang="pt-BR" dirty="0">
                <a:solidFill>
                  <a:schemeClr val="accent2"/>
                </a:solidFill>
              </a:rPr>
              <a:t>apontar o alvo do teste isoladamente para uma única hipótese das que compõem o </a:t>
            </a:r>
            <a:r>
              <a:rPr lang="pt-BR" i="1" dirty="0" err="1">
                <a:solidFill>
                  <a:schemeClr val="accent2"/>
                </a:solidFill>
              </a:rPr>
              <a:t>explanans</a:t>
            </a:r>
            <a:r>
              <a:rPr lang="pt-BR" dirty="0">
                <a:solidFill>
                  <a:schemeClr val="accent2"/>
                </a:solidFill>
              </a:rPr>
              <a:t>. </a:t>
            </a:r>
            <a:r>
              <a:rPr lang="pt-BR" dirty="0"/>
              <a:t>Os outros elementos do </a:t>
            </a:r>
            <a:r>
              <a:rPr lang="pt-BR" i="1" dirty="0" err="1"/>
              <a:t>explanans</a:t>
            </a:r>
            <a:r>
              <a:rPr lang="pt-BR" i="1" dirty="0"/>
              <a:t> </a:t>
            </a:r>
            <a:r>
              <a:rPr lang="pt-BR" dirty="0"/>
              <a:t>são aceitos como conhecimento de fundo não problemático. Naturalmente, testes de suposições específicas devem ser implementados para avaliar-se a adequação empírica das hipóteses tidas como não problemáticas. </a:t>
            </a:r>
          </a:p>
          <a:p>
            <a:pPr lvl="0">
              <a:lnSpc>
                <a:spcPct val="160000"/>
              </a:lnSpc>
              <a:buSzPct val="110000"/>
              <a:buFont typeface="+mj-lt"/>
              <a:buAutoNum type="arabicParenR"/>
            </a:pPr>
            <a:r>
              <a:rPr lang="pt-BR" dirty="0"/>
              <a:t>Teorias que se conflitam com o conhecimento de fundo não problemático devem ser rejeitadas, mesmo que tal conhecimento não se refira a enunciados empíricos. Até mesmo enunciados sintaticamente metafísicos podem ser rejeitados por colidirem com esse conhecimento.</a:t>
            </a:r>
          </a:p>
          <a:p>
            <a:endParaRPr lang="pt-BR" dirty="0"/>
          </a:p>
        </p:txBody>
      </p:sp>
    </p:spTree>
    <p:extLst>
      <p:ext uri="{BB962C8B-B14F-4D97-AF65-F5344CB8AC3E}">
        <p14:creationId xmlns:p14="http://schemas.microsoft.com/office/powerpoint/2010/main" val="209963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err="1"/>
              <a:t>Theory</a:t>
            </a:r>
            <a:r>
              <a:rPr lang="pt-BR" i="1" dirty="0"/>
              <a:t> </a:t>
            </a:r>
            <a:r>
              <a:rPr lang="pt-BR" i="1" dirty="0" err="1"/>
              <a:t>laden</a:t>
            </a:r>
            <a:endParaRPr lang="pt-BR" dirty="0"/>
          </a:p>
        </p:txBody>
      </p:sp>
      <p:sp>
        <p:nvSpPr>
          <p:cNvPr id="3" name="Espaço Reservado para Conteúdo 2"/>
          <p:cNvSpPr>
            <a:spLocks noGrp="1"/>
          </p:cNvSpPr>
          <p:nvPr>
            <p:ph idx="1"/>
          </p:nvPr>
        </p:nvSpPr>
        <p:spPr>
          <a:xfrm>
            <a:off x="677333" y="1573967"/>
            <a:ext cx="9515977" cy="4467395"/>
          </a:xfrm>
        </p:spPr>
        <p:txBody>
          <a:bodyPr/>
          <a:lstStyle/>
          <a:p>
            <a:pPr>
              <a:lnSpc>
                <a:spcPct val="150000"/>
              </a:lnSpc>
            </a:pPr>
            <a:r>
              <a:rPr lang="pt-BR" dirty="0"/>
              <a:t>A caracterização da ciência pelos </a:t>
            </a:r>
            <a:r>
              <a:rPr lang="pt-BR" i="1" dirty="0"/>
              <a:t>positivistas lógicos</a:t>
            </a:r>
            <a:r>
              <a:rPr lang="pt-BR" dirty="0"/>
              <a:t> foi criticada por Popper em vários aspectos. Em primeiro lugar, a ciência não partiria da observação de dados, mas sim da </a:t>
            </a:r>
            <a:r>
              <a:rPr lang="pt-BR" dirty="0">
                <a:solidFill>
                  <a:schemeClr val="accent2"/>
                </a:solidFill>
              </a:rPr>
              <a:t>formulação de problemas</a:t>
            </a:r>
            <a:r>
              <a:rPr lang="pt-BR" dirty="0"/>
              <a:t>. Tais problemas moldam a maneira como observamos o mundo e selecionam quais tipos de observações serão feitas. As observações são antecedidas por problemas e, portanto, por </a:t>
            </a:r>
            <a:r>
              <a:rPr lang="pt-BR" dirty="0">
                <a:solidFill>
                  <a:schemeClr val="accent2"/>
                </a:solidFill>
              </a:rPr>
              <a:t>concepções prévias sobre o mundo</a:t>
            </a:r>
            <a:r>
              <a:rPr lang="pt-BR" dirty="0"/>
              <a:t>. As observações são assim impregnadas de conceitos (</a:t>
            </a:r>
            <a:r>
              <a:rPr lang="pt-BR" i="1" dirty="0" err="1">
                <a:solidFill>
                  <a:schemeClr val="accent2"/>
                </a:solidFill>
              </a:rPr>
              <a:t>theory</a:t>
            </a:r>
            <a:r>
              <a:rPr lang="pt-BR" i="1" dirty="0">
                <a:solidFill>
                  <a:schemeClr val="accent2"/>
                </a:solidFill>
              </a:rPr>
              <a:t> </a:t>
            </a:r>
            <a:r>
              <a:rPr lang="pt-BR" i="1" dirty="0" err="1">
                <a:solidFill>
                  <a:schemeClr val="accent2"/>
                </a:solidFill>
              </a:rPr>
              <a:t>laden</a:t>
            </a:r>
            <a:r>
              <a:rPr lang="pt-BR" dirty="0"/>
              <a:t>). Em outros termos, não existe dado sem teoria. Além disso, não seria possível justificar o conhecimento científico por meio da indução, e o apelo à confirmação parcial tampouco resolveria o problema. </a:t>
            </a:r>
          </a:p>
          <a:p>
            <a:endParaRPr lang="pt-BR" dirty="0"/>
          </a:p>
        </p:txBody>
      </p:sp>
    </p:spTree>
    <p:extLst>
      <p:ext uri="{BB962C8B-B14F-4D97-AF65-F5344CB8AC3E}">
        <p14:creationId xmlns:p14="http://schemas.microsoft.com/office/powerpoint/2010/main" val="38113384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420650" y="4957484"/>
            <a:ext cx="9121701" cy="1977592"/>
          </a:xfrm>
        </p:spPr>
        <p:txBody>
          <a:bodyPr/>
          <a:lstStyle/>
          <a:p>
            <a:r>
              <a:rPr lang="pt-BR" sz="3200" dirty="0"/>
              <a:t>Assim, teorias científicas são aceitas após complexo sistema de decisões dos cinco tipos apontados anteriormente. É claro que em cada decisão há risco de erro sempre que se considera que determinada proposição é não problemática. A teoria é descartada simplesmente porque a ciência obedece a regras que impõem a aceitação dos fatos empíricos como árbitros na avaliação de teorias; ademais, não há aqui a crença dogmática na veracidade dos fatos.</a:t>
            </a:r>
            <a:br>
              <a:rPr lang="pt-BR" dirty="0"/>
            </a:br>
            <a:endParaRPr lang="pt-BR" dirty="0"/>
          </a:p>
        </p:txBody>
      </p:sp>
    </p:spTree>
    <p:extLst>
      <p:ext uri="{BB962C8B-B14F-4D97-AF65-F5344CB8AC3E}">
        <p14:creationId xmlns:p14="http://schemas.microsoft.com/office/powerpoint/2010/main" val="19577175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Complexos de decisões</a:t>
            </a:r>
          </a:p>
        </p:txBody>
      </p:sp>
      <p:sp>
        <p:nvSpPr>
          <p:cNvPr id="3" name="Espaço Reservado para Conteúdo 2"/>
          <p:cNvSpPr>
            <a:spLocks noGrp="1"/>
          </p:cNvSpPr>
          <p:nvPr>
            <p:ph idx="1"/>
          </p:nvPr>
        </p:nvSpPr>
        <p:spPr>
          <a:xfrm>
            <a:off x="677333" y="1499017"/>
            <a:ext cx="9126233" cy="4542346"/>
          </a:xfrm>
        </p:spPr>
        <p:txBody>
          <a:bodyPr/>
          <a:lstStyle/>
          <a:p>
            <a:pPr>
              <a:lnSpc>
                <a:spcPct val="150000"/>
              </a:lnSpc>
            </a:pPr>
            <a:r>
              <a:rPr lang="pt-BR" dirty="0"/>
              <a:t>Cada teoria aceita o é porque sobreviveu ao enfrentamento dos fatos apoiada em uma </a:t>
            </a:r>
            <a:r>
              <a:rPr lang="pt-BR" dirty="0">
                <a:solidFill>
                  <a:schemeClr val="accent2"/>
                </a:solidFill>
              </a:rPr>
              <a:t>malha de decisões</a:t>
            </a:r>
            <a:r>
              <a:rPr lang="pt-BR" dirty="0"/>
              <a:t>. Duas teorias aceitas correspondem a dois complexos de decisões. </a:t>
            </a:r>
          </a:p>
          <a:p>
            <a:pPr>
              <a:lnSpc>
                <a:spcPct val="150000"/>
              </a:lnSpc>
            </a:pPr>
            <a:r>
              <a:rPr lang="pt-BR" dirty="0"/>
              <a:t>Ora, sendo assim, </a:t>
            </a:r>
            <a:r>
              <a:rPr lang="pt-BR" dirty="0">
                <a:solidFill>
                  <a:schemeClr val="accent2"/>
                </a:solidFill>
              </a:rPr>
              <a:t>como se escolhe entre duas teorias concorrentes se aceitação de cada uma está condicionada a decisões particulares? </a:t>
            </a:r>
            <a:r>
              <a:rPr lang="pt-BR" dirty="0"/>
              <a:t>O critério de escolha é simples: </a:t>
            </a:r>
            <a:r>
              <a:rPr lang="pt-BR" dirty="0">
                <a:solidFill>
                  <a:schemeClr val="accent2"/>
                </a:solidFill>
              </a:rPr>
              <a:t>a teoria com o maior número de predições falseáveis deve ser a escolhida</a:t>
            </a:r>
            <a:r>
              <a:rPr lang="pt-BR" dirty="0"/>
              <a:t>. Secundariamente, pode-se lançar mão de </a:t>
            </a:r>
            <a:r>
              <a:rPr lang="pt-BR" dirty="0">
                <a:solidFill>
                  <a:schemeClr val="accent2"/>
                </a:solidFill>
              </a:rPr>
              <a:t>critérios que não dizem respeito ao falseacionismo</a:t>
            </a:r>
            <a:r>
              <a:rPr lang="pt-BR" dirty="0"/>
              <a:t>: consistência interna, simplicidade, integridade, economia de supostos, generalidade, relevância prática e outros.</a:t>
            </a:r>
          </a:p>
          <a:p>
            <a:endParaRPr lang="pt-BR" dirty="0"/>
          </a:p>
        </p:txBody>
      </p:sp>
    </p:spTree>
    <p:extLst>
      <p:ext uri="{BB962C8B-B14F-4D97-AF65-F5344CB8AC3E}">
        <p14:creationId xmlns:p14="http://schemas.microsoft.com/office/powerpoint/2010/main" val="40435373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a:t>Racionalismo crítico</a:t>
            </a:r>
            <a:endParaRPr lang="pt-BR" dirty="0"/>
          </a:p>
        </p:txBody>
      </p:sp>
      <p:sp>
        <p:nvSpPr>
          <p:cNvPr id="3" name="Espaço Reservado para Conteúdo 2"/>
          <p:cNvSpPr>
            <a:spLocks noGrp="1"/>
          </p:cNvSpPr>
          <p:nvPr>
            <p:ph idx="1"/>
          </p:nvPr>
        </p:nvSpPr>
        <p:spPr>
          <a:xfrm>
            <a:off x="677334" y="2160589"/>
            <a:ext cx="9336096" cy="3880773"/>
          </a:xfrm>
        </p:spPr>
        <p:txBody>
          <a:bodyPr>
            <a:normAutofit/>
          </a:bodyPr>
          <a:lstStyle/>
          <a:p>
            <a:pPr>
              <a:lnSpc>
                <a:spcPct val="150000"/>
              </a:lnSpc>
            </a:pPr>
            <a:r>
              <a:rPr lang="pt-BR" dirty="0"/>
              <a:t>De qualquer modo, na metodologia de Popper a experiência não pode decidir entre escolha de teorias sem convenção. E essa convenção deve ser guiada por um juízo de valor: a busca da verdade. </a:t>
            </a:r>
          </a:p>
          <a:p>
            <a:pPr>
              <a:lnSpc>
                <a:spcPct val="150000"/>
              </a:lnSpc>
            </a:pPr>
            <a:r>
              <a:rPr lang="pt-BR" dirty="0"/>
              <a:t>A ideia de verdade em ciência não conduz ao </a:t>
            </a:r>
            <a:r>
              <a:rPr lang="pt-BR" dirty="0" err="1"/>
              <a:t>indutivismo</a:t>
            </a:r>
            <a:r>
              <a:rPr lang="pt-BR" dirty="0"/>
              <a:t> e a concepções positivistas. </a:t>
            </a:r>
          </a:p>
          <a:p>
            <a:pPr>
              <a:lnSpc>
                <a:spcPct val="150000"/>
              </a:lnSpc>
            </a:pPr>
            <a:r>
              <a:rPr lang="pt-BR" dirty="0"/>
              <a:t>Contudo, o </a:t>
            </a:r>
            <a:r>
              <a:rPr lang="pt-BR" dirty="0">
                <a:solidFill>
                  <a:schemeClr val="accent2"/>
                </a:solidFill>
              </a:rPr>
              <a:t>método racional firme </a:t>
            </a:r>
            <a:r>
              <a:rPr lang="pt-BR" dirty="0"/>
              <a:t>é necessário para que haja progresso científico; não o racionalismo rigoroso, no entanto ingênuo, do positivismo, mas um </a:t>
            </a:r>
            <a:r>
              <a:rPr lang="pt-BR" i="1" dirty="0">
                <a:solidFill>
                  <a:schemeClr val="accent2"/>
                </a:solidFill>
              </a:rPr>
              <a:t>racionalismo crítico</a:t>
            </a:r>
            <a:r>
              <a:rPr lang="pt-BR" dirty="0">
                <a:solidFill>
                  <a:schemeClr val="accent2"/>
                </a:solidFill>
              </a:rPr>
              <a:t> </a:t>
            </a:r>
            <a:r>
              <a:rPr lang="pt-BR" dirty="0"/>
              <a:t>apoiado nas regras metodológicas de controle da atividade científica.</a:t>
            </a:r>
          </a:p>
          <a:p>
            <a:endParaRPr lang="pt-BR" dirty="0"/>
          </a:p>
        </p:txBody>
      </p:sp>
    </p:spTree>
    <p:extLst>
      <p:ext uri="{BB962C8B-B14F-4D97-AF65-F5344CB8AC3E}">
        <p14:creationId xmlns:p14="http://schemas.microsoft.com/office/powerpoint/2010/main" val="460080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Dois pontos serão aprofundados na exposição da metodologia popperiana:</a:t>
            </a:r>
            <a:br>
              <a:rPr lang="pt-BR" dirty="0"/>
            </a:br>
            <a:endParaRPr lang="pt-BR" dirty="0"/>
          </a:p>
        </p:txBody>
      </p:sp>
      <p:sp>
        <p:nvSpPr>
          <p:cNvPr id="3" name="Espaço Reservado para Conteúdo 2"/>
          <p:cNvSpPr>
            <a:spLocks noGrp="1"/>
          </p:cNvSpPr>
          <p:nvPr>
            <p:ph idx="1"/>
          </p:nvPr>
        </p:nvSpPr>
        <p:spPr/>
        <p:txBody>
          <a:bodyPr/>
          <a:lstStyle/>
          <a:p>
            <a:pPr lvl="0">
              <a:lnSpc>
                <a:spcPct val="150000"/>
              </a:lnSpc>
              <a:buSzPct val="110000"/>
              <a:buFont typeface="+mj-lt"/>
              <a:buAutoNum type="arabicParenR"/>
            </a:pPr>
            <a:r>
              <a:rPr lang="pt-BR" sz="2400" dirty="0"/>
              <a:t>A questão da verdade em ciência e a estratégia do convencionalismo;</a:t>
            </a:r>
          </a:p>
          <a:p>
            <a:pPr lvl="0">
              <a:lnSpc>
                <a:spcPct val="150000"/>
              </a:lnSpc>
              <a:buSzPct val="110000"/>
              <a:buFont typeface="+mj-lt"/>
              <a:buAutoNum type="arabicParenR"/>
            </a:pPr>
            <a:r>
              <a:rPr lang="pt-BR" sz="2400" dirty="0"/>
              <a:t>A prática científica real tal como descrita na </a:t>
            </a:r>
            <a:r>
              <a:rPr lang="pt-BR" sz="2400" dirty="0">
                <a:solidFill>
                  <a:schemeClr val="accent2"/>
                </a:solidFill>
              </a:rPr>
              <a:t>história da ciência </a:t>
            </a:r>
            <a:r>
              <a:rPr lang="pt-BR" sz="2400" dirty="0"/>
              <a:t>e sua relação com o método falseacionista.</a:t>
            </a:r>
          </a:p>
          <a:p>
            <a:endParaRPr lang="pt-BR" dirty="0"/>
          </a:p>
        </p:txBody>
      </p:sp>
    </p:spTree>
    <p:extLst>
      <p:ext uri="{BB962C8B-B14F-4D97-AF65-F5344CB8AC3E}">
        <p14:creationId xmlns:p14="http://schemas.microsoft.com/office/powerpoint/2010/main" val="30225525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Convenção e verdade</a:t>
            </a:r>
          </a:p>
        </p:txBody>
      </p:sp>
      <p:sp>
        <p:nvSpPr>
          <p:cNvPr id="3" name="Espaço Reservado para Conteúdo 2"/>
          <p:cNvSpPr>
            <a:spLocks noGrp="1"/>
          </p:cNvSpPr>
          <p:nvPr>
            <p:ph idx="1"/>
          </p:nvPr>
        </p:nvSpPr>
        <p:spPr>
          <a:xfrm>
            <a:off x="677333" y="1499017"/>
            <a:ext cx="9126233" cy="5006714"/>
          </a:xfrm>
        </p:spPr>
        <p:txBody>
          <a:bodyPr>
            <a:normAutofit/>
          </a:bodyPr>
          <a:lstStyle/>
          <a:p>
            <a:r>
              <a:rPr lang="pt-BR" dirty="0"/>
              <a:t>Mesmo o positivismo, na fase madura do </a:t>
            </a:r>
            <a:r>
              <a:rPr lang="pt-BR" i="1" dirty="0"/>
              <a:t>empirismo lógico</a:t>
            </a:r>
            <a:r>
              <a:rPr lang="pt-BR" dirty="0"/>
              <a:t>, havia rompido com o dogmatismo do empirismo </a:t>
            </a:r>
            <a:r>
              <a:rPr lang="pt-BR" dirty="0" err="1"/>
              <a:t>baconiano</a:t>
            </a:r>
            <a:r>
              <a:rPr lang="pt-BR" dirty="0"/>
              <a:t> e aceitava o conhecimento hipotético desde que a teoria pudesse prever os fatos empíricos e fosse capaz de proporcionar tecnologias. </a:t>
            </a:r>
          </a:p>
          <a:p>
            <a:r>
              <a:rPr lang="pt-BR" dirty="0"/>
              <a:t>Popper mantém a noção de verdade em ciência, mas contesta a ideia de certeza científica da primeira etapa do </a:t>
            </a:r>
            <a:r>
              <a:rPr lang="pt-BR" i="1" dirty="0"/>
              <a:t>positivismo lógico</a:t>
            </a:r>
            <a:r>
              <a:rPr lang="pt-BR" dirty="0"/>
              <a:t>. </a:t>
            </a:r>
            <a:r>
              <a:rPr lang="pt-BR" dirty="0">
                <a:solidFill>
                  <a:schemeClr val="accent2"/>
                </a:solidFill>
              </a:rPr>
              <a:t>A concepção de ciência em Popper é </a:t>
            </a:r>
            <a:r>
              <a:rPr lang="pt-BR" dirty="0" err="1">
                <a:solidFill>
                  <a:schemeClr val="accent2"/>
                </a:solidFill>
              </a:rPr>
              <a:t>falibilista</a:t>
            </a:r>
            <a:r>
              <a:rPr lang="pt-BR" dirty="0">
                <a:solidFill>
                  <a:schemeClr val="accent2"/>
                </a:solidFill>
              </a:rPr>
              <a:t>. </a:t>
            </a:r>
          </a:p>
          <a:p>
            <a:r>
              <a:rPr lang="pt-BR" dirty="0"/>
              <a:t>O conhecimento científico é falho, mas ainda assim a ciência busca a verdade, mesmo que não se possa reconhecer a certeza dela. Não se deve, portanto, pretender uma fundamentação última do conhecimento; não se pode afirmar a verdade científica. </a:t>
            </a:r>
          </a:p>
          <a:p>
            <a:r>
              <a:rPr lang="pt-BR" dirty="0"/>
              <a:t>Podemos apenas falar na convenção, firmada no âmbito do colégio de cientistas, que reforça a convicção ou confiança pessoal dos cientistas na adequação do trabalho; e que parece afastar caminhos inadequados ao propósito de buscar sempre a verdade. </a:t>
            </a:r>
          </a:p>
          <a:p>
            <a:endParaRPr lang="pt-BR" dirty="0"/>
          </a:p>
        </p:txBody>
      </p:sp>
    </p:spTree>
    <p:extLst>
      <p:ext uri="{BB962C8B-B14F-4D97-AF65-F5344CB8AC3E}">
        <p14:creationId xmlns:p14="http://schemas.microsoft.com/office/powerpoint/2010/main" val="1645925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Convenção como demarcação científica</a:t>
            </a:r>
          </a:p>
        </p:txBody>
      </p:sp>
      <p:sp>
        <p:nvSpPr>
          <p:cNvPr id="3" name="Espaço Reservado para Conteúdo 2"/>
          <p:cNvSpPr>
            <a:spLocks noGrp="1"/>
          </p:cNvSpPr>
          <p:nvPr>
            <p:ph idx="1"/>
          </p:nvPr>
        </p:nvSpPr>
        <p:spPr>
          <a:xfrm>
            <a:off x="677334" y="1588957"/>
            <a:ext cx="9471007" cy="5021705"/>
          </a:xfrm>
        </p:spPr>
        <p:txBody>
          <a:bodyPr/>
          <a:lstStyle/>
          <a:p>
            <a:pPr>
              <a:lnSpc>
                <a:spcPct val="150000"/>
              </a:lnSpc>
            </a:pPr>
            <a:r>
              <a:rPr lang="pt-BR" dirty="0"/>
              <a:t>É a convenção que, em última instância, demarca a ciência da não ciência. No entanto, </a:t>
            </a:r>
            <a:r>
              <a:rPr lang="pt-BR" dirty="0">
                <a:solidFill>
                  <a:schemeClr val="accent2"/>
                </a:solidFill>
              </a:rPr>
              <a:t>o convencionalismo de Popper não implica no abandono da busca da verdade</a:t>
            </a:r>
            <a:r>
              <a:rPr lang="pt-BR" dirty="0"/>
              <a:t>, implica apenas que se observem regras orientadoras da tomada de decisão. </a:t>
            </a:r>
          </a:p>
          <a:p>
            <a:pPr>
              <a:lnSpc>
                <a:spcPct val="150000"/>
              </a:lnSpc>
            </a:pPr>
            <a:r>
              <a:rPr lang="pt-BR" dirty="0"/>
              <a:t>Tais regras conduzem idealmente ao caminho da verdade, ou ao menos maximizam a chance de não nos afastarmos dela em demasia. As teorias são conjeturas; algo que pretende ser verdadeiro, mas que pode ser falso. </a:t>
            </a:r>
          </a:p>
          <a:p>
            <a:pPr>
              <a:lnSpc>
                <a:spcPct val="150000"/>
              </a:lnSpc>
            </a:pPr>
            <a:r>
              <a:rPr lang="pt-BR" dirty="0"/>
              <a:t>O abandono da questão da verdade pareceria a Popper bastante prejudicial para a ciência, pois, implicaria em uma postura um tanto </a:t>
            </a:r>
            <a:r>
              <a:rPr lang="pt-BR" dirty="0" err="1"/>
              <a:t>autodefensiva</a:t>
            </a:r>
            <a:r>
              <a:rPr lang="pt-BR" dirty="0"/>
              <a:t> dos adeptos de certas teorias pretensamente científicas. </a:t>
            </a:r>
          </a:p>
          <a:p>
            <a:endParaRPr lang="pt-BR" dirty="0"/>
          </a:p>
        </p:txBody>
      </p:sp>
    </p:spTree>
    <p:extLst>
      <p:ext uri="{BB962C8B-B14F-4D97-AF65-F5344CB8AC3E}">
        <p14:creationId xmlns:p14="http://schemas.microsoft.com/office/powerpoint/2010/main" val="14995324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Falseacionismo e ética</a:t>
            </a:r>
          </a:p>
        </p:txBody>
      </p:sp>
      <p:sp>
        <p:nvSpPr>
          <p:cNvPr id="3" name="Espaço Reservado para Conteúdo 2"/>
          <p:cNvSpPr>
            <a:spLocks noGrp="1"/>
          </p:cNvSpPr>
          <p:nvPr>
            <p:ph idx="1"/>
          </p:nvPr>
        </p:nvSpPr>
        <p:spPr>
          <a:xfrm>
            <a:off x="677333" y="1543987"/>
            <a:ext cx="8946351" cy="4497375"/>
          </a:xfrm>
        </p:spPr>
        <p:txBody>
          <a:bodyPr/>
          <a:lstStyle/>
          <a:p>
            <a:pPr>
              <a:lnSpc>
                <a:spcPct val="150000"/>
              </a:lnSpc>
            </a:pPr>
            <a:r>
              <a:rPr lang="pt-BR" dirty="0"/>
              <a:t>O falseacionismo e sua crença na verdade científica é também, e talvez acima de tudo, um </a:t>
            </a:r>
            <a:r>
              <a:rPr lang="pt-BR" dirty="0">
                <a:solidFill>
                  <a:schemeClr val="accent2"/>
                </a:solidFill>
              </a:rPr>
              <a:t>critério ético</a:t>
            </a:r>
            <a:r>
              <a:rPr lang="pt-BR" dirty="0"/>
              <a:t>. </a:t>
            </a:r>
          </a:p>
          <a:p>
            <a:pPr>
              <a:lnSpc>
                <a:spcPct val="150000"/>
              </a:lnSpc>
            </a:pPr>
            <a:r>
              <a:rPr lang="pt-BR" dirty="0"/>
              <a:t>Os membros do colégio de cientistas acordam entre si o mesmo conjunto de regras metodológicas, que prescrevem uma avaliação crítica intermitente do conhecimento. </a:t>
            </a:r>
          </a:p>
          <a:p>
            <a:pPr>
              <a:lnSpc>
                <a:spcPct val="150000"/>
              </a:lnSpc>
            </a:pPr>
            <a:r>
              <a:rPr lang="pt-BR" dirty="0"/>
              <a:t>É uma saída ética, que </a:t>
            </a:r>
            <a:r>
              <a:rPr lang="pt-BR" dirty="0">
                <a:solidFill>
                  <a:schemeClr val="accent2"/>
                </a:solidFill>
              </a:rPr>
              <a:t>pressupõe a esfera comunicativa entre os cientistas do mesmo colégio atuando de modo desobstruído</a:t>
            </a:r>
            <a:r>
              <a:rPr lang="pt-BR" dirty="0"/>
              <a:t>. Ela interpreta o conhecimento científico como um processo público, objetivo, dialógico e fundamentalmente crítico. </a:t>
            </a:r>
          </a:p>
          <a:p>
            <a:endParaRPr lang="pt-BR" dirty="0"/>
          </a:p>
        </p:txBody>
      </p:sp>
    </p:spTree>
    <p:extLst>
      <p:ext uri="{BB962C8B-B14F-4D97-AF65-F5344CB8AC3E}">
        <p14:creationId xmlns:p14="http://schemas.microsoft.com/office/powerpoint/2010/main" val="17469149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Lógica e história da ciência </a:t>
            </a:r>
          </a:p>
        </p:txBody>
      </p:sp>
      <p:sp>
        <p:nvSpPr>
          <p:cNvPr id="3" name="Espaço Reservado para Conteúdo 2"/>
          <p:cNvSpPr>
            <a:spLocks noGrp="1"/>
          </p:cNvSpPr>
          <p:nvPr>
            <p:ph idx="1"/>
          </p:nvPr>
        </p:nvSpPr>
        <p:spPr>
          <a:xfrm>
            <a:off x="677333" y="1603948"/>
            <a:ext cx="9441027" cy="5021703"/>
          </a:xfrm>
        </p:spPr>
        <p:txBody>
          <a:bodyPr>
            <a:normAutofit fontScale="92500" lnSpcReduction="20000"/>
          </a:bodyPr>
          <a:lstStyle/>
          <a:p>
            <a:pPr>
              <a:lnSpc>
                <a:spcPct val="150000"/>
              </a:lnSpc>
            </a:pPr>
            <a:r>
              <a:rPr lang="pt-BR" sz="1900" dirty="0"/>
              <a:t>Popper propõe, em essência, um modo de comportamento do cientista pautado na convenção metodológica.</a:t>
            </a:r>
          </a:p>
          <a:p>
            <a:pPr>
              <a:lnSpc>
                <a:spcPct val="150000"/>
              </a:lnSpc>
            </a:pPr>
            <a:r>
              <a:rPr lang="pt-BR" sz="1900" dirty="0"/>
              <a:t>Mas não apenas a lógica deveria embasar essa visão da estrutura da ciência. Seria necessário também recorrer à </a:t>
            </a:r>
            <a:r>
              <a:rPr lang="pt-BR" sz="1900" dirty="0">
                <a:solidFill>
                  <a:schemeClr val="accent2"/>
                </a:solidFill>
              </a:rPr>
              <a:t>história da ciência </a:t>
            </a:r>
            <a:r>
              <a:rPr lang="pt-BR" sz="1900" dirty="0"/>
              <a:t>com o fito de identificar-se nela os mecanismos que asseguram a ocorrência da convenção metodológica em diferentes contextos. </a:t>
            </a:r>
          </a:p>
          <a:p>
            <a:pPr>
              <a:lnSpc>
                <a:spcPct val="150000"/>
              </a:lnSpc>
            </a:pPr>
            <a:r>
              <a:rPr lang="pt-BR" sz="1900" dirty="0">
                <a:solidFill>
                  <a:schemeClr val="accent2"/>
                </a:solidFill>
              </a:rPr>
              <a:t>A crença </a:t>
            </a:r>
            <a:r>
              <a:rPr lang="pt-BR" sz="1900" dirty="0" err="1">
                <a:solidFill>
                  <a:schemeClr val="accent2"/>
                </a:solidFill>
              </a:rPr>
              <a:t>popperiana</a:t>
            </a:r>
            <a:r>
              <a:rPr lang="pt-BR" sz="1900" dirty="0">
                <a:solidFill>
                  <a:schemeClr val="accent2"/>
                </a:solidFill>
              </a:rPr>
              <a:t> de que os cientistas buscam a verdade talvez precisasse ser fundamentada à luz da história da ciência a fim de que o </a:t>
            </a:r>
            <a:r>
              <a:rPr lang="pt-BR" sz="1900" i="1" dirty="0">
                <a:solidFill>
                  <a:schemeClr val="accent2"/>
                </a:solidFill>
              </a:rPr>
              <a:t>falseacionismo</a:t>
            </a:r>
            <a:r>
              <a:rPr lang="pt-BR" sz="1900" dirty="0">
                <a:solidFill>
                  <a:schemeClr val="accent2"/>
                </a:solidFill>
              </a:rPr>
              <a:t> não se transforme apenas em um ato de fé. </a:t>
            </a:r>
          </a:p>
          <a:p>
            <a:pPr>
              <a:lnSpc>
                <a:spcPct val="150000"/>
              </a:lnSpc>
            </a:pPr>
            <a:r>
              <a:rPr lang="pt-BR" sz="1900" dirty="0"/>
              <a:t>Será mesmo que a ciência se comportara assim no passado, que ela tenha alcançado seu enorme desenvolvimento a partir do padrão comportamental dos cientistas identificado por Popper? </a:t>
            </a:r>
          </a:p>
          <a:p>
            <a:endParaRPr lang="pt-BR" dirty="0"/>
          </a:p>
        </p:txBody>
      </p:sp>
    </p:spTree>
    <p:extLst>
      <p:ext uri="{BB962C8B-B14F-4D97-AF65-F5344CB8AC3E}">
        <p14:creationId xmlns:p14="http://schemas.microsoft.com/office/powerpoint/2010/main" val="24532903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A questão de se confrontar a metodologia com a história da ciência</a:t>
            </a:r>
          </a:p>
        </p:txBody>
      </p:sp>
      <p:sp>
        <p:nvSpPr>
          <p:cNvPr id="3" name="Espaço Reservado para Conteúdo 2"/>
          <p:cNvSpPr>
            <a:spLocks noGrp="1"/>
          </p:cNvSpPr>
          <p:nvPr>
            <p:ph idx="1"/>
          </p:nvPr>
        </p:nvSpPr>
        <p:spPr>
          <a:xfrm>
            <a:off x="677334" y="2160589"/>
            <a:ext cx="9396056" cy="3880773"/>
          </a:xfrm>
        </p:spPr>
        <p:txBody>
          <a:bodyPr/>
          <a:lstStyle/>
          <a:p>
            <a:pPr>
              <a:lnSpc>
                <a:spcPct val="150000"/>
              </a:lnSpc>
            </a:pPr>
            <a:r>
              <a:rPr lang="pt-BR" dirty="0"/>
              <a:t>Popper é bastante ambíguo a esse respeito.</a:t>
            </a:r>
          </a:p>
          <a:p>
            <a:pPr>
              <a:lnSpc>
                <a:spcPct val="150000"/>
              </a:lnSpc>
            </a:pPr>
            <a:r>
              <a:rPr lang="pt-BR" dirty="0"/>
              <a:t>Por vezes, ele dá a entender que os cientistas tenham efetivamente procedido historicamente de modo próximo ao que ele descreve como normas metodológicas da ciência. </a:t>
            </a:r>
          </a:p>
          <a:p>
            <a:pPr>
              <a:lnSpc>
                <a:spcPct val="150000"/>
              </a:lnSpc>
            </a:pPr>
            <a:r>
              <a:rPr lang="pt-BR" dirty="0"/>
              <a:t>Outras vezes, ele afirma que o método é uma </a:t>
            </a:r>
            <a:r>
              <a:rPr lang="pt-BR" dirty="0">
                <a:solidFill>
                  <a:schemeClr val="accent2"/>
                </a:solidFill>
              </a:rPr>
              <a:t>racionalização </a:t>
            </a:r>
            <a:r>
              <a:rPr lang="pt-BR" i="1" dirty="0" err="1">
                <a:solidFill>
                  <a:schemeClr val="accent2"/>
                </a:solidFill>
              </a:rPr>
              <a:t>ahistórica</a:t>
            </a:r>
            <a:r>
              <a:rPr lang="pt-BR" dirty="0">
                <a:solidFill>
                  <a:schemeClr val="accent2"/>
                </a:solidFill>
              </a:rPr>
              <a:t> da ciência </a:t>
            </a:r>
            <a:r>
              <a:rPr lang="pt-BR" dirty="0"/>
              <a:t>e que ele nunca pretendeu inferir um método a partir da história</a:t>
            </a:r>
          </a:p>
        </p:txBody>
      </p:sp>
    </p:spTree>
    <p:extLst>
      <p:ext uri="{BB962C8B-B14F-4D97-AF65-F5344CB8AC3E}">
        <p14:creationId xmlns:p14="http://schemas.microsoft.com/office/powerpoint/2010/main" val="8962234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946500" cy="1320800"/>
          </a:xfrm>
        </p:spPr>
        <p:txBody>
          <a:bodyPr>
            <a:normAutofit fontScale="90000"/>
          </a:bodyPr>
          <a:lstStyle/>
          <a:p>
            <a:r>
              <a:rPr lang="pt-BR" dirty="0"/>
              <a:t>Imre </a:t>
            </a:r>
            <a:r>
              <a:rPr lang="pt-BR" dirty="0" err="1"/>
              <a:t>Lakatos</a:t>
            </a:r>
            <a:r>
              <a:rPr lang="pt-BR" dirty="0"/>
              <a:t>, um </a:t>
            </a:r>
            <a:r>
              <a:rPr lang="pt-BR" dirty="0" err="1"/>
              <a:t>popperiano</a:t>
            </a:r>
            <a:r>
              <a:rPr lang="pt-BR" dirty="0"/>
              <a:t> e eminente filósofo e historiador da ciência, assevera que:</a:t>
            </a:r>
            <a:br>
              <a:rPr lang="pt-BR" dirty="0"/>
            </a:br>
            <a:endParaRPr lang="pt-BR" dirty="0"/>
          </a:p>
        </p:txBody>
      </p:sp>
      <p:sp>
        <p:nvSpPr>
          <p:cNvPr id="3" name="Espaço Reservado para Conteúdo 2"/>
          <p:cNvSpPr>
            <a:spLocks noGrp="1"/>
          </p:cNvSpPr>
          <p:nvPr>
            <p:ph idx="1"/>
          </p:nvPr>
        </p:nvSpPr>
        <p:spPr/>
        <p:txBody>
          <a:bodyPr/>
          <a:lstStyle/>
          <a:p>
            <a:pPr marL="0" indent="0">
              <a:lnSpc>
                <a:spcPct val="150000"/>
              </a:lnSpc>
              <a:buNone/>
            </a:pPr>
            <a:r>
              <a:rPr lang="pt-BR" i="1" dirty="0">
                <a:solidFill>
                  <a:schemeClr val="accent2"/>
                </a:solidFill>
              </a:rPr>
              <a:t>“Se observarmos a história da ciência, se tentarmos ver como alguns dos falseamentos mais célebres aconteceram, teremos que chegar à conclusão de que algumas delas ou são claramente irracionais ou se apoiam em princípios de racionalidade radicalmente diferentes.”</a:t>
            </a:r>
            <a:endParaRPr lang="pt-BR" dirty="0">
              <a:solidFill>
                <a:schemeClr val="accent2"/>
              </a:solidFill>
            </a:endParaRPr>
          </a:p>
          <a:p>
            <a:pPr marL="0" indent="0">
              <a:lnSpc>
                <a:spcPct val="150000"/>
              </a:lnSpc>
              <a:buNone/>
            </a:pPr>
            <a:r>
              <a:rPr lang="pt-BR" dirty="0"/>
              <a:t>(Imre </a:t>
            </a:r>
            <a:r>
              <a:rPr lang="pt-BR" dirty="0" err="1"/>
              <a:t>Lakatos</a:t>
            </a:r>
            <a:r>
              <a:rPr lang="pt-BR" dirty="0"/>
              <a:t>, </a:t>
            </a:r>
            <a:r>
              <a:rPr lang="pt-BR" i="1" dirty="0"/>
              <a:t>O falseamento e a metodologia dos programas de pesquisa</a:t>
            </a:r>
            <a:r>
              <a:rPr lang="pt-BR" dirty="0"/>
              <a:t>)</a:t>
            </a:r>
          </a:p>
          <a:p>
            <a:endParaRPr lang="pt-BR" dirty="0"/>
          </a:p>
        </p:txBody>
      </p:sp>
    </p:spTree>
    <p:extLst>
      <p:ext uri="{BB962C8B-B14F-4D97-AF65-F5344CB8AC3E}">
        <p14:creationId xmlns:p14="http://schemas.microsoft.com/office/powerpoint/2010/main" val="289156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Encontro entre Popper e Wittgenstein</a:t>
            </a:r>
          </a:p>
        </p:txBody>
      </p:sp>
      <p:sp>
        <p:nvSpPr>
          <p:cNvPr id="3" name="Espaço Reservado para Conteúdo 2"/>
          <p:cNvSpPr>
            <a:spLocks noGrp="1"/>
          </p:cNvSpPr>
          <p:nvPr>
            <p:ph idx="1"/>
          </p:nvPr>
        </p:nvSpPr>
        <p:spPr/>
        <p:txBody>
          <a:bodyPr/>
          <a:lstStyle/>
          <a:p>
            <a:pPr>
              <a:lnSpc>
                <a:spcPct val="150000"/>
              </a:lnSpc>
            </a:pPr>
            <a:r>
              <a:rPr lang="pt-BR" sz="2000" dirty="0"/>
              <a:t>Segundo narra uma história, no único encontro entre Popper e Wittgenstein, este, empunhando um atiçador de fogo junto à lareira, desafiou Popper a enunciar uma regra moral válida. Popper teria respondido: </a:t>
            </a:r>
            <a:r>
              <a:rPr lang="pt-BR" sz="2000" dirty="0">
                <a:solidFill>
                  <a:schemeClr val="accent2"/>
                </a:solidFill>
              </a:rPr>
              <a:t>“Não ameaçar o palestrante com um atiçador”. </a:t>
            </a:r>
            <a:r>
              <a:rPr lang="pt-BR" sz="2000" dirty="0"/>
              <a:t>O que fez com que Wittgenstein abandonasse a sala exaltado.</a:t>
            </a:r>
          </a:p>
          <a:p>
            <a:endParaRPr lang="pt-BR" dirty="0"/>
          </a:p>
        </p:txBody>
      </p:sp>
    </p:spTree>
    <p:extLst>
      <p:ext uri="{BB962C8B-B14F-4D97-AF65-F5344CB8AC3E}">
        <p14:creationId xmlns:p14="http://schemas.microsoft.com/office/powerpoint/2010/main" val="1087653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Por um princípio de racionalidade </a:t>
            </a:r>
            <a:r>
              <a:rPr lang="pt-BR" dirty="0" err="1"/>
              <a:t>popperiano</a:t>
            </a:r>
            <a:endParaRPr lang="pt-BR" dirty="0"/>
          </a:p>
        </p:txBody>
      </p:sp>
      <p:sp>
        <p:nvSpPr>
          <p:cNvPr id="3" name="Espaço Reservado para Conteúdo 2"/>
          <p:cNvSpPr>
            <a:spLocks noGrp="1"/>
          </p:cNvSpPr>
          <p:nvPr>
            <p:ph idx="1"/>
          </p:nvPr>
        </p:nvSpPr>
        <p:spPr>
          <a:xfrm>
            <a:off x="842225" y="1930400"/>
            <a:ext cx="8976331" cy="4697411"/>
          </a:xfrm>
        </p:spPr>
        <p:txBody>
          <a:bodyPr>
            <a:normAutofit fontScale="92500" lnSpcReduction="20000"/>
          </a:bodyPr>
          <a:lstStyle/>
          <a:p>
            <a:pPr>
              <a:lnSpc>
                <a:spcPct val="160000"/>
              </a:lnSpc>
            </a:pPr>
            <a:r>
              <a:rPr lang="pt-BR" dirty="0" err="1"/>
              <a:t>Lakatos</a:t>
            </a:r>
            <a:r>
              <a:rPr lang="pt-BR" dirty="0"/>
              <a:t>, na verdade, ainda tenta resgatar um princípio de racionalidade </a:t>
            </a:r>
            <a:r>
              <a:rPr lang="pt-BR" dirty="0" err="1"/>
              <a:t>popperiano</a:t>
            </a:r>
            <a:r>
              <a:rPr lang="pt-BR" dirty="0"/>
              <a:t> na história da ciência. </a:t>
            </a:r>
          </a:p>
          <a:p>
            <a:pPr>
              <a:lnSpc>
                <a:spcPct val="160000"/>
              </a:lnSpc>
            </a:pPr>
            <a:r>
              <a:rPr lang="pt-BR" dirty="0"/>
              <a:t>Outros autores, tais como </a:t>
            </a:r>
            <a:r>
              <a:rPr lang="pt-BR" dirty="0">
                <a:solidFill>
                  <a:schemeClr val="accent2"/>
                </a:solidFill>
              </a:rPr>
              <a:t>Thomas Kuhn, Paul Feyerabend </a:t>
            </a:r>
            <a:r>
              <a:rPr lang="pt-BR" dirty="0"/>
              <a:t>e </a:t>
            </a:r>
            <a:r>
              <a:rPr lang="pt-BR" dirty="0">
                <a:solidFill>
                  <a:schemeClr val="accent2"/>
                </a:solidFill>
              </a:rPr>
              <a:t>Larry  </a:t>
            </a:r>
            <a:r>
              <a:rPr lang="pt-BR" dirty="0" err="1">
                <a:solidFill>
                  <a:schemeClr val="accent2"/>
                </a:solidFill>
              </a:rPr>
              <a:t>Laudan</a:t>
            </a:r>
            <a:r>
              <a:rPr lang="pt-BR" dirty="0"/>
              <a:t>, extraem da história da ciência exemplos de procedimentos impetuosos na criação e divulgação de teorias que dificilmente seriam enquadrados de racionais (no sentido </a:t>
            </a:r>
            <a:r>
              <a:rPr lang="pt-BR" dirty="0" err="1"/>
              <a:t>popperiano</a:t>
            </a:r>
            <a:r>
              <a:rPr lang="pt-BR" dirty="0"/>
              <a:t>). </a:t>
            </a:r>
          </a:p>
          <a:p>
            <a:pPr>
              <a:lnSpc>
                <a:spcPct val="160000"/>
              </a:lnSpc>
            </a:pPr>
            <a:r>
              <a:rPr lang="pt-BR" dirty="0"/>
              <a:t>O debate em filosofia da ciência, após Popper, deslocou-se </a:t>
            </a:r>
            <a:r>
              <a:rPr lang="pt-BR" dirty="0">
                <a:solidFill>
                  <a:schemeClr val="accent2"/>
                </a:solidFill>
              </a:rPr>
              <a:t>do plano lógico e normativo</a:t>
            </a:r>
            <a:r>
              <a:rPr lang="pt-BR" dirty="0"/>
              <a:t> para o </a:t>
            </a:r>
            <a:r>
              <a:rPr lang="pt-BR" dirty="0">
                <a:solidFill>
                  <a:schemeClr val="accent2"/>
                </a:solidFill>
              </a:rPr>
              <a:t>plano histórico</a:t>
            </a:r>
            <a:r>
              <a:rPr lang="pt-BR" dirty="0"/>
              <a:t>, e o próprio Popper impulsionou este deslocamento, pois, ao enfatizar a convenção, destacou o papel da comunidade científica e os processos de comunicação entre os cientistas.</a:t>
            </a:r>
          </a:p>
          <a:p>
            <a:pPr>
              <a:lnSpc>
                <a:spcPct val="160000"/>
              </a:lnSpc>
            </a:pPr>
            <a:r>
              <a:rPr lang="pt-BR" dirty="0"/>
              <a:t>Alguns comentadores acham que ele tenha cavado sua própria sepultura uma vez que a história parece desacreditar na ideia de método racional em ciência. Será?</a:t>
            </a:r>
          </a:p>
          <a:p>
            <a:endParaRPr lang="pt-BR" dirty="0"/>
          </a:p>
        </p:txBody>
      </p:sp>
    </p:spTree>
    <p:extLst>
      <p:ext uri="{BB962C8B-B14F-4D97-AF65-F5344CB8AC3E}">
        <p14:creationId xmlns:p14="http://schemas.microsoft.com/office/powerpoint/2010/main" val="6203241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Popper também reconhece isso...</a:t>
            </a:r>
          </a:p>
        </p:txBody>
      </p:sp>
      <p:sp>
        <p:nvSpPr>
          <p:cNvPr id="3" name="Espaço Reservado para Conteúdo 2"/>
          <p:cNvSpPr>
            <a:spLocks noGrp="1"/>
          </p:cNvSpPr>
          <p:nvPr>
            <p:ph idx="1"/>
          </p:nvPr>
        </p:nvSpPr>
        <p:spPr>
          <a:xfrm>
            <a:off x="677334" y="1469036"/>
            <a:ext cx="9426036" cy="4916773"/>
          </a:xfrm>
        </p:spPr>
        <p:txBody>
          <a:bodyPr>
            <a:normAutofit/>
          </a:bodyPr>
          <a:lstStyle/>
          <a:p>
            <a:pPr>
              <a:lnSpc>
                <a:spcPct val="150000"/>
              </a:lnSpc>
            </a:pPr>
            <a:r>
              <a:rPr lang="pt-BR" dirty="0"/>
              <a:t>Percebe-se que </a:t>
            </a:r>
            <a:r>
              <a:rPr lang="pt-BR" dirty="0" err="1"/>
              <a:t>Lakatos</a:t>
            </a:r>
            <a:r>
              <a:rPr lang="pt-BR" dirty="0"/>
              <a:t>, ao contrário destes últimos, não descarta o racionalismo </a:t>
            </a:r>
            <a:r>
              <a:rPr lang="pt-BR" dirty="0" err="1"/>
              <a:t>popperiano</a:t>
            </a:r>
            <a:r>
              <a:rPr lang="pt-BR" dirty="0"/>
              <a:t>; ademais, ele propõe o </a:t>
            </a:r>
            <a:r>
              <a:rPr lang="pt-BR" dirty="0">
                <a:solidFill>
                  <a:schemeClr val="accent2"/>
                </a:solidFill>
              </a:rPr>
              <a:t>falseacionismo sofisticado </a:t>
            </a:r>
            <a:r>
              <a:rPr lang="pt-BR" dirty="0"/>
              <a:t>enquanto uma reinterpretação de Popper que possibilita orientação para uma reconstrução racional da história da ciência. </a:t>
            </a:r>
          </a:p>
          <a:p>
            <a:pPr>
              <a:lnSpc>
                <a:spcPct val="150000"/>
              </a:lnSpc>
            </a:pPr>
            <a:r>
              <a:rPr lang="pt-BR" dirty="0"/>
              <a:t>Na nova versão, não basta, para ser científica, que a teoria seja experimentalmente falseável. Agora, ela deve ter um </a:t>
            </a:r>
            <a:r>
              <a:rPr lang="pt-BR" dirty="0">
                <a:solidFill>
                  <a:schemeClr val="accent2"/>
                </a:solidFill>
              </a:rPr>
              <a:t>excesso corroborado de conteúdo empírico em relação a sua rival antecessora</a:t>
            </a:r>
            <a:r>
              <a:rPr lang="pt-BR" dirty="0"/>
              <a:t>. </a:t>
            </a:r>
          </a:p>
          <a:p>
            <a:pPr>
              <a:lnSpc>
                <a:spcPct val="150000"/>
              </a:lnSpc>
            </a:pPr>
            <a:r>
              <a:rPr lang="pt-BR" dirty="0"/>
              <a:t>A teoria científica descortina fatos novos em relação às teorias anteriormente aceitas. O enunciado factual, isoladamente considerado, não pode falsear a teoria. Na história da ciência, acredita </a:t>
            </a:r>
            <a:r>
              <a:rPr lang="pt-BR" dirty="0" err="1"/>
              <a:t>Lakatos</a:t>
            </a:r>
            <a:r>
              <a:rPr lang="pt-BR" dirty="0"/>
              <a:t>, </a:t>
            </a:r>
            <a:r>
              <a:rPr lang="pt-BR" dirty="0">
                <a:solidFill>
                  <a:schemeClr val="accent2"/>
                </a:solidFill>
              </a:rPr>
              <a:t>teorias rivais são testadas ao se confrontarem umas com as outras e não apenas com os eventos empíricos</a:t>
            </a:r>
            <a:r>
              <a:rPr lang="pt-BR" dirty="0"/>
              <a:t>. </a:t>
            </a:r>
          </a:p>
          <a:p>
            <a:pPr>
              <a:lnSpc>
                <a:spcPct val="150000"/>
              </a:lnSpc>
            </a:pPr>
            <a:endParaRPr lang="pt-BR" dirty="0"/>
          </a:p>
          <a:p>
            <a:endParaRPr lang="pt-BR" dirty="0"/>
          </a:p>
        </p:txBody>
      </p:sp>
    </p:spTree>
    <p:extLst>
      <p:ext uri="{BB962C8B-B14F-4D97-AF65-F5344CB8AC3E}">
        <p14:creationId xmlns:p14="http://schemas.microsoft.com/office/powerpoint/2010/main" val="17020429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i="1" dirty="0"/>
              <a:t>Condição de coerência</a:t>
            </a:r>
            <a:endParaRPr lang="pt-BR" dirty="0"/>
          </a:p>
        </p:txBody>
      </p:sp>
      <p:sp>
        <p:nvSpPr>
          <p:cNvPr id="3" name="Espaço Reservado para Conteúdo 2"/>
          <p:cNvSpPr>
            <a:spLocks noGrp="1"/>
          </p:cNvSpPr>
          <p:nvPr>
            <p:ph idx="1"/>
          </p:nvPr>
        </p:nvSpPr>
        <p:spPr>
          <a:xfrm>
            <a:off x="677333" y="1543987"/>
            <a:ext cx="9500987" cy="5111646"/>
          </a:xfrm>
        </p:spPr>
        <p:txBody>
          <a:bodyPr>
            <a:normAutofit/>
          </a:bodyPr>
          <a:lstStyle/>
          <a:p>
            <a:pPr>
              <a:lnSpc>
                <a:spcPct val="120000"/>
              </a:lnSpc>
            </a:pPr>
            <a:r>
              <a:rPr lang="pt-BR" dirty="0"/>
              <a:t>A teoria T1 é falseada por outra teoria T2 se esta levar a predição de fatos novos. T2 deve explicar o êxito anterior de T1, isto é, o porquê de ela não ter sido refutada em muitos experimentos: a chamada </a:t>
            </a:r>
            <a:r>
              <a:rPr lang="pt-BR" i="1" dirty="0"/>
              <a:t>condição de coerência</a:t>
            </a:r>
            <a:r>
              <a:rPr lang="pt-BR" dirty="0"/>
              <a:t>. </a:t>
            </a:r>
          </a:p>
          <a:p>
            <a:pPr>
              <a:lnSpc>
                <a:spcPct val="120000"/>
              </a:lnSpc>
            </a:pPr>
            <a:r>
              <a:rPr lang="pt-BR" dirty="0"/>
              <a:t>Dizer que T2 representa excesso de conteúdo empírico em relação a T1 pode ser aduzido pela análise lógica, mas isso requer comprovação empírica acumulada, o que demanda tempo. </a:t>
            </a:r>
            <a:r>
              <a:rPr lang="pt-BR" dirty="0">
                <a:solidFill>
                  <a:schemeClr val="accent2"/>
                </a:solidFill>
              </a:rPr>
              <a:t>O falseacionismo nunca é instantâneo, pois, ocorre ao longo do tempo. </a:t>
            </a:r>
          </a:p>
          <a:p>
            <a:pPr>
              <a:lnSpc>
                <a:spcPct val="120000"/>
              </a:lnSpc>
            </a:pPr>
            <a:r>
              <a:rPr lang="pt-BR" dirty="0"/>
              <a:t>Em suma, para </a:t>
            </a:r>
            <a:r>
              <a:rPr lang="pt-BR" dirty="0">
                <a:solidFill>
                  <a:schemeClr val="accent2"/>
                </a:solidFill>
              </a:rPr>
              <a:t>Lakatos</a:t>
            </a:r>
            <a:r>
              <a:rPr lang="pt-BR" dirty="0"/>
              <a:t> a teoria não é falseada por um enunciado observacional. Ele avalia a sequência histórica de teorias T1, T2, ..., </a:t>
            </a:r>
            <a:r>
              <a:rPr lang="pt-BR" dirty="0" err="1"/>
              <a:t>Tn</a:t>
            </a:r>
            <a:r>
              <a:rPr lang="pt-BR" dirty="0"/>
              <a:t>, na qual cada Ti tem tanto conteúdo empírico quanto o conteúdo não refutado de T(i - 1)  e ainda prediz fatos novos (falseadores em potencial) em relação a T(i - 1). Em geral, </a:t>
            </a:r>
            <a:r>
              <a:rPr lang="pt-BR" dirty="0">
                <a:solidFill>
                  <a:schemeClr val="accent2"/>
                </a:solidFill>
              </a:rPr>
              <a:t>as novas teorias fazem reinterpretações semânticas dos conceitos da antiga e adicionam cláusulas que permitem acomodar as </a:t>
            </a:r>
            <a:r>
              <a:rPr lang="pt-BR" i="1" dirty="0">
                <a:solidFill>
                  <a:schemeClr val="accent2"/>
                </a:solidFill>
              </a:rPr>
              <a:t>anomalias</a:t>
            </a:r>
            <a:r>
              <a:rPr lang="pt-BR" dirty="0">
                <a:solidFill>
                  <a:schemeClr val="accent2"/>
                </a:solidFill>
              </a:rPr>
              <a:t> (fatos não explicados anteriormente). </a:t>
            </a:r>
          </a:p>
          <a:p>
            <a:endParaRPr lang="pt-BR" dirty="0"/>
          </a:p>
        </p:txBody>
      </p:sp>
    </p:spTree>
    <p:extLst>
      <p:ext uri="{BB962C8B-B14F-4D97-AF65-F5344CB8AC3E}">
        <p14:creationId xmlns:p14="http://schemas.microsoft.com/office/powerpoint/2010/main" val="712697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69758"/>
            <a:ext cx="8596668" cy="1320800"/>
          </a:xfrm>
        </p:spPr>
        <p:txBody>
          <a:bodyPr/>
          <a:lstStyle/>
          <a:p>
            <a:r>
              <a:rPr lang="pt-BR" dirty="0"/>
              <a:t>Teorias progressivas e degenerativas</a:t>
            </a:r>
          </a:p>
        </p:txBody>
      </p:sp>
      <p:sp>
        <p:nvSpPr>
          <p:cNvPr id="3" name="Espaço Reservado para Conteúdo 2"/>
          <p:cNvSpPr>
            <a:spLocks noGrp="1"/>
          </p:cNvSpPr>
          <p:nvPr>
            <p:ph idx="1"/>
          </p:nvPr>
        </p:nvSpPr>
        <p:spPr>
          <a:xfrm>
            <a:off x="677333" y="1349115"/>
            <a:ext cx="9351087" cy="5139127"/>
          </a:xfrm>
        </p:spPr>
        <p:txBody>
          <a:bodyPr>
            <a:normAutofit/>
          </a:bodyPr>
          <a:lstStyle/>
          <a:p>
            <a:pPr>
              <a:lnSpc>
                <a:spcPct val="120000"/>
              </a:lnSpc>
            </a:pPr>
            <a:r>
              <a:rPr lang="pt-BR" dirty="0"/>
              <a:t>À medida que o excesso de conteúdo empírico da nova teoria vai sendo corroborado, diz-se que a teoria se torna </a:t>
            </a:r>
            <a:r>
              <a:rPr lang="pt-BR" dirty="0">
                <a:solidFill>
                  <a:schemeClr val="accent2"/>
                </a:solidFill>
              </a:rPr>
              <a:t>empiricamente progressiva</a:t>
            </a:r>
            <a:r>
              <a:rPr lang="pt-BR" dirty="0"/>
              <a:t>. A avaliação, contudo, não se dá na teoria isolada, mas na cadeia de teorias. O critério metodológico de cientificidade consiste em </a:t>
            </a:r>
            <a:r>
              <a:rPr lang="pt-BR" dirty="0">
                <a:solidFill>
                  <a:schemeClr val="accent2"/>
                </a:solidFill>
              </a:rPr>
              <a:t>aceitar as sequências </a:t>
            </a:r>
            <a:r>
              <a:rPr lang="pt-BR" i="1" dirty="0">
                <a:solidFill>
                  <a:schemeClr val="accent2"/>
                </a:solidFill>
              </a:rPr>
              <a:t>progressivas</a:t>
            </a:r>
            <a:r>
              <a:rPr lang="pt-BR" dirty="0">
                <a:solidFill>
                  <a:schemeClr val="accent2"/>
                </a:solidFill>
              </a:rPr>
              <a:t> de teorias e rejeitar as sequências teóricas </a:t>
            </a:r>
            <a:r>
              <a:rPr lang="pt-BR" i="1" dirty="0">
                <a:solidFill>
                  <a:schemeClr val="accent2"/>
                </a:solidFill>
              </a:rPr>
              <a:t>degenerativas</a:t>
            </a:r>
            <a:r>
              <a:rPr lang="pt-BR" dirty="0">
                <a:solidFill>
                  <a:schemeClr val="accent2"/>
                </a:solidFill>
              </a:rPr>
              <a:t> (que reduzem o campo empírico). </a:t>
            </a:r>
          </a:p>
          <a:p>
            <a:pPr>
              <a:lnSpc>
                <a:spcPct val="120000"/>
              </a:lnSpc>
            </a:pPr>
            <a:r>
              <a:rPr lang="pt-BR" dirty="0"/>
              <a:t>Apenas </a:t>
            </a:r>
            <a:r>
              <a:rPr lang="pt-BR" i="1" dirty="0"/>
              <a:t>a posteriori</a:t>
            </a:r>
            <a:r>
              <a:rPr lang="pt-BR" dirty="0"/>
              <a:t>, observando-se o comportamento empírico de uma série de teorias, pode-se dizer se são científicas ou não. A teoria é avaliada no contexto histórico retrospectivamente. </a:t>
            </a:r>
          </a:p>
          <a:p>
            <a:pPr>
              <a:lnSpc>
                <a:spcPct val="120000"/>
              </a:lnSpc>
            </a:pPr>
            <a:r>
              <a:rPr lang="pt-BR" dirty="0">
                <a:solidFill>
                  <a:schemeClr val="accent2"/>
                </a:solidFill>
              </a:rPr>
              <a:t>Não existe falseamento de teoria antes da emergência de teoria melhor, e não se afasta uma teoria antes que o caso refutador se tenha transformado no caso </a:t>
            </a:r>
            <a:r>
              <a:rPr lang="pt-BR" i="1" dirty="0">
                <a:solidFill>
                  <a:schemeClr val="accent2"/>
                </a:solidFill>
              </a:rPr>
              <a:t>corroborador</a:t>
            </a:r>
            <a:r>
              <a:rPr lang="pt-BR" dirty="0">
                <a:solidFill>
                  <a:schemeClr val="accent2"/>
                </a:solidFill>
              </a:rPr>
              <a:t> de uma teoria nova. </a:t>
            </a:r>
            <a:r>
              <a:rPr lang="pt-BR" dirty="0"/>
              <a:t>Ademais, a teoria pode ser substituída mesmo que não tenha sido falseada, conquanto que uma nova teoria dê conta de fatos adicionais não cobertos pela antecessora em questão.</a:t>
            </a:r>
          </a:p>
          <a:p>
            <a:endParaRPr lang="pt-BR" dirty="0"/>
          </a:p>
        </p:txBody>
      </p:sp>
    </p:spTree>
    <p:extLst>
      <p:ext uri="{BB962C8B-B14F-4D97-AF65-F5344CB8AC3E}">
        <p14:creationId xmlns:p14="http://schemas.microsoft.com/office/powerpoint/2010/main" val="32416441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Estruturas que conectam teorias no mesmo sistema de crenças</a:t>
            </a:r>
          </a:p>
        </p:txBody>
      </p:sp>
      <p:sp>
        <p:nvSpPr>
          <p:cNvPr id="3" name="Espaço Reservado para Conteúdo 2"/>
          <p:cNvSpPr>
            <a:spLocks noGrp="1"/>
          </p:cNvSpPr>
          <p:nvPr>
            <p:ph idx="1"/>
          </p:nvPr>
        </p:nvSpPr>
        <p:spPr>
          <a:xfrm>
            <a:off x="677334" y="2160589"/>
            <a:ext cx="9396056" cy="3880773"/>
          </a:xfrm>
        </p:spPr>
        <p:txBody>
          <a:bodyPr/>
          <a:lstStyle/>
          <a:p>
            <a:pPr>
              <a:lnSpc>
                <a:spcPct val="120000"/>
              </a:lnSpc>
            </a:pPr>
            <a:r>
              <a:rPr lang="pt-BR" dirty="0"/>
              <a:t>Quando se rejeita a sequência degenerativa de teorias, está-se, com isso, pondo de lado amplo conjunto de elementos compartilhados pelas teorias. </a:t>
            </a:r>
          </a:p>
          <a:p>
            <a:pPr>
              <a:lnSpc>
                <a:spcPct val="120000"/>
              </a:lnSpc>
            </a:pPr>
            <a:r>
              <a:rPr lang="pt-BR" dirty="0"/>
              <a:t>Ao lado das teorias individuais, há uma estrutura que as conecta no mesmo sistema de crenças, que </a:t>
            </a:r>
            <a:r>
              <a:rPr lang="pt-BR" dirty="0" err="1"/>
              <a:t>Lakatos</a:t>
            </a:r>
            <a:r>
              <a:rPr lang="pt-BR" dirty="0"/>
              <a:t> denomina </a:t>
            </a:r>
            <a:r>
              <a:rPr lang="pt-BR" i="1" dirty="0">
                <a:solidFill>
                  <a:schemeClr val="accent2"/>
                </a:solidFill>
              </a:rPr>
              <a:t>programa de pesquisa</a:t>
            </a:r>
            <a:r>
              <a:rPr lang="pt-BR" dirty="0"/>
              <a:t>. </a:t>
            </a:r>
          </a:p>
          <a:p>
            <a:pPr>
              <a:lnSpc>
                <a:spcPct val="120000"/>
              </a:lnSpc>
            </a:pPr>
            <a:r>
              <a:rPr lang="pt-BR" dirty="0"/>
              <a:t>Este conceito remete à consideração do papel da comunidade científica e relaciona-se com outros conceitos assemelhados, tais como </a:t>
            </a:r>
            <a:r>
              <a:rPr lang="pt-BR" i="1" dirty="0">
                <a:solidFill>
                  <a:schemeClr val="accent2"/>
                </a:solidFill>
              </a:rPr>
              <a:t>paradigma</a:t>
            </a:r>
            <a:r>
              <a:rPr lang="pt-BR" dirty="0"/>
              <a:t>, em Kuhn, e </a:t>
            </a:r>
            <a:r>
              <a:rPr lang="pt-BR" i="1" dirty="0">
                <a:solidFill>
                  <a:schemeClr val="accent2"/>
                </a:solidFill>
              </a:rPr>
              <a:t>tradição </a:t>
            </a:r>
            <a:r>
              <a:rPr lang="pt-BR" i="1" dirty="0"/>
              <a:t>de pesquisa</a:t>
            </a:r>
            <a:r>
              <a:rPr lang="pt-BR" dirty="0"/>
              <a:t> em </a:t>
            </a:r>
            <a:r>
              <a:rPr lang="pt-BR" dirty="0" err="1"/>
              <a:t>Laudan</a:t>
            </a:r>
            <a:r>
              <a:rPr lang="pt-BR" dirty="0"/>
              <a:t>. </a:t>
            </a:r>
          </a:p>
          <a:p>
            <a:pPr>
              <a:lnSpc>
                <a:spcPct val="120000"/>
              </a:lnSpc>
            </a:pPr>
            <a:r>
              <a:rPr lang="pt-BR" dirty="0"/>
              <a:t>A ideia de que a filosofia da ciência teria estas instâncias mais gerais, interligando teorias particulares, tornou-se tema recorrente nos modernos trabalhos metodológicos.</a:t>
            </a:r>
          </a:p>
        </p:txBody>
      </p:sp>
    </p:spTree>
    <p:extLst>
      <p:ext uri="{BB962C8B-B14F-4D97-AF65-F5344CB8AC3E}">
        <p14:creationId xmlns:p14="http://schemas.microsoft.com/office/powerpoint/2010/main" val="31767014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Síntese da lógica de avaliação de teorias científicas</a:t>
            </a:r>
          </a:p>
        </p:txBody>
      </p:sp>
      <p:sp>
        <p:nvSpPr>
          <p:cNvPr id="3" name="Espaço Reservado para Conteúdo 2"/>
          <p:cNvSpPr>
            <a:spLocks noGrp="1"/>
          </p:cNvSpPr>
          <p:nvPr>
            <p:ph idx="1"/>
          </p:nvPr>
        </p:nvSpPr>
        <p:spPr>
          <a:xfrm>
            <a:off x="677334" y="2160589"/>
            <a:ext cx="9411046" cy="3880773"/>
          </a:xfrm>
        </p:spPr>
        <p:txBody>
          <a:bodyPr/>
          <a:lstStyle/>
          <a:p>
            <a:pPr>
              <a:lnSpc>
                <a:spcPct val="150000"/>
              </a:lnSpc>
            </a:pPr>
            <a:r>
              <a:rPr lang="pt-BR" dirty="0"/>
              <a:t>Também iremos refletir até que ponto o esquema de Popper poderia, ele mesmo, sobreviver a refutações feitas pela história das ciências. </a:t>
            </a:r>
          </a:p>
          <a:p>
            <a:pPr>
              <a:lnSpc>
                <a:spcPct val="150000"/>
              </a:lnSpc>
            </a:pPr>
            <a:r>
              <a:rPr lang="pt-BR" dirty="0"/>
              <a:t>Segundo Popper, como vimos, existe uma assimetria entre </a:t>
            </a:r>
            <a:r>
              <a:rPr lang="pt-BR" dirty="0">
                <a:solidFill>
                  <a:schemeClr val="accent2"/>
                </a:solidFill>
              </a:rPr>
              <a:t>verificação</a:t>
            </a:r>
            <a:r>
              <a:rPr lang="pt-BR" dirty="0"/>
              <a:t> e </a:t>
            </a:r>
            <a:r>
              <a:rPr lang="pt-BR" dirty="0">
                <a:solidFill>
                  <a:schemeClr val="accent2"/>
                </a:solidFill>
              </a:rPr>
              <a:t>refutação.</a:t>
            </a:r>
            <a:r>
              <a:rPr lang="pt-BR" dirty="0"/>
              <a:t> Por mais que tenhamos observações favoráveis, nunca podemos verificar a proposição que afirma que todo cisne é branco, ao passo que, logicamente, basta a observação de um único cisne negro para que tal proposição seja rejeitada ou refutada. </a:t>
            </a:r>
          </a:p>
          <a:p>
            <a:endParaRPr lang="pt-BR" dirty="0"/>
          </a:p>
        </p:txBody>
      </p:sp>
    </p:spTree>
    <p:extLst>
      <p:ext uri="{BB962C8B-B14F-4D97-AF65-F5344CB8AC3E}">
        <p14:creationId xmlns:p14="http://schemas.microsoft.com/office/powerpoint/2010/main" val="33312423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2618" y="594610"/>
            <a:ext cx="9471007" cy="2118610"/>
          </a:xfrm>
        </p:spPr>
        <p:txBody>
          <a:bodyPr>
            <a:noAutofit/>
          </a:bodyPr>
          <a:lstStyle/>
          <a:p>
            <a:pPr>
              <a:lnSpc>
                <a:spcPct val="120000"/>
              </a:lnSpc>
            </a:pPr>
            <a:r>
              <a:rPr lang="pt-BR" sz="2400" dirty="0"/>
              <a:t>Considere agora uma teoria T, a partir da qual é possível deduzimos logicamente uma consequência observável, ou previsão, P, cuja negação de P seria suficiente para que T fosse refutada. Isto é um </a:t>
            </a:r>
            <a:r>
              <a:rPr lang="pt-BR" sz="2400" i="1" dirty="0"/>
              <a:t>modus </a:t>
            </a:r>
            <a:r>
              <a:rPr lang="pt-BR" sz="2400" i="1" dirty="0" err="1"/>
              <a:t>tollens</a:t>
            </a:r>
            <a:r>
              <a:rPr lang="pt-BR" sz="2400" dirty="0"/>
              <a:t>, representado no argumento 1 abaixo:</a:t>
            </a:r>
            <a:br>
              <a:rPr lang="pt-BR" sz="2400" dirty="0"/>
            </a:br>
            <a:endParaRPr lang="pt-BR" sz="2400" dirty="0"/>
          </a:p>
        </p:txBody>
      </p:sp>
      <p:pic>
        <p:nvPicPr>
          <p:cNvPr id="6" name="Imagem 5"/>
          <p:cNvPicPr>
            <a:picLocks noChangeAspect="1"/>
          </p:cNvPicPr>
          <p:nvPr/>
        </p:nvPicPr>
        <p:blipFill>
          <a:blip r:embed="rId2"/>
          <a:stretch>
            <a:fillRect/>
          </a:stretch>
        </p:blipFill>
        <p:spPr>
          <a:xfrm>
            <a:off x="814999" y="3116360"/>
            <a:ext cx="10293604" cy="1985230"/>
          </a:xfrm>
          <a:prstGeom prst="rect">
            <a:avLst/>
          </a:prstGeom>
        </p:spPr>
      </p:pic>
    </p:spTree>
    <p:extLst>
      <p:ext uri="{BB962C8B-B14F-4D97-AF65-F5344CB8AC3E}">
        <p14:creationId xmlns:p14="http://schemas.microsoft.com/office/powerpoint/2010/main" val="3797785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8281" y="609600"/>
            <a:ext cx="8892178" cy="1320800"/>
          </a:xfrm>
        </p:spPr>
        <p:txBody>
          <a:bodyPr>
            <a:normAutofit fontScale="90000"/>
          </a:bodyPr>
          <a:lstStyle/>
          <a:p>
            <a:r>
              <a:rPr lang="pt-BR" dirty="0"/>
              <a:t>Note que o critério lógico proposto requer que a teoria seja refutável apenas em princípio</a:t>
            </a:r>
          </a:p>
        </p:txBody>
      </p:sp>
      <p:sp>
        <p:nvSpPr>
          <p:cNvPr id="3" name="Espaço Reservado para Conteúdo 2"/>
          <p:cNvSpPr>
            <a:spLocks noGrp="1"/>
          </p:cNvSpPr>
          <p:nvPr>
            <p:ph idx="1"/>
          </p:nvPr>
        </p:nvSpPr>
        <p:spPr>
          <a:xfrm>
            <a:off x="677333" y="2160589"/>
            <a:ext cx="9306115" cy="3880773"/>
          </a:xfrm>
        </p:spPr>
        <p:txBody>
          <a:bodyPr/>
          <a:lstStyle/>
          <a:p>
            <a:pPr>
              <a:lnSpc>
                <a:spcPct val="150000"/>
              </a:lnSpc>
            </a:pPr>
            <a:r>
              <a:rPr lang="pt-BR" dirty="0"/>
              <a:t>Isso equivale a afirmar que teorias científicas têm </a:t>
            </a:r>
            <a:r>
              <a:rPr lang="pt-BR" i="1" dirty="0"/>
              <a:t>conteúdo empírico.</a:t>
            </a:r>
            <a:r>
              <a:rPr lang="pt-BR" dirty="0"/>
              <a:t> Ou seja, o conjunto de fatos concebíveis que, se observados, contrariariam a teoria não é nulo. </a:t>
            </a:r>
          </a:p>
          <a:p>
            <a:pPr>
              <a:lnSpc>
                <a:spcPct val="150000"/>
              </a:lnSpc>
            </a:pPr>
            <a:r>
              <a:rPr lang="pt-BR" dirty="0"/>
              <a:t>Seria mesmo necessário um estudo em história da ciência para autorizar o emprego, pelo metodólogo, desse critério lógico?</a:t>
            </a:r>
          </a:p>
          <a:p>
            <a:pPr>
              <a:lnSpc>
                <a:spcPct val="150000"/>
              </a:lnSpc>
            </a:pPr>
            <a:r>
              <a:rPr lang="pt-BR" dirty="0"/>
              <a:t>O critério, de fato, não consiste em uma metodologia capaz de decidir se em algum episódio concreto da história da ciência uma teoria foi decididamente refutada ou não. </a:t>
            </a:r>
          </a:p>
          <a:p>
            <a:endParaRPr lang="pt-BR" dirty="0"/>
          </a:p>
        </p:txBody>
      </p:sp>
    </p:spTree>
    <p:extLst>
      <p:ext uri="{BB962C8B-B14F-4D97-AF65-F5344CB8AC3E}">
        <p14:creationId xmlns:p14="http://schemas.microsoft.com/office/powerpoint/2010/main" val="17008123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Tese de </a:t>
            </a:r>
            <a:r>
              <a:rPr lang="pt-BR" dirty="0" err="1"/>
              <a:t>Duhem</a:t>
            </a:r>
            <a:r>
              <a:rPr lang="pt-BR" dirty="0"/>
              <a:t>...</a:t>
            </a:r>
          </a:p>
        </p:txBody>
      </p:sp>
      <p:sp>
        <p:nvSpPr>
          <p:cNvPr id="3" name="Espaço Reservado para Conteúdo 2"/>
          <p:cNvSpPr>
            <a:spLocks noGrp="1"/>
          </p:cNvSpPr>
          <p:nvPr>
            <p:ph idx="1"/>
          </p:nvPr>
        </p:nvSpPr>
        <p:spPr>
          <a:xfrm>
            <a:off x="677333" y="2160589"/>
            <a:ext cx="8901381" cy="3880773"/>
          </a:xfrm>
        </p:spPr>
        <p:txBody>
          <a:bodyPr/>
          <a:lstStyle/>
          <a:p>
            <a:pPr>
              <a:lnSpc>
                <a:spcPct val="150000"/>
              </a:lnSpc>
            </a:pPr>
            <a:r>
              <a:rPr lang="pt-BR" dirty="0"/>
              <a:t>Lembrando-se do argumento desenvolvido por </a:t>
            </a:r>
            <a:r>
              <a:rPr lang="pt-BR" dirty="0" err="1"/>
              <a:t>Duhem</a:t>
            </a:r>
            <a:r>
              <a:rPr lang="pt-BR" dirty="0"/>
              <a:t>, representado acima como o argumento 2, a teoria T nunca é testada sozinha, mas em conjunto com uma série de pressupostos auxiliares, a</a:t>
            </a:r>
            <a:r>
              <a:rPr lang="pt-BR" baseline="-25000" dirty="0"/>
              <a:t>1</a:t>
            </a:r>
            <a:r>
              <a:rPr lang="pt-BR" dirty="0"/>
              <a:t>, a</a:t>
            </a:r>
            <a:r>
              <a:rPr lang="pt-BR" baseline="-25000" dirty="0"/>
              <a:t>2</a:t>
            </a:r>
            <a:r>
              <a:rPr lang="pt-BR" dirty="0"/>
              <a:t>, ... Se observarmos a negação da previsão P, o </a:t>
            </a:r>
            <a:r>
              <a:rPr lang="pt-BR" i="1" dirty="0"/>
              <a:t>modus </a:t>
            </a:r>
            <a:r>
              <a:rPr lang="pt-BR" i="1" dirty="0" err="1"/>
              <a:t>tollens</a:t>
            </a:r>
            <a:r>
              <a:rPr lang="pt-BR" dirty="0"/>
              <a:t> garante que a primeira premissa, uma conjunção de proposições atômicas, está errada. </a:t>
            </a:r>
          </a:p>
          <a:p>
            <a:pPr>
              <a:lnSpc>
                <a:spcPct val="150000"/>
              </a:lnSpc>
            </a:pPr>
            <a:r>
              <a:rPr lang="pt-BR" dirty="0"/>
              <a:t>Se tal conjunção for falsa, isso implica que </a:t>
            </a:r>
            <a:r>
              <a:rPr lang="pt-BR" dirty="0">
                <a:solidFill>
                  <a:schemeClr val="accent2"/>
                </a:solidFill>
              </a:rPr>
              <a:t>pelo menos uma das proposições atômicas da primeira premissa foi refutada</a:t>
            </a:r>
            <a:r>
              <a:rPr lang="pt-BR" dirty="0"/>
              <a:t>, não necessariamente T, conforme mostra o argumento 3.</a:t>
            </a:r>
          </a:p>
          <a:p>
            <a:endParaRPr lang="pt-BR" dirty="0"/>
          </a:p>
        </p:txBody>
      </p:sp>
    </p:spTree>
    <p:extLst>
      <p:ext uri="{BB962C8B-B14F-4D97-AF65-F5344CB8AC3E}">
        <p14:creationId xmlns:p14="http://schemas.microsoft.com/office/powerpoint/2010/main" val="19015782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42407"/>
            <a:ext cx="8596668" cy="1320800"/>
          </a:xfrm>
        </p:spPr>
        <p:txBody>
          <a:bodyPr/>
          <a:lstStyle/>
          <a:p>
            <a:r>
              <a:rPr lang="pt-BR" dirty="0" err="1"/>
              <a:t>Falibilismo</a:t>
            </a:r>
            <a:r>
              <a:rPr lang="pt-BR" dirty="0"/>
              <a:t> e história</a:t>
            </a:r>
          </a:p>
        </p:txBody>
      </p:sp>
      <p:sp>
        <p:nvSpPr>
          <p:cNvPr id="3" name="Espaço Reservado para Conteúdo 2"/>
          <p:cNvSpPr>
            <a:spLocks noGrp="1"/>
          </p:cNvSpPr>
          <p:nvPr>
            <p:ph idx="1"/>
          </p:nvPr>
        </p:nvSpPr>
        <p:spPr>
          <a:xfrm>
            <a:off x="677334" y="1169233"/>
            <a:ext cx="9411046" cy="5546360"/>
          </a:xfrm>
        </p:spPr>
        <p:txBody>
          <a:bodyPr>
            <a:normAutofit lnSpcReduction="10000"/>
          </a:bodyPr>
          <a:lstStyle/>
          <a:p>
            <a:pPr>
              <a:lnSpc>
                <a:spcPct val="110000"/>
              </a:lnSpc>
            </a:pPr>
            <a:r>
              <a:rPr lang="pt-BR" dirty="0"/>
              <a:t>A discussão acima mostra que uma refutação nunca é conclusiva, o que é consistente com a tese </a:t>
            </a:r>
            <a:r>
              <a:rPr lang="pt-BR" dirty="0" err="1"/>
              <a:t>popperiana</a:t>
            </a:r>
            <a:r>
              <a:rPr lang="pt-BR" dirty="0"/>
              <a:t> de que todo conhecimento é </a:t>
            </a:r>
            <a:r>
              <a:rPr lang="pt-BR" dirty="0">
                <a:solidFill>
                  <a:schemeClr val="accent2"/>
                </a:solidFill>
              </a:rPr>
              <a:t>conjetural e</a:t>
            </a:r>
            <a:r>
              <a:rPr lang="pt-BR" i="1" dirty="0">
                <a:solidFill>
                  <a:schemeClr val="accent2"/>
                </a:solidFill>
              </a:rPr>
              <a:t> falível</a:t>
            </a:r>
            <a:r>
              <a:rPr lang="pt-BR" dirty="0"/>
              <a:t>.  </a:t>
            </a:r>
          </a:p>
          <a:p>
            <a:pPr>
              <a:lnSpc>
                <a:spcPct val="110000"/>
              </a:lnSpc>
            </a:pPr>
            <a:r>
              <a:rPr lang="pt-BR" dirty="0"/>
              <a:t>E quanto ao método científico de que viemos falando nesse capítulo, afinal </a:t>
            </a:r>
            <a:r>
              <a:rPr lang="pt-BR" dirty="0">
                <a:solidFill>
                  <a:schemeClr val="accent2"/>
                </a:solidFill>
              </a:rPr>
              <a:t>os cientistas praticam ou não um conjunto de regras metodológicas associadas à autoridade de Popper?</a:t>
            </a:r>
          </a:p>
          <a:p>
            <a:pPr>
              <a:lnSpc>
                <a:spcPct val="110000"/>
              </a:lnSpc>
            </a:pPr>
            <a:r>
              <a:rPr lang="pt-BR" dirty="0"/>
              <a:t>Interpretações atuais têm procurado mostrar que, na verdade, o pensador austríaco </a:t>
            </a:r>
            <a:r>
              <a:rPr lang="pt-BR" dirty="0">
                <a:solidFill>
                  <a:schemeClr val="accent2"/>
                </a:solidFill>
              </a:rPr>
              <a:t>não pretende identificar ou impor um determinado método para a prática da ciência. </a:t>
            </a:r>
          </a:p>
          <a:p>
            <a:pPr>
              <a:lnSpc>
                <a:spcPct val="110000"/>
              </a:lnSpc>
            </a:pPr>
            <a:r>
              <a:rPr lang="pt-BR" dirty="0"/>
              <a:t>Popper, paradoxalmente, está dizendo que </a:t>
            </a:r>
            <a:r>
              <a:rPr lang="pt-BR" dirty="0">
                <a:solidFill>
                  <a:schemeClr val="accent2"/>
                </a:solidFill>
              </a:rPr>
              <a:t>inexiste um método científico no sentido de regras metodológicas que deveriam ser seguidas em um procedimento científico</a:t>
            </a:r>
            <a:r>
              <a:rPr lang="pt-BR" dirty="0"/>
              <a:t>. </a:t>
            </a:r>
          </a:p>
          <a:p>
            <a:pPr>
              <a:lnSpc>
                <a:spcPct val="110000"/>
              </a:lnSpc>
            </a:pPr>
            <a:r>
              <a:rPr lang="pt-BR" dirty="0"/>
              <a:t>Então o que ele está defendendo? Ora, </a:t>
            </a:r>
            <a:r>
              <a:rPr lang="pt-BR" dirty="0">
                <a:solidFill>
                  <a:schemeClr val="accent2"/>
                </a:solidFill>
              </a:rPr>
              <a:t>que o cientista busque a verdade, não se aferrando obstinadamente a alguma teoria previamente aceita. </a:t>
            </a:r>
          </a:p>
          <a:p>
            <a:pPr>
              <a:lnSpc>
                <a:spcPct val="110000"/>
              </a:lnSpc>
            </a:pPr>
            <a:r>
              <a:rPr lang="pt-BR" dirty="0"/>
              <a:t>Para tanto, é necessário que ele desafie a teoria. Mas </a:t>
            </a:r>
            <a:r>
              <a:rPr lang="pt-BR" dirty="0">
                <a:solidFill>
                  <a:schemeClr val="accent2"/>
                </a:solidFill>
              </a:rPr>
              <a:t>desafiar a teoria não consiste em submeter o trabalho do cientista a um método como se fosse uma receita de bolo</a:t>
            </a:r>
            <a:r>
              <a:rPr lang="pt-BR" dirty="0"/>
              <a:t>. O cientista deve buscar, isso sim, submeter a teoria à confrontação com fatos empíricos potencialmente desafiadores e decidir sob que condições estaria disposto a descartar a teoria, mesmo que tal empreitada esteja sujeita a risco, e mesmo que o julgamento final associado ao procedimento seja falível.  </a:t>
            </a:r>
          </a:p>
          <a:p>
            <a:endParaRPr lang="pt-BR" dirty="0"/>
          </a:p>
        </p:txBody>
      </p:sp>
    </p:spTree>
    <p:extLst>
      <p:ext uri="{BB962C8B-B14F-4D97-AF65-F5344CB8AC3E}">
        <p14:creationId xmlns:p14="http://schemas.microsoft.com/office/powerpoint/2010/main" val="385806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a:t>
            </a:r>
            <a:r>
              <a:rPr lang="pt-BR" i="1" dirty="0" err="1"/>
              <a:t>falibilismo</a:t>
            </a:r>
            <a:endParaRPr lang="pt-BR" dirty="0"/>
          </a:p>
        </p:txBody>
      </p:sp>
      <p:sp>
        <p:nvSpPr>
          <p:cNvPr id="3" name="Espaço Reservado para Conteúdo 2"/>
          <p:cNvSpPr>
            <a:spLocks noGrp="1"/>
          </p:cNvSpPr>
          <p:nvPr>
            <p:ph idx="1"/>
          </p:nvPr>
        </p:nvSpPr>
        <p:spPr/>
        <p:txBody>
          <a:bodyPr/>
          <a:lstStyle/>
          <a:p>
            <a:r>
              <a:rPr lang="pt-BR" dirty="0"/>
              <a:t>A racionalidade da ciência não poderia, portanto, basear-se apenas na capacidade de gerar conhecimento justificado pela autoridade dos fatos. A frase “tal resultado foi provado cientificamente”, tão frequente na fala dos leigos, seria então fundamentalmente errada. Pois, todo conhecimento é falível. </a:t>
            </a:r>
          </a:p>
          <a:p>
            <a:r>
              <a:rPr lang="pt-BR" dirty="0"/>
              <a:t>O </a:t>
            </a:r>
            <a:r>
              <a:rPr lang="pt-BR" i="1" dirty="0" err="1"/>
              <a:t>falibilismo</a:t>
            </a:r>
            <a:r>
              <a:rPr lang="pt-BR" dirty="0"/>
              <a:t> de Popper assevera que todo conhecimento científico, por mais fortes que sejam as evidências em seu favor até o momento, pode revelar-se falso no futuro. Mas o reconhecimento de que o intelecto humano é incapaz de estabelecer a verdade em termos científicos não leva o filósofo a abandonar a busca pela verdade. Popper acredita na existência de um mundo real exterior que, embora não possa ser completamente apreendido pela ciência, pode ser aproximado por meio de um processo de eliminação de erros através da crítica.</a:t>
            </a:r>
          </a:p>
          <a:p>
            <a:endParaRPr lang="pt-BR" dirty="0"/>
          </a:p>
        </p:txBody>
      </p:sp>
    </p:spTree>
    <p:extLst>
      <p:ext uri="{BB962C8B-B14F-4D97-AF65-F5344CB8AC3E}">
        <p14:creationId xmlns:p14="http://schemas.microsoft.com/office/powerpoint/2010/main" val="11998231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papel da crítica</a:t>
            </a:r>
          </a:p>
        </p:txBody>
      </p:sp>
      <p:sp>
        <p:nvSpPr>
          <p:cNvPr id="3" name="Espaço Reservado para Conteúdo 2"/>
          <p:cNvSpPr>
            <a:spLocks noGrp="1"/>
          </p:cNvSpPr>
          <p:nvPr>
            <p:ph idx="1"/>
          </p:nvPr>
        </p:nvSpPr>
        <p:spPr>
          <a:xfrm>
            <a:off x="797256" y="1770845"/>
            <a:ext cx="9171204" cy="3880773"/>
          </a:xfrm>
        </p:spPr>
        <p:txBody>
          <a:bodyPr/>
          <a:lstStyle/>
          <a:p>
            <a:pPr>
              <a:lnSpc>
                <a:spcPct val="150000"/>
              </a:lnSpc>
            </a:pPr>
            <a:r>
              <a:rPr lang="pt-BR" dirty="0"/>
              <a:t>A impossibilidade de estabelecer-se um método rígido de escolhas de teorias pretensamente científicas, que seja não criativo (pois, não basta apenas seguir regrar) e não arriscado, entretanto, </a:t>
            </a:r>
            <a:r>
              <a:rPr lang="pt-BR" dirty="0">
                <a:solidFill>
                  <a:schemeClr val="accent2"/>
                </a:solidFill>
              </a:rPr>
              <a:t>não diminui a importância da </a:t>
            </a:r>
            <a:r>
              <a:rPr lang="pt-BR" i="1" dirty="0">
                <a:solidFill>
                  <a:schemeClr val="accent2"/>
                </a:solidFill>
              </a:rPr>
              <a:t>crítica</a:t>
            </a:r>
            <a:r>
              <a:rPr lang="pt-BR" dirty="0">
                <a:solidFill>
                  <a:schemeClr val="accent2"/>
                </a:solidFill>
              </a:rPr>
              <a:t> para o progresso da ciência.</a:t>
            </a:r>
            <a:r>
              <a:rPr lang="pt-BR" dirty="0"/>
              <a:t> Pelo contrário, aumenta-a. </a:t>
            </a:r>
          </a:p>
          <a:p>
            <a:pPr>
              <a:lnSpc>
                <a:spcPct val="150000"/>
              </a:lnSpc>
            </a:pPr>
            <a:r>
              <a:rPr lang="pt-BR" dirty="0">
                <a:solidFill>
                  <a:schemeClr val="accent2"/>
                </a:solidFill>
              </a:rPr>
              <a:t>A possibilidade de refutar equivocadamente uma hipótese é um risco que devemos correr e o único remédio contra isso é redobrar a nossa atenção no sentido de tentar encontrar erros tanto na conjetura original quanto em sua crítica e não o abandono da crítica.</a:t>
            </a:r>
          </a:p>
          <a:p>
            <a:endParaRPr lang="pt-BR" dirty="0"/>
          </a:p>
        </p:txBody>
      </p:sp>
    </p:spTree>
    <p:extLst>
      <p:ext uri="{BB962C8B-B14F-4D97-AF65-F5344CB8AC3E}">
        <p14:creationId xmlns:p14="http://schemas.microsoft.com/office/powerpoint/2010/main" val="5510599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Hipóteses </a:t>
            </a:r>
            <a:r>
              <a:rPr lang="pt-BR" i="1" dirty="0"/>
              <a:t>ad hoc</a:t>
            </a:r>
            <a:endParaRPr lang="pt-BR" dirty="0"/>
          </a:p>
        </p:txBody>
      </p:sp>
      <p:sp>
        <p:nvSpPr>
          <p:cNvPr id="3" name="Espaço Reservado para Conteúdo 2"/>
          <p:cNvSpPr>
            <a:spLocks noGrp="1"/>
          </p:cNvSpPr>
          <p:nvPr>
            <p:ph idx="1"/>
          </p:nvPr>
        </p:nvSpPr>
        <p:spPr>
          <a:xfrm>
            <a:off x="677333" y="1813811"/>
            <a:ext cx="8961341" cy="4227552"/>
          </a:xfrm>
        </p:spPr>
        <p:txBody>
          <a:bodyPr/>
          <a:lstStyle/>
          <a:p>
            <a:pPr>
              <a:lnSpc>
                <a:spcPct val="150000"/>
              </a:lnSpc>
            </a:pPr>
            <a:r>
              <a:rPr lang="pt-BR" dirty="0"/>
              <a:t>Existiriam duas posturas diante de uma possível refutação de uma teoria: a crítica é aceita, de modo que a teoria é rejeitada ou reformulada, desde que sua nova versão tenha um conteúdo empírico maior, ou </a:t>
            </a:r>
            <a:r>
              <a:rPr lang="pt-BR" dirty="0">
                <a:solidFill>
                  <a:schemeClr val="accent2"/>
                </a:solidFill>
              </a:rPr>
              <a:t>são adicionadas hipóteses </a:t>
            </a:r>
            <a:r>
              <a:rPr lang="pt-BR" i="1" dirty="0">
                <a:solidFill>
                  <a:schemeClr val="accent2"/>
                </a:solidFill>
              </a:rPr>
              <a:t>ad hoc</a:t>
            </a:r>
            <a:r>
              <a:rPr lang="pt-BR" i="1" dirty="0"/>
              <a:t>, </a:t>
            </a:r>
            <a:r>
              <a:rPr lang="pt-BR" dirty="0"/>
              <a:t>ou seja, cuja função específica é a de salvar a teoria de crítica. </a:t>
            </a:r>
          </a:p>
          <a:p>
            <a:endParaRPr lang="pt-BR" dirty="0"/>
          </a:p>
        </p:txBody>
      </p:sp>
    </p:spTree>
    <p:extLst>
      <p:ext uri="{BB962C8B-B14F-4D97-AF65-F5344CB8AC3E}">
        <p14:creationId xmlns:p14="http://schemas.microsoft.com/office/powerpoint/2010/main" val="4064728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0145" y="549639"/>
            <a:ext cx="9411046" cy="1320800"/>
          </a:xfrm>
        </p:spPr>
        <p:txBody>
          <a:bodyPr/>
          <a:lstStyle/>
          <a:p>
            <a:r>
              <a:rPr lang="pt-BR" dirty="0"/>
              <a:t>Fábio (ou Ricardo) é irresistível às mulheres!</a:t>
            </a:r>
          </a:p>
        </p:txBody>
      </p:sp>
      <p:sp>
        <p:nvSpPr>
          <p:cNvPr id="3" name="Espaço Reservado para Conteúdo 2"/>
          <p:cNvSpPr>
            <a:spLocks noGrp="1"/>
          </p:cNvSpPr>
          <p:nvPr>
            <p:ph idx="1"/>
          </p:nvPr>
        </p:nvSpPr>
        <p:spPr>
          <a:xfrm>
            <a:off x="677333" y="1603948"/>
            <a:ext cx="9141223" cy="4916773"/>
          </a:xfrm>
        </p:spPr>
        <p:txBody>
          <a:bodyPr>
            <a:normAutofit fontScale="92500"/>
          </a:bodyPr>
          <a:lstStyle/>
          <a:p>
            <a:pPr>
              <a:lnSpc>
                <a:spcPct val="150000"/>
              </a:lnSpc>
            </a:pPr>
            <a:r>
              <a:rPr lang="pt-BR" dirty="0"/>
              <a:t>A tese de que Fábio (ou Ricardo) é irresistível às mulheres, por exemplo, pode ser refutada pela indiferença delas quando ele passa na rua. </a:t>
            </a:r>
          </a:p>
          <a:p>
            <a:pPr>
              <a:lnSpc>
                <a:spcPct val="150000"/>
              </a:lnSpc>
            </a:pPr>
            <a:r>
              <a:rPr lang="pt-BR" dirty="0"/>
              <a:t>Tal tese, contudo, pode ser salva pela adição da hipótese de que todas as mulheres na calçada eram míopes. </a:t>
            </a:r>
          </a:p>
          <a:p>
            <a:pPr>
              <a:lnSpc>
                <a:spcPct val="150000"/>
              </a:lnSpc>
            </a:pPr>
            <a:r>
              <a:rPr lang="pt-BR" dirty="0"/>
              <a:t>A observação de que mulheres com óculos não agiriam de forma diversa das demais, por sua vez, pode ser explicado pelo fato de que mulheres míopes são mais velhas e não se impressionam com a beleza juvenil ou que os óculos eram todos velhos e precisavam de maior grau. Assim poderíamos preservar a teoria original indefinidamente. </a:t>
            </a:r>
          </a:p>
          <a:p>
            <a:pPr>
              <a:lnSpc>
                <a:spcPct val="150000"/>
              </a:lnSpc>
            </a:pPr>
            <a:r>
              <a:rPr lang="pt-BR" dirty="0"/>
              <a:t>A teoria modificada, contudo, se torna irrefutável, já que seu conteúdo empírico é nulo, pois, não existe nenhum fato que a contradiga. A teoria, inicialmente científica, transformou-se em </a:t>
            </a:r>
            <a:r>
              <a:rPr lang="pt-BR" dirty="0">
                <a:solidFill>
                  <a:schemeClr val="accent2"/>
                </a:solidFill>
              </a:rPr>
              <a:t>dogma</a:t>
            </a:r>
            <a:r>
              <a:rPr lang="pt-BR" dirty="0"/>
              <a:t>.</a:t>
            </a:r>
          </a:p>
          <a:p>
            <a:endParaRPr lang="pt-BR" dirty="0"/>
          </a:p>
        </p:txBody>
      </p:sp>
    </p:spTree>
    <p:extLst>
      <p:ext uri="{BB962C8B-B14F-4D97-AF65-F5344CB8AC3E}">
        <p14:creationId xmlns:p14="http://schemas.microsoft.com/office/powerpoint/2010/main" val="3196452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Como se dá o progresso da ciência segundo Popper?</a:t>
            </a:r>
          </a:p>
        </p:txBody>
      </p:sp>
      <p:sp>
        <p:nvSpPr>
          <p:cNvPr id="3" name="Espaço Reservado para Conteúdo 2"/>
          <p:cNvSpPr>
            <a:spLocks noGrp="1"/>
          </p:cNvSpPr>
          <p:nvPr>
            <p:ph idx="1"/>
          </p:nvPr>
        </p:nvSpPr>
        <p:spPr>
          <a:xfrm>
            <a:off x="677334" y="2160589"/>
            <a:ext cx="9650890" cy="4569995"/>
          </a:xfrm>
        </p:spPr>
        <p:txBody>
          <a:bodyPr/>
          <a:lstStyle/>
          <a:p>
            <a:pPr>
              <a:lnSpc>
                <a:spcPct val="150000"/>
              </a:lnSpc>
            </a:pPr>
            <a:r>
              <a:rPr lang="pt-BR" dirty="0"/>
              <a:t>A ciência parte da formulação de problemas, da capacidade de nos surpreendermos com algo até então inexplicável. Formulamos então tentativas de resolver esses problemas por meio de teorias. A origem dessas teorias (sonhos, imaginação, intuição ou outra coisa) não é importante na análise do aspecto racional da ciência. Popper relega essa origem ao </a:t>
            </a:r>
            <a:r>
              <a:rPr lang="pt-BR" i="1" dirty="0">
                <a:solidFill>
                  <a:schemeClr val="accent2"/>
                </a:solidFill>
              </a:rPr>
              <a:t>contexto da descoberta</a:t>
            </a:r>
            <a:r>
              <a:rPr lang="pt-BR" dirty="0"/>
              <a:t>, de interesse para o psicólogo e para o historiador. Essas teorias são </a:t>
            </a:r>
            <a:r>
              <a:rPr lang="pt-BR" i="1" dirty="0"/>
              <a:t>conjeturais</a:t>
            </a:r>
            <a:r>
              <a:rPr lang="pt-BR" dirty="0"/>
              <a:t>, não há como estabelecer a sua validade. </a:t>
            </a:r>
          </a:p>
          <a:p>
            <a:pPr>
              <a:lnSpc>
                <a:spcPct val="150000"/>
              </a:lnSpc>
            </a:pPr>
            <a:r>
              <a:rPr lang="pt-BR" dirty="0"/>
              <a:t>O que importa para o progresso da ciência, pertencente ao </a:t>
            </a:r>
            <a:r>
              <a:rPr lang="pt-BR" i="1" dirty="0">
                <a:solidFill>
                  <a:schemeClr val="accent2"/>
                </a:solidFill>
              </a:rPr>
              <a:t>contexto da justificação</a:t>
            </a:r>
            <a:r>
              <a:rPr lang="pt-BR" dirty="0"/>
              <a:t>, é o processo pelo qual esse conhecimento hipotético é melhorado. Isso ocorre pela submissão dessas hipóteses à crítica. </a:t>
            </a:r>
          </a:p>
          <a:p>
            <a:endParaRPr lang="pt-BR" dirty="0"/>
          </a:p>
        </p:txBody>
      </p:sp>
    </p:spTree>
    <p:extLst>
      <p:ext uri="{BB962C8B-B14F-4D97-AF65-F5344CB8AC3E}">
        <p14:creationId xmlns:p14="http://schemas.microsoft.com/office/powerpoint/2010/main" val="22827280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Progresso da ciência por meio de conjeturas e seleção natural</a:t>
            </a:r>
            <a:br>
              <a:rPr lang="pt-BR" dirty="0"/>
            </a:br>
            <a:endParaRPr lang="pt-BR" dirty="0"/>
          </a:p>
        </p:txBody>
      </p:sp>
      <p:sp>
        <p:nvSpPr>
          <p:cNvPr id="3" name="Espaço Reservado para Conteúdo 2"/>
          <p:cNvSpPr>
            <a:spLocks noGrp="1"/>
          </p:cNvSpPr>
          <p:nvPr>
            <p:ph idx="1"/>
          </p:nvPr>
        </p:nvSpPr>
        <p:spPr>
          <a:xfrm>
            <a:off x="677334" y="2160589"/>
            <a:ext cx="9051282" cy="3880773"/>
          </a:xfrm>
        </p:spPr>
        <p:txBody>
          <a:bodyPr/>
          <a:lstStyle/>
          <a:p>
            <a:pPr>
              <a:lnSpc>
                <a:spcPct val="150000"/>
              </a:lnSpc>
            </a:pPr>
            <a:r>
              <a:rPr lang="pt-BR" dirty="0"/>
              <a:t>A filosofia de Popper sobre o crescimento do conhecimento por conjeturas e refutações deu origem à chamada </a:t>
            </a:r>
            <a:r>
              <a:rPr lang="pt-BR" i="1" dirty="0">
                <a:solidFill>
                  <a:schemeClr val="accent2"/>
                </a:solidFill>
              </a:rPr>
              <a:t>epistemologia evolucionária</a:t>
            </a:r>
            <a:r>
              <a:rPr lang="pt-BR" dirty="0"/>
              <a:t>, segundo a qual tanto o aprendizado de organismos na biologia quanto o progresso da ciência se dá por meio de um </a:t>
            </a:r>
            <a:r>
              <a:rPr lang="pt-BR" dirty="0">
                <a:solidFill>
                  <a:schemeClr val="accent2"/>
                </a:solidFill>
              </a:rPr>
              <a:t>mecanismo de variação </a:t>
            </a:r>
            <a:r>
              <a:rPr lang="pt-BR" dirty="0"/>
              <a:t>(mutação, conjeturas) e </a:t>
            </a:r>
            <a:r>
              <a:rPr lang="pt-BR" dirty="0">
                <a:solidFill>
                  <a:schemeClr val="accent2"/>
                </a:solidFill>
              </a:rPr>
              <a:t>correção de erros </a:t>
            </a:r>
            <a:r>
              <a:rPr lang="pt-BR" dirty="0"/>
              <a:t>(seleção natural, críticas).</a:t>
            </a:r>
          </a:p>
          <a:p>
            <a:endParaRPr lang="pt-BR" dirty="0"/>
          </a:p>
        </p:txBody>
      </p:sp>
    </p:spTree>
    <p:extLst>
      <p:ext uri="{BB962C8B-B14F-4D97-AF65-F5344CB8AC3E}">
        <p14:creationId xmlns:p14="http://schemas.microsoft.com/office/powerpoint/2010/main" val="3434959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1FF2C-1D6F-4E50-9FE0-EB1D669FF059}"/>
              </a:ext>
            </a:extLst>
          </p:cNvPr>
          <p:cNvSpPr>
            <a:spLocks noGrp="1"/>
          </p:cNvSpPr>
          <p:nvPr>
            <p:ph type="title"/>
          </p:nvPr>
        </p:nvSpPr>
        <p:spPr/>
        <p:txBody>
          <a:bodyPr/>
          <a:lstStyle/>
          <a:p>
            <a:r>
              <a:rPr lang="pt-BR" dirty="0"/>
              <a:t>Ausência de justificação racional da indução</a:t>
            </a:r>
          </a:p>
        </p:txBody>
      </p:sp>
      <p:sp>
        <p:nvSpPr>
          <p:cNvPr id="3" name="Espaço Reservado para Conteúdo 2">
            <a:extLst>
              <a:ext uri="{FF2B5EF4-FFF2-40B4-BE49-F238E27FC236}">
                <a16:creationId xmlns:a16="http://schemas.microsoft.com/office/drawing/2014/main" id="{667AC770-ACA8-4BAF-A898-0C25EEDFABDF}"/>
              </a:ext>
            </a:extLst>
          </p:cNvPr>
          <p:cNvSpPr>
            <a:spLocks noGrp="1"/>
          </p:cNvSpPr>
          <p:nvPr>
            <p:ph idx="1"/>
          </p:nvPr>
        </p:nvSpPr>
        <p:spPr>
          <a:xfrm>
            <a:off x="677333" y="2160589"/>
            <a:ext cx="10220515" cy="3880773"/>
          </a:xfrm>
        </p:spPr>
        <p:txBody>
          <a:bodyPr/>
          <a:lstStyle/>
          <a:p>
            <a:pPr>
              <a:lnSpc>
                <a:spcPct val="150000"/>
              </a:lnSpc>
            </a:pPr>
            <a:r>
              <a:rPr lang="pt-BR" dirty="0"/>
              <a:t>Popper aceita o argumento de Hume a respeito da impossibilidade de justificação racional da indução.  Por mais que observemos cisnes brancos, não há como concluir logicamente que todo cisne seja branco. De fato, cisnes negros foram observados fora do continente europeu. Em relação a isso, Popper foi bastante influenciado pelo destino da mecânica newtoniana, a qual, depois de três séculos de sucesso, à medida que suas previsões foram sendo comprovadas por incontáveis experimentos, finalmente sucumbiu diante da sua incapacidade de explicar os movimentos de entidades que se moviam em alta velocidade. Tida, por séculos, como exemplo de verdade estabelecida pela ciência, tal teoria fracassou e foi substituída pela teoria da relatividade de Einstein.</a:t>
            </a:r>
          </a:p>
        </p:txBody>
      </p:sp>
    </p:spTree>
    <p:extLst>
      <p:ext uri="{BB962C8B-B14F-4D97-AF65-F5344CB8AC3E}">
        <p14:creationId xmlns:p14="http://schemas.microsoft.com/office/powerpoint/2010/main" val="1751139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BBF82-A257-4113-909F-474794A0EFF1}"/>
              </a:ext>
            </a:extLst>
          </p:cNvPr>
          <p:cNvSpPr>
            <a:spLocks noGrp="1"/>
          </p:cNvSpPr>
          <p:nvPr>
            <p:ph type="title"/>
          </p:nvPr>
        </p:nvSpPr>
        <p:spPr/>
        <p:txBody>
          <a:bodyPr/>
          <a:lstStyle/>
          <a:p>
            <a:r>
              <a:rPr lang="pt-BR" dirty="0"/>
              <a:t>Popper e o argumento de Hume </a:t>
            </a:r>
          </a:p>
        </p:txBody>
      </p:sp>
      <p:sp>
        <p:nvSpPr>
          <p:cNvPr id="3" name="Espaço Reservado para Conteúdo 2">
            <a:extLst>
              <a:ext uri="{FF2B5EF4-FFF2-40B4-BE49-F238E27FC236}">
                <a16:creationId xmlns:a16="http://schemas.microsoft.com/office/drawing/2014/main" id="{6AFB44AE-10CC-40AF-97B8-8DDB0941CD89}"/>
              </a:ext>
            </a:extLst>
          </p:cNvPr>
          <p:cNvSpPr>
            <a:spLocks noGrp="1"/>
          </p:cNvSpPr>
          <p:nvPr>
            <p:ph idx="1"/>
          </p:nvPr>
        </p:nvSpPr>
        <p:spPr>
          <a:xfrm>
            <a:off x="677334" y="2160589"/>
            <a:ext cx="9560948" cy="3880773"/>
          </a:xfrm>
        </p:spPr>
        <p:txBody>
          <a:bodyPr>
            <a:normAutofit/>
          </a:bodyPr>
          <a:lstStyle/>
          <a:p>
            <a:pPr>
              <a:lnSpc>
                <a:spcPct val="150000"/>
              </a:lnSpc>
            </a:pPr>
            <a:r>
              <a:rPr lang="pt-BR" sz="2800" dirty="0"/>
              <a:t>Ao contrário de Hume, Popper constrói uma teoria sobre a ciência que prescinde completamente do uso da indução.</a:t>
            </a:r>
          </a:p>
        </p:txBody>
      </p:sp>
    </p:spTree>
    <p:extLst>
      <p:ext uri="{BB962C8B-B14F-4D97-AF65-F5344CB8AC3E}">
        <p14:creationId xmlns:p14="http://schemas.microsoft.com/office/powerpoint/2010/main" val="2108617692"/>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336</TotalTime>
  <Words>8264</Words>
  <Application>Microsoft Office PowerPoint</Application>
  <PresentationFormat>Widescreen</PresentationFormat>
  <Paragraphs>244</Paragraphs>
  <Slides>74</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74</vt:i4>
      </vt:variant>
    </vt:vector>
  </HeadingPairs>
  <TitlesOfParts>
    <vt:vector size="78" baseType="lpstr">
      <vt:lpstr>Arial</vt:lpstr>
      <vt:lpstr>Trebuchet MS</vt:lpstr>
      <vt:lpstr>Wingdings 3</vt:lpstr>
      <vt:lpstr>Facetado</vt:lpstr>
      <vt:lpstr>6ª aula de Metodologia da Análise Econômica </vt:lpstr>
      <vt:lpstr>O Falseacionismo </vt:lpstr>
      <vt:lpstr>Sir Karl Popper</vt:lpstr>
      <vt:lpstr>Karl Raimund Popper </vt:lpstr>
      <vt:lpstr>Theory laden</vt:lpstr>
      <vt:lpstr>Encontro entre Popper e Wittgenstein</vt:lpstr>
      <vt:lpstr>O falibilismo</vt:lpstr>
      <vt:lpstr>Ausência de justificação racional da indução</vt:lpstr>
      <vt:lpstr>Popper e o argumento de Hume </vt:lpstr>
      <vt:lpstr>O racionalismo crítico</vt:lpstr>
      <vt:lpstr>Apoio na fé!</vt:lpstr>
      <vt:lpstr>Contra o relativismo</vt:lpstr>
      <vt:lpstr>O modelo da física de Einstein</vt:lpstr>
      <vt:lpstr>A vida de Pooper</vt:lpstr>
      <vt:lpstr>O assistente social</vt:lpstr>
      <vt:lpstr>Karl Popper em sua Autobiografia Intelectual</vt:lpstr>
      <vt:lpstr>O problema da demarcação</vt:lpstr>
      <vt:lpstr>Outros interesses de Popper</vt:lpstr>
      <vt:lpstr>Contra o silogismo</vt:lpstr>
      <vt:lpstr>Contra o comportamentalismo em psicologia</vt:lpstr>
      <vt:lpstr>O físico e matemático</vt:lpstr>
      <vt:lpstr>Uso do modus tollens</vt:lpstr>
      <vt:lpstr>A ideia de corroboração</vt:lpstr>
      <vt:lpstr>Popper e os positivistas</vt:lpstr>
      <vt:lpstr>Logik der Forschung</vt:lpstr>
      <vt:lpstr>A fuga da Áustria </vt:lpstr>
      <vt:lpstr>Conjeturas e refutações, A miséria do historicismo e A sociedade aberta e seus inimigos   </vt:lpstr>
      <vt:lpstr>Ênfase no dedutivismo</vt:lpstr>
      <vt:lpstr>A não lógica da descoberta científica</vt:lpstr>
      <vt:lpstr>O contexto da descoberta</vt:lpstr>
      <vt:lpstr>Apresentação do PowerPoint</vt:lpstr>
      <vt:lpstr>A prova dedutiva da teoria consiste em submetê-la a quatro procedimentos básicos de averiguação: </vt:lpstr>
      <vt:lpstr>Aniquilaram a ciência natural...</vt:lpstr>
      <vt:lpstr>As boas regras metodológicas</vt:lpstr>
      <vt:lpstr>Verdade no sentido absoluto</vt:lpstr>
      <vt:lpstr>Teorias que proíbem!</vt:lpstr>
      <vt:lpstr>Fato psicológico</vt:lpstr>
      <vt:lpstr>Maximizar a chance da à verdade</vt:lpstr>
      <vt:lpstr>Teoria como unidade básica de análise metodológica...</vt:lpstr>
      <vt:lpstr>Tomada de decisão que envolve riscos</vt:lpstr>
      <vt:lpstr>O risco sempre existe! Não procurar salvar teorias que se tornaram insustentáveis à luz dos fatos!</vt:lpstr>
      <vt:lpstr>Limites metodológicos ao salvar teorias</vt:lpstr>
      <vt:lpstr>Então há um conjunto de regras metodológicas que permitem demarcar a ciência. A ideia de controlar os possíveis estratagemas imunizadores de teorias, de que falamos, é uma delas. Outra regra é dar preferência a teorias que proíbam mais.</vt:lpstr>
      <vt:lpstr>Duas regras adicionais poderiam ser explicitadas: </vt:lpstr>
      <vt:lpstr>Base empírica:</vt:lpstr>
      <vt:lpstr>Discrepâncias e não falseamentos!</vt:lpstr>
      <vt:lpstr>Decisões do cientista...</vt:lpstr>
      <vt:lpstr>Apenas quando realizados os dois tipos de decisões de que falamos, o cientista pode dizer que se a teoria colidir com a base empírica seria então falseada. Não que ela tenha sido realmente refutada, mas que metodologicamente optou-se por rejeitá-la. </vt:lpstr>
      <vt:lpstr>Mais três tipos de decisões poderiam ser arrolados como fazendo parte do método científico: </vt:lpstr>
      <vt:lpstr>Assim, teorias científicas são aceitas após complexo sistema de decisões dos cinco tipos apontados anteriormente. É claro que em cada decisão há risco de erro sempre que se considera que determinada proposição é não problemática. A teoria é descartada simplesmente porque a ciência obedece a regras que impõem a aceitação dos fatos empíricos como árbitros na avaliação de teorias; ademais, não há aqui a crença dogmática na veracidade dos fatos. </vt:lpstr>
      <vt:lpstr>Complexos de decisões</vt:lpstr>
      <vt:lpstr>Racionalismo crítico</vt:lpstr>
      <vt:lpstr>Dois pontos serão aprofundados na exposição da metodologia popperiana: </vt:lpstr>
      <vt:lpstr>Convenção e verdade</vt:lpstr>
      <vt:lpstr>Convenção como demarcação científica</vt:lpstr>
      <vt:lpstr>Falseacionismo e ética</vt:lpstr>
      <vt:lpstr>Lógica e história da ciência </vt:lpstr>
      <vt:lpstr>A questão de se confrontar a metodologia com a história da ciência</vt:lpstr>
      <vt:lpstr>Imre Lakatos, um popperiano e eminente filósofo e historiador da ciência, assevera que: </vt:lpstr>
      <vt:lpstr>Por um princípio de racionalidade popperiano</vt:lpstr>
      <vt:lpstr>Popper também reconhece isso...</vt:lpstr>
      <vt:lpstr>Condição de coerência</vt:lpstr>
      <vt:lpstr>Teorias progressivas e degenerativas</vt:lpstr>
      <vt:lpstr>Estruturas que conectam teorias no mesmo sistema de crenças</vt:lpstr>
      <vt:lpstr>Síntese da lógica de avaliação de teorias científicas</vt:lpstr>
      <vt:lpstr>Considere agora uma teoria T, a partir da qual é possível deduzimos logicamente uma consequência observável, ou previsão, P, cuja negação de P seria suficiente para que T fosse refutada. Isto é um modus tollens, representado no argumento 1 abaixo: </vt:lpstr>
      <vt:lpstr>Note que o critério lógico proposto requer que a teoria seja refutável apenas em princípio</vt:lpstr>
      <vt:lpstr>Tese de Duhem...</vt:lpstr>
      <vt:lpstr>Falibilismo e história</vt:lpstr>
      <vt:lpstr>O papel da crítica</vt:lpstr>
      <vt:lpstr>Hipóteses ad hoc</vt:lpstr>
      <vt:lpstr>Fábio (ou Ricardo) é irresistível às mulheres!</vt:lpstr>
      <vt:lpstr>Como se dá o progresso da ciência segundo Popper?</vt:lpstr>
      <vt:lpstr>Progresso da ciência por meio de conjeturas e seleção natural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Falseacionismo</dc:title>
  <dc:creator>Ricardo Luis Chaves Feijo</dc:creator>
  <cp:lastModifiedBy>Ricardo Feijó</cp:lastModifiedBy>
  <cp:revision>27</cp:revision>
  <dcterms:created xsi:type="dcterms:W3CDTF">2014-04-04T22:00:53Z</dcterms:created>
  <dcterms:modified xsi:type="dcterms:W3CDTF">2023-08-22T16:05:49Z</dcterms:modified>
</cp:coreProperties>
</file>