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315" r:id="rId2"/>
    <p:sldId id="418" r:id="rId3"/>
    <p:sldId id="419" r:id="rId4"/>
    <p:sldId id="420" r:id="rId5"/>
    <p:sldId id="414" r:id="rId6"/>
    <p:sldId id="415" r:id="rId7"/>
    <p:sldId id="400" r:id="rId8"/>
    <p:sldId id="416" r:id="rId9"/>
    <p:sldId id="401" r:id="rId10"/>
    <p:sldId id="398" r:id="rId11"/>
    <p:sldId id="417" r:id="rId12"/>
    <p:sldId id="402" r:id="rId13"/>
    <p:sldId id="403" r:id="rId14"/>
    <p:sldId id="404" r:id="rId15"/>
    <p:sldId id="405" r:id="rId16"/>
    <p:sldId id="406" r:id="rId17"/>
    <p:sldId id="408" r:id="rId18"/>
    <p:sldId id="407" r:id="rId19"/>
    <p:sldId id="409" r:id="rId20"/>
    <p:sldId id="410" r:id="rId21"/>
    <p:sldId id="411" r:id="rId22"/>
    <p:sldId id="399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02" y="-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01997-FE9C-4BCF-BBC8-67706436FA1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D23A0F9-9047-4756-8022-92BA622DA713}">
      <dgm:prSet phldrT="[Texto]"/>
      <dgm:spPr/>
      <dgm:t>
        <a:bodyPr/>
        <a:lstStyle/>
        <a:p>
          <a:r>
            <a:rPr lang="pt-BR" dirty="0" smtClean="0"/>
            <a:t>Conceitos</a:t>
          </a:r>
          <a:endParaRPr lang="es-MX" dirty="0"/>
        </a:p>
      </dgm:t>
    </dgm:pt>
    <dgm:pt modelId="{597E5580-52BD-4925-AFD8-B67D542677F4}" type="parTrans" cxnId="{8263871B-7A9B-49BD-9FC0-F0CD8910B364}">
      <dgm:prSet/>
      <dgm:spPr/>
      <dgm:t>
        <a:bodyPr/>
        <a:lstStyle/>
        <a:p>
          <a:endParaRPr lang="es-MX"/>
        </a:p>
      </dgm:t>
    </dgm:pt>
    <dgm:pt modelId="{8402B444-E7A2-4BAD-9695-523AAD492B19}" type="sibTrans" cxnId="{8263871B-7A9B-49BD-9FC0-F0CD8910B364}">
      <dgm:prSet/>
      <dgm:spPr/>
      <dgm:t>
        <a:bodyPr/>
        <a:lstStyle/>
        <a:p>
          <a:endParaRPr lang="es-MX"/>
        </a:p>
      </dgm:t>
    </dgm:pt>
    <dgm:pt modelId="{720B7E66-C81A-4E26-A5E7-CA442AF89AC9}">
      <dgm:prSet phldrT="[Texto]"/>
      <dgm:spPr/>
      <dgm:t>
        <a:bodyPr/>
        <a:lstStyle/>
        <a:p>
          <a:r>
            <a:rPr lang="pt-BR" dirty="0" smtClean="0"/>
            <a:t>Mecanismos</a:t>
          </a:r>
          <a:endParaRPr lang="es-MX" dirty="0"/>
        </a:p>
      </dgm:t>
    </dgm:pt>
    <dgm:pt modelId="{13C2F068-19E2-4E8E-A812-5EE4ABE05410}" type="parTrans" cxnId="{3BCF1393-D7F0-4D7C-AAD6-AE36B9AD5C27}">
      <dgm:prSet/>
      <dgm:spPr/>
      <dgm:t>
        <a:bodyPr/>
        <a:lstStyle/>
        <a:p>
          <a:endParaRPr lang="es-MX"/>
        </a:p>
      </dgm:t>
    </dgm:pt>
    <dgm:pt modelId="{22A6CBD7-FFB9-4DC1-B9D1-49FC20E94A20}" type="sibTrans" cxnId="{3BCF1393-D7F0-4D7C-AAD6-AE36B9AD5C27}">
      <dgm:prSet/>
      <dgm:spPr/>
      <dgm:t>
        <a:bodyPr/>
        <a:lstStyle/>
        <a:p>
          <a:endParaRPr lang="es-MX"/>
        </a:p>
      </dgm:t>
    </dgm:pt>
    <dgm:pt modelId="{E7FBCF90-CACC-4AB2-8302-0420DE10B376}">
      <dgm:prSet phldrT="[Texto]"/>
      <dgm:spPr/>
      <dgm:t>
        <a:bodyPr/>
        <a:lstStyle/>
        <a:p>
          <a:r>
            <a:rPr lang="pt-BR" dirty="0" smtClean="0"/>
            <a:t>Fenômenos</a:t>
          </a:r>
          <a:endParaRPr lang="es-MX" dirty="0"/>
        </a:p>
      </dgm:t>
    </dgm:pt>
    <dgm:pt modelId="{E2A86197-8D21-4ED1-B0A9-A1DAB4D49DF0}" type="parTrans" cxnId="{178344E8-A19B-472E-BE19-6C1F0DF2472C}">
      <dgm:prSet/>
      <dgm:spPr/>
      <dgm:t>
        <a:bodyPr/>
        <a:lstStyle/>
        <a:p>
          <a:endParaRPr lang="es-MX"/>
        </a:p>
      </dgm:t>
    </dgm:pt>
    <dgm:pt modelId="{A6496A69-3907-4A48-B005-46C9FD7E5757}" type="sibTrans" cxnId="{178344E8-A19B-472E-BE19-6C1F0DF2472C}">
      <dgm:prSet/>
      <dgm:spPr/>
      <dgm:t>
        <a:bodyPr/>
        <a:lstStyle/>
        <a:p>
          <a:endParaRPr lang="es-MX"/>
        </a:p>
      </dgm:t>
    </dgm:pt>
    <dgm:pt modelId="{84E9D369-89B4-4725-A66D-162CC69361C2}">
      <dgm:prSet phldrT="[Texto]"/>
      <dgm:spPr/>
      <dgm:t>
        <a:bodyPr/>
        <a:lstStyle/>
        <a:p>
          <a:r>
            <a:rPr lang="pt-BR" dirty="0" smtClean="0"/>
            <a:t>Políticas </a:t>
          </a:r>
          <a:r>
            <a:rPr lang="pt-BR" dirty="0" err="1" smtClean="0"/>
            <a:t>Públlicas</a:t>
          </a:r>
          <a:endParaRPr lang="es-MX" dirty="0"/>
        </a:p>
      </dgm:t>
    </dgm:pt>
    <dgm:pt modelId="{A5DF33C0-2D97-4A57-A98E-C6CFC3FE4948}" type="parTrans" cxnId="{118403D3-F40F-4704-AC6A-6F2FA46B4533}">
      <dgm:prSet/>
      <dgm:spPr/>
      <dgm:t>
        <a:bodyPr/>
        <a:lstStyle/>
        <a:p>
          <a:endParaRPr lang="es-MX"/>
        </a:p>
      </dgm:t>
    </dgm:pt>
    <dgm:pt modelId="{5A181E09-DA49-49F2-AAD4-D6F5AC59CED2}" type="sibTrans" cxnId="{118403D3-F40F-4704-AC6A-6F2FA46B4533}">
      <dgm:prSet/>
      <dgm:spPr/>
      <dgm:t>
        <a:bodyPr/>
        <a:lstStyle/>
        <a:p>
          <a:endParaRPr lang="es-MX"/>
        </a:p>
      </dgm:t>
    </dgm:pt>
    <dgm:pt modelId="{023B4706-A5CC-4299-B017-8D96302E0E84}" type="pres">
      <dgm:prSet presAssocID="{76F01997-FE9C-4BCF-BBC8-67706436FA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95B962-D1B8-4A47-AA18-AF1DF4D2D130}" type="pres">
      <dgm:prSet presAssocID="{AD23A0F9-9047-4756-8022-92BA622DA713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4224E1-03E6-450B-8AFF-54CEA8BD8CDC}" type="pres">
      <dgm:prSet presAssocID="{8402B444-E7A2-4BAD-9695-523AAD492B19}" presName="space" presStyleCnt="0"/>
      <dgm:spPr/>
    </dgm:pt>
    <dgm:pt modelId="{E61C6407-2F0B-40FE-A70F-7E92B9FB4276}" type="pres">
      <dgm:prSet presAssocID="{720B7E66-C81A-4E26-A5E7-CA442AF89AC9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A29A75-B7BF-4E5B-ABB4-7CBC0B60ECE4}" type="pres">
      <dgm:prSet presAssocID="{22A6CBD7-FFB9-4DC1-B9D1-49FC20E94A20}" presName="space" presStyleCnt="0"/>
      <dgm:spPr/>
    </dgm:pt>
    <dgm:pt modelId="{33CD4003-E726-48CA-85E9-E23202C7C13E}" type="pres">
      <dgm:prSet presAssocID="{E7FBCF90-CACC-4AB2-8302-0420DE10B376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EDC9D8-2F28-42D3-AF3F-B1EBC5FAA0B7}" type="pres">
      <dgm:prSet presAssocID="{A6496A69-3907-4A48-B005-46C9FD7E5757}" presName="space" presStyleCnt="0"/>
      <dgm:spPr/>
    </dgm:pt>
    <dgm:pt modelId="{8DDA87A7-B13D-4CA6-A072-6CAF3F5E655F}" type="pres">
      <dgm:prSet presAssocID="{84E9D369-89B4-4725-A66D-162CC69361C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A8DDAB6-08DB-43F3-AB53-A79A96815BCD}" type="presOf" srcId="{84E9D369-89B4-4725-A66D-162CC69361C2}" destId="{8DDA87A7-B13D-4CA6-A072-6CAF3F5E655F}" srcOrd="0" destOrd="0" presId="urn:microsoft.com/office/officeart/2005/8/layout/venn3"/>
    <dgm:cxn modelId="{8263871B-7A9B-49BD-9FC0-F0CD8910B364}" srcId="{76F01997-FE9C-4BCF-BBC8-67706436FA16}" destId="{AD23A0F9-9047-4756-8022-92BA622DA713}" srcOrd="0" destOrd="0" parTransId="{597E5580-52BD-4925-AFD8-B67D542677F4}" sibTransId="{8402B444-E7A2-4BAD-9695-523AAD492B19}"/>
    <dgm:cxn modelId="{3BCF1393-D7F0-4D7C-AAD6-AE36B9AD5C27}" srcId="{76F01997-FE9C-4BCF-BBC8-67706436FA16}" destId="{720B7E66-C81A-4E26-A5E7-CA442AF89AC9}" srcOrd="1" destOrd="0" parTransId="{13C2F068-19E2-4E8E-A812-5EE4ABE05410}" sibTransId="{22A6CBD7-FFB9-4DC1-B9D1-49FC20E94A20}"/>
    <dgm:cxn modelId="{118403D3-F40F-4704-AC6A-6F2FA46B4533}" srcId="{76F01997-FE9C-4BCF-BBC8-67706436FA16}" destId="{84E9D369-89B4-4725-A66D-162CC69361C2}" srcOrd="3" destOrd="0" parTransId="{A5DF33C0-2D97-4A57-A98E-C6CFC3FE4948}" sibTransId="{5A181E09-DA49-49F2-AAD4-D6F5AC59CED2}"/>
    <dgm:cxn modelId="{C64F3C45-EC14-46F2-98B3-67E5D20A320A}" type="presOf" srcId="{AD23A0F9-9047-4756-8022-92BA622DA713}" destId="{D895B962-D1B8-4A47-AA18-AF1DF4D2D130}" srcOrd="0" destOrd="0" presId="urn:microsoft.com/office/officeart/2005/8/layout/venn3"/>
    <dgm:cxn modelId="{178344E8-A19B-472E-BE19-6C1F0DF2472C}" srcId="{76F01997-FE9C-4BCF-BBC8-67706436FA16}" destId="{E7FBCF90-CACC-4AB2-8302-0420DE10B376}" srcOrd="2" destOrd="0" parTransId="{E2A86197-8D21-4ED1-B0A9-A1DAB4D49DF0}" sibTransId="{A6496A69-3907-4A48-B005-46C9FD7E5757}"/>
    <dgm:cxn modelId="{E3743DF2-B953-4342-8584-9830151194B9}" type="presOf" srcId="{76F01997-FE9C-4BCF-BBC8-67706436FA16}" destId="{023B4706-A5CC-4299-B017-8D96302E0E84}" srcOrd="0" destOrd="0" presId="urn:microsoft.com/office/officeart/2005/8/layout/venn3"/>
    <dgm:cxn modelId="{EC200BCB-FE83-47C4-81F3-5EE828CFB2A2}" type="presOf" srcId="{720B7E66-C81A-4E26-A5E7-CA442AF89AC9}" destId="{E61C6407-2F0B-40FE-A70F-7E92B9FB4276}" srcOrd="0" destOrd="0" presId="urn:microsoft.com/office/officeart/2005/8/layout/venn3"/>
    <dgm:cxn modelId="{54D699DE-C819-47C6-99ED-64AE41E16286}" type="presOf" srcId="{E7FBCF90-CACC-4AB2-8302-0420DE10B376}" destId="{33CD4003-E726-48CA-85E9-E23202C7C13E}" srcOrd="0" destOrd="0" presId="urn:microsoft.com/office/officeart/2005/8/layout/venn3"/>
    <dgm:cxn modelId="{096732A7-1BE7-4054-B989-5431F611CEFA}" type="presParOf" srcId="{023B4706-A5CC-4299-B017-8D96302E0E84}" destId="{D895B962-D1B8-4A47-AA18-AF1DF4D2D130}" srcOrd="0" destOrd="0" presId="urn:microsoft.com/office/officeart/2005/8/layout/venn3"/>
    <dgm:cxn modelId="{2F5A4084-2468-4154-B2E3-63FA1BEB5F6C}" type="presParOf" srcId="{023B4706-A5CC-4299-B017-8D96302E0E84}" destId="{F84224E1-03E6-450B-8AFF-54CEA8BD8CDC}" srcOrd="1" destOrd="0" presId="urn:microsoft.com/office/officeart/2005/8/layout/venn3"/>
    <dgm:cxn modelId="{5C4F1E7A-DA7E-4DC7-A4CD-BC6238E7157A}" type="presParOf" srcId="{023B4706-A5CC-4299-B017-8D96302E0E84}" destId="{E61C6407-2F0B-40FE-A70F-7E92B9FB4276}" srcOrd="2" destOrd="0" presId="urn:microsoft.com/office/officeart/2005/8/layout/venn3"/>
    <dgm:cxn modelId="{565A1FB2-3589-44A4-9D93-A7D54E64D64C}" type="presParOf" srcId="{023B4706-A5CC-4299-B017-8D96302E0E84}" destId="{D3A29A75-B7BF-4E5B-ABB4-7CBC0B60ECE4}" srcOrd="3" destOrd="0" presId="urn:microsoft.com/office/officeart/2005/8/layout/venn3"/>
    <dgm:cxn modelId="{BC1612C1-476E-4EAF-BCBD-D0E1F3DACB72}" type="presParOf" srcId="{023B4706-A5CC-4299-B017-8D96302E0E84}" destId="{33CD4003-E726-48CA-85E9-E23202C7C13E}" srcOrd="4" destOrd="0" presId="urn:microsoft.com/office/officeart/2005/8/layout/venn3"/>
    <dgm:cxn modelId="{DF050EAD-607B-482D-8855-C196B36D572A}" type="presParOf" srcId="{023B4706-A5CC-4299-B017-8D96302E0E84}" destId="{FDEDC9D8-2F28-42D3-AF3F-B1EBC5FAA0B7}" srcOrd="5" destOrd="0" presId="urn:microsoft.com/office/officeart/2005/8/layout/venn3"/>
    <dgm:cxn modelId="{3BDED21E-A61A-4313-8A06-A9E754C58107}" type="presParOf" srcId="{023B4706-A5CC-4299-B017-8D96302E0E84}" destId="{8DDA87A7-B13D-4CA6-A072-6CAF3F5E655F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BBD9C4-1A89-407D-B361-0C4AA5B24587}" type="slidenum">
              <a:rPr lang="pt-BR"/>
              <a:pPr/>
              <a:t>6</a:t>
            </a:fld>
            <a:endParaRPr lang="pt-B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975631E5-BEBF-43E0-8922-F2D599C9DFEE}" type="slidenum">
              <a:rPr lang="en-US"/>
              <a:pPr/>
              <a:t>17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CFBD86-61D3-4A68-BD6C-7322C3EA856B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3958B4A-48F8-48A9-88D6-522B2D71414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CB94E2D4-AE89-4105-98B4-F0E1814F3413}" type="slidenum">
              <a:rPr lang="en-US"/>
              <a:pPr/>
              <a:t>20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CA5E3441-46B3-45F8-A4DD-AC077BB1564A}" type="slidenum">
              <a:rPr lang="en-US"/>
              <a:pPr/>
              <a:t>21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4C0DB92-A0D0-43B0-B3B2-B813087A1F5B}" type="slidenum">
              <a:rPr lang="pt-BR" altLang="es-MX"/>
              <a:pPr/>
              <a:t>7</a:t>
            </a:fld>
            <a:endParaRPr lang="pt-BR" altLang="es-MX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C5FB8E6-45E8-4AA4-8BEE-9C2055C4FD6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8016ECD2-81FA-4FBE-BB2D-1F67635260B6}" type="slidenum">
              <a:rPr lang="pt-BR" altLang="es-MX"/>
              <a:pPr/>
              <a:t>9</a:t>
            </a:fld>
            <a:endParaRPr lang="pt-BR" altLang="es-MX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EF0BB10-4F05-42CA-AA98-26E258A8D216}" type="slidenum">
              <a:rPr lang="en-GB"/>
              <a:pPr/>
              <a:t>10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8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This research is informed by previous work on Activity spaces, distance decay in offender travel and more general theories of crime that emphasis the convergence of victims and offenders.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1000">
              <a:ea typeface="Arial Unicode MS" pitchFamily="34" charset="-128"/>
              <a:cs typeface="Arial Unicode MS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Travel is purposeful behavior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Action Space – Horton and Reynolds (1971)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The locations and the routes with which an individual is familiar.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Size and shape of action spaces varies by place of residence (urban/suburban, sex, socioeconomic class and age) Travel behavior - “distance decay”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Goal:  minimize money and effort involved in travel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75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1000">
                <a:ea typeface="Arial Unicode MS" pitchFamily="34" charset="-128"/>
                <a:cs typeface="Arial Unicode MS" pitchFamily="34" charset="-128"/>
              </a:rPr>
              <a:t>People are more familiar with areas closer to activity nodes (easier to identify potential suitable targets)</a:t>
            </a:r>
          </a:p>
          <a:p>
            <a:pPr eaLnBrk="1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Close locations are cheaper to visit both in time and money.</a:t>
            </a:r>
          </a:p>
          <a:p>
            <a:pPr eaLnBrk="1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More information available about suitable targets and potential for getting away with the crime in areas with which the offender is familiar.</a:t>
            </a:r>
          </a:p>
          <a:p>
            <a:pPr eaLnBrk="1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ea typeface="Arial Unicode MS" pitchFamily="34" charset="-128"/>
                <a:cs typeface="Arial Unicode MS" pitchFamily="34" charset="-128"/>
              </a:rPr>
              <a:t>Look at suitable targets, potential gain and potential risk (rational choices)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Routine activity theory (Cohen and Felson 1979)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Need offender, victim and lack of capable guardians for a crime to occur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Changes in crime rates are due to changes in when and where offenders and victims converge in time and space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Environmental Criminology/Crime pattern theory (Brantingham and Brantingham 1981)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Crime requires a law, offender, victim and a place.  </a:t>
            </a:r>
          </a:p>
          <a:p>
            <a:pPr marL="914400" lvl="2" indent="0" eaLnBrk="1" hangingPunct="1">
              <a:lnSpc>
                <a:spcPct val="80000"/>
              </a:lnSpc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900">
                <a:ea typeface="Arial Unicode MS" pitchFamily="34" charset="-128"/>
                <a:cs typeface="Arial Unicode MS" pitchFamily="34" charset="-128"/>
              </a:rPr>
              <a:t>Focuses on activity patterns of individuals and characteristics of places as starting points to understanding crime patterns</a:t>
            </a:r>
          </a:p>
          <a:p>
            <a:pPr eaLnBrk="1" hangingPunct="1">
              <a:spcBef>
                <a:spcPts val="338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9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F1A6DB6-EF44-469F-8F44-E8780D0B7E9D}" type="slidenum">
              <a:rPr lang="pt-BR" altLang="es-MX"/>
              <a:pPr/>
              <a:t>12</a:t>
            </a:fld>
            <a:endParaRPr lang="pt-BR" altLang="es-MX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8E48A93-D51A-48E0-9C1B-C2052322C305}" type="slidenum">
              <a:rPr lang="pt-BR" altLang="es-MX"/>
              <a:pPr/>
              <a:t>14</a:t>
            </a:fld>
            <a:endParaRPr lang="pt-BR" altLang="es-MX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59EDAEB-E99A-4974-A8A2-8F7853B5560E}" type="slidenum">
              <a:rPr lang="en-US"/>
              <a:pPr/>
              <a:t>15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7AA77A-014E-42AF-B8CC-F2F817B37705}" type="slidenum">
              <a:rPr lang="en-US"/>
              <a:pPr/>
              <a:t>16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501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859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63" y="57150"/>
            <a:ext cx="8229600" cy="457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0838" y="685800"/>
            <a:ext cx="4138612" cy="37719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1850" y="685800"/>
            <a:ext cx="4140200" cy="1828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1850" y="2628900"/>
            <a:ext cx="4140200" cy="1828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4650581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2778126" y="4650581"/>
            <a:ext cx="3463925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[course title]Using the Research service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4650581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60D16-BDBE-4D7C-AD3F-7C0D9E741F9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20761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8" r:id="rId3"/>
    <p:sldLayoutId id="2147483659" r:id="rId4"/>
    <p:sldLayoutId id="2147483661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 dirty="0"/>
              <a:t>O crime: uma explicação por mecanismos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en-US" sz="3600" dirty="0" smtClean="0"/>
              <a:t>Aula 2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xmlns="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285734"/>
            <a:ext cx="8280920" cy="1126432"/>
          </a:xfrm>
          <a:ln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O  </a:t>
            </a:r>
            <a:r>
              <a:rPr lang="en-GB" dirty="0" err="1" smtClean="0">
                <a:latin typeface="+mn-lt"/>
              </a:rPr>
              <a:t>modelo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econômico</a:t>
            </a:r>
            <a:r>
              <a:rPr lang="en-GB" dirty="0" smtClean="0">
                <a:latin typeface="+mn-lt"/>
              </a:rPr>
              <a:t> do crime </a:t>
            </a:r>
            <a:r>
              <a:rPr lang="en-GB" dirty="0" err="1" smtClean="0">
                <a:latin typeface="+mn-lt"/>
              </a:rPr>
              <a:t>organizado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transnacional</a:t>
            </a:r>
            <a:r>
              <a:rPr lang="en-GB" dirty="0" smtClean="0">
                <a:latin typeface="+mn-lt"/>
              </a:rPr>
              <a:t> :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428742"/>
            <a:ext cx="8305800" cy="3515804"/>
          </a:xfrm>
          <a:ln/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</a:t>
            </a: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 </a:t>
            </a:r>
            <a:r>
              <a:rPr lang="en-GB" sz="24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Agentes</a:t>
            </a: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maximizadores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que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atuam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em um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mercado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global;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2. O 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Mercado, a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formação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de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preços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 o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comportamento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das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firmas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podem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ser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analisados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segundo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o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modelo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‘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beckariano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’ (Gary Becker) de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custos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e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benefícios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associados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ao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comportamento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transgressor: </a:t>
            </a:r>
            <a:r>
              <a:rPr lang="en-GB" sz="24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Criminosos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GB" sz="24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respondem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a </a:t>
            </a:r>
            <a:r>
              <a:rPr lang="en-GB" sz="24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incentivos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pPr lvl="1">
              <a:lnSpc>
                <a:spcPct val="90000"/>
              </a:lnSpc>
              <a:spcBef>
                <a:spcPts val="1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latin typeface="+mj-lt"/>
              </a:rPr>
              <a:t>Becker, G.S., Murphy, K.M. &amp; Grossman, M. 2004</a:t>
            </a:r>
            <a:r>
              <a:rPr lang="pt-BR" sz="1800" dirty="0">
                <a:latin typeface="+mj-lt"/>
              </a:rPr>
              <a:t> analisam o mercado ilícito das drogas; </a:t>
            </a:r>
            <a:r>
              <a:rPr lang="pt-BR" sz="1800" dirty="0" err="1">
                <a:latin typeface="+mj-lt"/>
              </a:rPr>
              <a:t>Freyer</a:t>
            </a:r>
            <a:r>
              <a:rPr lang="pt-BR" sz="1800" dirty="0">
                <a:latin typeface="+mj-lt"/>
              </a:rPr>
              <a:t>, </a:t>
            </a:r>
            <a:r>
              <a:rPr lang="pt-BR" sz="1800" dirty="0" err="1">
                <a:latin typeface="+mj-lt"/>
              </a:rPr>
              <a:t>Heaton</a:t>
            </a:r>
            <a:r>
              <a:rPr lang="pt-BR" sz="1800" dirty="0">
                <a:latin typeface="+mj-lt"/>
              </a:rPr>
              <a:t> Levitt e Murphy 2005 estudaram o impacto do </a:t>
            </a:r>
            <a:r>
              <a:rPr lang="pt-BR" sz="1800" dirty="0" err="1">
                <a:latin typeface="+mj-lt"/>
              </a:rPr>
              <a:t>crack</a:t>
            </a:r>
            <a:r>
              <a:rPr lang="pt-BR" sz="1800" dirty="0">
                <a:latin typeface="+mj-lt"/>
              </a:rPr>
              <a:t> nos guetos.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840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Outros Mecanismos</a:t>
            </a:r>
            <a:endParaRPr lang="pt-BR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7854"/>
            <a:ext cx="8229600" cy="8574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altLang="es-MX" sz="28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efeitos do </a:t>
            </a:r>
            <a:r>
              <a:rPr lang="pt-BR" altLang="es-MX" sz="28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meio ambiente social </a:t>
            </a:r>
            <a:r>
              <a:rPr lang="pt-BR" altLang="es-MX" sz="28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sobre o crime e a </a:t>
            </a:r>
            <a:r>
              <a:rPr lang="pt-BR" altLang="es-MX" sz="2800" b="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delinquência </a:t>
            </a:r>
            <a:r>
              <a:rPr lang="pt-BR" altLang="es-MX" sz="28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são explorados na pesquisa acadêmica e nas políticas públicas desde de meados do século XX. A perspectiva ecológica confrontou diretamente as explicações de natureza biológica sobre o crime, até então dominantes, e estabeleceu uma correlação entre o crime e o comportamento criminoso com os processos sociais e culturais circundantes. </a:t>
            </a:r>
            <a:endParaRPr lang="en-US" altLang="es-MX" sz="2800" b="0" dirty="0">
              <a:solidFill>
                <a:schemeClr val="bg2">
                  <a:lumMod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67544" y="915566"/>
            <a:ext cx="8486328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s-MX" sz="4000" dirty="0" smtClean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O </a:t>
            </a:r>
            <a:r>
              <a:rPr lang="en-US" altLang="es-MX" sz="3200" b="1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Modelo</a:t>
            </a:r>
            <a:r>
              <a:rPr lang="en-US" altLang="es-MX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es-MX" sz="3200" b="1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Ecológico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: o </a:t>
            </a:r>
            <a:r>
              <a:rPr lang="en-US" altLang="es-MX" sz="3200" b="1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estudo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do </a:t>
            </a:r>
            <a:r>
              <a:rPr lang="en-US" altLang="es-MX" sz="3200" b="1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contexto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 I</a:t>
            </a:r>
            <a:r>
              <a:rPr lang="en-US" altLang="es-MX" sz="3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s-MX" sz="3200" dirty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es-MX" sz="3200" dirty="0">
                <a:solidFill>
                  <a:schemeClr val="tx2"/>
                </a:solidFill>
                <a:latin typeface="+mn-lt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2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endParaRPr lang="en-US" altLang="es-MX" sz="4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9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79296" cy="853604"/>
          </a:xfrm>
        </p:spPr>
        <p:txBody>
          <a:bodyPr/>
          <a:lstStyle/>
          <a:p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 </a:t>
            </a:r>
            <a:r>
              <a:rPr lang="en-US" altLang="es-MX" sz="3200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Modelo</a:t>
            </a:r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es-MX" sz="3200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Ecológico</a:t>
            </a:r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: o </a:t>
            </a:r>
            <a:r>
              <a:rPr lang="en-US" altLang="es-MX" sz="3200" dirty="0" err="1">
                <a:solidFill>
                  <a:schemeClr val="tx2"/>
                </a:solidFill>
                <a:latin typeface="+mn-lt"/>
                <a:cs typeface="Times New Roman" pitchFamily="18" charset="0"/>
              </a:rPr>
              <a:t>estudo</a:t>
            </a:r>
            <a:r>
              <a:rPr lang="en-US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do </a:t>
            </a:r>
            <a:r>
              <a:rPr lang="en-US" altLang="es-MX" sz="320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contexto</a:t>
            </a:r>
            <a:r>
              <a:rPr lang="en-US" altLang="es-MX" sz="32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II</a:t>
            </a:r>
            <a:endParaRPr lang="es-MX" sz="32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25699"/>
          </a:xfrm>
        </p:spPr>
        <p:txBody>
          <a:bodyPr/>
          <a:lstStyle/>
          <a:p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modelos ecológicos do crime tiveram grande impacto nas políticas públicas, que deixaram de ser centradas no indivíduo e passaram a dirigir o foco para a comunidade, com ênfase na organização comunitária e no desenvolvimento de  mecanismos formais e informais de controle social  </a:t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As políticas públicas, que antes eram focadas, sobretudo, no comportamento individual , passaram a incluir a remodelação do espaço urbano e das redes sociais como um de seus temas centrais. </a:t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modelos ecológicos pretendem </a:t>
            </a: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testar a hipótese de que a desorganização social observada no nível comunitário apresenta </a:t>
            </a:r>
            <a:r>
              <a:rPr lang="pt-BR" altLang="es-MX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um efeito </a:t>
            </a:r>
            <a:r>
              <a:rPr lang="pt-BR" altLang="es-MX" sz="20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direto sobre o crime</a:t>
            </a:r>
            <a:r>
              <a:rPr lang="pt-BR" altLang="es-MX" sz="3200" dirty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628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8229600" cy="939900"/>
          </a:xfrm>
        </p:spPr>
        <p:txBody>
          <a:bodyPr/>
          <a:lstStyle/>
          <a:p>
            <a:r>
              <a:rPr lang="pt-BR" altLang="es-MX" sz="4000" dirty="0" err="1" smtClean="0"/>
              <a:t>Sampson</a:t>
            </a:r>
            <a:r>
              <a:rPr lang="pt-BR" altLang="es-MX" sz="4000" dirty="0" smtClean="0"/>
              <a:t> </a:t>
            </a:r>
            <a:r>
              <a:rPr lang="pt-BR" altLang="es-MX" sz="4000" dirty="0" err="1"/>
              <a:t>and</a:t>
            </a:r>
            <a:r>
              <a:rPr lang="pt-BR" altLang="es-MX" sz="4000" dirty="0"/>
              <a:t> </a:t>
            </a:r>
            <a:r>
              <a:rPr lang="pt-BR" altLang="es-MX" sz="4000" dirty="0" err="1"/>
              <a:t>Groves</a:t>
            </a:r>
            <a:r>
              <a:rPr lang="pt-BR" altLang="es-MX" sz="4000" dirty="0"/>
              <a:t> </a:t>
            </a:r>
            <a:r>
              <a:rPr lang="pt-BR" altLang="es-MX" sz="4000" dirty="0" smtClean="0"/>
              <a:t>1989</a:t>
            </a:r>
            <a:endParaRPr lang="pt-BR" altLang="es-MX" dirty="0"/>
          </a:p>
        </p:txBody>
      </p:sp>
      <p:sp>
        <p:nvSpPr>
          <p:cNvPr id="35843" name="Rectangle 1027"/>
          <p:cNvSpPr>
            <a:spLocks noChangeArrowheads="1"/>
          </p:cNvSpPr>
          <p:nvPr/>
        </p:nvSpPr>
        <p:spPr bwMode="auto">
          <a:xfrm>
            <a:off x="-36513" y="1545432"/>
            <a:ext cx="9324976" cy="11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es-MX" sz="4000"/>
              <a:t/>
            </a:r>
            <a:br>
              <a:rPr lang="pt-BR" altLang="es-MX" sz="4000"/>
            </a:br>
            <a:r>
              <a:rPr lang="pt-BR" altLang="es-MX" sz="4000"/>
              <a:t/>
            </a:r>
            <a:br>
              <a:rPr lang="pt-BR" altLang="es-MX" sz="4000"/>
            </a:br>
            <a:endParaRPr lang="pt-BR" altLang="es-MX"/>
          </a:p>
        </p:txBody>
      </p:sp>
      <p:sp>
        <p:nvSpPr>
          <p:cNvPr id="35844" name="Text Box 1028"/>
          <p:cNvSpPr txBox="1">
            <a:spLocks noChangeArrowheads="1"/>
          </p:cNvSpPr>
          <p:nvPr/>
        </p:nvSpPr>
        <p:spPr bwMode="auto">
          <a:xfrm>
            <a:off x="7631114" y="2733676"/>
            <a:ext cx="302418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s-MX" sz="1800" b="1">
                <a:latin typeface="Arial" charset="0"/>
              </a:rPr>
              <a:t>Crime </a:t>
            </a:r>
          </a:p>
          <a:p>
            <a:pPr>
              <a:spcBef>
                <a:spcPct val="50000"/>
              </a:spcBef>
            </a:pPr>
            <a:r>
              <a:rPr lang="pt-BR" altLang="es-MX" sz="1800" b="1">
                <a:latin typeface="Arial" charset="0"/>
              </a:rPr>
              <a:t>Delinqüência</a:t>
            </a:r>
          </a:p>
        </p:txBody>
      </p:sp>
      <p:grpSp>
        <p:nvGrpSpPr>
          <p:cNvPr id="35845" name="Group 1029"/>
          <p:cNvGrpSpPr>
            <a:grpSpLocks/>
          </p:cNvGrpSpPr>
          <p:nvPr/>
        </p:nvGrpSpPr>
        <p:grpSpPr bwMode="auto">
          <a:xfrm>
            <a:off x="228600" y="1943100"/>
            <a:ext cx="3240088" cy="2538413"/>
            <a:chOff x="2336" y="1616"/>
            <a:chExt cx="2041" cy="2132"/>
          </a:xfrm>
        </p:grpSpPr>
        <p:sp>
          <p:nvSpPr>
            <p:cNvPr id="35846" name="Rectangle 1030"/>
            <p:cNvSpPr>
              <a:spLocks noChangeArrowheads="1"/>
            </p:cNvSpPr>
            <p:nvPr/>
          </p:nvSpPr>
          <p:spPr bwMode="auto">
            <a:xfrm>
              <a:off x="2336" y="1616"/>
              <a:ext cx="2041" cy="21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847" name="Text Box 1031"/>
            <p:cNvSpPr txBox="1">
              <a:spLocks noChangeArrowheads="1"/>
            </p:cNvSpPr>
            <p:nvPr/>
          </p:nvSpPr>
          <p:spPr bwMode="auto">
            <a:xfrm>
              <a:off x="2381" y="1797"/>
              <a:ext cx="186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latin typeface="Arial" charset="0"/>
                </a:rPr>
                <a:t>Baixo status sócio econômico</a:t>
              </a:r>
            </a:p>
          </p:txBody>
        </p:sp>
        <p:sp>
          <p:nvSpPr>
            <p:cNvPr id="35848" name="Text Box 1032"/>
            <p:cNvSpPr txBox="1">
              <a:spLocks noChangeArrowheads="1"/>
            </p:cNvSpPr>
            <p:nvPr/>
          </p:nvSpPr>
          <p:spPr bwMode="auto">
            <a:xfrm>
              <a:off x="2381" y="2201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latin typeface="Arial" charset="0"/>
                </a:rPr>
                <a:t>Mobilidade Étnica</a:t>
              </a:r>
            </a:p>
          </p:txBody>
        </p:sp>
        <p:sp>
          <p:nvSpPr>
            <p:cNvPr id="35849" name="Text Box 1033"/>
            <p:cNvSpPr txBox="1">
              <a:spLocks noChangeArrowheads="1"/>
            </p:cNvSpPr>
            <p:nvPr/>
          </p:nvSpPr>
          <p:spPr bwMode="auto">
            <a:xfrm>
              <a:off x="2381" y="2655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latin typeface="Arial" charset="0"/>
                </a:rPr>
                <a:t>Mobilidade Residencial</a:t>
              </a:r>
            </a:p>
          </p:txBody>
        </p:sp>
        <p:sp>
          <p:nvSpPr>
            <p:cNvPr id="35850" name="Text Box 1034"/>
            <p:cNvSpPr txBox="1">
              <a:spLocks noChangeArrowheads="1"/>
            </p:cNvSpPr>
            <p:nvPr/>
          </p:nvSpPr>
          <p:spPr bwMode="auto">
            <a:xfrm>
              <a:off x="2381" y="3018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solidFill>
                    <a:srgbClr val="FF0066"/>
                  </a:solidFill>
                  <a:latin typeface="Arial" charset="0"/>
                </a:rPr>
                <a:t>Desorganização Familiar</a:t>
              </a:r>
            </a:p>
          </p:txBody>
        </p:sp>
        <p:sp>
          <p:nvSpPr>
            <p:cNvPr id="35851" name="Text Box 1035"/>
            <p:cNvSpPr txBox="1">
              <a:spLocks noChangeArrowheads="1"/>
            </p:cNvSpPr>
            <p:nvPr/>
          </p:nvSpPr>
          <p:spPr bwMode="auto">
            <a:xfrm>
              <a:off x="2381" y="3335"/>
              <a:ext cx="18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800" b="1">
                  <a:solidFill>
                    <a:srgbClr val="FF0066"/>
                  </a:solidFill>
                  <a:latin typeface="Arial" charset="0"/>
                </a:rPr>
                <a:t>Urbanização</a:t>
              </a:r>
            </a:p>
          </p:txBody>
        </p:sp>
      </p:grpSp>
      <p:grpSp>
        <p:nvGrpSpPr>
          <p:cNvPr id="35852" name="Group 1036"/>
          <p:cNvGrpSpPr>
            <a:grpSpLocks/>
          </p:cNvGrpSpPr>
          <p:nvPr/>
        </p:nvGrpSpPr>
        <p:grpSpPr bwMode="auto">
          <a:xfrm>
            <a:off x="4787901" y="2193131"/>
            <a:ext cx="2160363" cy="1890713"/>
            <a:chOff x="2608" y="1842"/>
            <a:chExt cx="1270" cy="1588"/>
          </a:xfrm>
        </p:grpSpPr>
        <p:sp>
          <p:nvSpPr>
            <p:cNvPr id="35853" name="Rectangle 1037"/>
            <p:cNvSpPr>
              <a:spLocks noChangeArrowheads="1"/>
            </p:cNvSpPr>
            <p:nvPr/>
          </p:nvSpPr>
          <p:spPr bwMode="auto">
            <a:xfrm>
              <a:off x="2608" y="1842"/>
              <a:ext cx="1270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854" name="Text Box 1038"/>
            <p:cNvSpPr txBox="1">
              <a:spLocks noChangeArrowheads="1"/>
            </p:cNvSpPr>
            <p:nvPr/>
          </p:nvSpPr>
          <p:spPr bwMode="auto">
            <a:xfrm>
              <a:off x="2653" y="2024"/>
              <a:ext cx="118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200" b="1" dirty="0">
                  <a:latin typeface="Arial" charset="0"/>
                </a:rPr>
                <a:t>Redes </a:t>
              </a:r>
              <a:r>
                <a:rPr lang="pt-BR" altLang="es-MX" sz="1200" b="1" dirty="0" smtClean="0">
                  <a:latin typeface="Arial" charset="0"/>
                </a:rPr>
                <a:t>esparsas </a:t>
              </a:r>
              <a:r>
                <a:rPr lang="pt-BR" altLang="es-MX" sz="1200" b="1" dirty="0">
                  <a:latin typeface="Arial" charset="0"/>
                </a:rPr>
                <a:t>de relacionamento</a:t>
              </a:r>
            </a:p>
          </p:txBody>
        </p:sp>
        <p:sp>
          <p:nvSpPr>
            <p:cNvPr id="35855" name="Text Box 1039"/>
            <p:cNvSpPr txBox="1">
              <a:spLocks noChangeArrowheads="1"/>
            </p:cNvSpPr>
            <p:nvPr/>
          </p:nvSpPr>
          <p:spPr bwMode="auto">
            <a:xfrm>
              <a:off x="2653" y="2432"/>
              <a:ext cx="118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200" b="1">
                  <a:latin typeface="Arial" charset="0"/>
                </a:rPr>
                <a:t>Grupos de jovens não supervisionados</a:t>
              </a:r>
            </a:p>
          </p:txBody>
        </p:sp>
        <p:sp>
          <p:nvSpPr>
            <p:cNvPr id="35856" name="Text Box 1040"/>
            <p:cNvSpPr txBox="1">
              <a:spLocks noChangeArrowheads="1"/>
            </p:cNvSpPr>
            <p:nvPr/>
          </p:nvSpPr>
          <p:spPr bwMode="auto">
            <a:xfrm>
              <a:off x="2608" y="2795"/>
              <a:ext cx="11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s-MX" sz="1200" b="1">
                  <a:latin typeface="Arial" charset="0"/>
                </a:rPr>
                <a:t>Baixa participação </a:t>
              </a:r>
            </a:p>
          </p:txBody>
        </p:sp>
      </p:grpSp>
      <p:sp>
        <p:nvSpPr>
          <p:cNvPr id="35857" name="Line 1041"/>
          <p:cNvSpPr>
            <a:spLocks noChangeShapeType="1"/>
          </p:cNvSpPr>
          <p:nvPr/>
        </p:nvSpPr>
        <p:spPr bwMode="auto">
          <a:xfrm>
            <a:off x="3563938" y="3165872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59" name="Line 1043"/>
          <p:cNvSpPr>
            <a:spLocks noChangeShapeType="1"/>
          </p:cNvSpPr>
          <p:nvPr/>
        </p:nvSpPr>
        <p:spPr bwMode="auto">
          <a:xfrm>
            <a:off x="1692275" y="4462463"/>
            <a:ext cx="0" cy="323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60" name="Line 1044"/>
          <p:cNvSpPr>
            <a:spLocks noChangeShapeType="1"/>
          </p:cNvSpPr>
          <p:nvPr/>
        </p:nvSpPr>
        <p:spPr bwMode="auto">
          <a:xfrm>
            <a:off x="1692276" y="4786313"/>
            <a:ext cx="65516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61" name="Line 1045"/>
          <p:cNvSpPr>
            <a:spLocks noChangeShapeType="1"/>
          </p:cNvSpPr>
          <p:nvPr/>
        </p:nvSpPr>
        <p:spPr bwMode="auto">
          <a:xfrm flipV="1">
            <a:off x="8243888" y="3381375"/>
            <a:ext cx="0" cy="1404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5862" name="Text Box 1046"/>
          <p:cNvSpPr txBox="1">
            <a:spLocks noChangeArrowheads="1"/>
          </p:cNvSpPr>
          <p:nvPr/>
        </p:nvSpPr>
        <p:spPr bwMode="auto">
          <a:xfrm>
            <a:off x="4800600" y="1204496"/>
            <a:ext cx="20574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es-MX" sz="1600" b="1">
                <a:latin typeface="Arial" charset="0"/>
              </a:rPr>
              <a:t>Organização Social </a:t>
            </a:r>
          </a:p>
          <a:p>
            <a:pPr algn="ctr">
              <a:spcBef>
                <a:spcPct val="50000"/>
              </a:spcBef>
            </a:pPr>
            <a:r>
              <a:rPr lang="pt-BR" altLang="es-MX" sz="1600" b="1">
                <a:latin typeface="Arial" charset="0"/>
              </a:rPr>
              <a:t>(Observada)</a:t>
            </a:r>
          </a:p>
        </p:txBody>
      </p:sp>
      <p:sp>
        <p:nvSpPr>
          <p:cNvPr id="35864" name="Line 1048"/>
          <p:cNvSpPr>
            <a:spLocks noChangeShapeType="1"/>
          </p:cNvSpPr>
          <p:nvPr/>
        </p:nvSpPr>
        <p:spPr bwMode="auto">
          <a:xfrm>
            <a:off x="6948264" y="3028950"/>
            <a:ext cx="6717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144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en-US" dirty="0" err="1" smtClean="0">
                <a:latin typeface="+mn-lt"/>
              </a:rPr>
              <a:t>Estrutura</a:t>
            </a:r>
            <a:r>
              <a:rPr lang="en-US" dirty="0" smtClean="0">
                <a:latin typeface="+mn-lt"/>
              </a:rPr>
              <a:t> de </a:t>
            </a:r>
            <a:r>
              <a:rPr lang="en-US" dirty="0" err="1" smtClean="0">
                <a:latin typeface="+mn-lt"/>
              </a:rPr>
              <a:t>Oportunidades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890588"/>
            <a:ext cx="8388350" cy="3494485"/>
          </a:xfrm>
        </p:spPr>
        <p:txBody>
          <a:bodyPr/>
          <a:lstStyle/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>
                <a:solidFill>
                  <a:schemeClr val="tx1"/>
                </a:solidFill>
                <a:latin typeface="+mn-lt"/>
              </a:rPr>
              <a:t>A atividade criminal depende 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de um 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conjunto de recursos materiais e sociais que são necessários para que o 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ato 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criminal 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ocorra.</a:t>
            </a:r>
          </a:p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Um </a:t>
            </a:r>
            <a:r>
              <a:rPr lang="pt-BR" sz="2400" dirty="0">
                <a:solidFill>
                  <a:schemeClr val="tx1"/>
                </a:solidFill>
                <a:latin typeface="+mn-lt"/>
              </a:rPr>
              <a:t>dos ‘recursos sociais’ mais importantes para o crime é a desordem. </a:t>
            </a:r>
          </a:p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>
                <a:solidFill>
                  <a:schemeClr val="tx1"/>
                </a:solidFill>
                <a:latin typeface="+mn-lt"/>
              </a:rPr>
              <a:t>Flanelinhas podem associar-se a ladrões de carro; Traficantes de drogas podem passar por vendedores ambulantes informais; Prostitutas podem servir de conexão entre traficantes e clientes, etc</a:t>
            </a:r>
            <a:r>
              <a:rPr lang="pt-BR" sz="2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13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63" name="Oval 15"/>
          <p:cNvSpPr>
            <a:spLocks noChangeArrowheads="1"/>
          </p:cNvSpPr>
          <p:nvPr/>
        </p:nvSpPr>
        <p:spPr bwMode="auto">
          <a:xfrm>
            <a:off x="1528192" y="1767359"/>
            <a:ext cx="2971800" cy="1164431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62" name="Oval 14"/>
          <p:cNvSpPr>
            <a:spLocks noChangeArrowheads="1"/>
          </p:cNvSpPr>
          <p:nvPr/>
        </p:nvSpPr>
        <p:spPr bwMode="auto">
          <a:xfrm>
            <a:off x="1646238" y="1914525"/>
            <a:ext cx="1485900" cy="51435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61" name="Text Box 13"/>
          <p:cNvSpPr txBox="1">
            <a:spLocks noChangeArrowheads="1"/>
          </p:cNvSpPr>
          <p:nvPr/>
        </p:nvSpPr>
        <p:spPr bwMode="auto">
          <a:xfrm>
            <a:off x="1760538" y="2085975"/>
            <a:ext cx="12573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>
                <a:latin typeface="Arial" charset="0"/>
                <a:cs typeface="Times New Roman" pitchFamily="18" charset="0"/>
              </a:rPr>
              <a:t>Ato Criminal</a:t>
            </a:r>
            <a:endParaRPr lang="pt-BR" sz="1400" b="1">
              <a:latin typeface="Arial" charset="0"/>
            </a:endParaRP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2427288" y="2400300"/>
            <a:ext cx="17145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Características do Local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59" name="Text Box 11"/>
          <p:cNvSpPr txBox="1">
            <a:spLocks noChangeArrowheads="1"/>
          </p:cNvSpPr>
          <p:nvPr/>
        </p:nvSpPr>
        <p:spPr bwMode="auto">
          <a:xfrm>
            <a:off x="4275138" y="2657475"/>
            <a:ext cx="800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Habitat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5837238" y="2643188"/>
            <a:ext cx="685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200" dirty="0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Nicho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65" name="Oval 17"/>
          <p:cNvSpPr>
            <a:spLocks noChangeArrowheads="1"/>
          </p:cNvSpPr>
          <p:nvPr/>
        </p:nvSpPr>
        <p:spPr bwMode="auto">
          <a:xfrm>
            <a:off x="1505272" y="1193279"/>
            <a:ext cx="7315200" cy="2314575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66" name="Oval 18"/>
          <p:cNvSpPr>
            <a:spLocks noChangeArrowheads="1"/>
          </p:cNvSpPr>
          <p:nvPr/>
        </p:nvSpPr>
        <p:spPr bwMode="auto">
          <a:xfrm>
            <a:off x="1531938" y="1419622"/>
            <a:ext cx="6286500" cy="1800225"/>
          </a:xfrm>
          <a:prstGeom prst="ellipse">
            <a:avLst/>
          </a:prstGeom>
          <a:solidFill>
            <a:srgbClr val="FFFFFF">
              <a:alpha val="3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54" name="Oval 6"/>
          <p:cNvSpPr>
            <a:spLocks noChangeArrowheads="1"/>
          </p:cNvSpPr>
          <p:nvPr/>
        </p:nvSpPr>
        <p:spPr bwMode="auto">
          <a:xfrm>
            <a:off x="1547664" y="1618481"/>
            <a:ext cx="4686300" cy="1457325"/>
          </a:xfrm>
          <a:prstGeom prst="ellipse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6599238" y="2914650"/>
            <a:ext cx="1409700" cy="2000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Ecossistema</a:t>
            </a:r>
            <a:endParaRPr lang="pt-BR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70" name="Text Box 22"/>
          <p:cNvSpPr txBox="1">
            <a:spLocks noChangeArrowheads="1"/>
          </p:cNvSpPr>
          <p:nvPr/>
        </p:nvSpPr>
        <p:spPr bwMode="auto">
          <a:xfrm>
            <a:off x="0" y="114300"/>
            <a:ext cx="8420100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100000"/>
            </a:pPr>
            <a:r>
              <a:rPr lang="pt-BR" sz="32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 modelo ambiental para a análise do crime e da segurança pública</a:t>
            </a:r>
          </a:p>
        </p:txBody>
      </p:sp>
      <p:sp>
        <p:nvSpPr>
          <p:cNvPr id="693257" name="Text Box 9"/>
          <p:cNvSpPr txBox="1">
            <a:spLocks noChangeArrowheads="1"/>
          </p:cNvSpPr>
          <p:nvPr/>
        </p:nvSpPr>
        <p:spPr bwMode="auto">
          <a:xfrm>
            <a:off x="379413" y="4299942"/>
            <a:ext cx="80010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000" i="1" dirty="0">
              <a:latin typeface="Arial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Fonte: Adaptado de </a:t>
            </a:r>
            <a:r>
              <a:rPr lang="pt-BR" sz="1400" i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Felson</a:t>
            </a: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M. (2006). “Crime </a:t>
            </a:r>
            <a:r>
              <a:rPr lang="pt-BR" sz="1400" i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and</a:t>
            </a: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1400" i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Nature</a:t>
            </a:r>
            <a:r>
              <a:rPr lang="pt-BR" sz="1400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”. </a:t>
            </a:r>
            <a:endParaRPr lang="pt-BR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3271" name="Rectangle 23"/>
          <p:cNvSpPr>
            <a:spLocks noChangeArrowheads="1"/>
          </p:cNvSpPr>
          <p:nvPr/>
        </p:nvSpPr>
        <p:spPr bwMode="auto">
          <a:xfrm>
            <a:off x="0" y="312421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  <p:sp>
        <p:nvSpPr>
          <p:cNvPr id="693272" name="Rectangle 24"/>
          <p:cNvSpPr>
            <a:spLocks noChangeArrowheads="1"/>
          </p:cNvSpPr>
          <p:nvPr/>
        </p:nvSpPr>
        <p:spPr bwMode="auto">
          <a:xfrm>
            <a:off x="0" y="312421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  <p:sp>
        <p:nvSpPr>
          <p:cNvPr id="693273" name="Rectangle 25"/>
          <p:cNvSpPr>
            <a:spLocks noChangeArrowheads="1"/>
          </p:cNvSpPr>
          <p:nvPr/>
        </p:nvSpPr>
        <p:spPr bwMode="auto">
          <a:xfrm>
            <a:off x="0" y="392297"/>
            <a:ext cx="184731" cy="815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t-BR" sz="1100">
                <a:latin typeface="Arial" charset="0"/>
              </a:rPr>
              <a:t/>
            </a:r>
            <a:br>
              <a:rPr lang="pt-BR" sz="1100">
                <a:latin typeface="Arial" charset="0"/>
              </a:rPr>
            </a:br>
            <a:endParaRPr lang="pt-BR" sz="1800">
              <a:latin typeface="Arial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  <p:sp>
        <p:nvSpPr>
          <p:cNvPr id="693274" name="Rectangle 26"/>
          <p:cNvSpPr>
            <a:spLocks noChangeArrowheads="1"/>
          </p:cNvSpPr>
          <p:nvPr/>
        </p:nvSpPr>
        <p:spPr bwMode="auto">
          <a:xfrm>
            <a:off x="0" y="1021050"/>
            <a:ext cx="18473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endParaRPr lang="pt-BR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35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9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9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9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9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9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9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9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9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9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63" grpId="0" animBg="1"/>
      <p:bldP spid="693262" grpId="0" animBg="1"/>
      <p:bldP spid="693261" grpId="0"/>
      <p:bldP spid="693260" grpId="0"/>
      <p:bldP spid="693259" grpId="0"/>
      <p:bldP spid="693255" grpId="0"/>
      <p:bldP spid="693265" grpId="0" animBg="1"/>
      <p:bldP spid="693266" grpId="0" animBg="1"/>
      <p:bldP spid="693254" grpId="0" animBg="1"/>
      <p:bldP spid="6932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en-US" dirty="0">
                <a:latin typeface="+mn-lt"/>
              </a:rPr>
              <a:t>O </a:t>
            </a:r>
            <a:r>
              <a:rPr lang="en-US" dirty="0" err="1">
                <a:latin typeface="+mn-lt"/>
              </a:rPr>
              <a:t>modelo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situacional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prática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165497"/>
            <a:ext cx="8388350" cy="3494485"/>
          </a:xfrm>
        </p:spPr>
        <p:txBody>
          <a:bodyPr/>
          <a:lstStyle/>
          <a:p>
            <a:pPr>
              <a:spcAft>
                <a:spcPct val="75000"/>
              </a:spcAft>
              <a:buFontTx/>
              <a:buChar char="•"/>
            </a:pPr>
            <a:r>
              <a:rPr lang="pt-BR" sz="2400" dirty="0">
                <a:latin typeface="+mn-lt"/>
              </a:rPr>
              <a:t>A </a:t>
            </a:r>
            <a:r>
              <a:rPr lang="pt-BR" sz="2400" dirty="0" smtClean="0">
                <a:latin typeface="+mn-lt"/>
              </a:rPr>
              <a:t>ideia </a:t>
            </a:r>
            <a:r>
              <a:rPr lang="pt-BR" sz="2400" dirty="0">
                <a:latin typeface="+mn-lt"/>
              </a:rPr>
              <a:t>de que os atos criminais dependem de uma certa configuração ecológica, com habitats e nichos próprios, pode ser útil para entender também as </a:t>
            </a:r>
            <a:r>
              <a:rPr lang="pt-BR" sz="2400" dirty="0" smtClean="0">
                <a:latin typeface="+mn-lt"/>
              </a:rPr>
              <a:t>consequências </a:t>
            </a:r>
            <a:r>
              <a:rPr lang="pt-BR" sz="2400" dirty="0">
                <a:latin typeface="+mn-lt"/>
              </a:rPr>
              <a:t>que esses atos criminais têm para os usuários de espaços públicas, residentes e para a atividade econômica no seu entorno. </a:t>
            </a:r>
          </a:p>
        </p:txBody>
      </p:sp>
    </p:spTree>
    <p:extLst>
      <p:ext uri="{BB962C8B-B14F-4D97-AF65-F5344CB8AC3E}">
        <p14:creationId xmlns:p14="http://schemas.microsoft.com/office/powerpoint/2010/main" xmlns="" val="3874540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90" y="694524"/>
            <a:ext cx="8794113" cy="365058"/>
          </a:xfrm>
        </p:spPr>
        <p:txBody>
          <a:bodyPr/>
          <a:lstStyle/>
          <a:p>
            <a:r>
              <a:rPr lang="en-US" sz="3200" dirty="0" err="1" smtClean="0">
                <a:latin typeface="+mn-lt"/>
              </a:rPr>
              <a:t>Experiência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em</a:t>
            </a:r>
            <a:r>
              <a:rPr lang="en-US" sz="3200" dirty="0" smtClean="0">
                <a:latin typeface="+mn-lt"/>
              </a:rPr>
              <a:t> </a:t>
            </a:r>
            <a:r>
              <a:rPr lang="pt-BR" sz="3200" dirty="0" smtClean="0">
                <a:latin typeface="+mn-lt"/>
              </a:rPr>
              <a:t>Groningen, Holanda (2008)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fr-FR" sz="2000" dirty="0" smtClean="0">
                <a:latin typeface="+mn-lt"/>
              </a:rPr>
              <a:t>. 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485" y="3291830"/>
            <a:ext cx="8163995" cy="1507334"/>
          </a:xfrm>
        </p:spPr>
        <p:txBody>
          <a:bodyPr/>
          <a:lstStyle/>
          <a:p>
            <a:pPr marL="738595" indent="-738595"/>
            <a:r>
              <a:rPr lang="pt-BR" sz="2000" dirty="0" smtClean="0">
                <a:latin typeface="+mj-lt"/>
              </a:rPr>
              <a:t>(A) 33% das etiquetas foram jogadas no chão</a:t>
            </a:r>
          </a:p>
          <a:p>
            <a:pPr marL="738595" indent="-738595"/>
            <a:endParaRPr lang="pt-BR" sz="2000" dirty="0" smtClean="0">
              <a:latin typeface="+mj-lt"/>
            </a:endParaRPr>
          </a:p>
          <a:p>
            <a:pPr marL="369298" indent="-369298"/>
            <a:r>
              <a:rPr lang="pt-BR" sz="2000" dirty="0" smtClean="0">
                <a:latin typeface="+mj-lt"/>
              </a:rPr>
              <a:t>(B) Normas cruzadas: 69% das etiquetas foram jogas no chão.</a:t>
            </a:r>
          </a:p>
          <a:p>
            <a:pPr marL="369298" indent="-369298"/>
            <a:endParaRPr lang="pt-BR" dirty="0" smtClean="0"/>
          </a:p>
          <a:p>
            <a:pPr>
              <a:buNone/>
            </a:pPr>
            <a:r>
              <a:rPr lang="en-US" b="1" dirty="0" smtClean="0"/>
              <a:t>     </a:t>
            </a:r>
            <a:endParaRPr lang="pt-BR" dirty="0"/>
          </a:p>
        </p:txBody>
      </p:sp>
      <p:pic>
        <p:nvPicPr>
          <p:cNvPr id="1026" name="Picture 2" descr="C:\Users\Leandro Piquet\Downloads\Keizer experi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380" y="830930"/>
            <a:ext cx="7693492" cy="2088258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006158" y="2919187"/>
            <a:ext cx="602581" cy="340428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pt-BR" sz="1600" dirty="0" smtClean="0"/>
              <a:t>(A)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950256" y="2919187"/>
            <a:ext cx="602581" cy="340428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pt-BR" sz="1600" dirty="0" smtClean="0"/>
              <a:t>(B)</a:t>
            </a:r>
            <a:endParaRPr lang="pt-BR" sz="16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4128211" y="830930"/>
            <a:ext cx="352085" cy="2088258"/>
          </a:xfrm>
          <a:prstGeom prst="rect">
            <a:avLst/>
          </a:prstGeom>
          <a:solidFill>
            <a:schemeClr val="bg2"/>
          </a:solidFill>
          <a:ln w="9525" algn="ctr">
            <a:noFill/>
            <a:prstDash val="solid"/>
            <a:round/>
            <a:headEnd/>
            <a:tailEnd/>
          </a:ln>
        </p:spPr>
        <p:txBody>
          <a:bodyPr lIns="3887" tIns="0" rIns="3887" bIns="0" rtlCol="0" anchor="ctr"/>
          <a:lstStyle/>
          <a:p>
            <a:pPr algn="ctr" defTabSz="913526">
              <a:buClr>
                <a:schemeClr val="tx2"/>
              </a:buClr>
            </a:pPr>
            <a:endParaRPr lang="pt-BR" b="1" dirty="0" smtClean="0">
              <a:solidFill>
                <a:schemeClr val="bg1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2423" y="4587974"/>
            <a:ext cx="8794113" cy="365058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r>
              <a:rPr lang="en-US" sz="1600" dirty="0" smtClean="0">
                <a:latin typeface="+mn-lt"/>
              </a:rPr>
              <a:t>KEIZER, K.; LINDENBERG, S.; STEG, L. The Spreading of Disorder. </a:t>
            </a:r>
            <a:r>
              <a:rPr lang="fr-FR" sz="1600" i="1" dirty="0" smtClean="0">
                <a:latin typeface="+mn-lt"/>
              </a:rPr>
              <a:t>Science,</a:t>
            </a:r>
            <a:r>
              <a:rPr lang="fr-FR" sz="1600" dirty="0" smtClean="0">
                <a:latin typeface="+mn-lt"/>
              </a:rPr>
              <a:t> v. 322. </a:t>
            </a:r>
            <a:endParaRPr 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3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Conclusão do estudo de </a:t>
            </a:r>
            <a:r>
              <a:rPr lang="pt-BR" dirty="0" err="1" smtClean="0">
                <a:latin typeface="+mn-lt"/>
              </a:rPr>
              <a:t>Keizer</a:t>
            </a:r>
            <a:endParaRPr lang="pt-BR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1567629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i="1" dirty="0" smtClean="0">
                <a:latin typeface="+mj-lt"/>
              </a:rPr>
              <a:t>“</a:t>
            </a:r>
            <a:r>
              <a:rPr lang="pt-BR" sz="3200" dirty="0" smtClean="0">
                <a:latin typeface="+mj-lt"/>
              </a:rPr>
              <a:t>quando as pessoas observam que outros estão violando uma norma ou regra social, elas são mais susceptíveis de violar as normas ou até mesmo outras regras, o que leva a desordem a se espalhar</a:t>
            </a:r>
            <a:r>
              <a:rPr lang="pt-BR" sz="3200" b="1" i="1" dirty="0" smtClean="0">
                <a:latin typeface="+mj-lt"/>
              </a:rPr>
              <a:t>”</a:t>
            </a:r>
            <a:endParaRPr lang="pt-BR" sz="3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276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34"/>
            <a:ext cx="8229600" cy="857400"/>
          </a:xfrm>
        </p:spPr>
        <p:txBody>
          <a:bodyPr/>
          <a:lstStyle/>
          <a:p>
            <a:r>
              <a:rPr lang="pt-BR" altLang="es-MX" sz="2800" b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Duas questões críticas para qualquer sociedade: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6"/>
            <a:ext cx="8229600" cy="3282793"/>
          </a:xfrm>
        </p:spPr>
        <p:txBody>
          <a:bodyPr/>
          <a:lstStyle/>
          <a:p>
            <a:pPr marL="933450" indent="-742950">
              <a:buAutoNum type="arabicPeriod"/>
            </a:pPr>
            <a:r>
              <a:rPr lang="pt-BR" sz="2800" dirty="0" smtClean="0"/>
              <a:t>Por que algumas pessoas cometem crimes?</a:t>
            </a:r>
          </a:p>
          <a:p>
            <a:pPr marL="933450" indent="-742950">
              <a:buAutoNum type="arabicPeriod"/>
            </a:pPr>
            <a:r>
              <a:rPr lang="pt-BR" sz="2800" dirty="0" smtClean="0"/>
              <a:t>O que podemos fazer para enfrentar esse problema?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4" y="57150"/>
            <a:ext cx="8872537" cy="457200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pt-BR" sz="2800" dirty="0">
                <a:latin typeface="+mn-lt"/>
              </a:rPr>
              <a:t>O consumo de drogas e suas </a:t>
            </a:r>
            <a:r>
              <a:rPr lang="pt-BR" sz="2800" dirty="0" smtClean="0">
                <a:latin typeface="+mn-lt"/>
              </a:rPr>
              <a:t>consequências </a:t>
            </a:r>
            <a:r>
              <a:rPr lang="pt-BR" sz="2800" dirty="0">
                <a:latin typeface="+mn-lt"/>
              </a:rPr>
              <a:t>(1)</a:t>
            </a:r>
          </a:p>
        </p:txBody>
      </p:sp>
      <p:graphicFrame>
        <p:nvGraphicFramePr>
          <p:cNvPr id="689155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659990610"/>
              </p:ext>
            </p:extLst>
          </p:nvPr>
        </p:nvGraphicFramePr>
        <p:xfrm>
          <a:off x="350838" y="685800"/>
          <a:ext cx="8482012" cy="489347"/>
        </p:xfrm>
        <a:graphic>
          <a:graphicData uri="http://schemas.openxmlformats.org/drawingml/2006/table">
            <a:tbl>
              <a:tblPr/>
              <a:tblGrid>
                <a:gridCol w="2879725"/>
                <a:gridCol w="5602287"/>
              </a:tblGrid>
              <a:tr h="4893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Tipo de consequência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Exemplos de consequência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9163" name="Group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741653661"/>
              </p:ext>
            </p:extLst>
          </p:nvPr>
        </p:nvGraphicFramePr>
        <p:xfrm>
          <a:off x="323850" y="1185862"/>
          <a:ext cx="8521700" cy="757238"/>
        </p:xfrm>
        <a:graphic>
          <a:graphicData uri="http://schemas.openxmlformats.org/drawingml/2006/table">
            <a:tbl>
              <a:tblPr/>
              <a:tblGrid>
                <a:gridCol w="2892425"/>
                <a:gridCol w="5629275"/>
              </a:tblGrid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Relacionadas às drogas diretamente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Áreas públicas e prédios abandonados utilizados como locais</a:t>
                      </a:r>
                      <a:r>
                        <a:rPr kumimoji="0" lang="pt-B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para consumo.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9171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950806776"/>
              </p:ext>
            </p:extLst>
          </p:nvPr>
        </p:nvGraphicFramePr>
        <p:xfrm>
          <a:off x="374650" y="1995686"/>
          <a:ext cx="8445500" cy="2263140"/>
        </p:xfrm>
        <a:graphic>
          <a:graphicData uri="http://schemas.openxmlformats.org/drawingml/2006/table">
            <a:tbl>
              <a:tblPr/>
              <a:tblGrid>
                <a:gridCol w="2865438"/>
                <a:gridCol w="5580062"/>
              </a:tblGrid>
              <a:tr h="22631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Relacionadas a necessidade de conseguir dinheiro para a compra de drogas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Arrombamento de carros para furto de componentes.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Furto de autos.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Prostituição.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Arrombamentos de domicílios para furto de produtos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eletro-eletrônicos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Roubo e furto de transeuntes nas redondezas.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40448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8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8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4" y="57150"/>
            <a:ext cx="8872537" cy="457200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pt-BR" sz="2800" dirty="0">
                <a:latin typeface="+mn-lt"/>
              </a:rPr>
              <a:t>O consumo de drogas e suas </a:t>
            </a:r>
            <a:r>
              <a:rPr lang="pt-BR" sz="2800" dirty="0" smtClean="0">
                <a:latin typeface="+mn-lt"/>
              </a:rPr>
              <a:t>consequências </a:t>
            </a:r>
            <a:r>
              <a:rPr lang="pt-BR" sz="2800" dirty="0">
                <a:latin typeface="+mn-lt"/>
              </a:rPr>
              <a:t>(2)</a:t>
            </a:r>
          </a:p>
        </p:txBody>
      </p:sp>
      <p:graphicFrame>
        <p:nvGraphicFramePr>
          <p:cNvPr id="691203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50282876"/>
              </p:ext>
            </p:extLst>
          </p:nvPr>
        </p:nvGraphicFramePr>
        <p:xfrm>
          <a:off x="350838" y="685800"/>
          <a:ext cx="8386762" cy="1440180"/>
        </p:xfrm>
        <a:graphic>
          <a:graphicData uri="http://schemas.openxmlformats.org/drawingml/2006/table">
            <a:tbl>
              <a:tblPr/>
              <a:tblGrid>
                <a:gridCol w="2846387"/>
                <a:gridCol w="5540375"/>
              </a:tblGrid>
              <a:tr h="14401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Relacionadas ao controle dos pontos de distribuição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Atividades de grupos organizados.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Pichações para demarcar o terreno ou indicar a ‘posse’ de um ponto.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Uso de armas para garantir os pontos de venda.        </a:t>
                      </a:r>
                    </a:p>
                  </a:txBody>
                  <a:tcPr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1210" name="Group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3723719435"/>
              </p:ext>
            </p:extLst>
          </p:nvPr>
        </p:nvGraphicFramePr>
        <p:xfrm>
          <a:off x="361950" y="2128837"/>
          <a:ext cx="8382000" cy="728663"/>
        </p:xfrm>
        <a:graphic>
          <a:graphicData uri="http://schemas.openxmlformats.org/drawingml/2006/table">
            <a:tbl>
              <a:tblPr/>
              <a:tblGrid>
                <a:gridCol w="2844800"/>
                <a:gridCol w="5537200"/>
              </a:tblGrid>
              <a:tr h="728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Atos de violência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Conflitos e brigas entre consumidores.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Conflitos armados entre distribuidores. </a:t>
                      </a:r>
                    </a:p>
                  </a:txBody>
                  <a:tcPr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1217" name="Group 17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2007885935"/>
              </p:ext>
            </p:extLst>
          </p:nvPr>
        </p:nvGraphicFramePr>
        <p:xfrm>
          <a:off x="431800" y="2857500"/>
          <a:ext cx="8293100" cy="1714500"/>
        </p:xfrm>
        <a:graphic>
          <a:graphicData uri="http://schemas.openxmlformats.org/drawingml/2006/table">
            <a:tbl>
              <a:tblPr/>
              <a:tblGrid>
                <a:gridCol w="2817813"/>
                <a:gridCol w="5475287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Atos de desordem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Lixo e utensílios utilizados para o consumo de drogas (seringas, cachimbos para a pasta de cocaína,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etc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).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Consumo de bebidas alcoólicas em locais públicos.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Arial"/>
                        </a:rPr>
                        <a:t>Barulho e hostilidade contra passantes.</a:t>
                      </a:r>
                    </a:p>
                  </a:txBody>
                  <a:tcPr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73387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9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9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mapa dos </a:t>
            </a:r>
            <a:r>
              <a:rPr lang="pt-BR" dirty="0" smtClean="0"/>
              <a:t>mecanismos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9582"/>
            <a:ext cx="9144000" cy="4804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2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14494"/>
            <a:ext cx="8229600" cy="857400"/>
          </a:xfrm>
        </p:spPr>
        <p:txBody>
          <a:bodyPr/>
          <a:lstStyle/>
          <a:p>
            <a:r>
              <a:rPr lang="pt-BR" dirty="0" smtClean="0"/>
              <a:t>Para responder a essas duas perguntas </a:t>
            </a:r>
            <a:r>
              <a:rPr lang="pt-BR" dirty="0" smtClean="0"/>
              <a:t>simples, </a:t>
            </a:r>
            <a:r>
              <a:rPr lang="pt-BR" dirty="0" smtClean="0"/>
              <a:t>precisamos de pelo menos três definições: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84"/>
            <a:ext cx="8229600" cy="2657484"/>
          </a:xfrm>
        </p:spPr>
        <p:txBody>
          <a:bodyPr/>
          <a:lstStyle/>
          <a:p>
            <a:pPr marL="933450" indent="-742950">
              <a:buAutoNum type="arabicPeriod"/>
            </a:pPr>
            <a:r>
              <a:rPr lang="pt-BR" sz="2400" dirty="0" smtClean="0"/>
              <a:t>O </a:t>
            </a:r>
            <a:r>
              <a:rPr lang="pt-BR" sz="2400" dirty="0" smtClean="0"/>
              <a:t>que é o crime?</a:t>
            </a:r>
          </a:p>
          <a:p>
            <a:pPr marL="933450" indent="-742950">
              <a:buAutoNum type="arabicPeriod"/>
            </a:pPr>
            <a:r>
              <a:rPr lang="pt-BR" sz="2400" dirty="0" smtClean="0"/>
              <a:t>O que motiva uma pessoa a cometer um crime ?</a:t>
            </a:r>
          </a:p>
          <a:p>
            <a:pPr marL="933450" indent="-742950">
              <a:buAutoNum type="arabicPeriod"/>
            </a:pPr>
            <a:r>
              <a:rPr lang="pt-BR" sz="2400" dirty="0" smtClean="0"/>
              <a:t>De que forma as características individuais, suas experiências pregressas, e o meio ambiente social e físico interagem como causas do crime?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precisamos explicar: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- O crime é um ato que leva à quebra de uma regra moral.</a:t>
            </a:r>
          </a:p>
          <a:p>
            <a:r>
              <a:rPr lang="pt-BR" sz="2400" dirty="0" smtClean="0"/>
              <a:t>- Explicar o que o crime requer, portanto, explicar porque indivíduos quebram as regras morais que estão codificadas como crime na lei penal. </a:t>
            </a:r>
          </a:p>
          <a:p>
            <a:r>
              <a:rPr lang="pt-BR" sz="2400" dirty="0" smtClean="0"/>
              <a:t>- Crimes são atos cometidos por indivíduos e para explicar um ato criminal temos que explicar o que move um indivíduo a violar determinada regra moral definida na lei. </a:t>
            </a: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1499" y="406688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00000"/>
            </a:pPr>
            <a:r>
              <a:rPr lang="pt-BR" altLang="es-MX" sz="40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Nosso roteiro</a:t>
            </a:r>
            <a:endParaRPr lang="en-US" altLang="es-MX" sz="4000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1179482288"/>
              </p:ext>
            </p:extLst>
          </p:nvPr>
        </p:nvGraphicFramePr>
        <p:xfrm>
          <a:off x="755576" y="1079500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o 6"/>
          <p:cNvGrpSpPr/>
          <p:nvPr/>
        </p:nvGrpSpPr>
        <p:grpSpPr>
          <a:xfrm>
            <a:off x="251520" y="1791197"/>
            <a:ext cx="1068585" cy="1068585"/>
            <a:chOff x="470005" y="903083"/>
            <a:chExt cx="1068585" cy="1068585"/>
          </a:xfrm>
        </p:grpSpPr>
        <p:sp>
          <p:nvSpPr>
            <p:cNvPr id="8" name="Elipse 7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4"/>
            <p:cNvSpPr/>
            <p:nvPr/>
          </p:nvSpPr>
          <p:spPr>
            <a:xfrm>
              <a:off x="626496" y="1059574"/>
              <a:ext cx="755603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Crime Organizado</a:t>
              </a:r>
              <a:endParaRPr lang="es-MX" sz="1100" kern="1200" dirty="0"/>
            </a:p>
          </p:txBody>
        </p:sp>
      </p:grpSp>
      <p:grpSp>
        <p:nvGrpSpPr>
          <p:cNvPr id="5" name="Grupo 9"/>
          <p:cNvGrpSpPr/>
          <p:nvPr/>
        </p:nvGrpSpPr>
        <p:grpSpPr>
          <a:xfrm>
            <a:off x="115866" y="2939330"/>
            <a:ext cx="1068585" cy="1068585"/>
            <a:chOff x="470005" y="903083"/>
            <a:chExt cx="1068585" cy="1068585"/>
          </a:xfrm>
        </p:grpSpPr>
        <p:sp>
          <p:nvSpPr>
            <p:cNvPr id="11" name="Elipse 10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Crime Organizado Transnacional</a:t>
              </a:r>
              <a:endParaRPr lang="es-MX" sz="1100" kern="1200" dirty="0"/>
            </a:p>
          </p:txBody>
        </p:sp>
      </p:grpSp>
      <p:grpSp>
        <p:nvGrpSpPr>
          <p:cNvPr id="6" name="Grupo 12"/>
          <p:cNvGrpSpPr/>
          <p:nvPr/>
        </p:nvGrpSpPr>
        <p:grpSpPr>
          <a:xfrm>
            <a:off x="1104166" y="3763434"/>
            <a:ext cx="1068585" cy="1068585"/>
            <a:chOff x="470005" y="903083"/>
            <a:chExt cx="1068585" cy="1068585"/>
          </a:xfrm>
        </p:grpSpPr>
        <p:sp>
          <p:nvSpPr>
            <p:cNvPr id="14" name="Elipse 13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Redes criminais</a:t>
              </a:r>
              <a:endParaRPr lang="es-MX" sz="1100" kern="1200" dirty="0"/>
            </a:p>
          </p:txBody>
        </p:sp>
      </p:grpSp>
      <p:grpSp>
        <p:nvGrpSpPr>
          <p:cNvPr id="7" name="Grupo 15"/>
          <p:cNvGrpSpPr/>
          <p:nvPr/>
        </p:nvGrpSpPr>
        <p:grpSpPr>
          <a:xfrm>
            <a:off x="2391193" y="1503164"/>
            <a:ext cx="1068585" cy="1068585"/>
            <a:chOff x="470005" y="903083"/>
            <a:chExt cx="1068585" cy="1068585"/>
          </a:xfrm>
        </p:grpSpPr>
        <p:sp>
          <p:nvSpPr>
            <p:cNvPr id="17" name="Elipse 16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Mercados</a:t>
              </a:r>
              <a:endParaRPr lang="es-MX" sz="1100" kern="1200" dirty="0"/>
            </a:p>
          </p:txBody>
        </p:sp>
      </p:grpSp>
      <p:grpSp>
        <p:nvGrpSpPr>
          <p:cNvPr id="10" name="Grupo 18"/>
          <p:cNvGrpSpPr/>
          <p:nvPr/>
        </p:nvGrpSpPr>
        <p:grpSpPr>
          <a:xfrm>
            <a:off x="2634021" y="3662443"/>
            <a:ext cx="1068585" cy="1068585"/>
            <a:chOff x="470005" y="903083"/>
            <a:chExt cx="1068585" cy="1068585"/>
          </a:xfrm>
        </p:grpSpPr>
        <p:sp>
          <p:nvSpPr>
            <p:cNvPr id="20" name="Elipse 19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Incentivos</a:t>
              </a:r>
              <a:endParaRPr lang="es-MX" sz="1100" kern="1200" dirty="0"/>
            </a:p>
          </p:txBody>
        </p:sp>
      </p:grpSp>
      <p:grpSp>
        <p:nvGrpSpPr>
          <p:cNvPr id="13" name="Grupo 21"/>
          <p:cNvGrpSpPr/>
          <p:nvPr/>
        </p:nvGrpSpPr>
        <p:grpSpPr>
          <a:xfrm>
            <a:off x="3370602" y="1414590"/>
            <a:ext cx="1068585" cy="1068585"/>
            <a:chOff x="470005" y="903083"/>
            <a:chExt cx="1068585" cy="1068585"/>
          </a:xfrm>
        </p:grpSpPr>
        <p:sp>
          <p:nvSpPr>
            <p:cNvPr id="23" name="Elipse 22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Cooperação</a:t>
              </a:r>
              <a:endParaRPr lang="es-MX" sz="1100" kern="1200" dirty="0"/>
            </a:p>
          </p:txBody>
        </p:sp>
      </p:grpSp>
      <p:grpSp>
        <p:nvGrpSpPr>
          <p:cNvPr id="16" name="Grupo 24"/>
          <p:cNvGrpSpPr/>
          <p:nvPr/>
        </p:nvGrpSpPr>
        <p:grpSpPr>
          <a:xfrm>
            <a:off x="1304384" y="1418680"/>
            <a:ext cx="1068585" cy="1068585"/>
            <a:chOff x="470005" y="903083"/>
            <a:chExt cx="1068585" cy="1068585"/>
          </a:xfrm>
        </p:grpSpPr>
        <p:sp>
          <p:nvSpPr>
            <p:cNvPr id="26" name="Elipse 25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lipse 4"/>
            <p:cNvSpPr/>
            <p:nvPr/>
          </p:nvSpPr>
          <p:spPr>
            <a:xfrm>
              <a:off x="626496" y="1059574"/>
              <a:ext cx="755603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Carreira criminal</a:t>
              </a:r>
              <a:endParaRPr lang="es-MX" sz="1100" kern="1200" dirty="0"/>
            </a:p>
          </p:txBody>
        </p:sp>
      </p:grpSp>
      <p:grpSp>
        <p:nvGrpSpPr>
          <p:cNvPr id="19" name="Grupo 27"/>
          <p:cNvGrpSpPr/>
          <p:nvPr/>
        </p:nvGrpSpPr>
        <p:grpSpPr>
          <a:xfrm>
            <a:off x="4295503" y="3591397"/>
            <a:ext cx="1068585" cy="1068585"/>
            <a:chOff x="470005" y="903083"/>
            <a:chExt cx="1068585" cy="1068585"/>
          </a:xfrm>
        </p:grpSpPr>
        <p:sp>
          <p:nvSpPr>
            <p:cNvPr id="29" name="Elipse 28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Drogas</a:t>
              </a:r>
              <a:endParaRPr lang="es-MX" sz="1100" kern="1200" dirty="0"/>
            </a:p>
          </p:txBody>
        </p:sp>
      </p:grpSp>
      <p:grpSp>
        <p:nvGrpSpPr>
          <p:cNvPr id="22" name="Grupo 30"/>
          <p:cNvGrpSpPr/>
          <p:nvPr/>
        </p:nvGrpSpPr>
        <p:grpSpPr>
          <a:xfrm>
            <a:off x="4439519" y="1550222"/>
            <a:ext cx="1068585" cy="1068585"/>
            <a:chOff x="470005" y="903083"/>
            <a:chExt cx="1068585" cy="1068585"/>
          </a:xfrm>
        </p:grpSpPr>
        <p:sp>
          <p:nvSpPr>
            <p:cNvPr id="32" name="Elipse 31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Armas</a:t>
              </a:r>
              <a:endParaRPr lang="es-MX" sz="1100" kern="1200" dirty="0"/>
            </a:p>
          </p:txBody>
        </p:sp>
      </p:grpSp>
      <p:grpSp>
        <p:nvGrpSpPr>
          <p:cNvPr id="25" name="Grupo 33"/>
          <p:cNvGrpSpPr/>
          <p:nvPr/>
        </p:nvGrpSpPr>
        <p:grpSpPr>
          <a:xfrm>
            <a:off x="5170845" y="3577959"/>
            <a:ext cx="1068585" cy="1068585"/>
            <a:chOff x="470005" y="903083"/>
            <a:chExt cx="1068585" cy="1068585"/>
          </a:xfrm>
        </p:grpSpPr>
        <p:sp>
          <p:nvSpPr>
            <p:cNvPr id="35" name="Elipse 34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Terrorismo</a:t>
              </a:r>
              <a:endParaRPr lang="es-MX" sz="1100" kern="1200" dirty="0"/>
            </a:p>
          </p:txBody>
        </p:sp>
      </p:grpSp>
      <p:grpSp>
        <p:nvGrpSpPr>
          <p:cNvPr id="28" name="Grupo 36"/>
          <p:cNvGrpSpPr/>
          <p:nvPr/>
        </p:nvGrpSpPr>
        <p:grpSpPr>
          <a:xfrm>
            <a:off x="5303615" y="1393732"/>
            <a:ext cx="1068585" cy="1068585"/>
            <a:chOff x="470005" y="903083"/>
            <a:chExt cx="1068585" cy="1068585"/>
          </a:xfrm>
        </p:grpSpPr>
        <p:sp>
          <p:nvSpPr>
            <p:cNvPr id="38" name="Elipse 37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Tráfico Humano</a:t>
              </a:r>
              <a:endParaRPr lang="es-MX" sz="1100" kern="1200" dirty="0"/>
            </a:p>
          </p:txBody>
        </p:sp>
      </p:grpSp>
      <p:grpSp>
        <p:nvGrpSpPr>
          <p:cNvPr id="31" name="Grupo 39"/>
          <p:cNvGrpSpPr/>
          <p:nvPr/>
        </p:nvGrpSpPr>
        <p:grpSpPr>
          <a:xfrm>
            <a:off x="6625810" y="1393730"/>
            <a:ext cx="1068585" cy="1068585"/>
            <a:chOff x="470005" y="903083"/>
            <a:chExt cx="1068585" cy="1068585"/>
          </a:xfrm>
        </p:grpSpPr>
        <p:sp>
          <p:nvSpPr>
            <p:cNvPr id="41" name="Elipse 40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Tratados Internacionais</a:t>
              </a:r>
              <a:endParaRPr lang="es-MX" sz="1100" kern="1200" dirty="0"/>
            </a:p>
          </p:txBody>
        </p:sp>
      </p:grpSp>
      <p:grpSp>
        <p:nvGrpSpPr>
          <p:cNvPr id="34" name="Grupo 42"/>
          <p:cNvGrpSpPr/>
          <p:nvPr/>
        </p:nvGrpSpPr>
        <p:grpSpPr>
          <a:xfrm>
            <a:off x="7865319" y="1928023"/>
            <a:ext cx="1068585" cy="1068585"/>
            <a:chOff x="470005" y="903083"/>
            <a:chExt cx="1068585" cy="1068585"/>
          </a:xfrm>
        </p:grpSpPr>
        <p:sp>
          <p:nvSpPr>
            <p:cNvPr id="44" name="Elipse 43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Cooperação Jurídica</a:t>
              </a:r>
              <a:endParaRPr lang="es-MX" sz="1100" kern="1200" dirty="0"/>
            </a:p>
          </p:txBody>
        </p:sp>
      </p:grpSp>
      <p:grpSp>
        <p:nvGrpSpPr>
          <p:cNvPr id="37" name="Grupo 45"/>
          <p:cNvGrpSpPr/>
          <p:nvPr/>
        </p:nvGrpSpPr>
        <p:grpSpPr>
          <a:xfrm>
            <a:off x="6524599" y="3835442"/>
            <a:ext cx="1068585" cy="1068585"/>
            <a:chOff x="470005" y="903083"/>
            <a:chExt cx="1068585" cy="1068585"/>
          </a:xfrm>
        </p:grpSpPr>
        <p:sp>
          <p:nvSpPr>
            <p:cNvPr id="47" name="Elipse 46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Cooperação Policial</a:t>
              </a:r>
              <a:endParaRPr lang="es-MX" sz="1100" kern="1200" dirty="0"/>
            </a:p>
          </p:txBody>
        </p:sp>
      </p:grpSp>
      <p:grpSp>
        <p:nvGrpSpPr>
          <p:cNvPr id="40" name="Grupo 48"/>
          <p:cNvGrpSpPr/>
          <p:nvPr/>
        </p:nvGrpSpPr>
        <p:grpSpPr>
          <a:xfrm>
            <a:off x="7787510" y="3577958"/>
            <a:ext cx="1068585" cy="1068585"/>
            <a:chOff x="470005" y="903083"/>
            <a:chExt cx="1068585" cy="1068585"/>
          </a:xfrm>
        </p:grpSpPr>
        <p:sp>
          <p:nvSpPr>
            <p:cNvPr id="50" name="Elipse 49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Avaliação e Impacto</a:t>
              </a:r>
              <a:endParaRPr lang="es-MX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611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es-MX" sz="4000" b="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A explicação por mecanismos: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indent="12700">
              <a:lnSpc>
                <a:spcPct val="150000"/>
              </a:lnSpc>
            </a:pPr>
            <a:r>
              <a:rPr lang="pt-BR" sz="2400" dirty="0"/>
              <a:t>O controle do crime organizado exige políticas baseadas em evidências empíricas sobre os meios que podem ser utilizados de forma planejada pela sociedade para alterar os </a:t>
            </a:r>
            <a:r>
              <a:rPr lang="pt-BR" sz="2400" i="1" dirty="0"/>
              <a:t>incentivos ao comportamento </a:t>
            </a:r>
            <a:r>
              <a:rPr lang="pt-BR" sz="2400" i="1" dirty="0" smtClean="0"/>
              <a:t>criminoso</a:t>
            </a:r>
            <a:r>
              <a:rPr lang="pt-BR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4835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42910" y="1071552"/>
            <a:ext cx="8229600" cy="359527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altLang="es-MX" sz="22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pt-BR" altLang="es-MX" sz="2200" dirty="0" smtClean="0">
                <a:latin typeface="Garamond" pitchFamily="18" charset="0"/>
                <a:cs typeface="Times New Roman" pitchFamily="18" charset="0"/>
              </a:rPr>
            </a:br>
            <a:r>
              <a:rPr lang="pt-BR" altLang="es-MX" sz="2200" dirty="0">
                <a:latin typeface="Garamond" pitchFamily="18" charset="0"/>
                <a:cs typeface="Times New Roman" pitchFamily="18" charset="0"/>
              </a:rPr>
              <a:t/>
            </a:r>
            <a:br>
              <a:rPr lang="pt-BR" altLang="es-MX" sz="2200" dirty="0">
                <a:latin typeface="Garamond" pitchFamily="18" charset="0"/>
                <a:cs typeface="Times New Roman" pitchFamily="18" charset="0"/>
              </a:rPr>
            </a:br>
            <a:r>
              <a:rPr lang="pt-BR" altLang="es-MX" sz="22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pt-BR" altLang="es-MX" sz="2200" dirty="0" smtClean="0">
                <a:latin typeface="Garamond" pitchFamily="18" charset="0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en-US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en-US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É possível agrupar esses incentivos em três grupos, segundo o nível em que operam: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1. no</a:t>
            </a:r>
            <a:r>
              <a:rPr lang="pt-BR" altLang="es-MX" sz="24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 nível individual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2.no </a:t>
            </a:r>
            <a:r>
              <a:rPr lang="pt-BR" altLang="es-MX" sz="24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ambiente social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  </a:t>
            </a:r>
            <a:b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3.nas </a:t>
            </a:r>
            <a:r>
              <a:rPr lang="pt-BR" altLang="es-MX" sz="2400" b="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circunstâncias em que os crimes ocorrem</a:t>
            </a:r>
            <a:r>
              <a:rPr lang="pt-BR" altLang="es-MX" sz="2400" b="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. </a:t>
            </a:r>
            <a:r>
              <a:rPr lang="en-US" altLang="es-MX" sz="2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en-US" altLang="es-MX" sz="22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</a:br>
            <a:r>
              <a:rPr lang="en-US" altLang="es-MX" sz="2400" dirty="0">
                <a:latin typeface="Garamond" pitchFamily="18" charset="0"/>
                <a:cs typeface="Times New Roman" pitchFamily="18" charset="0"/>
              </a:rPr>
              <a:t/>
            </a:r>
            <a:br>
              <a:rPr lang="en-US" altLang="es-MX" sz="2400" dirty="0">
                <a:latin typeface="Garamond" pitchFamily="18" charset="0"/>
                <a:cs typeface="Times New Roman" pitchFamily="18" charset="0"/>
              </a:rPr>
            </a:br>
            <a:endParaRPr lang="en-US" altLang="es-MX" sz="2000" dirty="0"/>
          </a:p>
        </p:txBody>
      </p:sp>
      <p:sp>
        <p:nvSpPr>
          <p:cNvPr id="33795" name="Rectangle 1027"/>
          <p:cNvSpPr>
            <a:spLocks noChangeArrowheads="1"/>
          </p:cNvSpPr>
          <p:nvPr/>
        </p:nvSpPr>
        <p:spPr bwMode="auto">
          <a:xfrm>
            <a:off x="571472" y="1142990"/>
            <a:ext cx="7772400" cy="10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s-MX" sz="40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algn="ctr"/>
            <a:r>
              <a:rPr lang="en-US" altLang="es-MX" sz="400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Incentivos</a:t>
            </a:r>
            <a:r>
              <a:rPr lang="en-US" altLang="es-MX" sz="4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2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r>
              <a:rPr lang="en-US" altLang="es-MX" sz="4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altLang="es-MX" sz="4000" dirty="0">
                <a:solidFill>
                  <a:schemeClr val="tx2"/>
                </a:solidFill>
                <a:latin typeface="Arial" charset="0"/>
              </a:rPr>
            </a:br>
            <a:endParaRPr lang="en-US" altLang="es-MX" sz="4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2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065145" cy="1728192"/>
          </a:xfrm>
        </p:spPr>
        <p:txBody>
          <a:bodyPr/>
          <a:lstStyle/>
          <a:p>
            <a:r>
              <a:rPr lang="pt-BR" altLang="es-MX" sz="3200" b="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Simple</a:t>
            </a:r>
            <a:r>
              <a:rPr lang="pt-BR" altLang="es-MX" sz="3200" b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pt-BR" altLang="es-MX" sz="3200" b="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Model</a:t>
            </a:r>
            <a:r>
              <a:rPr lang="pt-BR" altLang="es-MX" sz="3200" b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Of </a:t>
            </a:r>
            <a:r>
              <a:rPr lang="pt-BR" altLang="es-MX" sz="3200" b="0" dirty="0" err="1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Rational</a:t>
            </a:r>
            <a:r>
              <a:rPr lang="pt-BR" altLang="es-MX" sz="3200" b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Crime (SMORC) um modelo de análise de custo-benefício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A </a:t>
            </a:r>
            <a:r>
              <a:rPr lang="pt-BR" sz="2000" dirty="0"/>
              <a:t>probabilidade de </a:t>
            </a:r>
            <a:r>
              <a:rPr lang="pt-BR" sz="2000" dirty="0" smtClean="0"/>
              <a:t>ser </a:t>
            </a:r>
            <a:r>
              <a:rPr lang="pt-BR" sz="2000" dirty="0"/>
              <a:t>capturado e condenado: o custo ou o “malefício” de um ato criminosos somente se apresenta quando </a:t>
            </a:r>
            <a:r>
              <a:rPr lang="pt-BR" sz="2000" dirty="0" smtClean="0"/>
              <a:t>o infrator é </a:t>
            </a:r>
            <a:r>
              <a:rPr lang="pt-BR" sz="2000" dirty="0"/>
              <a:t>descoberto e o responsável pelo mesmo seja identificado, capturado e condenado. </a:t>
            </a: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/>
              <a:t>A punição em caso de </a:t>
            </a:r>
            <a:r>
              <a:rPr lang="pt-BR" sz="2000" dirty="0" smtClean="0"/>
              <a:t>condenação.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/>
              <a:t>Outras variáveis que implicariam perda de satisfação ao infrator em caso de cometer um </a:t>
            </a:r>
            <a:r>
              <a:rPr lang="pt-BR" sz="2000" dirty="0" smtClean="0"/>
              <a:t>crime. Esses são incentivos “</a:t>
            </a:r>
            <a:r>
              <a:rPr lang="pt-BR" sz="2000" dirty="0"/>
              <a:t>positivos</a:t>
            </a:r>
            <a:r>
              <a:rPr lang="pt-BR" sz="2000" dirty="0" smtClean="0"/>
              <a:t>”. </a:t>
            </a:r>
            <a:r>
              <a:rPr lang="pt-BR" sz="2000" dirty="0"/>
              <a:t>O aumento da renda esperada em trabalhos lícitos aumenta indiretamente o custo de cometer-se um ato criminoso, por exemplo</a:t>
            </a:r>
          </a:p>
        </p:txBody>
      </p:sp>
    </p:spTree>
    <p:extLst>
      <p:ext uri="{BB962C8B-B14F-4D97-AF65-F5344CB8AC3E}">
        <p14:creationId xmlns:p14="http://schemas.microsoft.com/office/powerpoint/2010/main" xmlns="" val="40847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8566"/>
            <a:ext cx="8229600" cy="85740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Os determinantes da oferta </a:t>
            </a: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do crime </a:t>
            </a: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que </a:t>
            </a: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estão </a:t>
            </a: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sujeitos ao controle da sociedade são: </a:t>
            </a: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(a) o sistema penal que estabelece uma determinada estrutura de penas por delito; </a:t>
            </a:r>
            <a:b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(</a:t>
            </a: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b) a probabilidade de detenção para cada tipo de delito; </a:t>
            </a:r>
            <a:b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pt-BR" altLang="es-MX" sz="24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(</a:t>
            </a:r>
            <a:r>
              <a:rPr lang="pt-BR" altLang="es-MX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c) outros custos que podem afetar a conduta delitiva. </a:t>
            </a:r>
            <a:endParaRPr lang="en-US" altLang="es-MX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27088" y="303610"/>
            <a:ext cx="7772400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es-MX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Dissuasão </a:t>
            </a:r>
            <a:r>
              <a:rPr lang="pt-BR" altLang="es-MX" sz="320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e </a:t>
            </a:r>
            <a:r>
              <a:rPr lang="pt-BR" altLang="es-MX" sz="3200" dirty="0" smtClean="0">
                <a:solidFill>
                  <a:schemeClr val="tx2"/>
                </a:solidFill>
                <a:latin typeface="+mn-lt"/>
              </a:rPr>
              <a:t>Inabilitação</a:t>
            </a:r>
            <a:endParaRPr lang="en-US" altLang="es-MX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3305</TotalTime>
  <Words>1288</Words>
  <Application>Microsoft Office PowerPoint</Application>
  <PresentationFormat>Apresentação na tela (16:9)</PresentationFormat>
  <Paragraphs>153</Paragraphs>
  <Slides>22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swiss</vt:lpstr>
      <vt:lpstr>O crime: uma explicação por mecanismos  Aula 2</vt:lpstr>
      <vt:lpstr>Duas questões críticas para qualquer sociedade:</vt:lpstr>
      <vt:lpstr>Para responder a essas duas perguntas simples, precisamos de pelo menos três definições:  </vt:lpstr>
      <vt:lpstr>O que precisamos explicar:</vt:lpstr>
      <vt:lpstr>Slide 5</vt:lpstr>
      <vt:lpstr>A explicação por mecanismos:</vt:lpstr>
      <vt:lpstr>     É possível agrupar esses incentivos em três grupos, segundo o nível em que operam:   1. no nível individual,  2.no ambiente social   3.nas circunstâncias em que os crimes ocorrem.   </vt:lpstr>
      <vt:lpstr>Simple Model Of Rational Crime (SMORC) um modelo de análise de custo-benefício </vt:lpstr>
      <vt:lpstr>Os determinantes da oferta do crime que estão sujeitos ao controle da sociedade são:   (a) o sistema penal que estabelece uma determinada estrutura de penas por delito;   (b) a probabilidade de detenção para cada tipo de delito;   (c) outros custos que podem afetar a conduta delitiva. </vt:lpstr>
      <vt:lpstr>O  modelo econômico do crime organizado transnacional :</vt:lpstr>
      <vt:lpstr> Outros Mecanismos</vt:lpstr>
      <vt:lpstr>Os efeitos do meio ambiente social sobre o crime e a delinquência são explorados na pesquisa acadêmica e nas políticas públicas desde de meados do século XX. A perspectiva ecológica confrontou diretamente as explicações de natureza biológica sobre o crime, até então dominantes, e estabeleceu uma correlação entre o crime e o comportamento criminoso com os processos sociais e culturais circundantes. </vt:lpstr>
      <vt:lpstr>O Modelo Ecológico: o estudo do contexto II</vt:lpstr>
      <vt:lpstr>Sampson and Groves 1989</vt:lpstr>
      <vt:lpstr>Estrutura de Oportunidades:</vt:lpstr>
      <vt:lpstr>Slide 16</vt:lpstr>
      <vt:lpstr>O modelo situacional na prática:</vt:lpstr>
      <vt:lpstr>Experiência em Groningen, Holanda (2008) . </vt:lpstr>
      <vt:lpstr>Conclusão do estudo de Keizer</vt:lpstr>
      <vt:lpstr>O consumo de drogas e suas consequências (1)</vt:lpstr>
      <vt:lpstr>O consumo de drogas e suas consequências (2)</vt:lpstr>
      <vt:lpstr>Um mapa dos mecanismos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Professor</cp:lastModifiedBy>
  <cp:revision>123</cp:revision>
  <dcterms:modified xsi:type="dcterms:W3CDTF">2017-08-08T22:19:03Z</dcterms:modified>
</cp:coreProperties>
</file>