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59" r:id="rId2"/>
    <p:sldId id="263" r:id="rId3"/>
    <p:sldId id="264" r:id="rId4"/>
    <p:sldId id="265" r:id="rId5"/>
    <p:sldId id="266" r:id="rId6"/>
    <p:sldId id="267" r:id="rId7"/>
    <p:sldId id="280" r:id="rId8"/>
    <p:sldId id="281" r:id="rId9"/>
    <p:sldId id="282" r:id="rId10"/>
    <p:sldId id="283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  <a:srgbClr val="0BCEF5"/>
    <a:srgbClr val="19B6E7"/>
    <a:srgbClr val="079DF9"/>
    <a:srgbClr val="FFFFFF"/>
    <a:srgbClr val="FFFF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27" autoAdjust="0"/>
  </p:normalViewPr>
  <p:slideViewPr>
    <p:cSldViewPr>
      <p:cViewPr varScale="1">
        <p:scale>
          <a:sx n="69" d="100"/>
          <a:sy n="69" d="100"/>
        </p:scale>
        <p:origin x="-5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80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1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D002D10D-CDC9-440E-A910-D3CA2975B2B3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74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 para editar os estilos do texto mestre</a:t>
            </a:r>
          </a:p>
          <a:p>
            <a:pPr lvl="1"/>
            <a:r>
              <a:rPr lang="en-US" smtClean="0"/>
              <a:t>Segundo nível</a:t>
            </a:r>
          </a:p>
          <a:p>
            <a:pPr lvl="2"/>
            <a:r>
              <a:rPr lang="en-US" smtClean="0"/>
              <a:t>Terceiro nível</a:t>
            </a:r>
          </a:p>
          <a:p>
            <a:pPr lvl="3"/>
            <a:r>
              <a:rPr lang="en-US" smtClean="0"/>
              <a:t>Quarto nível</a:t>
            </a:r>
          </a:p>
          <a:p>
            <a:pPr lvl="4"/>
            <a:r>
              <a:rPr lang="en-US" smtClean="0"/>
              <a:t>Quinto nível</a:t>
            </a:r>
          </a:p>
        </p:txBody>
      </p:sp>
      <p:sp>
        <p:nvSpPr>
          <p:cNvPr id="174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74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7213BFFC-485B-40E3-8634-43181BB5200E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3BFFC-485B-40E3-8634-43181BB5200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3BFFC-485B-40E3-8634-43181BB5200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3BFFC-485B-40E3-8634-43181BB5200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3BFFC-485B-40E3-8634-43181BB5200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3BFFC-485B-40E3-8634-43181BB5200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3BFFC-485B-40E3-8634-43181BB5200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3BFFC-485B-40E3-8634-43181BB5200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3BFFC-485B-40E3-8634-43181BB5200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3BFFC-485B-40E3-8634-43181BB5200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13BFFC-485B-40E3-8634-43181BB5200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rgbClr val="079DF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3284538"/>
            <a:ext cx="9009063" cy="1052512"/>
            <a:chOff x="0" y="1536"/>
            <a:chExt cx="5675" cy="663"/>
          </a:xfrm>
        </p:grpSpPr>
        <p:grpSp>
          <p:nvGrpSpPr>
            <p:cNvPr id="512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512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512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512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512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2522538"/>
            <a:ext cx="7772400" cy="14620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Clique para editar o estilo do 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8813" y="212725"/>
            <a:ext cx="1951037" cy="6311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2725"/>
            <a:ext cx="5705475" cy="6311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2725"/>
            <a:ext cx="7793037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7450" y="1268413"/>
            <a:ext cx="3810000" cy="5256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9850" y="1268413"/>
            <a:ext cx="3810000" cy="2551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9850" y="3971925"/>
            <a:ext cx="3810000" cy="2552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2725"/>
            <a:ext cx="7793037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7450" y="1268413"/>
            <a:ext cx="3810000" cy="5256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9850" y="1268413"/>
            <a:ext cx="3810000" cy="5256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7450" y="1268413"/>
            <a:ext cx="3810000" cy="525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9850" y="1268413"/>
            <a:ext cx="3810000" cy="525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079DF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450" y="1268413"/>
            <a:ext cx="7772400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 para editar os estilos do texto mestre</a:t>
            </a:r>
          </a:p>
          <a:p>
            <a:pPr lvl="1"/>
            <a:r>
              <a:rPr lang="en-US" smtClean="0"/>
              <a:t>Segundo nível</a:t>
            </a:r>
          </a:p>
          <a:p>
            <a:pPr lvl="2"/>
            <a:r>
              <a:rPr lang="en-US" smtClean="0"/>
              <a:t>Terceiro nível</a:t>
            </a:r>
          </a:p>
          <a:p>
            <a:pPr lvl="3"/>
            <a:r>
              <a:rPr lang="en-US" smtClean="0"/>
              <a:t>Quarto nível</a:t>
            </a:r>
          </a:p>
          <a:p>
            <a:pPr lvl="4"/>
            <a:r>
              <a:rPr lang="en-US" smtClean="0"/>
              <a:t>Quinto nível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2725"/>
            <a:ext cx="779303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 estilo do título mestre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417513" y="296863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pt-BR" sz="240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800100" y="29686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pt-BR" sz="240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541338" y="719138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pt-BR" sz="240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911225" y="71913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pt-BR" sz="240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127000" y="64611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pt-BR" sz="240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762000" y="188913"/>
            <a:ext cx="31750" cy="10525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pt-BR" sz="2400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442913" y="97948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pt-BR" sz="2400"/>
          </a:p>
        </p:txBody>
      </p:sp>
      <p:pic>
        <p:nvPicPr>
          <p:cNvPr id="4110" name="Picture 14" descr="minerva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459788" y="44450"/>
            <a:ext cx="573087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8289925" y="908050"/>
            <a:ext cx="8905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sz="1000" b="1"/>
              <a:t>EESC - USP</a:t>
            </a:r>
            <a:endParaRPr lang="en-US" sz="1000" b="1"/>
          </a:p>
        </p:txBody>
      </p:sp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4359275" y="3932238"/>
          <a:ext cx="114300" cy="215900"/>
        </p:xfrm>
        <a:graphic>
          <a:graphicData uri="http://schemas.openxmlformats.org/presentationml/2006/ole">
            <p:oleObj spid="_x0000_s4112" name="Equation" r:id="rId17" imgW="114120" imgH="215640" progId="Equation.3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FF00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FF00"/>
        </a:buClr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jpeg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9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jpeg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jpeg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671638" y="2795588"/>
            <a:ext cx="38989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/>
              <a:t>Sendo:</a:t>
            </a:r>
          </a:p>
          <a:p>
            <a:r>
              <a:rPr lang="pt-BR"/>
              <a:t>	F</a:t>
            </a:r>
            <a:r>
              <a:rPr lang="pt-BR" baseline="-25000"/>
              <a:t>y</a:t>
            </a:r>
            <a:r>
              <a:rPr lang="pt-BR"/>
              <a:t> = Força lateral</a:t>
            </a:r>
          </a:p>
          <a:p>
            <a:r>
              <a:rPr lang="pt-BR"/>
              <a:t>	C</a:t>
            </a:r>
            <a:r>
              <a:rPr lang="el-GR" baseline="-25000">
                <a:latin typeface="Arial" charset="0"/>
                <a:cs typeface="Arial" charset="0"/>
              </a:rPr>
              <a:t>α</a:t>
            </a:r>
            <a:r>
              <a:rPr lang="pt-BR">
                <a:latin typeface="Arial" charset="0"/>
                <a:cs typeface="Arial" charset="0"/>
              </a:rPr>
              <a:t> = </a:t>
            </a:r>
            <a:r>
              <a:rPr lang="pt-BR">
                <a:cs typeface="Arial" charset="0"/>
              </a:rPr>
              <a:t>Rigidez lateral do pneu</a:t>
            </a:r>
          </a:p>
          <a:p>
            <a:r>
              <a:rPr lang="pt-BR">
                <a:latin typeface="Arial" charset="0"/>
                <a:cs typeface="Arial" charset="0"/>
              </a:rPr>
              <a:t>	 </a:t>
            </a:r>
            <a:r>
              <a:rPr lang="pt-BR"/>
              <a:t>  = Ângulo de deriva</a:t>
            </a:r>
            <a:endParaRPr lang="el-GR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/>
              <a:t>Revisão da Literatura</a:t>
            </a:r>
            <a:endParaRPr lang="en-US" sz="40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pt-BR" sz="2000"/>
              <a:t>Pneus</a:t>
            </a:r>
          </a:p>
          <a:p>
            <a:pPr lvl="1"/>
            <a:r>
              <a:rPr lang="pt-BR" sz="1800"/>
              <a:t>Forças laterais</a:t>
            </a:r>
          </a:p>
          <a:p>
            <a:pPr lvl="1"/>
            <a:endParaRPr lang="pt-BR" sz="1800"/>
          </a:p>
          <a:p>
            <a:pPr lvl="1"/>
            <a:endParaRPr lang="pt-BR" sz="1800"/>
          </a:p>
          <a:p>
            <a:pPr lvl="1"/>
            <a:endParaRPr lang="pt-BR" sz="1800"/>
          </a:p>
          <a:p>
            <a:pPr lvl="1"/>
            <a:endParaRPr lang="pt-BR" sz="1800"/>
          </a:p>
          <a:p>
            <a:pPr lvl="1">
              <a:buFont typeface="Wingdings" pitchFamily="2" charset="2"/>
              <a:buNone/>
            </a:pPr>
            <a:endParaRPr lang="pt-BR" sz="1800"/>
          </a:p>
          <a:p>
            <a:pPr lvl="1">
              <a:buFont typeface="Wingdings" pitchFamily="2" charset="2"/>
              <a:buNone/>
            </a:pPr>
            <a:endParaRPr lang="pt-BR" sz="1800"/>
          </a:p>
          <a:p>
            <a:pPr lvl="1">
              <a:buFont typeface="Wingdings" pitchFamily="2" charset="2"/>
              <a:buNone/>
            </a:pPr>
            <a:endParaRPr lang="pt-BR" sz="1800"/>
          </a:p>
          <a:p>
            <a:pPr lvl="1"/>
            <a:r>
              <a:rPr lang="pt-BR" sz="1800"/>
              <a:t>Forças longitudinais</a:t>
            </a:r>
            <a:endParaRPr lang="en-US" sz="1800"/>
          </a:p>
        </p:txBody>
      </p:sp>
      <p:graphicFrame>
        <p:nvGraphicFramePr>
          <p:cNvPr id="9228" name="Object 12"/>
          <p:cNvGraphicFramePr>
            <a:graphicFrameLocks noChangeAspect="1"/>
          </p:cNvGraphicFramePr>
          <p:nvPr>
            <p:ph sz="quarter" idx="2"/>
          </p:nvPr>
        </p:nvGraphicFramePr>
        <p:xfrm>
          <a:off x="6997700" y="2435225"/>
          <a:ext cx="114300" cy="215900"/>
        </p:xfrm>
        <a:graphic>
          <a:graphicData uri="http://schemas.openxmlformats.org/presentationml/2006/ole">
            <p:oleObj spid="_x0000_s9228" name="Equation" r:id="rId4" imgW="114120" imgH="215640" progId="Equation.3">
              <p:embed/>
            </p:oleObj>
          </a:graphicData>
        </a:graphic>
      </p:graphicFrame>
      <p:pic>
        <p:nvPicPr>
          <p:cNvPr id="9220" name="Picture 4" descr="figura2"/>
          <p:cNvPicPr>
            <a:picLocks noChangeAspect="1" noChangeArrowheads="1"/>
          </p:cNvPicPr>
          <p:nvPr/>
        </p:nvPicPr>
        <p:blipFill>
          <a:blip r:embed="rId5" cstate="print">
            <a:lum contrast="18000"/>
          </a:blip>
          <a:srcRect/>
          <a:stretch>
            <a:fillRect/>
          </a:stretch>
        </p:blipFill>
        <p:spPr bwMode="auto">
          <a:xfrm>
            <a:off x="5599113" y="1125538"/>
            <a:ext cx="3436937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3286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268538" y="2133600"/>
          <a:ext cx="1312862" cy="463550"/>
        </p:xfrm>
        <a:graphic>
          <a:graphicData uri="http://schemas.openxmlformats.org/presentationml/2006/ole">
            <p:oleObj spid="_x0000_s9221" name="Equation" r:id="rId6" imgW="685800" imgH="241300" progId="Equation.3">
              <p:embed/>
            </p:oleObj>
          </a:graphicData>
        </a:graphic>
      </p:graphicFrame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338388" y="4941888"/>
          <a:ext cx="1370012" cy="374650"/>
        </p:xfrm>
        <a:graphic>
          <a:graphicData uri="http://schemas.openxmlformats.org/presentationml/2006/ole">
            <p:oleObj spid="_x0000_s9224" name="Equation" r:id="rId7" imgW="850900" imgH="228600" progId="Equation.3">
              <p:embed/>
            </p:oleObj>
          </a:graphicData>
        </a:graphic>
      </p:graphicFrame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887538" y="5407025"/>
            <a:ext cx="60912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/>
              <a:t>Sendo:</a:t>
            </a:r>
          </a:p>
          <a:p>
            <a:r>
              <a:rPr lang="pt-BR"/>
              <a:t>	F</a:t>
            </a:r>
            <a:r>
              <a:rPr lang="pt-BR" baseline="-25000"/>
              <a:t>xmáx.</a:t>
            </a:r>
            <a:r>
              <a:rPr lang="pt-BR"/>
              <a:t> = Força longitudinal</a:t>
            </a:r>
          </a:p>
          <a:p>
            <a:r>
              <a:rPr lang="pt-BR"/>
              <a:t>	</a:t>
            </a:r>
            <a:r>
              <a:rPr lang="el-GR">
                <a:cs typeface="Tahoma" pitchFamily="34" charset="0"/>
              </a:rPr>
              <a:t>μ</a:t>
            </a:r>
            <a:r>
              <a:rPr lang="pt-BR" baseline="-25000">
                <a:cs typeface="Tahoma" pitchFamily="34" charset="0"/>
              </a:rPr>
              <a:t>0</a:t>
            </a:r>
            <a:r>
              <a:rPr lang="pt-BR">
                <a:latin typeface="Arial" charset="0"/>
                <a:cs typeface="Arial" charset="0"/>
              </a:rPr>
              <a:t> = </a:t>
            </a:r>
            <a:r>
              <a:rPr lang="pt-BR">
                <a:cs typeface="Arial" charset="0"/>
              </a:rPr>
              <a:t>Coeficiente de atrito entre pneu e pavimento</a:t>
            </a:r>
          </a:p>
          <a:p>
            <a:r>
              <a:rPr lang="pt-BR">
                <a:cs typeface="Arial" charset="0"/>
              </a:rPr>
              <a:t>	N = Força normal</a:t>
            </a:r>
            <a:endParaRPr lang="el-GR"/>
          </a:p>
        </p:txBody>
      </p:sp>
      <p:graphicFrame>
        <p:nvGraphicFramePr>
          <p:cNvPr id="9230" name="Object 14"/>
          <p:cNvGraphicFramePr>
            <a:graphicFrameLocks noChangeAspect="1"/>
          </p:cNvGraphicFramePr>
          <p:nvPr>
            <p:ph sz="quarter" idx="3"/>
          </p:nvPr>
        </p:nvGraphicFramePr>
        <p:xfrm>
          <a:off x="2705100" y="3735388"/>
          <a:ext cx="215900" cy="198437"/>
        </p:xfrm>
        <a:graphic>
          <a:graphicData uri="http://schemas.openxmlformats.org/presentationml/2006/ole">
            <p:oleObj spid="_x0000_s9230" name="Equation" r:id="rId8" imgW="152280" imgH="139680" progId="Equation.3">
              <p:embed/>
            </p:oleObj>
          </a:graphicData>
        </a:graphic>
      </p:graphicFrame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4951413" y="4933950"/>
            <a:ext cx="484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/>
              <a:t>(3)</a:t>
            </a:r>
            <a:endParaRPr lang="en-US"/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4951413" y="2125663"/>
            <a:ext cx="4841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/>
              <a:t>(4)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/>
              <a:t>Revisão da Literatura</a:t>
            </a:r>
            <a:endParaRPr lang="en-US" sz="400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96975"/>
            <a:ext cx="5905500" cy="5256213"/>
          </a:xfrm>
        </p:spPr>
        <p:txBody>
          <a:bodyPr/>
          <a:lstStyle/>
          <a:p>
            <a:r>
              <a:rPr lang="pt-BR"/>
              <a:t>Estabilidade Direcional</a:t>
            </a:r>
          </a:p>
          <a:p>
            <a:pPr lvl="1"/>
            <a:r>
              <a:rPr lang="pt-BR"/>
              <a:t>Margem de Estabilidade</a:t>
            </a:r>
          </a:p>
          <a:p>
            <a:pPr lvl="1"/>
            <a:endParaRPr lang="pt-BR"/>
          </a:p>
          <a:p>
            <a:pPr lvl="1"/>
            <a:endParaRPr lang="pt-BR"/>
          </a:p>
          <a:p>
            <a:pPr lvl="2"/>
            <a:r>
              <a:rPr lang="pt-BR"/>
              <a:t>Sendo:</a:t>
            </a:r>
          </a:p>
          <a:p>
            <a:pPr lvl="3"/>
            <a:r>
              <a:rPr lang="pt-BR"/>
              <a:t>SM=Margem de estabilidade</a:t>
            </a:r>
          </a:p>
          <a:p>
            <a:pPr lvl="3"/>
            <a:r>
              <a:rPr lang="pt-BR"/>
              <a:t>e=Distância do ponto de esterçamento neutro ao CG</a:t>
            </a:r>
          </a:p>
          <a:p>
            <a:pPr lvl="3"/>
            <a:endParaRPr lang="pt-BR"/>
          </a:p>
          <a:p>
            <a:pPr lvl="2"/>
            <a:r>
              <a:rPr lang="pt-BR"/>
              <a:t>Pelo método das derivadas:</a:t>
            </a:r>
            <a:endParaRPr lang="en-US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2627313" y="2133600"/>
          <a:ext cx="935037" cy="684213"/>
        </p:xfrm>
        <a:graphic>
          <a:graphicData uri="http://schemas.openxmlformats.org/presentationml/2006/ole">
            <p:oleObj spid="_x0000_s50180" name="Equation" r:id="rId4" imgW="533169" imgH="393529" progId="Equation.3">
              <p:embed/>
            </p:oleObj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971550" y="4508500"/>
          <a:ext cx="4105275" cy="1479550"/>
        </p:xfrm>
        <a:graphic>
          <a:graphicData uri="http://schemas.openxmlformats.org/presentationml/2006/ole">
            <p:oleObj spid="_x0000_s50182" name="Equation" r:id="rId5" imgW="3035300" imgH="1092200" progId="Equation.3">
              <p:embed/>
            </p:oleObj>
          </a:graphicData>
        </a:graphic>
      </p:graphicFrame>
      <p:pic>
        <p:nvPicPr>
          <p:cNvPr id="50185" name="Picture 9" descr="margem_estatic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363" y="1268413"/>
            <a:ext cx="4211637" cy="2108200"/>
          </a:xfrm>
          <a:prstGeom prst="rect">
            <a:avLst/>
          </a:prstGeom>
          <a:noFill/>
        </p:spPr>
      </p:pic>
      <p:pic>
        <p:nvPicPr>
          <p:cNvPr id="50186" name="Picture 10" descr="gradiente_respost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48263" y="4240213"/>
            <a:ext cx="3840162" cy="1789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/>
              <a:t>Revisão da Literatura</a:t>
            </a:r>
            <a:endParaRPr lang="en-US" sz="40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Estabilidade Direcional</a:t>
            </a:r>
          </a:p>
          <a:p>
            <a:pPr>
              <a:buFont typeface="Wingdings" pitchFamily="2" charset="2"/>
              <a:buNone/>
            </a:pPr>
            <a:endParaRPr lang="pt-BR"/>
          </a:p>
          <a:p>
            <a:pPr lvl="1"/>
            <a:r>
              <a:rPr lang="pt-BR"/>
              <a:t>Tendência decrescente das amplitudes do movimento de um veículo após o término da perturbação</a:t>
            </a:r>
          </a:p>
          <a:p>
            <a:pPr lvl="1">
              <a:buFont typeface="Wingdings" pitchFamily="2" charset="2"/>
              <a:buNone/>
            </a:pPr>
            <a:endParaRPr lang="pt-BR"/>
          </a:p>
          <a:p>
            <a:r>
              <a:rPr lang="pt-BR"/>
              <a:t>Dirigibilidade é a capacidade e habilidade do conjunto veículo e piloto em sair de uma dada condição de regime permanente para uma outra condição</a:t>
            </a:r>
          </a:p>
          <a:p>
            <a:pPr lvl="2"/>
            <a:r>
              <a:rPr lang="pt-BR"/>
              <a:t>Regime permanente apresenta acelerações constantes com o tempo</a:t>
            </a:r>
          </a:p>
          <a:p>
            <a:pPr lvl="1">
              <a:buFont typeface="Wingdings" pitchFamily="2" charset="2"/>
              <a:buNone/>
            </a:pPr>
            <a:endParaRPr lang="pt-BR"/>
          </a:p>
          <a:p>
            <a:pPr lvl="1"/>
            <a:r>
              <a:rPr lang="pt-BR"/>
              <a:t>Estabilidade e dirigibilidade são correlacionadas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/>
              <a:t>Revisão da Literatura</a:t>
            </a:r>
            <a:endParaRPr lang="en-US" sz="40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Estabilidade Direcional</a:t>
            </a:r>
          </a:p>
          <a:p>
            <a:pPr>
              <a:buFont typeface="Wingdings" pitchFamily="2" charset="2"/>
              <a:buNone/>
            </a:pPr>
            <a:endParaRPr lang="pt-BR"/>
          </a:p>
          <a:p>
            <a:pPr lvl="1"/>
            <a:r>
              <a:rPr lang="pt-BR"/>
              <a:t>Estabilidade estática</a:t>
            </a:r>
          </a:p>
          <a:p>
            <a:pPr lvl="2"/>
            <a:r>
              <a:rPr lang="pt-BR"/>
              <a:t>Tendência de um veículo desenvolver forças e torques que se opõem diretamente a uma perturbação instantânea de uma variável de movimento</a:t>
            </a:r>
          </a:p>
          <a:p>
            <a:pPr lvl="2">
              <a:buFont typeface="Wingdings" pitchFamily="2" charset="2"/>
              <a:buNone/>
            </a:pPr>
            <a:endParaRPr lang="pt-BR"/>
          </a:p>
          <a:p>
            <a:pPr lvl="1"/>
            <a:r>
              <a:rPr lang="pt-BR"/>
              <a:t>Estabilidade dinâmica</a:t>
            </a:r>
          </a:p>
          <a:p>
            <a:pPr lvl="2"/>
            <a:r>
              <a:rPr lang="pt-BR"/>
              <a:t>Resposta temporal da variável de movimento em questão</a:t>
            </a:r>
          </a:p>
          <a:p>
            <a:pPr lvl="2">
              <a:buFont typeface="Wingdings" pitchFamily="2" charset="2"/>
              <a:buNone/>
            </a:pPr>
            <a:endParaRPr lang="pt-BR"/>
          </a:p>
          <a:p>
            <a:pPr lvl="1"/>
            <a:r>
              <a:rPr lang="pt-BR"/>
              <a:t>Estável</a:t>
            </a:r>
          </a:p>
          <a:p>
            <a:pPr lvl="1"/>
            <a:r>
              <a:rPr lang="pt-BR"/>
              <a:t>Instável</a:t>
            </a:r>
          </a:p>
          <a:p>
            <a:pPr lvl="1"/>
            <a:r>
              <a:rPr lang="pt-BR"/>
              <a:t>Indiferente</a:t>
            </a:r>
          </a:p>
          <a:p>
            <a:pPr lvl="2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/>
              <a:t>Revisão da Literatura</a:t>
            </a:r>
            <a:endParaRPr lang="en-US" sz="400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Estabilidade Direcional</a:t>
            </a:r>
            <a:endParaRPr lang="en-US"/>
          </a:p>
        </p:txBody>
      </p:sp>
      <p:pic>
        <p:nvPicPr>
          <p:cNvPr id="17413" name="Picture 5" descr="figura2"/>
          <p:cNvPicPr>
            <a:picLocks noChangeAspect="1" noChangeArrowheads="1"/>
          </p:cNvPicPr>
          <p:nvPr/>
        </p:nvPicPr>
        <p:blipFill>
          <a:blip r:embed="rId3" cstate="print">
            <a:lum contrast="18000"/>
          </a:blip>
          <a:srcRect r="4727"/>
          <a:stretch>
            <a:fillRect/>
          </a:stretch>
        </p:blipFill>
        <p:spPr bwMode="auto">
          <a:xfrm>
            <a:off x="1814513" y="1989138"/>
            <a:ext cx="5494337" cy="456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/>
              <a:t>Revisão da Literatura</a:t>
            </a:r>
            <a:endParaRPr lang="en-US" sz="40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/>
              <a:t>Estabilidade Direcional</a:t>
            </a:r>
          </a:p>
          <a:p>
            <a:pPr lvl="1">
              <a:lnSpc>
                <a:spcPct val="90000"/>
              </a:lnSpc>
            </a:pPr>
            <a:r>
              <a:rPr lang="pt-BR"/>
              <a:t>Modelo da bicicleta</a:t>
            </a:r>
          </a:p>
          <a:p>
            <a:pPr lvl="2">
              <a:lnSpc>
                <a:spcPct val="90000"/>
              </a:lnSpc>
            </a:pPr>
            <a:r>
              <a:rPr lang="pt-BR"/>
              <a:t>Simplificação da dinâmica lateral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endParaRPr lang="pt-BR"/>
          </a:p>
          <a:p>
            <a:pPr lvl="2">
              <a:lnSpc>
                <a:spcPct val="90000"/>
              </a:lnSpc>
            </a:pPr>
            <a:r>
              <a:rPr lang="pt-BR"/>
              <a:t>Dois graus de liberdade</a:t>
            </a:r>
          </a:p>
          <a:p>
            <a:pPr lvl="3">
              <a:lnSpc>
                <a:spcPct val="90000"/>
              </a:lnSpc>
            </a:pPr>
            <a:r>
              <a:rPr lang="pt-BR"/>
              <a:t>Sentido lateral</a:t>
            </a:r>
          </a:p>
          <a:p>
            <a:pPr lvl="3">
              <a:lnSpc>
                <a:spcPct val="90000"/>
              </a:lnSpc>
            </a:pPr>
            <a:r>
              <a:rPr lang="pt-BR"/>
              <a:t>Sentido de guinada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endParaRPr lang="pt-BR"/>
          </a:p>
          <a:p>
            <a:pPr lvl="2">
              <a:lnSpc>
                <a:spcPct val="90000"/>
              </a:lnSpc>
            </a:pPr>
            <a:r>
              <a:rPr lang="pt-BR"/>
              <a:t>Muito usado na área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endParaRPr lang="pt-BR"/>
          </a:p>
          <a:p>
            <a:pPr lvl="2">
              <a:lnSpc>
                <a:spcPct val="90000"/>
              </a:lnSpc>
            </a:pPr>
            <a:r>
              <a:rPr lang="pt-BR"/>
              <a:t>Não considera a transferência de carga lateral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endParaRPr lang="pt-BR"/>
          </a:p>
          <a:p>
            <a:pPr lvl="2">
              <a:lnSpc>
                <a:spcPct val="90000"/>
              </a:lnSpc>
            </a:pPr>
            <a:r>
              <a:rPr lang="pt-BR"/>
              <a:t>Não considera os movimentos de rolamento e arfagem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endParaRPr lang="pt-BR"/>
          </a:p>
          <a:p>
            <a:pPr lvl="2">
              <a:lnSpc>
                <a:spcPct val="90000"/>
              </a:lnSpc>
            </a:pPr>
            <a:r>
              <a:rPr lang="pt-BR"/>
              <a:t>Definições e parâmetros empregados posteriormente em modelos mais elaborados</a:t>
            </a:r>
            <a:endParaRPr lang="en-US"/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/>
              <a:t>Revisão da Literatura</a:t>
            </a:r>
            <a:endParaRPr lang="en-US" sz="40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Estabilidade Direcional</a:t>
            </a:r>
          </a:p>
          <a:p>
            <a:pPr lvl="1"/>
            <a:r>
              <a:rPr lang="pt-BR"/>
              <a:t>Modelo da bicicleta</a:t>
            </a:r>
          </a:p>
          <a:p>
            <a:pPr lvl="2">
              <a:buFont typeface="Wingdings" pitchFamily="2" charset="2"/>
              <a:buNone/>
            </a:pPr>
            <a:endParaRPr lang="en-US"/>
          </a:p>
        </p:txBody>
      </p:sp>
      <p:pic>
        <p:nvPicPr>
          <p:cNvPr id="19460" name="Picture 4" descr="figura2"/>
          <p:cNvPicPr>
            <a:picLocks noChangeAspect="1" noChangeArrowheads="1"/>
          </p:cNvPicPr>
          <p:nvPr/>
        </p:nvPicPr>
        <p:blipFill>
          <a:blip r:embed="rId3" cstate="print">
            <a:lum contrast="30000"/>
          </a:blip>
          <a:srcRect l="6398" t="2679" r="317" b="12817"/>
          <a:stretch>
            <a:fillRect/>
          </a:stretch>
        </p:blipFill>
        <p:spPr bwMode="auto">
          <a:xfrm>
            <a:off x="1331913" y="2174875"/>
            <a:ext cx="6769100" cy="458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dirty="0"/>
              <a:t>Revisão da Literatura</a:t>
            </a:r>
            <a:endParaRPr lang="en-US" sz="4000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Estabilidade Direcional</a:t>
            </a:r>
          </a:p>
          <a:p>
            <a:pPr lvl="1"/>
            <a:r>
              <a:rPr lang="pt-BR" dirty="0"/>
              <a:t>Gradiente de Esterçamento</a:t>
            </a:r>
          </a:p>
          <a:p>
            <a:pPr lvl="1"/>
            <a:endParaRPr lang="pt-BR" dirty="0"/>
          </a:p>
          <a:p>
            <a:pPr lvl="1">
              <a:buFont typeface="Wingdings" pitchFamily="2" charset="2"/>
              <a:buNone/>
            </a:pPr>
            <a:endParaRPr lang="pt-BR" dirty="0" smtClean="0"/>
          </a:p>
          <a:p>
            <a:pPr lvl="2">
              <a:buFont typeface="Wingdings" pitchFamily="2" charset="2"/>
              <a:buNone/>
            </a:pPr>
            <a:endParaRPr lang="pt-BR" dirty="0"/>
          </a:p>
          <a:p>
            <a:pPr lvl="2"/>
            <a:r>
              <a:rPr lang="pt-BR" dirty="0" err="1"/>
              <a:t>Guillespie</a:t>
            </a:r>
            <a:r>
              <a:rPr lang="pt-BR" dirty="0"/>
              <a:t> (1992) afirma que o ângulo de esterçamento é dado por:</a:t>
            </a:r>
          </a:p>
          <a:p>
            <a:pPr lvl="2"/>
            <a:endParaRPr lang="pt-BR" dirty="0"/>
          </a:p>
          <a:p>
            <a:pPr lvl="2"/>
            <a:endParaRPr lang="pt-BR" dirty="0" smtClean="0"/>
          </a:p>
          <a:p>
            <a:pPr lvl="2"/>
            <a:endParaRPr lang="pt-BR" dirty="0"/>
          </a:p>
          <a:p>
            <a:pPr lvl="2"/>
            <a:r>
              <a:rPr lang="pt-BR" dirty="0"/>
              <a:t>Sendo:</a:t>
            </a:r>
          </a:p>
          <a:p>
            <a:pPr lvl="3"/>
            <a:endParaRPr lang="pt-BR" dirty="0" smtClean="0"/>
          </a:p>
          <a:p>
            <a:pPr lvl="3"/>
            <a:r>
              <a:rPr lang="pt-BR" dirty="0" smtClean="0"/>
              <a:t>W=Peso </a:t>
            </a:r>
            <a:r>
              <a:rPr lang="pt-BR" dirty="0"/>
              <a:t>do veículo</a:t>
            </a:r>
          </a:p>
          <a:p>
            <a:pPr lvl="3"/>
            <a:r>
              <a:rPr lang="el-GR" dirty="0">
                <a:latin typeface="Arial" charset="0"/>
                <a:cs typeface="Arial" charset="0"/>
              </a:rPr>
              <a:t>δ</a:t>
            </a:r>
            <a:r>
              <a:rPr lang="pt-BR" dirty="0">
                <a:latin typeface="Arial" charset="0"/>
                <a:cs typeface="Arial" charset="0"/>
              </a:rPr>
              <a:t>=Ângulo de esterçamento</a:t>
            </a:r>
            <a:endParaRPr lang="el-GR" dirty="0">
              <a:latin typeface="Arial" charset="0"/>
              <a:cs typeface="Arial" charset="0"/>
            </a:endParaRP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0" y="3243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2267744" y="3933056"/>
          <a:ext cx="2305050" cy="488950"/>
        </p:xfrm>
        <a:graphic>
          <a:graphicData uri="http://schemas.openxmlformats.org/presentationml/2006/ole">
            <p:oleObj spid="_x0000_s47110" name="Equation" r:id="rId4" imgW="1434477" imgH="304668" progId="Equation.3">
              <p:embed/>
            </p:oleObj>
          </a:graphicData>
        </a:graphic>
      </p:graphicFrame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7994650" y="471805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/>
              <a:t>(21)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/>
              <a:t>Revisão da Literatura</a:t>
            </a:r>
            <a:endParaRPr lang="en-US" sz="400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Estabilidade Direcional</a:t>
            </a:r>
          </a:p>
          <a:p>
            <a:pPr lvl="1"/>
            <a:r>
              <a:rPr lang="pt-BR"/>
              <a:t>Gradiente de Esterçamento</a:t>
            </a:r>
          </a:p>
          <a:p>
            <a:pPr lvl="2"/>
            <a:r>
              <a:rPr lang="pt-BR"/>
              <a:t>O ângulo de deriva pode ser calculado como: (Guillespie 1992)</a:t>
            </a:r>
          </a:p>
          <a:p>
            <a:pPr lvl="2"/>
            <a:endParaRPr lang="pt-BR"/>
          </a:p>
          <a:p>
            <a:pPr lvl="2"/>
            <a:endParaRPr lang="pt-BR"/>
          </a:p>
          <a:p>
            <a:pPr lvl="2"/>
            <a:endParaRPr lang="pt-BR"/>
          </a:p>
          <a:p>
            <a:pPr lvl="2"/>
            <a:endParaRPr lang="pt-BR"/>
          </a:p>
          <a:p>
            <a:pPr lvl="2"/>
            <a:endParaRPr lang="pt-BR"/>
          </a:p>
          <a:p>
            <a:pPr lvl="2"/>
            <a:r>
              <a:rPr lang="pt-BR"/>
              <a:t>Substituindo a equação (21) em (19) e (20):</a:t>
            </a:r>
            <a:endParaRPr lang="en-US"/>
          </a:p>
        </p:txBody>
      </p:sp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3414713" y="2708275"/>
          <a:ext cx="2236787" cy="1366838"/>
        </p:xfrm>
        <a:graphic>
          <a:graphicData uri="http://schemas.openxmlformats.org/presentationml/2006/ole">
            <p:oleObj spid="_x0000_s48132" name="Equation" r:id="rId4" imgW="1371600" imgH="838200" progId="Equation.3">
              <p:embed/>
            </p:oleObj>
          </a:graphicData>
        </a:graphic>
      </p:graphicFrame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7994650" y="28463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/>
              <a:t>(19)</a:t>
            </a:r>
            <a:endParaRPr lang="en-US"/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7994650" y="356711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/>
              <a:t>(20)</a:t>
            </a:r>
            <a:endParaRPr lang="en-US"/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0" y="3171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3348038" y="4508500"/>
          <a:ext cx="2376487" cy="671513"/>
        </p:xfrm>
        <a:graphic>
          <a:graphicData uri="http://schemas.openxmlformats.org/presentationml/2006/ole">
            <p:oleObj spid="_x0000_s48136" name="Equation" r:id="rId5" imgW="1752600" imgH="495300" progId="Equation.3">
              <p:embed/>
            </p:oleObj>
          </a:graphicData>
        </a:graphic>
      </p:graphicFrame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2900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3348038" y="5287963"/>
          <a:ext cx="2519362" cy="1495425"/>
        </p:xfrm>
        <a:graphic>
          <a:graphicData uri="http://schemas.openxmlformats.org/presentationml/2006/ole">
            <p:oleObj spid="_x0000_s48138" name="Equation" r:id="rId6" imgW="1778000" imgH="1054100" progId="Equation.3">
              <p:embed/>
            </p:oleObj>
          </a:graphicData>
        </a:graphic>
      </p:graphicFrame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7956550" y="6375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/>
              <a:t>(22)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/>
              <a:t>Revisão da Literatura</a:t>
            </a:r>
            <a:endParaRPr lang="en-US" sz="400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268413"/>
            <a:ext cx="4248150" cy="3313112"/>
          </a:xfrm>
        </p:spPr>
        <p:txBody>
          <a:bodyPr/>
          <a:lstStyle/>
          <a:p>
            <a:r>
              <a:rPr lang="pt-BR" sz="2000"/>
              <a:t>Estabilidade Direcional</a:t>
            </a:r>
          </a:p>
          <a:p>
            <a:pPr lvl="1"/>
            <a:r>
              <a:rPr lang="pt-BR" sz="1800"/>
              <a:t>O Gradiente de Esterçamento pode ser:</a:t>
            </a:r>
          </a:p>
          <a:p>
            <a:pPr lvl="1"/>
            <a:endParaRPr lang="pt-BR" sz="1800"/>
          </a:p>
          <a:p>
            <a:pPr lvl="2"/>
            <a:r>
              <a:rPr lang="pt-BR" sz="1600"/>
              <a:t>Neutro K=0 (indiferente)</a:t>
            </a:r>
          </a:p>
          <a:p>
            <a:pPr lvl="2"/>
            <a:endParaRPr lang="pt-BR" sz="1600"/>
          </a:p>
          <a:p>
            <a:pPr lvl="2"/>
            <a:r>
              <a:rPr lang="pt-BR" sz="1600"/>
              <a:t>Sobreesterçante K&lt;0 </a:t>
            </a:r>
          </a:p>
          <a:p>
            <a:pPr lvl="2"/>
            <a:endParaRPr lang="pt-BR" sz="1600"/>
          </a:p>
          <a:p>
            <a:pPr lvl="2"/>
            <a:r>
              <a:rPr lang="pt-BR" sz="1600"/>
              <a:t>Subesterçante K&gt;0</a:t>
            </a:r>
            <a:endParaRPr lang="en-US" sz="1600"/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3238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3059113" y="4437063"/>
          <a:ext cx="1763712" cy="603250"/>
        </p:xfrm>
        <a:graphic>
          <a:graphicData uri="http://schemas.openxmlformats.org/presentationml/2006/ole">
            <p:oleObj spid="_x0000_s49156" name="Equation" r:id="rId4" imgW="1117600" imgH="381000" progId="Equation.3">
              <p:embed/>
            </p:oleObj>
          </a:graphicData>
        </a:graphic>
      </p:graphicFrame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0" y="3238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2987675" y="5229225"/>
          <a:ext cx="2051050" cy="635000"/>
        </p:xfrm>
        <a:graphic>
          <a:graphicData uri="http://schemas.openxmlformats.org/presentationml/2006/ole">
            <p:oleObj spid="_x0000_s49158" name="Equation" r:id="rId5" imgW="1231366" imgH="380835" progId="Equation.3">
              <p:embed/>
            </p:oleObj>
          </a:graphicData>
        </a:graphic>
      </p:graphicFrame>
      <p:pic>
        <p:nvPicPr>
          <p:cNvPr id="49160" name="Picture 8" descr="gradiente_estercament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38973" y="1052736"/>
            <a:ext cx="4105027" cy="3533441"/>
          </a:xfrm>
          <a:prstGeom prst="rect">
            <a:avLst/>
          </a:prstGeom>
          <a:noFill/>
        </p:spPr>
      </p:pic>
      <p:graphicFrame>
        <p:nvGraphicFramePr>
          <p:cNvPr id="49163" name="Object 11"/>
          <p:cNvGraphicFramePr>
            <a:graphicFrameLocks noChangeAspect="1"/>
          </p:cNvGraphicFramePr>
          <p:nvPr>
            <p:ph sz="half" idx="2"/>
          </p:nvPr>
        </p:nvGraphicFramePr>
        <p:xfrm>
          <a:off x="179388" y="4365625"/>
          <a:ext cx="2592387" cy="1536700"/>
        </p:xfrm>
        <a:graphic>
          <a:graphicData uri="http://schemas.openxmlformats.org/presentationml/2006/ole">
            <p:oleObj spid="_x0000_s49163" name="Equation" r:id="rId7" imgW="1778000" imgH="1054100" progId="Equation.3">
              <p:embed/>
            </p:oleObj>
          </a:graphicData>
        </a:graphic>
      </p:graphicFrame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2843213" y="4365625"/>
            <a:ext cx="0" cy="2016125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ométrico">
  <a:themeElements>
    <a:clrScheme name="Geométrico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Geométric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ométrico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ométrico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ométrico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métrico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métrico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ométrico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2909</TotalTime>
  <Words>312</Words>
  <Application>Microsoft Office PowerPoint</Application>
  <PresentationFormat>Apresentação na tela (4:3)</PresentationFormat>
  <Paragraphs>120</Paragraphs>
  <Slides>10</Slides>
  <Notes>10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2" baseType="lpstr">
      <vt:lpstr>Geométrico</vt:lpstr>
      <vt:lpstr>Equation</vt:lpstr>
      <vt:lpstr>Revisão da Literatura</vt:lpstr>
      <vt:lpstr>Revisão da Literatura</vt:lpstr>
      <vt:lpstr>Revisão da Literatura</vt:lpstr>
      <vt:lpstr>Revisão da Literatura</vt:lpstr>
      <vt:lpstr>Revisão da Literatura</vt:lpstr>
      <vt:lpstr>Revisão da Literatura</vt:lpstr>
      <vt:lpstr>Revisão da Literatura</vt:lpstr>
      <vt:lpstr>Revisão da Literatura</vt:lpstr>
      <vt:lpstr>Revisão da Literatura</vt:lpstr>
      <vt:lpstr>Revisão da Literatura</vt:lpstr>
    </vt:vector>
  </TitlesOfParts>
  <Company>USP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Eduardo Piquera Vianna</dc:creator>
  <cp:lastModifiedBy>Vaio</cp:lastModifiedBy>
  <cp:revision>86</cp:revision>
  <dcterms:created xsi:type="dcterms:W3CDTF">2006-02-16T15:26:27Z</dcterms:created>
  <dcterms:modified xsi:type="dcterms:W3CDTF">2011-04-01T10:30:57Z</dcterms:modified>
</cp:coreProperties>
</file>