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93" r:id="rId3"/>
    <p:sldId id="298" r:id="rId4"/>
    <p:sldId id="299" r:id="rId5"/>
    <p:sldId id="300" r:id="rId6"/>
    <p:sldId id="301" r:id="rId7"/>
    <p:sldId id="326" r:id="rId8"/>
    <p:sldId id="328" r:id="rId9"/>
    <p:sldId id="327" r:id="rId10"/>
    <p:sldId id="333" r:id="rId11"/>
    <p:sldId id="324" r:id="rId12"/>
    <p:sldId id="337" r:id="rId13"/>
    <p:sldId id="340" r:id="rId14"/>
    <p:sldId id="341" r:id="rId15"/>
    <p:sldId id="334" r:id="rId16"/>
    <p:sldId id="335" r:id="rId17"/>
    <p:sldId id="332" r:id="rId18"/>
    <p:sldId id="339" r:id="rId19"/>
    <p:sldId id="338" r:id="rId20"/>
    <p:sldId id="303" r:id="rId21"/>
    <p:sldId id="304" r:id="rId22"/>
    <p:sldId id="258" r:id="rId23"/>
    <p:sldId id="257" r:id="rId24"/>
    <p:sldId id="275" r:id="rId25"/>
    <p:sldId id="268" r:id="rId26"/>
    <p:sldId id="262" r:id="rId27"/>
    <p:sldId id="260" r:id="rId28"/>
    <p:sldId id="261" r:id="rId29"/>
    <p:sldId id="264" r:id="rId30"/>
    <p:sldId id="273" r:id="rId31"/>
    <p:sldId id="263" r:id="rId32"/>
    <p:sldId id="266" r:id="rId33"/>
    <p:sldId id="265" r:id="rId34"/>
    <p:sldId id="267" r:id="rId35"/>
    <p:sldId id="270" r:id="rId36"/>
    <p:sldId id="272" r:id="rId37"/>
    <p:sldId id="269" r:id="rId38"/>
    <p:sldId id="302" r:id="rId39"/>
    <p:sldId id="342" r:id="rId40"/>
    <p:sldId id="277" r:id="rId41"/>
    <p:sldId id="316" r:id="rId42"/>
    <p:sldId id="276" r:id="rId43"/>
    <p:sldId id="311" r:id="rId44"/>
    <p:sldId id="343" r:id="rId45"/>
    <p:sldId id="320" r:id="rId46"/>
    <p:sldId id="319" r:id="rId47"/>
    <p:sldId id="312" r:id="rId48"/>
    <p:sldId id="314" r:id="rId49"/>
    <p:sldId id="315" r:id="rId50"/>
    <p:sldId id="309" r:id="rId51"/>
    <p:sldId id="321" r:id="rId52"/>
    <p:sldId id="322" r:id="rId53"/>
    <p:sldId id="323" r:id="rId54"/>
    <p:sldId id="336" r:id="rId55"/>
    <p:sldId id="310" r:id="rId56"/>
    <p:sldId id="285" r:id="rId57"/>
    <p:sldId id="297" r:id="rId58"/>
    <p:sldId id="295" r:id="rId59"/>
    <p:sldId id="294" r:id="rId60"/>
    <p:sldId id="286" r:id="rId61"/>
    <p:sldId id="305" r:id="rId62"/>
    <p:sldId id="306" r:id="rId63"/>
    <p:sldId id="307" r:id="rId64"/>
    <p:sldId id="308" r:id="rId65"/>
    <p:sldId id="292" r:id="rId66"/>
    <p:sldId id="325"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11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37242B-E0CB-4987-94B0-5527FB64F024}" type="datetimeFigureOut">
              <a:rPr lang="pt-BR" smtClean="0"/>
              <a:pPr/>
              <a:t>28/08/2017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813C823-BA94-4182-B68F-E1C380FFB22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7242B-E0CB-4987-94B0-5527FB64F024}" type="datetimeFigureOut">
              <a:rPr lang="pt-BR" smtClean="0"/>
              <a:pPr/>
              <a:t>28/08/2017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3C823-BA94-4182-B68F-E1C380FFB22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memorialdaresistenciasp.org.br/memorial" TargetMode="External"/><Relationship Id="rId2" Type="http://schemas.openxmlformats.org/officeDocument/2006/relationships/hyperlink" Target="http://memorialdaresistenciasp.org.br/memorial/default.aspx?mn=9&amp;c=136&amp;s=0"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2" Type="http://schemas.openxmlformats.org/officeDocument/2006/relationships/hyperlink" Target="http://www.memorialdaresistenciasp.org.br/memoria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wWk0YOq7o_M&amp;feature=youtu.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MEMÓRIA E PATRIMÔNIO</a:t>
            </a:r>
            <a:endParaRPr lang="pt-BR" b="1" dirty="0"/>
          </a:p>
        </p:txBody>
      </p:sp>
      <p:sp>
        <p:nvSpPr>
          <p:cNvPr id="3" name="Espaço Reservado para Conteúdo 2"/>
          <p:cNvSpPr>
            <a:spLocks noGrp="1"/>
          </p:cNvSpPr>
          <p:nvPr>
            <p:ph idx="1"/>
          </p:nvPr>
        </p:nvSpPr>
        <p:spPr/>
        <p:txBody>
          <a:bodyPr>
            <a:normAutofit lnSpcReduction="10000"/>
          </a:bodyPr>
          <a:lstStyle/>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lgn="r">
              <a:buNone/>
            </a:pPr>
            <a:r>
              <a:rPr lang="pt-BR" smtClean="0"/>
              <a:t>Aula </a:t>
            </a:r>
            <a:r>
              <a:rPr lang="pt-BR" smtClean="0"/>
              <a:t>5</a:t>
            </a:r>
            <a:endParaRPr lang="pt-BR" dirty="0"/>
          </a:p>
        </p:txBody>
      </p:sp>
    </p:spTree>
    <p:extLst>
      <p:ext uri="{BB962C8B-B14F-4D97-AF65-F5344CB8AC3E}">
        <p14:creationId xmlns:p14="http://schemas.microsoft.com/office/powerpoint/2010/main" xmlns="" val="285238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Lilian </a:t>
            </a:r>
            <a:r>
              <a:rPr lang="pt-BR" dirty="0" err="1" smtClean="0">
                <a:solidFill>
                  <a:srgbClr val="FF0000"/>
                </a:solidFill>
              </a:rPr>
              <a:t>Moritz</a:t>
            </a:r>
            <a:r>
              <a:rPr lang="pt-BR" dirty="0" smtClean="0">
                <a:solidFill>
                  <a:srgbClr val="FF0000"/>
                </a:solidFill>
              </a:rPr>
              <a:t> Schwartz</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“Lugares de memória” são, pois, o que sobra e se perpetua, carregando um tempo que já se foi, mas continua teimosamente a existir na atualidade. Mais ainda, os “lugares de memória” representam um movimento que nada tem de “natural”. É preciso construir esses lugares, organizar as celebrações, lembrar de nossos mortos, reconhecer a importância das histórias contidas nesses locais, para que eles vivam, no presente.</a:t>
            </a:r>
            <a:br>
              <a:rPr lang="pt-BR" dirty="0" smtClean="0"/>
            </a:br>
            <a:endParaRPr lang="pt-BR" dirty="0" smtClean="0"/>
          </a:p>
          <a:p>
            <a:r>
              <a:rPr lang="pt-BR" dirty="0" smtClean="0"/>
              <a:t>Em 1911 o Cais do </a:t>
            </a:r>
            <a:r>
              <a:rPr lang="pt-BR" dirty="0" err="1" smtClean="0"/>
              <a:t>Valongo</a:t>
            </a:r>
            <a:r>
              <a:rPr lang="pt-BR" dirty="0" smtClean="0"/>
              <a:t> foi aterrado, da mesma maneira como se procurou esconder e esquecer “os males e as lembranças dos tempos da escravidão”. Esse era o discurso civilizatório da Primeira República, que procurava jogar para o Império a conta da escravidão.</a:t>
            </a:r>
            <a:br>
              <a:rPr lang="pt-BR" dirty="0" smtClean="0"/>
            </a:br>
            <a:r>
              <a:rPr lang="pt-BR" dirty="0" smtClean="0"/>
              <a:t/>
            </a:r>
            <a:br>
              <a:rPr lang="pt-BR" dirty="0" smtClean="0"/>
            </a:b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ctr">
              <a:buNone/>
            </a:pPr>
            <a:endParaRPr lang="pt-BR" b="1" dirty="0" smtClean="0">
              <a:solidFill>
                <a:srgbClr val="FF0000"/>
              </a:solidFill>
            </a:endParaRPr>
          </a:p>
          <a:p>
            <a:pPr algn="ctr">
              <a:buNone/>
            </a:pPr>
            <a:r>
              <a:rPr lang="pt-BR" b="1" dirty="0" smtClean="0">
                <a:solidFill>
                  <a:srgbClr val="FF0000"/>
                </a:solidFill>
              </a:rPr>
              <a:t>Memória</a:t>
            </a:r>
            <a:r>
              <a:rPr lang="pt-BR" dirty="0" smtClean="0"/>
              <a:t> →</a:t>
            </a:r>
            <a:r>
              <a:rPr lang="pt-BR" b="1" dirty="0" smtClean="0">
                <a:solidFill>
                  <a:srgbClr val="FF0000"/>
                </a:solidFill>
              </a:rPr>
              <a:t> Futuro</a:t>
            </a:r>
            <a:endParaRPr lang="pt-BR"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La </a:t>
            </a:r>
            <a:r>
              <a:rPr lang="pt-BR" b="1" dirty="0" err="1" smtClean="0"/>
              <a:t>sociedad</a:t>
            </a:r>
            <a:r>
              <a:rPr lang="pt-BR" b="1" dirty="0" smtClean="0"/>
              <a:t> </a:t>
            </a:r>
            <a:r>
              <a:rPr lang="pt-BR" b="1" dirty="0" err="1" smtClean="0"/>
              <a:t>sin</a:t>
            </a:r>
            <a:r>
              <a:rPr lang="pt-BR" b="1" dirty="0" smtClean="0"/>
              <a:t> relato</a:t>
            </a:r>
            <a:r>
              <a:rPr lang="pt-BR" dirty="0" smtClean="0"/>
              <a:t/>
            </a:r>
            <a:br>
              <a:rPr lang="pt-BR" dirty="0" smtClean="0"/>
            </a:br>
            <a:r>
              <a:rPr lang="pt-BR" dirty="0" err="1" smtClean="0">
                <a:solidFill>
                  <a:srgbClr val="FF0000"/>
                </a:solidFill>
              </a:rPr>
              <a:t>Néstor</a:t>
            </a:r>
            <a:r>
              <a:rPr lang="pt-BR" dirty="0" smtClean="0">
                <a:solidFill>
                  <a:srgbClr val="FF0000"/>
                </a:solidFill>
              </a:rPr>
              <a:t> García </a:t>
            </a:r>
            <a:r>
              <a:rPr lang="pt-BR" dirty="0" err="1" smtClean="0">
                <a:solidFill>
                  <a:srgbClr val="FF0000"/>
                </a:solidFill>
              </a:rPr>
              <a:t>Canclini</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De que forma o patrimônio é estabelecido e consolidado, ganhando uma dimensão universal cujo significado não é socialmente compartilhado? Diversidade e </a:t>
            </a:r>
            <a:r>
              <a:rPr lang="pt-BR" dirty="0" err="1" smtClean="0"/>
              <a:t>interculturalidade</a:t>
            </a:r>
            <a:r>
              <a:rPr lang="pt-BR" dirty="0" smtClean="0"/>
              <a:t>?</a:t>
            </a:r>
          </a:p>
          <a:p>
            <a:r>
              <a:rPr lang="pt-BR" dirty="0" smtClean="0"/>
              <a:t>“Os bens reunidos na histórias por cada sociedade não pertencem realmente a todos, ainda que pareçam ser de todos  e estar disponíveis para que todos os usem.”</a:t>
            </a:r>
          </a:p>
          <a:p>
            <a:r>
              <a:rPr lang="pt-BR" dirty="0" smtClean="0"/>
              <a:t>“Apesar do patrimônio cultural servir para unificar uma nação, as desigualdades em sua formação e sua apropriação exigem estudá-los como espaço de disputa material e simbólica entre os setores que a compõe. Se consagram como superiores bairros, objetos e saberes gerados pelos grupos hegemônicos, porque estes grupos contam com a informação e a formação necessárias para compreendê-los e apreciá-los, e portanto para controlá-los melhor.”</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dirty="0" smtClean="0"/>
              <a:t>Convenção para a Salvaguarda do Patrimônio Cultural Imaterial (2003)</a:t>
            </a:r>
            <a:r>
              <a:rPr lang="pt-BR" sz="2400" dirty="0" smtClean="0">
                <a:solidFill>
                  <a:srgbClr val="FF0000"/>
                </a:solidFill>
              </a:rPr>
              <a:t/>
            </a:r>
            <a:br>
              <a:rPr lang="pt-BR" sz="2400" dirty="0" smtClean="0">
                <a:solidFill>
                  <a:srgbClr val="FF0000"/>
                </a:solidFill>
              </a:rPr>
            </a:br>
            <a:r>
              <a:rPr lang="pt-BR" sz="2400" dirty="0" smtClean="0">
                <a:solidFill>
                  <a:srgbClr val="FF0000"/>
                </a:solidFill>
              </a:rPr>
              <a:t>UNESCO</a:t>
            </a:r>
            <a:endParaRPr lang="pt-BR" sz="2400" dirty="0">
              <a:solidFill>
                <a:srgbClr val="FF0000"/>
              </a:solidFill>
            </a:endParaRPr>
          </a:p>
        </p:txBody>
      </p:sp>
      <p:sp>
        <p:nvSpPr>
          <p:cNvPr id="3" name="Espaço Reservado para Conteúdo 2"/>
          <p:cNvSpPr>
            <a:spLocks noGrp="1"/>
          </p:cNvSpPr>
          <p:nvPr>
            <p:ph idx="1"/>
          </p:nvPr>
        </p:nvSpPr>
        <p:spPr/>
        <p:txBody>
          <a:bodyPr>
            <a:normAutofit fontScale="62500" lnSpcReduction="20000"/>
          </a:bodyPr>
          <a:lstStyle/>
          <a:p>
            <a:r>
              <a:rPr lang="pt-BR" b="1" dirty="0" smtClean="0"/>
              <a:t>O Patrimônio Cultural Imaterial ou Intangível compreende as expressões de vida e tradições que comunidades, grupos e indivíduos em todas as partes do mundo recebem de seus ancestrais e passam seus conhecimentos a seus descendentes.</a:t>
            </a:r>
            <a:endParaRPr lang="pt-BR" dirty="0" smtClean="0"/>
          </a:p>
          <a:p>
            <a:r>
              <a:rPr lang="pt-BR" dirty="0" smtClean="0"/>
              <a:t>Para muitas pessoas, especialmente as minorias étnicas e os povos indígenas, o </a:t>
            </a:r>
            <a:r>
              <a:rPr lang="pt-BR" dirty="0" smtClean="0">
                <a:solidFill>
                  <a:srgbClr val="FF0000"/>
                </a:solidFill>
              </a:rPr>
              <a:t>patrimônio imaterial </a:t>
            </a:r>
            <a:r>
              <a:rPr lang="pt-BR" dirty="0" smtClean="0"/>
              <a:t>é uma fonte de identidade e carrega a sua própria história. A filosofia, os valores e formas de pensar refletidos nas línguas, tradições orais e diversas manifestações culturais constituem o fundamento da vida comunitária. Num mundo de crescentes interações globais, a revitalização de culturas tradicionais e populares assegura a sobrevivência da diversidade de culturas dentro de cada comunidade, contribuindo para o alcance de um mundo plural. Além das gravações, registros e arquivos, a UNESCO considera que uma das formas mais eficazes de preservar o patrimônio imaterial é garantir que os portadores desse patrimônio possam continuar produzindo-o e transmitindo-o</a:t>
            </a:r>
          </a:p>
          <a:p>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14290"/>
            <a:ext cx="8229600" cy="1143000"/>
          </a:xfrm>
        </p:spPr>
        <p:txBody>
          <a:bodyPr>
            <a:normAutofit fontScale="90000"/>
          </a:bodyPr>
          <a:lstStyle/>
          <a:p>
            <a:r>
              <a:rPr lang="pt-BR" sz="2400" dirty="0" smtClean="0"/>
              <a:t>CONVENÇÃO PARA A PROTECÇÃO DO PATRIMÓNIO MUNDIAL, CULTURAL E NATURAL (1972)</a:t>
            </a:r>
            <a:br>
              <a:rPr lang="pt-BR" sz="2400" dirty="0" smtClean="0"/>
            </a:br>
            <a:r>
              <a:rPr lang="pt-BR" sz="2400" dirty="0" err="1" smtClean="0">
                <a:solidFill>
                  <a:srgbClr val="FF0000"/>
                </a:solidFill>
              </a:rPr>
              <a:t>Unesco</a:t>
            </a:r>
            <a:endParaRPr lang="pt-BR" sz="2400"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Para fins da presente Convenção serão considerados como </a:t>
            </a:r>
            <a:r>
              <a:rPr lang="pt-BR" dirty="0" smtClean="0"/>
              <a:t>patrimônio </a:t>
            </a:r>
            <a:r>
              <a:rPr lang="pt-BR" dirty="0" smtClean="0"/>
              <a:t>cultural: Os monumentos. – Obras </a:t>
            </a:r>
            <a:r>
              <a:rPr lang="pt-BR" dirty="0" err="1" smtClean="0"/>
              <a:t>arquitectónicas</a:t>
            </a:r>
            <a:r>
              <a:rPr lang="pt-BR" dirty="0" smtClean="0"/>
              <a:t>, de escultura ou de pintura monumentais, elementos de estruturas de </a:t>
            </a:r>
            <a:r>
              <a:rPr lang="pt-BR" dirty="0" err="1" smtClean="0"/>
              <a:t>carácter</a:t>
            </a:r>
            <a:r>
              <a:rPr lang="pt-BR" dirty="0" smtClean="0"/>
              <a:t> arqueológico, inscrições, grutas e grupos de elementos com </a:t>
            </a:r>
            <a:r>
              <a:rPr lang="pt-BR" dirty="0" smtClean="0">
                <a:solidFill>
                  <a:srgbClr val="FF0000"/>
                </a:solidFill>
              </a:rPr>
              <a:t>valor universal excepcional </a:t>
            </a:r>
            <a:r>
              <a:rPr lang="pt-BR" dirty="0" smtClean="0"/>
              <a:t>do ponto de vista da história, da arte ou da ciência; Os conjuntos. – Grupos de construções isoladas ou reunidos que, em virtude da sua </a:t>
            </a:r>
            <a:r>
              <a:rPr lang="pt-BR" dirty="0" err="1" smtClean="0"/>
              <a:t>arquitectura</a:t>
            </a:r>
            <a:r>
              <a:rPr lang="pt-BR" dirty="0" smtClean="0"/>
              <a:t>, unidade ou integração na paisagem têm valor universal excepcional do ponto de vista da história, da arte ou da ciência; Os locais de interesse. – Obras do homem, ou obras conjugadas do homem e da natureza, e as zonas, incluindo os locais de interesse arqueológico, com um valor universal excepcional do ponto de vista histórico, estético, etnológico ou antropológico.</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Unesco</a:t>
            </a:r>
            <a:endParaRPr lang="pt-BR" dirty="0"/>
          </a:p>
        </p:txBody>
      </p:sp>
      <p:pic>
        <p:nvPicPr>
          <p:cNvPr id="7" name="Espaço Reservado para Conteúdo 6" descr="news-1627-1.jpg"/>
          <p:cNvPicPr>
            <a:picLocks noGrp="1" noChangeAspect="1"/>
          </p:cNvPicPr>
          <p:nvPr>
            <p:ph idx="1"/>
          </p:nvPr>
        </p:nvPicPr>
        <p:blipFill>
          <a:blip r:embed="rId2"/>
          <a:stretch>
            <a:fillRect/>
          </a:stretch>
        </p:blipFill>
        <p:spPr>
          <a:xfrm>
            <a:off x="1128427" y="1600200"/>
            <a:ext cx="6887145"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Unesco</a:t>
            </a:r>
            <a:endParaRPr lang="pt-BR" dirty="0"/>
          </a:p>
        </p:txBody>
      </p:sp>
      <p:pic>
        <p:nvPicPr>
          <p:cNvPr id="1026" name="Picture 2" descr="C:\Users\iea\Pictures\Map_of_UNESCO_Intangible_cultural_heritage_(en).png"/>
          <p:cNvPicPr>
            <a:picLocks noGrp="1" noChangeAspect="1" noChangeArrowheads="1"/>
          </p:cNvPicPr>
          <p:nvPr>
            <p:ph idx="1"/>
          </p:nvPr>
        </p:nvPicPr>
        <p:blipFill>
          <a:blip r:embed="rId2" cstate="print"/>
          <a:srcRect/>
          <a:stretch>
            <a:fillRect/>
          </a:stretch>
        </p:blipFill>
        <p:spPr bwMode="auto">
          <a:xfrm>
            <a:off x="547981" y="1600200"/>
            <a:ext cx="8048038"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Outras Globalizações</a:t>
            </a:r>
            <a:br>
              <a:rPr lang="pt-BR" dirty="0" smtClean="0"/>
            </a:br>
            <a:r>
              <a:rPr lang="pt-BR" sz="3600" dirty="0" smtClean="0">
                <a:solidFill>
                  <a:srgbClr val="FF0000"/>
                </a:solidFill>
              </a:rPr>
              <a:t>Gustavo Lins Ribeiro</a:t>
            </a:r>
            <a:endParaRPr lang="pt-BR" sz="3600"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Patrimônio mundial - foco no “valor universal excepcional”, considera-o um discurso de reconhecimento global, “destinado a definir uma família de extraordinários marcadores de identidade que são significativos em circuitos nacionais e internacionais”.</a:t>
            </a:r>
          </a:p>
          <a:p>
            <a:r>
              <a:rPr lang="pt-BR" dirty="0" smtClean="0"/>
              <a:t>Valor universal não é inócuo e sua força advém do reconhecimento criado em um tempo em que abundam demandas por reconhecimento, configurando um artefato taxonômico que produz “efeitos de poder que estruturam as relações entre os atores coletivos.”</a:t>
            </a:r>
          </a:p>
          <a:p>
            <a:r>
              <a:rPr lang="pt-BR" dirty="0" smtClean="0"/>
              <a:t>Valores universais excepcionais devem ser tratados como o que são: “um significante flutuante, cuja definição irá depender das diferentes lutas de grupos interessados na administração da economia global simbólica.</a:t>
            </a:r>
            <a:r>
              <a:rPr lang="pt-BR" i="1" dirty="0" smtClean="0"/>
              <a:t>” </a:t>
            </a:r>
          </a:p>
          <a:p>
            <a:r>
              <a:rPr lang="pt-BR" dirty="0" smtClean="0"/>
              <a:t>“O único universal possível é o processo de negociação democrática e a manutenção dos equivalentes em tensão</a:t>
            </a:r>
            <a:r>
              <a:rPr lang="pt-BR" i="1" dirty="0" smtClean="0"/>
              <a:t>”</a:t>
            </a:r>
            <a:r>
              <a:rPr lang="pt-BR" dirty="0" smtClean="0"/>
              <a:t>. </a:t>
            </a:r>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Charlottesville</a:t>
            </a:r>
            <a:r>
              <a:rPr lang="pt-BR" dirty="0" smtClean="0"/>
              <a:t>, </a:t>
            </a:r>
            <a:r>
              <a:rPr lang="pt-BR" dirty="0" err="1" smtClean="0"/>
              <a:t>Vírginia</a:t>
            </a:r>
            <a:r>
              <a:rPr lang="pt-BR" dirty="0" smtClean="0"/>
              <a:t>,EUA</a:t>
            </a:r>
            <a:br>
              <a:rPr lang="pt-BR" dirty="0" smtClean="0"/>
            </a:br>
            <a:r>
              <a:rPr lang="pt-BR" sz="2700" dirty="0" smtClean="0"/>
              <a:t>(45mil habitantes)</a:t>
            </a:r>
            <a:endParaRPr lang="pt-BR" sz="2700" dirty="0"/>
          </a:p>
        </p:txBody>
      </p:sp>
      <p:pic>
        <p:nvPicPr>
          <p:cNvPr id="4" name="Espaço Reservado para Conteúdo 3" descr="robert-lee_park__charlottesville__wikimedia-commons-840x577.jpg"/>
          <p:cNvPicPr>
            <a:picLocks noGrp="1" noChangeAspect="1"/>
          </p:cNvPicPr>
          <p:nvPr>
            <p:ph idx="1"/>
          </p:nvPr>
        </p:nvPicPr>
        <p:blipFill>
          <a:blip r:embed="rId2"/>
          <a:stretch>
            <a:fillRect/>
          </a:stretch>
        </p:blipFill>
        <p:spPr>
          <a:xfrm>
            <a:off x="2438400" y="2397601"/>
            <a:ext cx="4267200" cy="2931160"/>
          </a:xfrm>
        </p:spPr>
      </p:pic>
      <p:sp>
        <p:nvSpPr>
          <p:cNvPr id="5" name="CaixaDeTexto 4"/>
          <p:cNvSpPr txBox="1"/>
          <p:nvPr/>
        </p:nvSpPr>
        <p:spPr>
          <a:xfrm>
            <a:off x="1357290" y="5643578"/>
            <a:ext cx="6929486" cy="369332"/>
          </a:xfrm>
          <a:prstGeom prst="rect">
            <a:avLst/>
          </a:prstGeom>
          <a:noFill/>
        </p:spPr>
        <p:txBody>
          <a:bodyPr wrap="square" rtlCol="0">
            <a:spAutoFit/>
          </a:bodyPr>
          <a:lstStyle/>
          <a:p>
            <a:r>
              <a:rPr lang="pt-BR" dirty="0" smtClean="0"/>
              <a:t>Estátua do General Robert Lee, Confederado</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Distúrbios – Agosto 2017</a:t>
            </a:r>
            <a:endParaRPr lang="pt-BR" dirty="0"/>
          </a:p>
        </p:txBody>
      </p:sp>
      <p:sp>
        <p:nvSpPr>
          <p:cNvPr id="3" name="Espaço Reservado para Conteúdo 2"/>
          <p:cNvSpPr>
            <a:spLocks noGrp="1"/>
          </p:cNvSpPr>
          <p:nvPr>
            <p:ph idx="1"/>
          </p:nvPr>
        </p:nvSpPr>
        <p:spPr/>
        <p:txBody>
          <a:bodyPr>
            <a:normAutofit fontScale="77500" lnSpcReduction="20000"/>
          </a:bodyPr>
          <a:lstStyle/>
          <a:p>
            <a:pPr fontAlgn="base"/>
            <a:r>
              <a:rPr lang="pt-BR" dirty="0" smtClean="0"/>
              <a:t>Marcha de </a:t>
            </a:r>
            <a:r>
              <a:rPr lang="pt-BR" dirty="0" err="1" smtClean="0"/>
              <a:t>supremacistas</a:t>
            </a:r>
            <a:r>
              <a:rPr lang="pt-BR" dirty="0" smtClean="0"/>
              <a:t> brancos contra a retirada de uma estátua da guerra civil norte-americana.</a:t>
            </a:r>
          </a:p>
          <a:p>
            <a:pPr fontAlgn="base"/>
            <a:r>
              <a:rPr lang="pt-BR" dirty="0" smtClean="0"/>
              <a:t>Grupos contrários: negros e antifascistas, que defendem a decisão da Prefeitura de retirar o monumento. </a:t>
            </a:r>
          </a:p>
          <a:p>
            <a:pPr fontAlgn="base"/>
            <a:r>
              <a:rPr lang="pt-BR" dirty="0" err="1" smtClean="0"/>
              <a:t>Charlottesville</a:t>
            </a:r>
            <a:r>
              <a:rPr lang="pt-BR" dirty="0" smtClean="0"/>
              <a:t> é o mais recente cenário de um debate nacional. O debate, avivado em 2015 depois de um conflito racial na Carolina do Sul, gira em torno da simbologia da velha Confederação, que alguns consideram um legado escravagista e outros um gesto de identidade histórica. A isso se soma o contexto atual: os acenos mútuos entre os </a:t>
            </a:r>
            <a:r>
              <a:rPr lang="pt-BR" dirty="0" err="1" smtClean="0"/>
              <a:t>supremacistas</a:t>
            </a:r>
            <a:r>
              <a:rPr lang="pt-BR" dirty="0" smtClean="0"/>
              <a:t> brancos e o presidente norte-americano, Donald </a:t>
            </a:r>
            <a:r>
              <a:rPr lang="pt-BR" dirty="0" err="1" smtClean="0"/>
              <a:t>Trump</a:t>
            </a:r>
            <a:r>
              <a:rPr lang="pt-BR" dirty="0" smtClean="0"/>
              <a:t>.</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FF0000"/>
                </a:solidFill>
              </a:rPr>
              <a:t>Direitos Culturais</a:t>
            </a:r>
            <a:r>
              <a:rPr lang="pt-BR" dirty="0" smtClean="0">
                <a:solidFill>
                  <a:srgbClr val="FF0000"/>
                </a:solidFill>
              </a:rPr>
              <a:t/>
            </a:r>
            <a:br>
              <a:rPr lang="pt-BR" dirty="0" smtClean="0">
                <a:solidFill>
                  <a:srgbClr val="FF0000"/>
                </a:solidFill>
              </a:rPr>
            </a:br>
            <a:r>
              <a:rPr lang="pt-BR" dirty="0" smtClean="0">
                <a:solidFill>
                  <a:srgbClr val="FF0000"/>
                </a:solidFill>
              </a:rPr>
              <a:t>Declaração de Friburgo</a:t>
            </a:r>
            <a:endParaRPr lang="en-US" dirty="0"/>
          </a:p>
        </p:txBody>
      </p:sp>
      <p:sp>
        <p:nvSpPr>
          <p:cNvPr id="3" name="Espaço Reservado para Conteúdo 2"/>
          <p:cNvSpPr>
            <a:spLocks noGrp="1"/>
          </p:cNvSpPr>
          <p:nvPr>
            <p:ph idx="1"/>
          </p:nvPr>
        </p:nvSpPr>
        <p:spPr/>
        <p:txBody>
          <a:bodyPr>
            <a:normAutofit fontScale="70000" lnSpcReduction="20000"/>
          </a:bodyPr>
          <a:lstStyle/>
          <a:p>
            <a:endParaRPr lang="en-US" dirty="0" smtClean="0"/>
          </a:p>
          <a:p>
            <a:r>
              <a:rPr lang="en-US" dirty="0" smtClean="0"/>
              <a:t>O </a:t>
            </a:r>
            <a:r>
              <a:rPr lang="en-US" dirty="0" err="1" smtClean="0"/>
              <a:t>partilhamento</a:t>
            </a:r>
            <a:r>
              <a:rPr lang="en-US" dirty="0" smtClean="0"/>
              <a:t> e o </a:t>
            </a:r>
            <a:r>
              <a:rPr lang="en-US" dirty="0" err="1" smtClean="0"/>
              <a:t>desenvolvimento</a:t>
            </a:r>
            <a:r>
              <a:rPr lang="en-US" dirty="0" smtClean="0"/>
              <a:t> </a:t>
            </a:r>
            <a:r>
              <a:rPr lang="en-US" dirty="0" err="1" smtClean="0"/>
              <a:t>em</a:t>
            </a:r>
            <a:r>
              <a:rPr lang="en-US" dirty="0" smtClean="0"/>
              <a:t> </a:t>
            </a:r>
            <a:r>
              <a:rPr lang="en-US" dirty="0" err="1" smtClean="0"/>
              <a:t>comum</a:t>
            </a:r>
            <a:r>
              <a:rPr lang="en-US" dirty="0" smtClean="0"/>
              <a:t> de </a:t>
            </a:r>
            <a:r>
              <a:rPr lang="en-US" dirty="0" err="1" smtClean="0"/>
              <a:t>valores</a:t>
            </a:r>
            <a:r>
              <a:rPr lang="en-US" dirty="0" smtClean="0"/>
              <a:t> </a:t>
            </a:r>
            <a:r>
              <a:rPr lang="en-US" dirty="0" err="1" smtClean="0"/>
              <a:t>culturais</a:t>
            </a:r>
            <a:r>
              <a:rPr lang="en-US" dirty="0" smtClean="0"/>
              <a:t> </a:t>
            </a:r>
            <a:r>
              <a:rPr lang="en-US" dirty="0" err="1" smtClean="0"/>
              <a:t>implica</a:t>
            </a:r>
            <a:r>
              <a:rPr lang="en-US" dirty="0" smtClean="0"/>
              <a:t> </a:t>
            </a:r>
            <a:r>
              <a:rPr lang="en-US" dirty="0" smtClean="0">
                <a:solidFill>
                  <a:srgbClr val="FF0000"/>
                </a:solidFill>
              </a:rPr>
              <a:t>o </a:t>
            </a:r>
            <a:r>
              <a:rPr lang="en-US" dirty="0" err="1" smtClean="0">
                <a:solidFill>
                  <a:srgbClr val="FF0000"/>
                </a:solidFill>
              </a:rPr>
              <a:t>direito</a:t>
            </a:r>
            <a:r>
              <a:rPr lang="en-US" dirty="0" smtClean="0">
                <a:solidFill>
                  <a:srgbClr val="FF0000"/>
                </a:solidFill>
              </a:rPr>
              <a:t> de </a:t>
            </a:r>
            <a:r>
              <a:rPr lang="en-US" dirty="0" err="1" smtClean="0">
                <a:solidFill>
                  <a:srgbClr val="FF0000"/>
                </a:solidFill>
              </a:rPr>
              <a:t>participar</a:t>
            </a:r>
            <a:r>
              <a:rPr lang="en-US" dirty="0" smtClean="0">
                <a:solidFill>
                  <a:srgbClr val="FF0000"/>
                </a:solidFill>
              </a:rPr>
              <a:t> das </a:t>
            </a:r>
            <a:r>
              <a:rPr lang="en-US" dirty="0" err="1" smtClean="0">
                <a:solidFill>
                  <a:srgbClr val="FF0000"/>
                </a:solidFill>
              </a:rPr>
              <a:t>memórias</a:t>
            </a:r>
            <a:r>
              <a:rPr lang="en-US" dirty="0" smtClean="0">
                <a:solidFill>
                  <a:srgbClr val="FF0000"/>
                </a:solidFill>
              </a:rPr>
              <a:t> </a:t>
            </a:r>
            <a:r>
              <a:rPr lang="en-US" dirty="0" err="1" smtClean="0">
                <a:solidFill>
                  <a:srgbClr val="FF0000"/>
                </a:solidFill>
              </a:rPr>
              <a:t>coletivas</a:t>
            </a:r>
            <a:r>
              <a:rPr lang="en-US" dirty="0" smtClean="0">
                <a:solidFill>
                  <a:srgbClr val="FF0000"/>
                </a:solidFill>
              </a:rPr>
              <a:t>, do </a:t>
            </a:r>
            <a:r>
              <a:rPr lang="en-US" dirty="0" err="1" smtClean="0">
                <a:solidFill>
                  <a:srgbClr val="FF0000"/>
                </a:solidFill>
              </a:rPr>
              <a:t>conhecimento</a:t>
            </a:r>
            <a:r>
              <a:rPr lang="en-US" dirty="0" smtClean="0">
                <a:solidFill>
                  <a:srgbClr val="FF0000"/>
                </a:solidFill>
              </a:rPr>
              <a:t> e da </a:t>
            </a:r>
            <a:r>
              <a:rPr lang="en-US" dirty="0" err="1" smtClean="0">
                <a:solidFill>
                  <a:srgbClr val="FF0000"/>
                </a:solidFill>
              </a:rPr>
              <a:t>interpretação</a:t>
            </a:r>
            <a:r>
              <a:rPr lang="en-US" dirty="0" smtClean="0">
                <a:solidFill>
                  <a:srgbClr val="FF0000"/>
                </a:solidFill>
              </a:rPr>
              <a:t> de </a:t>
            </a:r>
            <a:r>
              <a:rPr lang="en-US" dirty="0" err="1" smtClean="0">
                <a:solidFill>
                  <a:srgbClr val="FF0000"/>
                </a:solidFill>
              </a:rPr>
              <a:t>sua</a:t>
            </a:r>
            <a:r>
              <a:rPr lang="en-US" dirty="0" smtClean="0">
                <a:solidFill>
                  <a:srgbClr val="FF0000"/>
                </a:solidFill>
              </a:rPr>
              <a:t> </a:t>
            </a:r>
            <a:r>
              <a:rPr lang="en-US" dirty="0" err="1" smtClean="0">
                <a:solidFill>
                  <a:srgbClr val="FF0000"/>
                </a:solidFill>
              </a:rPr>
              <a:t>história</a:t>
            </a:r>
            <a:r>
              <a:rPr lang="en-US" dirty="0" smtClean="0"/>
              <a:t>. O </a:t>
            </a:r>
            <a:r>
              <a:rPr lang="en-US" dirty="0" err="1" smtClean="0"/>
              <a:t>direito</a:t>
            </a:r>
            <a:r>
              <a:rPr lang="en-US" dirty="0" smtClean="0"/>
              <a:t> à </a:t>
            </a:r>
            <a:r>
              <a:rPr lang="en-US" dirty="0" err="1" smtClean="0"/>
              <a:t>memória</a:t>
            </a:r>
            <a:r>
              <a:rPr lang="en-US" dirty="0" smtClean="0"/>
              <a:t> é </a:t>
            </a:r>
            <a:r>
              <a:rPr lang="en-US" dirty="0" err="1" smtClean="0"/>
              <a:t>componente</a:t>
            </a:r>
            <a:r>
              <a:rPr lang="en-US" dirty="0" smtClean="0"/>
              <a:t> do </a:t>
            </a:r>
            <a:r>
              <a:rPr lang="en-US" dirty="0" err="1" smtClean="0"/>
              <a:t>direito</a:t>
            </a:r>
            <a:r>
              <a:rPr lang="en-US" dirty="0" smtClean="0"/>
              <a:t> </a:t>
            </a:r>
            <a:r>
              <a:rPr lang="en-US" dirty="0" err="1" smtClean="0"/>
              <a:t>ao</a:t>
            </a:r>
            <a:r>
              <a:rPr lang="en-US" dirty="0" smtClean="0"/>
              <a:t> </a:t>
            </a:r>
            <a:r>
              <a:rPr lang="en-US" dirty="0" err="1" smtClean="0"/>
              <a:t>patrimônio</a:t>
            </a:r>
            <a:r>
              <a:rPr lang="en-US" dirty="0" smtClean="0"/>
              <a:t>.</a:t>
            </a:r>
          </a:p>
          <a:p>
            <a:pPr>
              <a:buNone/>
            </a:pPr>
            <a:endParaRPr lang="en-US" dirty="0" smtClean="0"/>
          </a:p>
          <a:p>
            <a:r>
              <a:rPr lang="en-US" dirty="0" smtClean="0">
                <a:solidFill>
                  <a:srgbClr val="FF0000"/>
                </a:solidFill>
              </a:rPr>
              <a:t>O </a:t>
            </a:r>
            <a:r>
              <a:rPr lang="en-US" dirty="0" err="1" smtClean="0">
                <a:solidFill>
                  <a:srgbClr val="FF0000"/>
                </a:solidFill>
              </a:rPr>
              <a:t>direito</a:t>
            </a:r>
            <a:r>
              <a:rPr lang="en-US" dirty="0" smtClean="0">
                <a:solidFill>
                  <a:srgbClr val="FF0000"/>
                </a:solidFill>
              </a:rPr>
              <a:t> </a:t>
            </a:r>
            <a:r>
              <a:rPr lang="en-US" dirty="0" err="1" smtClean="0">
                <a:solidFill>
                  <a:srgbClr val="FF0000"/>
                </a:solidFill>
              </a:rPr>
              <a:t>ao</a:t>
            </a:r>
            <a:r>
              <a:rPr lang="en-US" dirty="0" smtClean="0">
                <a:solidFill>
                  <a:srgbClr val="FF0000"/>
                </a:solidFill>
              </a:rPr>
              <a:t> </a:t>
            </a:r>
            <a:r>
              <a:rPr lang="en-US" dirty="0" err="1" smtClean="0">
                <a:solidFill>
                  <a:srgbClr val="FF0000"/>
                </a:solidFill>
              </a:rPr>
              <a:t>patrimônio</a:t>
            </a:r>
            <a:r>
              <a:rPr lang="en-US" dirty="0" smtClean="0">
                <a:solidFill>
                  <a:srgbClr val="FF0000"/>
                </a:solidFill>
              </a:rPr>
              <a:t> é um dos </a:t>
            </a:r>
            <a:r>
              <a:rPr lang="en-US" dirty="0" err="1" smtClean="0">
                <a:solidFill>
                  <a:srgbClr val="FF0000"/>
                </a:solidFill>
              </a:rPr>
              <a:t>primeiros</a:t>
            </a:r>
            <a:r>
              <a:rPr lang="en-US" dirty="0" smtClean="0">
                <a:solidFill>
                  <a:srgbClr val="FF0000"/>
                </a:solidFill>
              </a:rPr>
              <a:t> </a:t>
            </a:r>
            <a:r>
              <a:rPr lang="en-US" dirty="0" err="1" smtClean="0">
                <a:solidFill>
                  <a:srgbClr val="FF0000"/>
                </a:solidFill>
              </a:rPr>
              <a:t>sustentáculos</a:t>
            </a:r>
            <a:r>
              <a:rPr lang="en-US" dirty="0" smtClean="0">
                <a:solidFill>
                  <a:srgbClr val="FF0000"/>
                </a:solidFill>
              </a:rPr>
              <a:t> do </a:t>
            </a:r>
            <a:r>
              <a:rPr lang="en-US" dirty="0" err="1" smtClean="0">
                <a:solidFill>
                  <a:srgbClr val="FF0000"/>
                </a:solidFill>
              </a:rPr>
              <a:t>direito</a:t>
            </a:r>
            <a:r>
              <a:rPr lang="en-US" dirty="0" smtClean="0">
                <a:solidFill>
                  <a:srgbClr val="FF0000"/>
                </a:solidFill>
              </a:rPr>
              <a:t> à </a:t>
            </a:r>
            <a:r>
              <a:rPr lang="en-US" dirty="0" err="1" smtClean="0">
                <a:solidFill>
                  <a:srgbClr val="FF0000"/>
                </a:solidFill>
              </a:rPr>
              <a:t>identidade</a:t>
            </a:r>
            <a:r>
              <a:rPr lang="en-US" dirty="0" smtClean="0"/>
              <a:t>. As </a:t>
            </a:r>
            <a:r>
              <a:rPr lang="en-US" dirty="0" err="1" smtClean="0"/>
              <a:t>violações</a:t>
            </a:r>
            <a:r>
              <a:rPr lang="en-US" dirty="0" smtClean="0"/>
              <a:t> </a:t>
            </a:r>
            <a:r>
              <a:rPr lang="en-US" dirty="0" err="1" smtClean="0"/>
              <a:t>desse</a:t>
            </a:r>
            <a:r>
              <a:rPr lang="en-US" dirty="0" smtClean="0"/>
              <a:t> </a:t>
            </a:r>
            <a:r>
              <a:rPr lang="en-US" dirty="0" err="1" smtClean="0"/>
              <a:t>direito</a:t>
            </a:r>
            <a:r>
              <a:rPr lang="en-US" dirty="0" smtClean="0"/>
              <a:t> </a:t>
            </a:r>
            <a:r>
              <a:rPr lang="en-US" dirty="0" err="1" smtClean="0"/>
              <a:t>constituem</a:t>
            </a:r>
            <a:r>
              <a:rPr lang="en-US" dirty="0" smtClean="0"/>
              <a:t> outros </a:t>
            </a:r>
            <a:r>
              <a:rPr lang="en-US" dirty="0" err="1" smtClean="0"/>
              <a:t>tantos</a:t>
            </a:r>
            <a:r>
              <a:rPr lang="en-US" dirty="0" smtClean="0"/>
              <a:t> </a:t>
            </a:r>
            <a:r>
              <a:rPr lang="en-US" dirty="0" err="1" smtClean="0"/>
              <a:t>impedimentos</a:t>
            </a:r>
            <a:r>
              <a:rPr lang="en-US" dirty="0" smtClean="0"/>
              <a:t> </a:t>
            </a:r>
            <a:r>
              <a:rPr lang="en-US" dirty="0" err="1" smtClean="0"/>
              <a:t>ou</a:t>
            </a:r>
            <a:r>
              <a:rPr lang="en-US" dirty="0" smtClean="0"/>
              <a:t> </a:t>
            </a:r>
            <a:r>
              <a:rPr lang="en-US" dirty="0" err="1" smtClean="0"/>
              <a:t>destruições</a:t>
            </a:r>
            <a:r>
              <a:rPr lang="en-US" dirty="0" smtClean="0"/>
              <a:t> dos </a:t>
            </a:r>
            <a:r>
              <a:rPr lang="en-US" dirty="0" err="1" smtClean="0"/>
              <a:t>acessos</a:t>
            </a:r>
            <a:r>
              <a:rPr lang="en-US" dirty="0" smtClean="0"/>
              <a:t> </a:t>
            </a:r>
            <a:r>
              <a:rPr lang="en-US" dirty="0" err="1" smtClean="0"/>
              <a:t>aos</a:t>
            </a:r>
            <a:r>
              <a:rPr lang="en-US" dirty="0" smtClean="0"/>
              <a:t> </a:t>
            </a:r>
            <a:r>
              <a:rPr lang="en-US" dirty="0" err="1" smtClean="0"/>
              <a:t>recursos</a:t>
            </a:r>
            <a:r>
              <a:rPr lang="en-US" dirty="0" smtClean="0"/>
              <a:t> </a:t>
            </a:r>
            <a:r>
              <a:rPr lang="en-US" dirty="0" err="1" smtClean="0"/>
              <a:t>culturais</a:t>
            </a:r>
            <a:r>
              <a:rPr lang="en-US" dirty="0" smtClean="0"/>
              <a:t>. A </a:t>
            </a:r>
            <a:r>
              <a:rPr lang="en-US" dirty="0" err="1" smtClean="0"/>
              <a:t>destruição</a:t>
            </a:r>
            <a:r>
              <a:rPr lang="en-US" dirty="0" smtClean="0"/>
              <a:t> de </a:t>
            </a:r>
            <a:r>
              <a:rPr lang="en-US" dirty="0" err="1" smtClean="0"/>
              <a:t>maneira</a:t>
            </a:r>
            <a:r>
              <a:rPr lang="en-US" dirty="0" smtClean="0"/>
              <a:t> </a:t>
            </a:r>
            <a:r>
              <a:rPr lang="en-US" dirty="0" err="1" smtClean="0"/>
              <a:t>irremediável</a:t>
            </a:r>
            <a:r>
              <a:rPr lang="en-US" dirty="0" smtClean="0"/>
              <a:t> de </a:t>
            </a:r>
            <a:r>
              <a:rPr lang="en-US" dirty="0" err="1" smtClean="0"/>
              <a:t>partes</a:t>
            </a:r>
            <a:r>
              <a:rPr lang="en-US" dirty="0" smtClean="0"/>
              <a:t> </a:t>
            </a:r>
            <a:r>
              <a:rPr lang="en-US" dirty="0" err="1" smtClean="0"/>
              <a:t>significativas</a:t>
            </a:r>
            <a:r>
              <a:rPr lang="en-US" dirty="0" smtClean="0"/>
              <a:t> de um </a:t>
            </a:r>
            <a:r>
              <a:rPr lang="en-US" dirty="0" err="1" smtClean="0"/>
              <a:t>patrimônio</a:t>
            </a:r>
            <a:r>
              <a:rPr lang="en-US" dirty="0" smtClean="0"/>
              <a:t> cultural é </a:t>
            </a:r>
            <a:r>
              <a:rPr lang="en-US" dirty="0" err="1" smtClean="0"/>
              <a:t>uma</a:t>
            </a:r>
            <a:r>
              <a:rPr lang="en-US" dirty="0" smtClean="0"/>
              <a:t> das </a:t>
            </a:r>
            <a:r>
              <a:rPr lang="en-US" dirty="0" err="1" smtClean="0"/>
              <a:t>maneiras</a:t>
            </a:r>
            <a:r>
              <a:rPr lang="en-US" dirty="0" smtClean="0"/>
              <a:t> </a:t>
            </a:r>
            <a:r>
              <a:rPr lang="en-US" dirty="0" err="1" smtClean="0"/>
              <a:t>mais</a:t>
            </a:r>
            <a:r>
              <a:rPr lang="en-US" dirty="0" smtClean="0"/>
              <a:t> </a:t>
            </a:r>
            <a:r>
              <a:rPr lang="en-US" dirty="0" err="1" smtClean="0"/>
              <a:t>comuns</a:t>
            </a:r>
            <a:r>
              <a:rPr lang="en-US" dirty="0" smtClean="0"/>
              <a:t> de </a:t>
            </a:r>
            <a:r>
              <a:rPr lang="en-US" dirty="0" err="1" smtClean="0"/>
              <a:t>atacar</a:t>
            </a:r>
            <a:r>
              <a:rPr lang="en-US" dirty="0" smtClean="0"/>
              <a:t> a </a:t>
            </a:r>
            <a:r>
              <a:rPr lang="en-US" dirty="0" err="1" smtClean="0"/>
              <a:t>identidade</a:t>
            </a:r>
            <a:r>
              <a:rPr lang="en-US" dirty="0" smtClean="0"/>
              <a:t> das </a:t>
            </a:r>
            <a:r>
              <a:rPr lang="en-US" dirty="0" err="1" smtClean="0"/>
              <a:t>pessoas</a:t>
            </a:r>
            <a:r>
              <a:rPr lang="en-US" dirty="0" smtClean="0"/>
              <a:t> e de </a:t>
            </a:r>
            <a:r>
              <a:rPr lang="en-US" dirty="0" err="1" smtClean="0"/>
              <a:t>suas</a:t>
            </a:r>
            <a:r>
              <a:rPr lang="en-US" dirty="0" smtClean="0"/>
              <a:t> </a:t>
            </a:r>
            <a:r>
              <a:rPr lang="en-US" dirty="0" err="1" smtClean="0"/>
              <a:t>comunidades</a:t>
            </a:r>
            <a:r>
              <a:rPr lang="en-US" dirty="0" smtClean="0"/>
              <a:t>. É </a:t>
            </a:r>
            <a:r>
              <a:rPr lang="en-US" dirty="0" err="1" smtClean="0"/>
              <a:t>uma</a:t>
            </a:r>
            <a:r>
              <a:rPr lang="en-US" dirty="0" smtClean="0"/>
              <a:t> causa </a:t>
            </a:r>
            <a:r>
              <a:rPr lang="en-US" dirty="0" err="1" smtClean="0"/>
              <a:t>direta</a:t>
            </a:r>
            <a:r>
              <a:rPr lang="en-US" dirty="0" smtClean="0"/>
              <a:t> de </a:t>
            </a:r>
            <a:r>
              <a:rPr lang="en-US" dirty="0" err="1" smtClean="0"/>
              <a:t>humilhação</a:t>
            </a:r>
            <a:r>
              <a:rPr lang="en-US" dirty="0" smtClean="0"/>
              <a:t>, </a:t>
            </a:r>
            <a:r>
              <a:rPr lang="en-US" dirty="0" err="1" smtClean="0"/>
              <a:t>acarretando</a:t>
            </a:r>
            <a:r>
              <a:rPr lang="en-US" dirty="0" smtClean="0"/>
              <a:t> </a:t>
            </a:r>
            <a:r>
              <a:rPr lang="en-US" dirty="0" err="1" smtClean="0"/>
              <a:t>alienação</a:t>
            </a:r>
            <a:r>
              <a:rPr lang="en-US" dirty="0" smtClean="0"/>
              <a:t> </a:t>
            </a:r>
            <a:r>
              <a:rPr lang="en-US" dirty="0" err="1" smtClean="0"/>
              <a:t>ou</a:t>
            </a:r>
            <a:r>
              <a:rPr lang="en-US" dirty="0" smtClean="0"/>
              <a:t> </a:t>
            </a:r>
            <a:r>
              <a:rPr lang="en-US" dirty="0" err="1" smtClean="0"/>
              <a:t>violência</a:t>
            </a:r>
            <a:r>
              <a:rPr lang="en-US" dirty="0" smtClean="0"/>
              <a:t>.</a:t>
            </a:r>
          </a:p>
          <a:p>
            <a:pPr>
              <a:buNone/>
            </a:pPr>
            <a:r>
              <a:rPr lang="en-US" sz="2600" dirty="0" smtClean="0"/>
              <a:t>      </a:t>
            </a:r>
          </a:p>
        </p:txBody>
      </p:sp>
    </p:spTree>
    <p:extLst>
      <p:ext uri="{BB962C8B-B14F-4D97-AF65-F5344CB8AC3E}">
        <p14:creationId xmlns:p14="http://schemas.microsoft.com/office/powerpoint/2010/main" xmlns="" val="226052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FF0000"/>
                </a:solidFill>
              </a:rPr>
              <a:t>Jogen</a:t>
            </a:r>
            <a:r>
              <a:rPr lang="pt-BR" dirty="0" smtClean="0">
                <a:solidFill>
                  <a:srgbClr val="FF0000"/>
                </a:solidFill>
              </a:rPr>
              <a:t> </a:t>
            </a:r>
            <a:r>
              <a:rPr lang="pt-BR" dirty="0" err="1" smtClean="0">
                <a:solidFill>
                  <a:srgbClr val="FF0000"/>
                </a:solidFill>
              </a:rPr>
              <a:t>Ger</a:t>
            </a:r>
            <a:r>
              <a:rPr lang="pt-BR" dirty="0" err="1">
                <a:solidFill>
                  <a:srgbClr val="FF0000"/>
                </a:solidFill>
              </a:rPr>
              <a:t>z</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marL="0" indent="0">
              <a:buNone/>
            </a:pPr>
            <a:r>
              <a:rPr lang="en-US" dirty="0" smtClean="0"/>
              <a:t>Biron, </a:t>
            </a:r>
            <a:r>
              <a:rPr lang="en-US" dirty="0" err="1" smtClean="0"/>
              <a:t>pequena</a:t>
            </a:r>
            <a:r>
              <a:rPr lang="en-US" dirty="0" smtClean="0"/>
              <a:t> </a:t>
            </a:r>
            <a:r>
              <a:rPr lang="en-US" dirty="0" err="1" smtClean="0"/>
              <a:t>cidade</a:t>
            </a:r>
            <a:r>
              <a:rPr lang="en-US" dirty="0" smtClean="0"/>
              <a:t> </a:t>
            </a:r>
            <a:r>
              <a:rPr lang="en-US" dirty="0" err="1" smtClean="0"/>
              <a:t>francesa</a:t>
            </a:r>
            <a:r>
              <a:rPr lang="en-US" dirty="0" smtClean="0"/>
              <a:t> </a:t>
            </a:r>
            <a:r>
              <a:rPr lang="en-US" dirty="0" err="1" smtClean="0"/>
              <a:t>marcada</a:t>
            </a:r>
            <a:r>
              <a:rPr lang="en-US" dirty="0" smtClean="0"/>
              <a:t> </a:t>
            </a:r>
            <a:r>
              <a:rPr lang="en-US" dirty="0" err="1" smtClean="0"/>
              <a:t>pelas</a:t>
            </a:r>
            <a:r>
              <a:rPr lang="en-US" dirty="0" smtClean="0"/>
              <a:t> </a:t>
            </a:r>
            <a:r>
              <a:rPr lang="en-US" dirty="0" err="1" smtClean="0"/>
              <a:t>duas</a:t>
            </a:r>
            <a:r>
              <a:rPr lang="en-US" dirty="0" smtClean="0"/>
              <a:t> </a:t>
            </a:r>
            <a:r>
              <a:rPr lang="en-US" dirty="0" err="1" smtClean="0"/>
              <a:t>guerras</a:t>
            </a:r>
            <a:r>
              <a:rPr lang="en-US" dirty="0" smtClean="0"/>
              <a:t> </a:t>
            </a:r>
            <a:r>
              <a:rPr lang="en-US" dirty="0" err="1" smtClean="0"/>
              <a:t>mundiais</a:t>
            </a:r>
            <a:r>
              <a:rPr lang="en-US" dirty="0" smtClean="0"/>
              <a:t>. </a:t>
            </a:r>
            <a:r>
              <a:rPr lang="en-US" dirty="0" err="1" smtClean="0"/>
              <a:t>Gerz</a:t>
            </a:r>
            <a:r>
              <a:rPr lang="en-US" dirty="0" smtClean="0"/>
              <a:t> </a:t>
            </a:r>
            <a:r>
              <a:rPr lang="en-US" dirty="0" err="1" smtClean="0"/>
              <a:t>recebeu</a:t>
            </a:r>
            <a:r>
              <a:rPr lang="en-US" dirty="0" smtClean="0"/>
              <a:t> a </a:t>
            </a:r>
            <a:r>
              <a:rPr lang="en-US" dirty="0" err="1" smtClean="0"/>
              <a:t>incumbência</a:t>
            </a:r>
            <a:r>
              <a:rPr lang="en-US" dirty="0" smtClean="0"/>
              <a:t> de </a:t>
            </a:r>
            <a:r>
              <a:rPr lang="en-US" dirty="0" err="1" smtClean="0"/>
              <a:t>criar</a:t>
            </a:r>
            <a:r>
              <a:rPr lang="en-US" dirty="0" smtClean="0"/>
              <a:t> </a:t>
            </a:r>
            <a:r>
              <a:rPr lang="en-US" dirty="0" err="1" smtClean="0"/>
              <a:t>uma</a:t>
            </a:r>
            <a:r>
              <a:rPr lang="en-US" dirty="0" smtClean="0"/>
              <a:t> </a:t>
            </a:r>
            <a:r>
              <a:rPr lang="en-US" dirty="0" err="1" smtClean="0"/>
              <a:t>obra</a:t>
            </a:r>
            <a:r>
              <a:rPr lang="en-US" dirty="0" smtClean="0"/>
              <a:t> que </a:t>
            </a:r>
            <a:r>
              <a:rPr lang="en-US" dirty="0" err="1" smtClean="0"/>
              <a:t>substituísse</a:t>
            </a:r>
            <a:r>
              <a:rPr lang="en-US" dirty="0" smtClean="0"/>
              <a:t> o </a:t>
            </a:r>
            <a:r>
              <a:rPr lang="en-US" dirty="0" err="1" smtClean="0"/>
              <a:t>obelisco</a:t>
            </a:r>
            <a:r>
              <a:rPr lang="en-US" dirty="0" smtClean="0"/>
              <a:t> </a:t>
            </a:r>
            <a:r>
              <a:rPr lang="en-US" dirty="0" err="1" smtClean="0"/>
              <a:t>anteriormente</a:t>
            </a:r>
            <a:r>
              <a:rPr lang="en-US" dirty="0" smtClean="0"/>
              <a:t> </a:t>
            </a:r>
            <a:r>
              <a:rPr lang="en-US" dirty="0" err="1" smtClean="0"/>
              <a:t>instalado</a:t>
            </a:r>
            <a:r>
              <a:rPr lang="en-US" dirty="0" smtClean="0"/>
              <a:t> </a:t>
            </a:r>
            <a:r>
              <a:rPr lang="en-US" dirty="0" err="1" smtClean="0"/>
              <a:t>em</a:t>
            </a:r>
            <a:r>
              <a:rPr lang="en-US" dirty="0" smtClean="0"/>
              <a:t> </a:t>
            </a:r>
            <a:r>
              <a:rPr lang="en-US" dirty="0" err="1" smtClean="0"/>
              <a:t>memória</a:t>
            </a:r>
            <a:r>
              <a:rPr lang="en-US" dirty="0" smtClean="0"/>
              <a:t> das </a:t>
            </a:r>
            <a:r>
              <a:rPr lang="en-US" dirty="0" err="1" smtClean="0"/>
              <a:t>vítimas</a:t>
            </a:r>
            <a:r>
              <a:rPr lang="en-US" dirty="0" smtClean="0"/>
              <a:t> das </a:t>
            </a:r>
            <a:r>
              <a:rPr lang="en-US" dirty="0" err="1" smtClean="0"/>
              <a:t>guerras</a:t>
            </a:r>
            <a:r>
              <a:rPr lang="en-US" dirty="0" smtClean="0"/>
              <a:t>, </a:t>
            </a:r>
            <a:r>
              <a:rPr lang="en-US" dirty="0" err="1" smtClean="0"/>
              <a:t>em</a:t>
            </a:r>
            <a:r>
              <a:rPr lang="en-US" dirty="0" smtClean="0"/>
              <a:t> </a:t>
            </a:r>
            <a:r>
              <a:rPr lang="en-US" dirty="0" err="1" smtClean="0"/>
              <a:t>péssimo</a:t>
            </a:r>
            <a:r>
              <a:rPr lang="en-US" dirty="0" smtClean="0"/>
              <a:t> </a:t>
            </a:r>
            <a:r>
              <a:rPr lang="en-US" dirty="0" err="1" smtClean="0"/>
              <a:t>estado</a:t>
            </a:r>
            <a:r>
              <a:rPr lang="en-US" dirty="0" smtClean="0"/>
              <a:t> de </a:t>
            </a:r>
            <a:r>
              <a:rPr lang="en-US" dirty="0" err="1" smtClean="0"/>
              <a:t>conservação</a:t>
            </a:r>
            <a:r>
              <a:rPr lang="en-US" dirty="0" smtClean="0"/>
              <a:t>.</a:t>
            </a:r>
          </a:p>
          <a:p>
            <a:pPr marL="0" indent="0">
              <a:buNone/>
            </a:pPr>
            <a:r>
              <a:rPr lang="en-US" dirty="0" err="1" smtClean="0"/>
              <a:t>Ao</a:t>
            </a:r>
            <a:r>
              <a:rPr lang="en-US" dirty="0" smtClean="0"/>
              <a:t> </a:t>
            </a:r>
            <a:r>
              <a:rPr lang="en-US" dirty="0" err="1" smtClean="0"/>
              <a:t>invés</a:t>
            </a:r>
            <a:r>
              <a:rPr lang="en-US" dirty="0" smtClean="0"/>
              <a:t> de </a:t>
            </a:r>
            <a:r>
              <a:rPr lang="en-US" dirty="0" err="1" smtClean="0"/>
              <a:t>substituí</a:t>
            </a:r>
            <a:r>
              <a:rPr lang="en-US" dirty="0" smtClean="0"/>
              <a:t>-lo, </a:t>
            </a:r>
            <a:r>
              <a:rPr lang="en-US" dirty="0" err="1" smtClean="0"/>
              <a:t>propõe</a:t>
            </a:r>
            <a:r>
              <a:rPr lang="en-US" dirty="0" smtClean="0"/>
              <a:t> o </a:t>
            </a:r>
            <a:r>
              <a:rPr lang="en-US" dirty="0" err="1" smtClean="0">
                <a:solidFill>
                  <a:srgbClr val="FF0000"/>
                </a:solidFill>
              </a:rPr>
              <a:t>Monumento</a:t>
            </a:r>
            <a:r>
              <a:rPr lang="en-US" dirty="0" smtClean="0">
                <a:solidFill>
                  <a:srgbClr val="FF0000"/>
                </a:solidFill>
              </a:rPr>
              <a:t> vivo de Biron</a:t>
            </a:r>
            <a:r>
              <a:rPr lang="en-US" dirty="0" smtClean="0"/>
              <a:t>.</a:t>
            </a:r>
          </a:p>
          <a:p>
            <a:pPr marL="0" indent="0">
              <a:buNone/>
            </a:pPr>
            <a:r>
              <a:rPr lang="en-US" dirty="0" smtClean="0"/>
              <a:t>Com </a:t>
            </a:r>
            <a:r>
              <a:rPr lang="en-US" dirty="0" err="1" smtClean="0"/>
              <a:t>estudantes</a:t>
            </a:r>
            <a:r>
              <a:rPr lang="en-US" dirty="0" smtClean="0"/>
              <a:t> </a:t>
            </a:r>
            <a:r>
              <a:rPr lang="en-US" dirty="0" err="1" smtClean="0"/>
              <a:t>prepara</a:t>
            </a:r>
            <a:r>
              <a:rPr lang="en-US" dirty="0" smtClean="0"/>
              <a:t> um </a:t>
            </a:r>
            <a:r>
              <a:rPr lang="en-US" dirty="0" err="1" smtClean="0"/>
              <a:t>questionário</a:t>
            </a:r>
            <a:r>
              <a:rPr lang="en-US" dirty="0" smtClean="0"/>
              <a:t> para ser </a:t>
            </a:r>
            <a:r>
              <a:rPr lang="en-US" dirty="0" err="1" smtClean="0"/>
              <a:t>aplicado</a:t>
            </a:r>
            <a:r>
              <a:rPr lang="en-US" dirty="0" smtClean="0"/>
              <a:t> </a:t>
            </a:r>
            <a:r>
              <a:rPr lang="en-US" dirty="0" err="1" smtClean="0"/>
              <a:t>aos</a:t>
            </a:r>
            <a:r>
              <a:rPr lang="en-US" dirty="0" smtClean="0"/>
              <a:t> </a:t>
            </a:r>
            <a:r>
              <a:rPr lang="en-US" dirty="0" err="1" smtClean="0"/>
              <a:t>moradores</a:t>
            </a:r>
            <a:r>
              <a:rPr lang="en-US" dirty="0" smtClean="0"/>
              <a:t> da </a:t>
            </a:r>
            <a:r>
              <a:rPr lang="en-US" dirty="0" err="1" smtClean="0"/>
              <a:t>cidade</a:t>
            </a:r>
            <a:r>
              <a:rPr lang="en-US" dirty="0" smtClean="0"/>
              <a:t>, com a </a:t>
            </a:r>
            <a:r>
              <a:rPr lang="en-US" dirty="0" err="1" smtClean="0"/>
              <a:t>pergunta</a:t>
            </a:r>
            <a:r>
              <a:rPr lang="en-US" dirty="0" smtClean="0"/>
              <a:t>: o que </a:t>
            </a:r>
            <a:r>
              <a:rPr lang="en-US" dirty="0" err="1" smtClean="0"/>
              <a:t>seria</a:t>
            </a:r>
            <a:r>
              <a:rPr lang="en-US" dirty="0" smtClean="0"/>
              <a:t> </a:t>
            </a:r>
            <a:r>
              <a:rPr lang="en-US" dirty="0" err="1" smtClean="0"/>
              <a:t>tão</a:t>
            </a:r>
            <a:r>
              <a:rPr lang="en-US" dirty="0" smtClean="0"/>
              <a:t> </a:t>
            </a:r>
            <a:r>
              <a:rPr lang="en-US" dirty="0" err="1" smtClean="0"/>
              <a:t>importante</a:t>
            </a:r>
            <a:r>
              <a:rPr lang="en-US" dirty="0" smtClean="0"/>
              <a:t> a </a:t>
            </a:r>
            <a:r>
              <a:rPr lang="en-US" dirty="0" err="1" smtClean="0"/>
              <a:t>ponto</a:t>
            </a:r>
            <a:r>
              <a:rPr lang="en-US" dirty="0" smtClean="0"/>
              <a:t> de </a:t>
            </a:r>
            <a:r>
              <a:rPr lang="en-US" dirty="0" err="1" smtClean="0"/>
              <a:t>valer</a:t>
            </a:r>
            <a:r>
              <a:rPr lang="en-US" dirty="0" smtClean="0"/>
              <a:t> </a:t>
            </a:r>
            <a:r>
              <a:rPr lang="en-US" dirty="0" err="1" smtClean="0"/>
              <a:t>pôr</a:t>
            </a:r>
            <a:r>
              <a:rPr lang="en-US" dirty="0" smtClean="0"/>
              <a:t> </a:t>
            </a:r>
            <a:r>
              <a:rPr lang="en-US" dirty="0" err="1" smtClean="0"/>
              <a:t>em</a:t>
            </a:r>
            <a:r>
              <a:rPr lang="en-US" dirty="0" smtClean="0"/>
              <a:t> </a:t>
            </a:r>
            <a:r>
              <a:rPr lang="en-US" dirty="0" err="1" smtClean="0"/>
              <a:t>risco</a:t>
            </a:r>
            <a:r>
              <a:rPr lang="en-US" dirty="0" smtClean="0"/>
              <a:t> a </a:t>
            </a:r>
            <a:r>
              <a:rPr lang="en-US" dirty="0" err="1" smtClean="0"/>
              <a:t>própria</a:t>
            </a:r>
            <a:r>
              <a:rPr lang="en-US" dirty="0" smtClean="0"/>
              <a:t> </a:t>
            </a:r>
            <a:r>
              <a:rPr lang="en-US" dirty="0" err="1" smtClean="0"/>
              <a:t>vida</a:t>
            </a:r>
            <a:r>
              <a:rPr lang="en-US" dirty="0" smtClean="0"/>
              <a:t>? </a:t>
            </a:r>
          </a:p>
          <a:p>
            <a:pPr marL="0" indent="0">
              <a:buNone/>
            </a:pPr>
            <a:r>
              <a:rPr lang="en-US" dirty="0" smtClean="0"/>
              <a:t>As </a:t>
            </a:r>
            <a:r>
              <a:rPr lang="en-US" dirty="0" err="1" smtClean="0"/>
              <a:t>respostas</a:t>
            </a:r>
            <a:r>
              <a:rPr lang="en-US" dirty="0" smtClean="0"/>
              <a:t> </a:t>
            </a:r>
            <a:r>
              <a:rPr lang="en-US" dirty="0" err="1" smtClean="0"/>
              <a:t>foram</a:t>
            </a:r>
            <a:r>
              <a:rPr lang="en-US" dirty="0" smtClean="0"/>
              <a:t> </a:t>
            </a:r>
            <a:r>
              <a:rPr lang="en-US" dirty="0" err="1" smtClean="0"/>
              <a:t>gravadas</a:t>
            </a:r>
            <a:r>
              <a:rPr lang="en-US" dirty="0" smtClean="0"/>
              <a:t> </a:t>
            </a:r>
            <a:r>
              <a:rPr lang="en-US" dirty="0" err="1" smtClean="0"/>
              <a:t>anonimamente</a:t>
            </a:r>
            <a:r>
              <a:rPr lang="en-US" dirty="0" smtClean="0"/>
              <a:t> </a:t>
            </a:r>
            <a:r>
              <a:rPr lang="en-US" dirty="0" err="1" smtClean="0"/>
              <a:t>em</a:t>
            </a:r>
            <a:r>
              <a:rPr lang="en-US" dirty="0" smtClean="0"/>
              <a:t> </a:t>
            </a:r>
            <a:r>
              <a:rPr lang="en-US" dirty="0" err="1" smtClean="0"/>
              <a:t>pequenas</a:t>
            </a:r>
            <a:r>
              <a:rPr lang="en-US" dirty="0" smtClean="0"/>
              <a:t> </a:t>
            </a:r>
            <a:r>
              <a:rPr lang="en-US" dirty="0" err="1" smtClean="0"/>
              <a:t>placas</a:t>
            </a:r>
            <a:r>
              <a:rPr lang="en-US" dirty="0" smtClean="0"/>
              <a:t> e </a:t>
            </a:r>
            <a:r>
              <a:rPr lang="en-US" dirty="0" err="1" smtClean="0"/>
              <a:t>distribuídas</a:t>
            </a:r>
            <a:r>
              <a:rPr lang="en-US" dirty="0" smtClean="0"/>
              <a:t> no </a:t>
            </a:r>
            <a:r>
              <a:rPr lang="en-US" dirty="0" err="1" smtClean="0"/>
              <a:t>obelisco</a:t>
            </a:r>
            <a:r>
              <a:rPr lang="en-US" dirty="0" smtClean="0"/>
              <a:t>, </a:t>
            </a:r>
            <a:r>
              <a:rPr lang="en-US" dirty="0" err="1" smtClean="0"/>
              <a:t>restaurado</a:t>
            </a:r>
            <a:r>
              <a:rPr lang="en-US" dirty="0"/>
              <a:t>.</a:t>
            </a:r>
            <a:endParaRPr lang="en-US" dirty="0" smtClean="0"/>
          </a:p>
          <a:p>
            <a:pPr marL="0" indent="0">
              <a:buNone/>
            </a:pPr>
            <a:r>
              <a:rPr lang="en-US" dirty="0" smtClean="0"/>
              <a:t>A </a:t>
            </a:r>
            <a:r>
              <a:rPr lang="en-US" dirty="0" err="1" smtClean="0"/>
              <a:t>ideia</a:t>
            </a:r>
            <a:r>
              <a:rPr lang="en-US" dirty="0" smtClean="0"/>
              <a:t> é que o </a:t>
            </a:r>
            <a:r>
              <a:rPr lang="en-US" dirty="0" err="1" smtClean="0"/>
              <a:t>monumento</a:t>
            </a:r>
            <a:r>
              <a:rPr lang="en-US" dirty="0" smtClean="0"/>
              <a:t> </a:t>
            </a:r>
            <a:r>
              <a:rPr lang="en-US" dirty="0" err="1" smtClean="0"/>
              <a:t>seja</a:t>
            </a:r>
            <a:r>
              <a:rPr lang="en-US" dirty="0" smtClean="0"/>
              <a:t> um </a:t>
            </a:r>
            <a:r>
              <a:rPr lang="en-US" dirty="0" err="1" smtClean="0"/>
              <a:t>processo</a:t>
            </a:r>
            <a:r>
              <a:rPr lang="en-US" dirty="0" smtClean="0"/>
              <a:t> </a:t>
            </a:r>
            <a:r>
              <a:rPr lang="en-US" dirty="0" err="1" smtClean="0"/>
              <a:t>permanente</a:t>
            </a:r>
            <a:r>
              <a:rPr lang="en-US" dirty="0" smtClean="0"/>
              <a:t>.</a:t>
            </a:r>
            <a:r>
              <a:rPr lang="en-US" dirty="0"/>
              <a:t/>
            </a:r>
            <a:br>
              <a:rPr lang="en-US" dirty="0"/>
            </a:br>
            <a:r>
              <a:rPr lang="en-US" b="1" dirty="0"/>
              <a:t/>
            </a:r>
            <a:br>
              <a:rPr lang="en-US" b="1" dirty="0"/>
            </a:br>
            <a:r>
              <a:rPr lang="en-US" b="1" dirty="0"/>
              <a:t/>
            </a:r>
            <a:br>
              <a:rPr lang="en-US" b="1" dirty="0"/>
            </a:br>
            <a:r>
              <a:rPr lang="en-US" b="1" dirty="0"/>
              <a:t/>
            </a:r>
            <a:br>
              <a:rPr lang="en-US" b="1" dirty="0"/>
            </a:br>
            <a:endParaRPr lang="pt-BR" dirty="0"/>
          </a:p>
        </p:txBody>
      </p:sp>
    </p:spTree>
    <p:extLst>
      <p:ext uri="{BB962C8B-B14F-4D97-AF65-F5344CB8AC3E}">
        <p14:creationId xmlns:p14="http://schemas.microsoft.com/office/powerpoint/2010/main" xmlns="" val="399779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solidFill>
                  <a:srgbClr val="FF0000"/>
                </a:solidFill>
              </a:rPr>
              <a:t>Jorgen</a:t>
            </a:r>
            <a:r>
              <a:rPr lang="pt-BR" dirty="0" smtClean="0">
                <a:solidFill>
                  <a:srgbClr val="FF0000"/>
                </a:solidFill>
              </a:rPr>
              <a:t> </a:t>
            </a:r>
            <a:r>
              <a:rPr lang="pt-BR" dirty="0" err="1" smtClean="0">
                <a:solidFill>
                  <a:srgbClr val="FF0000"/>
                </a:solidFill>
              </a:rPr>
              <a:t>Gerz</a:t>
            </a:r>
            <a:endParaRPr lang="pt-BR" dirty="0">
              <a:solidFill>
                <a:srgbClr val="FF0000"/>
              </a:solidFill>
            </a:endParaRPr>
          </a:p>
        </p:txBody>
      </p:sp>
      <p:pic>
        <p:nvPicPr>
          <p:cNvPr id="6" name="Espaço Reservado para Conteúdo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135273" y="1600200"/>
            <a:ext cx="3064454" cy="4525963"/>
          </a:xfrm>
        </p:spPr>
      </p:pic>
      <p:pic>
        <p:nvPicPr>
          <p:cNvPr id="7" name="Espaço Reservado para Conteúdo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403648" y="4437112"/>
            <a:ext cx="1514475" cy="1104900"/>
          </a:xfrm>
        </p:spPr>
      </p:pic>
      <p:sp>
        <p:nvSpPr>
          <p:cNvPr id="8" name="Retângulo 7"/>
          <p:cNvSpPr/>
          <p:nvPr/>
        </p:nvSpPr>
        <p:spPr>
          <a:xfrm>
            <a:off x="755576" y="2967335"/>
            <a:ext cx="4176464" cy="923330"/>
          </a:xfrm>
          <a:prstGeom prst="rect">
            <a:avLst/>
          </a:prstGeom>
        </p:spPr>
        <p:txBody>
          <a:bodyPr wrap="square">
            <a:spAutoFit/>
          </a:bodyPr>
          <a:lstStyle/>
          <a:p>
            <a:r>
              <a:rPr lang="en-US" b="1" dirty="0" smtClean="0"/>
              <a:t>O </a:t>
            </a:r>
            <a:r>
              <a:rPr lang="en-US" b="1" dirty="0" err="1" smtClean="0"/>
              <a:t>monumento</a:t>
            </a:r>
            <a:r>
              <a:rPr lang="en-US" b="1" dirty="0" smtClean="0"/>
              <a:t> vivo de Biron</a:t>
            </a:r>
            <a:r>
              <a:rPr lang="en-US" b="1" dirty="0"/>
              <a:t/>
            </a:r>
            <a:br>
              <a:rPr lang="en-US" b="1" dirty="0"/>
            </a:br>
            <a:r>
              <a:rPr lang="en-US" b="1" dirty="0" smtClean="0"/>
              <a:t>Uma </a:t>
            </a:r>
            <a:r>
              <a:rPr lang="en-US" b="1" dirty="0" err="1" smtClean="0"/>
              <a:t>escultura</a:t>
            </a:r>
            <a:r>
              <a:rPr lang="en-US" b="1" dirty="0" smtClean="0"/>
              <a:t> no </a:t>
            </a:r>
            <a:r>
              <a:rPr lang="en-US" b="1" dirty="0" err="1" smtClean="0"/>
              <a:t>espaço</a:t>
            </a:r>
            <a:r>
              <a:rPr lang="en-US" b="1" dirty="0" smtClean="0"/>
              <a:t> </a:t>
            </a:r>
            <a:r>
              <a:rPr lang="en-US" b="1" dirty="0" err="1" smtClean="0"/>
              <a:t>público</a:t>
            </a:r>
            <a:r>
              <a:rPr lang="en-US" b="1" dirty="0"/>
              <a:t/>
            </a:r>
            <a:br>
              <a:rPr lang="en-US" b="1" dirty="0"/>
            </a:br>
            <a:r>
              <a:rPr lang="en-US" b="1" dirty="0"/>
              <a:t>(Biron, </a:t>
            </a:r>
            <a:r>
              <a:rPr lang="en-US" b="1" dirty="0" err="1" smtClean="0"/>
              <a:t>França</a:t>
            </a:r>
            <a:r>
              <a:rPr lang="en-US" b="1" dirty="0" smtClean="0"/>
              <a:t> </a:t>
            </a:r>
            <a:r>
              <a:rPr lang="en-US" b="1" dirty="0"/>
              <a:t>1996)</a:t>
            </a:r>
            <a:endParaRPr lang="pt-BR" dirty="0"/>
          </a:p>
        </p:txBody>
      </p:sp>
    </p:spTree>
    <p:extLst>
      <p:ext uri="{BB962C8B-B14F-4D97-AF65-F5344CB8AC3E}">
        <p14:creationId xmlns:p14="http://schemas.microsoft.com/office/powerpoint/2010/main" xmlns="" val="416380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sz="4900" b="1" dirty="0" smtClean="0">
                <a:solidFill>
                  <a:srgbClr val="FF0000"/>
                </a:solidFill>
              </a:rPr>
              <a:t>PARQUE DE LA MEMORIA</a:t>
            </a:r>
            <a:r>
              <a:rPr lang="pt-BR" dirty="0" smtClean="0">
                <a:solidFill>
                  <a:srgbClr val="FF0000"/>
                </a:solidFill>
              </a:rPr>
              <a:t/>
            </a:r>
            <a:br>
              <a:rPr lang="pt-BR" dirty="0" smtClean="0">
                <a:solidFill>
                  <a:srgbClr val="FF0000"/>
                </a:solidFill>
              </a:rPr>
            </a:br>
            <a:r>
              <a:rPr lang="es-ES" dirty="0"/>
              <a:t>Monumento a las Víctimas del Terrorismo de Estado</a:t>
            </a:r>
            <a:endParaRPr lang="pt-BR" dirty="0">
              <a:solidFill>
                <a:srgbClr val="FF0000"/>
              </a:solidFill>
            </a:endParaRPr>
          </a:p>
        </p:txBody>
      </p:sp>
      <p:sp>
        <p:nvSpPr>
          <p:cNvPr id="3" name="Subtítulo 2"/>
          <p:cNvSpPr>
            <a:spLocks noGrp="1"/>
          </p:cNvSpPr>
          <p:nvPr>
            <p:ph type="subTitle" idx="1"/>
          </p:nvPr>
        </p:nvSpPr>
        <p:spPr/>
        <p:txBody>
          <a:bodyPr/>
          <a:lstStyle/>
          <a:p>
            <a:r>
              <a:rPr lang="pt-BR" dirty="0" smtClean="0"/>
              <a:t>BUENOS AIRES, ARGENTINA</a:t>
            </a:r>
            <a:endParaRPr lang="pt-BR" dirty="0"/>
          </a:p>
        </p:txBody>
      </p:sp>
    </p:spTree>
    <p:extLst>
      <p:ext uri="{BB962C8B-B14F-4D97-AF65-F5344CB8AC3E}">
        <p14:creationId xmlns:p14="http://schemas.microsoft.com/office/powerpoint/2010/main" xmlns="" val="1914147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xmlns="" val="259734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2476336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227195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917184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558498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129009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17046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Sangue Latino</a:t>
            </a:r>
            <a:br>
              <a:rPr lang="pt-BR" dirty="0" smtClean="0"/>
            </a:br>
            <a:r>
              <a:rPr lang="pt-BR" dirty="0" smtClean="0"/>
              <a:t>Eric Nepomuceno</a:t>
            </a:r>
            <a:endParaRPr lang="pt-BR" dirty="0"/>
          </a:p>
        </p:txBody>
      </p:sp>
      <p:sp>
        <p:nvSpPr>
          <p:cNvPr id="3" name="Espaço Reservado para Conteúdo 2"/>
          <p:cNvSpPr>
            <a:spLocks noGrp="1"/>
          </p:cNvSpPr>
          <p:nvPr>
            <p:ph idx="1"/>
          </p:nvPr>
        </p:nvSpPr>
        <p:spPr/>
        <p:txBody>
          <a:bodyPr>
            <a:normAutofit/>
          </a:bodyPr>
          <a:lstStyle/>
          <a:p>
            <a:pPr marL="0" indent="0" algn="ctr">
              <a:buNone/>
            </a:pPr>
            <a:endParaRPr lang="pt-BR" sz="4000" dirty="0" smtClean="0">
              <a:solidFill>
                <a:srgbClr val="FF0000"/>
              </a:solidFill>
            </a:endParaRPr>
          </a:p>
          <a:p>
            <a:pPr marL="0" indent="0" algn="ctr">
              <a:buNone/>
            </a:pPr>
            <a:endParaRPr lang="pt-BR" sz="4000" dirty="0">
              <a:solidFill>
                <a:srgbClr val="FF0000"/>
              </a:solidFill>
            </a:endParaRPr>
          </a:p>
          <a:p>
            <a:pPr marL="0" indent="0" algn="ctr">
              <a:buNone/>
            </a:pPr>
            <a:r>
              <a:rPr lang="pt-BR" sz="4000" dirty="0" smtClean="0">
                <a:solidFill>
                  <a:srgbClr val="FF0000"/>
                </a:solidFill>
              </a:rPr>
              <a:t>MEMÓRIA É ÂNCORA OU VELA?</a:t>
            </a:r>
            <a:endParaRPr lang="pt-BR" sz="4000" dirty="0">
              <a:solidFill>
                <a:srgbClr val="FF0000"/>
              </a:solidFill>
            </a:endParaRPr>
          </a:p>
        </p:txBody>
      </p:sp>
    </p:spTree>
    <p:extLst>
      <p:ext uri="{BB962C8B-B14F-4D97-AF65-F5344CB8AC3E}">
        <p14:creationId xmlns:p14="http://schemas.microsoft.com/office/powerpoint/2010/main" xmlns="" val="198449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258468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1466712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964022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1209036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71287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945198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248704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2177121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800" dirty="0" smtClean="0">
                <a:solidFill>
                  <a:srgbClr val="FF0000"/>
                </a:solidFill>
              </a:rPr>
              <a:t>Reflexões sobre os espaços para a memória da ditadura em Buenos Aires”</a:t>
            </a:r>
            <a:br>
              <a:rPr lang="pt-BR" sz="2800" dirty="0" smtClean="0">
                <a:solidFill>
                  <a:srgbClr val="FF0000"/>
                </a:solidFill>
              </a:rPr>
            </a:br>
            <a:r>
              <a:rPr lang="pt-BR" sz="2400" dirty="0" smtClean="0"/>
              <a:t>Andrés </a:t>
            </a:r>
            <a:r>
              <a:rPr lang="pt-BR" sz="2400" dirty="0" err="1" smtClean="0"/>
              <a:t>Zarankin</a:t>
            </a:r>
            <a:r>
              <a:rPr lang="pt-BR" sz="2400" dirty="0" smtClean="0"/>
              <a:t> e </a:t>
            </a:r>
            <a:r>
              <a:rPr lang="pt-BR" sz="2400" dirty="0" err="1" smtClean="0"/>
              <a:t>Melisa</a:t>
            </a:r>
            <a:r>
              <a:rPr lang="pt-BR" sz="2400" dirty="0" smtClean="0"/>
              <a:t> Salerno</a:t>
            </a:r>
            <a:endParaRPr lang="pt-BR" sz="2800"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“É frequente que as autoridades tentem substituir o cumprimento efetivo da justiça pelo apoio às políticas de memória. Uma possível leitura dessa situação é que a maneira mais fácil que os políticos encontram para satisfazer as demandas de reparação histórica é construir monumentos, colocar placas recordativas ou rebatizar ruas e praças. Felizmente, à construção de espaços comemorativos na Argentina seguiu-se a reabertura dos julgamentos contra os crimes do Estado (p.288).”</a:t>
            </a:r>
            <a:endParaRPr lang="pt-BR" dirty="0"/>
          </a:p>
        </p:txBody>
      </p:sp>
    </p:spTree>
    <p:extLst>
      <p:ext uri="{BB962C8B-B14F-4D97-AF65-F5344CB8AC3E}">
        <p14:creationId xmlns:p14="http://schemas.microsoft.com/office/powerpoint/2010/main" xmlns="" val="228238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Campo de concentração de </a:t>
            </a:r>
            <a:r>
              <a:rPr lang="pt-BR" dirty="0" err="1" smtClean="0"/>
              <a:t>Auschwitz</a:t>
            </a:r>
            <a:endParaRPr lang="pt-BR" dirty="0"/>
          </a:p>
        </p:txBody>
      </p:sp>
      <p:pic>
        <p:nvPicPr>
          <p:cNvPr id="4" name="Espaço Reservado para Conteúdo 3" descr="aus.jpeg"/>
          <p:cNvPicPr>
            <a:picLocks noGrp="1" noChangeAspect="1"/>
          </p:cNvPicPr>
          <p:nvPr>
            <p:ph idx="1"/>
          </p:nvPr>
        </p:nvPicPr>
        <p:blipFill>
          <a:blip r:embed="rId2"/>
          <a:stretch>
            <a:fillRect/>
          </a:stretch>
        </p:blipFill>
        <p:spPr>
          <a:xfrm>
            <a:off x="1177527" y="1600200"/>
            <a:ext cx="678894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solidFill>
                  <a:srgbClr val="FF0000"/>
                </a:solidFill>
              </a:rPr>
              <a:t>Ulpiano</a:t>
            </a:r>
            <a:r>
              <a:rPr lang="pt-BR" dirty="0" smtClean="0">
                <a:solidFill>
                  <a:srgbClr val="FF0000"/>
                </a:solidFill>
              </a:rPr>
              <a:t> Bezerra de Meneses</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t>A elaboração da memória se dá no presente e para responder a solicitações do presente (impossível resgate).</a:t>
            </a:r>
          </a:p>
          <a:p>
            <a:r>
              <a:rPr lang="pt-BR" dirty="0" smtClean="0"/>
              <a:t>A memória é filha do presente, seu objeto é a mudança. É um processo permanente de construção e reconstrução, portanto, tem caráter fluido e mutável, dinâmico, subordinado à dinâmica social. É do presente que tira sua existência.</a:t>
            </a:r>
          </a:p>
          <a:p>
            <a:r>
              <a:rPr lang="pt-BR" dirty="0" smtClean="0"/>
              <a:t>Como construção social é espaço de conflito.</a:t>
            </a:r>
          </a:p>
          <a:p>
            <a:r>
              <a:rPr lang="pt-BR" dirty="0" smtClean="0"/>
              <a:t>Memória é dependente de mecanismos de seleção e descarte, inclusão e exclusão. Condições de </a:t>
            </a:r>
            <a:r>
              <a:rPr lang="pt-BR" dirty="0" err="1" smtClean="0"/>
              <a:t>dicibilidade</a:t>
            </a:r>
            <a:r>
              <a:rPr lang="pt-BR" dirty="0" smtClean="0"/>
              <a:t>, em que socialmente se produz o silêncio.</a:t>
            </a:r>
          </a:p>
          <a:p>
            <a:r>
              <a:rPr lang="pt-BR" dirty="0" smtClean="0"/>
              <a:t>Que memoria preservar, silenciar, esquecer?</a:t>
            </a:r>
          </a:p>
          <a:p>
            <a:r>
              <a:rPr lang="pt-BR" dirty="0" smtClean="0"/>
              <a:t>Legitimação da memória quando passa a ser acervo. </a:t>
            </a:r>
          </a:p>
          <a:p>
            <a:r>
              <a:rPr lang="pt-BR" dirty="0" smtClean="0"/>
              <a:t>Museu como espaço de confronto de memórias: zona de contato (confronto e diálogo).</a:t>
            </a:r>
          </a:p>
          <a:p>
            <a:pPr marL="0" indent="0">
              <a:buNone/>
            </a:pPr>
            <a:endParaRPr lang="pt-BR" dirty="0"/>
          </a:p>
        </p:txBody>
      </p:sp>
    </p:spTree>
    <p:extLst>
      <p:ext uri="{BB962C8B-B14F-4D97-AF65-F5344CB8AC3E}">
        <p14:creationId xmlns:p14="http://schemas.microsoft.com/office/powerpoint/2010/main" xmlns="" val="2491711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DSC04096.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4088786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Carandiru</a:t>
            </a:r>
            <a:endParaRPr lang="pt-BR" dirty="0">
              <a:solidFill>
                <a:srgbClr val="FF00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92565" y="5733256"/>
            <a:ext cx="1828800" cy="957072"/>
          </a:xfrm>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1125819"/>
            <a:ext cx="7874000" cy="4432300"/>
          </a:xfrm>
          <a:prstGeom prst="rect">
            <a:avLst/>
          </a:prstGeom>
        </p:spPr>
      </p:pic>
    </p:spTree>
    <p:extLst>
      <p:ext uri="{BB962C8B-B14F-4D97-AF65-F5344CB8AC3E}">
        <p14:creationId xmlns:p14="http://schemas.microsoft.com/office/powerpoint/2010/main" xmlns="" val="3491347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hlinkClick r:id="rId2"/>
              </a:rPr>
              <a:t>http://</a:t>
            </a:r>
            <a:r>
              <a:rPr lang="pt-BR" sz="2000" dirty="0" smtClean="0">
                <a:hlinkClick r:id="rId2"/>
              </a:rPr>
              <a:t>memorialdaresistenciasp.org.br/memorial/default.aspx?mn=9&amp;c=136&amp;s=0</a:t>
            </a:r>
            <a:r>
              <a:rPr lang="pt-BR" sz="2000" dirty="0" smtClean="0"/>
              <a:t/>
            </a:r>
            <a:br>
              <a:rPr lang="pt-BR" sz="2000" dirty="0" smtClean="0"/>
            </a:br>
            <a:endParaRPr lang="pt-BR" sz="2000" dirty="0"/>
          </a:p>
        </p:txBody>
      </p:sp>
      <p:pic>
        <p:nvPicPr>
          <p:cNvPr id="1026" name="Picture 2" descr="Logo">
            <a:hlinkClick r:id="rId3" tooltip="Clique aqui para voltar a Home"/>
          </p:cNvPr>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0137" y="2715419"/>
            <a:ext cx="6943725" cy="2295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374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Memorial da Resistência</a:t>
            </a:r>
            <a:endParaRPr lang="pt-BR"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Abrigou o Departamento Estadual de Ordem Política e Social (</a:t>
            </a:r>
            <a:r>
              <a:rPr lang="pt-BR" dirty="0" err="1" smtClean="0"/>
              <a:t>Deops</a:t>
            </a:r>
            <a:r>
              <a:rPr lang="pt-BR" dirty="0" smtClean="0"/>
              <a:t>), de 1942 a 1983, e foi tombado em 1999 para preservar a memória do período de repressão política.</a:t>
            </a:r>
          </a:p>
          <a:p>
            <a:r>
              <a:rPr lang="pt-BR" dirty="0" smtClean="0"/>
              <a:t>Os trabalhos foram desenvolvidos pelo Fórum Permanente dos </a:t>
            </a:r>
            <a:r>
              <a:rPr lang="pt-BR" dirty="0" err="1" smtClean="0"/>
              <a:t>Ex-Presos</a:t>
            </a:r>
            <a:r>
              <a:rPr lang="pt-BR" dirty="0" smtClean="0"/>
              <a:t> e Perseguidos Políticos do Estado de São Paulo, com o apoio de colaboradores e instituições culturais e do Arquivo Público do Estado de São Paulo.</a:t>
            </a:r>
          </a:p>
          <a:p>
            <a:r>
              <a:rPr lang="pt-BR" dirty="0">
                <a:hlinkClick r:id="rId2"/>
              </a:rPr>
              <a:t>http://www.memorialdaresistenciasp.org.br/memorial</a:t>
            </a:r>
            <a:r>
              <a:rPr lang="pt-BR" dirty="0" smtClean="0">
                <a:hlinkClick r:id="rId2"/>
              </a:rPr>
              <a:t>/</a:t>
            </a:r>
            <a:endParaRPr lang="pt-BR" dirty="0" smtClean="0"/>
          </a:p>
          <a:p>
            <a:pPr marL="0" indent="0">
              <a:buNone/>
            </a:pPr>
            <a:endParaRPr lang="pt-BR" dirty="0"/>
          </a:p>
        </p:txBody>
      </p:sp>
    </p:spTree>
    <p:extLst>
      <p:ext uri="{BB962C8B-B14F-4D97-AF65-F5344CB8AC3E}">
        <p14:creationId xmlns:p14="http://schemas.microsoft.com/office/powerpoint/2010/main" xmlns="" val="2839828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Memorial da Resistência</a:t>
            </a:r>
            <a:endParaRPr lang="pt-BR" dirty="0"/>
          </a:p>
        </p:txBody>
      </p:sp>
      <p:sp>
        <p:nvSpPr>
          <p:cNvPr id="3" name="Espaço Reservado para Conteúdo 2"/>
          <p:cNvSpPr>
            <a:spLocks noGrp="1"/>
          </p:cNvSpPr>
          <p:nvPr>
            <p:ph idx="1"/>
          </p:nvPr>
        </p:nvSpPr>
        <p:spPr/>
        <p:txBody>
          <a:bodyPr>
            <a:normAutofit fontScale="47500" lnSpcReduction="20000"/>
          </a:bodyPr>
          <a:lstStyle/>
          <a:p>
            <a:r>
              <a:rPr lang="pt-BR" dirty="0" smtClean="0"/>
              <a:t>O Memorial da Resistência de São Paulo, uma iniciativa do Governo do Estado de São Paulo por meio de sua Secretaria da Cultura, é uma instituição dedicada à preservação de referências das memórias da resistência e da repressão políticas do Brasil republicano (1889 à atualidade) por meio da </a:t>
            </a:r>
            <a:r>
              <a:rPr lang="pt-BR" dirty="0" err="1" smtClean="0"/>
              <a:t>musealização</a:t>
            </a:r>
            <a:r>
              <a:rPr lang="pt-BR" dirty="0" smtClean="0"/>
              <a:t> de parte do edifício que foi sede, durante o período de 1940 a 1983, do Departamento Estadual de Ordem Política e Social de São Paulo – </a:t>
            </a:r>
            <a:r>
              <a:rPr lang="pt-BR" dirty="0" err="1" smtClean="0"/>
              <a:t>Deops</a:t>
            </a:r>
            <a:r>
              <a:rPr lang="pt-BR" dirty="0" smtClean="0"/>
              <a:t>/SP, </a:t>
            </a:r>
            <a:r>
              <a:rPr lang="pt-BR" dirty="0" smtClean="0"/>
              <a:t>uma das polícias políticas mais truculentas do país, principalmente durante o regime militar.</a:t>
            </a:r>
            <a:br>
              <a:rPr lang="pt-BR" dirty="0" smtClean="0"/>
            </a:br>
            <a:r>
              <a:rPr lang="pt-BR" dirty="0" smtClean="0"/>
              <a:t/>
            </a:r>
            <a:br>
              <a:rPr lang="pt-BR" dirty="0" smtClean="0"/>
            </a:br>
            <a:r>
              <a:rPr lang="pt-BR" dirty="0" smtClean="0"/>
              <a:t/>
            </a:r>
            <a:br>
              <a:rPr lang="pt-BR" dirty="0" smtClean="0"/>
            </a:br>
            <a:r>
              <a:rPr lang="pt-BR" dirty="0" smtClean="0"/>
              <a:t>Desde 2009 o Memorial da Resistência de São Paulo é Membro Institucional da Coalizão Internacional de Sítios de Consciência, uma rede mundial que agrega instituições constituídas em lugares históricos dedicados à preservação das memórias de eventos passados de luta pela justiça e à reflexão do seu legado na atualidade.</a:t>
            </a:r>
            <a:br>
              <a:rPr lang="pt-BR" dirty="0" smtClean="0"/>
            </a:br>
            <a:r>
              <a:rPr lang="pt-BR" dirty="0" smtClean="0"/>
              <a:t/>
            </a:r>
            <a:br>
              <a:rPr lang="pt-BR" dirty="0" smtClean="0"/>
            </a:br>
            <a:r>
              <a:rPr lang="pt-BR" dirty="0" smtClean="0"/>
              <a:t>O programa </a:t>
            </a:r>
            <a:r>
              <a:rPr lang="pt-BR" dirty="0" err="1" smtClean="0"/>
              <a:t>museológico</a:t>
            </a:r>
            <a:r>
              <a:rPr lang="pt-BR" dirty="0" smtClean="0"/>
              <a:t> do Memorial da Resistência está estruturado em procedimentos de pesquisa, salvaguarda (documentação e conservação) e comunicação patrimoniais (exposição e ação educativo-cultural), orientados para os enfoques temáticos sobre resistência, controle e repressão política, por meio de seis linhas de ação que, atuando articuladamente, têm como objetivo fazer dessa instituição um espaço voltado à reflexão e que promova ações que contribuam para o exercício da cidadania, o aprimoramento da democracia e a valorização de uma cultura em direitos humanos.</a:t>
            </a:r>
            <a:br>
              <a:rPr lang="pt-BR" dirty="0" smtClean="0"/>
            </a:br>
            <a:r>
              <a:rPr lang="pt-BR" dirty="0" smtClean="0"/>
              <a:t/>
            </a:r>
            <a:br>
              <a:rPr lang="pt-BR" dirty="0" smtClean="0"/>
            </a:br>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Memorial da Resistência</a:t>
            </a:r>
            <a:endParaRPr lang="pt-BR" dirty="0"/>
          </a:p>
        </p:txBody>
      </p:sp>
      <p:pic>
        <p:nvPicPr>
          <p:cNvPr id="4" name="Espaço Reservado para Conteúdo 3" descr="museu-da-resistencia.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Memorial da Resistência</a:t>
            </a:r>
            <a:endParaRPr lang="pt-BR" dirty="0"/>
          </a:p>
        </p:txBody>
      </p:sp>
      <p:pic>
        <p:nvPicPr>
          <p:cNvPr id="4" name="Espaço Reservado para Conteúdo 3" descr="memorial2.jpg"/>
          <p:cNvPicPr>
            <a:picLocks noGrp="1" noChangeAspect="1"/>
          </p:cNvPicPr>
          <p:nvPr>
            <p:ph idx="1"/>
          </p:nvPr>
        </p:nvPicPr>
        <p:blipFill>
          <a:blip r:embed="rId2" cstate="print"/>
          <a:stretch>
            <a:fillRect/>
          </a:stretch>
        </p:blipFill>
        <p:spPr>
          <a:xfrm>
            <a:off x="1881187" y="1781969"/>
            <a:ext cx="5381625" cy="416242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Memorial da Resistência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1711089"/>
            <a:ext cx="8229600" cy="4304184"/>
          </a:xfrm>
        </p:spPr>
      </p:pic>
    </p:spTree>
    <p:extLst>
      <p:ext uri="{BB962C8B-B14F-4D97-AF65-F5344CB8AC3E}">
        <p14:creationId xmlns:p14="http://schemas.microsoft.com/office/powerpoint/2010/main" xmlns="" val="1094298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Memorial da Resistência</a:t>
            </a:r>
            <a:endParaRPr lang="pt-BR" dirty="0"/>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040325"/>
            <a:ext cx="8229600" cy="3645712"/>
          </a:xfrm>
        </p:spPr>
      </p:pic>
    </p:spTree>
    <p:extLst>
      <p:ext uri="{BB962C8B-B14F-4D97-AF65-F5344CB8AC3E}">
        <p14:creationId xmlns:p14="http://schemas.microsoft.com/office/powerpoint/2010/main" xmlns="" val="1498966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FF0000"/>
                </a:solidFill>
              </a:rPr>
              <a:t>Memorial da Resistência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52625" y="1896269"/>
            <a:ext cx="5238750" cy="3933825"/>
          </a:xfrm>
        </p:spPr>
      </p:pic>
    </p:spTree>
    <p:extLst>
      <p:ext uri="{BB962C8B-B14F-4D97-AF65-F5344CB8AC3E}">
        <p14:creationId xmlns:p14="http://schemas.microsoft.com/office/powerpoint/2010/main" xmlns="" val="45521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Lembrar, esquecer, escrever</a:t>
            </a:r>
            <a:r>
              <a:rPr lang="pt-BR" dirty="0" smtClean="0">
                <a:solidFill>
                  <a:srgbClr val="FF0000"/>
                </a:solidFill>
              </a:rPr>
              <a:t/>
            </a:r>
            <a:br>
              <a:rPr lang="pt-BR" dirty="0" smtClean="0">
                <a:solidFill>
                  <a:srgbClr val="FF0000"/>
                </a:solidFill>
              </a:rPr>
            </a:br>
            <a:r>
              <a:rPr lang="pt-BR" dirty="0" smtClean="0">
                <a:solidFill>
                  <a:srgbClr val="FF0000"/>
                </a:solidFill>
              </a:rPr>
              <a:t>Jeanne </a:t>
            </a:r>
            <a:r>
              <a:rPr lang="pt-BR" dirty="0">
                <a:solidFill>
                  <a:srgbClr val="FF0000"/>
                </a:solidFill>
              </a:rPr>
              <a:t>Marie </a:t>
            </a:r>
            <a:r>
              <a:rPr lang="pt-BR" dirty="0" err="1">
                <a:solidFill>
                  <a:srgbClr val="FF0000"/>
                </a:solidFill>
              </a:rPr>
              <a:t>Gagnebin</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smtClean="0"/>
              <a:t>“De </a:t>
            </a:r>
            <a:r>
              <a:rPr lang="pt-BR" dirty="0" smtClean="0"/>
              <a:t>um lado, na esteira de Walter Benjamin, não esquecer dos mortos, dos vencidos, não calar, mais uma vez, suas vozes – isto é, cumprir uma exigência de transmissão e de escritura. De outro, agora seguindo as pegadas de Nietzsche, não cair na ilusão narcísica de que a atividade intelectual e acadêmica possa encontrar sua justificação definitiva nesse trabalho de acumulação – pois o apelo do presente, da vida no presente, também exige que o pensamento saiba esquecer. </a:t>
            </a:r>
            <a:r>
              <a:rPr lang="pt-BR" dirty="0" smtClean="0"/>
              <a:t>“</a:t>
            </a:r>
            <a:endParaRPr lang="pt-BR" dirty="0" smtClean="0"/>
          </a:p>
          <a:p>
            <a:r>
              <a:rPr lang="pt-BR" dirty="0" smtClean="0"/>
              <a:t>(...) Ouvir o apelo do passado significa também estar atento a esse apelo de felicidade e, portanto, de transformação do presente, mesmo quando ele parece estar sufocado e ressoar de maneira quase </a:t>
            </a:r>
            <a:r>
              <a:rPr lang="pt-BR" dirty="0" smtClean="0"/>
              <a:t>inaudível.</a:t>
            </a:r>
            <a:endParaRPr lang="pt-BR" dirty="0" smtClean="0"/>
          </a:p>
          <a:p>
            <a:r>
              <a:rPr lang="pt-BR" dirty="0" smtClean="0">
                <a:solidFill>
                  <a:srgbClr val="FF0000"/>
                </a:solidFill>
              </a:rPr>
              <a:t>Esclarecimento -</a:t>
            </a:r>
            <a:r>
              <a:rPr lang="pt-BR" dirty="0" smtClean="0"/>
              <a:t> Lembrar ativo</a:t>
            </a:r>
          </a:p>
          <a:p>
            <a:pPr>
              <a:buNone/>
            </a:pPr>
            <a:endParaRPr lang="pt-BR" dirty="0"/>
          </a:p>
        </p:txBody>
      </p:sp>
    </p:spTree>
    <p:extLst>
      <p:ext uri="{BB962C8B-B14F-4D97-AF65-F5344CB8AC3E}">
        <p14:creationId xmlns:p14="http://schemas.microsoft.com/office/powerpoint/2010/main" xmlns="" val="3516098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sz="3100" dirty="0" smtClean="0">
                <a:solidFill>
                  <a:srgbClr val="FF0000"/>
                </a:solidFill>
              </a:rPr>
              <a:t>Direitos humanos, patrimônio cultural e políticas públicas</a:t>
            </a:r>
            <a:r>
              <a:rPr lang="pt-BR" dirty="0" smtClean="0"/>
              <a:t/>
            </a:r>
            <a:br>
              <a:rPr lang="pt-BR" dirty="0" smtClean="0"/>
            </a:br>
            <a:r>
              <a:rPr lang="pt-BR" sz="2700" dirty="0" smtClean="0"/>
              <a:t>Frederico Barbosa</a:t>
            </a:r>
            <a:endParaRPr lang="pt-BR" sz="2700" dirty="0"/>
          </a:p>
        </p:txBody>
      </p:sp>
      <p:sp>
        <p:nvSpPr>
          <p:cNvPr id="6" name="Espaço Reservado para Conteúdo 5"/>
          <p:cNvSpPr>
            <a:spLocks noGrp="1"/>
          </p:cNvSpPr>
          <p:nvPr>
            <p:ph idx="1"/>
          </p:nvPr>
        </p:nvSpPr>
        <p:spPr/>
        <p:txBody>
          <a:bodyPr>
            <a:normAutofit lnSpcReduction="10000"/>
          </a:bodyPr>
          <a:lstStyle/>
          <a:p>
            <a:r>
              <a:rPr lang="pt-BR" dirty="0" smtClean="0"/>
              <a:t>‘As políticas públicas patrimoniais são seletivas: ao fazer escolhas num conjunto vasto de objetos, edificações, repertórios simbólicos, narrativas, imagens etc., realizam o ato máximo de adicionar, subtrair, multiplicar, enfim, de produzir significados, legitimar ou excluir grupos, camadas e classes sociais. Portanto, o patrimônio cultural não é prévio ao processo histórico de produção política, jurídica e social’ (p.73)</a:t>
            </a:r>
            <a:endParaRPr lang="pt-BR" dirty="0"/>
          </a:p>
        </p:txBody>
      </p:sp>
    </p:spTree>
    <p:extLst>
      <p:ext uri="{BB962C8B-B14F-4D97-AF65-F5344CB8AC3E}">
        <p14:creationId xmlns:p14="http://schemas.microsoft.com/office/powerpoint/2010/main" xmlns="" val="266125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OTE\USP\EVENTOS\2014\1 sSEMESTRE\FORTALEZA EDUCPATRIMONIAL\Imagens\bandeirantes.jpg"/>
          <p:cNvPicPr>
            <a:picLocks noChangeAspect="1" noChangeArrowheads="1"/>
          </p:cNvPicPr>
          <p:nvPr/>
        </p:nvPicPr>
        <p:blipFill>
          <a:blip r:embed="rId2" cstate="print"/>
          <a:srcRect/>
          <a:stretch>
            <a:fillRect/>
          </a:stretch>
        </p:blipFill>
        <p:spPr bwMode="auto">
          <a:xfrm>
            <a:off x="468313" y="620713"/>
            <a:ext cx="7773987" cy="5183187"/>
          </a:xfrm>
          <a:prstGeom prst="rect">
            <a:avLst/>
          </a:prstGeom>
          <a:noFill/>
          <a:ln w="9525">
            <a:noFill/>
            <a:miter lim="800000"/>
            <a:headEnd/>
            <a:tailEnd/>
          </a:ln>
        </p:spPr>
      </p:pic>
      <p:sp>
        <p:nvSpPr>
          <p:cNvPr id="4099" name="CaixaDeTexto 1"/>
          <p:cNvSpPr txBox="1">
            <a:spLocks noChangeArrowheads="1"/>
          </p:cNvSpPr>
          <p:nvPr/>
        </p:nvSpPr>
        <p:spPr bwMode="auto">
          <a:xfrm>
            <a:off x="160338" y="5949950"/>
            <a:ext cx="8659812" cy="646113"/>
          </a:xfrm>
          <a:prstGeom prst="rect">
            <a:avLst/>
          </a:prstGeom>
          <a:noFill/>
          <a:ln w="9525">
            <a:noFill/>
            <a:miter lim="800000"/>
            <a:headEnd/>
            <a:tailEnd/>
          </a:ln>
        </p:spPr>
        <p:txBody>
          <a:bodyPr>
            <a:spAutoFit/>
          </a:bodyPr>
          <a:lstStyle/>
          <a:p>
            <a:pPr algn="just" eaLnBrk="1" hangingPunct="1"/>
            <a:r>
              <a:rPr lang="pt-BR" altLang="pt-BR"/>
              <a:t>Monumento às Bandeiras (1954). É uma </a:t>
            </a:r>
            <a:r>
              <a:rPr lang="pt-BR" altLang="pt-BR" b="1"/>
              <a:t>obra de arte </a:t>
            </a:r>
            <a:r>
              <a:rPr lang="pt-BR" altLang="pt-BR"/>
              <a:t>de Victor Brecheret. E também pode ser compreendida como memória da dominação dos colonizadores.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2" descr="3out2013---o-conjunto-de-estatuas-do-monumento-as-bandeiras-popularmente-conhecido-como-empurra-empurra-no-parque-do-ibirapuera-zona-sul-de-sao-paulo-foi (1).jpg"/>
          <p:cNvPicPr>
            <a:picLocks noChangeAspect="1"/>
          </p:cNvPicPr>
          <p:nvPr/>
        </p:nvPicPr>
        <p:blipFill>
          <a:blip r:embed="rId2" cstate="print"/>
          <a:srcRect/>
          <a:stretch>
            <a:fillRect/>
          </a:stretch>
        </p:blipFill>
        <p:spPr bwMode="auto">
          <a:xfrm>
            <a:off x="19050" y="1047750"/>
            <a:ext cx="91059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Setembro 2016</a:t>
            </a:r>
            <a:endParaRPr lang="pt-BR" dirty="0"/>
          </a:p>
        </p:txBody>
      </p:sp>
      <p:pic>
        <p:nvPicPr>
          <p:cNvPr id="5" name="Espaço Reservado para Conteúdo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57200" y="2348706"/>
            <a:ext cx="4038600" cy="3028950"/>
          </a:xfrm>
        </p:spPr>
      </p:pic>
      <p:pic>
        <p:nvPicPr>
          <p:cNvPr id="1026" name="Picture 2" descr="Estátua de Borba Gato amanhece pichada em Santo Amaro, zona sul de São Paulo (SP). Ao redor da estátua havia cascas de ovo com restos de tinta - 30/09/2016"/>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4762500" y="2593181"/>
            <a:ext cx="3810000" cy="25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5933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200" dirty="0" smtClean="0"/>
              <a:t>Pichação acima dos murais de Clóvis </a:t>
            </a:r>
            <a:r>
              <a:rPr lang="pt-BR" sz="2200" dirty="0" err="1" smtClean="0"/>
              <a:t>Graziano</a:t>
            </a:r>
            <a:r>
              <a:rPr lang="pt-BR" sz="2200" dirty="0" smtClean="0"/>
              <a:t>, Av. Rubem Berta, SP</a:t>
            </a:r>
            <a:r>
              <a:rPr lang="pt-BR" dirty="0" smtClean="0"/>
              <a:t/>
            </a:r>
            <a:br>
              <a:rPr lang="pt-BR" dirty="0" smtClean="0"/>
            </a:br>
            <a:r>
              <a:rPr lang="pt-BR" dirty="0" smtClean="0"/>
              <a:t>“</a:t>
            </a:r>
            <a:r>
              <a:rPr lang="pt-BR" dirty="0" smtClean="0">
                <a:solidFill>
                  <a:srgbClr val="FF0000"/>
                </a:solidFill>
              </a:rPr>
              <a:t>ESCRAVIDÃO É ARTE?”</a:t>
            </a:r>
            <a:endParaRPr lang="pt-BR" dirty="0">
              <a:solidFill>
                <a:srgbClr val="FF0000"/>
              </a:solidFill>
            </a:endParaRPr>
          </a:p>
        </p:txBody>
      </p:sp>
      <p:pic>
        <p:nvPicPr>
          <p:cNvPr id="5" name="Espaço Reservado para Conteúdo 4" descr="graziano 1.jpg"/>
          <p:cNvPicPr>
            <a:picLocks noGrp="1" noChangeAspect="1"/>
          </p:cNvPicPr>
          <p:nvPr>
            <p:ph sz="half" idx="1"/>
          </p:nvPr>
        </p:nvPicPr>
        <p:blipFill>
          <a:blip r:embed="rId2"/>
          <a:stretch>
            <a:fillRect/>
          </a:stretch>
        </p:blipFill>
        <p:spPr>
          <a:xfrm>
            <a:off x="571472" y="1714488"/>
            <a:ext cx="3457575" cy="1323975"/>
          </a:xfrm>
        </p:spPr>
      </p:pic>
      <p:pic>
        <p:nvPicPr>
          <p:cNvPr id="7" name="Espaço Reservado para Conteúdo 6" descr="graziano3.jpg"/>
          <p:cNvPicPr>
            <a:picLocks noGrp="1" noChangeAspect="1"/>
          </p:cNvPicPr>
          <p:nvPr>
            <p:ph sz="half" idx="2"/>
          </p:nvPr>
        </p:nvPicPr>
        <p:blipFill>
          <a:blip r:embed="rId3"/>
          <a:stretch>
            <a:fillRect/>
          </a:stretch>
        </p:blipFill>
        <p:spPr>
          <a:xfrm>
            <a:off x="4648200" y="2729402"/>
            <a:ext cx="4038600" cy="2267559"/>
          </a:xfrm>
        </p:spPr>
      </p:pic>
      <p:pic>
        <p:nvPicPr>
          <p:cNvPr id="1026" name="Picture 2"/>
          <p:cNvPicPr>
            <a:picLocks noChangeAspect="1" noChangeArrowheads="1"/>
          </p:cNvPicPr>
          <p:nvPr/>
        </p:nvPicPr>
        <p:blipFill>
          <a:blip r:embed="rId4"/>
          <a:srcRect/>
          <a:stretch>
            <a:fillRect/>
          </a:stretch>
        </p:blipFill>
        <p:spPr bwMode="auto">
          <a:xfrm>
            <a:off x="1142976" y="3500438"/>
            <a:ext cx="2800350" cy="162877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a:solidFill>
                  <a:srgbClr val="FF0000"/>
                </a:solidFill>
              </a:rPr>
              <a:t>Direitos humanos, patrimônio cultural e políticas públicas</a:t>
            </a:r>
            <a:r>
              <a:rPr lang="pt-BR" sz="2800" dirty="0"/>
              <a:t/>
            </a:r>
            <a:br>
              <a:rPr lang="pt-BR" sz="2800" dirty="0"/>
            </a:br>
            <a:r>
              <a:rPr lang="pt-BR" sz="2800" dirty="0"/>
              <a:t>Frederico </a:t>
            </a:r>
            <a:r>
              <a:rPr lang="pt-BR" sz="2800" dirty="0" smtClean="0"/>
              <a:t>Barbosa</a:t>
            </a:r>
            <a:endParaRPr lang="pt-BR" sz="2800" dirty="0"/>
          </a:p>
        </p:txBody>
      </p:sp>
      <p:sp>
        <p:nvSpPr>
          <p:cNvPr id="3" name="Espaço Reservado para Conteúdo 2"/>
          <p:cNvSpPr>
            <a:spLocks noGrp="1"/>
          </p:cNvSpPr>
          <p:nvPr>
            <p:ph idx="1"/>
          </p:nvPr>
        </p:nvSpPr>
        <p:spPr/>
        <p:txBody>
          <a:bodyPr>
            <a:normAutofit fontScale="85000" lnSpcReduction="20000"/>
          </a:bodyPr>
          <a:lstStyle/>
          <a:p>
            <a:pPr marL="0" indent="0" algn="just">
              <a:buNone/>
            </a:pPr>
            <a:r>
              <a:rPr lang="pt-BR" dirty="0" smtClean="0"/>
              <a:t>‘O Decreto nº 3.551/2000 instituiu o Registro de Bens Culturais de Natureza Imaterial, de responsabilidade do Iphan. Além disso, criou o Programa Nacional do Patrimônio Imaterial, que tem como objetivos: enfatizar o dever e a centralidade estratégica do Estado na documentação, no registro e no </a:t>
            </a:r>
            <a:r>
              <a:rPr lang="pt-BR" dirty="0" err="1" smtClean="0"/>
              <a:t>inventariamento</a:t>
            </a:r>
            <a:r>
              <a:rPr lang="pt-BR" dirty="0" smtClean="0"/>
              <a:t> dos bens; conferir visibilidade à cultura dos diversos grupos a reivindicação de direitos coletivos relativos aos direitos de propriedade intelectual, bem como a de direitos autorais e que permitem o acesso aos benefícios decorrentes dos usos de conhecimentos tradicionais’. (p.88)</a:t>
            </a:r>
            <a:endParaRPr lang="pt-BR" dirty="0"/>
          </a:p>
        </p:txBody>
      </p:sp>
    </p:spTree>
    <p:extLst>
      <p:ext uri="{BB962C8B-B14F-4D97-AF65-F5344CB8AC3E}">
        <p14:creationId xmlns:p14="http://schemas.microsoft.com/office/powerpoint/2010/main" xmlns="" val="2539890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416" y="457200"/>
            <a:ext cx="8229600" cy="1143000"/>
          </a:xfrm>
        </p:spPr>
        <p:txBody>
          <a:bodyPr>
            <a:normAutofit fontScale="90000"/>
          </a:bodyPr>
          <a:lstStyle/>
          <a:p>
            <a:r>
              <a:rPr lang="pt-BR" dirty="0" smtClean="0">
                <a:solidFill>
                  <a:srgbClr val="FF0000"/>
                </a:solidFill>
              </a:rPr>
              <a:t>Lugares de Memória</a:t>
            </a:r>
            <a:br>
              <a:rPr lang="pt-BR" dirty="0" smtClean="0">
                <a:solidFill>
                  <a:srgbClr val="FF0000"/>
                </a:solidFill>
              </a:rPr>
            </a:br>
            <a:r>
              <a:rPr lang="pt-BR" sz="3600" dirty="0" smtClean="0">
                <a:solidFill>
                  <a:srgbClr val="FF0000"/>
                </a:solidFill>
              </a:rPr>
              <a:t>Dicionário de Direitos Humanos ESMPU</a:t>
            </a:r>
            <a:endParaRPr lang="pt-BR" sz="3600"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Os lugares de memória nascem e vivem do sentimento que não há memória espontânea, que é preciso criar arquivos, que é preciso manter aniversários, organizar celebrações, pronunciar elogios fúnebres, </a:t>
            </a:r>
            <a:r>
              <a:rPr lang="pt-BR" dirty="0" err="1" smtClean="0"/>
              <a:t>notariar</a:t>
            </a:r>
            <a:r>
              <a:rPr lang="pt-BR" dirty="0" smtClean="0"/>
              <a:t> atas = aura simbólica.</a:t>
            </a:r>
          </a:p>
          <a:p>
            <a:r>
              <a:rPr lang="pt-BR" dirty="0" smtClean="0"/>
              <a:t>O lugar de memória é concebido sempre com a participação da sociedade e, em particular, dos que foram afetados pela violência, para reparação simbólica e para prevenção a novas (e semelhantes) violações aos direitos humanos.</a:t>
            </a:r>
            <a:endParaRPr lang="pt-BR" dirty="0"/>
          </a:p>
        </p:txBody>
      </p:sp>
    </p:spTree>
    <p:extLst>
      <p:ext uri="{BB962C8B-B14F-4D97-AF65-F5344CB8AC3E}">
        <p14:creationId xmlns:p14="http://schemas.microsoft.com/office/powerpoint/2010/main" xmlns="" val="2364940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Berlim, 1933</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94393" y="1600200"/>
            <a:ext cx="5955214" cy="4525963"/>
          </a:xfrm>
        </p:spPr>
      </p:pic>
    </p:spTree>
    <p:extLst>
      <p:ext uri="{BB962C8B-B14F-4D97-AF65-F5344CB8AC3E}">
        <p14:creationId xmlns:p14="http://schemas.microsoft.com/office/powerpoint/2010/main" xmlns="" val="531308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n-US" dirty="0"/>
              <a:t>Memorial for the book burning, 1995</a:t>
            </a:r>
            <a:br>
              <a:rPr lang="en-US" dirty="0"/>
            </a:br>
            <a:r>
              <a:rPr lang="en-US" dirty="0" err="1" smtClean="0"/>
              <a:t>Berlim</a:t>
            </a:r>
            <a:r>
              <a:rPr lang="en-US" dirty="0" smtClean="0"/>
              <a:t>, </a:t>
            </a:r>
            <a:r>
              <a:rPr lang="pt-BR" dirty="0" smtClean="0"/>
              <a:t>Micha </a:t>
            </a:r>
            <a:r>
              <a:rPr lang="pt-BR" dirty="0" err="1"/>
              <a:t>Ullman</a:t>
            </a:r>
            <a:endParaRPr lang="pt-BR" dirty="0"/>
          </a:p>
        </p:txBody>
      </p:sp>
      <p:pic>
        <p:nvPicPr>
          <p:cNvPr id="4" name="Espaço Reservado para Conteúdo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967846" y="1600200"/>
            <a:ext cx="3017308" cy="4525963"/>
          </a:xfrm>
        </p:spPr>
      </p:pic>
      <p:pic>
        <p:nvPicPr>
          <p:cNvPr id="7" name="Espaço Reservado para Conteúdo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348706"/>
            <a:ext cx="4038600" cy="3028950"/>
          </a:xfrm>
        </p:spPr>
      </p:pic>
    </p:spTree>
    <p:extLst>
      <p:ext uri="{BB962C8B-B14F-4D97-AF65-F5344CB8AC3E}">
        <p14:creationId xmlns:p14="http://schemas.microsoft.com/office/powerpoint/2010/main" xmlns="" val="3229847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Memorial for the book </a:t>
            </a:r>
            <a:r>
              <a:rPr lang="en-US" dirty="0" smtClean="0"/>
              <a:t>burning, 1995</a:t>
            </a:r>
            <a:br>
              <a:rPr lang="en-US" dirty="0" smtClean="0"/>
            </a:br>
            <a:r>
              <a:rPr lang="en-US" dirty="0" err="1" smtClean="0"/>
              <a:t>Berlim</a:t>
            </a:r>
            <a:endParaRPr lang="pt-BR" dirty="0"/>
          </a:p>
        </p:txBody>
      </p:sp>
      <p:pic>
        <p:nvPicPr>
          <p:cNvPr id="5" name="Espaço Reservado para Conteúdo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348706"/>
            <a:ext cx="4038600" cy="3028950"/>
          </a:xfrm>
        </p:spPr>
      </p:pic>
      <p:pic>
        <p:nvPicPr>
          <p:cNvPr id="7" name="Espaço Reservado para Conteúdo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348706"/>
            <a:ext cx="4038600" cy="3028950"/>
          </a:xfrm>
        </p:spPr>
      </p:pic>
    </p:spTree>
    <p:extLst>
      <p:ext uri="{BB962C8B-B14F-4D97-AF65-F5344CB8AC3E}">
        <p14:creationId xmlns:p14="http://schemas.microsoft.com/office/powerpoint/2010/main" xmlns="" val="252915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0000"/>
                </a:solidFill>
              </a:rPr>
              <a:t>Jeanne Marie </a:t>
            </a:r>
            <a:r>
              <a:rPr lang="pt-BR" dirty="0" err="1" smtClean="0">
                <a:solidFill>
                  <a:srgbClr val="FF0000"/>
                </a:solidFill>
              </a:rPr>
              <a:t>Gagnebin</a:t>
            </a:r>
            <a:endParaRPr lang="pt-BR" dirty="0">
              <a:solidFill>
                <a:srgbClr val="FF0000"/>
              </a:solidFill>
            </a:endParaRPr>
          </a:p>
        </p:txBody>
      </p:sp>
      <p:sp>
        <p:nvSpPr>
          <p:cNvPr id="3" name="Espaço Reservado para Conteúdo 2"/>
          <p:cNvSpPr>
            <a:spLocks noGrp="1"/>
          </p:cNvSpPr>
          <p:nvPr>
            <p:ph idx="1"/>
          </p:nvPr>
        </p:nvSpPr>
        <p:spPr/>
        <p:txBody>
          <a:bodyPr>
            <a:normAutofit lnSpcReduction="10000"/>
          </a:bodyPr>
          <a:lstStyle/>
          <a:p>
            <a:r>
              <a:rPr lang="pt-BR" dirty="0" smtClean="0"/>
              <a:t>Memória como campo de forças, campo de tensão.</a:t>
            </a:r>
          </a:p>
          <a:p>
            <a:r>
              <a:rPr lang="pt-BR" dirty="0" smtClean="0"/>
              <a:t>Destruição da memória: apagamento dos rastros → </a:t>
            </a:r>
            <a:r>
              <a:rPr lang="pt-BR" sz="2600" dirty="0" smtClean="0"/>
              <a:t>“</a:t>
            </a:r>
            <a:r>
              <a:rPr lang="pt-BR" sz="2600" i="1" dirty="0" smtClean="0"/>
              <a:t>aquilo que não tem nome, aqueles que não têm nome, o anônimo, aquilo que não deixa nenhum rastro, aquilo que foi tão bem apagado que mesmo a memória de sua existência não subsiste – aqueles que desapareceram tão por completo que ninguém lembra de seus nomes.”</a:t>
            </a:r>
          </a:p>
          <a:p>
            <a:r>
              <a:rPr lang="pt-BR" dirty="0" smtClean="0"/>
              <a:t>Decifrar os rastros, recolher os restos</a:t>
            </a:r>
            <a:r>
              <a:rPr lang="pt-BR" dirty="0" smtClean="0"/>
              <a:t>.</a:t>
            </a:r>
            <a:endParaRPr lang="pt-BR" dirty="0" smtClean="0"/>
          </a:p>
        </p:txBody>
      </p:sp>
    </p:spTree>
    <p:extLst>
      <p:ext uri="{BB962C8B-B14F-4D97-AF65-F5344CB8AC3E}">
        <p14:creationId xmlns:p14="http://schemas.microsoft.com/office/powerpoint/2010/main" xmlns="" val="3157737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solidFill>
                  <a:srgbClr val="FF0000"/>
                </a:solidFill>
              </a:rPr>
              <a:t>Manual dos </a:t>
            </a:r>
            <a:r>
              <a:rPr lang="pt-BR" dirty="0">
                <a:solidFill>
                  <a:srgbClr val="FF0000"/>
                </a:solidFill>
              </a:rPr>
              <a:t>R</a:t>
            </a:r>
            <a:r>
              <a:rPr lang="pt-BR" dirty="0" smtClean="0">
                <a:solidFill>
                  <a:srgbClr val="FF0000"/>
                </a:solidFill>
              </a:rPr>
              <a:t>emédios Tradicionais </a:t>
            </a:r>
            <a:r>
              <a:rPr lang="pt-BR" dirty="0" err="1" smtClean="0">
                <a:solidFill>
                  <a:srgbClr val="FF0000"/>
                </a:solidFill>
              </a:rPr>
              <a:t>Yanomami</a:t>
            </a:r>
            <a:endParaRPr lang="pt-BR" dirty="0">
              <a:solidFill>
                <a:srgbClr val="FF0000"/>
              </a:solidFill>
            </a:endParaRPr>
          </a:p>
        </p:txBody>
      </p:sp>
      <p:sp>
        <p:nvSpPr>
          <p:cNvPr id="3" name="Espaço Reservado para Conteúdo 2"/>
          <p:cNvSpPr>
            <a:spLocks noGrp="1"/>
          </p:cNvSpPr>
          <p:nvPr>
            <p:ph idx="1"/>
          </p:nvPr>
        </p:nvSpPr>
        <p:spPr/>
        <p:txBody>
          <a:bodyPr>
            <a:normAutofit fontScale="85000" lnSpcReduction="20000"/>
          </a:bodyPr>
          <a:lstStyle/>
          <a:p>
            <a:r>
              <a:rPr lang="pt-BR" dirty="0" smtClean="0"/>
              <a:t>Projeto conjunto ISA – Instituto Socioambiental e </a:t>
            </a:r>
            <a:r>
              <a:rPr lang="pt-BR" dirty="0" err="1" smtClean="0"/>
              <a:t>Hutukara</a:t>
            </a:r>
            <a:r>
              <a:rPr lang="pt-BR" dirty="0" smtClean="0"/>
              <a:t> Associação </a:t>
            </a:r>
            <a:r>
              <a:rPr lang="pt-BR" dirty="0" err="1" smtClean="0"/>
              <a:t>Yanomami</a:t>
            </a:r>
            <a:r>
              <a:rPr lang="pt-BR" dirty="0" smtClean="0"/>
              <a:t>.</a:t>
            </a:r>
          </a:p>
          <a:p>
            <a:r>
              <a:rPr lang="pt-BR" dirty="0" smtClean="0"/>
              <a:t>Compêndio Bilíngue organizado por </a:t>
            </a:r>
            <a:r>
              <a:rPr lang="pt-BR" dirty="0" err="1" smtClean="0"/>
              <a:t>Morzaniel</a:t>
            </a:r>
            <a:r>
              <a:rPr lang="pt-BR" dirty="0" smtClean="0"/>
              <a:t> </a:t>
            </a:r>
            <a:r>
              <a:rPr lang="pt-BR" dirty="0" err="1" smtClean="0"/>
              <a:t>Iramami</a:t>
            </a:r>
            <a:r>
              <a:rPr lang="pt-BR" dirty="0" smtClean="0"/>
              <a:t> </a:t>
            </a:r>
            <a:r>
              <a:rPr lang="pt-BR" dirty="0" err="1" smtClean="0"/>
              <a:t>Yanomami</a:t>
            </a:r>
            <a:r>
              <a:rPr lang="pt-BR" dirty="0" smtClean="0"/>
              <a:t>, </a:t>
            </a:r>
            <a:r>
              <a:rPr lang="pt-BR" dirty="0" err="1" smtClean="0"/>
              <a:t>Ehuana</a:t>
            </a:r>
            <a:r>
              <a:rPr lang="pt-BR" dirty="0" smtClean="0"/>
              <a:t> </a:t>
            </a:r>
            <a:r>
              <a:rPr lang="pt-BR" dirty="0" err="1" smtClean="0"/>
              <a:t>Yanomami</a:t>
            </a:r>
            <a:r>
              <a:rPr lang="pt-BR" dirty="0" smtClean="0"/>
              <a:t>, Bruce Albert William </a:t>
            </a:r>
            <a:r>
              <a:rPr lang="pt-BR" dirty="0" err="1" smtClean="0"/>
              <a:t>Milliken</a:t>
            </a:r>
            <a:r>
              <a:rPr lang="pt-BR" dirty="0" smtClean="0"/>
              <a:t> e Vicente Coelho.</a:t>
            </a:r>
          </a:p>
          <a:p>
            <a:r>
              <a:rPr lang="pt-BR" dirty="0" smtClean="0"/>
              <a:t>Livro não está à venda. Destina-se ao uso cotidiano dos </a:t>
            </a:r>
            <a:r>
              <a:rPr lang="pt-BR" dirty="0" err="1" smtClean="0"/>
              <a:t>Yanomami</a:t>
            </a:r>
            <a:r>
              <a:rPr lang="pt-BR" dirty="0" smtClean="0"/>
              <a:t> que querem manter um acervo de conhecimentos e procedimentos em vias de extinção.</a:t>
            </a:r>
          </a:p>
          <a:p>
            <a:r>
              <a:rPr lang="pt-BR" dirty="0" smtClean="0"/>
              <a:t>Resultado de duas décadas de estudo realizados conjuntamente por </a:t>
            </a:r>
            <a:r>
              <a:rPr lang="pt-BR" dirty="0" err="1" smtClean="0"/>
              <a:t>Yanomami</a:t>
            </a:r>
            <a:r>
              <a:rPr lang="pt-BR" dirty="0" smtClean="0"/>
              <a:t> e antropólogos. Três anciãos foram entrevistados por jovens pesquisadores </a:t>
            </a:r>
            <a:r>
              <a:rPr lang="pt-BR" dirty="0" err="1" smtClean="0"/>
              <a:t>Yanomami</a:t>
            </a:r>
            <a:r>
              <a:rPr lang="pt-BR" dirty="0" smtClean="0"/>
              <a:t>.</a:t>
            </a:r>
            <a:endParaRPr lang="pt-BR" dirty="0"/>
          </a:p>
        </p:txBody>
      </p:sp>
    </p:spTree>
    <p:extLst>
      <p:ext uri="{BB962C8B-B14F-4D97-AF65-F5344CB8AC3E}">
        <p14:creationId xmlns:p14="http://schemas.microsoft.com/office/powerpoint/2010/main" xmlns="" val="2912776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Washington, EUA</a:t>
            </a:r>
            <a:endParaRPr lang="pt-BR" dirty="0"/>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76000" y="1503825"/>
            <a:ext cx="3738469" cy="2484000"/>
          </a:xfrm>
        </p:spPr>
      </p:pic>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032" y="668552"/>
            <a:ext cx="3936000" cy="2952000"/>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6000" y="4061723"/>
            <a:ext cx="3696000" cy="2772000"/>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88832" y="3953723"/>
            <a:ext cx="3307200" cy="2880000"/>
          </a:xfrm>
          <a:prstGeom prst="rect">
            <a:avLst/>
          </a:prstGeom>
        </p:spPr>
      </p:pic>
    </p:spTree>
    <p:extLst>
      <p:ext uri="{BB962C8B-B14F-4D97-AF65-F5344CB8AC3E}">
        <p14:creationId xmlns:p14="http://schemas.microsoft.com/office/powerpoint/2010/main" xmlns="" val="274416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Memorial – Hiroshima – Japão</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33712" y="1958181"/>
            <a:ext cx="3076575" cy="3810000"/>
          </a:xfrm>
        </p:spPr>
      </p:pic>
    </p:spTree>
    <p:extLst>
      <p:ext uri="{BB962C8B-B14F-4D97-AF65-F5344CB8AC3E}">
        <p14:creationId xmlns:p14="http://schemas.microsoft.com/office/powerpoint/2010/main" xmlns="" val="803611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0950"/>
            <a:ext cx="2619375" cy="1752600"/>
          </a:xfrm>
        </p:spPr>
      </p:pic>
      <p:sp>
        <p:nvSpPr>
          <p:cNvPr id="5" name="Retângulo 4"/>
          <p:cNvSpPr/>
          <p:nvPr/>
        </p:nvSpPr>
        <p:spPr>
          <a:xfrm>
            <a:off x="457200" y="-2091015"/>
            <a:ext cx="8229599" cy="8402300"/>
          </a:xfrm>
          <a:prstGeom prst="rect">
            <a:avLst/>
          </a:prstGeom>
        </p:spPr>
        <p:txBody>
          <a:bodyPr wrap="square">
            <a:spAutoFit/>
          </a:bodyPr>
          <a:lstStyle/>
          <a:p>
            <a:endParaRPr lang="pt-PT" b="1" dirty="0" smtClean="0"/>
          </a:p>
          <a:p>
            <a:endParaRPr lang="pt-PT" b="1" dirty="0"/>
          </a:p>
          <a:p>
            <a:endParaRPr lang="pt-PT" b="1" dirty="0" smtClean="0"/>
          </a:p>
          <a:p>
            <a:endParaRPr lang="pt-PT" b="1" dirty="0"/>
          </a:p>
          <a:p>
            <a:endParaRPr lang="pt-PT" b="1" dirty="0" smtClean="0"/>
          </a:p>
          <a:p>
            <a:endParaRPr lang="pt-PT" b="1" dirty="0"/>
          </a:p>
          <a:p>
            <a:endParaRPr lang="pt-PT" b="1" dirty="0" smtClean="0"/>
          </a:p>
          <a:p>
            <a:endParaRPr lang="pt-PT" b="1" dirty="0"/>
          </a:p>
          <a:p>
            <a:endParaRPr lang="pt-PT" b="1" dirty="0" smtClean="0"/>
          </a:p>
          <a:p>
            <a:endParaRPr lang="pt-PT" b="1" dirty="0"/>
          </a:p>
          <a:p>
            <a:endParaRPr lang="pt-PT" b="1" dirty="0" smtClean="0"/>
          </a:p>
          <a:p>
            <a:r>
              <a:rPr lang="pt-PT" b="1" dirty="0"/>
              <a:t> </a:t>
            </a:r>
            <a:r>
              <a:rPr lang="pt-PT" b="1" dirty="0" smtClean="0"/>
              <a:t>                         </a:t>
            </a:r>
            <a:r>
              <a:rPr lang="pt-PT" b="1" dirty="0" smtClean="0">
                <a:solidFill>
                  <a:srgbClr val="FF0000"/>
                </a:solidFill>
              </a:rPr>
              <a:t>Guerra </a:t>
            </a:r>
            <a:r>
              <a:rPr lang="pt-PT" b="1" dirty="0">
                <a:solidFill>
                  <a:srgbClr val="FF0000"/>
                </a:solidFill>
              </a:rPr>
              <a:t>de </a:t>
            </a:r>
            <a:r>
              <a:rPr lang="pt-PT" b="1" dirty="0" smtClean="0">
                <a:solidFill>
                  <a:srgbClr val="FF0000"/>
                </a:solidFill>
              </a:rPr>
              <a:t>Canudos</a:t>
            </a:r>
            <a:r>
              <a:rPr lang="pt-PT" b="1" dirty="0">
                <a:solidFill>
                  <a:srgbClr val="FF0000"/>
                </a:solidFill>
              </a:rPr>
              <a:t> </a:t>
            </a:r>
            <a:r>
              <a:rPr lang="pt-PT" dirty="0" smtClean="0"/>
              <a:t>foi </a:t>
            </a:r>
            <a:r>
              <a:rPr lang="pt-PT" dirty="0"/>
              <a:t>o confronto entre o Exército Brasileiro e os integrantes de um movimento popular de fundo sócio-religioso liderado por Antônio Conselheiro, que durou de 1896 a 1897, então na comunidade de Canudos, no interior do estado da </a:t>
            </a:r>
            <a:r>
              <a:rPr lang="pt-PT" dirty="0" smtClean="0"/>
              <a:t>Bahia. A </a:t>
            </a:r>
            <a:r>
              <a:rPr lang="pt-PT" dirty="0"/>
              <a:t>região, historicamente caracterizada por latifúndios improdutivos, secas cíclicas e desemprego crônico, passava por uma grave crise econômica e social. Milhares de sertanejos partiram para Canudos, cidadela liderada pelo peregrino Antônio Conselheiro, unidos na crença numa salvação milagrosa que pouparia os humildes habitantes do sertão dos flagelos do clima e da exclusão econômica e social.</a:t>
            </a:r>
          </a:p>
          <a:p>
            <a:r>
              <a:rPr lang="pt-PT" dirty="0"/>
              <a:t>Os grandes fazendeiros da região, unindo-se à Igreja, iniciaram um forte grupo de pressão junto à República recém-instaurada, pedindo que fossem tomadas providências contra Antônio Conselheiro e seus seguidores. Criaram-se rumores de que Canudos se armava para atacar cidades vizinhas e partir em direção à capital para depor o governo republicano e reinstalar a Monarquia.</a:t>
            </a:r>
          </a:p>
          <a:p>
            <a:r>
              <a:rPr lang="pt-PT" dirty="0" smtClean="0"/>
              <a:t>Três </a:t>
            </a:r>
            <a:r>
              <a:rPr lang="pt-PT" dirty="0"/>
              <a:t>expedições militares contra Canudos saíram derrotadas, o que apavorou a opinião pública, que acabou exigindo a destruição do arraial, dando legitimidade ao massacre de até vinte mil sertanejos. Além disso, estima-se que cinco mil militares tenham morrido. A guerra terminou com a destruição total de Canudos, a degola de muitos prisioneiros de guerra, e o incêndio de todas as casas do arraial.</a:t>
            </a:r>
            <a:endParaRPr lang="pt-PT" dirty="0">
              <a:effectLst/>
            </a:endParaRPr>
          </a:p>
        </p:txBody>
      </p:sp>
    </p:spTree>
    <p:extLst>
      <p:ext uri="{BB962C8B-B14F-4D97-AF65-F5344CB8AC3E}">
        <p14:creationId xmlns:p14="http://schemas.microsoft.com/office/powerpoint/2010/main" xmlns="" val="34911125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45160" y="2653704"/>
            <a:ext cx="3952890" cy="2556000"/>
          </a:xfrm>
        </p:spPr>
      </p:pic>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815141"/>
            <a:ext cx="3048000" cy="2033016"/>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113704"/>
            <a:ext cx="3810000" cy="2540000"/>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45944" y="113704"/>
            <a:ext cx="4555200" cy="2628000"/>
          </a:xfrm>
          <a:prstGeom prst="rect">
            <a:avLst/>
          </a:prstGeom>
        </p:spPr>
      </p:pic>
      <p:pic>
        <p:nvPicPr>
          <p:cNvPr id="8" name="Imagem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5629" y="4509120"/>
            <a:ext cx="3333750" cy="2219325"/>
          </a:xfrm>
          <a:prstGeom prst="rect">
            <a:avLst/>
          </a:prstGeom>
        </p:spPr>
      </p:pic>
      <p:sp>
        <p:nvSpPr>
          <p:cNvPr id="9" name="CaixaDeTexto 8"/>
          <p:cNvSpPr txBox="1"/>
          <p:nvPr/>
        </p:nvSpPr>
        <p:spPr>
          <a:xfrm>
            <a:off x="6898050" y="3933056"/>
            <a:ext cx="2103094" cy="369332"/>
          </a:xfrm>
          <a:prstGeom prst="rect">
            <a:avLst/>
          </a:prstGeom>
          <a:noFill/>
        </p:spPr>
        <p:txBody>
          <a:bodyPr wrap="square" rtlCol="0">
            <a:spAutoFit/>
          </a:bodyPr>
          <a:lstStyle/>
          <a:p>
            <a:pPr algn="r"/>
            <a:r>
              <a:rPr lang="pt-BR" b="1" dirty="0" smtClean="0"/>
              <a:t>1986</a:t>
            </a:r>
            <a:endParaRPr lang="pt-BR" b="1" dirty="0"/>
          </a:p>
        </p:txBody>
      </p:sp>
    </p:spTree>
    <p:extLst>
      <p:ext uri="{BB962C8B-B14F-4D97-AF65-F5344CB8AC3E}">
        <p14:creationId xmlns:p14="http://schemas.microsoft.com/office/powerpoint/2010/main" xmlns="" val="2297003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5300" b="1" dirty="0" smtClean="0">
                <a:solidFill>
                  <a:srgbClr val="FF0000"/>
                </a:solidFill>
              </a:rPr>
              <a:t/>
            </a:r>
            <a:br>
              <a:rPr lang="pt-BR" sz="5300" b="1" dirty="0" smtClean="0">
                <a:solidFill>
                  <a:srgbClr val="FF0000"/>
                </a:solidFill>
              </a:rPr>
            </a:br>
            <a:r>
              <a:rPr lang="pt-BR" sz="5300" b="1" dirty="0" smtClean="0">
                <a:solidFill>
                  <a:srgbClr val="FF0000"/>
                </a:solidFill>
              </a:rPr>
              <a:t>O Botão de Pérola</a:t>
            </a:r>
            <a:r>
              <a:rPr lang="pt-BR" dirty="0">
                <a:solidFill>
                  <a:srgbClr val="FF0000"/>
                </a:solidFill>
              </a:rPr>
              <a:t/>
            </a:r>
            <a:br>
              <a:rPr lang="pt-BR" dirty="0">
                <a:solidFill>
                  <a:srgbClr val="FF0000"/>
                </a:solidFill>
              </a:rPr>
            </a:b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buNone/>
            </a:pPr>
            <a:endParaRPr lang="pt-BR" sz="4400" dirty="0" smtClean="0"/>
          </a:p>
          <a:p>
            <a:pPr marL="0" indent="0">
              <a:buNone/>
            </a:pPr>
            <a:endParaRPr lang="pt-BR" sz="4400" dirty="0"/>
          </a:p>
          <a:p>
            <a:pPr marL="0" indent="0">
              <a:buNone/>
            </a:pPr>
            <a:r>
              <a:rPr lang="pt-BR" sz="4400" dirty="0" err="1" smtClean="0"/>
              <a:t>Patricio</a:t>
            </a:r>
            <a:r>
              <a:rPr lang="pt-BR" sz="4400" dirty="0" smtClean="0"/>
              <a:t> Guzmán, Chile, 2015, 82’.</a:t>
            </a:r>
          </a:p>
          <a:p>
            <a:pPr marL="0" indent="0">
              <a:buNone/>
            </a:pPr>
            <a:endParaRPr lang="pt-BR" b="1" dirty="0" smtClean="0"/>
          </a:p>
          <a:p>
            <a:pPr marL="0" indent="0">
              <a:buNone/>
            </a:pPr>
            <a:r>
              <a:rPr lang="pt-BR" b="1" dirty="0" smtClean="0"/>
              <a:t>SINOPSE</a:t>
            </a:r>
            <a:endParaRPr lang="pt-BR" b="1" dirty="0"/>
          </a:p>
          <a:p>
            <a:pPr marL="0" indent="0">
              <a:buNone/>
            </a:pPr>
            <a:r>
              <a:rPr lang="pt-BR" dirty="0"/>
              <a:t>O oceano contém a história de toda a humanidade. </a:t>
            </a:r>
            <a:endParaRPr lang="pt-BR" dirty="0" smtClean="0"/>
          </a:p>
          <a:p>
            <a:pPr marL="0" indent="0">
              <a:buNone/>
            </a:pPr>
            <a:r>
              <a:rPr lang="pt-BR" dirty="0" smtClean="0"/>
              <a:t>O </a:t>
            </a:r>
            <a:r>
              <a:rPr lang="pt-BR" dirty="0"/>
              <a:t>mar porta todas as vozes da terra e aquelas que </a:t>
            </a:r>
            <a:r>
              <a:rPr lang="pt-BR" dirty="0" smtClean="0"/>
              <a:t>vêm</a:t>
            </a:r>
          </a:p>
          <a:p>
            <a:pPr marL="0" indent="0">
              <a:buNone/>
            </a:pPr>
            <a:r>
              <a:rPr lang="pt-BR" dirty="0" smtClean="0"/>
              <a:t>do </a:t>
            </a:r>
            <a:r>
              <a:rPr lang="pt-BR" dirty="0"/>
              <a:t>cosmo exterior. Água recebe impulso das estrelas e as </a:t>
            </a:r>
            <a:endParaRPr lang="pt-BR" dirty="0" smtClean="0"/>
          </a:p>
          <a:p>
            <a:pPr marL="0" indent="0">
              <a:buNone/>
            </a:pPr>
            <a:r>
              <a:rPr lang="pt-BR" dirty="0" smtClean="0"/>
              <a:t>conduz </a:t>
            </a:r>
            <a:r>
              <a:rPr lang="pt-BR" dirty="0"/>
              <a:t>para os seres vivos. Água, a maior fronteira no Chile, </a:t>
            </a:r>
            <a:endParaRPr lang="pt-BR" dirty="0" smtClean="0"/>
          </a:p>
          <a:p>
            <a:pPr marL="0" indent="0">
              <a:buNone/>
            </a:pPr>
            <a:r>
              <a:rPr lang="pt-BR" dirty="0" smtClean="0"/>
              <a:t>também </a:t>
            </a:r>
            <a:r>
              <a:rPr lang="pt-BR" dirty="0"/>
              <a:t>retém </a:t>
            </a:r>
            <a:r>
              <a:rPr lang="pt-BR" dirty="0" smtClean="0"/>
              <a:t>o segredo </a:t>
            </a:r>
            <a:r>
              <a:rPr lang="pt-BR" dirty="0"/>
              <a:t>de dois botões misteriosos que foram encontrados no </a:t>
            </a:r>
            <a:r>
              <a:rPr lang="pt-BR" dirty="0" smtClean="0"/>
              <a:t>fundo</a:t>
            </a:r>
          </a:p>
          <a:p>
            <a:pPr marL="0" indent="0">
              <a:buNone/>
            </a:pPr>
            <a:r>
              <a:rPr lang="pt-BR" dirty="0" smtClean="0"/>
              <a:t>de seu oceano</a:t>
            </a:r>
            <a:r>
              <a:rPr lang="pt-BR" dirty="0"/>
              <a:t>. Chile, com suas 2.670 milhas de litoral e o maior arquipélago </a:t>
            </a:r>
            <a:r>
              <a:rPr lang="pt-BR" dirty="0" smtClean="0"/>
              <a:t>do</a:t>
            </a:r>
          </a:p>
          <a:p>
            <a:pPr marL="0" indent="0">
              <a:buNone/>
            </a:pPr>
            <a:r>
              <a:rPr lang="pt-BR" dirty="0" smtClean="0"/>
              <a:t>mundo</a:t>
            </a:r>
            <a:r>
              <a:rPr lang="pt-BR" dirty="0"/>
              <a:t>, apresenta uma paisagem sobrenatural. Nele estão vulcões, </a:t>
            </a:r>
            <a:endParaRPr lang="pt-BR" dirty="0" smtClean="0"/>
          </a:p>
          <a:p>
            <a:pPr marL="0" indent="0">
              <a:buNone/>
            </a:pPr>
            <a:r>
              <a:rPr lang="pt-BR" dirty="0" smtClean="0"/>
              <a:t>montanhas </a:t>
            </a:r>
            <a:r>
              <a:rPr lang="pt-BR" dirty="0"/>
              <a:t>e geleiras, e também as vozes dos povos indígenas da Patagônia, </a:t>
            </a:r>
            <a:endParaRPr lang="pt-BR" dirty="0" smtClean="0"/>
          </a:p>
          <a:p>
            <a:pPr marL="0" indent="0">
              <a:buNone/>
            </a:pPr>
            <a:r>
              <a:rPr lang="pt-BR" dirty="0" smtClean="0"/>
              <a:t>os </a:t>
            </a:r>
            <a:r>
              <a:rPr lang="pt-BR" dirty="0"/>
              <a:t>primeiros marinheiros ingleses e seus prisioneiros políticos. Alguns relatam que a </a:t>
            </a:r>
            <a:endParaRPr lang="pt-BR" dirty="0" smtClean="0"/>
          </a:p>
          <a:p>
            <a:pPr marL="0" indent="0">
              <a:buNone/>
            </a:pPr>
            <a:r>
              <a:rPr lang="pt-BR" dirty="0" smtClean="0"/>
              <a:t>água </a:t>
            </a:r>
            <a:r>
              <a:rPr lang="pt-BR" dirty="0"/>
              <a:t>tem memória</a:t>
            </a:r>
          </a:p>
          <a:p>
            <a:pPr marL="0" indent="0">
              <a:buNone/>
            </a:pPr>
            <a:endParaRPr lang="pt-BR" dirty="0"/>
          </a:p>
        </p:txBody>
      </p:sp>
      <p:sp>
        <p:nvSpPr>
          <p:cNvPr id="4" name="AutoShape 2" descr="Resultado de imagem para botão de perola patricio guzman"/>
          <p:cNvSpPr>
            <a:spLocks noChangeAspect="1" noChangeArrowheads="1"/>
          </p:cNvSpPr>
          <p:nvPr/>
        </p:nvSpPr>
        <p:spPr bwMode="auto">
          <a:xfrm>
            <a:off x="-31750" y="-136525"/>
            <a:ext cx="1304925" cy="17716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4208" y="1600200"/>
            <a:ext cx="2047875" cy="2762250"/>
          </a:xfrm>
          <a:prstGeom prst="rect">
            <a:avLst/>
          </a:prstGeom>
        </p:spPr>
      </p:pic>
    </p:spTree>
    <p:extLst>
      <p:ext uri="{BB962C8B-B14F-4D97-AF65-F5344CB8AC3E}">
        <p14:creationId xmlns:p14="http://schemas.microsoft.com/office/powerpoint/2010/main" xmlns="" val="730293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None/>
            </a:pPr>
            <a:r>
              <a:rPr lang="pt-BR" dirty="0" smtClean="0">
                <a:hlinkClick r:id="rId2"/>
              </a:rPr>
              <a:t>https://www.youtube.com/watch?v=wWk0YOq7o_M&amp;feature=youtu.be</a:t>
            </a:r>
            <a:endParaRPr lang="pt-BR" dirty="0" smtClean="0"/>
          </a:p>
          <a:p>
            <a:pPr>
              <a:buNone/>
            </a:pP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rgbClr val="FF0000"/>
                </a:solidFill>
              </a:rPr>
              <a:t>Cais do </a:t>
            </a:r>
            <a:r>
              <a:rPr lang="pt-BR" b="1" dirty="0" err="1" smtClean="0">
                <a:solidFill>
                  <a:srgbClr val="FF0000"/>
                </a:solidFill>
              </a:rPr>
              <a:t>Valongo</a:t>
            </a:r>
            <a:r>
              <a:rPr lang="pt-BR" b="1" dirty="0" smtClean="0">
                <a:solidFill>
                  <a:srgbClr val="FF0000"/>
                </a:solidFill>
              </a:rPr>
              <a:t> (RJ)</a:t>
            </a:r>
            <a:r>
              <a:rPr lang="pt-BR" dirty="0" smtClean="0"/>
              <a:t/>
            </a:r>
            <a:br>
              <a:rPr lang="pt-BR" dirty="0" smtClean="0"/>
            </a:br>
            <a:r>
              <a:rPr lang="pt-BR" sz="3600" dirty="0" smtClean="0"/>
              <a:t>Patrimônio Mundial 2017</a:t>
            </a:r>
            <a:endParaRPr lang="pt-BR" sz="3600" dirty="0"/>
          </a:p>
        </p:txBody>
      </p:sp>
      <p:sp>
        <p:nvSpPr>
          <p:cNvPr id="3" name="Espaço Reservado para Conteúdo 2"/>
          <p:cNvSpPr>
            <a:spLocks noGrp="1"/>
          </p:cNvSpPr>
          <p:nvPr>
            <p:ph idx="1"/>
          </p:nvPr>
        </p:nvSpPr>
        <p:spPr/>
        <p:txBody>
          <a:bodyPr>
            <a:normAutofit fontScale="47500" lnSpcReduction="20000"/>
          </a:bodyPr>
          <a:lstStyle/>
          <a:p>
            <a:pPr>
              <a:buNone/>
            </a:pPr>
            <a:r>
              <a:rPr lang="pt-BR" dirty="0" smtClean="0"/>
              <a:t>“O Rio de Janeiro foi uma das principais portas de entrada de escravos nas Américas. Cerca de 1 milhão de pessoas chegaram ao país através do Cais do </a:t>
            </a:r>
            <a:r>
              <a:rPr lang="pt-BR" dirty="0" err="1" smtClean="0"/>
              <a:t>Valongo</a:t>
            </a:r>
            <a:r>
              <a:rPr lang="pt-BR" dirty="0" smtClean="0"/>
              <a:t>, que se estendia até o que é hoje a Praça da República. Isso significa que essa porta de entrada pode ter recebido 25% de todos os escravos que aportaram no país, e passaram a integrar uma parcela relevante da população brasileira. O local foi reconhecido no domingo (9/07/17) como Patrimônio Mundial pela </a:t>
            </a:r>
            <a:r>
              <a:rPr lang="pt-BR" dirty="0" err="1" smtClean="0"/>
              <a:t>Unesco</a:t>
            </a:r>
            <a:r>
              <a:rPr lang="pt-BR" dirty="0" smtClean="0"/>
              <a:t> que o definiu como “o traço físico mais importante da chegada de escravos africanos ao continente americano”. Apresentada em janeiro de 2016 pelo </a:t>
            </a:r>
            <a:r>
              <a:rPr lang="pt-BR" dirty="0" err="1" smtClean="0"/>
              <a:t>Iphan</a:t>
            </a:r>
            <a:r>
              <a:rPr lang="pt-BR" dirty="0" smtClean="0"/>
              <a:t> e prefeitura do Rio à </a:t>
            </a:r>
            <a:r>
              <a:rPr lang="pt-BR" dirty="0" err="1" smtClean="0"/>
              <a:t>Unesco</a:t>
            </a:r>
            <a:r>
              <a:rPr lang="pt-BR" dirty="0" smtClean="0"/>
              <a:t>, a candidatura do Cais do </a:t>
            </a:r>
            <a:r>
              <a:rPr lang="pt-BR" dirty="0" err="1" smtClean="0"/>
              <a:t>Valongo</a:t>
            </a:r>
            <a:r>
              <a:rPr lang="pt-BR" dirty="0" smtClean="0"/>
              <a:t> a Patrimônio Mundial comparava o local ao campo de concentração de </a:t>
            </a:r>
            <a:r>
              <a:rPr lang="pt-BR" dirty="0" err="1" smtClean="0"/>
              <a:t>Auschwitz</a:t>
            </a:r>
            <a:r>
              <a:rPr lang="pt-BR" dirty="0" smtClean="0"/>
              <a:t>. Segundo o documento, a importância do cais “reside no valor simbólico que sintetiza toda a tragédia do tráfico de africanos cativos para as Américas”. Por isso, deveria ser reconhecido como "sítio de memória" da escravidão. </a:t>
            </a:r>
          </a:p>
          <a:p>
            <a:pPr>
              <a:buNone/>
            </a:pPr>
            <a:r>
              <a:rPr lang="pt-BR" dirty="0" smtClean="0"/>
              <a:t>O Cais do </a:t>
            </a:r>
            <a:r>
              <a:rPr lang="pt-BR" dirty="0" err="1" smtClean="0"/>
              <a:t>Valongo</a:t>
            </a:r>
            <a:r>
              <a:rPr lang="pt-BR" dirty="0" smtClean="0"/>
              <a:t> é o 21º ponto brasileiro a integrar a lista do Patrimônio Mundial da </a:t>
            </a:r>
            <a:r>
              <a:rPr lang="pt-BR" dirty="0" err="1" smtClean="0"/>
              <a:t>Unesco</a:t>
            </a:r>
            <a:r>
              <a:rPr lang="pt-BR" dirty="0" smtClean="0"/>
              <a:t>, ao lado da Cidade Histórica de Ouro Preto, em Minas Gerais, ou do Centro Histórico de Olinda, em Pernambuco, por exemplo.</a:t>
            </a:r>
          </a:p>
          <a:p>
            <a:pPr>
              <a:buNone/>
            </a:pPr>
            <a:r>
              <a:rPr lang="pt-BR" dirty="0" smtClean="0"/>
              <a:t>A região do cais se estabeleceu como espaço não só de tráfico de escravos, mas de comércio, moradia, cultos e manifestações negras, como samba e capoeira. No início do século 20, a área era conhecida como Pequena África.</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https://www.nexojornal.com.br/expresso/2017/07/10/O-que-significa-o-Cais-do-Valongo-se-tornar-Patrim%C3%B4nio-Mundial</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700" dirty="0" smtClean="0"/>
              <a:t/>
            </a:r>
            <a:br>
              <a:rPr lang="pt-BR" sz="2700" dirty="0" smtClean="0"/>
            </a:br>
            <a:r>
              <a:rPr lang="pt-BR" sz="2700" dirty="0" smtClean="0"/>
              <a:t/>
            </a:r>
            <a:br>
              <a:rPr lang="pt-BR" sz="2700" dirty="0" smtClean="0"/>
            </a:br>
            <a:r>
              <a:rPr lang="pt-BR" sz="2700" dirty="0" smtClean="0"/>
              <a:t/>
            </a:r>
            <a:br>
              <a:rPr lang="pt-BR" sz="2700" dirty="0" smtClean="0"/>
            </a:br>
            <a:r>
              <a:rPr lang="pt-BR" sz="2200" dirty="0" smtClean="0">
                <a:solidFill>
                  <a:srgbClr val="FF0000"/>
                </a:solidFill>
              </a:rPr>
              <a:t>Em 2011, escavações do projeto de requalificação urbana Porto Maravilha encontraram partes do calçamento original do Cais do </a:t>
            </a:r>
            <a:r>
              <a:rPr lang="pt-BR" sz="2200" dirty="0" err="1" smtClean="0">
                <a:solidFill>
                  <a:srgbClr val="FF0000"/>
                </a:solidFill>
              </a:rPr>
              <a:t>Valongo</a:t>
            </a:r>
            <a:r>
              <a:rPr lang="pt-BR" sz="2200" dirty="0" smtClean="0">
                <a:solidFill>
                  <a:srgbClr val="FF0000"/>
                </a:solidFill>
              </a:rPr>
              <a:t>.</a:t>
            </a:r>
            <a:br>
              <a:rPr lang="pt-BR" sz="2200" dirty="0" smtClean="0">
                <a:solidFill>
                  <a:srgbClr val="FF0000"/>
                </a:solidFill>
              </a:rPr>
            </a:br>
            <a:r>
              <a:rPr lang="pt-BR" dirty="0" smtClean="0"/>
              <a:t/>
            </a:r>
            <a:br>
              <a:rPr lang="pt-BR" dirty="0" smtClean="0"/>
            </a:br>
            <a:endParaRPr lang="pt-BR" dirty="0"/>
          </a:p>
        </p:txBody>
      </p:sp>
      <p:pic>
        <p:nvPicPr>
          <p:cNvPr id="4" name="Espaço Reservado para Conteúdo 3" descr="Cais do Valongo.jpg"/>
          <p:cNvPicPr>
            <a:picLocks noGrp="1" noChangeAspect="1"/>
          </p:cNvPicPr>
          <p:nvPr>
            <p:ph idx="1"/>
          </p:nvPr>
        </p:nvPicPr>
        <p:blipFill>
          <a:blip r:embed="rId2"/>
          <a:stretch>
            <a:fillRect/>
          </a:stretch>
        </p:blipFill>
        <p:spPr>
          <a:xfrm>
            <a:off x="1524000" y="1962944"/>
            <a:ext cx="6096000" cy="38004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smtClean="0"/>
              <a:t/>
            </a:r>
            <a:br>
              <a:rPr lang="pt-BR" sz="3100" dirty="0" smtClean="0"/>
            </a:br>
            <a:r>
              <a:rPr lang="pt-BR" sz="3100" dirty="0" smtClean="0"/>
              <a:t/>
            </a:r>
            <a:br>
              <a:rPr lang="pt-BR" sz="3100" dirty="0" smtClean="0"/>
            </a:br>
            <a:r>
              <a:rPr lang="pt-BR" sz="3100" dirty="0" smtClean="0"/>
              <a:t/>
            </a:r>
            <a:br>
              <a:rPr lang="pt-BR" sz="3100" dirty="0" smtClean="0"/>
            </a:br>
            <a:r>
              <a:rPr lang="pt-BR" sz="3100" dirty="0" smtClean="0"/>
              <a:t>MERCADO DA RUA DO VALONGO</a:t>
            </a:r>
            <a:br>
              <a:rPr lang="pt-BR" sz="3100" dirty="0" smtClean="0"/>
            </a:br>
            <a:r>
              <a:rPr lang="pt-BR" sz="3100" dirty="0" smtClean="0"/>
              <a:t>JEAN-BAPTISTE DEBRET, c1821</a:t>
            </a:r>
            <a:r>
              <a:rPr lang="pt-BR" dirty="0" smtClean="0"/>
              <a:t/>
            </a:r>
            <a:br>
              <a:rPr lang="pt-BR" dirty="0" smtClean="0"/>
            </a:br>
            <a:r>
              <a:rPr lang="pt-BR" dirty="0" smtClean="0"/>
              <a:t/>
            </a:r>
            <a:br>
              <a:rPr lang="pt-BR" dirty="0" smtClean="0"/>
            </a:br>
            <a:r>
              <a:rPr lang="pt-BR" dirty="0" smtClean="0"/>
              <a:t>.</a:t>
            </a:r>
            <a:endParaRPr lang="pt-BR" dirty="0"/>
          </a:p>
        </p:txBody>
      </p:sp>
      <p:pic>
        <p:nvPicPr>
          <p:cNvPr id="4" name="Espaço Reservado para Conteúdo 3" descr="mercado-da-rua-do-valongo_jean-baptiste--Debret_1816-1831_6455448938217472 (1).jpg"/>
          <p:cNvPicPr>
            <a:picLocks noGrp="1" noChangeAspect="1"/>
          </p:cNvPicPr>
          <p:nvPr>
            <p:ph idx="1"/>
          </p:nvPr>
        </p:nvPicPr>
        <p:blipFill>
          <a:blip r:embed="rId2"/>
          <a:stretch>
            <a:fillRect/>
          </a:stretch>
        </p:blipFill>
        <p:spPr>
          <a:xfrm>
            <a:off x="1285852" y="1285860"/>
            <a:ext cx="6096000" cy="3800475"/>
          </a:xfrm>
        </p:spPr>
      </p:pic>
      <p:sp>
        <p:nvSpPr>
          <p:cNvPr id="5" name="Retângulo 4"/>
          <p:cNvSpPr/>
          <p:nvPr/>
        </p:nvSpPr>
        <p:spPr>
          <a:xfrm>
            <a:off x="2286000" y="4952492"/>
            <a:ext cx="4572000" cy="2031325"/>
          </a:xfrm>
          <a:prstGeom prst="rect">
            <a:avLst/>
          </a:prstGeom>
        </p:spPr>
        <p:txBody>
          <a:bodyPr wrap="square">
            <a:spAutoFit/>
          </a:bodyPr>
          <a:lstStyle/>
          <a:p>
            <a:endParaRPr lang="pt-BR" dirty="0" smtClean="0"/>
          </a:p>
          <a:p>
            <a:r>
              <a:rPr lang="pt-BR" dirty="0" smtClean="0"/>
              <a:t>“Essa sala de vendas, silenciosa a mais das vezes, está infectada pelos miasmas de óleo de rícino que se exalam dos poros enrugados de esqueletos ambulantes…”.</a:t>
            </a:r>
            <a:br>
              <a:rPr lang="pt-BR" dirty="0" smtClean="0"/>
            </a:br>
            <a:r>
              <a:rPr lang="pt-BR" dirty="0" smtClean="0"/>
              <a:t/>
            </a:r>
            <a:br>
              <a:rPr lang="pt-BR" dirty="0" smtClean="0"/>
            </a:br>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2618</Words>
  <Application>Microsoft Office PowerPoint</Application>
  <PresentationFormat>Apresentação na tela (4:3)</PresentationFormat>
  <Paragraphs>148</Paragraphs>
  <Slides>66</Slides>
  <Notes>0</Notes>
  <HiddenSlides>0</HiddenSlides>
  <MMClips>0</MMClips>
  <ScaleCrop>false</ScaleCrop>
  <HeadingPairs>
    <vt:vector size="4" baseType="variant">
      <vt:variant>
        <vt:lpstr>Tema</vt:lpstr>
      </vt:variant>
      <vt:variant>
        <vt:i4>1</vt:i4>
      </vt:variant>
      <vt:variant>
        <vt:lpstr>Títulos de slides</vt:lpstr>
      </vt:variant>
      <vt:variant>
        <vt:i4>66</vt:i4>
      </vt:variant>
    </vt:vector>
  </HeadingPairs>
  <TitlesOfParts>
    <vt:vector size="67" baseType="lpstr">
      <vt:lpstr>Tema do Office</vt:lpstr>
      <vt:lpstr>MEMÓRIA E PATRIMÔNIO</vt:lpstr>
      <vt:lpstr>Direitos Culturais Declaração de Friburgo</vt:lpstr>
      <vt:lpstr>Sangue Latino Eric Nepomuceno</vt:lpstr>
      <vt:lpstr>Ulpiano Bezerra de Meneses</vt:lpstr>
      <vt:lpstr>Lembrar, esquecer, escrever Jeanne Marie Gagnebin</vt:lpstr>
      <vt:lpstr>Jeanne Marie Gagnebin</vt:lpstr>
      <vt:lpstr>Cais do Valongo (RJ) Patrimônio Mundial 2017</vt:lpstr>
      <vt:lpstr>   Em 2011, escavações do projeto de requalificação urbana Porto Maravilha encontraram partes do calçamento original do Cais do Valongo.  </vt:lpstr>
      <vt:lpstr>   MERCADO DA RUA DO VALONGO JEAN-BAPTISTE DEBRET, c1821  .</vt:lpstr>
      <vt:lpstr>Lilian Moritz Schwartz</vt:lpstr>
      <vt:lpstr>Slide 11</vt:lpstr>
      <vt:lpstr>La sociedad sin relato Néstor García Canclini</vt:lpstr>
      <vt:lpstr>Convenção para a Salvaguarda do Patrimônio Cultural Imaterial (2003) UNESCO</vt:lpstr>
      <vt:lpstr>CONVENÇÃO PARA A PROTECÇÃO DO PATRIMÓNIO MUNDIAL, CULTURAL E NATURAL (1972) Unesco</vt:lpstr>
      <vt:lpstr>Unesco</vt:lpstr>
      <vt:lpstr>Unesco</vt:lpstr>
      <vt:lpstr>Outras Globalizações Gustavo Lins Ribeiro</vt:lpstr>
      <vt:lpstr>Charlottesville, Vírginia,EUA (45mil habitantes)</vt:lpstr>
      <vt:lpstr>Distúrbios – Agosto 2017</vt:lpstr>
      <vt:lpstr>Jogen Gerz</vt:lpstr>
      <vt:lpstr>Jorgen Gerz</vt:lpstr>
      <vt:lpstr>PARQUE DE LA MEMORIA Monumento a las Víctimas del Terrorismo de Estado</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Reflexões sobre os espaços para a memória da ditadura em Buenos Aires” Andrés Zarankin e Melisa Salerno</vt:lpstr>
      <vt:lpstr>Campo de concentração de Auschwitz</vt:lpstr>
      <vt:lpstr>Slide 40</vt:lpstr>
      <vt:lpstr>Carandiru</vt:lpstr>
      <vt:lpstr>http://memorialdaresistenciasp.org.br/memorial/default.aspx?mn=9&amp;c=136&amp;s=0 </vt:lpstr>
      <vt:lpstr>Memorial da Resistência</vt:lpstr>
      <vt:lpstr>Memorial da Resistência</vt:lpstr>
      <vt:lpstr>Memorial da Resistência</vt:lpstr>
      <vt:lpstr>Memorial da Resistência</vt:lpstr>
      <vt:lpstr>Memorial da Resistência</vt:lpstr>
      <vt:lpstr>Memorial da Resistência</vt:lpstr>
      <vt:lpstr>Memorial da Resistência</vt:lpstr>
      <vt:lpstr>Direitos humanos, patrimônio cultural e políticas públicas Frederico Barbosa</vt:lpstr>
      <vt:lpstr>Slide 51</vt:lpstr>
      <vt:lpstr>Slide 52</vt:lpstr>
      <vt:lpstr>Setembro 2016</vt:lpstr>
      <vt:lpstr>Pichação acima dos murais de Clóvis Graziano, Av. Rubem Berta, SP “ESCRAVIDÃO É ARTE?”</vt:lpstr>
      <vt:lpstr>Direitos humanos, patrimônio cultural e políticas públicas Frederico Barbosa</vt:lpstr>
      <vt:lpstr>Lugares de Memória Dicionário de Direitos Humanos ESMPU</vt:lpstr>
      <vt:lpstr>Berlim, 1933</vt:lpstr>
      <vt:lpstr>Memorial for the book burning, 1995 Berlim, Micha Ullman</vt:lpstr>
      <vt:lpstr>Memorial for the book burning, 1995 Berlim</vt:lpstr>
      <vt:lpstr>Manual dos Remédios Tradicionais Yanomami</vt:lpstr>
      <vt:lpstr>Washington, EUA</vt:lpstr>
      <vt:lpstr>Memorial – Hiroshima – Japão</vt:lpstr>
      <vt:lpstr>Slide 63</vt:lpstr>
      <vt:lpstr>Slide 64</vt:lpstr>
      <vt:lpstr> O Botão de Pérola </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http://www.revistapessoa.com/2015/08/rugas-e-ruas/</dc:title>
  <dc:creator>lucia</dc:creator>
  <cp:lastModifiedBy>lucia</cp:lastModifiedBy>
  <cp:revision>64</cp:revision>
  <dcterms:created xsi:type="dcterms:W3CDTF">2015-09-01T19:32:00Z</dcterms:created>
  <dcterms:modified xsi:type="dcterms:W3CDTF">2017-08-28T15:22:55Z</dcterms:modified>
</cp:coreProperties>
</file>