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4" r:id="rId3"/>
    <p:sldId id="259" r:id="rId4"/>
    <p:sldId id="267" r:id="rId5"/>
    <p:sldId id="368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36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40" r:id="rId31"/>
    <p:sldId id="343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5.pn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74.png"/><Relationship Id="rId5" Type="http://schemas.openxmlformats.org/officeDocument/2006/relationships/image" Target="../media/image45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 do Quebec (Canadá) – Vão livre de 549 m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ont de Québec (Quebec Bridge) - HistoricBridges.org">
            <a:extLst>
              <a:ext uri="{FF2B5EF4-FFF2-40B4-BE49-F238E27FC236}">
                <a16:creationId xmlns:a16="http://schemas.microsoft.com/office/drawing/2014/main" id="{9F6533EB-40B3-4D35-8044-ED0785A7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3116"/>
            <a:ext cx="762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 do rio Yangtzé </a:t>
            </a:r>
            <a:r>
              <a:rPr lang="pt-BR" sz="2200" dirty="0" err="1"/>
              <a:t>Dashengguan</a:t>
            </a:r>
            <a:r>
              <a:rPr lang="pt-BR" sz="2200" dirty="0"/>
              <a:t> – 1272 m de extensão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anjing Dashengguan Yangtze River Bridge-澳门太阳集团8722">
            <a:extLst>
              <a:ext uri="{FF2B5EF4-FFF2-40B4-BE49-F238E27FC236}">
                <a16:creationId xmlns:a16="http://schemas.microsoft.com/office/drawing/2014/main" id="{E8E7A2D7-9612-4C58-942F-2CFB3315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26" y="2097373"/>
            <a:ext cx="6241002" cy="36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Torre Eiffel – 324 m de altura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020CFA-3F12-4DF4-8BEC-2C128867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21" y="2156620"/>
            <a:ext cx="5142050" cy="35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5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Sabendo que as barras </a:t>
            </a:r>
            <a:r>
              <a:rPr lang="pt-BR" sz="2200" i="1" dirty="0"/>
              <a:t>AC</a:t>
            </a:r>
            <a:r>
              <a:rPr lang="pt-BR" sz="2200" dirty="0"/>
              <a:t> e </a:t>
            </a:r>
            <a:r>
              <a:rPr lang="pt-BR" sz="2200" i="1" dirty="0"/>
              <a:t>BC</a:t>
            </a:r>
            <a:r>
              <a:rPr lang="pt-BR" sz="2200" dirty="0"/>
              <a:t> da treliça abaixo possuem área de 120 mm² e são feitas de aço (E = 200 GPa), determinar o deslocamento vertical do ponto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2879510"/>
            <a:ext cx="5219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5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nas hastes (Método dos Nós)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78" y="1500325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19E796F-04E9-411A-8B34-5905AD520BBA}"/>
                  </a:ext>
                </a:extLst>
              </p:cNvPr>
              <p:cNvSpPr txBox="1"/>
              <p:nvPr/>
            </p:nvSpPr>
            <p:spPr>
              <a:xfrm>
                <a:off x="1089238" y="3304269"/>
                <a:ext cx="545606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19E796F-04E9-411A-8B34-5905AD52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04269"/>
                <a:ext cx="5456068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/>
              <p:nvPr/>
            </p:nvSpPr>
            <p:spPr>
              <a:xfrm>
                <a:off x="1089238" y="4267649"/>
                <a:ext cx="61673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=13,076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267649"/>
                <a:ext cx="616734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3A08ADA-703D-4481-B1A9-E7F129FB7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855" y="3304269"/>
            <a:ext cx="2715040" cy="22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4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 (A = 120 mm²; E = 200 GPa)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206" y="2262176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/>
              <p:nvPr/>
            </p:nvSpPr>
            <p:spPr>
              <a:xfrm>
                <a:off x="8265594" y="4168535"/>
                <a:ext cx="2572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=13,076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94" y="4168535"/>
                <a:ext cx="25728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42F424-7DBB-48F4-988A-025D29664FA1}"/>
                  </a:ext>
                </a:extLst>
              </p:cNvPr>
              <p:cNvSpPr txBox="1"/>
              <p:nvPr/>
            </p:nvSpPr>
            <p:spPr>
              <a:xfrm>
                <a:off x="1089238" y="2883115"/>
                <a:ext cx="120692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42F424-7DBB-48F4-988A-025D2966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883115"/>
                <a:ext cx="1206922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739A814-7AAE-498A-9C6B-916F67FDD298}"/>
                  </a:ext>
                </a:extLst>
              </p:cNvPr>
              <p:cNvSpPr txBox="1"/>
              <p:nvPr/>
            </p:nvSpPr>
            <p:spPr>
              <a:xfrm>
                <a:off x="1089238" y="3796413"/>
                <a:ext cx="5991640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13,076 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(2500 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(120 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=1,362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739A814-7AAE-498A-9C6B-916F67FD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96413"/>
                <a:ext cx="5991640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6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06" y="2262176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7EAF66-C7B9-4DA4-AB2A-B8176691A5C4}"/>
                  </a:ext>
                </a:extLst>
              </p:cNvPr>
              <p:cNvSpPr txBox="1"/>
              <p:nvPr/>
            </p:nvSpPr>
            <p:spPr>
              <a:xfrm>
                <a:off x="8002924" y="4228438"/>
                <a:ext cx="30981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1,362 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7EAF66-C7B9-4DA4-AB2A-B8176691A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924" y="4228438"/>
                <a:ext cx="3098158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40A8857-F6EC-4BAF-BAD2-4E3CCF9B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2262176"/>
            <a:ext cx="3523402" cy="2658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8717023-76AA-491F-9BC1-B8EC4C9EA66F}"/>
                  </a:ext>
                </a:extLst>
              </p:cNvPr>
              <p:cNvSpPr txBox="1"/>
              <p:nvPr/>
            </p:nvSpPr>
            <p:spPr>
              <a:xfrm>
                <a:off x="2250564" y="5157621"/>
                <a:ext cx="23602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8717023-76AA-491F-9BC1-B8EC4C9E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64" y="5157621"/>
                <a:ext cx="2360276" cy="400110"/>
              </a:xfrm>
              <a:prstGeom prst="rect">
                <a:avLst/>
              </a:prstGeom>
              <a:blipFill>
                <a:blip r:embed="rId8"/>
                <a:stretch>
                  <a:fillRect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exata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E77236-61AA-4879-A632-9CB722F89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186075"/>
            <a:ext cx="4568619" cy="3361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49BBA3-2373-43D0-B25C-A1853A8CD75B}"/>
                  </a:ext>
                </a:extLst>
              </p:cNvPr>
              <p:cNvSpPr txBox="1"/>
              <p:nvPr/>
            </p:nvSpPr>
            <p:spPr>
              <a:xfrm>
                <a:off x="5623560" y="2186074"/>
                <a:ext cx="5730240" cy="42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362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.2500.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125°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49BBA3-2373-43D0-B25C-A1853A8C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0" y="2186074"/>
                <a:ext cx="5730240" cy="427553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B0D5FA-91C6-45EC-9D43-8E825935A77D}"/>
                  </a:ext>
                </a:extLst>
              </p:cNvPr>
              <p:cNvSpPr txBox="1"/>
              <p:nvPr/>
            </p:nvSpPr>
            <p:spPr>
              <a:xfrm>
                <a:off x="7122584" y="2928731"/>
                <a:ext cx="27321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=−2870,26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B0D5FA-91C6-45EC-9D43-8E825935A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84" y="2928731"/>
                <a:ext cx="273219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9E34C98-EDBB-4CC9-9AC8-AE7C192142DD}"/>
                  </a:ext>
                </a:extLst>
              </p:cNvPr>
              <p:cNvSpPr txBox="1"/>
              <p:nvPr/>
            </p:nvSpPr>
            <p:spPr>
              <a:xfrm>
                <a:off x="7363460" y="3643945"/>
                <a:ext cx="2250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=2,373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9E34C98-EDBB-4CC9-9AC8-AE7C19214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460" y="3643945"/>
                <a:ext cx="225044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AA2EF09-6560-4829-B30B-D1F5F52DBEB8}"/>
              </a:ext>
            </a:extLst>
          </p:cNvPr>
          <p:cNvSpPr/>
          <p:nvPr/>
        </p:nvSpPr>
        <p:spPr>
          <a:xfrm>
            <a:off x="7363460" y="3643945"/>
            <a:ext cx="2250440" cy="4001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3B0586A-81ED-4FB2-9FAF-8A6123C13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186074"/>
            <a:ext cx="4568618" cy="3379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E85C3A2-B5C3-47B7-91B3-9CF0C2E1BE7D}"/>
                  </a:ext>
                </a:extLst>
              </p:cNvPr>
              <p:cNvSpPr txBox="1"/>
              <p:nvPr/>
            </p:nvSpPr>
            <p:spPr>
              <a:xfrm>
                <a:off x="6501551" y="4856099"/>
                <a:ext cx="3974258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125°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2501,362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=54,94°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E85C3A2-B5C3-47B7-91B3-9CF0C2E1B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51" y="4856099"/>
                <a:ext cx="3974258" cy="709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9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aproximada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E8BE345-5675-4447-A3FD-1617723A0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337123"/>
            <a:ext cx="4963160" cy="31688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18845F-8E8D-4399-BC86-AB83C124A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337123"/>
            <a:ext cx="4963160" cy="316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7D95752-D18F-42AA-8C9D-3A89DBF09852}"/>
                  </a:ext>
                </a:extLst>
              </p:cNvPr>
              <p:cNvSpPr txBox="1"/>
              <p:nvPr/>
            </p:nvSpPr>
            <p:spPr>
              <a:xfrm>
                <a:off x="6338151" y="2337123"/>
                <a:ext cx="21781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55°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7D95752-D18F-42AA-8C9D-3A89DBF09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51" y="2337123"/>
                <a:ext cx="21781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31C15EC-2A71-41E5-AC4F-380A0111B31D}"/>
                  </a:ext>
                </a:extLst>
              </p:cNvPr>
              <p:cNvSpPr txBox="1"/>
              <p:nvPr/>
            </p:nvSpPr>
            <p:spPr>
              <a:xfrm>
                <a:off x="7237073" y="3006353"/>
                <a:ext cx="3623099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1,362 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55°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=2,375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31C15EC-2A71-41E5-AC4F-380A0111B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073" y="3006353"/>
                <a:ext cx="3623099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BDDAF5C-BFB6-4E28-A9BA-0FBAC3FBFBB3}"/>
                  </a:ext>
                </a:extLst>
              </p:cNvPr>
              <p:cNvSpPr txBox="1"/>
              <p:nvPr/>
            </p:nvSpPr>
            <p:spPr>
              <a:xfrm>
                <a:off x="8080279" y="4153967"/>
                <a:ext cx="27798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𝑒𝑥𝑎𝑡𝑜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=2,373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BDDAF5C-BFB6-4E28-A9BA-0FBAC3FB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79" y="4153967"/>
                <a:ext cx="277989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3ED93E7-9266-4663-9395-E6238B7E477E}"/>
                  </a:ext>
                </a:extLst>
              </p:cNvPr>
              <p:cNvSpPr txBox="1"/>
              <p:nvPr/>
            </p:nvSpPr>
            <p:spPr>
              <a:xfrm>
                <a:off x="6706782" y="5105911"/>
                <a:ext cx="34492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𝒃𝒂𝒊𝒙𝒐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3ED93E7-9266-4663-9395-E6238B7E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2" y="5105911"/>
                <a:ext cx="3449271" cy="400110"/>
              </a:xfrm>
              <a:prstGeom prst="rect">
                <a:avLst/>
              </a:prstGeom>
              <a:blipFill>
                <a:blip r:embed="rId10"/>
                <a:stretch>
                  <a:fillRect r="-17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582676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 treliça da figura é formada por uma barra </a:t>
            </a:r>
            <a:r>
              <a:rPr lang="pt-BR" sz="2200" i="1" dirty="0"/>
              <a:t>AB</a:t>
            </a:r>
            <a:r>
              <a:rPr lang="pt-BR" sz="2200" dirty="0"/>
              <a:t> inclinada com área de 0,5 in² e uma barra </a:t>
            </a:r>
            <a:r>
              <a:rPr lang="pt-BR" sz="2200" i="1" dirty="0"/>
              <a:t>BC</a:t>
            </a:r>
            <a:r>
              <a:rPr lang="pt-BR" sz="2200" dirty="0"/>
              <a:t> horizontal com área de 0,75 in², ambas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). Determinar os deslocamentos planos do ponto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97" y="1574800"/>
            <a:ext cx="3724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6617"/>
            <a:ext cx="10515599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nas hastes (Método dos Nós)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FC759B-1ADF-4FBA-8244-3820B8371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15" y="2155907"/>
            <a:ext cx="1955800" cy="2345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3726CB2-2F83-4F3F-9ACB-CF57A503D1DD}"/>
                  </a:ext>
                </a:extLst>
              </p:cNvPr>
              <p:cNvSpPr txBox="1"/>
              <p:nvPr/>
            </p:nvSpPr>
            <p:spPr>
              <a:xfrm>
                <a:off x="3322669" y="3332949"/>
                <a:ext cx="349292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3726CB2-2F83-4F3F-9ACB-CF57A503D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69" y="3332949"/>
                <a:ext cx="349292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278C468-34F7-45C4-BA03-13B54509ECC6}"/>
                  </a:ext>
                </a:extLst>
              </p:cNvPr>
              <p:cNvSpPr txBox="1"/>
              <p:nvPr/>
            </p:nvSpPr>
            <p:spPr>
              <a:xfrm>
                <a:off x="3322669" y="4858236"/>
                <a:ext cx="3201510" cy="774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=6000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278C468-34F7-45C4-BA03-13B54509E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69" y="4858236"/>
                <a:ext cx="3201510" cy="774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68A0AF-2CFF-4397-8D40-60F11569B6C4}"/>
                  </a:ext>
                </a:extLst>
              </p:cNvPr>
              <p:cNvSpPr txBox="1"/>
              <p:nvPr/>
            </p:nvSpPr>
            <p:spPr>
              <a:xfrm>
                <a:off x="6595299" y="5024343"/>
                <a:ext cx="2009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68A0AF-2CFF-4397-8D40-60F11569B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99" y="5024343"/>
                <a:ext cx="20093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CDD394E-0AC0-463E-8D2D-B6330A229DCE}"/>
                  </a:ext>
                </a:extLst>
              </p:cNvPr>
              <p:cNvSpPr txBox="1"/>
              <p:nvPr/>
            </p:nvSpPr>
            <p:spPr>
              <a:xfrm>
                <a:off x="4731542" y="4158055"/>
                <a:ext cx="2084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=−8000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CDD394E-0AC0-463E-8D2D-B6330A22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42" y="4158055"/>
                <a:ext cx="20840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9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318"/>
            <a:ext cx="10515599" cy="4263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</a:t>
            </a:r>
            <a:r>
              <a:rPr lang="pt-BR" sz="2000" baseline="-25000" dirty="0"/>
              <a:t>AB</a:t>
            </a:r>
            <a:r>
              <a:rPr lang="pt-BR" sz="2000" dirty="0"/>
              <a:t> = 0,5 in²; A</a:t>
            </a:r>
            <a:r>
              <a:rPr lang="pt-BR" sz="2000" baseline="-25000" dirty="0"/>
              <a:t>BC</a:t>
            </a:r>
            <a:r>
              <a:rPr lang="pt-BR" sz="2000" dirty="0"/>
              <a:t> = 0,75 in²; E = 29 x 10</a:t>
            </a:r>
            <a:r>
              <a:rPr lang="pt-BR" sz="2000" baseline="30000" dirty="0"/>
              <a:t>6</a:t>
            </a:r>
            <a:r>
              <a:rPr lang="pt-BR" sz="2000" dirty="0"/>
              <a:t> </a:t>
            </a:r>
            <a:r>
              <a:rPr lang="pt-BR" sz="2000" dirty="0" err="1"/>
              <a:t>psi</a:t>
            </a:r>
            <a:r>
              <a:rPr lang="pt-BR" sz="2000" dirty="0"/>
              <a:t>; 1 </a:t>
            </a:r>
            <a:r>
              <a:rPr lang="pt-BR" sz="2000" dirty="0" err="1"/>
              <a:t>ft</a:t>
            </a:r>
            <a:r>
              <a:rPr lang="pt-BR" sz="20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54BD04-BEDF-42BC-AE3F-4786B76B065E}"/>
                  </a:ext>
                </a:extLst>
              </p:cNvPr>
              <p:cNvSpPr txBox="1"/>
              <p:nvPr/>
            </p:nvSpPr>
            <p:spPr>
              <a:xfrm>
                <a:off x="8830717" y="4551883"/>
                <a:ext cx="1844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𝑙𝑏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54BD04-BEDF-42BC-AE3F-4786B76B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7" y="4551883"/>
                <a:ext cx="18446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87765CC-E710-4702-9A92-46F21C17DFDF}"/>
                  </a:ext>
                </a:extLst>
              </p:cNvPr>
              <p:cNvSpPr txBox="1"/>
              <p:nvPr/>
            </p:nvSpPr>
            <p:spPr>
              <a:xfrm>
                <a:off x="1089238" y="2848531"/>
                <a:ext cx="120692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87765CC-E710-4702-9A92-46F21C17D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848531"/>
                <a:ext cx="1206922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1669001" y="3761157"/>
                <a:ext cx="4854362" cy="750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(15.12 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29.10</m:t>
                              </m:r>
                              <m:r>
                                <a:rPr lang="pt-BR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=0,1241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761157"/>
                <a:ext cx="4854362" cy="750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B9AA95-47C8-499D-AF85-9478379B1AFA}"/>
                  </a:ext>
                </a:extLst>
              </p:cNvPr>
              <p:cNvSpPr txBox="1"/>
              <p:nvPr/>
            </p:nvSpPr>
            <p:spPr>
              <a:xfrm>
                <a:off x="8830717" y="5090687"/>
                <a:ext cx="1844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=−8000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𝑙𝑏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B9AA95-47C8-499D-AF85-9478379B1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7" y="5090687"/>
                <a:ext cx="18446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1669001" y="4736549"/>
                <a:ext cx="5230283" cy="750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−8000 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(12.12 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29.10</m:t>
                              </m:r>
                              <m:r>
                                <a:rPr lang="pt-BR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=−0,05297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736549"/>
                <a:ext cx="5230283" cy="750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000" dirty="0"/>
                  <a:t>Apenas deslocamento vertical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1089238" y="3028890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028890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/>
              <p:nvPr/>
            </p:nvSpPr>
            <p:spPr>
              <a:xfrm>
                <a:off x="1669001" y="3717832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717832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/>
              <p:nvPr/>
            </p:nvSpPr>
            <p:spPr>
              <a:xfrm>
                <a:off x="1669001" y="4750478"/>
                <a:ext cx="1991360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750478"/>
                <a:ext cx="1991360" cy="402354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/>
              <p:nvPr/>
            </p:nvSpPr>
            <p:spPr>
              <a:xfrm>
                <a:off x="3966331" y="3717832"/>
                <a:ext cx="222111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1" y="3717832"/>
                <a:ext cx="2221110" cy="670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/>
              <p:nvPr/>
            </p:nvSpPr>
            <p:spPr>
              <a:xfrm>
                <a:off x="3966331" y="4714451"/>
                <a:ext cx="1615441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1" y="4714451"/>
                <a:ext cx="1615441" cy="402354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000" dirty="0"/>
                  <a:t>Apenas deslocamento horizontal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1089238" y="2951768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cos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951768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/>
              <p:nvPr/>
            </p:nvSpPr>
            <p:spPr>
              <a:xfrm>
                <a:off x="1669001" y="3640710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40710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/>
              <p:nvPr/>
            </p:nvSpPr>
            <p:spPr>
              <a:xfrm>
                <a:off x="1669001" y="4673356"/>
                <a:ext cx="1991360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673356"/>
                <a:ext cx="1991360" cy="412485"/>
              </a:xfrm>
              <a:prstGeom prst="rect">
                <a:avLst/>
              </a:prstGeom>
              <a:blipFill>
                <a:blip r:embed="rId10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/>
              <p:nvPr/>
            </p:nvSpPr>
            <p:spPr>
              <a:xfrm>
                <a:off x="3966330" y="3640710"/>
                <a:ext cx="3663830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=0,1551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0" y="3640710"/>
                <a:ext cx="3663830" cy="674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/>
              <p:nvPr/>
            </p:nvSpPr>
            <p:spPr>
              <a:xfrm>
                <a:off x="3996509" y="4678421"/>
                <a:ext cx="2861492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−0,05297 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09" y="4678421"/>
                <a:ext cx="2861492" cy="412485"/>
              </a:xfrm>
              <a:prstGeom prst="rect">
                <a:avLst/>
              </a:prstGeom>
              <a:blipFill>
                <a:blip r:embed="rId1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0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838199" y="2370329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cos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70329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39358FF-1F96-45AC-944E-B597F232295F}"/>
                  </a:ext>
                </a:extLst>
              </p:cNvPr>
              <p:cNvSpPr txBox="1"/>
              <p:nvPr/>
            </p:nvSpPr>
            <p:spPr>
              <a:xfrm>
                <a:off x="1089238" y="2955275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39358FF-1F96-45AC-944E-B597F232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955275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A05CC595-C0C1-40DB-951B-40208EFD1C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8613" y="2560320"/>
            <a:ext cx="1604226" cy="1702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CCA19E0-C2C6-4FEB-9BD3-504A840A5A1F}"/>
                  </a:ext>
                </a:extLst>
              </p:cNvPr>
              <p:cNvSpPr txBox="1"/>
              <p:nvPr/>
            </p:nvSpPr>
            <p:spPr>
              <a:xfrm>
                <a:off x="2975938" y="2942002"/>
                <a:ext cx="1230302" cy="697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h𝑜𝑟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CCA19E0-C2C6-4FEB-9BD3-504A840A5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8" y="2942002"/>
                <a:ext cx="1230302" cy="6970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33C663-ADD7-4DA1-9C1A-2172421B7224}"/>
                  </a:ext>
                </a:extLst>
              </p:cNvPr>
              <p:cNvSpPr txBox="1"/>
              <p:nvPr/>
            </p:nvSpPr>
            <p:spPr>
              <a:xfrm>
                <a:off x="1089238" y="3987648"/>
                <a:ext cx="1886700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33C663-ADD7-4DA1-9C1A-2172421B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987648"/>
                <a:ext cx="1886700" cy="402354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4789870-A17F-4A32-8C45-DFA1A0EBB9E7}"/>
                  </a:ext>
                </a:extLst>
              </p:cNvPr>
              <p:cNvSpPr txBox="1"/>
              <p:nvPr/>
            </p:nvSpPr>
            <p:spPr>
              <a:xfrm>
                <a:off x="2917997" y="3964198"/>
                <a:ext cx="1121716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h𝑜𝑟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4789870-A17F-4A32-8C45-DFA1A0EBB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997" y="3964198"/>
                <a:ext cx="1121716" cy="412485"/>
              </a:xfrm>
              <a:prstGeom prst="rect">
                <a:avLst/>
              </a:prstGeom>
              <a:blipFill>
                <a:blip r:embed="rId13"/>
                <a:stretch>
                  <a:fillRect r="-2717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76996C4-AE7D-4775-9540-AA956538DD94}"/>
                  </a:ext>
                </a:extLst>
              </p:cNvPr>
              <p:cNvSpPr txBox="1"/>
              <p:nvPr/>
            </p:nvSpPr>
            <p:spPr>
              <a:xfrm>
                <a:off x="4206240" y="3102569"/>
                <a:ext cx="1520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=0,1241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76996C4-AE7D-4775-9540-AA956538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3102569"/>
                <a:ext cx="15202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FBB1EB8-B9FD-453A-9D2A-E2116E768E61}"/>
                  </a:ext>
                </a:extLst>
              </p:cNvPr>
              <p:cNvSpPr txBox="1"/>
              <p:nvPr/>
            </p:nvSpPr>
            <p:spPr>
              <a:xfrm>
                <a:off x="4008570" y="3956179"/>
                <a:ext cx="18373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=−0,05297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FBB1EB8-B9FD-453A-9D2A-E2116E768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70" y="3956179"/>
                <a:ext cx="183737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512699B-1FE4-4C04-9058-1875001C364E}"/>
                  </a:ext>
                </a:extLst>
              </p:cNvPr>
              <p:cNvSpPr txBox="1"/>
              <p:nvPr/>
            </p:nvSpPr>
            <p:spPr>
              <a:xfrm>
                <a:off x="1659778" y="4756839"/>
                <a:ext cx="3006010" cy="42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𝒉𝒐𝒓</m:t>
                          </m:r>
                        </m:sup>
                      </m:sSubSup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𝟎𝟓𝟐𝟗𝟕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512699B-1FE4-4C04-9058-1875001C3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78" y="4756839"/>
                <a:ext cx="3006010" cy="424668"/>
              </a:xfrm>
              <a:prstGeom prst="rect">
                <a:avLst/>
              </a:prstGeom>
              <a:blipFill>
                <a:blip r:embed="rId1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66D92B6-7018-46F7-8B87-52624EB745A4}"/>
                  </a:ext>
                </a:extLst>
              </p:cNvPr>
              <p:cNvSpPr txBox="1"/>
              <p:nvPr/>
            </p:nvSpPr>
            <p:spPr>
              <a:xfrm>
                <a:off x="1669000" y="5369609"/>
                <a:ext cx="2734323" cy="407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𝒗𝒆𝒓𝒕</m:t>
                          </m:r>
                        </m:sup>
                      </m:sSubSup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𝟐𝟕𝟕𝟓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66D92B6-7018-46F7-8B87-52624EB7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369609"/>
                <a:ext cx="2734323" cy="407291"/>
              </a:xfrm>
              <a:prstGeom prst="rect">
                <a:avLst/>
              </a:prstGeom>
              <a:blipFill>
                <a:blip r:embed="rId1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AEA164-2FEE-46C9-B3D6-C3F334B086C5}"/>
                  </a:ext>
                </a:extLst>
              </p:cNvPr>
              <p:cNvSpPr txBox="1"/>
              <p:nvPr/>
            </p:nvSpPr>
            <p:spPr>
              <a:xfrm>
                <a:off x="4563902" y="4769118"/>
                <a:ext cx="2111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𝒅𝒊𝒓𝒆𝒊𝒕𝒂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AEA164-2FEE-46C9-B3D6-C3F334B08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2" y="4769118"/>
                <a:ext cx="2111636" cy="400110"/>
              </a:xfrm>
              <a:prstGeom prst="rect">
                <a:avLst/>
              </a:prstGeom>
              <a:blipFill>
                <a:blip r:embed="rId1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07AED0A-AC29-43F8-9B62-CCF7DFC8E910}"/>
                  </a:ext>
                </a:extLst>
              </p:cNvPr>
              <p:cNvSpPr txBox="1"/>
              <p:nvPr/>
            </p:nvSpPr>
            <p:spPr>
              <a:xfrm>
                <a:off x="4256977" y="5336053"/>
                <a:ext cx="2111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𝒃𝒂𝒊𝒙𝒐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07AED0A-AC29-43F8-9B62-CCF7DFC8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77" y="5336053"/>
                <a:ext cx="2111636" cy="400110"/>
              </a:xfrm>
              <a:prstGeom prst="rect">
                <a:avLst/>
              </a:prstGeom>
              <a:blipFill>
                <a:blip r:embed="rId1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F28A650-9914-40F9-81E1-21A37109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1591351"/>
            <a:ext cx="4159231" cy="41974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B5A892-CF95-45EE-A68D-DBB2620CE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093" y="2046431"/>
            <a:ext cx="5297079" cy="32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8F1E015-1D32-4B70-8A5A-C9C4AD2B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398771"/>
            <a:ext cx="8487052" cy="42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26F6F87-9E75-4C11-863B-2F2B0563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19" y="1356262"/>
            <a:ext cx="5740161" cy="44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Rigidez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Resistência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Ductilidade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oung&amp;#39;s Modulus of Aluminum vs Temperature | Download Scientific Diagram">
            <a:extLst>
              <a:ext uri="{FF2B5EF4-FFF2-40B4-BE49-F238E27FC236}">
                <a16:creationId xmlns:a16="http://schemas.microsoft.com/office/drawing/2014/main" id="{9A688069-D533-4663-9579-355B3128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03" y="1633537"/>
            <a:ext cx="59626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74387B-7061-4A6B-BE47-70E53306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521" y="1880402"/>
            <a:ext cx="6858532" cy="33468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FDD9EE-A6CA-414F-A610-E2F4811DA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402" y="2077466"/>
            <a:ext cx="3629797" cy="34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Variação de comprimento por deformação térmica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07BAAE2-48BC-407B-B988-034C6714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31906"/>
            <a:ext cx="3524250" cy="27146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415C58-8C7A-46A9-B527-24BB1DCFD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10" y="4063278"/>
            <a:ext cx="1609725" cy="5048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D0B9EB-E506-4791-94BB-612EE2C9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294" y="4106140"/>
            <a:ext cx="1190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Variação de temperatura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29056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deslocamento vertical do ponto C provocado por um aumento de temperatura de 30°C na haste vertical com área de 0,5 in² e feita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</a:t>
            </a:r>
            <a:r>
              <a:rPr lang="el-GR" sz="2200" dirty="0"/>
              <a:t>α</a:t>
            </a:r>
            <a:r>
              <a:rPr lang="pt-BR" sz="2200" dirty="0"/>
              <a:t> = 11,7 x 10</a:t>
            </a:r>
            <a:r>
              <a:rPr lang="pt-BR" sz="2200" baseline="30000" dirty="0"/>
              <a:t>-6</a:t>
            </a:r>
            <a:r>
              <a:rPr lang="pt-BR" sz="2200" dirty="0"/>
              <a:t> °C</a:t>
            </a:r>
            <a:r>
              <a:rPr lang="pt-BR" sz="2200" baseline="30000" dirty="0"/>
              <a:t>-1</a:t>
            </a:r>
            <a:r>
              <a:rPr lang="pt-BR" sz="2200" dirty="0"/>
              <a:t>), sabendo que o elemento horizontal é rígido.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37953C7-2326-4E02-A1ED-D442B50E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29" y="1520069"/>
            <a:ext cx="3579162" cy="32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Variação de temperatura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432563"/>
            <a:ext cx="10515598" cy="4318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200" dirty="0"/>
              <a:t>Δ</a:t>
            </a:r>
            <a:r>
              <a:rPr lang="pt-BR" sz="2200" dirty="0"/>
              <a:t>T = 30°C; A = 0,5 in²; 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</a:t>
            </a:r>
            <a:r>
              <a:rPr lang="el-GR" sz="2200" dirty="0"/>
              <a:t>α</a:t>
            </a:r>
            <a:r>
              <a:rPr lang="pt-BR" sz="2200" dirty="0"/>
              <a:t> = 11,7 x 10</a:t>
            </a:r>
            <a:r>
              <a:rPr lang="pt-BR" sz="2200" baseline="30000" dirty="0"/>
              <a:t>-6</a:t>
            </a:r>
            <a:r>
              <a:rPr lang="pt-BR" sz="2200" dirty="0"/>
              <a:t> °C</a:t>
            </a:r>
            <a:r>
              <a:rPr lang="pt-BR" sz="2200" baseline="30000" dirty="0"/>
              <a:t>-1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37953C7-2326-4E02-A1ED-D442B50E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693" y="1435275"/>
            <a:ext cx="2687318" cy="2407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C1E0F-00BF-48F4-A4C4-2B01DE9289BA}"/>
                  </a:ext>
                </a:extLst>
              </p:cNvPr>
              <p:cNvSpPr txBox="1"/>
              <p:nvPr/>
            </p:nvSpPr>
            <p:spPr>
              <a:xfrm>
                <a:off x="1089238" y="3149534"/>
                <a:ext cx="16415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𝑇𝐿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C1E0F-00BF-48F4-A4C4-2B01DE928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9534"/>
                <a:ext cx="1641562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36A702-73DC-46A8-87A8-9BAD9876843F}"/>
                  </a:ext>
                </a:extLst>
              </p:cNvPr>
              <p:cNvSpPr txBox="1"/>
              <p:nvPr/>
            </p:nvSpPr>
            <p:spPr>
              <a:xfrm>
                <a:off x="1089238" y="3783721"/>
                <a:ext cx="60501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=0,00001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7.4.30=0,00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04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ft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0,01685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in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36A702-73DC-46A8-87A8-9BAD98768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83721"/>
                <a:ext cx="6050184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FBA1BFB-01FC-47E5-A609-E3BCBD7E963D}"/>
                  </a:ext>
                </a:extLst>
              </p:cNvPr>
              <p:cNvSpPr txBox="1"/>
              <p:nvPr/>
            </p:nvSpPr>
            <p:spPr>
              <a:xfrm>
                <a:off x="1089238" y="4421497"/>
                <a:ext cx="4940476" cy="734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𝑣𝑒𝑟𝑡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1685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𝜹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𝒗𝒆𝒓𝒕</m:t>
                          </m:r>
                        </m:sup>
                      </m:s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𝟎𝟒𝟐𝟏𝟐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𝐢𝐧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FBA1BFB-01FC-47E5-A609-E3BCBD7E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421497"/>
                <a:ext cx="4940476" cy="734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CF419AE-2BB9-4AAD-B0BD-4152B5271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693" y="3979131"/>
            <a:ext cx="2687318" cy="1604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C98A6A2-130D-4605-A69D-04625C8E5DD1}"/>
                  </a:ext>
                </a:extLst>
              </p:cNvPr>
              <p:cNvSpPr txBox="1"/>
              <p:nvPr/>
            </p:nvSpPr>
            <p:spPr>
              <a:xfrm>
                <a:off x="3248142" y="2293163"/>
                <a:ext cx="38912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𝑚𝑒𝑐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C98A6A2-130D-4605-A69D-04625C8E5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42" y="2293163"/>
                <a:ext cx="389128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958DD5-D61C-402F-ABDA-9368E8FFDB12}"/>
              </a:ext>
            </a:extLst>
          </p:cNvPr>
          <p:cNvCxnSpPr/>
          <p:nvPr/>
        </p:nvCxnSpPr>
        <p:spPr>
          <a:xfrm flipV="1">
            <a:off x="5686929" y="2277184"/>
            <a:ext cx="467360" cy="7461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4.3. Sistemas hiperestáticos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para cálculo dos deslocamentos axiais (</a:t>
            </a:r>
            <a:r>
              <a:rPr lang="el-GR" sz="2200" i="1" dirty="0"/>
              <a:t>δ</a:t>
            </a:r>
            <a:r>
              <a:rPr lang="pt-BR" sz="2200" dirty="0"/>
              <a:t>) em treliças planas simétricas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Estabelecer a fórmula para deformação térmica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Método das Forças para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 de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3A9BE97-8390-4473-86E4-2198D8F3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42161"/>
            <a:ext cx="3144520" cy="34833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1E8AC1-DAD6-4126-B6F1-72C911A8D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16" y="2238394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B260FAC-E92C-446E-BAC1-9C12410FA26D}"/>
                  </a:ext>
                </a:extLst>
              </p:cNvPr>
              <p:cNvSpPr txBox="1"/>
              <p:nvPr/>
            </p:nvSpPr>
            <p:spPr>
              <a:xfrm>
                <a:off x="8466010" y="3067009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B260FAC-E92C-446E-BAC1-9C12410FA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010" y="3067009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773B1A-3BD6-42BD-A760-5FCD4CA00F92}"/>
                  </a:ext>
                </a:extLst>
              </p:cNvPr>
              <p:cNvSpPr txBox="1"/>
              <p:nvPr/>
            </p:nvSpPr>
            <p:spPr>
              <a:xfrm>
                <a:off x="8083847" y="4179652"/>
                <a:ext cx="207220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773B1A-3BD6-42BD-A760-5FCD4CA0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47" y="4179652"/>
                <a:ext cx="2072206" cy="430887"/>
              </a:xfrm>
              <a:prstGeom prst="rect">
                <a:avLst/>
              </a:prstGeom>
              <a:blipFill>
                <a:blip r:embed="rId7"/>
                <a:stretch>
                  <a:fillRect l="-29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Estruturas reticuladas planas ou 3D “</a:t>
            </a:r>
            <a:r>
              <a:rPr lang="pt-BR" sz="2200" dirty="0" err="1"/>
              <a:t>indeslocáveis</a:t>
            </a:r>
            <a:r>
              <a:rPr lang="pt-BR" sz="2200" dirty="0"/>
              <a:t>” formadas por barras biarticuladas submetidas essencialmente a cargas axiais.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0CDD403-4CB2-46D5-B022-FE0E723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863" y="2723092"/>
            <a:ext cx="3346882" cy="28587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980ACF-95DF-4A63-8E75-1C734E5BD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139" y="2723092"/>
            <a:ext cx="2696487" cy="28625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F559AB9-3E7B-498D-B0A6-973931106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139" y="2723092"/>
            <a:ext cx="2692970" cy="28587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2C3B5F0-5D4C-4346-8A5A-57D98541E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410" y="2584961"/>
            <a:ext cx="2692971" cy="2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Coberturas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2D4118-F3FB-49A4-A3E0-06F6E9984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51228"/>
            <a:ext cx="3075373" cy="30753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0B9DA2-F16E-47B3-88DC-D8304EB26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23" y="2251228"/>
            <a:ext cx="5033030" cy="30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Coberturas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eel Truss Structure Football Stadium Design - Buy Gymnasium Space Frame  Roofing,Sports Stadium Roof Design,Inflatable Football Stadium Product on  Alibaba.com">
            <a:extLst>
              <a:ext uri="{FF2B5EF4-FFF2-40B4-BE49-F238E27FC236}">
                <a16:creationId xmlns:a16="http://schemas.microsoft.com/office/drawing/2014/main" id="{CDCC4BA0-F665-4E55-825E-8A246B3C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1" y="1796096"/>
            <a:ext cx="3663162" cy="36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Space Frame Systems Co. Careers and Current Employee Profiles | Find  referrals | LinkedIn">
            <a:extLst>
              <a:ext uri="{FF2B5EF4-FFF2-40B4-BE49-F238E27FC236}">
                <a16:creationId xmlns:a16="http://schemas.microsoft.com/office/drawing/2014/main" id="{2231D326-A5FB-4EA4-87A2-7AEC9AF7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34703"/>
            <a:ext cx="4323426" cy="32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5153BD1-6B64-4361-8DEF-AFBCAD16D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7" y="2217409"/>
            <a:ext cx="5078699" cy="2955277"/>
          </a:xfrm>
          <a:prstGeom prst="rect">
            <a:avLst/>
          </a:prstGeom>
        </p:spPr>
      </p:pic>
      <p:pic>
        <p:nvPicPr>
          <p:cNvPr id="2050" name="Picture 2" descr="7 - Verdict Traffic">
            <a:extLst>
              <a:ext uri="{FF2B5EF4-FFF2-40B4-BE49-F238E27FC236}">
                <a16:creationId xmlns:a16="http://schemas.microsoft.com/office/drawing/2014/main" id="{E6FB985C-EB3D-4ECB-9BF7-C63C5B2D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55" y="2217408"/>
            <a:ext cx="4432917" cy="29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1508</Words>
  <Application>Microsoft Office PowerPoint</Application>
  <PresentationFormat>Widescreen</PresentationFormat>
  <Paragraphs>170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07</vt:lpstr>
      <vt:lpstr>Aula 07. Carga Axial</vt:lpstr>
      <vt:lpstr>Aula 07. Carga Axial</vt:lpstr>
      <vt:lpstr>Treliças</vt:lpstr>
      <vt:lpstr>Treliças</vt:lpstr>
      <vt:lpstr>Treliças</vt:lpstr>
      <vt:lpstr>Treliças</vt:lpstr>
      <vt:lpstr>Treliças</vt:lpstr>
      <vt:lpstr>Treliças</vt:lpstr>
      <vt:lpstr>Treliças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* Exemplo 4.5. Treliça plana não simétrica</vt:lpstr>
      <vt:lpstr>* Exemplo 4.5. Treliça plana não simétrica</vt:lpstr>
      <vt:lpstr>* Exemplo 4.5. Treliça plana não simétrica</vt:lpstr>
      <vt:lpstr>* Exemplo 4.5. Treliça plana não simétrica</vt:lpstr>
      <vt:lpstr>* Exemplo 4.5. Treliça plana não simétrica</vt:lpstr>
      <vt:lpstr>* Exemplo 4.5. Treliça plana não simétrica</vt:lpstr>
      <vt:lpstr>* Análise numérica (MEF)</vt:lpstr>
      <vt:lpstr>* Análise numérica (MEF)</vt:lpstr>
      <vt:lpstr>* Análise numérica (MEF)</vt:lpstr>
      <vt:lpstr>4.2. Efeitos da Temperatura</vt:lpstr>
      <vt:lpstr>4.2. Efeitos da Temperatura</vt:lpstr>
      <vt:lpstr>Exemplo 4.6. Variação de temperatura</vt:lpstr>
      <vt:lpstr>Exemplo 4.6. Variação de temperatura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620</cp:revision>
  <dcterms:created xsi:type="dcterms:W3CDTF">2021-04-12T22:54:59Z</dcterms:created>
  <dcterms:modified xsi:type="dcterms:W3CDTF">2022-05-13T20:43:51Z</dcterms:modified>
</cp:coreProperties>
</file>