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95"/>
    <p:restoredTop sz="94611"/>
  </p:normalViewPr>
  <p:slideViewPr>
    <p:cSldViewPr snapToGrid="0" snapToObjects="1">
      <p:cViewPr varScale="1">
        <p:scale>
          <a:sx n="115" d="100"/>
          <a:sy n="115" d="100"/>
        </p:scale>
        <p:origin x="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E3151-FE7C-A948-8BC0-D1CEB32BB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F4275-06A0-3646-BFB1-FD0812264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666B64-74C1-6A4B-A310-334C1923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787F13-1B69-A74C-B7B2-53B55442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C2819-66CB-CA4B-8BDE-32E388EE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41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EC2BA-9595-8D42-9597-F0FDE4D7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499AEB-2A8D-CE45-BF3D-ABF3F47C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3FB2D7-C6B6-A54D-A916-122DC781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06C47C-15FD-6E40-AB2D-3520BFA5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60CE32-4C4A-5E4F-A3C9-1544E80F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9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9639C4-5408-144D-A22A-6EBA88604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B6CA83-F777-C248-B9BE-268C27AF8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BC4CA-E494-E646-B478-BF0F5C6A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CC032A-013D-454C-9B96-AC22FC3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75D0B-92B5-184F-B2B8-E2D7E153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65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352B-A300-704C-BE18-C6B569DA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85C492-B0C6-6042-A9BF-B868C68F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890D0-8B2D-1545-A075-D89D7060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3EBF43-1A6E-2F4F-B520-C075F827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BB165-A43C-AA4A-A4E5-BA7372A0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145D0-184D-1F4D-9297-BFDF5E1B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DD26D3-6C97-1F47-B98D-9D3878B4C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C9580-91DF-844D-832F-8DCF019C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D31F6B-6E2D-874C-BC12-CF0889CE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222ACA-0F94-2B45-B350-40B5C2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19D32-D082-8C4C-8122-00A17DED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20579C-103C-D542-BD1E-AF058DE7D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929EFE-8658-AC4D-959F-E292C6C0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8E6AC6-28CA-F844-9BAB-3C602A4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105B1-0D74-FF4B-BEFA-C39E758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120A47-73CA-AC4A-8883-4AE1E252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1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2C61D-8218-C046-8C47-5B1ED63F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82E633-6EDC-1245-A279-CDBE433C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B97185-CB54-BA44-8865-2D761EFFC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F432E8-EA31-6341-88B4-BAB5DE1BF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884FB8-87C1-F641-84F8-6D79FB0CD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3F22B-E569-FE4B-807E-FBF04B0A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B950726-0810-D042-A80D-9934A0C6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E07026-3F7D-BB46-9651-31BDD781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8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5AC0C-F77C-3A44-83E0-45C2BAED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273F21-1F45-7F46-A826-ADE7865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5A5E9-9161-9F45-9C61-13BAC395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9B85D4-621E-4646-84FB-6569A712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A3266F-BC2B-6E45-8194-227360C2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5212F8-71E3-2841-A4A8-35ECDF99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BE96BF-2943-FF4B-9EEA-FE12F9C9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0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52D5A-05F3-BF4B-A76D-7785BE31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98F19A-8A38-3C41-869D-AF8DF5BE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54CFEC-EFDB-7442-BDFF-E16116AD2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4B8A1-874E-F040-9A45-E80F504B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F44210-C196-FE41-90AA-06D63DEB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6D8694-B70C-0446-B429-80573DBD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24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DF6E8-A71E-E14C-98B1-0E67CD4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8E2F4A-642A-FA41-BCE0-8FB27DD90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C3FFA-D273-7B43-A395-8796A7DE6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2777E4-9FA2-F14A-B4B8-35004DBA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3194ED-2C70-984D-8FC2-0710C63E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AC42A8-7F2D-F648-8EFB-63008585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5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31F7E7-6396-8842-A6DB-A07F3308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24C26-A317-694C-9593-FC5888FB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7C5A5F-B096-9B4D-9F33-59C29777B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F6A2-0F53-944C-ACC0-EAF8B3050139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E2E1ED-C301-194C-AF87-7DA1567EE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60EBC6-D3A0-E24F-82C2-573487CD5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857A-29B0-A745-AEDF-7C75EF08C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3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NcILiJKL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4M69rga5ENo" TargetMode="External"/><Relationship Id="rId5" Type="http://schemas.openxmlformats.org/officeDocument/2006/relationships/hyperlink" Target="https://www.youtube.com/watch?v=Ul90heSRYfE" TargetMode="External"/><Relationship Id="rId4" Type="http://schemas.openxmlformats.org/officeDocument/2006/relationships/hyperlink" Target="http://www.scielo.br/scielo.php?script=sci_arttext&amp;pid=S0103-4014199500010000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ocrAqJY2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lo.iec.gov.br/scielo.php?script=sci_arttext&amp;pid=S1679-49742005000100005" TargetMode="External"/><Relationship Id="rId5" Type="http://schemas.openxmlformats.org/officeDocument/2006/relationships/hyperlink" Target="https://www.youtube.com/watch?v=7ouSg6oNMe8" TargetMode="External"/><Relationship Id="rId4" Type="http://schemas.openxmlformats.org/officeDocument/2006/relationships/hyperlink" Target="https://www.youtube.com/watch?v=L7NzqtspLp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nutritionrio2012.com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anbrasil.org.br/curso-sobre-direito-humano-a-alimentacao-e-nutricao-adequadas-dhana-modulo-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BAF0BE-43DD-D74C-82E6-3FCFD66F5D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386" y="2673109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Histórico da nutrição e da disciplina de EAN</a:t>
            </a:r>
          </a:p>
        </p:txBody>
      </p:sp>
    </p:spTree>
    <p:extLst>
      <p:ext uri="{BB962C8B-B14F-4D97-AF65-F5344CB8AC3E}">
        <p14:creationId xmlns:p14="http://schemas.microsoft.com/office/powerpoint/2010/main" val="46732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>
            <a:extLst>
              <a:ext uri="{FF2B5EF4-FFF2-40B4-BE49-F238E27FC236}">
                <a16:creationId xmlns:a16="http://schemas.microsoft.com/office/drawing/2014/main" id="{02333915-7118-E043-8F88-E888CD8C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8" y="1154829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36D394-CC29-AD40-8008-C4EF0DBB9876}"/>
              </a:ext>
            </a:extLst>
          </p:cNvPr>
          <p:cNvSpPr txBox="1"/>
          <p:nvPr/>
        </p:nvSpPr>
        <p:spPr>
          <a:xfrm>
            <a:off x="1873396" y="743546"/>
            <a:ext cx="188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  <a:hlinkClick r:id="rId3"/>
              </a:rPr>
              <a:t>https://www.youtube.com/watch?v=CHNcILiJKLM</a:t>
            </a:r>
            <a:endParaRPr lang="pt-BR" dirty="0">
              <a:latin typeface="Avenir Next Condensed" panose="020B0506020202020204" pitchFamily="34" charset="0"/>
            </a:endParaRPr>
          </a:p>
        </p:txBody>
      </p:sp>
      <p:sp>
        <p:nvSpPr>
          <p:cNvPr id="6" name="Seta para a Esquerda e para Cima 5">
            <a:extLst>
              <a:ext uri="{FF2B5EF4-FFF2-40B4-BE49-F238E27FC236}">
                <a16:creationId xmlns:a16="http://schemas.microsoft.com/office/drawing/2014/main" id="{23E2B39A-6317-6546-8F83-0472A5C13DAC}"/>
              </a:ext>
            </a:extLst>
          </p:cNvPr>
          <p:cNvSpPr/>
          <p:nvPr/>
        </p:nvSpPr>
        <p:spPr>
          <a:xfrm>
            <a:off x="4025900" y="1420258"/>
            <a:ext cx="609600" cy="58634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A7F779-5F8B-9041-89B6-F05A29E43994}"/>
              </a:ext>
            </a:extLst>
          </p:cNvPr>
          <p:cNvSpPr txBox="1"/>
          <p:nvPr/>
        </p:nvSpPr>
        <p:spPr>
          <a:xfrm>
            <a:off x="101627" y="5144121"/>
            <a:ext cx="227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venir Next Condensed" panose="020B0506020202020204" pitchFamily="34" charset="0"/>
                <a:hlinkClick r:id="rId4"/>
              </a:rPr>
              <a:t>http</a:t>
            </a:r>
            <a:r>
              <a:rPr lang="pt-BR" dirty="0">
                <a:latin typeface="Avenir Next Condensed" panose="020B0506020202020204" pitchFamily="34" charset="0"/>
                <a:hlinkClick r:id="rId4"/>
              </a:rPr>
              <a:t>://</a:t>
            </a:r>
            <a:r>
              <a:rPr lang="pt-BR" dirty="0" err="1">
                <a:latin typeface="Avenir Next Condensed" panose="020B0506020202020204" pitchFamily="34" charset="0"/>
                <a:hlinkClick r:id="rId4"/>
              </a:rPr>
              <a:t>www.scielo.br</a:t>
            </a:r>
            <a:r>
              <a:rPr lang="pt-BR" dirty="0">
                <a:latin typeface="Avenir Next Condensed" panose="020B0506020202020204" pitchFamily="34" charset="0"/>
                <a:hlinkClick r:id="rId4"/>
              </a:rPr>
              <a:t>/</a:t>
            </a:r>
            <a:r>
              <a:rPr lang="pt-BR" dirty="0" err="1">
                <a:latin typeface="Avenir Next Condensed" panose="020B0506020202020204" pitchFamily="34" charset="0"/>
                <a:hlinkClick r:id="rId4"/>
              </a:rPr>
              <a:t>scielo.php?script</a:t>
            </a:r>
            <a:r>
              <a:rPr lang="pt-BR" dirty="0">
                <a:latin typeface="Avenir Next Condensed" panose="020B0506020202020204" pitchFamily="34" charset="0"/>
                <a:hlinkClick r:id="rId4"/>
              </a:rPr>
              <a:t>=</a:t>
            </a:r>
            <a:r>
              <a:rPr lang="pt-BR" dirty="0" err="1">
                <a:latin typeface="Avenir Next Condensed" panose="020B0506020202020204" pitchFamily="34" charset="0"/>
                <a:hlinkClick r:id="rId4"/>
              </a:rPr>
              <a:t>sci_arttext&amp;pid</a:t>
            </a:r>
            <a:r>
              <a:rPr lang="pt-BR" dirty="0">
                <a:latin typeface="Avenir Next Condensed" panose="020B0506020202020204" pitchFamily="34" charset="0"/>
                <a:hlinkClick r:id="rId4"/>
              </a:rPr>
              <a:t>=S0103-40141995000100007</a:t>
            </a:r>
            <a:endParaRPr lang="pt-BR" dirty="0">
              <a:latin typeface="Avenir Next Condensed" panose="020B0506020202020204" pitchFamily="34" charset="0"/>
            </a:endParaRPr>
          </a:p>
        </p:txBody>
      </p:sp>
      <p:sp>
        <p:nvSpPr>
          <p:cNvPr id="9" name="Seta para a Esquerda e para Cima 8">
            <a:extLst>
              <a:ext uri="{FF2B5EF4-FFF2-40B4-BE49-F238E27FC236}">
                <a16:creationId xmlns:a16="http://schemas.microsoft.com/office/drawing/2014/main" id="{46892D90-8FCE-9040-A056-25D2B1DDE627}"/>
              </a:ext>
            </a:extLst>
          </p:cNvPr>
          <p:cNvSpPr/>
          <p:nvPr/>
        </p:nvSpPr>
        <p:spPr>
          <a:xfrm rot="10800000">
            <a:off x="101627" y="3708449"/>
            <a:ext cx="681458" cy="12538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8" name="Botão de Ação: Avançar ou Próximo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ECF353-F2FD-0C48-83BB-1CAE037F299D}"/>
              </a:ext>
            </a:extLst>
          </p:cNvPr>
          <p:cNvSpPr/>
          <p:nvPr/>
        </p:nvSpPr>
        <p:spPr>
          <a:xfrm>
            <a:off x="6017295" y="5928951"/>
            <a:ext cx="975360" cy="6883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6" name="Seta para a Esquerda e para Cima 15">
            <a:extLst>
              <a:ext uri="{FF2B5EF4-FFF2-40B4-BE49-F238E27FC236}">
                <a16:creationId xmlns:a16="http://schemas.microsoft.com/office/drawing/2014/main" id="{68EBBF83-0B14-DB4B-9300-1AAF9F12580B}"/>
              </a:ext>
            </a:extLst>
          </p:cNvPr>
          <p:cNvSpPr/>
          <p:nvPr/>
        </p:nvSpPr>
        <p:spPr>
          <a:xfrm>
            <a:off x="9421929" y="1313913"/>
            <a:ext cx="609600" cy="58634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85B9EF-EB7B-374C-B3FC-9B98A97A2D84}"/>
              </a:ext>
            </a:extLst>
          </p:cNvPr>
          <p:cNvSpPr txBox="1"/>
          <p:nvPr/>
        </p:nvSpPr>
        <p:spPr>
          <a:xfrm>
            <a:off x="9303222" y="558880"/>
            <a:ext cx="258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venir Next Condensed" panose="020B0506020202020204" pitchFamily="34" charset="0"/>
                <a:hlinkClick r:id="rId5"/>
              </a:rPr>
              <a:t>https</a:t>
            </a:r>
            <a:r>
              <a:rPr lang="pt-BR" dirty="0">
                <a:latin typeface="Avenir Next Condensed" panose="020B0506020202020204" pitchFamily="34" charset="0"/>
                <a:hlinkClick r:id="rId5"/>
              </a:rPr>
              <a:t>://</a:t>
            </a:r>
            <a:r>
              <a:rPr lang="pt-BR" dirty="0" err="1">
                <a:latin typeface="Avenir Next Condensed" panose="020B0506020202020204" pitchFamily="34" charset="0"/>
                <a:hlinkClick r:id="rId5"/>
              </a:rPr>
              <a:t>www.youtube.com</a:t>
            </a:r>
            <a:r>
              <a:rPr lang="pt-BR" dirty="0">
                <a:latin typeface="Avenir Next Condensed" panose="020B0506020202020204" pitchFamily="34" charset="0"/>
                <a:hlinkClick r:id="rId5"/>
              </a:rPr>
              <a:t>/</a:t>
            </a:r>
            <a:r>
              <a:rPr lang="pt-BR" dirty="0" err="1">
                <a:latin typeface="Avenir Next Condensed" panose="020B0506020202020204" pitchFamily="34" charset="0"/>
                <a:hlinkClick r:id="rId5"/>
              </a:rPr>
              <a:t>watch?v</a:t>
            </a:r>
            <a:r>
              <a:rPr lang="pt-BR" dirty="0">
                <a:latin typeface="Avenir Next Condensed" panose="020B0506020202020204" pitchFamily="34" charset="0"/>
                <a:hlinkClick r:id="rId5"/>
              </a:rPr>
              <a:t>=Ul90heSRYfE</a:t>
            </a:r>
            <a:endParaRPr lang="pt-BR" dirty="0">
              <a:latin typeface="Avenir Next Condensed" panose="020B0506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2CD7A1-CD00-AB44-98C3-517764B3689F}"/>
              </a:ext>
            </a:extLst>
          </p:cNvPr>
          <p:cNvSpPr txBox="1"/>
          <p:nvPr/>
        </p:nvSpPr>
        <p:spPr>
          <a:xfrm>
            <a:off x="9870837" y="2442677"/>
            <a:ext cx="202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venir Next Condensed" panose="020B0506020202020204" pitchFamily="34" charset="0"/>
                <a:hlinkClick r:id="rId6"/>
              </a:rPr>
              <a:t>https</a:t>
            </a:r>
            <a:r>
              <a:rPr lang="pt-BR" dirty="0">
                <a:latin typeface="Avenir Next Condensed" panose="020B0506020202020204" pitchFamily="34" charset="0"/>
                <a:hlinkClick r:id="rId6"/>
              </a:rPr>
              <a:t>://</a:t>
            </a:r>
            <a:r>
              <a:rPr lang="pt-BR" dirty="0" err="1">
                <a:latin typeface="Avenir Next Condensed" panose="020B0506020202020204" pitchFamily="34" charset="0"/>
                <a:hlinkClick r:id="rId6"/>
              </a:rPr>
              <a:t>www.youtube.com</a:t>
            </a:r>
            <a:r>
              <a:rPr lang="pt-BR" dirty="0">
                <a:latin typeface="Avenir Next Condensed" panose="020B0506020202020204" pitchFamily="34" charset="0"/>
                <a:hlinkClick r:id="rId6"/>
              </a:rPr>
              <a:t>/</a:t>
            </a:r>
            <a:r>
              <a:rPr lang="pt-BR" dirty="0" err="1">
                <a:latin typeface="Avenir Next Condensed" panose="020B0506020202020204" pitchFamily="34" charset="0"/>
                <a:hlinkClick r:id="rId6"/>
              </a:rPr>
              <a:t>watch?v</a:t>
            </a:r>
            <a:r>
              <a:rPr lang="pt-BR" dirty="0">
                <a:latin typeface="Avenir Next Condensed" panose="020B0506020202020204" pitchFamily="34" charset="0"/>
                <a:hlinkClick r:id="rId6"/>
              </a:rPr>
              <a:t>=4M69rga5ENo</a:t>
            </a:r>
            <a:endParaRPr lang="pt-BR" dirty="0">
              <a:latin typeface="Avenir Next Condense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40E9D2-B59E-A74C-81B3-7159878780BA}"/>
              </a:ext>
            </a:extLst>
          </p:cNvPr>
          <p:cNvSpPr txBox="1"/>
          <p:nvPr/>
        </p:nvSpPr>
        <p:spPr>
          <a:xfrm>
            <a:off x="9188586" y="220524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Entrevista com Paulo Freire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EB2E68-E903-3A4D-AB5E-B567619F3684}"/>
              </a:ext>
            </a:extLst>
          </p:cNvPr>
          <p:cNvSpPr txBox="1"/>
          <p:nvPr/>
        </p:nvSpPr>
        <p:spPr>
          <a:xfrm>
            <a:off x="1488932" y="318345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Josué de Castro: contribuições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0D1499-F189-E24F-A446-A70992BACC4C}"/>
              </a:ext>
            </a:extLst>
          </p:cNvPr>
          <p:cNvSpPr txBox="1"/>
          <p:nvPr/>
        </p:nvSpPr>
        <p:spPr>
          <a:xfrm>
            <a:off x="9925610" y="1796346"/>
            <a:ext cx="168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Sobre o método Paulo Freire</a:t>
            </a:r>
          </a:p>
        </p:txBody>
      </p:sp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5ED15B8F-5F8C-7D42-8DE7-6FCA5EADCA76}"/>
              </a:ext>
            </a:extLst>
          </p:cNvPr>
          <p:cNvSpPr/>
          <p:nvPr/>
        </p:nvSpPr>
        <p:spPr>
          <a:xfrm>
            <a:off x="6432491" y="4541251"/>
            <a:ext cx="180181" cy="1205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93D45A0-0439-1E42-9B51-A143EB6BC186}"/>
              </a:ext>
            </a:extLst>
          </p:cNvPr>
          <p:cNvSpPr/>
          <p:nvPr/>
        </p:nvSpPr>
        <p:spPr>
          <a:xfrm>
            <a:off x="762000" y="2018306"/>
            <a:ext cx="10881360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+mj-lt"/>
                <a:cs typeface="Baghdad" pitchFamily="2" charset="-78"/>
              </a:rPr>
              <a:t>No </a:t>
            </a:r>
            <a:r>
              <a:rPr lang="pt-BR" sz="1600" dirty="0" err="1">
                <a:latin typeface="+mj-lt"/>
                <a:cs typeface="Baghdad" pitchFamily="2" charset="-78"/>
              </a:rPr>
              <a:t>biênio</a:t>
            </a:r>
            <a:r>
              <a:rPr lang="pt-BR" sz="1600" dirty="0">
                <a:latin typeface="+mj-lt"/>
                <a:cs typeface="Baghdad" pitchFamily="2" charset="-78"/>
              </a:rPr>
              <a:t> </a:t>
            </a:r>
            <a:r>
              <a:rPr lang="pt-BR" sz="2000" b="1" dirty="0">
                <a:latin typeface="+mj-lt"/>
                <a:cs typeface="Baghdad" pitchFamily="2" charset="-78"/>
              </a:rPr>
              <a:t>1974-1975</a:t>
            </a:r>
            <a:r>
              <a:rPr lang="pt-BR" sz="1600" dirty="0">
                <a:latin typeface="+mj-lt"/>
                <a:cs typeface="Baghdad" pitchFamily="2" charset="-78"/>
              </a:rPr>
              <a:t>, o Instituto Brasileiro de Geografia e </a:t>
            </a:r>
            <a:r>
              <a:rPr lang="pt-BR" sz="1600" dirty="0" err="1">
                <a:latin typeface="+mj-lt"/>
                <a:cs typeface="Baghdad" pitchFamily="2" charset="-78"/>
              </a:rPr>
              <a:t>Estatística</a:t>
            </a:r>
            <a:r>
              <a:rPr lang="pt-BR" sz="1600" dirty="0">
                <a:latin typeface="+mj-lt"/>
                <a:cs typeface="Baghdad" pitchFamily="2" charset="-78"/>
              </a:rPr>
              <a:t> (IBGE) desenvolveu um </a:t>
            </a:r>
            <a:r>
              <a:rPr lang="pt-BR" sz="1600" dirty="0" err="1">
                <a:latin typeface="+mj-lt"/>
                <a:cs typeface="Baghdad" pitchFamily="2" charset="-78"/>
              </a:rPr>
              <a:t>notável</a:t>
            </a:r>
            <a:r>
              <a:rPr lang="pt-BR" sz="1600" dirty="0">
                <a:latin typeface="+mj-lt"/>
                <a:cs typeface="Baghdad" pitchFamily="2" charset="-78"/>
              </a:rPr>
              <a:t> trabalho no campo das </a:t>
            </a:r>
            <a:r>
              <a:rPr lang="pt-BR" sz="2000" b="1" dirty="0">
                <a:latin typeface="+mj-lt"/>
                <a:cs typeface="Baghdad" pitchFamily="2" charset="-78"/>
              </a:rPr>
              <a:t>pesquisas de </a:t>
            </a:r>
            <a:r>
              <a:rPr lang="pt-BR" sz="2000" b="1" dirty="0" err="1">
                <a:latin typeface="+mj-lt"/>
                <a:cs typeface="Baghdad" pitchFamily="2" charset="-78"/>
              </a:rPr>
              <a:t>orçamentos</a:t>
            </a:r>
            <a:r>
              <a:rPr lang="pt-BR" sz="2000" b="1" dirty="0">
                <a:latin typeface="+mj-lt"/>
                <a:cs typeface="Baghdad" pitchFamily="2" charset="-78"/>
              </a:rPr>
              <a:t> familiares</a:t>
            </a:r>
            <a:r>
              <a:rPr lang="pt-BR" sz="1600" dirty="0">
                <a:latin typeface="+mj-lt"/>
                <a:cs typeface="Baghdad" pitchFamily="2" charset="-78"/>
              </a:rPr>
              <a:t>, denominado Estudo Nacional da Despesa Familiar (ENDEF). </a:t>
            </a:r>
            <a:r>
              <a:rPr lang="pt-BR" sz="2000" b="1" dirty="0">
                <a:solidFill>
                  <a:srgbClr val="FF0000"/>
                </a:solidFill>
                <a:latin typeface="+mj-lt"/>
                <a:cs typeface="Baghdad" pitchFamily="2" charset="-78"/>
              </a:rPr>
              <a:t>Cerca de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mil e duzentos pesquisadores </a:t>
            </a:r>
            <a:r>
              <a:rPr lang="pt-BR" sz="2000" b="1" dirty="0">
                <a:solidFill>
                  <a:srgbClr val="FF0000"/>
                </a:solidFill>
                <a:latin typeface="+mj-lt"/>
                <a:cs typeface="Baghdad" pitchFamily="2" charset="-78"/>
              </a:rPr>
              <a:t>foram espalhados pelo </a:t>
            </a:r>
            <a:r>
              <a:rPr lang="pt-BR" sz="2000" b="1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país</a:t>
            </a:r>
            <a:r>
              <a:rPr lang="pt-BR" sz="1600" dirty="0">
                <a:latin typeface="+mj-lt"/>
                <a:cs typeface="Baghdad" pitchFamily="2" charset="-78"/>
              </a:rPr>
              <a:t>, 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visitando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domicílios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e colhendo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informações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sobre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hábitos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de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alimentação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e consumo das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famílias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brasileiras, assim como aspectos relacionados a renda e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condições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de vida</a:t>
            </a:r>
            <a:r>
              <a:rPr lang="pt-BR" sz="1600" dirty="0">
                <a:latin typeface="+mj-lt"/>
                <a:cs typeface="Baghdad" pitchFamily="2" charset="-78"/>
              </a:rPr>
              <a:t>. O objetivo era fazer um amplo levantamento de dados que permitisse a </a:t>
            </a:r>
            <a:r>
              <a:rPr lang="pt-BR" sz="1600" dirty="0" err="1">
                <a:latin typeface="+mj-lt"/>
                <a:cs typeface="Baghdad" pitchFamily="2" charset="-78"/>
              </a:rPr>
              <a:t>construção</a:t>
            </a:r>
            <a:r>
              <a:rPr lang="pt-BR" sz="1600" dirty="0">
                <a:latin typeface="+mj-lt"/>
                <a:cs typeface="Baghdad" pitchFamily="2" charset="-78"/>
              </a:rPr>
              <a:t> de um retrato e a </a:t>
            </a:r>
            <a:r>
              <a:rPr lang="pt-BR" sz="1600" dirty="0" err="1">
                <a:latin typeface="+mj-lt"/>
                <a:cs typeface="Baghdad" pitchFamily="2" charset="-78"/>
              </a:rPr>
              <a:t>efetuação</a:t>
            </a:r>
            <a:r>
              <a:rPr lang="pt-BR" sz="1600" dirty="0">
                <a:latin typeface="+mj-lt"/>
                <a:cs typeface="Baghdad" pitchFamily="2" charset="-78"/>
              </a:rPr>
              <a:t> de uma </a:t>
            </a:r>
            <a:r>
              <a:rPr lang="pt-BR" sz="1600" dirty="0" err="1">
                <a:latin typeface="+mj-lt"/>
                <a:cs typeface="Baghdad" pitchFamily="2" charset="-78"/>
              </a:rPr>
              <a:t>análise</a:t>
            </a:r>
            <a:r>
              <a:rPr lang="pt-BR" sz="1600" dirty="0">
                <a:latin typeface="+mj-lt"/>
                <a:cs typeface="Baghdad" pitchFamily="2" charset="-78"/>
              </a:rPr>
              <a:t> da realidade brasileira, considerando as suas mais variadas </a:t>
            </a:r>
            <a:r>
              <a:rPr lang="pt-BR" sz="1600" dirty="0" err="1">
                <a:latin typeface="+mj-lt"/>
                <a:cs typeface="Baghdad" pitchFamily="2" charset="-78"/>
              </a:rPr>
              <a:t>dimensões</a:t>
            </a:r>
            <a:r>
              <a:rPr lang="pt-BR" sz="1600" dirty="0">
                <a:latin typeface="+mj-lt"/>
                <a:cs typeface="Baghdad" pitchFamily="2" charset="-78"/>
              </a:rPr>
              <a:t>. </a:t>
            </a:r>
            <a:r>
              <a:rPr lang="pt-BR" sz="2000" b="1" dirty="0">
                <a:latin typeface="+mj-lt"/>
                <a:cs typeface="Baghdad" pitchFamily="2" charset="-78"/>
              </a:rPr>
              <a:t>Uma </a:t>
            </a:r>
            <a:r>
              <a:rPr lang="pt-BR" sz="2000" b="1" dirty="0">
                <a:solidFill>
                  <a:srgbClr val="FF0000"/>
                </a:solidFill>
                <a:latin typeface="+mj-lt"/>
                <a:cs typeface="Baghdad" pitchFamily="2" charset="-78"/>
              </a:rPr>
              <a:t>proposta arrojada e inovadora, mas cujos resultados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, embora aplicados em uma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série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 de pesquisas, estudos e indicadores posteriormente desenvolvidos pelo IBGE, tiveram pouca </a:t>
            </a:r>
            <a:r>
              <a:rPr lang="pt-BR" sz="1600" dirty="0" err="1">
                <a:solidFill>
                  <a:srgbClr val="FF0000"/>
                </a:solidFill>
                <a:latin typeface="+mj-lt"/>
                <a:cs typeface="Baghdad" pitchFamily="2" charset="-78"/>
              </a:rPr>
              <a:t>divulgação</a:t>
            </a:r>
            <a:r>
              <a:rPr lang="pt-BR" sz="1600" dirty="0">
                <a:solidFill>
                  <a:srgbClr val="FF0000"/>
                </a:solidFill>
                <a:latin typeface="+mj-lt"/>
                <a:cs typeface="Baghdad" pitchFamily="2" charset="-78"/>
              </a:rPr>
              <a:t>, por motivos até hoje controversos</a:t>
            </a:r>
            <a:r>
              <a:rPr lang="pt-BR" sz="1600" dirty="0">
                <a:latin typeface="+mj-lt"/>
                <a:cs typeface="Baghdad" pitchFamily="2" charset="-78"/>
              </a:rPr>
              <a:t>. Uma </a:t>
            </a:r>
            <a:r>
              <a:rPr lang="pt-BR" sz="1600" dirty="0" err="1">
                <a:latin typeface="+mj-lt"/>
                <a:cs typeface="Baghdad" pitchFamily="2" charset="-78"/>
              </a:rPr>
              <a:t>história</a:t>
            </a:r>
            <a:r>
              <a:rPr lang="pt-BR" sz="1600" dirty="0">
                <a:latin typeface="+mj-lt"/>
                <a:cs typeface="Baghdad" pitchFamily="2" charset="-78"/>
              </a:rPr>
              <a:t> que merece ser contada e discutida, ajudando-nos a refletir sobre </a:t>
            </a:r>
            <a:r>
              <a:rPr lang="pt-BR" sz="1600" dirty="0" err="1">
                <a:latin typeface="+mj-lt"/>
                <a:cs typeface="Baghdad" pitchFamily="2" charset="-78"/>
              </a:rPr>
              <a:t>questões</a:t>
            </a:r>
            <a:r>
              <a:rPr lang="pt-BR" sz="1600" dirty="0">
                <a:latin typeface="+mj-lt"/>
                <a:cs typeface="Baghdad" pitchFamily="2" charset="-78"/>
              </a:rPr>
              <a:t> </a:t>
            </a:r>
            <a:r>
              <a:rPr lang="pt-BR" sz="1600" dirty="0" err="1">
                <a:latin typeface="+mj-lt"/>
                <a:cs typeface="Baghdad" pitchFamily="2" charset="-78"/>
              </a:rPr>
              <a:t>políticas</a:t>
            </a:r>
            <a:r>
              <a:rPr lang="pt-BR" sz="1600" dirty="0">
                <a:latin typeface="+mj-lt"/>
                <a:cs typeface="Baghdad" pitchFamily="2" charset="-78"/>
              </a:rPr>
              <a:t> e </a:t>
            </a:r>
            <a:r>
              <a:rPr lang="pt-BR" sz="1600" dirty="0" err="1">
                <a:latin typeface="+mj-lt"/>
                <a:cs typeface="Baghdad" pitchFamily="2" charset="-78"/>
              </a:rPr>
              <a:t>econômicas</a:t>
            </a:r>
            <a:r>
              <a:rPr lang="pt-BR" sz="1600" dirty="0">
                <a:latin typeface="+mj-lt"/>
                <a:cs typeface="Baghdad" pitchFamily="2" charset="-78"/>
              </a:rPr>
              <a:t> concernentes ao </a:t>
            </a:r>
            <a:r>
              <a:rPr lang="pt-BR" sz="1600" dirty="0" err="1">
                <a:latin typeface="+mj-lt"/>
                <a:cs typeface="Baghdad" pitchFamily="2" charset="-78"/>
              </a:rPr>
              <a:t>período</a:t>
            </a:r>
            <a:r>
              <a:rPr lang="pt-BR" sz="1600" dirty="0">
                <a:latin typeface="+mj-lt"/>
                <a:cs typeface="Baghdad" pitchFamily="2" charset="-78"/>
              </a:rPr>
              <a:t> da ditadura civil-militar instalada no Brasil de 1964 a 1985.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0EE10-9D4D-D34A-B0FC-FF5D63241280}"/>
              </a:ext>
            </a:extLst>
          </p:cNvPr>
          <p:cNvSpPr txBox="1"/>
          <p:nvPr/>
        </p:nvSpPr>
        <p:spPr>
          <a:xfrm>
            <a:off x="762000" y="1262616"/>
            <a:ext cx="7528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ENDEF: NOTAS SOBRE O USO DA DOCUMENTAÇÃO COMO FONTE HISTÓRICA </a:t>
            </a:r>
            <a:endParaRPr lang="pt-BR" dirty="0"/>
          </a:p>
          <a:p>
            <a:r>
              <a:rPr lang="pt-BR" dirty="0"/>
              <a:t>LUCIANA SANTANA* PEDRO MONTEIRO** </a:t>
            </a:r>
          </a:p>
          <a:p>
            <a:endParaRPr lang="pt-BR" dirty="0"/>
          </a:p>
        </p:txBody>
      </p:sp>
      <p:pic>
        <p:nvPicPr>
          <p:cNvPr id="1025" name="Picture 1" descr="page1image1198901072">
            <a:extLst>
              <a:ext uri="{FF2B5EF4-FFF2-40B4-BE49-F238E27FC236}">
                <a16:creationId xmlns:a16="http://schemas.microsoft.com/office/drawing/2014/main" id="{ED265680-0DFC-0142-83EC-FDDC79BE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2840" cy="10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8D7996-103F-6847-AF45-FEE3B3D7B285}"/>
              </a:ext>
            </a:extLst>
          </p:cNvPr>
          <p:cNvSpPr txBox="1"/>
          <p:nvPr/>
        </p:nvSpPr>
        <p:spPr>
          <a:xfrm>
            <a:off x="762001" y="5806440"/>
            <a:ext cx="11308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Entre 18 de agosto de 1974 e 11 de agosto do ano seguinte, um contingente de </a:t>
            </a:r>
            <a:r>
              <a:rPr lang="pt-BR" sz="2000" b="1" dirty="0">
                <a:latin typeface="+mj-lt"/>
              </a:rPr>
              <a:t>mil e duzentos pesquisadores </a:t>
            </a:r>
            <a:r>
              <a:rPr lang="pt-BR" dirty="0">
                <a:latin typeface="+mj-lt"/>
              </a:rPr>
              <a:t>visitou cerca de </a:t>
            </a:r>
            <a:r>
              <a:rPr lang="pt-BR" sz="2000" b="1" dirty="0">
                <a:latin typeface="+mj-lt"/>
              </a:rPr>
              <a:t>setenta mil </a:t>
            </a:r>
            <a:r>
              <a:rPr lang="pt-BR" sz="2000" b="1" dirty="0" err="1">
                <a:latin typeface="+mj-lt"/>
              </a:rPr>
              <a:t>domicílios</a:t>
            </a:r>
            <a:r>
              <a:rPr lang="pt-BR" sz="2000" b="1" dirty="0">
                <a:latin typeface="+mj-lt"/>
              </a:rPr>
              <a:t> </a:t>
            </a:r>
            <a:r>
              <a:rPr lang="pt-BR" dirty="0">
                <a:latin typeface="+mj-lt"/>
              </a:rPr>
              <a:t>em todo o Brasil, levantando </a:t>
            </a:r>
            <a:r>
              <a:rPr lang="pt-BR" dirty="0" err="1">
                <a:latin typeface="+mj-lt"/>
              </a:rPr>
              <a:t>informações</a:t>
            </a:r>
            <a:r>
              <a:rPr lang="pt-BR" dirty="0">
                <a:latin typeface="+mj-lt"/>
              </a:rPr>
              <a:t>. 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7" name="Botão de Ação: Volta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6742243-79AF-694C-9858-A472245FBD0A}"/>
              </a:ext>
            </a:extLst>
          </p:cNvPr>
          <p:cNvSpPr/>
          <p:nvPr/>
        </p:nvSpPr>
        <p:spPr>
          <a:xfrm>
            <a:off x="10546080" y="1432560"/>
            <a:ext cx="1097280" cy="5857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0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>
            <a:extLst>
              <a:ext uri="{FF2B5EF4-FFF2-40B4-BE49-F238E27FC236}">
                <a16:creationId xmlns:a16="http://schemas.microsoft.com/office/drawing/2014/main" id="{8B2BC135-05D2-944E-86CD-16A463D9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558800"/>
            <a:ext cx="91440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Cima 4">
            <a:extLst>
              <a:ext uri="{FF2B5EF4-FFF2-40B4-BE49-F238E27FC236}">
                <a16:creationId xmlns:a16="http://schemas.microsoft.com/office/drawing/2014/main" id="{C4450C23-9922-6348-A8E9-0618315AEEAB}"/>
              </a:ext>
            </a:extLst>
          </p:cNvPr>
          <p:cNvSpPr/>
          <p:nvPr/>
        </p:nvSpPr>
        <p:spPr>
          <a:xfrm rot="1863980">
            <a:off x="3707140" y="574367"/>
            <a:ext cx="282010" cy="797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7" name="CaixaDeTexto 6">
            <a:hlinkClick r:id="rId3"/>
            <a:extLst>
              <a:ext uri="{FF2B5EF4-FFF2-40B4-BE49-F238E27FC236}">
                <a16:creationId xmlns:a16="http://schemas.microsoft.com/office/drawing/2014/main" id="{53A1079E-BA4D-F346-A553-39F70E3404D1}"/>
              </a:ext>
            </a:extLst>
          </p:cNvPr>
          <p:cNvSpPr txBox="1"/>
          <p:nvPr/>
        </p:nvSpPr>
        <p:spPr>
          <a:xfrm>
            <a:off x="3997404" y="427963"/>
            <a:ext cx="4166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Avenir Next Condensed" panose="020B0506020202020204" pitchFamily="34" charset="0"/>
                <a:hlinkClick r:id="rId3"/>
              </a:rPr>
              <a:t>https</a:t>
            </a:r>
            <a:r>
              <a:rPr lang="pt-BR" sz="1600" dirty="0">
                <a:latin typeface="Avenir Next Condensed" panose="020B0506020202020204" pitchFamily="34" charset="0"/>
                <a:hlinkClick r:id="rId3"/>
              </a:rPr>
              <a:t>://</a:t>
            </a:r>
            <a:r>
              <a:rPr lang="pt-BR" sz="1600" dirty="0" err="1">
                <a:latin typeface="Avenir Next Condensed" panose="020B0506020202020204" pitchFamily="34" charset="0"/>
                <a:hlinkClick r:id="rId3"/>
              </a:rPr>
              <a:t>www.youtube.com</a:t>
            </a:r>
            <a:r>
              <a:rPr lang="pt-BR" sz="1600" dirty="0">
                <a:latin typeface="Avenir Next Condensed" panose="020B0506020202020204" pitchFamily="34" charset="0"/>
                <a:hlinkClick r:id="rId3"/>
              </a:rPr>
              <a:t>/</a:t>
            </a:r>
            <a:r>
              <a:rPr lang="pt-BR" sz="1600" dirty="0" err="1">
                <a:latin typeface="Avenir Next Condensed" panose="020B0506020202020204" pitchFamily="34" charset="0"/>
                <a:hlinkClick r:id="rId3"/>
              </a:rPr>
              <a:t>watch?v</a:t>
            </a:r>
            <a:r>
              <a:rPr lang="pt-BR" sz="1600" dirty="0">
                <a:latin typeface="Avenir Next Condensed" panose="020B0506020202020204" pitchFamily="34" charset="0"/>
                <a:hlinkClick r:id="rId3"/>
              </a:rPr>
              <a:t>=P3ocrAqJY2E</a:t>
            </a:r>
            <a:endParaRPr lang="pt-BR" sz="1600" dirty="0">
              <a:latin typeface="Avenir Next Condensed" panose="020B0506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E3227D-7D0E-4645-8AC7-E04A33484057}"/>
              </a:ext>
            </a:extLst>
          </p:cNvPr>
          <p:cNvSpPr txBox="1"/>
          <p:nvPr/>
        </p:nvSpPr>
        <p:spPr>
          <a:xfrm>
            <a:off x="30348" y="673682"/>
            <a:ext cx="1264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venir Next Condensed" panose="020B0506020202020204" pitchFamily="34" charset="0"/>
                <a:hlinkClick r:id="rId4"/>
              </a:rPr>
              <a:t>https://www.youtube.com/watch?v=L7NzqtspLpc</a:t>
            </a:r>
            <a:endParaRPr lang="pt-BR" sz="1600" dirty="0">
              <a:latin typeface="Avenir Next Condensed" panose="020B0506020202020204" pitchFamily="34" charset="0"/>
            </a:endParaRPr>
          </a:p>
        </p:txBody>
      </p:sp>
      <p:sp>
        <p:nvSpPr>
          <p:cNvPr id="10" name="Seta para Cima 9">
            <a:extLst>
              <a:ext uri="{FF2B5EF4-FFF2-40B4-BE49-F238E27FC236}">
                <a16:creationId xmlns:a16="http://schemas.microsoft.com/office/drawing/2014/main" id="{01E71614-DCA5-5B45-B74B-E4CC376E224A}"/>
              </a:ext>
            </a:extLst>
          </p:cNvPr>
          <p:cNvSpPr/>
          <p:nvPr/>
        </p:nvSpPr>
        <p:spPr>
          <a:xfrm rot="15350573">
            <a:off x="1288228" y="706669"/>
            <a:ext cx="227703" cy="3831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1" name="Seta para Cima 10">
            <a:extLst>
              <a:ext uri="{FF2B5EF4-FFF2-40B4-BE49-F238E27FC236}">
                <a16:creationId xmlns:a16="http://schemas.microsoft.com/office/drawing/2014/main" id="{B6BB76C2-23E5-524A-943C-5B572D66127B}"/>
              </a:ext>
            </a:extLst>
          </p:cNvPr>
          <p:cNvSpPr/>
          <p:nvPr/>
        </p:nvSpPr>
        <p:spPr>
          <a:xfrm flipH="1">
            <a:off x="8779203" y="5207562"/>
            <a:ext cx="387781" cy="97561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2" name="Seta para Cima 11">
            <a:extLst>
              <a:ext uri="{FF2B5EF4-FFF2-40B4-BE49-F238E27FC236}">
                <a16:creationId xmlns:a16="http://schemas.microsoft.com/office/drawing/2014/main" id="{C41EE243-2814-7E4C-874C-52C1E2694B80}"/>
              </a:ext>
            </a:extLst>
          </p:cNvPr>
          <p:cNvSpPr/>
          <p:nvPr/>
        </p:nvSpPr>
        <p:spPr>
          <a:xfrm rot="15846292" flipH="1">
            <a:off x="10164065" y="694574"/>
            <a:ext cx="329222" cy="222207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3" name="Seta para Cima 12">
            <a:extLst>
              <a:ext uri="{FF2B5EF4-FFF2-40B4-BE49-F238E27FC236}">
                <a16:creationId xmlns:a16="http://schemas.microsoft.com/office/drawing/2014/main" id="{67B52D49-1D29-2542-9DDC-B402551EEC5D}"/>
              </a:ext>
            </a:extLst>
          </p:cNvPr>
          <p:cNvSpPr/>
          <p:nvPr/>
        </p:nvSpPr>
        <p:spPr>
          <a:xfrm rot="15846292" flipH="1">
            <a:off x="10631115" y="1599315"/>
            <a:ext cx="257180" cy="125249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4" name="Seta para Cima 13">
            <a:extLst>
              <a:ext uri="{FF2B5EF4-FFF2-40B4-BE49-F238E27FC236}">
                <a16:creationId xmlns:a16="http://schemas.microsoft.com/office/drawing/2014/main" id="{8F38724A-B29E-5949-B502-977A68F495A0}"/>
              </a:ext>
            </a:extLst>
          </p:cNvPr>
          <p:cNvSpPr/>
          <p:nvPr/>
        </p:nvSpPr>
        <p:spPr>
          <a:xfrm rot="15846292" flipH="1">
            <a:off x="10631114" y="3534462"/>
            <a:ext cx="257180" cy="125249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5" name="Seta para Cima 14">
            <a:extLst>
              <a:ext uri="{FF2B5EF4-FFF2-40B4-BE49-F238E27FC236}">
                <a16:creationId xmlns:a16="http://schemas.microsoft.com/office/drawing/2014/main" id="{E8703FD3-A383-F548-9B01-B4DE92B77088}"/>
              </a:ext>
            </a:extLst>
          </p:cNvPr>
          <p:cNvSpPr/>
          <p:nvPr/>
        </p:nvSpPr>
        <p:spPr>
          <a:xfrm rot="15846292" flipH="1">
            <a:off x="10869824" y="4103591"/>
            <a:ext cx="257180" cy="125249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D4D8F34-6DAC-6748-870D-406DED4C7017}"/>
              </a:ext>
            </a:extLst>
          </p:cNvPr>
          <p:cNvSpPr txBox="1"/>
          <p:nvPr/>
        </p:nvSpPr>
        <p:spPr>
          <a:xfrm>
            <a:off x="9326554" y="5207562"/>
            <a:ext cx="270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2004 Estratégia Global em Alimentação Saudável, Atividade Física e Saúde, OMS</a:t>
            </a:r>
          </a:p>
        </p:txBody>
      </p:sp>
      <p:sp>
        <p:nvSpPr>
          <p:cNvPr id="17" name="CaixaDeTexto 16">
            <a:hlinkClick r:id="rId5"/>
            <a:extLst>
              <a:ext uri="{FF2B5EF4-FFF2-40B4-BE49-F238E27FC236}">
                <a16:creationId xmlns:a16="http://schemas.microsoft.com/office/drawing/2014/main" id="{11EA906F-B105-C848-9920-6C3A3483AADB}"/>
              </a:ext>
            </a:extLst>
          </p:cNvPr>
          <p:cNvSpPr txBox="1"/>
          <p:nvPr/>
        </p:nvSpPr>
        <p:spPr>
          <a:xfrm>
            <a:off x="169516" y="3333218"/>
            <a:ext cx="1188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Avenir Next Condensed" panose="020B0506020202020204" pitchFamily="34" charset="0"/>
                <a:hlinkClick r:id="rId5"/>
              </a:rPr>
              <a:t>https</a:t>
            </a:r>
            <a:r>
              <a:rPr lang="pt-BR" sz="1600" dirty="0">
                <a:latin typeface="Avenir Next Condensed" panose="020B0506020202020204" pitchFamily="34" charset="0"/>
                <a:hlinkClick r:id="rId5"/>
              </a:rPr>
              <a:t>://</a:t>
            </a:r>
            <a:r>
              <a:rPr lang="pt-BR" sz="1600" dirty="0" err="1">
                <a:latin typeface="Avenir Next Condensed" panose="020B0506020202020204" pitchFamily="34" charset="0"/>
                <a:hlinkClick r:id="rId5"/>
              </a:rPr>
              <a:t>www.youtube.com</a:t>
            </a:r>
            <a:r>
              <a:rPr lang="pt-BR" sz="1600" dirty="0">
                <a:latin typeface="Avenir Next Condensed" panose="020B0506020202020204" pitchFamily="34" charset="0"/>
                <a:hlinkClick r:id="rId5"/>
              </a:rPr>
              <a:t>/</a:t>
            </a:r>
            <a:r>
              <a:rPr lang="pt-BR" sz="1600" dirty="0" err="1">
                <a:latin typeface="Avenir Next Condensed" panose="020B0506020202020204" pitchFamily="34" charset="0"/>
                <a:hlinkClick r:id="rId5"/>
              </a:rPr>
              <a:t>watch?v</a:t>
            </a:r>
            <a:r>
              <a:rPr lang="pt-BR" sz="1600" dirty="0">
                <a:latin typeface="Avenir Next Condensed" panose="020B0506020202020204" pitchFamily="34" charset="0"/>
                <a:hlinkClick r:id="rId5"/>
              </a:rPr>
              <a:t>=7ouSg6oNMe8</a:t>
            </a:r>
            <a:endParaRPr lang="pt-BR" sz="1600" dirty="0">
              <a:latin typeface="Avenir Next Condensed" panose="020B0506020202020204" pitchFamily="34" charset="0"/>
            </a:endParaRPr>
          </a:p>
        </p:txBody>
      </p:sp>
      <p:sp>
        <p:nvSpPr>
          <p:cNvPr id="18" name="Botão de Ação: Avançar ou Próximo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14C301-4956-9542-B2D6-0A4B7DCC567D}"/>
              </a:ext>
            </a:extLst>
          </p:cNvPr>
          <p:cNvSpPr/>
          <p:nvPr/>
        </p:nvSpPr>
        <p:spPr>
          <a:xfrm>
            <a:off x="7723966" y="576688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venir Next Condensed" panose="020B0506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0D0AB99-4BC4-1046-93F9-FFAAB163E5DB}"/>
              </a:ext>
            </a:extLst>
          </p:cNvPr>
          <p:cNvSpPr txBox="1"/>
          <p:nvPr/>
        </p:nvSpPr>
        <p:spPr>
          <a:xfrm>
            <a:off x="0" y="304350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História da saúde pública no Brasil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70571A-0A02-3F46-A52E-21073AFB63D2}"/>
              </a:ext>
            </a:extLst>
          </p:cNvPr>
          <p:cNvSpPr txBox="1"/>
          <p:nvPr/>
        </p:nvSpPr>
        <p:spPr>
          <a:xfrm>
            <a:off x="14909" y="2748230"/>
            <a:ext cx="158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venir Next Condensed" panose="020B0506020202020204" pitchFamily="34" charset="0"/>
              </a:rPr>
              <a:t>História da saúde pública no Brasil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0A1500F-4AC7-074A-9F1F-BB6F3DC45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06189"/>
              </p:ext>
            </p:extLst>
          </p:nvPr>
        </p:nvGraphicFramePr>
        <p:xfrm>
          <a:off x="3804422" y="216458"/>
          <a:ext cx="4339315" cy="237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315">
                  <a:extLst>
                    <a:ext uri="{9D8B030D-6E8A-4147-A177-3AD203B41FA5}">
                      <a16:colId xmlns:a16="http://schemas.microsoft.com/office/drawing/2014/main" val="307727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venir Next Condensed" panose="020B0506020202020204" pitchFamily="34" charset="0"/>
                        </a:rPr>
                        <a:t>Betinho – Campanha Contra a Fome </a:t>
                      </a:r>
                      <a:endParaRPr lang="pt-BR" sz="1100" dirty="0">
                        <a:effectLst/>
                        <a:latin typeface="Avenir Next Condense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168734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AA680-329D-6C4A-A6AE-361701648D13}"/>
              </a:ext>
            </a:extLst>
          </p:cNvPr>
          <p:cNvSpPr txBox="1"/>
          <p:nvPr/>
        </p:nvSpPr>
        <p:spPr>
          <a:xfrm>
            <a:off x="9175673" y="6081159"/>
            <a:ext cx="2860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venir Next Condensed" panose="020B0506020202020204" pitchFamily="34" charset="0"/>
                <a:hlinkClick r:id="rId6"/>
              </a:rPr>
              <a:t>http://scielo.iec.gov.br/scielo.php?script=sci_arttext&amp;pid=S1679-49742005000100005</a:t>
            </a:r>
            <a:endParaRPr lang="pt-BR" sz="14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9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>
            <a:extLst>
              <a:ext uri="{FF2B5EF4-FFF2-40B4-BE49-F238E27FC236}">
                <a16:creationId xmlns:a16="http://schemas.microsoft.com/office/drawing/2014/main" id="{F2B11EDF-ECD9-6C46-8C56-587471A2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50038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AE9695-2725-F547-A6E6-37DCDADA5463}"/>
              </a:ext>
            </a:extLst>
          </p:cNvPr>
          <p:cNvSpPr txBox="1"/>
          <p:nvPr/>
        </p:nvSpPr>
        <p:spPr>
          <a:xfrm>
            <a:off x="571500" y="4734560"/>
            <a:ext cx="2118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venir Next Condensed" panose="020B0506020202020204" pitchFamily="34" charset="0"/>
              </a:rPr>
              <a:t>Publicidade e mercantilização de produtos e estratégias de estética/saúde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68CBCD-64D0-774F-B930-15854409E913}"/>
              </a:ext>
            </a:extLst>
          </p:cNvPr>
          <p:cNvSpPr txBox="1"/>
          <p:nvPr/>
        </p:nvSpPr>
        <p:spPr>
          <a:xfrm>
            <a:off x="9365537" y="5346114"/>
            <a:ext cx="238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venir Next Condensed" panose="020B0506020202020204" pitchFamily="34" charset="0"/>
                <a:hlinkClick r:id="rId3"/>
              </a:rPr>
              <a:t>http</a:t>
            </a:r>
            <a:r>
              <a:rPr lang="pt-BR" dirty="0">
                <a:latin typeface="Avenir Next Condensed" panose="020B0506020202020204" pitchFamily="34" charset="0"/>
                <a:hlinkClick r:id="rId3"/>
              </a:rPr>
              <a:t>://www.worldnutritionrio2012.com.br/</a:t>
            </a:r>
            <a:endParaRPr lang="pt-BR" dirty="0">
              <a:latin typeface="Avenir Next Condensed" panose="020B0506020202020204" pitchFamily="34" charset="0"/>
            </a:endParaRPr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87D8906B-0EDC-5749-A29D-83DBCCC436D5}"/>
              </a:ext>
            </a:extLst>
          </p:cNvPr>
          <p:cNvSpPr/>
          <p:nvPr/>
        </p:nvSpPr>
        <p:spPr>
          <a:xfrm>
            <a:off x="2834640" y="5455920"/>
            <a:ext cx="149352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>
            <a:extLst>
              <a:ext uri="{FF2B5EF4-FFF2-40B4-BE49-F238E27FC236}">
                <a16:creationId xmlns:a16="http://schemas.microsoft.com/office/drawing/2014/main" id="{04CDA383-BC93-2740-A44B-8687609F6B0F}"/>
              </a:ext>
            </a:extLst>
          </p:cNvPr>
          <p:cNvSpPr/>
          <p:nvPr/>
        </p:nvSpPr>
        <p:spPr>
          <a:xfrm>
            <a:off x="9966960" y="4221480"/>
            <a:ext cx="350520" cy="396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1687BF-2543-344E-ADA3-8D7F5233EFD6}"/>
              </a:ext>
            </a:extLst>
          </p:cNvPr>
          <p:cNvSpPr txBox="1"/>
          <p:nvPr/>
        </p:nvSpPr>
        <p:spPr>
          <a:xfrm>
            <a:off x="8823960" y="243097"/>
            <a:ext cx="3093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venir Next Condensed" panose="020B0506020202020204" pitchFamily="34" charset="0"/>
              </a:rPr>
              <a:t>Curso DHAA</a:t>
            </a:r>
          </a:p>
          <a:p>
            <a:r>
              <a:rPr lang="pt-BR" sz="1600" dirty="0">
                <a:latin typeface="Avenir Next Condensed" panose="020B0506020202020204" pitchFamily="34" charset="0"/>
                <a:hlinkClick r:id="rId4"/>
              </a:rPr>
              <a:t>https://fianbrasil.org.br/curso-sobre-direito-humano-a-alimentacao-e-nutricao-adequadas-dhana-modulo-i/</a:t>
            </a:r>
            <a:endParaRPr lang="pt-BR" sz="1600" dirty="0">
              <a:latin typeface="Avenir Next Condensed" panose="020B0506020202020204" pitchFamily="34" charset="0"/>
            </a:endParaRPr>
          </a:p>
        </p:txBody>
      </p:sp>
      <p:sp>
        <p:nvSpPr>
          <p:cNvPr id="7" name="Seta para a Esquerda 6">
            <a:extLst>
              <a:ext uri="{FF2B5EF4-FFF2-40B4-BE49-F238E27FC236}">
                <a16:creationId xmlns:a16="http://schemas.microsoft.com/office/drawing/2014/main" id="{40481493-AC5C-8540-9700-726D6812E068}"/>
              </a:ext>
            </a:extLst>
          </p:cNvPr>
          <p:cNvSpPr/>
          <p:nvPr/>
        </p:nvSpPr>
        <p:spPr>
          <a:xfrm rot="19781783">
            <a:off x="8153914" y="819875"/>
            <a:ext cx="640080" cy="292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B713F8-F0B0-9947-93C5-91B1AC638D40}"/>
              </a:ext>
            </a:extLst>
          </p:cNvPr>
          <p:cNvSpPr txBox="1"/>
          <p:nvPr/>
        </p:nvSpPr>
        <p:spPr>
          <a:xfrm>
            <a:off x="9156825" y="4652482"/>
            <a:ext cx="3042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venir Next Condensed" panose="020B0506020202020204" pitchFamily="34" charset="0"/>
              </a:rPr>
              <a:t>World </a:t>
            </a:r>
            <a:r>
              <a:rPr lang="pt-BR" sz="1400" dirty="0" err="1">
                <a:latin typeface="Avenir Next Condensed" panose="020B0506020202020204" pitchFamily="34" charset="0"/>
              </a:rPr>
              <a:t>Nutrition</a:t>
            </a:r>
            <a:r>
              <a:rPr lang="pt-BR" sz="1400" dirty="0">
                <a:latin typeface="Avenir Next Condensed" panose="020B0506020202020204" pitchFamily="34" charset="0"/>
              </a:rPr>
              <a:t> Rio2012 – </a:t>
            </a:r>
          </a:p>
          <a:p>
            <a:r>
              <a:rPr lang="pt-BR" sz="1400" dirty="0">
                <a:latin typeface="Avenir Next Condensed" panose="020B0506020202020204" pitchFamily="34" charset="0"/>
              </a:rPr>
              <a:t>1º. Congresso de alimentação sem financiamento da indústria de alimentos</a:t>
            </a:r>
          </a:p>
        </p:txBody>
      </p:sp>
    </p:spTree>
    <p:extLst>
      <p:ext uri="{BB962C8B-B14F-4D97-AF65-F5344CB8AC3E}">
        <p14:creationId xmlns:p14="http://schemas.microsoft.com/office/powerpoint/2010/main" val="4197418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469</Words>
  <Application>Microsoft Macintosh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Avenir Next Condensed</vt:lpstr>
      <vt:lpstr>Baghdad</vt:lpstr>
      <vt:lpstr>Calibri</vt:lpstr>
      <vt:lpstr>Calibri Light</vt:lpstr>
      <vt:lpstr>Times New Roman</vt:lpstr>
      <vt:lpstr>Tema do Office</vt:lpstr>
      <vt:lpstr>Histórico da nutrição e da disciplina de EAN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Garcia</dc:creator>
  <cp:lastModifiedBy>Rosa Garcia</cp:lastModifiedBy>
  <cp:revision>32</cp:revision>
  <dcterms:created xsi:type="dcterms:W3CDTF">2018-03-12T20:32:48Z</dcterms:created>
  <dcterms:modified xsi:type="dcterms:W3CDTF">2020-08-24T13:38:31Z</dcterms:modified>
</cp:coreProperties>
</file>