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29"/>
  </p:notesMasterIdLst>
  <p:sldIdLst>
    <p:sldId id="256" r:id="rId2"/>
    <p:sldId id="257" r:id="rId3"/>
    <p:sldId id="272" r:id="rId4"/>
    <p:sldId id="262" r:id="rId5"/>
    <p:sldId id="273" r:id="rId6"/>
    <p:sldId id="263" r:id="rId7"/>
    <p:sldId id="275" r:id="rId8"/>
    <p:sldId id="264" r:id="rId9"/>
    <p:sldId id="276" r:id="rId10"/>
    <p:sldId id="267" r:id="rId11"/>
    <p:sldId id="277" r:id="rId12"/>
    <p:sldId id="268" r:id="rId13"/>
    <p:sldId id="278" r:id="rId14"/>
    <p:sldId id="279" r:id="rId15"/>
    <p:sldId id="280" r:id="rId16"/>
    <p:sldId id="281" r:id="rId17"/>
    <p:sldId id="282" r:id="rId18"/>
    <p:sldId id="283" r:id="rId19"/>
    <p:sldId id="270" r:id="rId20"/>
    <p:sldId id="284" r:id="rId21"/>
    <p:sldId id="287" r:id="rId22"/>
    <p:sldId id="288" r:id="rId23"/>
    <p:sldId id="289" r:id="rId24"/>
    <p:sldId id="290" r:id="rId25"/>
    <p:sldId id="285" r:id="rId26"/>
    <p:sldId id="291" r:id="rId27"/>
    <p:sldId id="28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1382" autoAdjust="0"/>
  </p:normalViewPr>
  <p:slideViewPr>
    <p:cSldViewPr snapToGrid="0">
      <p:cViewPr varScale="1">
        <p:scale>
          <a:sx n="63" d="100"/>
          <a:sy n="63" d="100"/>
        </p:scale>
        <p:origin x="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6D6D1-531E-41A9-92AF-7FEA4CE198BC}" type="datetimeFigureOut">
              <a:rPr lang="pt-BR" smtClean="0"/>
              <a:t>24/10/2017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C2F83-E4AF-4B60-8A6B-B4D82774ED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818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Orienta Políticas Públicas, ação multidisciplinar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C2F83-E4AF-4B60-8A6B-B4D82774ED2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690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141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82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97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3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9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0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4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07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67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6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2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10/24/2017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16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CfR0fHbEkM" TargetMode="External"/><Relationship Id="rId2" Type="http://schemas.openxmlformats.org/officeDocument/2006/relationships/hyperlink" Target="https://www.youtube.com/watch?v=OsnorIgJWbM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9093" y="1313644"/>
            <a:ext cx="8526716" cy="2621881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latin typeface="Andalus" panose="02020603050405020304" pitchFamily="18" charset="-78"/>
                <a:cs typeface="Andalus" panose="02020603050405020304" pitchFamily="18" charset="-78"/>
              </a:rPr>
              <a:t>O enfoque da promoção da saúde nos programas de nutrição e segurança alimentar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pt-BR" sz="2800" u="sng" spc="-100" dirty="0">
                <a:solidFill>
                  <a:schemeClr val="tx2">
                    <a:lumMod val="75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Disciplina de Promoção da Saúde</a:t>
            </a:r>
          </a:p>
          <a:p>
            <a:pPr algn="ctr"/>
            <a:r>
              <a:rPr lang="pt-BR" sz="2000" spc="-100" dirty="0">
                <a:solidFill>
                  <a:schemeClr val="tx2">
                    <a:lumMod val="75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Profa. Helena Akemi Wada Watanabe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9672035" y="4019450"/>
            <a:ext cx="2215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spc="-100" dirty="0">
                <a:solidFill>
                  <a:schemeClr val="tx2">
                    <a:lumMod val="75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Alunos: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spc="-100" dirty="0">
                <a:solidFill>
                  <a:schemeClr val="tx2">
                    <a:lumMod val="75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Ágatha Meei </a:t>
            </a:r>
            <a:r>
              <a:rPr lang="pt-BR" sz="2000" spc="-100" dirty="0" smtClean="0">
                <a:solidFill>
                  <a:schemeClr val="tx2">
                    <a:lumMod val="75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spc="-100" dirty="0" smtClean="0">
                <a:solidFill>
                  <a:schemeClr val="tx2">
                    <a:lumMod val="75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Gabriel Gonçalves</a:t>
            </a:r>
            <a:endParaRPr lang="pt-BR" sz="2000" spc="-100" dirty="0">
              <a:solidFill>
                <a:schemeClr val="tx2">
                  <a:lumMod val="75000"/>
                </a:schemeClr>
              </a:solidFill>
              <a:latin typeface="Andalus" panose="02020603050405020304" pitchFamily="18" charset="-78"/>
              <a:ea typeface="+mj-ea"/>
              <a:cs typeface="Andalus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spc="-100" dirty="0">
                <a:solidFill>
                  <a:schemeClr val="tx2">
                    <a:lumMod val="75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Larissa Druwe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spc="-100" dirty="0" smtClean="0">
                <a:solidFill>
                  <a:schemeClr val="tx2">
                    <a:lumMod val="75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Rogério Maschião</a:t>
            </a:r>
            <a:endParaRPr lang="pt-BR" sz="2000" spc="-100" dirty="0">
              <a:solidFill>
                <a:schemeClr val="tx2">
                  <a:lumMod val="75000"/>
                </a:schemeClr>
              </a:solidFill>
              <a:latin typeface="Andalus" panose="02020603050405020304" pitchFamily="18" charset="-78"/>
              <a:ea typeface="+mj-ea"/>
              <a:cs typeface="Andalus" panose="02020603050405020304" pitchFamily="18" charset="-78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spc="-100" dirty="0" smtClean="0">
                <a:solidFill>
                  <a:schemeClr val="tx2">
                    <a:lumMod val="75000"/>
                  </a:schemeClr>
                </a:solidFill>
                <a:latin typeface="Andalus" panose="02020603050405020304" pitchFamily="18" charset="-78"/>
                <a:ea typeface="+mj-ea"/>
                <a:cs typeface="Andalus" panose="02020603050405020304" pitchFamily="18" charset="-78"/>
              </a:rPr>
              <a:t>Vítor Tadeu</a:t>
            </a:r>
            <a:endParaRPr lang="pt-BR" sz="2000" spc="-100" dirty="0">
              <a:solidFill>
                <a:schemeClr val="tx2">
                  <a:lumMod val="75000"/>
                </a:schemeClr>
              </a:solidFill>
              <a:latin typeface="Andalus" panose="02020603050405020304" pitchFamily="18" charset="-78"/>
              <a:ea typeface="+mj-ea"/>
              <a:cs typeface="Andalus" panose="02020603050405020304" pitchFamily="18" charset="-78"/>
            </a:endParaRPr>
          </a:p>
          <a:p>
            <a:endParaRPr lang="pt-BR" dirty="0">
              <a:solidFill>
                <a:schemeClr val="tx1">
                  <a:lumMod val="90000"/>
                  <a:lumOff val="10000"/>
                </a:schemeClr>
              </a:solidFill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48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885126" y="4560311"/>
            <a:ext cx="5872120" cy="14742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Valorização da cultura alimentar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593206" y="919594"/>
            <a:ext cx="788187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Valorização da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cultura alimentar </a:t>
            </a:r>
            <a:r>
              <a:rPr lang="pt-BR" dirty="0"/>
              <a:t>local e respeito à diversidade de opiniões e perspectivas, considerando a legitimidade dos saberes de diferentes </a:t>
            </a:r>
            <a:r>
              <a:rPr lang="pt-BR" dirty="0" smtClean="0"/>
              <a:t>naturezas.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593206" y="2394121"/>
            <a:ext cx="78174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Respeitar e valorizar as diferentes expressões da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identidade</a:t>
            </a:r>
            <a:r>
              <a:rPr lang="pt-BR" dirty="0"/>
              <a:t> e da cultura alimentar de nossa população, reconhecendo e difundindo a riqueza incomensurável dos alimentos, das preparações, das combinações e das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práticas alimentares locais e regionais</a:t>
            </a:r>
          </a:p>
        </p:txBody>
      </p:sp>
      <p:pic>
        <p:nvPicPr>
          <p:cNvPr id="8194" name="Picture 2" descr="Resultado de imagem para alimentação reg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897" y="4470880"/>
            <a:ext cx="1729431" cy="156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4119626" y="4835777"/>
            <a:ext cx="44941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Cartilha de </a:t>
            </a:r>
            <a:r>
              <a:rPr lang="pt-BR" b="1" dirty="0" smtClean="0"/>
              <a:t>Alimentos Regionais </a:t>
            </a:r>
            <a:r>
              <a:rPr lang="pt-BR" dirty="0" smtClean="0"/>
              <a:t>Brasileiros</a:t>
            </a:r>
          </a:p>
          <a:p>
            <a:endParaRPr lang="pt-BR" dirty="0"/>
          </a:p>
          <a:p>
            <a:r>
              <a:rPr lang="pt-BR" dirty="0" smtClean="0"/>
              <a:t>Novo </a:t>
            </a:r>
            <a:r>
              <a:rPr lang="pt-BR" b="1" dirty="0" smtClean="0"/>
              <a:t>Guia Alimentar </a:t>
            </a:r>
            <a:r>
              <a:rPr lang="pt-BR" dirty="0" smtClean="0"/>
              <a:t>da População Brasileira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20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alimentação reg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5" y="727444"/>
            <a:ext cx="4274757" cy="558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m para alimentação regio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77" y="712184"/>
            <a:ext cx="4042937" cy="559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4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Valorização da culinária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575232" y="2585743"/>
            <a:ext cx="770666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Preparações </a:t>
            </a:r>
            <a:r>
              <a:rPr lang="pt-BR" dirty="0"/>
              <a:t>escolhidas e combinadas de uma maneira particular, com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cheiro, cor, temperatura, textura e sabor</a:t>
            </a:r>
            <a:r>
              <a:rPr lang="pt-BR" dirty="0"/>
              <a:t>, se alimentam também de </a:t>
            </a:r>
            <a:r>
              <a:rPr lang="pt-BR" dirty="0" smtClean="0"/>
              <a:t>seus significados  e dos aspectos simbólicos.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575232" y="1625845"/>
            <a:ext cx="7706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Saber </a:t>
            </a:r>
            <a:r>
              <a:rPr lang="pt-BR" dirty="0"/>
              <a:t>preparar o próprio alimento gera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autonomia</a:t>
            </a:r>
            <a:r>
              <a:rPr lang="pt-BR" dirty="0"/>
              <a:t>, permite praticar as informações técnicas e amplia o conjunto </a:t>
            </a:r>
            <a:r>
              <a:rPr lang="pt-BR" dirty="0" smtClean="0"/>
              <a:t>de possibilidades dos indivíduos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631842" y="1082438"/>
            <a:ext cx="65407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O </a:t>
            </a:r>
            <a:r>
              <a:rPr lang="pt-BR" dirty="0"/>
              <a:t>valor da culinária como recurso para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alimentação saudável</a:t>
            </a:r>
          </a:p>
        </p:txBody>
      </p:sp>
      <p:sp>
        <p:nvSpPr>
          <p:cNvPr id="6" name="Retângulo 5"/>
          <p:cNvSpPr/>
          <p:nvPr/>
        </p:nvSpPr>
        <p:spPr>
          <a:xfrm>
            <a:off x="3885126" y="4560311"/>
            <a:ext cx="5872120" cy="14742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242" name="Picture 2" descr="Resultado de imagem para pan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607" y="4425413"/>
            <a:ext cx="1857221" cy="174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4196672" y="5112775"/>
            <a:ext cx="44941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Novo </a:t>
            </a:r>
            <a:r>
              <a:rPr lang="pt-BR" b="1" dirty="0"/>
              <a:t>Guia Alimentar </a:t>
            </a:r>
            <a:r>
              <a:rPr lang="pt-BR" dirty="0"/>
              <a:t>da População Brasileira</a:t>
            </a:r>
          </a:p>
        </p:txBody>
      </p:sp>
    </p:spTree>
    <p:extLst>
      <p:ext uri="{BB962C8B-B14F-4D97-AF65-F5344CB8AC3E}">
        <p14:creationId xmlns:p14="http://schemas.microsoft.com/office/powerpoint/2010/main" val="202115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m para guia alimentar para a população brasileira 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10" y="440733"/>
            <a:ext cx="4686880" cy="59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100" y="440733"/>
            <a:ext cx="5034610" cy="59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9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Educação Alimentar e Nutricional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28812" y="575034"/>
            <a:ext cx="78303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Campo </a:t>
            </a:r>
            <a:r>
              <a:rPr lang="pt-BR" dirty="0"/>
              <a:t>de ação </a:t>
            </a:r>
            <a:r>
              <a:rPr lang="pt-BR" dirty="0" smtClean="0"/>
              <a:t>que tem sido </a:t>
            </a:r>
            <a:r>
              <a:rPr lang="pt-BR" dirty="0"/>
              <a:t>considerada uma estratégia fundamental para a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prevenção e controle </a:t>
            </a:r>
            <a:r>
              <a:rPr lang="pt-BR" dirty="0"/>
              <a:t>dos problemas alimentares e nutricionais</a:t>
            </a:r>
            <a:r>
              <a:rPr lang="pt-BR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528812" y="1588594"/>
            <a:ext cx="79462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Socialização do conhecimento </a:t>
            </a:r>
            <a:r>
              <a:rPr lang="pt-BR" dirty="0"/>
              <a:t>sobre os alimentos e o processo de alimentação, bem como acerca da prevenção </a:t>
            </a:r>
            <a:r>
              <a:rPr lang="pt-BR" dirty="0" smtClean="0"/>
              <a:t>doenças crônicas e até </a:t>
            </a:r>
            <a:r>
              <a:rPr lang="pt-BR" dirty="0"/>
              <a:t>a obesidade.</a:t>
            </a:r>
          </a:p>
        </p:txBody>
      </p:sp>
      <p:sp>
        <p:nvSpPr>
          <p:cNvPr id="8" name="Retângulo 7"/>
          <p:cNvSpPr/>
          <p:nvPr/>
        </p:nvSpPr>
        <p:spPr>
          <a:xfrm>
            <a:off x="3528812" y="2973588"/>
            <a:ext cx="5330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Gera poder </a:t>
            </a:r>
            <a:r>
              <a:rPr lang="pt-BR" dirty="0"/>
              <a:t>e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autonomia</a:t>
            </a:r>
            <a:r>
              <a:rPr lang="pt-BR" dirty="0" smtClean="0"/>
              <a:t> </a:t>
            </a:r>
            <a:r>
              <a:rPr lang="pt-BR" dirty="0"/>
              <a:t>de escolha do </a:t>
            </a:r>
            <a:r>
              <a:rPr lang="pt-BR" dirty="0" smtClean="0"/>
              <a:t>indivíduo.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528812" y="3343828"/>
            <a:ext cx="794626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Campo de </a:t>
            </a:r>
            <a:r>
              <a:rPr lang="pt-BR" dirty="0"/>
              <a:t>conhecimento e de prática contínua e permanente, transdisciplinar, intersetorial e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multiprofissional</a:t>
            </a:r>
            <a:r>
              <a:rPr lang="pt-BR" dirty="0"/>
              <a:t> que visa promover a prática  autônoma e voluntária de hábitos alimentares saudáveis.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885126" y="4820463"/>
            <a:ext cx="6907370" cy="14742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515858" y="4955205"/>
            <a:ext cx="572605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Marco de Referência de </a:t>
            </a:r>
            <a:r>
              <a:rPr lang="pt-BR" b="1" dirty="0"/>
              <a:t>Educação Alimentar </a:t>
            </a:r>
            <a:r>
              <a:rPr lang="pt-BR" dirty="0"/>
              <a:t>e </a:t>
            </a:r>
            <a:r>
              <a:rPr lang="pt-BR" dirty="0" smtClean="0"/>
              <a:t>Nutricional</a:t>
            </a:r>
          </a:p>
          <a:p>
            <a:r>
              <a:rPr lang="pt-BR" dirty="0"/>
              <a:t>Incentivo ao </a:t>
            </a:r>
            <a:r>
              <a:rPr lang="pt-BR" b="1" dirty="0"/>
              <a:t>aleitamento </a:t>
            </a:r>
            <a:r>
              <a:rPr lang="pt-BR" b="1" dirty="0" smtClean="0"/>
              <a:t>materno</a:t>
            </a:r>
          </a:p>
          <a:p>
            <a:r>
              <a:rPr lang="pt-BR" dirty="0" smtClean="0"/>
              <a:t>Educação </a:t>
            </a:r>
            <a:r>
              <a:rPr lang="pt-BR" dirty="0"/>
              <a:t>permanente de </a:t>
            </a:r>
            <a:r>
              <a:rPr lang="pt-BR" b="1" dirty="0"/>
              <a:t>profissionais</a:t>
            </a:r>
            <a:r>
              <a:rPr lang="pt-BR" dirty="0"/>
              <a:t> da área da </a:t>
            </a:r>
            <a:r>
              <a:rPr lang="pt-BR" dirty="0" smtClean="0"/>
              <a:t>saúde</a:t>
            </a:r>
          </a:p>
          <a:p>
            <a:r>
              <a:rPr lang="pt-BR" b="1" dirty="0" smtClean="0"/>
              <a:t>Guia Alimentar </a:t>
            </a:r>
            <a:r>
              <a:rPr lang="pt-BR" dirty="0" smtClean="0"/>
              <a:t>para a População Brasileira</a:t>
            </a:r>
            <a:endParaRPr lang="pt-BR" dirty="0"/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81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99" y="584660"/>
            <a:ext cx="4302788" cy="5352502"/>
          </a:xfrm>
          <a:prstGeom prst="rect">
            <a:avLst/>
          </a:prstGeom>
        </p:spPr>
      </p:pic>
      <p:pic>
        <p:nvPicPr>
          <p:cNvPr id="12292" name="Picture 4" descr="Resultado de imagem para educação alimentar ministerio da saude 2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26" y="1025284"/>
            <a:ext cx="7263419" cy="402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68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aleitamento materno ministerio da saude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" y="409107"/>
            <a:ext cx="6422265" cy="462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Resultado de imagem para aleitamento materno ministerio da saude 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2318068"/>
            <a:ext cx="5485911" cy="433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91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m para educação alimentar ministerio da saude 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39" y="947245"/>
            <a:ext cx="10785840" cy="500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85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5" y="1159099"/>
            <a:ext cx="5393492" cy="466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0775" t="23437" r="37570" b="5730"/>
          <a:stretch/>
        </p:blipFill>
        <p:spPr>
          <a:xfrm>
            <a:off x="5904674" y="1159099"/>
            <a:ext cx="6051369" cy="466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667" y="1229854"/>
            <a:ext cx="2947482" cy="4601183"/>
          </a:xfrm>
        </p:spPr>
        <p:txBody>
          <a:bodyPr/>
          <a:lstStyle/>
          <a:p>
            <a:r>
              <a:rPr lang="pt-BR" dirty="0" smtClean="0"/>
              <a:t>Formação de educadores comunitários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558309" y="623399"/>
            <a:ext cx="77493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Grupo de educadores que coordenam atividades educativas em suas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comunidades</a:t>
            </a:r>
            <a:r>
              <a:rPr lang="pt-BR" dirty="0"/>
              <a:t> e </a:t>
            </a:r>
            <a:r>
              <a:rPr lang="pt-BR" dirty="0" smtClean="0"/>
              <a:t>atuam, </a:t>
            </a:r>
            <a:r>
              <a:rPr lang="pt-BR" dirty="0"/>
              <a:t>junto com outros grupos e entidades, nos espaços políticos de elaboração e monitoramento de políticas públicas em Segurança Alimentar </a:t>
            </a:r>
            <a:r>
              <a:rPr lang="pt-BR" dirty="0" smtClean="0"/>
              <a:t>Nutricional.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558309" y="2387515"/>
            <a:ext cx="77493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O</a:t>
            </a:r>
            <a:r>
              <a:rPr lang="pt-BR" dirty="0" smtClean="0"/>
              <a:t>s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instrumentos de comunicação </a:t>
            </a:r>
            <a:r>
              <a:rPr lang="pt-BR" dirty="0"/>
              <a:t>são ferramentas valiosas para potencializar as metodologias de educação popular.</a:t>
            </a:r>
          </a:p>
        </p:txBody>
      </p:sp>
      <p:sp>
        <p:nvSpPr>
          <p:cNvPr id="7" name="Retângulo 6"/>
          <p:cNvSpPr/>
          <p:nvPr/>
        </p:nvSpPr>
        <p:spPr>
          <a:xfrm>
            <a:off x="3558309" y="4666034"/>
            <a:ext cx="6435697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Estimula processos </a:t>
            </a:r>
            <a:r>
              <a:rPr lang="pt-BR" dirty="0"/>
              <a:t>coletivos e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participativos.</a:t>
            </a:r>
            <a:endParaRPr lang="pt-B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58309" y="3327206"/>
            <a:ext cx="774934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Estimula as </a:t>
            </a:r>
            <a:r>
              <a:rPr lang="pt-BR" dirty="0"/>
              <a:t>pessoas a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pensar criticamente</a:t>
            </a:r>
            <a:r>
              <a:rPr lang="pt-BR" dirty="0"/>
              <a:t>, identificar problemas, compartilhar suas opiniões, analisar a situação, colocar metas, tomar decisões e planejar ações.</a:t>
            </a:r>
          </a:p>
        </p:txBody>
      </p:sp>
      <p:pic>
        <p:nvPicPr>
          <p:cNvPr id="1026" name="Picture 2" descr="Resultado de imagem para agentes comunitár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443" y="4666034"/>
            <a:ext cx="3376557" cy="217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8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031" y="1326524"/>
            <a:ext cx="3309870" cy="4195804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O que é segurança alimentar e nutricional </a:t>
            </a:r>
            <a:br>
              <a:rPr lang="pt-BR" dirty="0" smtClean="0"/>
            </a:br>
            <a:r>
              <a:rPr lang="pt-BR" dirty="0" smtClean="0"/>
              <a:t>(SAN)?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5430591" y="4353473"/>
            <a:ext cx="6096000" cy="27699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endParaRPr lang="pt-BR" dirty="0"/>
          </a:p>
          <a:p>
            <a:pPr algn="r">
              <a:lnSpc>
                <a:spcPct val="150000"/>
              </a:lnSpc>
            </a:pPr>
            <a:r>
              <a:rPr lang="pt-BR" dirty="0" smtClean="0"/>
              <a:t>Garantir alimento </a:t>
            </a:r>
            <a:r>
              <a:rPr lang="pt-BR" sz="2000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alto valor nutricional e social</a:t>
            </a:r>
            <a:r>
              <a:rPr lang="pt-BR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pt-BR" dirty="0" smtClean="0"/>
              <a:t>e que tenha acesso e disponibilidade  de forma equitativa para toda a população.</a:t>
            </a:r>
          </a:p>
          <a:p>
            <a:pPr algn="r"/>
            <a:endParaRPr lang="pt-BR" dirty="0"/>
          </a:p>
          <a:p>
            <a:pPr algn="r"/>
            <a:endParaRPr lang="pt-BR" dirty="0"/>
          </a:p>
          <a:p>
            <a:pPr algn="r"/>
            <a:endParaRPr lang="pt-BR" dirty="0" smtClean="0"/>
          </a:p>
          <a:p>
            <a:pPr algn="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859367" y="1079646"/>
            <a:ext cx="7783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 smtClean="0"/>
              <a:t>Direito 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universal</a:t>
            </a:r>
            <a:r>
              <a:rPr lang="pt-BR" sz="2000" dirty="0" smtClean="0"/>
              <a:t> ao acesso regular e permanente de alimentos de qualidade e quantidade adequadas e suficientes, sem comprometer outras </a:t>
            </a:r>
            <a:r>
              <a:rPr lang="pt-BR" sz="2000" dirty="0"/>
              <a:t>necessidades essenciais </a:t>
            </a:r>
            <a:r>
              <a:rPr lang="pt-BR" sz="1200" dirty="0"/>
              <a:t>(Art. 3 da Lei Orgânica de Segurança Alimentar e Nutricional, </a:t>
            </a:r>
            <a:r>
              <a:rPr lang="pt-BR" sz="1200" dirty="0" smtClean="0"/>
              <a:t>2006)</a:t>
            </a:r>
            <a:endParaRPr lang="pt-BR" sz="2800" dirty="0"/>
          </a:p>
        </p:txBody>
      </p:sp>
      <p:sp>
        <p:nvSpPr>
          <p:cNvPr id="5" name="Retângulo 4"/>
          <p:cNvSpPr/>
          <p:nvPr/>
        </p:nvSpPr>
        <p:spPr>
          <a:xfrm>
            <a:off x="3859368" y="3097679"/>
            <a:ext cx="788616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Práticas alimentares promotoras de saúde que </a:t>
            </a:r>
            <a:r>
              <a:rPr lang="pt-BR" sz="2000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respeitem</a:t>
            </a:r>
            <a:r>
              <a:rPr lang="pt-BR" dirty="0"/>
              <a:t> a diversidade cultural e que sejam ambiental, cultural, econômica e socialmente sustentáveis</a:t>
            </a:r>
          </a:p>
        </p:txBody>
      </p:sp>
      <p:sp>
        <p:nvSpPr>
          <p:cNvPr id="6" name="Seta para a direita 5"/>
          <p:cNvSpPr/>
          <p:nvPr/>
        </p:nvSpPr>
        <p:spPr>
          <a:xfrm>
            <a:off x="4129825" y="4769935"/>
            <a:ext cx="1300766" cy="721217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507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77" y="944976"/>
            <a:ext cx="5628645" cy="4373998"/>
          </a:xfrm>
          <a:prstGeom prst="rect">
            <a:avLst/>
          </a:prstGeom>
        </p:spPr>
      </p:pic>
      <p:pic>
        <p:nvPicPr>
          <p:cNvPr id="2050" name="Picture 2" descr="Resultado de imagem para agentes comunitários de saúde forma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10" y="1022938"/>
            <a:ext cx="4855334" cy="421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3633623" y="4743021"/>
            <a:ext cx="5111132" cy="14742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Participação Social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567447" y="313916"/>
            <a:ext cx="7765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accent2">
                    <a:lumMod val="75000"/>
                  </a:schemeClr>
                </a:solidFill>
              </a:rPr>
              <a:t>Conselho Nacional de Segurança Alimentar e Nutricional (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CONSEA)</a:t>
            </a:r>
            <a:endParaRPr lang="pt-B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712966" y="5018487"/>
            <a:ext cx="4724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pt-BR" b="1" dirty="0">
                <a:solidFill>
                  <a:schemeClr val="accent4">
                    <a:lumMod val="50000"/>
                  </a:schemeClr>
                </a:solidFill>
              </a:rPr>
              <a:t>C</a:t>
            </a:r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ontrole </a:t>
            </a:r>
            <a:r>
              <a:rPr lang="pt-BR" b="1" dirty="0">
                <a:solidFill>
                  <a:schemeClr val="accent4">
                    <a:lumMod val="50000"/>
                  </a:schemeClr>
                </a:solidFill>
              </a:rPr>
              <a:t>social como elemento constitutivo de sistemas de políticas públicas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3567447" y="1062205"/>
            <a:ext cx="80922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Recriado em 2003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I</a:t>
            </a:r>
            <a:r>
              <a:rPr lang="pt-BR" dirty="0" smtClean="0"/>
              <a:t>ntegra </a:t>
            </a:r>
            <a:r>
              <a:rPr lang="pt-BR" dirty="0"/>
              <a:t>o Sistema Nacional de Segurança Alimentar e Nutricional (</a:t>
            </a:r>
            <a:r>
              <a:rPr lang="pt-BR" dirty="0" err="1"/>
              <a:t>Sisan</a:t>
            </a:r>
            <a:r>
              <a:rPr lang="pt-BR" dirty="0"/>
              <a:t>)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E</a:t>
            </a:r>
            <a:r>
              <a:rPr lang="pt-BR" dirty="0" smtClean="0"/>
              <a:t>spaço </a:t>
            </a:r>
            <a:r>
              <a:rPr lang="pt-BR" dirty="0"/>
              <a:t>institucional para o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controle social </a:t>
            </a:r>
            <a:r>
              <a:rPr lang="pt-BR" dirty="0"/>
              <a:t>e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participação da sociedade </a:t>
            </a:r>
            <a:r>
              <a:rPr lang="pt-BR" dirty="0"/>
              <a:t>na formulação, monitoramento e avaliação de políticas públicas de segurança alimentar e nutricional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P</a:t>
            </a:r>
            <a:r>
              <a:rPr lang="pt-BR" dirty="0" smtClean="0"/>
              <a:t>romover </a:t>
            </a:r>
            <a:r>
              <a:rPr lang="pt-BR" dirty="0"/>
              <a:t>a realização progressiva do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Direito Humano </a:t>
            </a:r>
            <a:r>
              <a:rPr lang="pt-BR" dirty="0"/>
              <a:t>à Alimentação Adequada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É composto por dois terços (40) de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representantes da sociedade civil </a:t>
            </a:r>
            <a:r>
              <a:rPr lang="pt-BR" dirty="0"/>
              <a:t>e um terço (20) de representantes governamentais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1026" name="Picture 2" descr="Resultado de imagem para CON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944" y="5018487"/>
            <a:ext cx="2514296" cy="100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58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con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60" y="2054181"/>
            <a:ext cx="5965488" cy="248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cons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271" y="425002"/>
            <a:ext cx="3978901" cy="574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30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Programas de distribuição de renda e acesso ao alimento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793902" y="927721"/>
            <a:ext cx="73602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2003</a:t>
            </a:r>
            <a:endParaRPr lang="pt-BR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Programa do </a:t>
            </a:r>
            <a:r>
              <a:rPr lang="pt-BR" dirty="0"/>
              <a:t>Governo Federal, que visa o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direito de alimentação </a:t>
            </a:r>
            <a:r>
              <a:rPr lang="pt-BR" dirty="0"/>
              <a:t>da população </a:t>
            </a:r>
            <a:r>
              <a:rPr lang="pt-BR" dirty="0" smtClean="0"/>
              <a:t>brasileira.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É </a:t>
            </a:r>
            <a:r>
              <a:rPr lang="pt-BR" dirty="0"/>
              <a:t>uma maneira de garantir cidadania às populações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vulneráveis</a:t>
            </a:r>
            <a:r>
              <a:rPr lang="pt-BR" dirty="0"/>
              <a:t> à fome</a:t>
            </a:r>
          </a:p>
          <a:p>
            <a:endParaRPr lang="pt-BR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793902" y="3647024"/>
            <a:ext cx="73602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2011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 </a:t>
            </a:r>
            <a:r>
              <a:rPr lang="pt-BR" dirty="0"/>
              <a:t>V</a:t>
            </a:r>
            <a:r>
              <a:rPr lang="pt-BR" dirty="0" smtClean="0"/>
              <a:t>oltado </a:t>
            </a:r>
            <a:r>
              <a:rPr lang="pt-BR" dirty="0"/>
              <a:t>às famílias que viviam com uma renda familiar inferior a R$ 70 mensais por pessoa</a:t>
            </a:r>
            <a:r>
              <a:rPr lang="pt-BR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garantia de renda</a:t>
            </a:r>
            <a:r>
              <a:rPr lang="pt-BR" dirty="0" smtClean="0"/>
              <a:t>, acesso </a:t>
            </a:r>
            <a:r>
              <a:rPr lang="pt-BR" dirty="0"/>
              <a:t>aos serviços </a:t>
            </a:r>
            <a:r>
              <a:rPr lang="pt-BR" dirty="0" smtClean="0"/>
              <a:t>públicos e </a:t>
            </a:r>
            <a:r>
              <a:rPr lang="pt-BR" dirty="0"/>
              <a:t>inclusão </a:t>
            </a:r>
            <a:r>
              <a:rPr lang="pt-BR" dirty="0" smtClean="0"/>
              <a:t>produtiva. 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625135" y="559192"/>
            <a:ext cx="14223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FOME ZERO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625135" y="3051379"/>
            <a:ext cx="3171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PLANO BRASIL SEM MISÉRIA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76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plano brasil sem mise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4" y="988565"/>
            <a:ext cx="9525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fome ze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57" y="3636516"/>
            <a:ext cx="78295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452775" y="2649189"/>
            <a:ext cx="5021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www.youtube.com/watch?v=OsnorIgJWbM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451172" y="3736311"/>
            <a:ext cx="5022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www.youtube.com/watch?v=pCfR0fHbEkM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3452775" y="3377416"/>
            <a:ext cx="476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Vídeo alimentação saúde na escola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452775" y="2290294"/>
            <a:ext cx="476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Desenho Saúde na Escola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64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Bibliografia como base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576034" y="1363814"/>
            <a:ext cx="7538434" cy="628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93939"/>
                </a:solidFill>
                <a:latin typeface="+mj-lt"/>
              </a:rPr>
              <a:t>GALLINA, L S et al . </a:t>
            </a:r>
            <a:r>
              <a:rPr lang="pt-BR" b="1" dirty="0">
                <a:solidFill>
                  <a:srgbClr val="393939"/>
                </a:solidFill>
                <a:latin typeface="+mj-lt"/>
              </a:rPr>
              <a:t>Representações sobre segurança alimentar e nutricional nos discursos de um Conselho de Alimentação Escolar</a:t>
            </a:r>
            <a:r>
              <a:rPr lang="pt-BR" dirty="0">
                <a:solidFill>
                  <a:srgbClr val="393939"/>
                </a:solidFill>
                <a:latin typeface="+mj-lt"/>
              </a:rPr>
              <a:t>. </a:t>
            </a:r>
            <a:r>
              <a:rPr lang="pt-BR" dirty="0" smtClean="0">
                <a:solidFill>
                  <a:srgbClr val="393939"/>
                </a:solidFill>
                <a:latin typeface="+mj-lt"/>
              </a:rPr>
              <a:t>Saúde </a:t>
            </a:r>
            <a:r>
              <a:rPr lang="pt-BR" dirty="0">
                <a:solidFill>
                  <a:srgbClr val="393939"/>
                </a:solidFill>
                <a:latin typeface="+mj-lt"/>
              </a:rPr>
              <a:t>soc.,  São Paulo ,  v. 21, n. 1, Mar.  2012 </a:t>
            </a:r>
            <a:r>
              <a:rPr lang="pt-BR" dirty="0" smtClean="0">
                <a:solidFill>
                  <a:srgbClr val="393939"/>
                </a:solidFill>
                <a:latin typeface="+mj-lt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rgbClr val="393939"/>
              </a:solidFill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93939"/>
                </a:solidFill>
                <a:latin typeface="+mj-lt"/>
              </a:rPr>
              <a:t>Brasil. Ministério do Desenvolvimento Social e Combate à Fome. </a:t>
            </a:r>
            <a:r>
              <a:rPr lang="pt-BR" b="1" dirty="0">
                <a:solidFill>
                  <a:srgbClr val="393939"/>
                </a:solidFill>
                <a:latin typeface="+mj-lt"/>
              </a:rPr>
              <a:t>Marco de referência de educação alimentar e nutricional para as políticas públicas</a:t>
            </a:r>
            <a:r>
              <a:rPr lang="pt-BR" dirty="0">
                <a:solidFill>
                  <a:srgbClr val="393939"/>
                </a:solidFill>
                <a:latin typeface="+mj-lt"/>
              </a:rPr>
              <a:t>. – Brasília, DF: MDS; Secretaria Nacional de Segurança Alimentar e Nutricional, 2012</a:t>
            </a:r>
            <a:r>
              <a:rPr lang="pt-BR" dirty="0" smtClean="0">
                <a:solidFill>
                  <a:srgbClr val="393939"/>
                </a:solidFill>
                <a:latin typeface="+mj-lt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rgbClr val="393939"/>
              </a:solidFill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393939"/>
                </a:solidFill>
                <a:latin typeface="+mj-lt"/>
              </a:rPr>
              <a:t>Weitzman R. </a:t>
            </a:r>
            <a:r>
              <a:rPr lang="pt-BR" b="1" dirty="0">
                <a:solidFill>
                  <a:srgbClr val="393939"/>
                </a:solidFill>
                <a:latin typeface="+mj-lt"/>
              </a:rPr>
              <a:t>Construção participativa de um modelo de formação de educadores comunitários em segurança alimentar e nutriciona</a:t>
            </a:r>
            <a:r>
              <a:rPr lang="pt-BR" dirty="0">
                <a:solidFill>
                  <a:srgbClr val="393939"/>
                </a:solidFill>
                <a:latin typeface="+mj-lt"/>
              </a:rPr>
              <a:t>l.</a:t>
            </a:r>
            <a:endParaRPr lang="pt-BR" dirty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 smtClean="0">
              <a:solidFill>
                <a:srgbClr val="393939"/>
              </a:solidFill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rgbClr val="393939"/>
              </a:solidFill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+mj-lt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379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223" y="969291"/>
            <a:ext cx="2464523" cy="4601183"/>
          </a:xfrm>
        </p:spPr>
        <p:txBody>
          <a:bodyPr/>
          <a:lstStyle/>
          <a:p>
            <a:r>
              <a:rPr lang="pt-BR" dirty="0" smtClean="0"/>
              <a:t>DINÂMICA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391696" y="599959"/>
            <a:ext cx="64780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Como falar do mesmo assunto em diferentes </a:t>
            </a:r>
            <a:r>
              <a:rPr lang="pt-BR" sz="3200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linguagens</a:t>
            </a: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pt-BR" sz="2400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919730" y="2240923"/>
            <a:ext cx="567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i="1" dirty="0" smtClean="0"/>
              <a:t>Combate e prevenção da Obesidade</a:t>
            </a:r>
            <a:endParaRPr lang="pt-BR" sz="2400" b="1" i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3915177" y="2927780"/>
            <a:ext cx="719929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Faça de conta que seu grupo é responsável por criar uma campanha contra a obesidade para o Ministérios da Saúde, elaborem uma atividade educacional ou comunicação para este projeto.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51171" y="4491800"/>
            <a:ext cx="4327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/>
              <a:t>GRUPO 1</a:t>
            </a:r>
            <a:r>
              <a:rPr lang="pt-BR" dirty="0" smtClean="0"/>
              <a:t>: Crianças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/>
              <a:t>GRUPO 2: </a:t>
            </a:r>
            <a:r>
              <a:rPr lang="pt-BR" dirty="0" smtClean="0"/>
              <a:t>Adolescentes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/>
              <a:t>GRUPO 3: </a:t>
            </a:r>
            <a:r>
              <a:rPr lang="pt-BR" dirty="0" smtClean="0"/>
              <a:t>Adultos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/>
              <a:t>GRUPO 4:</a:t>
            </a:r>
            <a:r>
              <a:rPr lang="pt-BR" dirty="0" smtClean="0"/>
              <a:t> Idosos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76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Enfoque na promoção da saúde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3721993" y="1147988"/>
            <a:ext cx="78303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Práticas de promoção da saúde nos programas de nutrição e segurança alimentar:</a:t>
            </a:r>
          </a:p>
          <a:p>
            <a:r>
              <a:rPr lang="pt-BR" sz="2000" b="1" dirty="0" smtClean="0"/>
              <a:t>  </a:t>
            </a:r>
            <a:endParaRPr lang="pt-BR" sz="2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812147" y="2163651"/>
            <a:ext cx="55250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Segurança higiênico-sanitária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Alimentação escolar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Sustentabilidade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Educação alimentar e nutricional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Valorização da cultura alimentar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Valorização da culinárias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Formação de educadores comunitários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Participação social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Distribuição de renda</a:t>
            </a:r>
          </a:p>
          <a:p>
            <a:pPr>
              <a:lnSpc>
                <a:spcPct val="150000"/>
              </a:lnSpc>
            </a:pPr>
            <a:endParaRPr lang="pt-BR" dirty="0" smtClean="0"/>
          </a:p>
        </p:txBody>
      </p:sp>
      <p:pic>
        <p:nvPicPr>
          <p:cNvPr id="1026" name="Picture 2" descr="Resultado de imagem para segurança alimentar e nutric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587" y="3823673"/>
            <a:ext cx="3648686" cy="2873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988156" y="4619523"/>
            <a:ext cx="7692981" cy="14742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8828" y="1136715"/>
            <a:ext cx="2825131" cy="4601183"/>
          </a:xfrm>
        </p:spPr>
        <p:txBody>
          <a:bodyPr/>
          <a:lstStyle/>
          <a:p>
            <a:r>
              <a:rPr lang="pt-BR" dirty="0"/>
              <a:t>Segurança higiênico-sanitária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3567449" y="1051855"/>
            <a:ext cx="7353836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O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aspecto higiene </a:t>
            </a:r>
            <a:r>
              <a:rPr lang="pt-BR" dirty="0"/>
              <a:t>é de suma importância, visto que os alimentos podem constituir importantes veículos de </a:t>
            </a:r>
            <a:r>
              <a:rPr lang="pt-BR" dirty="0" smtClean="0"/>
              <a:t>contaminação.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618247" y="2121980"/>
            <a:ext cx="646591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Doenças </a:t>
            </a:r>
            <a:r>
              <a:rPr lang="pt-BR" sz="2000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transmitidas por alimentos</a:t>
            </a:r>
            <a:r>
              <a:rPr lang="pt-BR" dirty="0"/>
              <a:t> contaminados são um dos principais problemas de saúde no </a:t>
            </a:r>
            <a:r>
              <a:rPr lang="pt-BR" dirty="0" smtClean="0"/>
              <a:t>mundo.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567449" y="3346997"/>
            <a:ext cx="73538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Legislações pontuam de </a:t>
            </a:r>
            <a:r>
              <a:rPr lang="pt-BR" dirty="0"/>
              <a:t>forma especial o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zelo pela qualidade higiênica </a:t>
            </a:r>
            <a:r>
              <a:rPr lang="pt-BR" dirty="0"/>
              <a:t>da </a:t>
            </a:r>
            <a:r>
              <a:rPr lang="pt-BR" dirty="0" smtClean="0"/>
              <a:t>alimentação. 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4568408" y="5439750"/>
            <a:ext cx="7087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Manual integrado de Prevenção e controle de doenças transmitidas por alimentos – Ministérios da Saúde. 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4568408" y="5009922"/>
            <a:ext cx="7087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Distribuição </a:t>
            </a:r>
            <a:r>
              <a:rPr lang="pt-BR" dirty="0"/>
              <a:t>gratuita do hipoclorito de sódio 2,5</a:t>
            </a:r>
            <a:r>
              <a:rPr lang="pt-BR" dirty="0" smtClean="0"/>
              <a:t>% em postos de saúde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185634" y="4780058"/>
            <a:ext cx="695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 smtClean="0"/>
              <a:t>Ex.:</a:t>
            </a:r>
            <a:endParaRPr lang="pt-BR" b="1" u="sng" dirty="0"/>
          </a:p>
        </p:txBody>
      </p:sp>
    </p:spTree>
    <p:extLst>
      <p:ext uri="{BB962C8B-B14F-4D97-AF65-F5344CB8AC3E}">
        <p14:creationId xmlns:p14="http://schemas.microsoft.com/office/powerpoint/2010/main" val="4064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lavar os alimentos cart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1" y="953038"/>
            <a:ext cx="7102232" cy="484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412" y="553791"/>
            <a:ext cx="4240710" cy="599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44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3709116" y="4680094"/>
            <a:ext cx="5717181" cy="14742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Alimentação escolar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709116" y="802771"/>
            <a:ext cx="78070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Acesso</a:t>
            </a:r>
            <a:r>
              <a:rPr lang="pt-BR" dirty="0" smtClean="0"/>
              <a:t> permanente à alimentação.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Refeições com boa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qualidade</a:t>
            </a:r>
            <a:r>
              <a:rPr lang="pt-BR" dirty="0" smtClean="0"/>
              <a:t> e nutricionalmente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adequadas</a:t>
            </a:r>
            <a:r>
              <a:rPr lang="pt-BR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Resolução </a:t>
            </a:r>
            <a:r>
              <a:rPr lang="pt-BR" dirty="0"/>
              <a:t>No 038/FNDE de 16/07/2009, a qual passa a estabelecer uma oferta semanal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mínima de frutas e hortaliças </a:t>
            </a:r>
            <a:r>
              <a:rPr lang="pt-BR" dirty="0"/>
              <a:t>na alimentação </a:t>
            </a:r>
            <a:r>
              <a:rPr lang="pt-BR" dirty="0" smtClean="0"/>
              <a:t>escolar.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Mínimo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20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% das necessidades nutricionais</a:t>
            </a:r>
            <a:r>
              <a:rPr lang="pt-BR" dirty="0"/>
              <a:t> diárias dos estudantes matriculados em período </a:t>
            </a:r>
            <a:r>
              <a:rPr lang="pt-BR" dirty="0" smtClean="0"/>
              <a:t>parcial.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Aceitabilidade</a:t>
            </a:r>
            <a:r>
              <a:rPr lang="pt-BR" dirty="0" smtClean="0"/>
              <a:t> entre 85% e 90% (Meta do</a:t>
            </a:r>
            <a:r>
              <a:rPr lang="pt-BR" dirty="0"/>
              <a:t> Fundo Nacional de Desenvolvimento da </a:t>
            </a:r>
            <a:r>
              <a:rPr lang="pt-BR" dirty="0" smtClean="0"/>
              <a:t>Educação).</a:t>
            </a:r>
            <a:endParaRPr lang="pt-BR" dirty="0"/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endParaRPr lang="pt-BR" dirty="0"/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859370" y="4800159"/>
            <a:ext cx="533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Programa Nacional de Alimentação Escolar (PNAE)</a:t>
            </a:r>
          </a:p>
        </p:txBody>
      </p:sp>
      <p:pic>
        <p:nvPicPr>
          <p:cNvPr id="4100" name="Picture 4" descr="Resultado de imagem para prato de comida ve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297" y="4680094"/>
            <a:ext cx="2089851" cy="208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4109434" y="5231027"/>
            <a:ext cx="49165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Oferece </a:t>
            </a:r>
            <a:r>
              <a:rPr lang="pt-BR" dirty="0"/>
              <a:t>alimentação escolar e ações de educação alimentar e nutricional a estudantes de todas as etapas da educação básica pública</a:t>
            </a:r>
          </a:p>
        </p:txBody>
      </p:sp>
    </p:spTree>
    <p:extLst>
      <p:ext uri="{BB962C8B-B14F-4D97-AF65-F5344CB8AC3E}">
        <p14:creationId xmlns:p14="http://schemas.microsoft.com/office/powerpoint/2010/main" val="61792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PN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5" y="380240"/>
            <a:ext cx="89630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m para PNA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1" y="2818640"/>
            <a:ext cx="3411874" cy="387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702" y="2813390"/>
            <a:ext cx="2912235" cy="388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m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081" y="2818640"/>
            <a:ext cx="2734243" cy="387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8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3985610" y="4650463"/>
            <a:ext cx="5872120" cy="147426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252" y="1033685"/>
            <a:ext cx="3301650" cy="4601183"/>
          </a:xfrm>
        </p:spPr>
        <p:txBody>
          <a:bodyPr/>
          <a:lstStyle/>
          <a:p>
            <a:r>
              <a:rPr lang="pt-BR" dirty="0" smtClean="0"/>
              <a:t>Sustentabilidade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412902" y="683577"/>
            <a:ext cx="819096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P</a:t>
            </a:r>
            <a:r>
              <a:rPr lang="pt-BR" dirty="0" smtClean="0"/>
              <a:t>rodução </a:t>
            </a:r>
            <a:r>
              <a:rPr lang="pt-BR" dirty="0"/>
              <a:t>de alimentos que atenda as necessidades alimentares da população no curto e no longo prazo, ou seja, a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satisfação das demandas alimentares</a:t>
            </a:r>
            <a:r>
              <a:rPr lang="pt-BR" dirty="0"/>
              <a:t> na atualidade não pode impedir a disponibilidade de alimentos das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gerações futuras</a:t>
            </a:r>
          </a:p>
        </p:txBody>
      </p:sp>
      <p:sp>
        <p:nvSpPr>
          <p:cNvPr id="4" name="Retângulo 3"/>
          <p:cNvSpPr/>
          <p:nvPr/>
        </p:nvSpPr>
        <p:spPr>
          <a:xfrm>
            <a:off x="4110644" y="4925929"/>
            <a:ext cx="56220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Incentivo ao programa de </a:t>
            </a:r>
            <a:r>
              <a:rPr lang="pt-BR" b="1" dirty="0"/>
              <a:t>agricultura </a:t>
            </a:r>
            <a:r>
              <a:rPr lang="pt-BR" b="1" dirty="0" smtClean="0"/>
              <a:t>familiar</a:t>
            </a:r>
          </a:p>
          <a:p>
            <a:endParaRPr lang="pt-BR" dirty="0"/>
          </a:p>
          <a:p>
            <a:r>
              <a:rPr lang="pt-BR" dirty="0" smtClean="0"/>
              <a:t>Meta de 30% de alimentos </a:t>
            </a:r>
            <a:r>
              <a:rPr lang="pt-BR" b="1" dirty="0" smtClean="0"/>
              <a:t>orgânicos</a:t>
            </a:r>
            <a:r>
              <a:rPr lang="pt-BR" dirty="0" smtClean="0"/>
              <a:t> na merenda escolar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412901" y="2131761"/>
            <a:ext cx="81909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/>
              <a:t>Preservação </a:t>
            </a:r>
            <a:r>
              <a:rPr lang="pt-BR" dirty="0"/>
              <a:t>das práticas alimentares que fazem parte da cultura local e apoiando o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desenvolvimento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sustentável</a:t>
            </a:r>
            <a:r>
              <a:rPr lang="pt-BR" dirty="0" smtClean="0"/>
              <a:t>.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412901" y="3817939"/>
            <a:ext cx="7468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G</a:t>
            </a:r>
            <a:r>
              <a:rPr lang="pt-BR" dirty="0" smtClean="0"/>
              <a:t>arantia </a:t>
            </a:r>
            <a:r>
              <a:rPr lang="pt-BR" dirty="0"/>
              <a:t>da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disponibilidade</a:t>
            </a:r>
            <a:r>
              <a:rPr lang="pt-BR" dirty="0"/>
              <a:t> e da regularidade de acesso aos alimentos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412901" y="3210709"/>
            <a:ext cx="7654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 smtClean="0"/>
              <a:t>Privilegiar </a:t>
            </a:r>
            <a:r>
              <a:rPr lang="pt-BR" dirty="0"/>
              <a:t>a agricultura e as iniciativas empreendedoras de </a:t>
            </a:r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nível </a:t>
            </a:r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familiar</a:t>
            </a:r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6146" name="Picture 2" descr="Resultado de imagem para agricultura familiar dese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140" y="4571758"/>
            <a:ext cx="1979584" cy="21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79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28" y="754687"/>
            <a:ext cx="4602118" cy="5829349"/>
          </a:xfrm>
          <a:prstGeom prst="rect">
            <a:avLst/>
          </a:prstGeom>
        </p:spPr>
      </p:pic>
      <p:pic>
        <p:nvPicPr>
          <p:cNvPr id="7172" name="Picture 4" descr="Resultado de imagem para orgânicos gover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367" y="1102418"/>
            <a:ext cx="6781692" cy="451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3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uadro">
  <a:themeElements>
    <a:clrScheme name="Quadro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Quadr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adr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Quadro</Template>
  <TotalTime>1723</TotalTime>
  <Words>1051</Words>
  <Application>Microsoft Office PowerPoint</Application>
  <PresentationFormat>Widescreen</PresentationFormat>
  <Paragraphs>120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Aharoni</vt:lpstr>
      <vt:lpstr>Andalus</vt:lpstr>
      <vt:lpstr>Arial</vt:lpstr>
      <vt:lpstr>Calibri</vt:lpstr>
      <vt:lpstr>Corbel</vt:lpstr>
      <vt:lpstr>Trebuchet MS</vt:lpstr>
      <vt:lpstr>Wingdings 2</vt:lpstr>
      <vt:lpstr>Quadro</vt:lpstr>
      <vt:lpstr>O enfoque da promoção da saúde nos programas de nutrição e segurança alimentar</vt:lpstr>
      <vt:lpstr>O que é segurança alimentar e nutricional  (SAN)?</vt:lpstr>
      <vt:lpstr>Enfoque na promoção da saúde</vt:lpstr>
      <vt:lpstr>Segurança higiênico-sanitária</vt:lpstr>
      <vt:lpstr>Apresentação do PowerPoint</vt:lpstr>
      <vt:lpstr>Alimentação escolar</vt:lpstr>
      <vt:lpstr>Apresentação do PowerPoint</vt:lpstr>
      <vt:lpstr>Sustentabilidade</vt:lpstr>
      <vt:lpstr>Apresentação do PowerPoint</vt:lpstr>
      <vt:lpstr>Valorização da cultura alimentar</vt:lpstr>
      <vt:lpstr>Apresentação do PowerPoint</vt:lpstr>
      <vt:lpstr>Valorização da culinária</vt:lpstr>
      <vt:lpstr>Apresentação do PowerPoint</vt:lpstr>
      <vt:lpstr>Educação Alimentar e Nutricional</vt:lpstr>
      <vt:lpstr>Apresentação do PowerPoint</vt:lpstr>
      <vt:lpstr>Apresentação do PowerPoint</vt:lpstr>
      <vt:lpstr>Apresentação do PowerPoint</vt:lpstr>
      <vt:lpstr>Apresentação do PowerPoint</vt:lpstr>
      <vt:lpstr>Formação de educadores comunitários</vt:lpstr>
      <vt:lpstr>Apresentação do PowerPoint</vt:lpstr>
      <vt:lpstr>Participação Social</vt:lpstr>
      <vt:lpstr>Apresentação do PowerPoint</vt:lpstr>
      <vt:lpstr>Programas de distribuição de renda e acesso ao alimento</vt:lpstr>
      <vt:lpstr>Apresentação do PowerPoint</vt:lpstr>
      <vt:lpstr>Apresentação do PowerPoint</vt:lpstr>
      <vt:lpstr>Bibliografia como base</vt:lpstr>
      <vt:lpstr>DINÂMICA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enfoque da promoção da saúde nos programas de nutrição e segurança alimentar</dc:title>
  <dc:creator>Larissa Lima</dc:creator>
  <cp:lastModifiedBy>Sala Pedro Egydio</cp:lastModifiedBy>
  <cp:revision>52</cp:revision>
  <dcterms:created xsi:type="dcterms:W3CDTF">2017-10-01T15:18:57Z</dcterms:created>
  <dcterms:modified xsi:type="dcterms:W3CDTF">2017-10-24T10:18:05Z</dcterms:modified>
</cp:coreProperties>
</file>