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0" r:id="rId2"/>
    <p:sldId id="357" r:id="rId3"/>
    <p:sldId id="363" r:id="rId4"/>
    <p:sldId id="358" r:id="rId5"/>
    <p:sldId id="364" r:id="rId6"/>
    <p:sldId id="365" r:id="rId7"/>
    <p:sldId id="360" r:id="rId8"/>
    <p:sldId id="361" r:id="rId9"/>
    <p:sldId id="362" r:id="rId10"/>
    <p:sldId id="33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37" r:id="rId19"/>
    <p:sldId id="366" r:id="rId20"/>
    <p:sldId id="367" r:id="rId21"/>
    <p:sldId id="368" r:id="rId2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75259" autoAdjust="0"/>
  </p:normalViewPr>
  <p:slideViewPr>
    <p:cSldViewPr>
      <p:cViewPr varScale="1">
        <p:scale>
          <a:sx n="56" d="100"/>
          <a:sy n="56" d="100"/>
        </p:scale>
        <p:origin x="1548" y="72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2363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8" y="4689037"/>
            <a:ext cx="4984539" cy="444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22001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A6E802-039D-41F3-8A9A-05850F0004D8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8433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496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E7DE2-D984-420D-886B-4AD053263525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57393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D87C-D2A3-4E4E-A196-1F71EA8EF50A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79024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6F6DE-C058-4B57-89F3-C926EC55E85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80646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16B54-48AB-4BD9-9E9E-6E5F284D5474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47238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F8D7B4-5B2D-49A0-BEDA-7E655F77B9E5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6300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680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74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128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834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042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8906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2698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Descrever, Caracterizar,</a:t>
            </a:r>
            <a:r>
              <a:rPr lang="pt-BR" baseline="0" dirty="0" smtClean="0"/>
              <a:t> apresentar = descritivo</a:t>
            </a:r>
          </a:p>
          <a:p>
            <a:pPr eaLnBrk="1" hangingPunct="1"/>
            <a:r>
              <a:rPr lang="pt-BR" baseline="0" dirty="0" smtClean="0"/>
              <a:t>Avaliar, investigar se, averiguar se = teste de hipótese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8178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0923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838BE-74F4-4BC5-B718-6C835DEE9310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876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fevereiro de 19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987824" y="3471863"/>
            <a:ext cx="53890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/>
              <a:t>Disciplina Integradora Informação e Comunicação</a:t>
            </a:r>
          </a:p>
          <a:p>
            <a:r>
              <a:rPr lang="pt-BR" sz="2000" dirty="0" err="1" smtClean="0"/>
              <a:t>Angela</a:t>
            </a:r>
            <a:r>
              <a:rPr lang="pt-BR" sz="2000" dirty="0" smtClean="0"/>
              <a:t> </a:t>
            </a:r>
            <a:r>
              <a:rPr lang="pt-BR" sz="2000" dirty="0"/>
              <a:t>Maria </a:t>
            </a:r>
            <a:r>
              <a:rPr lang="pt-BR" sz="2000" dirty="0" err="1"/>
              <a:t>Belloni</a:t>
            </a:r>
            <a:r>
              <a:rPr lang="pt-BR" sz="2000" dirty="0"/>
              <a:t> Cuenca</a:t>
            </a:r>
          </a:p>
          <a:p>
            <a:r>
              <a:rPr lang="pt-BR" sz="2000" dirty="0"/>
              <a:t>abcuenca@usp.br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/>
              <a:pPr/>
              <a:t>10</a:t>
            </a:fld>
            <a:endParaRPr lang="pt-BR" smtClean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2205038"/>
            <a:ext cx="2527300" cy="2238375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17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 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4"/>
            <a:ext cx="6394450" cy="2765425"/>
            <a:chOff x="304" y="2160"/>
            <a:chExt cx="4028" cy="1742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38" cy="7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Folha </a:t>
              </a: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 rosto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FE890B-09C8-475E-8A5C-7475DA48F72D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6705600"/>
            <a:ext cx="8305800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t-BR" sz="1600" b="1">
              <a:solidFill>
                <a:srgbClr val="FF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00113" y="508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203848" y="137318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PRÉ-TEXTO</a:t>
            </a:r>
          </a:p>
        </p:txBody>
      </p:sp>
      <p:sp>
        <p:nvSpPr>
          <p:cNvPr id="1249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1870075"/>
            <a:ext cx="3352800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>
                <a:solidFill>
                  <a:srgbClr val="FF0000"/>
                </a:solidFill>
                <a:latin typeface="Tahoma" pitchFamily="34" charset="0"/>
              </a:rPr>
              <a:t>CAPA</a:t>
            </a:r>
            <a:endParaRPr lang="pt-BR" sz="1800" b="1" u="sng">
              <a:solidFill>
                <a:srgbClr val="FF0000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nome da instituição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57200" y="2636838"/>
            <a:ext cx="8362950" cy="176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FOLHA DE ROSTO</a:t>
            </a:r>
            <a:endParaRPr lang="pt-BR" sz="1600" b="1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autor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da natureza acadêmica do documento e unidade de ensino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orientador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	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498975" y="3748088"/>
            <a:ext cx="3919538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VERSO DA FOLHA DE ROSTO</a:t>
            </a:r>
            <a:endParaRPr lang="pt-BR" sz="1600" b="1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autorização do autor para reprodução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33400" y="4508500"/>
            <a:ext cx="59102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DEDICATÓRIA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página onde o autor presta homenagem a alguém (opcional)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11188" y="5324475"/>
            <a:ext cx="8137525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AGRADECIMENTOS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registro dos agradecimentos a pessoas e/ou instituições que contribuíram, de maneira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relevante, à elaboração do trabalho. Apoio financeiro deve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sempre ser registrado.</a:t>
            </a:r>
            <a:endParaRPr lang="pt-BR" dirty="0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utoUpdateAnimBg="0"/>
      <p:bldP spid="124936" grpId="0" autoUpdateAnimBg="0"/>
      <p:bldP spid="124937" grpId="0" autoUpdateAnimBg="0"/>
      <p:bldP spid="124938" grpId="0" autoUpdateAnimBg="0"/>
      <p:bldP spid="1249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12</a:t>
            </a:fld>
            <a:endParaRPr lang="pt-BR" dirty="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14688" y="1557338"/>
            <a:ext cx="3059112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Universidade de São Paulo</a:t>
            </a:r>
          </a:p>
          <a:p>
            <a:pPr algn="ctr"/>
            <a:r>
              <a:rPr lang="en-US" sz="1600" b="1">
                <a:solidFill>
                  <a:srgbClr val="000066"/>
                </a:solidFill>
                <a:latin typeface="Tahoma" pitchFamily="34" charset="0"/>
              </a:rPr>
              <a:t>Faculdade de Saúde Pública</a:t>
            </a:r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948488" y="1557338"/>
            <a:ext cx="1727200" cy="5810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Nome da Instituição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2303463"/>
            <a:ext cx="777777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T</a:t>
            </a:r>
            <a:r>
              <a:rPr lang="pt-BR" sz="1600" b="1" dirty="0" smtClean="0">
                <a:solidFill>
                  <a:srgbClr val="FF0000"/>
                </a:solidFill>
                <a:latin typeface="Tahoma" pitchFamily="34" charset="0"/>
              </a:rPr>
              <a:t>ítulo</a:t>
            </a:r>
            <a:endParaRPr lang="pt-BR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2565400"/>
            <a:ext cx="2879725" cy="8921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ctr"/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2472740"/>
            <a:ext cx="720725" cy="53874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  <a:stCxn id="22538" idx="1"/>
            <a:endCxn id="22537" idx="3"/>
          </p:cNvCxnSpPr>
          <p:nvPr/>
        </p:nvCxnSpPr>
        <p:spPr bwMode="auto">
          <a:xfrm flipH="1">
            <a:off x="6273800" y="1847850"/>
            <a:ext cx="67468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Disciplina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Comunicação </a:t>
            </a:r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e Informação: Atividade Integradora do Curso de Nutrição</a:t>
            </a:r>
            <a:r>
              <a:rPr lang="pt-BR" sz="900" b="1" i="1" dirty="0" smtClean="0"/>
              <a:t>.</a:t>
            </a:r>
            <a:endParaRPr lang="pt-BR" sz="900" b="1" i="1" dirty="0"/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3254375"/>
            <a:ext cx="2819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54763" y="3378200"/>
            <a:ext cx="571500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3195638"/>
            <a:ext cx="1837362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dos Autores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381750" y="4016375"/>
            <a:ext cx="244475" cy="2047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709988"/>
            <a:ext cx="1684337" cy="942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Identificação da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natureza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acadêmica do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27F452-7FE3-47EC-A717-A7750BCF8278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42988" y="2603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  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971800" y="129222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3087688" y="1635125"/>
            <a:ext cx="4579937" cy="1141413"/>
            <a:chOff x="1945" y="1207"/>
            <a:chExt cx="2885" cy="719"/>
          </a:xfrm>
        </p:grpSpPr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1945" y="1207"/>
              <a:ext cx="2090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 literatura publicada em doenças </a:t>
              </a:r>
            </a:p>
            <a:p>
              <a:pPr algn="ctr"/>
              <a:r>
                <a:rPr lang="en-US" sz="1400" b="1" dirty="0" err="1" smtClean="0">
                  <a:solidFill>
                    <a:srgbClr val="000066"/>
                  </a:solidFill>
                  <a:latin typeface="Tahoma" pitchFamily="34" charset="0"/>
                </a:rPr>
                <a:t>infectocontagiosas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: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6" name="Text Box 9"/>
            <p:cNvSpPr txBox="1">
              <a:spLocks noChangeArrowheads="1"/>
            </p:cNvSpPr>
            <p:nvPr/>
          </p:nvSpPr>
          <p:spPr bwMode="auto">
            <a:xfrm>
              <a:off x="2007" y="1466"/>
              <a:ext cx="1890" cy="46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o retrato da produção científica</a:t>
              </a:r>
            </a:p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do Brasil</a:t>
              </a:r>
            </a:p>
            <a:p>
              <a:pPr algn="ctr"/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7" name="Text Box 10"/>
            <p:cNvSpPr txBox="1">
              <a:spLocks noChangeArrowheads="1"/>
            </p:cNvSpPr>
            <p:nvPr/>
          </p:nvSpPr>
          <p:spPr bwMode="auto">
            <a:xfrm>
              <a:off x="4389" y="1270"/>
              <a:ext cx="441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Título</a:t>
              </a:r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4167" y="1605"/>
              <a:ext cx="633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Subtítulo</a:t>
              </a:r>
            </a:p>
          </p:txBody>
        </p:sp>
        <p:cxnSp>
          <p:nvCxnSpPr>
            <p:cNvPr id="23579" name="AutoShape 12"/>
            <p:cNvCxnSpPr>
              <a:cxnSpLocks noChangeShapeType="1"/>
              <a:stCxn id="23578" idx="1"/>
              <a:endCxn id="23576" idx="3"/>
            </p:cNvCxnSpPr>
            <p:nvPr/>
          </p:nvCxnSpPr>
          <p:spPr bwMode="auto">
            <a:xfrm flipH="1" flipV="1">
              <a:off x="3651" y="1696"/>
              <a:ext cx="516" cy="5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23580" name="AutoShape 13"/>
            <p:cNvCxnSpPr>
              <a:cxnSpLocks noChangeShapeType="1"/>
              <a:stCxn id="23577" idx="1"/>
              <a:endCxn id="23575" idx="3"/>
            </p:cNvCxnSpPr>
            <p:nvPr/>
          </p:nvCxnSpPr>
          <p:spPr bwMode="auto">
            <a:xfrm flipH="1">
              <a:off x="4035" y="1366"/>
              <a:ext cx="354" cy="6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3178175" y="2854324"/>
            <a:ext cx="5227638" cy="554038"/>
            <a:chOff x="2057" y="1888"/>
            <a:chExt cx="3293" cy="349"/>
          </a:xfrm>
        </p:grpSpPr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057" y="1888"/>
              <a:ext cx="1776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Solange Ribeiro </a:t>
              </a:r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Lima</a:t>
              </a:r>
            </a:p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Ariana Gonçalves de Souza</a:t>
              </a:r>
            </a:p>
            <a:p>
              <a:pPr algn="r"/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193" y="1955"/>
              <a:ext cx="1157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</a:t>
              </a:r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dos Autores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23574" name="AutoShape 17"/>
            <p:cNvCxnSpPr>
              <a:cxnSpLocks noChangeShapeType="1"/>
              <a:stCxn id="23573" idx="1"/>
              <a:endCxn id="23572" idx="3"/>
            </p:cNvCxnSpPr>
            <p:nvPr/>
          </p:nvCxnSpPr>
          <p:spPr bwMode="auto">
            <a:xfrm flipH="1">
              <a:off x="3833" y="2052"/>
              <a:ext cx="360" cy="10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3851921" y="3416306"/>
            <a:ext cx="4360218" cy="1092201"/>
            <a:chOff x="2018" y="2420"/>
            <a:chExt cx="3617" cy="688"/>
          </a:xfrm>
        </p:grpSpPr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4195" y="2420"/>
              <a:ext cx="1440" cy="5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Identificação da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natureza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acadêmica do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trabalho</a:t>
              </a:r>
            </a:p>
          </p:txBody>
        </p:sp>
        <p:sp>
          <p:nvSpPr>
            <p:cNvPr id="23570" name="Text Box 20"/>
            <p:cNvSpPr txBox="1">
              <a:spLocks noChangeArrowheads="1"/>
            </p:cNvSpPr>
            <p:nvPr/>
          </p:nvSpPr>
          <p:spPr bwMode="auto">
            <a:xfrm>
              <a:off x="2018" y="2468"/>
              <a:ext cx="1969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Trabalho da </a:t>
              </a:r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Disciplina Comunicação e Informação: Atividade Integradora do Curso de Nutrição da  Faculdade de Saúde Pública da  Universidade de São Paulo</a:t>
              </a:r>
              <a:r>
                <a:rPr lang="pt-BR" sz="1000" b="1" dirty="0">
                  <a:solidFill>
                    <a:srgbClr val="000066"/>
                  </a:solidFill>
                </a:rPr>
                <a:t>.</a:t>
              </a:r>
            </a:p>
          </p:txBody>
        </p:sp>
        <p:cxnSp>
          <p:nvCxnSpPr>
            <p:cNvPr id="23571" name="AutoShape 21"/>
            <p:cNvCxnSpPr>
              <a:cxnSpLocks noChangeShapeType="1"/>
              <a:stCxn id="23569" idx="1"/>
              <a:endCxn id="23570" idx="3"/>
            </p:cNvCxnSpPr>
            <p:nvPr/>
          </p:nvCxnSpPr>
          <p:spPr bwMode="auto">
            <a:xfrm flipH="1">
              <a:off x="3987" y="2717"/>
              <a:ext cx="208" cy="7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3979863" y="4533910"/>
            <a:ext cx="3916362" cy="904877"/>
            <a:chOff x="2562" y="2943"/>
            <a:chExt cx="2467" cy="570"/>
          </a:xfrm>
        </p:grpSpPr>
        <p:sp>
          <p:nvSpPr>
            <p:cNvPr id="23566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834" cy="326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Nome dos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orientadores</a:t>
              </a: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2562" y="3106"/>
              <a:ext cx="811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900" b="1" dirty="0" smtClean="0">
                  <a:solidFill>
                    <a:srgbClr val="000066"/>
                  </a:solidFill>
                </a:rPr>
                <a:t>Orientadores: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r>
                <a:rPr lang="pt-BR" sz="900" b="1" dirty="0">
                  <a:solidFill>
                    <a:srgbClr val="000066"/>
                  </a:solidFill>
                </a:rPr>
                <a:t>Prof. Dr. José da </a:t>
              </a:r>
              <a:r>
                <a:rPr lang="pt-BR" sz="900" b="1" dirty="0" smtClean="0">
                  <a:solidFill>
                    <a:srgbClr val="000066"/>
                  </a:solidFill>
                </a:rPr>
                <a:t>Silva</a:t>
              </a:r>
            </a:p>
            <a:p>
              <a:r>
                <a:rPr lang="pt-BR" sz="900" b="1" dirty="0" smtClean="0">
                  <a:solidFill>
                    <a:srgbClr val="000066"/>
                  </a:solidFill>
                </a:rPr>
                <a:t>Nutr. Maria de Souza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endParaRPr lang="pt-BR" sz="900" dirty="0"/>
            </a:p>
          </p:txBody>
        </p:sp>
        <p:cxnSp>
          <p:nvCxnSpPr>
            <p:cNvPr id="23568" name="AutoShape 25"/>
            <p:cNvCxnSpPr>
              <a:cxnSpLocks noChangeShapeType="1"/>
              <a:stCxn id="23566" idx="1"/>
              <a:endCxn id="23567" idx="3"/>
            </p:cNvCxnSpPr>
            <p:nvPr/>
          </p:nvCxnSpPr>
          <p:spPr bwMode="auto">
            <a:xfrm flipH="1">
              <a:off x="3373" y="3106"/>
              <a:ext cx="822" cy="204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4279900" y="5340350"/>
            <a:ext cx="3462338" cy="396875"/>
            <a:chOff x="2699" y="3550"/>
            <a:chExt cx="2181" cy="250"/>
          </a:xfrm>
        </p:grpSpPr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699" y="3550"/>
              <a:ext cx="7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São Paulo</a:t>
              </a:r>
            </a:p>
            <a:p>
              <a:pPr algn="ctr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2018</a:t>
              </a:r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64" name="Text Box 28"/>
            <p:cNvSpPr txBox="1">
              <a:spLocks noChangeArrowheads="1"/>
            </p:cNvSpPr>
            <p:nvPr/>
          </p:nvSpPr>
          <p:spPr bwMode="auto">
            <a:xfrm>
              <a:off x="4195" y="3599"/>
              <a:ext cx="685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Local, ano</a:t>
              </a:r>
            </a:p>
          </p:txBody>
        </p:sp>
        <p:cxnSp>
          <p:nvCxnSpPr>
            <p:cNvPr id="23565" name="AutoShape 29"/>
            <p:cNvCxnSpPr>
              <a:cxnSpLocks noChangeShapeType="1"/>
              <a:stCxn id="23564" idx="1"/>
              <a:endCxn id="23563" idx="3"/>
            </p:cNvCxnSpPr>
            <p:nvPr/>
          </p:nvCxnSpPr>
          <p:spPr bwMode="auto">
            <a:xfrm flipH="1" flipV="1">
              <a:off x="3470" y="3694"/>
              <a:ext cx="725" cy="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E15C58-E829-4035-A4EE-424B9FA1DA0E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55675" y="153988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00113" y="1755775"/>
            <a:ext cx="3318537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</a:p>
          <a:p>
            <a:r>
              <a:rPr lang="en-US" sz="1400" b="1" dirty="0" err="1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: 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retrato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da </a:t>
            </a:r>
          </a:p>
          <a:p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produção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científica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no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Brasil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120775" y="2836863"/>
            <a:ext cx="28194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</a:p>
          <a:p>
            <a:pPr algn="r"/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922463" y="4881934"/>
            <a:ext cx="128753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900" b="1" dirty="0" smtClean="0">
                <a:solidFill>
                  <a:srgbClr val="000066"/>
                </a:solidFill>
              </a:rPr>
              <a:t>Orientadores</a:t>
            </a:r>
            <a:r>
              <a:rPr lang="pt-BR" sz="900" b="1" dirty="0">
                <a:solidFill>
                  <a:srgbClr val="000066"/>
                </a:solidFill>
              </a:rPr>
              <a:t>: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Prof. Dr. José da Silva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Nutr. Maria de Souza</a:t>
            </a:r>
          </a:p>
          <a:p>
            <a:endParaRPr lang="pt-BR" sz="900" dirty="0"/>
          </a:p>
          <a:p>
            <a:endParaRPr lang="pt-BR" sz="900" b="1" dirty="0">
              <a:solidFill>
                <a:srgbClr val="000066"/>
              </a:solidFill>
            </a:endParaRPr>
          </a:p>
          <a:p>
            <a:endParaRPr lang="pt-BR" sz="900" dirty="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066925" y="5475288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7" name="Rectangle 18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1922463" y="931863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FRENTE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6280150" y="931863"/>
            <a:ext cx="1050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VERSO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292725" y="4508500"/>
            <a:ext cx="3168650" cy="91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>
                <a:solidFill>
                  <a:srgbClr val="000066"/>
                </a:solidFill>
                <a:latin typeface="Tahoma" pitchFamily="34" charset="0"/>
              </a:rPr>
              <a:t>É expressamente proibida a comercialização deste documento tanto na sua forma impressa como eletrônica. Sua reprodução total ou parcial é permitida exclusivamente para fins acadêmicos e científicos, desde que na reprodução figure a identificação do autor, título, instituição e ano.</a:t>
            </a: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1835150" y="3290888"/>
            <a:ext cx="2305050" cy="1061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050" b="1" dirty="0">
                <a:solidFill>
                  <a:srgbClr val="000066"/>
                </a:solidFill>
                <a:latin typeface="Tahoma" pitchFamily="34" charset="0"/>
              </a:rPr>
              <a:t>Trabalho da Disciplina Comunicação e Informação: Atividade Integradora do Curso de Nutrição da  Faculdade de Saúde Pública da  Universidade de São Paulo</a:t>
            </a:r>
            <a:r>
              <a:rPr lang="pt-BR" sz="1050" b="1" dirty="0" smtClean="0">
                <a:solidFill>
                  <a:srgbClr val="000066"/>
                </a:solidFill>
              </a:rPr>
              <a:t>.</a:t>
            </a:r>
            <a:endParaRPr lang="pt-BR" sz="105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00A38F-431D-4CF1-A9DA-6315410B393F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900113" y="188913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DEDICATÓRIAS, AGRADECIMENTOS  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971550" y="3381375"/>
            <a:ext cx="3240088" cy="188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apoio, incentivo e carinho recebidos.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 e..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muito que representam  para mim.</a:t>
            </a: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5148263" y="1700213"/>
            <a:ext cx="3311525" cy="2343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AGRADECIMENTOS</a:t>
            </a:r>
          </a:p>
          <a:p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Prof... pela orientação prestada no desenvolvimento deste trabalho.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Instituto... pela oportunidade da coleta dos dados.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A... pela assessoria prestada quanto...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todos colegas e amigos, pelo apoio e incentivo constantes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1763713" y="995363"/>
            <a:ext cx="15033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724525" y="76517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Agradecimentos e Financiadores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5148263" y="4605338"/>
            <a:ext cx="3384550" cy="12311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FINANCIAMENTO</a:t>
            </a:r>
          </a:p>
          <a:p>
            <a:endParaRPr lang="pt-BR" b="1" dirty="0">
              <a:solidFill>
                <a:srgbClr val="000066"/>
              </a:solidFill>
            </a:endParaRPr>
          </a:p>
          <a:p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Pesquisa financiada pelo Ministério da Saúde (Convênio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no.132/2013); 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pela FAPESP (Bolsa de Doutorado processo no.533-9)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09AF2-8B1D-45C5-9C25-0DFE7D2D703A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 flipV="1">
            <a:off x="381000" y="6324600"/>
            <a:ext cx="8305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042988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1587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RESUMOS, TABELAS, ÍNDICE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1576388"/>
            <a:ext cx="8362950" cy="2189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RESUMO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versão precisa, abreviada e seletiva do texto do documento, permitindo ao leitor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conhecer o seu conteúdo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serve como elo entre o leitor e a obra original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é instrumento de divulgação em bases de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precedido da referência bibliográfica do trabalho e seguido dos descritores que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melhor 	representem sua temática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redigido no passado - 3</a:t>
            </a:r>
            <a:r>
              <a:rPr lang="pt-BR" sz="1400" b="1" baseline="30000">
                <a:solidFill>
                  <a:srgbClr val="000066"/>
                </a:solidFill>
                <a:latin typeface="Tahoma" pitchFamily="34" charset="0"/>
              </a:rPr>
              <a:t>o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pessoa - Não usar siglas e referências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68538" y="3490913"/>
            <a:ext cx="6480175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SUMMARY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versão em inglês do resumo em português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a referência bibliográfica e descritores também devem ser vertidos</a:t>
            </a:r>
            <a:endParaRPr lang="pt-BR" sz="1400">
              <a:solidFill>
                <a:srgbClr val="000066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44500" y="4419600"/>
            <a:ext cx="8305800" cy="1125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LISTA DE TABELAS, FIGURAS, ABREVIATURAS etc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quando o número de tabelas, figuras etc for excessivo apresentar relação na ordem em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que aparecem no 	texto(no., título e página). 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relação de abreviaturas, siglas e símbolos em ordem alfabética.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9900" y="5516563"/>
            <a:ext cx="7239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Sumário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relação dos capítulos, seções e partes do trabalho na ordem em que se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sucedem no texto,  com  indicação da   página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BECFB-6FFC-4BF8-B233-CF5B52B90102}" type="slidenum">
              <a:rPr lang="pt-BR" smtClean="0"/>
              <a:pPr/>
              <a:t>17</a:t>
            </a:fld>
            <a:endParaRPr lang="pt-BR" dirty="0" smtClean="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1101725" y="11239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8280920" cy="35548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RESUMO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Introdução.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 avaliação da produção cientifica permite estabelecer indicadores que descrevem aspectos quantitativos e qualitativos da pesquisa. Na área das 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pode-se identificar lacunas na produção da ciência.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Objetivo.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Avaliar 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dissertações de mestrado e teses de doutorado defendidas em cursos de pós-graduação em saúde pública do Brasil.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O universo do estudo constituiu-se de 276 artigos de periódicos e 84 teses de doutorado, de 3 instituições de ensino de pós-graduação. Foram analisadas quanto à natureza da pesquisa, básica e aplicada e quanto à análise temática, conforme o vocabulário DECS (Descritores em Ciências da Saúde). Na análise de citações identificaram-se os diferentes tipos de documentos utilizados quanto a sua temporalidade, idioma e procedência geográfica.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Resultados.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A análise temática revelou uma diversificação acentuada nos temas, com uma descontinuidade temporal no período estudado. Os temas desenvolvidos mostraram evidente direcionamento para a pesquisa aplicada (76,3% na produção dos mestrados e 80,6% na dos doutorados).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Conclusões.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Entre outros aspectos, concluiu-se que as publicações foram pouco utilizadas. Não devem ser consideradas apenas como um trabalho de ascensão acadêmica, mas, para isso, precisam ser conhecidas para serem reconhecidas.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65188" y="169863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67544" y="1163940"/>
            <a:ext cx="7739260" cy="11849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Lima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SR, Souza A G de. 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Brasil.  São Paulo;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2018.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[Trabalho da Disciplina Comunicação e Informação: Atividade Integradora do Curso de Nutrição da  Faculdade de Saúde Pública da  Universidade de São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Paulo].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ts val="600"/>
              </a:spcAft>
            </a:pP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467544" y="5929535"/>
            <a:ext cx="8097454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Descritores: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Teses; Publicações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; Produção científica;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; Saúde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87450" y="548680"/>
            <a:ext cx="6985000" cy="62971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1.INTRODUÇÃO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          				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1.1 A EVOLUÇÃO NOS ESTUDOS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DAS DOENÇAS 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1.2 IMPORTÂNCIA DA  PÓS-GRADUAÇÃO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EM SAÚDE PÚBLICA	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15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28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30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3.1 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DESENHO DA PESQUISA E UNIVERSO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DE ESTUDO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35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3.2  COLETA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 ANÁLISE 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DADOS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38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4. RESULTADOS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45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4.1 CARACTERÍSTICAS  DAS DISSERTAÇÕES E TESES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46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4.2 INFLUÊNCIA DA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PESQUISA BRASILEIRA NA ÁREA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47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DISCUSSÃO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49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6.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CONCLUSÕES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58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7.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REFERÊNCIAS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65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ANEXOS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1 - Modelo de planilhas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69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2 - Lista das principais categorias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73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44624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umário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928" y="58614"/>
            <a:ext cx="8229600" cy="1187516"/>
          </a:xfrm>
        </p:spPr>
        <p:txBody>
          <a:bodyPr/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Exemplo: descrição da parte Método</a:t>
            </a:r>
            <a:br>
              <a:rPr lang="pt-BR" sz="1800" b="1" dirty="0" smtClean="0">
                <a:solidFill>
                  <a:srgbClr val="C00000"/>
                </a:solidFill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SANTOS, J.L.S.; URIONA-MALDONADO, M.; SANTOS, R.N.M. dos. Inovação e conhecimento organizacional: mapeamento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bibliométrico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das publicações científicas. Organizações em Contexto,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S.Bernardo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do Campo, v7, n. 13, jan.-jun. 2011 p.32-58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7772400" cy="4824536"/>
          </a:xfrm>
        </p:spPr>
        <p:txBody>
          <a:bodyPr/>
          <a:lstStyle/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MÉTODO</a:t>
            </a:r>
            <a:r>
              <a:rPr lang="pt-BR" sz="1200" b="0" dirty="0" smtClean="0"/>
              <a:t>	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A </a:t>
            </a:r>
            <a:r>
              <a:rPr lang="pt-BR" sz="1200" dirty="0">
                <a:solidFill>
                  <a:srgbClr val="000000"/>
                </a:solidFill>
              </a:rPr>
              <a:t>etapa de coleta dos dados consistiu nos seguintes procedimentos: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identificação </a:t>
            </a:r>
            <a:r>
              <a:rPr lang="pt-BR" sz="1200" dirty="0">
                <a:solidFill>
                  <a:srgbClr val="000000"/>
                </a:solidFill>
              </a:rPr>
              <a:t>da base de dados – utilizou-se a ISI Web </a:t>
            </a:r>
            <a:r>
              <a:rPr lang="pt-BR" sz="1200" dirty="0" err="1">
                <a:solidFill>
                  <a:srgbClr val="000000"/>
                </a:solidFill>
              </a:rPr>
              <a:t>of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 Social </a:t>
            </a:r>
            <a:r>
              <a:rPr lang="pt-BR" sz="1200" dirty="0" err="1">
                <a:solidFill>
                  <a:srgbClr val="000000"/>
                </a:solidFill>
              </a:rPr>
              <a:t>Sciences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Citation</a:t>
            </a:r>
            <a:r>
              <a:rPr lang="pt-BR" sz="1200" dirty="0">
                <a:solidFill>
                  <a:srgbClr val="000000"/>
                </a:solidFill>
              </a:rPr>
              <a:t> Index (SSCI). Essa base de dados foi escolhida devido ao seu reconhecimento acadêmico </a:t>
            </a:r>
            <a:r>
              <a:rPr lang="pt-BR" sz="1200" dirty="0" smtClean="0">
                <a:solidFill>
                  <a:srgbClr val="000000"/>
                </a:solidFill>
              </a:rPr>
              <a:t>e por </a:t>
            </a:r>
            <a:r>
              <a:rPr lang="pt-BR" sz="1200" dirty="0">
                <a:solidFill>
                  <a:srgbClr val="000000"/>
                </a:solidFill>
              </a:rPr>
              <a:t>uma das mais abrangentes bases de </a:t>
            </a:r>
            <a:r>
              <a:rPr lang="pt-BR" sz="1200" dirty="0" smtClean="0">
                <a:solidFill>
                  <a:srgbClr val="000000"/>
                </a:solidFill>
              </a:rPr>
              <a:t>periódicos, representativa das diversas </a:t>
            </a:r>
            <a:r>
              <a:rPr lang="pt-BR" sz="1200" dirty="0">
                <a:solidFill>
                  <a:srgbClr val="000000"/>
                </a:solidFill>
              </a:rPr>
              <a:t>áreas do conhecimento científico; e à sua característica de contagem de citações, que permite uma triagem de um grande conjunto de artigos com base nesta medida objetiva de influência (VANTI, 2002; CROSSAN; APAYDIN, 2010).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usado o período de busca disponível da </a:t>
            </a:r>
            <a:r>
              <a:rPr lang="pt-BR" sz="1200" dirty="0" smtClean="0">
                <a:solidFill>
                  <a:srgbClr val="000000"/>
                </a:solidFill>
              </a:rPr>
              <a:t>base: </a:t>
            </a:r>
            <a:r>
              <a:rPr lang="pt-BR" sz="1200" dirty="0">
                <a:solidFill>
                  <a:srgbClr val="000000"/>
                </a:solidFill>
              </a:rPr>
              <a:t>1945-2009</a:t>
            </a:r>
            <a:r>
              <a:rPr lang="pt-BR" sz="1200" dirty="0" smtClean="0">
                <a:solidFill>
                  <a:srgbClr val="000000"/>
                </a:solidFill>
              </a:rPr>
              <a:t>.  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Depois </a:t>
            </a:r>
            <a:r>
              <a:rPr lang="pt-BR" sz="1200" dirty="0">
                <a:solidFill>
                  <a:srgbClr val="000000"/>
                </a:solidFill>
              </a:rPr>
              <a:t>de identificada a base </a:t>
            </a:r>
            <a:r>
              <a:rPr lang="pt-BR" sz="1200" dirty="0" smtClean="0">
                <a:solidFill>
                  <a:srgbClr val="000000"/>
                </a:solidFill>
              </a:rPr>
              <a:t>para a busca dos dados </a:t>
            </a:r>
            <a:r>
              <a:rPr lang="pt-BR" sz="1200" dirty="0">
                <a:solidFill>
                  <a:srgbClr val="000000"/>
                </a:solidFill>
              </a:rPr>
              <a:t>foram estabelecidos os </a:t>
            </a:r>
            <a:r>
              <a:rPr lang="pt-BR" sz="1200" dirty="0" smtClean="0">
                <a:solidFill>
                  <a:srgbClr val="000000"/>
                </a:solidFill>
              </a:rPr>
              <a:t>critérios quanto aos termos para compor a estratégia de busca. Considerando </a:t>
            </a:r>
            <a:r>
              <a:rPr lang="pt-BR" sz="1200" dirty="0">
                <a:solidFill>
                  <a:srgbClr val="000000"/>
                </a:solidFill>
              </a:rPr>
              <a:t>a pluralidade de significados incorporados </a:t>
            </a:r>
            <a:r>
              <a:rPr lang="pt-BR" sz="1200" dirty="0" smtClean="0">
                <a:solidFill>
                  <a:srgbClr val="000000"/>
                </a:solidFill>
              </a:rPr>
              <a:t>aos termos </a:t>
            </a:r>
            <a:r>
              <a:rPr lang="pt-BR" sz="1200" dirty="0">
                <a:solidFill>
                  <a:srgbClr val="000000"/>
                </a:solidFill>
              </a:rPr>
              <a:t>“Inovação” e “Conhecimento”,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iniciada </a:t>
            </a:r>
            <a:r>
              <a:rPr lang="pt-BR" sz="1200" dirty="0" smtClean="0">
                <a:solidFill>
                  <a:srgbClr val="000000"/>
                </a:solidFill>
              </a:rPr>
              <a:t>uma pesquisa bibliográfica com </a:t>
            </a:r>
            <a:r>
              <a:rPr lang="pt-BR" sz="1200" dirty="0">
                <a:solidFill>
                  <a:srgbClr val="000000"/>
                </a:solidFill>
              </a:rPr>
              <a:t>as palavras-chave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” e seus derivados (TS =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*”) e (AND)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 (TS=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”) a fim de maximizar a possibilidade de incluir todo o conjunto de publicações relevantes. Esses termos foram buscados nos tópicos (títulos, palavras-chave, resumo) das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Realizada a busca nessa primeira tentativa o resultado foi de 5.488 documentos. </a:t>
            </a:r>
            <a:r>
              <a:rPr lang="pt-BR" sz="1200" dirty="0">
                <a:solidFill>
                  <a:srgbClr val="000000"/>
                </a:solidFill>
              </a:rPr>
              <a:t>Em seguida foram estabelecidos alguns cortes de seleção: em “Tipo de documento” </a:t>
            </a:r>
            <a:r>
              <a:rPr lang="pt-BR" sz="1200" dirty="0" smtClean="0">
                <a:solidFill>
                  <a:srgbClr val="000000"/>
                </a:solidFill>
              </a:rPr>
              <a:t>determinado que fosse: “</a:t>
            </a:r>
            <a:r>
              <a:rPr lang="pt-BR" sz="1200" dirty="0" err="1" smtClean="0">
                <a:solidFill>
                  <a:srgbClr val="000000"/>
                </a:solidFill>
              </a:rPr>
              <a:t>article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proceedings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paper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review</a:t>
            </a:r>
            <a:r>
              <a:rPr lang="pt-BR" sz="1200" dirty="0">
                <a:solidFill>
                  <a:srgbClr val="000000"/>
                </a:solidFill>
              </a:rPr>
              <a:t>”. </a:t>
            </a:r>
            <a:r>
              <a:rPr lang="pt-BR" sz="1200" dirty="0" smtClean="0">
                <a:solidFill>
                  <a:srgbClr val="000000"/>
                </a:solidFill>
              </a:rPr>
              <a:t>No idioma foi restrito ao campo Linguagem </a:t>
            </a:r>
            <a:r>
              <a:rPr lang="pt-BR" sz="1200" dirty="0">
                <a:solidFill>
                  <a:srgbClr val="000000"/>
                </a:solidFill>
              </a:rPr>
              <a:t>‘Inglês</a:t>
            </a:r>
            <a:r>
              <a:rPr lang="pt-BR" sz="1200" dirty="0" smtClean="0">
                <a:solidFill>
                  <a:srgbClr val="000000"/>
                </a:solidFill>
              </a:rPr>
              <a:t>’, uma </a:t>
            </a:r>
            <a:r>
              <a:rPr lang="pt-BR" sz="1200" dirty="0">
                <a:solidFill>
                  <a:srgbClr val="000000"/>
                </a:solidFill>
              </a:rPr>
              <a:t>vez que a SSCI </a:t>
            </a:r>
            <a:r>
              <a:rPr lang="pt-BR" sz="1200" dirty="0" smtClean="0">
                <a:solidFill>
                  <a:srgbClr val="000000"/>
                </a:solidFill>
              </a:rPr>
              <a:t>indexa, na sua maior parte, documentos originados nos Estados Unidos). </a:t>
            </a:r>
            <a:r>
              <a:rPr lang="pt-BR" sz="1200" dirty="0">
                <a:solidFill>
                  <a:srgbClr val="000000"/>
                </a:solidFill>
              </a:rPr>
              <a:t>O resultado foi uma amostra de 5.099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Esse </a:t>
            </a:r>
            <a:r>
              <a:rPr lang="pt-BR" sz="1200" dirty="0">
                <a:solidFill>
                  <a:srgbClr val="000000"/>
                </a:solidFill>
              </a:rPr>
              <a:t>conjunto </a:t>
            </a:r>
            <a:r>
              <a:rPr lang="pt-BR" sz="1200" dirty="0" smtClean="0">
                <a:solidFill>
                  <a:srgbClr val="000000"/>
                </a:solidFill>
              </a:rPr>
              <a:t>inicial de 5.099 registros </a:t>
            </a:r>
            <a:r>
              <a:rPr lang="pt-BR" sz="1200" dirty="0">
                <a:solidFill>
                  <a:srgbClr val="000000"/>
                </a:solidFill>
              </a:rPr>
              <a:t>foi </a:t>
            </a:r>
            <a:r>
              <a:rPr lang="pt-BR" sz="1200" dirty="0" smtClean="0">
                <a:solidFill>
                  <a:srgbClr val="000000"/>
                </a:solidFill>
              </a:rPr>
              <a:t>utilizado </a:t>
            </a:r>
            <a:r>
              <a:rPr lang="pt-BR" sz="1200" dirty="0">
                <a:solidFill>
                  <a:srgbClr val="000000"/>
                </a:solidFill>
              </a:rPr>
              <a:t>como base para todas as </a:t>
            </a:r>
            <a:r>
              <a:rPr lang="pt-BR" sz="1200" dirty="0" smtClean="0">
                <a:solidFill>
                  <a:srgbClr val="000000"/>
                </a:solidFill>
              </a:rPr>
              <a:t>análises.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Para </a:t>
            </a:r>
            <a:r>
              <a:rPr lang="pt-BR" sz="1200" dirty="0">
                <a:solidFill>
                  <a:srgbClr val="000000"/>
                </a:solidFill>
              </a:rPr>
              <a:t>trabalhar com o conjunto dos dados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realizada a importação das informações em arquivo de texto (</a:t>
            </a:r>
            <a:r>
              <a:rPr lang="pt-BR" sz="1200" dirty="0" err="1">
                <a:solidFill>
                  <a:srgbClr val="000000"/>
                </a:solidFill>
              </a:rPr>
              <a:t>txt</a:t>
            </a:r>
            <a:r>
              <a:rPr lang="pt-BR" sz="1200" dirty="0" smtClean="0">
                <a:solidFill>
                  <a:srgbClr val="000000"/>
                </a:solidFill>
              </a:rPr>
              <a:t>.).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4EB51-5898-497F-9A8D-21E2FCCE89A4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9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3717032"/>
            <a:ext cx="365760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o que dizer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um pensamento lógico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Aprender as regras de estilo – essas que você tem em aulas como esta.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 que faz alguém escrever bem?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549775" y="3140968"/>
            <a:ext cx="4630737" cy="18528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Boa notícia!!!!!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Escrever bem pode ser aprendido!</a:t>
            </a:r>
            <a:endParaRPr lang="pt-BR" sz="2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85800" y="908720"/>
            <a:ext cx="640648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Talento nato?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Anos e anos de aulas de inglês e humanidades?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Dom artístico?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Influência de álcool e drogas?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Inspiração divina?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29F4E5-4549-4C1C-90D3-915E1F2B510F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669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800" b="0" dirty="0" smtClean="0">
                <a:solidFill>
                  <a:srgbClr val="FF0000"/>
                </a:solidFill>
              </a:rPr>
              <a:t>EXEMPLO: INTRODUÇÃO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800" b="0" dirty="0" smtClean="0">
                <a:solidFill>
                  <a:srgbClr val="000000"/>
                </a:solidFill>
              </a:rPr>
              <a:t>		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A anemia, ou a insuficiente concentração de hemoglobina no sangue, (&lt;11g/dl), constitui um dos distúrbios nutricionais mais </a:t>
            </a:r>
            <a:r>
              <a:rPr lang="pt-BR" sz="1200" b="0" dirty="0" err="1" smtClean="0">
                <a:solidFill>
                  <a:srgbClr val="000000"/>
                </a:solidFill>
                <a:latin typeface="Arial Unicode MS" pitchFamily="34" charset="-128"/>
              </a:rPr>
              <a:t>freqüentes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no mundo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21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.Depois das gestantes, as crianças menores de cinco anos são as mais atingidas pela anemia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14,21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A Organização Mundial de Saúde (OMS) estima que cerca de metade da população de crianças com menos de cinco anos de idade dos países em desenvolvimento, excluindo a China, sofre de anemia. Na América Latina, estima-se que a anemia afete 30% das crianças em idade pré-escolar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14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 Inquérito domiciliar probabilístico realizado na cidade de São Paulo identificou prevalência de anemia de 46,9% entre crianças menores de cinco anos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9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.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SITUANDO  O LEITOR NA TEMÁTICA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Embora vários fatores possam levar à anemia, como falhas genéticas ou infestações parasitárias, admite-se que a causa principal das altas prevalências da enfermidade na infância seja uma dieta com pouca quantidade de ferro ou com ferro de baixa biodisponibilidade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3,14,20,21,23 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   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DESCREVENDO O PROBLEMA OBJETIVADO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Dietas infantis excessivamente baseadas em consumo de leite de vaca podem ser uma das causas do alto risco de anemia nos primeiros anos de vida, pois esse alimento é pobre em ferro: cerca de 2,6 mg Fe para 1.000 kcal do alimento. As recomendações nutricionais para o consumo de ferro dos seis aos 60 meses são de 10 mg por dia, o que para crianças de seis a 11, 12 a 35, 36 a 60 meses corresponderia a dietas com densidade de ferro de 11,7; 7,7 e 5,6 mg Fe/1.000 kcal, respectivamente.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APRESENTANDO AS JUSTIFICATIVAS FUNDAMENTANDO-SE NA LITERATURA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Além de ser pobre em ferro, o leite de vaca não o possui na forma heme que é melhor absorvido pelo organismo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3,13 . 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Segundo estudos experimentais, o leite de vaca ainda tem o potencial de inibir a absorção de ferro heme e não heme presente nos demais alimentos ingeridos pela criança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4,5,17.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Ainda assim, a associação entre o consumo de leite de vaca e a concentração de hemoglobina tem sido pouco explorada em pesquisas epidemiológicas. Um levantamento na literatura publicada, em nível nacional e internacional, nas principais bases de dados bibliográficas da área da saúde, pode apoiar pesquisadores e grupos de pesquisa que produzem pesquisas nessa temática.     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CONTINUA A JUSTIFICATIVA  E APONTA UMA PROVÁVEL SOLUÇÃO PARA O PROBLEMA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O presente estudo foi delineado para analisar a literatura científica publicada sobre a associação entre o consumo de leite de vaca, a concentração de hemoglobina  e o risco de anemia na população infantil de menores de cinco anos, a fim de identificar as lacunas no conhecimento científico nessa temática.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OBJETIVO DO TRABALHO PARA  BUSCAR UMA  SOLUÇÃO</a:t>
            </a:r>
          </a:p>
        </p:txBody>
      </p:sp>
    </p:spTree>
    <p:extLst>
      <p:ext uri="{BB962C8B-B14F-4D97-AF65-F5344CB8AC3E}">
        <p14:creationId xmlns:p14="http://schemas.microsoft.com/office/powerpoint/2010/main" val="21553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Desenho do estudo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4EB51-5898-497F-9A8D-21E2FCCE89A4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96752"/>
            <a:ext cx="9252519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04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Referências </a:t>
              </a:r>
              <a:endParaRPr lang="pt-BR" sz="1400" b="1" dirty="0" smtClean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Glossário </a:t>
              </a: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Apêndices 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Anexos (opcional)</a:t>
              </a:r>
            </a:p>
            <a:p>
              <a:pPr marR="845820"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Índice remissivo (opcional)</a:t>
              </a: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3203575" y="3927475"/>
            <a:ext cx="2786063" cy="2238375"/>
            <a:chOff x="2018" y="2474"/>
            <a:chExt cx="1755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018" y="2876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Discussão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Conclusão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726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endParaRPr lang="pt-BR" sz="16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Divulgação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124744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468313" y="3429001"/>
            <a:ext cx="6408738" cy="2808288"/>
            <a:chOff x="295" y="2160"/>
            <a:chExt cx="4037" cy="1769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295" y="2921"/>
              <a:ext cx="1653" cy="10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rosto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Dedicatória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Agradecimentos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33400" y="1833563"/>
            <a:ext cx="4254500" cy="1981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 DE PESQUISA</a:t>
            </a:r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desenvolvido a partir de uma dúvida (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problema/hipótese)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que,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por meio de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métodos científicos, busca a sua solução. É organizado de acordo com uma estrutura convencional.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Esta estrutura é flexível podendo ser ampliada ou subdividida  em cada  parte.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4041775"/>
            <a:ext cx="4254500" cy="2162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107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CRÍTICA DE RELATO DE EXPERIÊNCIA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análise de um cenário de prática profissional – programas, projetos, políticas aplicadas à gestão. Deve oferecer uma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endParaRPr lang="pt-BR" sz="1400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687889" y="4611688"/>
            <a:ext cx="4225926" cy="1112837"/>
            <a:chOff x="2953" y="2905"/>
            <a:chExt cx="2662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990" cy="64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Descrição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Lições Aprendidas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Conclusões/ Próximos Passos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635500" y="1935163"/>
            <a:ext cx="3440113" cy="1303337"/>
            <a:chOff x="2920" y="1219"/>
            <a:chExt cx="2167" cy="821"/>
          </a:xfrm>
        </p:grpSpPr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614" y="1284"/>
              <a:ext cx="1473" cy="7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 dirty="0">
                  <a:solidFill>
                    <a:srgbClr val="000000"/>
                  </a:solidFill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</a:t>
              </a:r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 rot="-6419560">
              <a:off x="2995" y="1144"/>
              <a:ext cx="438" cy="587"/>
              <a:chOff x="2979" y="1605"/>
              <a:chExt cx="621" cy="1109"/>
            </a:xfrm>
          </p:grpSpPr>
          <p:sp>
            <p:nvSpPr>
              <p:cNvPr id="9228" name="Freeform 14"/>
              <p:cNvSpPr>
                <a:spLocks/>
              </p:cNvSpPr>
              <p:nvPr/>
            </p:nvSpPr>
            <p:spPr bwMode="auto">
              <a:xfrm>
                <a:off x="2979" y="1605"/>
                <a:ext cx="602" cy="1109"/>
              </a:xfrm>
              <a:custGeom>
                <a:avLst/>
                <a:gdLst>
                  <a:gd name="T0" fmla="*/ 261 w 1204"/>
                  <a:gd name="T1" fmla="*/ 1 h 2220"/>
                  <a:gd name="T2" fmla="*/ 281 w 1204"/>
                  <a:gd name="T3" fmla="*/ 38 h 2220"/>
                  <a:gd name="T4" fmla="*/ 289 w 1204"/>
                  <a:gd name="T5" fmla="*/ 64 h 2220"/>
                  <a:gd name="T6" fmla="*/ 296 w 1204"/>
                  <a:gd name="T7" fmla="*/ 93 h 2220"/>
                  <a:gd name="T8" fmla="*/ 299 w 1204"/>
                  <a:gd name="T9" fmla="*/ 123 h 2220"/>
                  <a:gd name="T10" fmla="*/ 301 w 1204"/>
                  <a:gd name="T11" fmla="*/ 156 h 2220"/>
                  <a:gd name="T12" fmla="*/ 300 w 1204"/>
                  <a:gd name="T13" fmla="*/ 195 h 2220"/>
                  <a:gd name="T14" fmla="*/ 295 w 1204"/>
                  <a:gd name="T15" fmla="*/ 246 h 2220"/>
                  <a:gd name="T16" fmla="*/ 286 w 1204"/>
                  <a:gd name="T17" fmla="*/ 291 h 2220"/>
                  <a:gd name="T18" fmla="*/ 275 w 1204"/>
                  <a:gd name="T19" fmla="*/ 330 h 2220"/>
                  <a:gd name="T20" fmla="*/ 259 w 1204"/>
                  <a:gd name="T21" fmla="*/ 371 h 2220"/>
                  <a:gd name="T22" fmla="*/ 242 w 1204"/>
                  <a:gd name="T23" fmla="*/ 406 h 2220"/>
                  <a:gd name="T24" fmla="*/ 219 w 1204"/>
                  <a:gd name="T25" fmla="*/ 437 h 2220"/>
                  <a:gd name="T26" fmla="*/ 190 w 1204"/>
                  <a:gd name="T27" fmla="*/ 466 h 2220"/>
                  <a:gd name="T28" fmla="*/ 160 w 1204"/>
                  <a:gd name="T29" fmla="*/ 488 h 2220"/>
                  <a:gd name="T30" fmla="*/ 141 w 1204"/>
                  <a:gd name="T31" fmla="*/ 499 h 2220"/>
                  <a:gd name="T32" fmla="*/ 179 w 1204"/>
                  <a:gd name="T33" fmla="*/ 554 h 2220"/>
                  <a:gd name="T34" fmla="*/ 150 w 1204"/>
                  <a:gd name="T35" fmla="*/ 546 h 2220"/>
                  <a:gd name="T36" fmla="*/ 121 w 1204"/>
                  <a:gd name="T37" fmla="*/ 541 h 2220"/>
                  <a:gd name="T38" fmla="*/ 93 w 1204"/>
                  <a:gd name="T39" fmla="*/ 539 h 2220"/>
                  <a:gd name="T40" fmla="*/ 63 w 1204"/>
                  <a:gd name="T41" fmla="*/ 539 h 2220"/>
                  <a:gd name="T42" fmla="*/ 22 w 1204"/>
                  <a:gd name="T43" fmla="*/ 548 h 2220"/>
                  <a:gd name="T44" fmla="*/ 8 w 1204"/>
                  <a:gd name="T45" fmla="*/ 536 h 2220"/>
                  <a:gd name="T46" fmla="*/ 22 w 1204"/>
                  <a:gd name="T47" fmla="*/ 509 h 2220"/>
                  <a:gd name="T48" fmla="*/ 30 w 1204"/>
                  <a:gd name="T49" fmla="*/ 487 h 2220"/>
                  <a:gd name="T50" fmla="*/ 34 w 1204"/>
                  <a:gd name="T51" fmla="*/ 465 h 2220"/>
                  <a:gd name="T52" fmla="*/ 36 w 1204"/>
                  <a:gd name="T53" fmla="*/ 441 h 2220"/>
                  <a:gd name="T54" fmla="*/ 34 w 1204"/>
                  <a:gd name="T55" fmla="*/ 414 h 2220"/>
                  <a:gd name="T56" fmla="*/ 51 w 1204"/>
                  <a:gd name="T57" fmla="*/ 394 h 2220"/>
                  <a:gd name="T58" fmla="*/ 98 w 1204"/>
                  <a:gd name="T59" fmla="*/ 439 h 2220"/>
                  <a:gd name="T60" fmla="*/ 133 w 1204"/>
                  <a:gd name="T61" fmla="*/ 411 h 2220"/>
                  <a:gd name="T62" fmla="*/ 162 w 1204"/>
                  <a:gd name="T63" fmla="*/ 381 h 2220"/>
                  <a:gd name="T64" fmla="*/ 186 w 1204"/>
                  <a:gd name="T65" fmla="*/ 354 h 2220"/>
                  <a:gd name="T66" fmla="*/ 210 w 1204"/>
                  <a:gd name="T67" fmla="*/ 319 h 2220"/>
                  <a:gd name="T68" fmla="*/ 227 w 1204"/>
                  <a:gd name="T69" fmla="*/ 285 h 2220"/>
                  <a:gd name="T70" fmla="*/ 241 w 1204"/>
                  <a:gd name="T71" fmla="*/ 252 h 2220"/>
                  <a:gd name="T72" fmla="*/ 252 w 1204"/>
                  <a:gd name="T73" fmla="*/ 211 h 2220"/>
                  <a:gd name="T74" fmla="*/ 261 w 1204"/>
                  <a:gd name="T75" fmla="*/ 171 h 2220"/>
                  <a:gd name="T76" fmla="*/ 269 w 1204"/>
                  <a:gd name="T77" fmla="*/ 124 h 2220"/>
                  <a:gd name="T78" fmla="*/ 271 w 1204"/>
                  <a:gd name="T79" fmla="*/ 87 h 2220"/>
                  <a:gd name="T80" fmla="*/ 268 w 1204"/>
                  <a:gd name="T81" fmla="*/ 60 h 2220"/>
                  <a:gd name="T82" fmla="*/ 263 w 1204"/>
                  <a:gd name="T83" fmla="*/ 37 h 2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04" h="2220">
                    <a:moveTo>
                      <a:pt x="999" y="0"/>
                    </a:moveTo>
                    <a:lnTo>
                      <a:pt x="1044" y="4"/>
                    </a:lnTo>
                    <a:lnTo>
                      <a:pt x="1095" y="95"/>
                    </a:lnTo>
                    <a:lnTo>
                      <a:pt x="1122" y="153"/>
                    </a:lnTo>
                    <a:lnTo>
                      <a:pt x="1139" y="210"/>
                    </a:lnTo>
                    <a:lnTo>
                      <a:pt x="1156" y="257"/>
                    </a:lnTo>
                    <a:lnTo>
                      <a:pt x="1170" y="318"/>
                    </a:lnTo>
                    <a:lnTo>
                      <a:pt x="1183" y="373"/>
                    </a:lnTo>
                    <a:lnTo>
                      <a:pt x="1189" y="439"/>
                    </a:lnTo>
                    <a:lnTo>
                      <a:pt x="1196" y="493"/>
                    </a:lnTo>
                    <a:lnTo>
                      <a:pt x="1202" y="548"/>
                    </a:lnTo>
                    <a:lnTo>
                      <a:pt x="1204" y="624"/>
                    </a:lnTo>
                    <a:lnTo>
                      <a:pt x="1202" y="696"/>
                    </a:lnTo>
                    <a:lnTo>
                      <a:pt x="1199" y="780"/>
                    </a:lnTo>
                    <a:lnTo>
                      <a:pt x="1192" y="893"/>
                    </a:lnTo>
                    <a:lnTo>
                      <a:pt x="1180" y="984"/>
                    </a:lnTo>
                    <a:lnTo>
                      <a:pt x="1165" y="1057"/>
                    </a:lnTo>
                    <a:lnTo>
                      <a:pt x="1142" y="1165"/>
                    </a:lnTo>
                    <a:lnTo>
                      <a:pt x="1123" y="1245"/>
                    </a:lnTo>
                    <a:lnTo>
                      <a:pt x="1097" y="1323"/>
                    </a:lnTo>
                    <a:lnTo>
                      <a:pt x="1070" y="1405"/>
                    </a:lnTo>
                    <a:lnTo>
                      <a:pt x="1035" y="1485"/>
                    </a:lnTo>
                    <a:lnTo>
                      <a:pt x="1003" y="1557"/>
                    </a:lnTo>
                    <a:lnTo>
                      <a:pt x="965" y="1626"/>
                    </a:lnTo>
                    <a:lnTo>
                      <a:pt x="919" y="1688"/>
                    </a:lnTo>
                    <a:lnTo>
                      <a:pt x="875" y="1750"/>
                    </a:lnTo>
                    <a:lnTo>
                      <a:pt x="822" y="1811"/>
                    </a:lnTo>
                    <a:lnTo>
                      <a:pt x="757" y="1868"/>
                    </a:lnTo>
                    <a:lnTo>
                      <a:pt x="704" y="1910"/>
                    </a:lnTo>
                    <a:lnTo>
                      <a:pt x="639" y="1953"/>
                    </a:lnTo>
                    <a:lnTo>
                      <a:pt x="590" y="1984"/>
                    </a:lnTo>
                    <a:lnTo>
                      <a:pt x="564" y="1997"/>
                    </a:lnTo>
                    <a:lnTo>
                      <a:pt x="771" y="2220"/>
                    </a:lnTo>
                    <a:lnTo>
                      <a:pt x="713" y="2220"/>
                    </a:lnTo>
                    <a:lnTo>
                      <a:pt x="654" y="2202"/>
                    </a:lnTo>
                    <a:lnTo>
                      <a:pt x="600" y="2187"/>
                    </a:lnTo>
                    <a:lnTo>
                      <a:pt x="545" y="2177"/>
                    </a:lnTo>
                    <a:lnTo>
                      <a:pt x="484" y="2167"/>
                    </a:lnTo>
                    <a:lnTo>
                      <a:pt x="421" y="2162"/>
                    </a:lnTo>
                    <a:lnTo>
                      <a:pt x="369" y="2158"/>
                    </a:lnTo>
                    <a:lnTo>
                      <a:pt x="307" y="2159"/>
                    </a:lnTo>
                    <a:lnTo>
                      <a:pt x="249" y="2160"/>
                    </a:lnTo>
                    <a:lnTo>
                      <a:pt x="172" y="2168"/>
                    </a:lnTo>
                    <a:lnTo>
                      <a:pt x="87" y="2193"/>
                    </a:lnTo>
                    <a:lnTo>
                      <a:pt x="0" y="2194"/>
                    </a:lnTo>
                    <a:lnTo>
                      <a:pt x="31" y="2145"/>
                    </a:lnTo>
                    <a:lnTo>
                      <a:pt x="57" y="2096"/>
                    </a:lnTo>
                    <a:lnTo>
                      <a:pt x="85" y="2038"/>
                    </a:lnTo>
                    <a:lnTo>
                      <a:pt x="107" y="1984"/>
                    </a:lnTo>
                    <a:lnTo>
                      <a:pt x="117" y="1949"/>
                    </a:lnTo>
                    <a:lnTo>
                      <a:pt x="125" y="1915"/>
                    </a:lnTo>
                    <a:lnTo>
                      <a:pt x="135" y="1862"/>
                    </a:lnTo>
                    <a:lnTo>
                      <a:pt x="139" y="1812"/>
                    </a:lnTo>
                    <a:lnTo>
                      <a:pt x="142" y="1767"/>
                    </a:lnTo>
                    <a:lnTo>
                      <a:pt x="137" y="1714"/>
                    </a:lnTo>
                    <a:lnTo>
                      <a:pt x="135" y="1660"/>
                    </a:lnTo>
                    <a:lnTo>
                      <a:pt x="119" y="1578"/>
                    </a:lnTo>
                    <a:lnTo>
                      <a:pt x="203" y="1578"/>
                    </a:lnTo>
                    <a:lnTo>
                      <a:pt x="365" y="1776"/>
                    </a:lnTo>
                    <a:lnTo>
                      <a:pt x="392" y="1760"/>
                    </a:lnTo>
                    <a:lnTo>
                      <a:pt x="468" y="1699"/>
                    </a:lnTo>
                    <a:lnTo>
                      <a:pt x="529" y="1646"/>
                    </a:lnTo>
                    <a:lnTo>
                      <a:pt x="606" y="1575"/>
                    </a:lnTo>
                    <a:lnTo>
                      <a:pt x="647" y="1526"/>
                    </a:lnTo>
                    <a:lnTo>
                      <a:pt x="688" y="1483"/>
                    </a:lnTo>
                    <a:lnTo>
                      <a:pt x="742" y="1418"/>
                    </a:lnTo>
                    <a:lnTo>
                      <a:pt x="790" y="1354"/>
                    </a:lnTo>
                    <a:lnTo>
                      <a:pt x="837" y="1280"/>
                    </a:lnTo>
                    <a:lnTo>
                      <a:pt x="873" y="1214"/>
                    </a:lnTo>
                    <a:lnTo>
                      <a:pt x="907" y="1141"/>
                    </a:lnTo>
                    <a:lnTo>
                      <a:pt x="943" y="1066"/>
                    </a:lnTo>
                    <a:lnTo>
                      <a:pt x="964" y="1008"/>
                    </a:lnTo>
                    <a:lnTo>
                      <a:pt x="988" y="927"/>
                    </a:lnTo>
                    <a:lnTo>
                      <a:pt x="1008" y="846"/>
                    </a:lnTo>
                    <a:lnTo>
                      <a:pt x="1026" y="770"/>
                    </a:lnTo>
                    <a:lnTo>
                      <a:pt x="1044" y="686"/>
                    </a:lnTo>
                    <a:lnTo>
                      <a:pt x="1060" y="591"/>
                    </a:lnTo>
                    <a:lnTo>
                      <a:pt x="1076" y="498"/>
                    </a:lnTo>
                    <a:lnTo>
                      <a:pt x="1077" y="411"/>
                    </a:lnTo>
                    <a:lnTo>
                      <a:pt x="1081" y="351"/>
                    </a:lnTo>
                    <a:lnTo>
                      <a:pt x="1079" y="289"/>
                    </a:lnTo>
                    <a:lnTo>
                      <a:pt x="1072" y="242"/>
                    </a:lnTo>
                    <a:lnTo>
                      <a:pt x="1063" y="194"/>
                    </a:lnTo>
                    <a:lnTo>
                      <a:pt x="1051" y="148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29" name="Freeform 15"/>
              <p:cNvSpPr>
                <a:spLocks/>
              </p:cNvSpPr>
              <p:nvPr/>
            </p:nvSpPr>
            <p:spPr bwMode="auto">
              <a:xfrm>
                <a:off x="3025" y="1605"/>
                <a:ext cx="575" cy="1109"/>
              </a:xfrm>
              <a:custGeom>
                <a:avLst/>
                <a:gdLst>
                  <a:gd name="T0" fmla="*/ 258 w 1150"/>
                  <a:gd name="T1" fmla="*/ 27 h 2220"/>
                  <a:gd name="T2" fmla="*/ 269 w 1150"/>
                  <a:gd name="T3" fmla="*/ 52 h 2220"/>
                  <a:gd name="T4" fmla="*/ 277 w 1150"/>
                  <a:gd name="T5" fmla="*/ 78 h 2220"/>
                  <a:gd name="T6" fmla="*/ 284 w 1150"/>
                  <a:gd name="T7" fmla="*/ 109 h 2220"/>
                  <a:gd name="T8" fmla="*/ 287 w 1150"/>
                  <a:gd name="T9" fmla="*/ 137 h 2220"/>
                  <a:gd name="T10" fmla="*/ 287 w 1150"/>
                  <a:gd name="T11" fmla="*/ 174 h 2220"/>
                  <a:gd name="T12" fmla="*/ 284 w 1150"/>
                  <a:gd name="T13" fmla="*/ 223 h 2220"/>
                  <a:gd name="T14" fmla="*/ 278 w 1150"/>
                  <a:gd name="T15" fmla="*/ 264 h 2220"/>
                  <a:gd name="T16" fmla="*/ 268 w 1150"/>
                  <a:gd name="T17" fmla="*/ 311 h 2220"/>
                  <a:gd name="T18" fmla="*/ 256 w 1150"/>
                  <a:gd name="T19" fmla="*/ 351 h 2220"/>
                  <a:gd name="T20" fmla="*/ 239 w 1150"/>
                  <a:gd name="T21" fmla="*/ 389 h 2220"/>
                  <a:gd name="T22" fmla="*/ 220 w 1150"/>
                  <a:gd name="T23" fmla="*/ 421 h 2220"/>
                  <a:gd name="T24" fmla="*/ 196 w 1150"/>
                  <a:gd name="T25" fmla="*/ 452 h 2220"/>
                  <a:gd name="T26" fmla="*/ 168 w 1150"/>
                  <a:gd name="T27" fmla="*/ 477 h 2220"/>
                  <a:gd name="T28" fmla="*/ 141 w 1150"/>
                  <a:gd name="T29" fmla="*/ 495 h 2220"/>
                  <a:gd name="T30" fmla="*/ 171 w 1150"/>
                  <a:gd name="T31" fmla="*/ 554 h 2220"/>
                  <a:gd name="T32" fmla="*/ 144 w 1150"/>
                  <a:gd name="T33" fmla="*/ 546 h 2220"/>
                  <a:gd name="T34" fmla="*/ 116 w 1150"/>
                  <a:gd name="T35" fmla="*/ 541 h 2220"/>
                  <a:gd name="T36" fmla="*/ 89 w 1150"/>
                  <a:gd name="T37" fmla="*/ 539 h 2220"/>
                  <a:gd name="T38" fmla="*/ 60 w 1150"/>
                  <a:gd name="T39" fmla="*/ 539 h 2220"/>
                  <a:gd name="T40" fmla="*/ 26 w 1150"/>
                  <a:gd name="T41" fmla="*/ 543 h 2220"/>
                  <a:gd name="T42" fmla="*/ 0 w 1150"/>
                  <a:gd name="T43" fmla="*/ 548 h 2220"/>
                  <a:gd name="T44" fmla="*/ 14 w 1150"/>
                  <a:gd name="T45" fmla="*/ 523 h 2220"/>
                  <a:gd name="T46" fmla="*/ 26 w 1150"/>
                  <a:gd name="T47" fmla="*/ 495 h 2220"/>
                  <a:gd name="T48" fmla="*/ 30 w 1150"/>
                  <a:gd name="T49" fmla="*/ 478 h 2220"/>
                  <a:gd name="T50" fmla="*/ 34 w 1150"/>
                  <a:gd name="T51" fmla="*/ 452 h 2220"/>
                  <a:gd name="T52" fmla="*/ 33 w 1150"/>
                  <a:gd name="T53" fmla="*/ 428 h 2220"/>
                  <a:gd name="T54" fmla="*/ 29 w 1150"/>
                  <a:gd name="T55" fmla="*/ 394 h 2220"/>
                  <a:gd name="T56" fmla="*/ 94 w 1150"/>
                  <a:gd name="T57" fmla="*/ 439 h 2220"/>
                  <a:gd name="T58" fmla="*/ 127 w 1150"/>
                  <a:gd name="T59" fmla="*/ 411 h 2220"/>
                  <a:gd name="T60" fmla="*/ 155 w 1150"/>
                  <a:gd name="T61" fmla="*/ 381 h 2220"/>
                  <a:gd name="T62" fmla="*/ 177 w 1150"/>
                  <a:gd name="T63" fmla="*/ 354 h 2220"/>
                  <a:gd name="T64" fmla="*/ 200 w 1150"/>
                  <a:gd name="T65" fmla="*/ 319 h 2220"/>
                  <a:gd name="T66" fmla="*/ 217 w 1150"/>
                  <a:gd name="T67" fmla="*/ 285 h 2220"/>
                  <a:gd name="T68" fmla="*/ 230 w 1150"/>
                  <a:gd name="T69" fmla="*/ 252 h 2220"/>
                  <a:gd name="T70" fmla="*/ 241 w 1150"/>
                  <a:gd name="T71" fmla="*/ 211 h 2220"/>
                  <a:gd name="T72" fmla="*/ 249 w 1150"/>
                  <a:gd name="T73" fmla="*/ 171 h 2220"/>
                  <a:gd name="T74" fmla="*/ 257 w 1150"/>
                  <a:gd name="T75" fmla="*/ 124 h 2220"/>
                  <a:gd name="T76" fmla="*/ 258 w 1150"/>
                  <a:gd name="T77" fmla="*/ 87 h 2220"/>
                  <a:gd name="T78" fmla="*/ 256 w 1150"/>
                  <a:gd name="T79" fmla="*/ 59 h 2220"/>
                  <a:gd name="T80" fmla="*/ 251 w 1150"/>
                  <a:gd name="T81" fmla="*/ 37 h 2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50" h="2220">
                    <a:moveTo>
                      <a:pt x="952" y="0"/>
                    </a:moveTo>
                    <a:lnTo>
                      <a:pt x="1032" y="108"/>
                    </a:lnTo>
                    <a:lnTo>
                      <a:pt x="1054" y="154"/>
                    </a:lnTo>
                    <a:lnTo>
                      <a:pt x="1075" y="208"/>
                    </a:lnTo>
                    <a:lnTo>
                      <a:pt x="1092" y="255"/>
                    </a:lnTo>
                    <a:lnTo>
                      <a:pt x="1108" y="314"/>
                    </a:lnTo>
                    <a:lnTo>
                      <a:pt x="1123" y="371"/>
                    </a:lnTo>
                    <a:lnTo>
                      <a:pt x="1133" y="439"/>
                    </a:lnTo>
                    <a:lnTo>
                      <a:pt x="1140" y="493"/>
                    </a:lnTo>
                    <a:lnTo>
                      <a:pt x="1147" y="548"/>
                    </a:lnTo>
                    <a:lnTo>
                      <a:pt x="1150" y="624"/>
                    </a:lnTo>
                    <a:lnTo>
                      <a:pt x="1147" y="696"/>
                    </a:lnTo>
                    <a:lnTo>
                      <a:pt x="1143" y="780"/>
                    </a:lnTo>
                    <a:lnTo>
                      <a:pt x="1136" y="893"/>
                    </a:lnTo>
                    <a:lnTo>
                      <a:pt x="1125" y="984"/>
                    </a:lnTo>
                    <a:lnTo>
                      <a:pt x="1110" y="1057"/>
                    </a:lnTo>
                    <a:lnTo>
                      <a:pt x="1090" y="1165"/>
                    </a:lnTo>
                    <a:lnTo>
                      <a:pt x="1072" y="1245"/>
                    </a:lnTo>
                    <a:lnTo>
                      <a:pt x="1047" y="1323"/>
                    </a:lnTo>
                    <a:lnTo>
                      <a:pt x="1021" y="1405"/>
                    </a:lnTo>
                    <a:lnTo>
                      <a:pt x="988" y="1485"/>
                    </a:lnTo>
                    <a:lnTo>
                      <a:pt x="956" y="1557"/>
                    </a:lnTo>
                    <a:lnTo>
                      <a:pt x="920" y="1626"/>
                    </a:lnTo>
                    <a:lnTo>
                      <a:pt x="877" y="1688"/>
                    </a:lnTo>
                    <a:lnTo>
                      <a:pt x="835" y="1750"/>
                    </a:lnTo>
                    <a:lnTo>
                      <a:pt x="784" y="1811"/>
                    </a:lnTo>
                    <a:lnTo>
                      <a:pt x="723" y="1868"/>
                    </a:lnTo>
                    <a:lnTo>
                      <a:pt x="672" y="1910"/>
                    </a:lnTo>
                    <a:lnTo>
                      <a:pt x="610" y="1953"/>
                    </a:lnTo>
                    <a:lnTo>
                      <a:pt x="564" y="1984"/>
                    </a:lnTo>
                    <a:lnTo>
                      <a:pt x="498" y="2025"/>
                    </a:lnTo>
                    <a:lnTo>
                      <a:pt x="681" y="2220"/>
                    </a:lnTo>
                    <a:lnTo>
                      <a:pt x="625" y="2202"/>
                    </a:lnTo>
                    <a:lnTo>
                      <a:pt x="574" y="2187"/>
                    </a:lnTo>
                    <a:lnTo>
                      <a:pt x="521" y="2177"/>
                    </a:lnTo>
                    <a:lnTo>
                      <a:pt x="462" y="2167"/>
                    </a:lnTo>
                    <a:lnTo>
                      <a:pt x="403" y="2162"/>
                    </a:lnTo>
                    <a:lnTo>
                      <a:pt x="353" y="2158"/>
                    </a:lnTo>
                    <a:lnTo>
                      <a:pt x="294" y="2159"/>
                    </a:lnTo>
                    <a:lnTo>
                      <a:pt x="239" y="2160"/>
                    </a:lnTo>
                    <a:lnTo>
                      <a:pt x="165" y="2168"/>
                    </a:lnTo>
                    <a:lnTo>
                      <a:pt x="101" y="2176"/>
                    </a:lnTo>
                    <a:lnTo>
                      <a:pt x="55" y="2184"/>
                    </a:lnTo>
                    <a:lnTo>
                      <a:pt x="0" y="2193"/>
                    </a:lnTo>
                    <a:lnTo>
                      <a:pt x="29" y="2145"/>
                    </a:lnTo>
                    <a:lnTo>
                      <a:pt x="55" y="2096"/>
                    </a:lnTo>
                    <a:lnTo>
                      <a:pt x="82" y="2038"/>
                    </a:lnTo>
                    <a:lnTo>
                      <a:pt x="103" y="1984"/>
                    </a:lnTo>
                    <a:lnTo>
                      <a:pt x="113" y="1949"/>
                    </a:lnTo>
                    <a:lnTo>
                      <a:pt x="120" y="1915"/>
                    </a:lnTo>
                    <a:lnTo>
                      <a:pt x="130" y="1862"/>
                    </a:lnTo>
                    <a:lnTo>
                      <a:pt x="135" y="1812"/>
                    </a:lnTo>
                    <a:lnTo>
                      <a:pt x="137" y="1767"/>
                    </a:lnTo>
                    <a:lnTo>
                      <a:pt x="132" y="1714"/>
                    </a:lnTo>
                    <a:lnTo>
                      <a:pt x="130" y="1660"/>
                    </a:lnTo>
                    <a:lnTo>
                      <a:pt x="115" y="1578"/>
                    </a:lnTo>
                    <a:lnTo>
                      <a:pt x="310" y="1815"/>
                    </a:lnTo>
                    <a:lnTo>
                      <a:pt x="375" y="1760"/>
                    </a:lnTo>
                    <a:lnTo>
                      <a:pt x="447" y="1699"/>
                    </a:lnTo>
                    <a:lnTo>
                      <a:pt x="506" y="1646"/>
                    </a:lnTo>
                    <a:lnTo>
                      <a:pt x="578" y="1575"/>
                    </a:lnTo>
                    <a:lnTo>
                      <a:pt x="618" y="1526"/>
                    </a:lnTo>
                    <a:lnTo>
                      <a:pt x="658" y="1483"/>
                    </a:lnTo>
                    <a:lnTo>
                      <a:pt x="708" y="1418"/>
                    </a:lnTo>
                    <a:lnTo>
                      <a:pt x="755" y="1354"/>
                    </a:lnTo>
                    <a:lnTo>
                      <a:pt x="799" y="1280"/>
                    </a:lnTo>
                    <a:lnTo>
                      <a:pt x="833" y="1214"/>
                    </a:lnTo>
                    <a:lnTo>
                      <a:pt x="866" y="1141"/>
                    </a:lnTo>
                    <a:lnTo>
                      <a:pt x="900" y="1066"/>
                    </a:lnTo>
                    <a:lnTo>
                      <a:pt x="919" y="1008"/>
                    </a:lnTo>
                    <a:lnTo>
                      <a:pt x="943" y="927"/>
                    </a:lnTo>
                    <a:lnTo>
                      <a:pt x="962" y="846"/>
                    </a:lnTo>
                    <a:lnTo>
                      <a:pt x="979" y="770"/>
                    </a:lnTo>
                    <a:lnTo>
                      <a:pt x="996" y="686"/>
                    </a:lnTo>
                    <a:lnTo>
                      <a:pt x="1012" y="591"/>
                    </a:lnTo>
                    <a:lnTo>
                      <a:pt x="1027" y="498"/>
                    </a:lnTo>
                    <a:lnTo>
                      <a:pt x="1028" y="411"/>
                    </a:lnTo>
                    <a:lnTo>
                      <a:pt x="1032" y="351"/>
                    </a:lnTo>
                    <a:lnTo>
                      <a:pt x="1030" y="289"/>
                    </a:lnTo>
                    <a:lnTo>
                      <a:pt x="1024" y="239"/>
                    </a:lnTo>
                    <a:lnTo>
                      <a:pt x="1018" y="191"/>
                    </a:lnTo>
                    <a:lnTo>
                      <a:pt x="1003" y="148"/>
                    </a:lnTo>
                    <a:lnTo>
                      <a:pt x="95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187624" y="1196752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x  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 autoUpdateAnimBg="0"/>
      <p:bldP spid="819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2060848"/>
            <a:ext cx="4254500" cy="302433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 smtClean="0">
              <a:solidFill>
                <a:srgbClr val="FF0000"/>
              </a:solidFill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TRABALHO </a:t>
            </a:r>
            <a:r>
              <a:rPr lang="pt-BR" sz="1400" b="1" dirty="0">
                <a:solidFill>
                  <a:srgbClr val="FF0000"/>
                </a:solidFill>
                <a:latin typeface="+mn-lt"/>
              </a:rPr>
              <a:t>DE </a:t>
            </a: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ATUALIZAÇÃO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recentes sobre determinado tema, oferecendo uma 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Não tem uma estrutura convencional. É preparada em um plano ou esquema definido.</a:t>
            </a: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879280" y="2348880"/>
            <a:ext cx="4013200" cy="1112837"/>
            <a:chOff x="2953" y="2905"/>
            <a:chExt cx="2528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856" cy="62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Desenvolvimento do Tema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Recomendações/Conclusões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x 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Do que trata o estudo? O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QUÊ se sabe sobre o assunto?  O QUÊ não se sabe sobre o assunto? PORQUÊ esse estudo foi feito? 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INTRODUÇÃO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2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OBJETIVO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683568" y="3212976"/>
            <a:ext cx="6788150" cy="3323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 Tudo o que especificar no objetivo deve ser fundamentado na Introdução.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O objetivo influencia na </a:t>
            </a:r>
          </a:p>
          <a:p>
            <a:endParaRPr lang="pt-BR" sz="14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literatura que irá utilizar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delineamento mais adequado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análise dos 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conclusões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discussão dos achados, na argumentação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escolha da revistas para publicar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tipo de redação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 dirty="0">
              <a:solidFill>
                <a:srgbClr val="000000"/>
              </a:solidFill>
              <a:latin typeface="Tahoma" pitchFamily="34" charset="0"/>
            </a:endParaRPr>
          </a:p>
          <a:p>
            <a:endParaRPr lang="pt-BR" dirty="0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2646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 incluir: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desenho do estudo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população estudada</a:t>
            </a: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coleta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tratamento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local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pesquisa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técnicas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 métodos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adotados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como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será feita a análise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questões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éticas são mencionadas nesta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parte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mencionar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22180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latin typeface="Tahoma" pitchFamily="34" charset="0"/>
              </a:rPr>
              <a:t>MÉTODOS</a:t>
            </a:r>
            <a:endParaRPr lang="pt-BR" sz="1600" b="1" dirty="0">
              <a:latin typeface="Tahoma" pitchFamily="34" charset="0"/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116013" y="10525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5562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042988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24075" y="1655763"/>
            <a:ext cx="3100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i="1">
                <a:latin typeface="Tahoma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QUANTO?     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979613" y="2133600"/>
            <a:ext cx="6696075" cy="974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Apresentação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dados obtidos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sem interpretações. 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Descrição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resultados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Análise dos resultados</a:t>
            </a: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Incluem-se nesta parte tabelas, quadros ou figuras em geral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128838" y="3168650"/>
            <a:ext cx="302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 O QUANTO?</a:t>
            </a:r>
            <a:endParaRPr lang="pt-BR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985963" y="3581400"/>
            <a:ext cx="6764337" cy="97872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Considerações objetivas sobre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os SEUS resultados, argumentando concordâncias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e divergências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 OUTROS para validar os seus.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Oferece ao leitor o SEU julgamento focado no resultado.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82813" y="4692650"/>
            <a:ext cx="2754312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Responde  a:    E ENTÃO?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66913" y="5029200"/>
            <a:ext cx="6551612" cy="1219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Síntese dos resultados mais marcantes, fundamentados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texto,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respondendo ao objetivo proposto. Recomendar    	aplicações 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indicar novas pesquisas. 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As conclusões respondem ao objetivo?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92113" y="4718050"/>
            <a:ext cx="157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CONCLUSÕES</a:t>
            </a:r>
            <a:endParaRPr lang="pt-BR" sz="1600">
              <a:latin typeface="Tahoma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376238" y="3206750"/>
            <a:ext cx="14049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DISCUSSÃO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17513" y="1662113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latin typeface="Tahoma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95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  <p:bldP spid="94219" grpId="0"/>
      <p:bldP spid="94221" grpId="0"/>
    </p:bld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3829</TotalTime>
  <Words>1685</Words>
  <Application>Microsoft Office PowerPoint</Application>
  <PresentationFormat>Apresentação na tela (4:3)</PresentationFormat>
  <Paragraphs>350</Paragraphs>
  <Slides>21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Symbol</vt:lpstr>
      <vt:lpstr>Tahoma</vt:lpstr>
      <vt:lpstr>Times New Roman</vt:lpstr>
      <vt:lpstr>Wingdings</vt:lpstr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Exemplo: descrição da parte Método  SANTOS, J.L.S.; URIONA-MALDONADO, M.; SANTOS, R.N.M. dos. Inovação e conhecimento organizacional: mapeamento bibliométrico das publicações científicas. Organizações em Contexto, S.Bernardo do Campo, v7, n. 13, jan.-jun. 2011 p.32-58.</vt:lpstr>
      <vt:lpstr>Apresentação do PowerPoint</vt:lpstr>
      <vt:lpstr>Desenho do estudo</vt:lpstr>
    </vt:vector>
  </TitlesOfParts>
  <Company>Sadia Concordia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Angela Maria Belloni Cuenca</cp:lastModifiedBy>
  <cp:revision>229</cp:revision>
  <cp:lastPrinted>2016-03-07T10:49:30Z</cp:lastPrinted>
  <dcterms:created xsi:type="dcterms:W3CDTF">1999-02-19T23:03:28Z</dcterms:created>
  <dcterms:modified xsi:type="dcterms:W3CDTF">2019-02-25T20:00:26Z</dcterms:modified>
</cp:coreProperties>
</file>