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74"/>
  </p:normalViewPr>
  <p:slideViewPr>
    <p:cSldViewPr snapToGrid="0" snapToObjects="1">
      <p:cViewPr varScale="1">
        <p:scale>
          <a:sx n="82" d="100"/>
          <a:sy n="82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‹n.º›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 </a:t>
            </a:r>
            <a:r>
              <a:rPr lang="pt-BR" dirty="0" err="1" smtClean="0"/>
              <a:t>droit</a:t>
            </a:r>
            <a:r>
              <a:rPr lang="pt-BR" dirty="0" smtClean="0"/>
              <a:t> </a:t>
            </a:r>
            <a:r>
              <a:rPr lang="pt-BR" dirty="0" err="1" smtClean="0"/>
              <a:t>neo</a:t>
            </a:r>
            <a:r>
              <a:rPr lang="pt-BR" dirty="0" smtClean="0"/>
              <a:t> </a:t>
            </a:r>
            <a:r>
              <a:rPr lang="pt-BR" dirty="0" err="1" smtClean="0"/>
              <a:t>moderne</a:t>
            </a:r>
            <a:r>
              <a:rPr lang="pt-BR" dirty="0" smtClean="0"/>
              <a:t> </a:t>
            </a:r>
            <a:r>
              <a:rPr lang="pt-BR" dirty="0" err="1" smtClean="0"/>
              <a:t>des</a:t>
            </a:r>
            <a:r>
              <a:rPr lang="pt-BR" dirty="0" smtClean="0"/>
              <a:t> politiques publiques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Charles Albert </a:t>
            </a:r>
            <a:r>
              <a:rPr lang="pt-BR" dirty="0" err="1" smtClean="0"/>
              <a:t>Morand</a:t>
            </a:r>
            <a:endParaRPr lang="pt-BR" dirty="0" smtClean="0"/>
          </a:p>
          <a:p>
            <a:r>
              <a:rPr lang="pt-BR" dirty="0" smtClean="0"/>
              <a:t>1999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069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</a:t>
            </a:r>
            <a:r>
              <a:rPr lang="en-US" dirty="0" err="1" smtClean="0"/>
              <a:t>íticas</a:t>
            </a:r>
            <a:r>
              <a:rPr lang="en-US" dirty="0" smtClean="0"/>
              <a:t> e </a:t>
            </a:r>
            <a:r>
              <a:rPr lang="en-US" dirty="0" err="1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NÃO É CLARO O CONCEITO DE POLÍTICA PÚBLICA. verificar cap. 1. Nem o marco temporal da emergência do conceito (segundo </a:t>
            </a:r>
            <a:r>
              <a:rPr lang="pt-BR" dirty="0" err="1"/>
              <a:t>Cailosse</a:t>
            </a:r>
            <a:r>
              <a:rPr lang="pt-BR" dirty="0"/>
              <a:t>, anos 1950</a:t>
            </a:r>
            <a:r>
              <a:rPr lang="pt-BR" dirty="0" smtClean="0"/>
              <a:t>)</a:t>
            </a:r>
          </a:p>
          <a:p>
            <a:r>
              <a:rPr lang="pt-BR" dirty="0" smtClean="0"/>
              <a:t>Direito INSTRUMENTALIZADO dos programas final</a:t>
            </a:r>
            <a:r>
              <a:rPr lang="en-US" smtClean="0"/>
              <a:t>ísticos</a:t>
            </a:r>
            <a:r>
              <a:rPr lang="pt-BR" smtClean="0"/>
              <a:t> </a:t>
            </a:r>
            <a:r>
              <a:rPr lang="pt-BR" dirty="0" smtClean="0"/>
              <a:t>(p. 18)</a:t>
            </a:r>
          </a:p>
          <a:p>
            <a:pPr lvl="0"/>
            <a:r>
              <a:rPr lang="en-US" dirty="0"/>
              <a:t>O </a:t>
            </a:r>
            <a:r>
              <a:rPr lang="en-US" dirty="0" err="1"/>
              <a:t>sucesso</a:t>
            </a:r>
            <a:r>
              <a:rPr lang="en-US" dirty="0"/>
              <a:t> da </a:t>
            </a:r>
            <a:r>
              <a:rPr lang="en-US" b="1" dirty="0" err="1"/>
              <a:t>engenharia</a:t>
            </a:r>
            <a:r>
              <a:rPr lang="en-US" b="1" dirty="0"/>
              <a:t> social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da </a:t>
            </a:r>
            <a:r>
              <a:rPr lang="en-US" dirty="0" err="1"/>
              <a:t>sinergia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poderes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criam</a:t>
            </a:r>
            <a:r>
              <a:rPr lang="en-US" dirty="0"/>
              <a:t> entre </a:t>
            </a:r>
            <a:r>
              <a:rPr lang="en-US" dirty="0" err="1"/>
              <a:t>modos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diversos</a:t>
            </a:r>
            <a:r>
              <a:rPr lang="en-US" dirty="0"/>
              <a:t>. (p. 143</a:t>
            </a:r>
            <a:r>
              <a:rPr lang="en-US" dirty="0" smtClean="0"/>
              <a:t>)</a:t>
            </a:r>
          </a:p>
          <a:p>
            <a:pPr lvl="0"/>
            <a:r>
              <a:rPr lang="pt-BR" dirty="0"/>
              <a:t>(questão mais importante a </a:t>
            </a:r>
            <a:r>
              <a:rPr lang="pt-BR" dirty="0" smtClean="0"/>
              <a:t>discutir em DPP no Brasil ; </a:t>
            </a:r>
          </a:p>
          <a:p>
            <a:pPr lvl="0"/>
            <a:r>
              <a:rPr lang="pt-BR" dirty="0" smtClean="0"/>
              <a:t>A tens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pt-BR" dirty="0" smtClean="0"/>
              <a:t>é </a:t>
            </a:r>
            <a:r>
              <a:rPr lang="pt-BR" dirty="0"/>
              <a:t>política </a:t>
            </a:r>
            <a:r>
              <a:rPr lang="pt-BR" dirty="0" err="1"/>
              <a:t>x</a:t>
            </a:r>
            <a:r>
              <a:rPr lang="pt-BR" dirty="0"/>
              <a:t> direito, </a:t>
            </a:r>
            <a:r>
              <a:rPr lang="pt-BR" dirty="0" smtClean="0"/>
              <a:t>MAS </a:t>
            </a:r>
            <a:r>
              <a:rPr lang="pt-BR" dirty="0"/>
              <a:t>política </a:t>
            </a:r>
            <a:r>
              <a:rPr lang="pt-BR" dirty="0" err="1"/>
              <a:t>x</a:t>
            </a:r>
            <a:r>
              <a:rPr lang="pt-BR" dirty="0"/>
              <a:t> política, mediado pelo direito)</a:t>
            </a:r>
            <a:endParaRPr lang="pt-BR" dirty="0" smtClean="0"/>
          </a:p>
          <a:p>
            <a:r>
              <a:rPr lang="pt-BR" dirty="0" err="1"/>
              <a:t>Neo-moderno</a:t>
            </a:r>
            <a:r>
              <a:rPr lang="pt-BR" dirty="0"/>
              <a:t> </a:t>
            </a:r>
            <a:r>
              <a:rPr lang="pt-BR" dirty="0" err="1"/>
              <a:t>x</a:t>
            </a:r>
            <a:r>
              <a:rPr lang="pt-BR" dirty="0"/>
              <a:t> </a:t>
            </a:r>
            <a:r>
              <a:rPr lang="pt-BR" dirty="0" err="1"/>
              <a:t>pos</a:t>
            </a:r>
            <a:r>
              <a:rPr lang="pt-BR" dirty="0"/>
              <a:t> </a:t>
            </a:r>
            <a:r>
              <a:rPr lang="pt-BR" dirty="0" smtClean="0"/>
              <a:t>moderno</a:t>
            </a:r>
          </a:p>
          <a:p>
            <a:r>
              <a:rPr lang="pt-BR" dirty="0" err="1"/>
              <a:t>Autopoiese</a:t>
            </a:r>
            <a:r>
              <a:rPr lang="pt-BR" dirty="0"/>
              <a:t>, </a:t>
            </a:r>
            <a:r>
              <a:rPr lang="pt-BR" dirty="0" err="1"/>
              <a:t>Luhmann</a:t>
            </a:r>
            <a:r>
              <a:rPr lang="pt-BR" dirty="0"/>
              <a:t> (Sociologia do Direito), direito reflexivo, programas </a:t>
            </a:r>
            <a:r>
              <a:rPr lang="pt-BR" dirty="0" smtClean="0"/>
              <a:t>relacionais; rela</a:t>
            </a:r>
            <a:r>
              <a:rPr lang="en-US" dirty="0" err="1" smtClean="0"/>
              <a:t>ções</a:t>
            </a:r>
            <a:r>
              <a:rPr lang="en-US" dirty="0" smtClean="0"/>
              <a:t> com </a:t>
            </a:r>
            <a:r>
              <a:rPr lang="en-US" dirty="0" err="1" smtClean="0"/>
              <a:t>Clune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11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Introdu</a:t>
            </a:r>
            <a:r>
              <a:rPr lang="en-US" dirty="0" err="1" smtClean="0"/>
              <a:t>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6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Estado, direito e </a:t>
            </a:r>
            <a:r>
              <a:rPr lang="pt-BR" dirty="0" err="1" smtClean="0"/>
              <a:t>pol</a:t>
            </a:r>
            <a:r>
              <a:rPr lang="en-US" dirty="0" err="1" smtClean="0"/>
              <a:t>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charset="0"/>
              <a:buChar char="o"/>
            </a:pPr>
            <a:r>
              <a:rPr lang="pt-BR" dirty="0" smtClean="0"/>
              <a:t>O desenvolvimento das modalidades de a</a:t>
            </a:r>
            <a:r>
              <a:rPr lang="en-US" dirty="0" err="1" smtClean="0"/>
              <a:t>ção</a:t>
            </a:r>
            <a:r>
              <a:rPr lang="en-US" dirty="0" smtClean="0"/>
              <a:t> do Estado, no </a:t>
            </a:r>
            <a:r>
              <a:rPr lang="en-US" dirty="0" err="1" smtClean="0"/>
              <a:t>quadro</a:t>
            </a:r>
            <a:r>
              <a:rPr lang="en-US" dirty="0" smtClean="0"/>
              <a:t> das </a:t>
            </a:r>
            <a:r>
              <a:rPr lang="pt-BR" b="1" dirty="0" err="1" smtClean="0"/>
              <a:t>pol</a:t>
            </a:r>
            <a:r>
              <a:rPr lang="en-US" b="1" dirty="0" err="1" smtClean="0"/>
              <a:t>íticas</a:t>
            </a:r>
            <a:r>
              <a:rPr lang="en-US" b="1" dirty="0" smtClean="0"/>
              <a:t> </a:t>
            </a:r>
            <a:r>
              <a:rPr lang="en-US" b="1" dirty="0" err="1" smtClean="0"/>
              <a:t>públicas</a:t>
            </a:r>
            <a:r>
              <a:rPr lang="en-US" b="1" dirty="0" smtClean="0"/>
              <a:t> </a:t>
            </a:r>
            <a:r>
              <a:rPr lang="en-US" b="1" dirty="0" err="1" smtClean="0"/>
              <a:t>finalistísticas</a:t>
            </a:r>
            <a:r>
              <a:rPr lang="en-US" b="1" dirty="0" smtClean="0"/>
              <a:t> </a:t>
            </a:r>
            <a:r>
              <a:rPr lang="en-US" dirty="0" err="1" smtClean="0"/>
              <a:t>provocou</a:t>
            </a:r>
            <a:r>
              <a:rPr lang="en-US" dirty="0" smtClean="0"/>
              <a:t> a </a:t>
            </a:r>
            <a:r>
              <a:rPr lang="en-US" dirty="0" err="1" smtClean="0"/>
              <a:t>aparição</a:t>
            </a:r>
            <a:r>
              <a:rPr lang="en-US" dirty="0" smtClean="0"/>
              <a:t> de </a:t>
            </a:r>
            <a:r>
              <a:rPr lang="en-US" b="1" dirty="0" err="1" smtClean="0"/>
              <a:t>diversos</a:t>
            </a:r>
            <a:r>
              <a:rPr lang="en-US" b="1" dirty="0" smtClean="0"/>
              <a:t> </a:t>
            </a:r>
            <a:r>
              <a:rPr lang="en-US" b="1" dirty="0" err="1" smtClean="0"/>
              <a:t>tipos</a:t>
            </a:r>
            <a:r>
              <a:rPr lang="en-US" b="1" dirty="0" smtClean="0"/>
              <a:t> de Estado</a:t>
            </a:r>
            <a:r>
              <a:rPr lang="en-US" dirty="0" smtClean="0"/>
              <a:t>. 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E a </a:t>
            </a:r>
            <a:r>
              <a:rPr lang="en-US" dirty="0" err="1" smtClean="0"/>
              <a:t>cada</a:t>
            </a:r>
            <a:r>
              <a:rPr lang="en-US" dirty="0" smtClean="0"/>
              <a:t> um deles </a:t>
            </a:r>
            <a:r>
              <a:rPr lang="en-US" dirty="0" err="1" smtClean="0"/>
              <a:t>corresponde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smtClean="0"/>
              <a:t>forma particular de </a:t>
            </a:r>
            <a:r>
              <a:rPr lang="en-US" b="1" dirty="0" err="1" smtClean="0"/>
              <a:t>direito</a:t>
            </a:r>
            <a:r>
              <a:rPr lang="en-US" dirty="0" smtClean="0"/>
              <a:t>.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</a:t>
            </a:r>
            <a:r>
              <a:rPr lang="en-US" dirty="0" err="1" smtClean="0"/>
              <a:t>finalísticas</a:t>
            </a:r>
            <a:r>
              <a:rPr lang="en-US" dirty="0" smtClean="0"/>
              <a:t> [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oposição</a:t>
            </a:r>
            <a:r>
              <a:rPr lang="en-US" dirty="0" smtClean="0"/>
              <a:t> a </a:t>
            </a:r>
            <a:r>
              <a:rPr lang="en-US" dirty="0" err="1" smtClean="0"/>
              <a:t>relacionais</a:t>
            </a:r>
            <a:r>
              <a:rPr lang="en-US" dirty="0" smtClean="0"/>
              <a:t>] </a:t>
            </a:r>
            <a:r>
              <a:rPr lang="en-US" dirty="0" err="1" smtClean="0"/>
              <a:t>produziram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mudança</a:t>
            </a:r>
            <a:r>
              <a:rPr lang="en-US" dirty="0" smtClean="0"/>
              <a:t> radical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jurídica</a:t>
            </a:r>
            <a:r>
              <a:rPr lang="en-US" dirty="0" smtClean="0"/>
              <a:t> (p. 13)</a:t>
            </a:r>
          </a:p>
          <a:p>
            <a:pPr>
              <a:buFont typeface="Courier New" charset="0"/>
              <a:buChar char="o"/>
            </a:pPr>
            <a:r>
              <a:rPr lang="en-US" dirty="0" smtClean="0">
                <a:solidFill>
                  <a:srgbClr val="92D050"/>
                </a:solidFill>
              </a:rPr>
              <a:t>[</a:t>
            </a:r>
            <a:r>
              <a:rPr lang="en-US" dirty="0" err="1" smtClean="0">
                <a:solidFill>
                  <a:srgbClr val="92D050"/>
                </a:solidFill>
              </a:rPr>
              <a:t>Notar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que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Morand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propõe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que</a:t>
            </a:r>
            <a:r>
              <a:rPr lang="en-US" dirty="0" smtClean="0">
                <a:solidFill>
                  <a:srgbClr val="92D050"/>
                </a:solidFill>
              </a:rPr>
              <a:t> as </a:t>
            </a:r>
            <a:r>
              <a:rPr lang="en-US" dirty="0" err="1" smtClean="0">
                <a:solidFill>
                  <a:srgbClr val="92D050"/>
                </a:solidFill>
              </a:rPr>
              <a:t>políticas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públicas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provocam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alterações</a:t>
            </a:r>
            <a:r>
              <a:rPr lang="en-US" dirty="0" smtClean="0">
                <a:solidFill>
                  <a:srgbClr val="92D050"/>
                </a:solidFill>
              </a:rPr>
              <a:t> no Estado e no </a:t>
            </a:r>
            <a:r>
              <a:rPr lang="en-US" dirty="0" err="1" smtClean="0">
                <a:solidFill>
                  <a:srgbClr val="92D050"/>
                </a:solidFill>
              </a:rPr>
              <a:t>direito</a:t>
            </a:r>
            <a:r>
              <a:rPr lang="en-US" dirty="0" smtClean="0">
                <a:solidFill>
                  <a:srgbClr val="92D050"/>
                </a:solidFill>
              </a:rPr>
              <a:t> e </a:t>
            </a:r>
            <a:r>
              <a:rPr lang="en-US" dirty="0" err="1" smtClean="0">
                <a:solidFill>
                  <a:srgbClr val="92D050"/>
                </a:solidFill>
              </a:rPr>
              <a:t>não</a:t>
            </a:r>
            <a:r>
              <a:rPr lang="en-US" dirty="0" smtClean="0">
                <a:solidFill>
                  <a:srgbClr val="92D050"/>
                </a:solidFill>
              </a:rPr>
              <a:t> o </a:t>
            </a:r>
            <a:r>
              <a:rPr lang="en-US" dirty="0" err="1" smtClean="0">
                <a:solidFill>
                  <a:srgbClr val="92D050"/>
                </a:solidFill>
              </a:rPr>
              <a:t>inverso</a:t>
            </a:r>
            <a:r>
              <a:rPr lang="en-US" dirty="0" smtClean="0">
                <a:solidFill>
                  <a:srgbClr val="92D050"/>
                </a:solidFill>
              </a:rPr>
              <a:t>]</a:t>
            </a:r>
          </a:p>
          <a:p>
            <a:pPr>
              <a:buFont typeface="Courier New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97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Muta</a:t>
            </a:r>
            <a:r>
              <a:rPr lang="en-US" dirty="0" err="1" smtClean="0"/>
              <a:t>ções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jurídica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As </a:t>
            </a:r>
            <a:r>
              <a:rPr lang="pt-BR" dirty="0" err="1" smtClean="0"/>
              <a:t>pol</a:t>
            </a:r>
            <a:r>
              <a:rPr lang="en-US" dirty="0" err="1" smtClean="0"/>
              <a:t>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</a:t>
            </a:r>
            <a:r>
              <a:rPr lang="en-US" dirty="0" err="1" smtClean="0"/>
              <a:t>desenvolvidas</a:t>
            </a:r>
            <a:r>
              <a:rPr lang="en-US" dirty="0" smtClean="0"/>
              <a:t> </a:t>
            </a:r>
            <a:r>
              <a:rPr lang="en-US" dirty="0" err="1" smtClean="0"/>
              <a:t>originalmente</a:t>
            </a:r>
            <a:r>
              <a:rPr lang="en-US" dirty="0" smtClean="0"/>
              <a:t> no </a:t>
            </a:r>
            <a:r>
              <a:rPr lang="en-US" dirty="0" err="1" smtClean="0"/>
              <a:t>quadro</a:t>
            </a:r>
            <a:r>
              <a:rPr lang="en-US" dirty="0" smtClean="0"/>
              <a:t> de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econômicos</a:t>
            </a:r>
            <a:r>
              <a:rPr lang="en-US" dirty="0" smtClean="0"/>
              <a:t> e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/>
              <a:t>i</a:t>
            </a:r>
            <a:r>
              <a:rPr lang="en-US" dirty="0" err="1" smtClean="0"/>
              <a:t>nvadiram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campos</a:t>
            </a:r>
            <a:r>
              <a:rPr lang="en-US" dirty="0" smtClean="0"/>
              <a:t> do </a:t>
            </a:r>
            <a:r>
              <a:rPr lang="en-US" dirty="0" err="1" smtClean="0"/>
              <a:t>direito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pp se </a:t>
            </a:r>
            <a:r>
              <a:rPr lang="en-US" dirty="0" err="1" smtClean="0"/>
              <a:t>incorporam</a:t>
            </a:r>
            <a:r>
              <a:rPr lang="en-US" dirty="0" smtClean="0"/>
              <a:t>, se </a:t>
            </a:r>
            <a:r>
              <a:rPr lang="en-US" dirty="0" err="1" smtClean="0"/>
              <a:t>superpõem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se </a:t>
            </a:r>
            <a:r>
              <a:rPr lang="en-US" dirty="0" err="1" smtClean="0"/>
              <a:t>põem</a:t>
            </a:r>
            <a:r>
              <a:rPr lang="en-US" dirty="0" smtClean="0"/>
              <a:t> a </a:t>
            </a:r>
            <a:r>
              <a:rPr lang="en-US" dirty="0" err="1" smtClean="0"/>
              <a:t>serviço</a:t>
            </a:r>
            <a:r>
              <a:rPr lang="en-US" dirty="0" smtClean="0"/>
              <a:t> das leis, </a:t>
            </a:r>
            <a:r>
              <a:rPr lang="en-US" dirty="0" err="1" smtClean="0"/>
              <a:t>mudando</a:t>
            </a:r>
            <a:r>
              <a:rPr lang="en-US" dirty="0" smtClean="0"/>
              <a:t> </a:t>
            </a:r>
            <a:r>
              <a:rPr lang="en-US" dirty="0" err="1" smtClean="0"/>
              <a:t>profundamente</a:t>
            </a:r>
            <a:r>
              <a:rPr lang="en-US" dirty="0" smtClean="0"/>
              <a:t> o </a:t>
            </a:r>
            <a:r>
              <a:rPr lang="en-US" dirty="0" err="1" smtClean="0"/>
              <a:t>direito</a:t>
            </a:r>
            <a:r>
              <a:rPr lang="en-US" dirty="0" smtClean="0"/>
              <a:t> e </a:t>
            </a:r>
            <a:r>
              <a:rPr lang="en-US" dirty="0" err="1" smtClean="0"/>
              <a:t>deixando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juristas</a:t>
            </a:r>
            <a:r>
              <a:rPr lang="en-US" dirty="0" smtClean="0"/>
              <a:t> </a:t>
            </a:r>
            <a:r>
              <a:rPr lang="en-US" dirty="0" err="1" smtClean="0"/>
              <a:t>desamparados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setores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b="1" dirty="0" err="1" smtClean="0"/>
              <a:t>direito</a:t>
            </a:r>
            <a:r>
              <a:rPr lang="en-US" b="1" dirty="0" smtClean="0"/>
              <a:t> </a:t>
            </a:r>
            <a:r>
              <a:rPr lang="en-US" b="1" dirty="0" err="1" smtClean="0"/>
              <a:t>urbanístico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aménagement</a:t>
            </a:r>
            <a:r>
              <a:rPr lang="en-US" dirty="0" smtClean="0"/>
              <a:t> du </a:t>
            </a:r>
            <a:r>
              <a:rPr lang="en-US" dirty="0" err="1" smtClean="0"/>
              <a:t>territoire</a:t>
            </a:r>
            <a:r>
              <a:rPr lang="en-US" dirty="0" smtClean="0"/>
              <a:t>)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b="1" dirty="0" err="1" smtClean="0"/>
              <a:t>direito</a:t>
            </a:r>
            <a:r>
              <a:rPr lang="en-US" b="1" dirty="0" smtClean="0"/>
              <a:t> </a:t>
            </a:r>
            <a:r>
              <a:rPr lang="en-US" b="1" dirty="0" err="1" smtClean="0"/>
              <a:t>ambiental</a:t>
            </a:r>
            <a:r>
              <a:rPr lang="en-US" dirty="0" smtClean="0"/>
              <a:t>,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mergulhados</a:t>
            </a:r>
            <a:r>
              <a:rPr lang="en-US" dirty="0" smtClean="0"/>
              <a:t> </a:t>
            </a:r>
            <a:r>
              <a:rPr lang="en-US" dirty="0" err="1" smtClean="0"/>
              <a:t>nessas</a:t>
            </a:r>
            <a:r>
              <a:rPr lang="en-US" dirty="0" smtClean="0"/>
              <a:t> </a:t>
            </a:r>
            <a:r>
              <a:rPr lang="en-US" dirty="0" err="1" smtClean="0"/>
              <a:t>inovações</a:t>
            </a:r>
            <a:r>
              <a:rPr lang="en-US" dirty="0" smtClean="0"/>
              <a:t>. [</a:t>
            </a:r>
            <a:r>
              <a:rPr lang="en-US" dirty="0" err="1" smtClean="0"/>
              <a:t>paralelo</a:t>
            </a:r>
            <a:r>
              <a:rPr lang="en-US" dirty="0" smtClean="0"/>
              <a:t> com Ewald]</a:t>
            </a:r>
          </a:p>
          <a:p>
            <a:r>
              <a:rPr lang="en-US" dirty="0" err="1" smtClean="0"/>
              <a:t>Mesmo</a:t>
            </a:r>
            <a:r>
              <a:rPr lang="en-US" dirty="0" smtClean="0"/>
              <a:t> as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tradicionais</a:t>
            </a:r>
            <a:r>
              <a:rPr lang="en-US" dirty="0" smtClean="0"/>
              <a:t>, </a:t>
            </a:r>
            <a:r>
              <a:rPr lang="en-US" dirty="0" err="1" smtClean="0"/>
              <a:t>objeto</a:t>
            </a:r>
            <a:r>
              <a:rPr lang="en-US" dirty="0" smtClean="0"/>
              <a:t> das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codificações</a:t>
            </a:r>
            <a:r>
              <a:rPr lang="en-US" dirty="0" smtClean="0"/>
              <a:t>,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afetadas</a:t>
            </a:r>
            <a:r>
              <a:rPr lang="en-US" dirty="0" smtClean="0"/>
              <a:t> pela </a:t>
            </a:r>
            <a:r>
              <a:rPr lang="en-US" dirty="0" err="1" smtClean="0"/>
              <a:t>intrusão</a:t>
            </a:r>
            <a:r>
              <a:rPr lang="en-US" dirty="0" smtClean="0"/>
              <a:t> das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. Ex. </a:t>
            </a:r>
            <a:r>
              <a:rPr lang="en-US" dirty="0" err="1" smtClean="0"/>
              <a:t>direito</a:t>
            </a:r>
            <a:r>
              <a:rPr lang="en-US" dirty="0" smtClean="0"/>
              <a:t> de </a:t>
            </a:r>
            <a:r>
              <a:rPr lang="en-US" dirty="0" err="1" smtClean="0"/>
              <a:t>família</a:t>
            </a:r>
            <a:r>
              <a:rPr lang="en-US" dirty="0" smtClean="0"/>
              <a:t> e </a:t>
            </a:r>
            <a:r>
              <a:rPr lang="en-US" dirty="0" err="1" smtClean="0"/>
              <a:t>política</a:t>
            </a:r>
            <a:r>
              <a:rPr lang="en-US" dirty="0" smtClean="0"/>
              <a:t> de </a:t>
            </a:r>
            <a:r>
              <a:rPr lang="en-US" dirty="0" err="1" smtClean="0"/>
              <a:t>família</a:t>
            </a:r>
            <a:r>
              <a:rPr lang="en-US" dirty="0" smtClean="0"/>
              <a:t>, </a:t>
            </a:r>
            <a:r>
              <a:rPr lang="en-US" dirty="0" err="1" smtClean="0"/>
              <a:t>direito</a:t>
            </a:r>
            <a:r>
              <a:rPr lang="en-US" dirty="0" smtClean="0"/>
              <a:t> penal e </a:t>
            </a:r>
            <a:r>
              <a:rPr lang="en-US" dirty="0" err="1" smtClean="0"/>
              <a:t>política</a:t>
            </a:r>
            <a:r>
              <a:rPr lang="en-US" dirty="0" smtClean="0"/>
              <a:t> penal.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pensamento</a:t>
            </a:r>
            <a:r>
              <a:rPr lang="en-US" dirty="0" smtClean="0"/>
              <a:t> </a:t>
            </a:r>
            <a:r>
              <a:rPr lang="en-US" b="1" dirty="0" err="1" smtClean="0"/>
              <a:t>finalístico</a:t>
            </a:r>
            <a:r>
              <a:rPr lang="en-US" dirty="0" smtClean="0"/>
              <a:t> </a:t>
            </a:r>
            <a:r>
              <a:rPr lang="en-US" dirty="0" err="1" smtClean="0"/>
              <a:t>penetra</a:t>
            </a:r>
            <a:r>
              <a:rPr lang="en-US" dirty="0" smtClean="0"/>
              <a:t>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concebidas</a:t>
            </a:r>
            <a:r>
              <a:rPr lang="en-US" dirty="0" smtClean="0"/>
              <a:t> </a:t>
            </a:r>
            <a:r>
              <a:rPr lang="en-US" dirty="0" err="1" smtClean="0"/>
              <a:t>originalmente</a:t>
            </a:r>
            <a:r>
              <a:rPr lang="en-US" dirty="0" smtClean="0"/>
              <a:t> de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b="1" dirty="0" err="1" smtClean="0"/>
              <a:t>condicional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847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direito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Direito degenerado, complexo, </a:t>
            </a:r>
            <a:r>
              <a:rPr lang="pt-BR" dirty="0" err="1" smtClean="0"/>
              <a:t>movedi</a:t>
            </a:r>
            <a:r>
              <a:rPr lang="en-US" dirty="0" err="1" smtClean="0"/>
              <a:t>ço</a:t>
            </a:r>
            <a:endParaRPr lang="en-US" dirty="0" smtClean="0"/>
          </a:p>
          <a:p>
            <a:r>
              <a:rPr lang="en-US" dirty="0" err="1" smtClean="0"/>
              <a:t>Degenerescência</a:t>
            </a:r>
            <a:r>
              <a:rPr lang="en-US" dirty="0" smtClean="0"/>
              <a:t> do </a:t>
            </a:r>
            <a:r>
              <a:rPr lang="en-US" dirty="0" err="1" smtClean="0"/>
              <a:t>direito</a:t>
            </a:r>
            <a:r>
              <a:rPr lang="en-US" dirty="0" smtClean="0"/>
              <a:t>, </a:t>
            </a:r>
            <a:r>
              <a:rPr lang="en-US" dirty="0" err="1" smtClean="0"/>
              <a:t>afetando</a:t>
            </a:r>
            <a:r>
              <a:rPr lang="en-US" dirty="0" smtClean="0"/>
              <a:t> a </a:t>
            </a:r>
            <a:r>
              <a:rPr lang="en-US" dirty="0" err="1" smtClean="0"/>
              <a:t>antiga</a:t>
            </a:r>
            <a:r>
              <a:rPr lang="en-US" dirty="0" smtClean="0"/>
              <a:t> </a:t>
            </a:r>
            <a:r>
              <a:rPr lang="en-US" dirty="0" err="1" smtClean="0"/>
              <a:t>concepção</a:t>
            </a:r>
            <a:r>
              <a:rPr lang="en-US" dirty="0" smtClean="0"/>
              <a:t> de </a:t>
            </a:r>
            <a:r>
              <a:rPr lang="en-US" dirty="0" err="1" smtClean="0"/>
              <a:t>ordem</a:t>
            </a:r>
            <a:r>
              <a:rPr lang="en-US" dirty="0" smtClean="0"/>
              <a:t>, </a:t>
            </a:r>
            <a:r>
              <a:rPr lang="en-US" dirty="0" err="1" smtClean="0"/>
              <a:t>simplicidade</a:t>
            </a:r>
            <a:r>
              <a:rPr lang="en-US" dirty="0" smtClean="0"/>
              <a:t> e </a:t>
            </a:r>
            <a:r>
              <a:rPr lang="en-US" dirty="0" err="1" smtClean="0"/>
              <a:t>estabilidade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86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 da </a:t>
            </a:r>
            <a:r>
              <a:rPr lang="pt-BR" dirty="0" err="1" smtClean="0"/>
              <a:t>evolu</a:t>
            </a:r>
            <a:r>
              <a:rPr lang="en-US" dirty="0" err="1" smtClean="0"/>
              <a:t>ção</a:t>
            </a:r>
            <a:r>
              <a:rPr lang="en-US" dirty="0" smtClean="0"/>
              <a:t> dos </a:t>
            </a:r>
            <a:r>
              <a:rPr lang="en-US" dirty="0" err="1" smtClean="0"/>
              <a:t>modos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 do </a:t>
            </a:r>
            <a:r>
              <a:rPr lang="en-US" dirty="0" err="1" smtClean="0"/>
              <a:t>estado</a:t>
            </a:r>
            <a:r>
              <a:rPr lang="en-US" dirty="0" smtClean="0"/>
              <a:t> (e do </a:t>
            </a:r>
            <a:r>
              <a:rPr lang="en-US" dirty="0" err="1" smtClean="0"/>
              <a:t>direito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90793"/>
            <a:ext cx="9720073" cy="4418567"/>
          </a:xfrm>
        </p:spPr>
        <p:txBody>
          <a:bodyPr>
            <a:normAutofit/>
          </a:bodyPr>
          <a:lstStyle/>
          <a:p>
            <a:r>
              <a:rPr lang="pt-BR" dirty="0" smtClean="0"/>
              <a:t>In</a:t>
            </a:r>
            <a:r>
              <a:rPr lang="en-US" dirty="0" err="1" smtClean="0"/>
              <a:t>ício</a:t>
            </a:r>
            <a:r>
              <a:rPr lang="en-US" dirty="0" smtClean="0"/>
              <a:t> do </a:t>
            </a:r>
            <a:r>
              <a:rPr lang="en-US" dirty="0" err="1" smtClean="0"/>
              <a:t>séc</a:t>
            </a:r>
            <a:r>
              <a:rPr lang="en-US" dirty="0" smtClean="0"/>
              <a:t>. XX- </a:t>
            </a:r>
            <a:r>
              <a:rPr lang="en-US" dirty="0" err="1" smtClean="0"/>
              <a:t>administração</a:t>
            </a:r>
            <a:r>
              <a:rPr lang="en-US" dirty="0" smtClean="0"/>
              <a:t> de </a:t>
            </a:r>
            <a:r>
              <a:rPr lang="en-US" dirty="0" err="1" smtClean="0"/>
              <a:t>prestações</a:t>
            </a:r>
            <a:r>
              <a:rPr lang="en-US" dirty="0" smtClean="0"/>
              <a:t>- </a:t>
            </a:r>
            <a:r>
              <a:rPr lang="en-US" dirty="0" err="1" smtClean="0"/>
              <a:t>teoria</a:t>
            </a:r>
            <a:r>
              <a:rPr lang="en-US" dirty="0" smtClean="0"/>
              <a:t> do </a:t>
            </a:r>
            <a:r>
              <a:rPr lang="en-US" b="1" dirty="0" err="1" smtClean="0"/>
              <a:t>serviço</a:t>
            </a:r>
            <a:r>
              <a:rPr lang="en-US" b="1" dirty="0" smtClean="0"/>
              <a:t> </a:t>
            </a:r>
            <a:r>
              <a:rPr lang="en-US" b="1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Pós-guerra</a:t>
            </a:r>
            <a:r>
              <a:rPr lang="en-US" dirty="0" smtClean="0"/>
              <a:t>- </a:t>
            </a:r>
            <a:r>
              <a:rPr lang="en-US" dirty="0" err="1" smtClean="0"/>
              <a:t>modificação</a:t>
            </a:r>
            <a:r>
              <a:rPr lang="en-US" dirty="0" smtClean="0"/>
              <a:t> radical dos </a:t>
            </a:r>
            <a:r>
              <a:rPr lang="en-US" dirty="0" err="1" smtClean="0"/>
              <a:t>modos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 do Estado, com a </a:t>
            </a:r>
            <a:r>
              <a:rPr lang="en-US" b="1" dirty="0" err="1" smtClean="0"/>
              <a:t>intervenção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economia</a:t>
            </a:r>
            <a:r>
              <a:rPr lang="en-US" b="1" dirty="0" smtClean="0"/>
              <a:t> e </a:t>
            </a:r>
            <a:r>
              <a:rPr lang="en-US" b="1" dirty="0" err="1" smtClean="0"/>
              <a:t>em</a:t>
            </a:r>
            <a:r>
              <a:rPr lang="en-US" b="1" dirty="0" smtClean="0"/>
              <a:t> outros </a:t>
            </a:r>
            <a:r>
              <a:rPr lang="en-US" b="1" dirty="0" err="1" smtClean="0"/>
              <a:t>campos</a:t>
            </a:r>
            <a:endParaRPr lang="en-US" b="1" dirty="0" smtClean="0"/>
          </a:p>
          <a:p>
            <a:r>
              <a:rPr lang="en-US" b="1" dirty="0" smtClean="0"/>
              <a:t>Estado ”</a:t>
            </a:r>
            <a:r>
              <a:rPr lang="en-US" b="1" dirty="0" err="1" smtClean="0"/>
              <a:t>negociador</a:t>
            </a:r>
            <a:r>
              <a:rPr lang="en-US" b="1" dirty="0" smtClean="0"/>
              <a:t>”</a:t>
            </a:r>
            <a:r>
              <a:rPr lang="en-US" dirty="0" smtClean="0"/>
              <a:t>- </a:t>
            </a:r>
            <a:r>
              <a:rPr lang="en-US" dirty="0" err="1" smtClean="0"/>
              <a:t>diante</a:t>
            </a:r>
            <a:r>
              <a:rPr lang="en-US" dirty="0" smtClean="0"/>
              <a:t> da </a:t>
            </a:r>
            <a:r>
              <a:rPr lang="en-US" dirty="0" err="1" smtClean="0"/>
              <a:t>dificuldade</a:t>
            </a:r>
            <a:r>
              <a:rPr lang="en-US" dirty="0" smtClean="0"/>
              <a:t> de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, o Estado </a:t>
            </a:r>
            <a:r>
              <a:rPr lang="en-US" dirty="0" err="1" smtClean="0"/>
              <a:t>procura</a:t>
            </a:r>
            <a:r>
              <a:rPr lang="en-US" dirty="0" smtClean="0"/>
              <a:t> </a:t>
            </a:r>
            <a:r>
              <a:rPr lang="en-US" dirty="0" err="1" smtClean="0"/>
              <a:t>pactuar</a:t>
            </a:r>
            <a:r>
              <a:rPr lang="en-US" dirty="0" smtClean="0"/>
              <a:t> </a:t>
            </a:r>
            <a:r>
              <a:rPr lang="en-US" dirty="0" err="1" smtClean="0"/>
              <a:t>soluções</a:t>
            </a:r>
            <a:endParaRPr lang="en-US" dirty="0" smtClean="0"/>
          </a:p>
          <a:p>
            <a:pPr lvl="1"/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, </a:t>
            </a:r>
            <a:r>
              <a:rPr lang="en-US" dirty="0" err="1" smtClean="0"/>
              <a:t>direito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endParaRPr lang="en-US" dirty="0" smtClean="0"/>
          </a:p>
          <a:p>
            <a:r>
              <a:rPr lang="en-US" b="1" dirty="0" smtClean="0"/>
              <a:t>Estado </a:t>
            </a:r>
            <a:r>
              <a:rPr lang="en-US" b="1" dirty="0" err="1" smtClean="0"/>
              <a:t>indutor</a:t>
            </a:r>
            <a:r>
              <a:rPr lang="en-US" dirty="0" smtClean="0"/>
              <a:t>- </a:t>
            </a:r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informação</a:t>
            </a:r>
            <a:r>
              <a:rPr lang="en-US" dirty="0" smtClean="0"/>
              <a:t> para </a:t>
            </a:r>
            <a:r>
              <a:rPr lang="en-US" dirty="0" err="1" smtClean="0"/>
              <a:t>dirigir</a:t>
            </a:r>
            <a:r>
              <a:rPr lang="en-US" dirty="0" smtClean="0"/>
              <a:t> </a:t>
            </a:r>
            <a:r>
              <a:rPr lang="en-US" dirty="0" err="1" smtClean="0"/>
              <a:t>comportamentos</a:t>
            </a:r>
            <a:endParaRPr lang="en-US" dirty="0" smtClean="0"/>
          </a:p>
          <a:p>
            <a:r>
              <a:rPr lang="en-US" dirty="0" smtClean="0"/>
              <a:t>[ref a Ewald, o Estado-providência</a:t>
            </a:r>
            <a:r>
              <a:rPr lang="en-US" dirty="0"/>
              <a:t>,</a:t>
            </a:r>
            <a:r>
              <a:rPr lang="en-US" dirty="0" smtClean="0"/>
              <a:t>1986] </a:t>
            </a:r>
            <a:r>
              <a:rPr lang="en-US" dirty="0"/>
              <a:t>(p. 14</a:t>
            </a:r>
            <a:r>
              <a:rPr lang="en-US" dirty="0" smtClean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16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Morand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728063"/>
              </p:ext>
            </p:extLst>
          </p:nvPr>
        </p:nvGraphicFramePr>
        <p:xfrm>
          <a:off x="1023938" y="2286000"/>
          <a:ext cx="97202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/>
                <a:gridCol w="486013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Formas de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Formas de direito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liberal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moderno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</a:t>
                      </a:r>
                      <a:r>
                        <a:rPr lang="pt-BR" dirty="0" err="1" smtClean="0"/>
                        <a:t>provid</a:t>
                      </a:r>
                      <a:r>
                        <a:rPr lang="en-US" dirty="0" err="1" smtClean="0"/>
                        <a:t>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de</a:t>
                      </a:r>
                      <a:r>
                        <a:rPr lang="pt-BR" baseline="0" dirty="0" smtClean="0"/>
                        <a:t> presta</a:t>
                      </a:r>
                      <a:r>
                        <a:rPr lang="en-US" baseline="0" dirty="0" err="1" smtClean="0"/>
                        <a:t>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propulsivo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dos programas final</a:t>
                      </a:r>
                      <a:r>
                        <a:rPr lang="en-US" dirty="0" err="1" smtClean="0"/>
                        <a:t>ísticos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reflexivo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dos programas relacionais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</a:t>
                      </a:r>
                      <a:r>
                        <a:rPr lang="pt-BR" dirty="0" smtClean="0"/>
                        <a:t>indutor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fundado sobre</a:t>
                      </a:r>
                      <a:r>
                        <a:rPr lang="pt-BR" baseline="0" dirty="0" smtClean="0"/>
                        <a:t> a </a:t>
                      </a:r>
                      <a:r>
                        <a:rPr lang="pt-BR" baseline="0" dirty="0" err="1" smtClean="0"/>
                        <a:t>persuas</a:t>
                      </a:r>
                      <a:r>
                        <a:rPr lang="en-US" baseline="0" dirty="0" err="1" smtClean="0"/>
                        <a:t>ão</a:t>
                      </a:r>
                      <a:r>
                        <a:rPr lang="en-US" baseline="0" dirty="0" smtClean="0"/>
                        <a:t> e a </a:t>
                      </a:r>
                      <a:r>
                        <a:rPr lang="en-US" baseline="0" dirty="0" err="1" smtClean="0"/>
                        <a:t>influência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94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Tipologias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”A </a:t>
            </a:r>
            <a:r>
              <a:rPr lang="en-US" dirty="0" err="1"/>
              <a:t>tentativa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elaborada</a:t>
            </a:r>
            <a:r>
              <a:rPr lang="en-US" dirty="0"/>
              <a:t> de </a:t>
            </a:r>
            <a:r>
              <a:rPr lang="en-US" dirty="0" err="1"/>
              <a:t>descrever</a:t>
            </a:r>
            <a:r>
              <a:rPr lang="en-US" dirty="0"/>
              <a:t> a </a:t>
            </a:r>
            <a:r>
              <a:rPr lang="en-US" dirty="0" err="1"/>
              <a:t>coevolução</a:t>
            </a:r>
            <a:r>
              <a:rPr lang="en-US" dirty="0"/>
              <a:t> das </a:t>
            </a:r>
            <a:r>
              <a:rPr lang="en-US" dirty="0" err="1"/>
              <a:t>modalidades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do Estado e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estruturas</a:t>
            </a:r>
            <a:r>
              <a:rPr lang="en-US" dirty="0"/>
              <a:t> </a:t>
            </a:r>
            <a:r>
              <a:rPr lang="en-US" dirty="0" err="1"/>
              <a:t>jurídicas</a:t>
            </a:r>
            <a:r>
              <a:rPr lang="en-US" dirty="0"/>
              <a:t> </a:t>
            </a:r>
            <a:r>
              <a:rPr lang="en-US" dirty="0" err="1"/>
              <a:t>provém</a:t>
            </a:r>
            <a:r>
              <a:rPr lang="en-US" dirty="0"/>
              <a:t> da </a:t>
            </a:r>
            <a:r>
              <a:rPr lang="en-US" dirty="0" err="1"/>
              <a:t>corrente</a:t>
            </a:r>
            <a:r>
              <a:rPr lang="en-US" dirty="0"/>
              <a:t> </a:t>
            </a:r>
            <a:r>
              <a:rPr lang="en-US" dirty="0" err="1"/>
              <a:t>autopoiética</a:t>
            </a:r>
            <a:r>
              <a:rPr lang="en-US" dirty="0"/>
              <a:t> do </a:t>
            </a:r>
            <a:r>
              <a:rPr lang="en-US" dirty="0" err="1"/>
              <a:t>direito</a:t>
            </a:r>
            <a:r>
              <a:rPr lang="en-US" dirty="0"/>
              <a:t>.” 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aseada</a:t>
            </a:r>
            <a:r>
              <a:rPr lang="en-US" dirty="0" smtClean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simplista</a:t>
            </a:r>
            <a:r>
              <a:rPr lang="en-US" dirty="0" smtClean="0"/>
              <a:t> </a:t>
            </a:r>
            <a:r>
              <a:rPr lang="en-US" dirty="0" err="1" smtClean="0"/>
              <a:t>reduzir</a:t>
            </a:r>
            <a:r>
              <a:rPr lang="en-US" dirty="0" smtClean="0"/>
              <a:t> as </a:t>
            </a:r>
            <a:r>
              <a:rPr lang="en-US" dirty="0" err="1" smtClean="0"/>
              <a:t>ciências</a:t>
            </a:r>
            <a:r>
              <a:rPr lang="en-US" dirty="0" smtClean="0"/>
              <a:t> e as </a:t>
            </a:r>
            <a:r>
              <a:rPr lang="en-US" dirty="0" err="1" smtClean="0"/>
              <a:t>disciplinas</a:t>
            </a:r>
            <a:r>
              <a:rPr lang="en-US" dirty="0" smtClean="0"/>
              <a:t> a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,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impactos</a:t>
            </a:r>
            <a:r>
              <a:rPr lang="en-US" dirty="0" smtClean="0"/>
              <a:t> das </a:t>
            </a:r>
            <a:r>
              <a:rPr lang="en-US" dirty="0" err="1" smtClean="0"/>
              <a:t>modificações</a:t>
            </a:r>
            <a:r>
              <a:rPr lang="en-US" dirty="0" smtClean="0"/>
              <a:t> das </a:t>
            </a:r>
            <a:r>
              <a:rPr lang="en-US" dirty="0" err="1" smtClean="0"/>
              <a:t>modalidades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 do Estado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direito</a:t>
            </a:r>
            <a:endParaRPr lang="en-US" dirty="0" smtClean="0"/>
          </a:p>
          <a:p>
            <a:r>
              <a:rPr lang="en-US" dirty="0" err="1"/>
              <a:t>Teoria</a:t>
            </a:r>
            <a:r>
              <a:rPr lang="en-US" dirty="0"/>
              <a:t> da </a:t>
            </a:r>
            <a:r>
              <a:rPr lang="en-US" b="1" dirty="0" err="1"/>
              <a:t>autopoiese</a:t>
            </a:r>
            <a:r>
              <a:rPr lang="en-US" dirty="0"/>
              <a:t>. </a:t>
            </a:r>
            <a:r>
              <a:rPr lang="en-US" dirty="0" err="1"/>
              <a:t>Luhmann</a:t>
            </a:r>
            <a:r>
              <a:rPr lang="en-US" dirty="0"/>
              <a:t> (</a:t>
            </a:r>
            <a:r>
              <a:rPr lang="en-US" dirty="0" err="1"/>
              <a:t>Sociologia</a:t>
            </a:r>
            <a:r>
              <a:rPr lang="en-US" dirty="0"/>
              <a:t> do </a:t>
            </a:r>
            <a:r>
              <a:rPr lang="en-US" dirty="0" err="1"/>
              <a:t>Direito</a:t>
            </a:r>
            <a:r>
              <a:rPr lang="en-US" dirty="0"/>
              <a:t>, 1983) </a:t>
            </a:r>
            <a:r>
              <a:rPr lang="en-US" dirty="0" err="1"/>
              <a:t>demonstrou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</a:t>
            </a:r>
            <a:r>
              <a:rPr lang="en-US" dirty="0" err="1"/>
              <a:t>finalísticos</a:t>
            </a:r>
            <a:r>
              <a:rPr lang="en-US" dirty="0"/>
              <a:t> </a:t>
            </a:r>
            <a:r>
              <a:rPr lang="en-US" dirty="0" err="1"/>
              <a:t>geravam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estrutura</a:t>
            </a:r>
            <a:r>
              <a:rPr lang="en-US" dirty="0"/>
              <a:t> </a:t>
            </a:r>
            <a:r>
              <a:rPr lang="en-US" dirty="0" err="1"/>
              <a:t>jurídica</a:t>
            </a:r>
            <a:r>
              <a:rPr lang="en-US" dirty="0"/>
              <a:t> nova e </a:t>
            </a:r>
            <a:r>
              <a:rPr lang="en-US" dirty="0" err="1" smtClean="0"/>
              <a:t>problemática</a:t>
            </a:r>
            <a:endParaRPr lang="en-US" dirty="0"/>
          </a:p>
          <a:p>
            <a:r>
              <a:rPr lang="pt-BR" dirty="0" err="1"/>
              <a:t>Rosanvallon</a:t>
            </a:r>
            <a:r>
              <a:rPr lang="pt-BR" dirty="0"/>
              <a:t>, tipologias de Estado: utopista, higienista, </a:t>
            </a:r>
            <a:r>
              <a:rPr lang="pt-BR" dirty="0" err="1"/>
              <a:t>provid</a:t>
            </a:r>
            <a:r>
              <a:rPr lang="en-US" dirty="0" err="1"/>
              <a:t>ência</a:t>
            </a:r>
            <a:r>
              <a:rPr lang="en-US" dirty="0"/>
              <a:t>, social, </a:t>
            </a:r>
            <a:r>
              <a:rPr lang="en-US" dirty="0" err="1"/>
              <a:t>tutelar</a:t>
            </a:r>
            <a:r>
              <a:rPr lang="en-US" dirty="0"/>
              <a:t>, </a:t>
            </a:r>
            <a:r>
              <a:rPr lang="en-US" dirty="0" err="1"/>
              <a:t>protetor</a:t>
            </a:r>
            <a:r>
              <a:rPr lang="en-US" dirty="0"/>
              <a:t>, </a:t>
            </a:r>
            <a:r>
              <a:rPr lang="en-US" dirty="0" err="1"/>
              <a:t>conservador-propulsivo</a:t>
            </a:r>
            <a:r>
              <a:rPr lang="en-US" dirty="0"/>
              <a:t> etc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Tipologias</a:t>
            </a:r>
            <a:r>
              <a:rPr lang="en-US" dirty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tipos-ideais</a:t>
            </a:r>
            <a:r>
              <a:rPr lang="en-US" dirty="0" smtClean="0"/>
              <a:t>, de valor </a:t>
            </a:r>
            <a:r>
              <a:rPr lang="en-US" dirty="0" err="1" smtClean="0"/>
              <a:t>heurístico</a:t>
            </a:r>
            <a:r>
              <a:rPr lang="en-US" dirty="0" smtClean="0"/>
              <a:t> [v. </a:t>
            </a:r>
            <a:r>
              <a:rPr lang="en-US" dirty="0" err="1" smtClean="0"/>
              <a:t>relato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ideais</a:t>
            </a:r>
            <a:r>
              <a:rPr lang="en-US" dirty="0" smtClean="0"/>
              <a:t> e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empíricos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Jellinek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do Estado: </a:t>
            </a:r>
            <a:r>
              <a:rPr lang="en-US" dirty="0" err="1" smtClean="0"/>
              <a:t>Sentidos</a:t>
            </a:r>
            <a:r>
              <a:rPr lang="en-US" dirty="0" smtClean="0"/>
              <a:t> </a:t>
            </a:r>
            <a:r>
              <a:rPr lang="en-US" dirty="0" err="1" smtClean="0"/>
              <a:t>Contemporâneos</a:t>
            </a:r>
            <a:r>
              <a:rPr lang="en-US" dirty="0" smtClean="0"/>
              <a:t>, p. 40]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279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Willke</a:t>
            </a:r>
            <a:r>
              <a:rPr lang="pt-BR" dirty="0" smtClean="0"/>
              <a:t>, 1992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520031"/>
              </p:ext>
            </p:extLst>
          </p:nvPr>
        </p:nvGraphicFramePr>
        <p:xfrm>
          <a:off x="1023938" y="2286000"/>
          <a:ext cx="972026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7"/>
                <a:gridCol w="3240087"/>
                <a:gridCol w="324008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Formas da sociedade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Formas de</a:t>
                      </a:r>
                      <a:r>
                        <a:rPr lang="pt-BR" baseline="0" dirty="0" smtClean="0"/>
                        <a:t>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Forma do direito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</a:t>
                      </a:r>
                      <a:r>
                        <a:rPr lang="en-US" dirty="0" err="1" smtClean="0"/>
                        <a:t>é-moderno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Estado repressivo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</a:t>
                      </a:r>
                      <a:r>
                        <a:rPr lang="pt-BR" baseline="0" dirty="0" smtClean="0"/>
                        <a:t> repressivo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Moderno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Estado liberal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</a:t>
                      </a:r>
                      <a:r>
                        <a:rPr lang="pt-BR" dirty="0" err="1" smtClean="0"/>
                        <a:t>restitutivo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Complexo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Estado intervencionista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final</a:t>
                      </a:r>
                      <a:r>
                        <a:rPr lang="en-US" dirty="0" err="1" smtClean="0"/>
                        <a:t>ístico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Hipercomplexo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dirigente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de </a:t>
                      </a:r>
                      <a:r>
                        <a:rPr lang="en-US" i="1" baseline="0" dirty="0" err="1" smtClean="0"/>
                        <a:t>guidage</a:t>
                      </a:r>
                      <a:r>
                        <a:rPr lang="en-US" baseline="0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reflexivo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40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362</TotalTime>
  <Words>690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Courier New</vt:lpstr>
      <vt:lpstr>Tw Cen MT</vt:lpstr>
      <vt:lpstr>Tw Cen MT Condensed</vt:lpstr>
      <vt:lpstr>Wingdings 3</vt:lpstr>
      <vt:lpstr>Integral</vt:lpstr>
      <vt:lpstr>Le droit neo moderne des politiques publiques</vt:lpstr>
      <vt:lpstr>Introdução</vt:lpstr>
      <vt:lpstr>Estado, direito e políticas públicas</vt:lpstr>
      <vt:lpstr>Mutações na estrutura jurídica</vt:lpstr>
      <vt:lpstr>Visão sobre as políticas públicas e seu efeito sobre o direito</vt:lpstr>
      <vt:lpstr>Etapas da evolução dos modos de ação do estado (e do direito)</vt:lpstr>
      <vt:lpstr>Morand</vt:lpstr>
      <vt:lpstr>Tipologias do estado</vt:lpstr>
      <vt:lpstr>Willke, 1992</vt:lpstr>
      <vt:lpstr>Críticas e comentários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droit neo moderne des politiques publiques</dc:title>
  <dc:creator>maria paula dallari bucci</dc:creator>
  <cp:lastModifiedBy>maria paula dallari bucci</cp:lastModifiedBy>
  <cp:revision>21</cp:revision>
  <dcterms:created xsi:type="dcterms:W3CDTF">2018-05-17T14:32:06Z</dcterms:created>
  <dcterms:modified xsi:type="dcterms:W3CDTF">2019-10-01T18:41:44Z</dcterms:modified>
</cp:coreProperties>
</file>