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300" r:id="rId2"/>
    <p:sldId id="301" r:id="rId3"/>
    <p:sldId id="302" r:id="rId4"/>
    <p:sldId id="303" r:id="rId5"/>
    <p:sldId id="304" r:id="rId6"/>
    <p:sldId id="295" r:id="rId7"/>
    <p:sldId id="291" r:id="rId8"/>
    <p:sldId id="296" r:id="rId9"/>
    <p:sldId id="298" r:id="rId10"/>
    <p:sldId id="297" r:id="rId11"/>
    <p:sldId id="299" r:id="rId12"/>
    <p:sldId id="294" r:id="rId13"/>
    <p:sldId id="29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6E279-CCFB-456F-923B-E830C358C7BD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A87F0-7F5E-4EB3-871A-72701A427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36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9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7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1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9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78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77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3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9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FFF4-232B-42D8-837B-66DD4C6D6E5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239B-CDB6-41CA-AA50-65F461C95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23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Opções Americanas</a:t>
            </a:r>
            <a:br>
              <a:rPr lang="pt-BR" dirty="0"/>
            </a:br>
            <a:r>
              <a:rPr lang="pt-BR" dirty="0"/>
              <a:t>Modelo Binomial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Exercício 3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606" y="1238869"/>
            <a:ext cx="8804787" cy="46902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Calcule </a:t>
            </a:r>
            <a:r>
              <a:rPr lang="pt-BR" sz="3200" dirty="0"/>
              <a:t>o preço de uma </a:t>
            </a:r>
            <a:r>
              <a:rPr lang="pt-BR" sz="3200" dirty="0" err="1"/>
              <a:t>put</a:t>
            </a:r>
            <a:r>
              <a:rPr lang="pt-BR" sz="3200" dirty="0"/>
              <a:t> europeia de exercício R$ 120,00. </a:t>
            </a:r>
            <a:endParaRPr lang="pt-BR" sz="32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pt-BR" sz="3200" dirty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DADOS</a:t>
            </a:r>
            <a:r>
              <a:rPr lang="pt-BR" sz="3200" dirty="0"/>
              <a:t>: </a:t>
            </a:r>
            <a:endParaRPr lang="pt-BR" sz="3200" dirty="0" smtClean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Preço </a:t>
            </a:r>
            <a:r>
              <a:rPr lang="pt-BR" sz="3200" dirty="0"/>
              <a:t>do ativo-objeto (S): R$ 120,00 Volatilidade do </a:t>
            </a:r>
            <a:r>
              <a:rPr lang="pt-BR" sz="3200" dirty="0" smtClean="0"/>
              <a:t>ativo-objeto: </a:t>
            </a:r>
            <a:r>
              <a:rPr lang="pt-BR" sz="3200" dirty="0"/>
              <a:t>15% a.a. Taxa de juros do ativo livre de risco (r): 10% a.a. contínua Tempo para o vencimento (t): 2 meses Passo: 1 mês </a:t>
            </a: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2520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64"/>
            <a:ext cx="9144000" cy="40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Exercício 4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/>
              <a:t>Calcule o preço de uma opção americana de venda sobre um ativo com vencimento em três meses, quando o preço atual do ativo é e $ 60, o preço de exercício também é de $ 60, a taxa de juro livre de risco é de 10</a:t>
            </a:r>
            <a:r>
              <a:rPr lang="pt-BR" sz="3200" dirty="0" smtClean="0"/>
              <a:t>% a.a. </a:t>
            </a:r>
            <a:r>
              <a:rPr lang="pt-BR" sz="3200" dirty="0"/>
              <a:t>(já considerando a capitalização continua) e a volatilidade é de 45% ao ano. Use uma árvore binomial com intervalo de tempo de um mês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023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Exercício 5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Calcule o preço de uma opção americana de compra sobre futuro de milho com vencimento em nove meses, quando o preço atual do milho é e </a:t>
            </a:r>
            <a:r>
              <a:rPr lang="pt-BR" sz="3200" dirty="0"/>
              <a:t>US$ </a:t>
            </a:r>
            <a:r>
              <a:rPr lang="pt-BR" sz="3200" dirty="0" smtClean="0"/>
              <a:t>0,198, </a:t>
            </a:r>
            <a:r>
              <a:rPr lang="pt-BR" sz="3200" dirty="0"/>
              <a:t>o preço de exercício é de US$ 0,200, a taxa de juro livre de risco é de 8</a:t>
            </a:r>
            <a:r>
              <a:rPr lang="pt-BR" sz="3200" dirty="0" smtClean="0"/>
              <a:t>% a.a. </a:t>
            </a:r>
            <a:r>
              <a:rPr lang="pt-BR" sz="3200" dirty="0"/>
              <a:t>(já considerando a capitalização continua) e a volatilidade é de 30% ao ano. Use uma árvore binomial com intervalo de tempo de três meses.</a:t>
            </a:r>
          </a:p>
          <a:p>
            <a:pPr>
              <a:lnSpc>
                <a:spcPct val="100000"/>
              </a:lnSpc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310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5" y="54405"/>
            <a:ext cx="89309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solidFill>
                  <a:srgbClr val="000000"/>
                </a:solidFill>
              </a:rPr>
              <a:t>Relembrado opção europeia - Modelo Binomial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0975" y="2360593"/>
            <a:ext cx="8714474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0000"/>
                </a:solidFill>
              </a:rPr>
              <a:t>Qual o valor de uma opção europeia de venda para dois anos, com preço de exercício de $ 52, sobre um ativo com preço atual de $ 50 ?</a:t>
            </a:r>
          </a:p>
          <a:p>
            <a:r>
              <a:rPr lang="pt-BR" sz="2800" dirty="0" smtClean="0">
                <a:solidFill>
                  <a:srgbClr val="000000"/>
                </a:solidFill>
              </a:rPr>
              <a:t>Suponha que haja dois intervalos de tempo (um ano cada) e que, a cada intervalo, o preço do ativo suba numa proporção de 20% ou caia na mesma proporção. </a:t>
            </a:r>
          </a:p>
          <a:p>
            <a:r>
              <a:rPr lang="pt-BR" sz="2800" dirty="0" smtClean="0">
                <a:solidFill>
                  <a:srgbClr val="000000"/>
                </a:solidFill>
              </a:rPr>
              <a:t>A taxa de juro livre de risco é de 5% a.a.</a:t>
            </a:r>
          </a:p>
          <a:p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7251520" y="1691447"/>
            <a:ext cx="710565" cy="4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p =</a:t>
            </a:r>
            <a:endParaRPr lang="pt-BR" alt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836056" y="1508659"/>
            <a:ext cx="1059393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err="1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altLang="pt-BR" sz="2400" baseline="30000" dirty="0" err="1" smtClean="0">
                <a:solidFill>
                  <a:schemeClr val="accent4">
                    <a:lumMod val="50000"/>
                  </a:schemeClr>
                </a:solidFill>
              </a:rPr>
              <a:t>rT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altLang="pt-BR" sz="2400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 d</a:t>
            </a:r>
            <a:endParaRPr lang="pt-BR" altLang="pt-BR" sz="2400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925817" y="1887724"/>
            <a:ext cx="869149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u </a:t>
            </a:r>
            <a:r>
              <a:rPr lang="pt-BR" altLang="pt-BR" sz="2400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endParaRPr lang="pt-BR" alt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7836056" y="1965397"/>
            <a:ext cx="1015490" cy="1484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084497" y="6302751"/>
            <a:ext cx="5522306" cy="5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rgbClr val="0000FF"/>
                </a:solidFill>
              </a:rPr>
              <a:t>f = e</a:t>
            </a:r>
            <a:r>
              <a:rPr lang="pt-BR" altLang="pt-BR" sz="2400" baseline="30000" dirty="0" smtClean="0">
                <a:solidFill>
                  <a:srgbClr val="0000FF"/>
                </a:solidFill>
              </a:rPr>
              <a:t>-2rT</a:t>
            </a:r>
            <a:r>
              <a:rPr lang="pt-BR" altLang="pt-BR" sz="2400" dirty="0" smtClean="0">
                <a:solidFill>
                  <a:srgbClr val="0000FF"/>
                </a:solidFill>
              </a:rPr>
              <a:t>[p²f</a:t>
            </a:r>
            <a:r>
              <a:rPr lang="pt-BR" altLang="pt-BR" sz="2400" baseline="-25000" dirty="0" smtClean="0">
                <a:solidFill>
                  <a:srgbClr val="0000FF"/>
                </a:solidFill>
              </a:rPr>
              <a:t>uu</a:t>
            </a:r>
            <a:r>
              <a:rPr lang="pt-BR" altLang="pt-BR" sz="2400" dirty="0" smtClean="0">
                <a:solidFill>
                  <a:srgbClr val="0000FF"/>
                </a:solidFill>
              </a:rPr>
              <a:t> + 2p(1 – p)</a:t>
            </a:r>
            <a:r>
              <a:rPr lang="pt-BR" altLang="pt-BR" sz="2400" dirty="0" err="1" smtClean="0">
                <a:solidFill>
                  <a:srgbClr val="0000FF"/>
                </a:solidFill>
              </a:rPr>
              <a:t>f</a:t>
            </a:r>
            <a:r>
              <a:rPr lang="pt-BR" altLang="pt-BR" sz="2400" baseline="-25000" dirty="0" err="1" smtClean="0">
                <a:solidFill>
                  <a:srgbClr val="0000FF"/>
                </a:solidFill>
              </a:rPr>
              <a:t>ud</a:t>
            </a:r>
            <a:r>
              <a:rPr lang="pt-BR" altLang="pt-BR" sz="2400" dirty="0" smtClean="0">
                <a:solidFill>
                  <a:srgbClr val="0000FF"/>
                </a:solidFill>
              </a:rPr>
              <a:t> + (1 – p)² </a:t>
            </a:r>
            <a:r>
              <a:rPr lang="pt-BR" altLang="pt-BR" sz="2400" dirty="0" err="1" smtClean="0">
                <a:solidFill>
                  <a:srgbClr val="0000FF"/>
                </a:solidFill>
              </a:rPr>
              <a:t>f</a:t>
            </a:r>
            <a:r>
              <a:rPr lang="pt-BR" altLang="pt-BR" sz="2400" baseline="-25000" dirty="0" err="1" smtClean="0">
                <a:solidFill>
                  <a:srgbClr val="0000FF"/>
                </a:solidFill>
              </a:rPr>
              <a:t>dd</a:t>
            </a:r>
            <a:r>
              <a:rPr lang="pt-BR" altLang="pt-BR" sz="2400" dirty="0" smtClean="0">
                <a:solidFill>
                  <a:srgbClr val="0000FF"/>
                </a:solidFill>
              </a:rPr>
              <a:t>]</a:t>
            </a:r>
            <a:endParaRPr lang="pt-BR" altLang="pt-BR" sz="1400" baseline="30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04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3" grpId="0"/>
      <p:bldP spid="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7251520" y="1691447"/>
            <a:ext cx="710565" cy="4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p =</a:t>
            </a:r>
            <a:endParaRPr lang="pt-BR" alt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836056" y="1508659"/>
            <a:ext cx="1059393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err="1" smtClean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altLang="pt-BR" sz="2400" baseline="30000" dirty="0" err="1" smtClean="0">
                <a:solidFill>
                  <a:schemeClr val="accent4">
                    <a:lumMod val="50000"/>
                  </a:schemeClr>
                </a:solidFill>
              </a:rPr>
              <a:t>rT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altLang="pt-BR" sz="2400" dirty="0">
                <a:solidFill>
                  <a:schemeClr val="accent4">
                    <a:lumMod val="50000"/>
                  </a:schemeClr>
                </a:solidFill>
              </a:rPr>
              <a:t>–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 d</a:t>
            </a:r>
            <a:endParaRPr lang="pt-BR" altLang="pt-BR" sz="2400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925817" y="1887724"/>
            <a:ext cx="869149" cy="494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u </a:t>
            </a:r>
            <a:r>
              <a:rPr lang="pt-BR" altLang="pt-BR" sz="2400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pt-BR" altLang="pt-BR" sz="2400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endParaRPr lang="pt-BR" altLang="pt-B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4" name="Conector reto 43"/>
          <p:cNvCxnSpPr/>
          <p:nvPr/>
        </p:nvCxnSpPr>
        <p:spPr>
          <a:xfrm>
            <a:off x="7836056" y="1965397"/>
            <a:ext cx="1015490" cy="14846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2084497" y="6302751"/>
            <a:ext cx="5522306" cy="5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400" dirty="0" smtClean="0">
                <a:solidFill>
                  <a:srgbClr val="0000FF"/>
                </a:solidFill>
              </a:rPr>
              <a:t>f = e</a:t>
            </a:r>
            <a:r>
              <a:rPr lang="pt-BR" altLang="pt-BR" sz="2400" baseline="30000" dirty="0" smtClean="0">
                <a:solidFill>
                  <a:srgbClr val="0000FF"/>
                </a:solidFill>
              </a:rPr>
              <a:t>-2rT</a:t>
            </a:r>
            <a:r>
              <a:rPr lang="pt-BR" altLang="pt-BR" sz="2400" dirty="0" smtClean="0">
                <a:solidFill>
                  <a:srgbClr val="0000FF"/>
                </a:solidFill>
              </a:rPr>
              <a:t>[p²f</a:t>
            </a:r>
            <a:r>
              <a:rPr lang="pt-BR" altLang="pt-BR" sz="2400" baseline="-25000" dirty="0" smtClean="0">
                <a:solidFill>
                  <a:srgbClr val="0000FF"/>
                </a:solidFill>
              </a:rPr>
              <a:t>uu</a:t>
            </a:r>
            <a:r>
              <a:rPr lang="pt-BR" altLang="pt-BR" sz="2400" dirty="0" smtClean="0">
                <a:solidFill>
                  <a:srgbClr val="0000FF"/>
                </a:solidFill>
              </a:rPr>
              <a:t> + 2p(1 – p)</a:t>
            </a:r>
            <a:r>
              <a:rPr lang="pt-BR" altLang="pt-BR" sz="2400" dirty="0" err="1" smtClean="0">
                <a:solidFill>
                  <a:srgbClr val="0000FF"/>
                </a:solidFill>
              </a:rPr>
              <a:t>f</a:t>
            </a:r>
            <a:r>
              <a:rPr lang="pt-BR" altLang="pt-BR" sz="2400" baseline="-25000" dirty="0" err="1" smtClean="0">
                <a:solidFill>
                  <a:srgbClr val="0000FF"/>
                </a:solidFill>
              </a:rPr>
              <a:t>ud</a:t>
            </a:r>
            <a:r>
              <a:rPr lang="pt-BR" altLang="pt-BR" sz="2400" dirty="0" smtClean="0">
                <a:solidFill>
                  <a:srgbClr val="0000FF"/>
                </a:solidFill>
              </a:rPr>
              <a:t> + (1 – p)² </a:t>
            </a:r>
            <a:r>
              <a:rPr lang="pt-BR" altLang="pt-BR" sz="2400" dirty="0" err="1" smtClean="0">
                <a:solidFill>
                  <a:srgbClr val="0000FF"/>
                </a:solidFill>
              </a:rPr>
              <a:t>f</a:t>
            </a:r>
            <a:r>
              <a:rPr lang="pt-BR" altLang="pt-BR" sz="2400" baseline="-25000" dirty="0" err="1" smtClean="0">
                <a:solidFill>
                  <a:srgbClr val="0000FF"/>
                </a:solidFill>
              </a:rPr>
              <a:t>dd</a:t>
            </a:r>
            <a:r>
              <a:rPr lang="pt-BR" altLang="pt-BR" sz="2400" dirty="0" smtClean="0">
                <a:solidFill>
                  <a:srgbClr val="0000FF"/>
                </a:solidFill>
              </a:rPr>
              <a:t>]</a:t>
            </a:r>
            <a:endParaRPr lang="pt-BR" altLang="pt-BR" sz="1400" baseline="30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16051" y="2481837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7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24475" y="294084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697451" y="359165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12" idx="6"/>
            <a:endCxn id="11" idx="3"/>
          </p:cNvCxnSpPr>
          <p:nvPr/>
        </p:nvCxnSpPr>
        <p:spPr>
          <a:xfrm flipV="1">
            <a:off x="3805401" y="305572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12" idx="6"/>
          </p:cNvCxnSpPr>
          <p:nvPr/>
        </p:nvCxnSpPr>
        <p:spPr>
          <a:xfrm>
            <a:off x="3805401" y="365895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329989" y="403722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29989" y="513318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702965" y="468803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>
            <a:stCxn id="17" idx="6"/>
            <a:endCxn id="15" idx="3"/>
          </p:cNvCxnSpPr>
          <p:nvPr/>
        </p:nvCxnSpPr>
        <p:spPr>
          <a:xfrm flipV="1">
            <a:off x="3810915" y="415210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7" idx="6"/>
            <a:endCxn id="16" idx="2"/>
          </p:cNvCxnSpPr>
          <p:nvPr/>
        </p:nvCxnSpPr>
        <p:spPr>
          <a:xfrm>
            <a:off x="3810915" y="475533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073195" y="4245372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>
            <a:stCxn id="20" idx="6"/>
          </p:cNvCxnSpPr>
          <p:nvPr/>
        </p:nvCxnSpPr>
        <p:spPr>
          <a:xfrm flipV="1">
            <a:off x="2181145" y="3709442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20" idx="6"/>
          </p:cNvCxnSpPr>
          <p:nvPr/>
        </p:nvCxnSpPr>
        <p:spPr>
          <a:xfrm>
            <a:off x="2181145" y="4312670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118825" y="3615141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48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18822" y="4737354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3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67606" y="3153476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60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67606" y="4274618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40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80623" y="3983673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50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26042" y="3701035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1,4148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82056" y="4776144"/>
            <a:ext cx="11818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9,4639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25699" y="4327258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4,1927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243512" y="5177927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20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35200" y="4088961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4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235200" y="3008303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53563" y="1744238"/>
            <a:ext cx="40331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</a:rPr>
              <a:t>Preço de Exercício = 52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5" y="54405"/>
            <a:ext cx="89309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solidFill>
                  <a:srgbClr val="000000"/>
                </a:solidFill>
              </a:rPr>
              <a:t>Relembrado opção europeia - Modelo Binomial</a:t>
            </a:r>
          </a:p>
        </p:txBody>
      </p:sp>
    </p:spTree>
    <p:extLst>
      <p:ext uri="{BB962C8B-B14F-4D97-AF65-F5344CB8AC3E}">
        <p14:creationId xmlns:p14="http://schemas.microsoft.com/office/powerpoint/2010/main" val="24337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16051" y="2481837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7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24475" y="294084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697451" y="359165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12" idx="6"/>
            <a:endCxn id="11" idx="3"/>
          </p:cNvCxnSpPr>
          <p:nvPr/>
        </p:nvCxnSpPr>
        <p:spPr>
          <a:xfrm flipV="1">
            <a:off x="3805401" y="305572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12" idx="6"/>
          </p:cNvCxnSpPr>
          <p:nvPr/>
        </p:nvCxnSpPr>
        <p:spPr>
          <a:xfrm>
            <a:off x="3805401" y="365895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329989" y="403722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29989" y="513318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702965" y="468803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>
            <a:stCxn id="17" idx="6"/>
            <a:endCxn id="15" idx="3"/>
          </p:cNvCxnSpPr>
          <p:nvPr/>
        </p:nvCxnSpPr>
        <p:spPr>
          <a:xfrm flipV="1">
            <a:off x="3810915" y="415210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7" idx="6"/>
            <a:endCxn id="16" idx="2"/>
          </p:cNvCxnSpPr>
          <p:nvPr/>
        </p:nvCxnSpPr>
        <p:spPr>
          <a:xfrm>
            <a:off x="3810915" y="475533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073195" y="4245372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>
            <a:stCxn id="20" idx="6"/>
          </p:cNvCxnSpPr>
          <p:nvPr/>
        </p:nvCxnSpPr>
        <p:spPr>
          <a:xfrm flipV="1">
            <a:off x="2181145" y="3709442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20" idx="6"/>
          </p:cNvCxnSpPr>
          <p:nvPr/>
        </p:nvCxnSpPr>
        <p:spPr>
          <a:xfrm>
            <a:off x="2181145" y="4312670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118825" y="3615141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48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18822" y="4737354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3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67606" y="3153476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60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67606" y="4274618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40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80623" y="3983673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50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26042" y="3701035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1,4148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82056" y="4776144"/>
            <a:ext cx="11818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9,4639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25699" y="4327258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4,1927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243512" y="5177927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20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35200" y="4088961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4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235200" y="3008303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53563" y="1744238"/>
            <a:ext cx="40331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</a:rPr>
              <a:t>Preço de Exercício = 52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5" y="54405"/>
            <a:ext cx="89309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b="1" dirty="0" smtClean="0">
                <a:solidFill>
                  <a:srgbClr val="FF0000"/>
                </a:solidFill>
              </a:rPr>
              <a:t>Opção americana </a:t>
            </a:r>
            <a:r>
              <a:rPr lang="pt-BR" altLang="pt-BR" sz="3600" dirty="0" smtClean="0">
                <a:solidFill>
                  <a:srgbClr val="000000"/>
                </a:solidFill>
              </a:rPr>
              <a:t>- Modelo Binomial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93006" y="2281560"/>
            <a:ext cx="3144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 a opção for americana, a árvore deverá ser analisada de trás para frente, verificando em cada nó se o exercício antecipado é mais interessante.</a:t>
            </a:r>
          </a:p>
          <a:p>
            <a:endParaRPr lang="pt-BR" sz="28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475717" y="3956300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030A0"/>
                </a:solidFill>
              </a:rPr>
              <a:t>Ou </a:t>
            </a:r>
            <a:r>
              <a:rPr lang="pt-BR" sz="2400" b="1" dirty="0" smtClean="0">
                <a:solidFill>
                  <a:srgbClr val="7030A0"/>
                </a:solidFill>
              </a:rPr>
              <a:t>0</a:t>
            </a:r>
            <a:endParaRPr lang="pt-BR" sz="2400" b="1" baseline="-25000" dirty="0">
              <a:solidFill>
                <a:srgbClr val="7030A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459442" y="5058611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030A0"/>
                </a:solidFill>
              </a:rPr>
              <a:t>Ou </a:t>
            </a:r>
            <a:r>
              <a:rPr lang="pt-BR" sz="2400" b="1" dirty="0" smtClean="0">
                <a:solidFill>
                  <a:srgbClr val="7030A0"/>
                </a:solidFill>
              </a:rPr>
              <a:t>12</a:t>
            </a:r>
            <a:endParaRPr lang="pt-BR" sz="2400" b="1" baseline="-25000" dirty="0">
              <a:solidFill>
                <a:srgbClr val="7030A0"/>
              </a:solidFill>
            </a:endParaRPr>
          </a:p>
        </p:txBody>
      </p:sp>
      <p:sp>
        <p:nvSpPr>
          <p:cNvPr id="3" name="Multiplicar 2"/>
          <p:cNvSpPr/>
          <p:nvPr/>
        </p:nvSpPr>
        <p:spPr>
          <a:xfrm>
            <a:off x="3192500" y="4037915"/>
            <a:ext cx="1282379" cy="3034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Multiplicar 38"/>
          <p:cNvSpPr/>
          <p:nvPr/>
        </p:nvSpPr>
        <p:spPr>
          <a:xfrm>
            <a:off x="3158469" y="4847264"/>
            <a:ext cx="1282379" cy="3034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2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7300"/>
            <a:ext cx="6591300" cy="7620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16051" y="2481837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7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24475" y="294084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697451" y="359165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>
            <a:stCxn id="12" idx="6"/>
            <a:endCxn id="11" idx="3"/>
          </p:cNvCxnSpPr>
          <p:nvPr/>
        </p:nvCxnSpPr>
        <p:spPr>
          <a:xfrm flipV="1">
            <a:off x="3805401" y="305572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12" idx="6"/>
          </p:cNvCxnSpPr>
          <p:nvPr/>
        </p:nvCxnSpPr>
        <p:spPr>
          <a:xfrm>
            <a:off x="3805401" y="365895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5329989" y="403722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329989" y="5133184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702965" y="4688039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>
            <a:stCxn id="17" idx="6"/>
            <a:endCxn id="15" idx="3"/>
          </p:cNvCxnSpPr>
          <p:nvPr/>
        </p:nvCxnSpPr>
        <p:spPr>
          <a:xfrm flipV="1">
            <a:off x="3810915" y="4152109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7" idx="6"/>
            <a:endCxn id="16" idx="2"/>
          </p:cNvCxnSpPr>
          <p:nvPr/>
        </p:nvCxnSpPr>
        <p:spPr>
          <a:xfrm>
            <a:off x="3810915" y="4755337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2073195" y="4245372"/>
            <a:ext cx="107950" cy="134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>
            <a:stCxn id="20" idx="6"/>
          </p:cNvCxnSpPr>
          <p:nvPr/>
        </p:nvCxnSpPr>
        <p:spPr>
          <a:xfrm flipV="1">
            <a:off x="2181145" y="3709442"/>
            <a:ext cx="1534883" cy="603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20" idx="6"/>
          </p:cNvCxnSpPr>
          <p:nvPr/>
        </p:nvCxnSpPr>
        <p:spPr>
          <a:xfrm>
            <a:off x="2181145" y="4312670"/>
            <a:ext cx="1519074" cy="445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118825" y="3615141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48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118822" y="4737354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3</a:t>
            </a:r>
            <a:r>
              <a:rPr lang="pt-BR" sz="2400" dirty="0" smtClean="0">
                <a:solidFill>
                  <a:srgbClr val="000000"/>
                </a:solidFill>
              </a:rPr>
              <a:t>2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67606" y="3153476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60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67606" y="4274618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40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480623" y="3983673"/>
            <a:ext cx="10255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0000"/>
                </a:solidFill>
              </a:rPr>
              <a:t> 50</a:t>
            </a:r>
            <a:endParaRPr lang="pt-BR" sz="2400" baseline="-25000" dirty="0">
              <a:solidFill>
                <a:srgbClr val="00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26042" y="3701035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1,4148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282056" y="4776144"/>
            <a:ext cx="11818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12,00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25699" y="4327258"/>
            <a:ext cx="11804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?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243512" y="5177927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20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35200" y="4088961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4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235200" y="3008303"/>
            <a:ext cx="6779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0</a:t>
            </a:r>
            <a:endParaRPr lang="pt-BR" sz="2400" baseline="-25000" dirty="0">
              <a:solidFill>
                <a:srgbClr val="FF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53563" y="1744238"/>
            <a:ext cx="40331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</a:rPr>
              <a:t>Preço de Exercício = 52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5" y="54405"/>
            <a:ext cx="89309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solidFill>
                  <a:srgbClr val="000000"/>
                </a:solidFill>
              </a:rPr>
              <a:t>Opção americana - Modelo Binomial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93006" y="2281560"/>
            <a:ext cx="3144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 a opção for americana, a árvore deverá ser analisada de trás para frente, verificando em cada nó se o exercício antecipado é mais interessante.</a:t>
            </a:r>
          </a:p>
          <a:p>
            <a:endParaRPr lang="pt-BR" sz="28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498254" y="5996365"/>
            <a:ext cx="3739283" cy="765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800" dirty="0" smtClean="0">
                <a:solidFill>
                  <a:srgbClr val="0000FF"/>
                </a:solidFill>
              </a:rPr>
              <a:t>f = e</a:t>
            </a:r>
            <a:r>
              <a:rPr lang="pt-BR" altLang="pt-BR" sz="2800" baseline="30000" dirty="0" smtClean="0">
                <a:solidFill>
                  <a:srgbClr val="0000FF"/>
                </a:solidFill>
              </a:rPr>
              <a:t>-</a:t>
            </a:r>
            <a:r>
              <a:rPr lang="pt-BR" altLang="pt-BR" sz="2800" baseline="30000" dirty="0" err="1" smtClean="0">
                <a:solidFill>
                  <a:srgbClr val="0000FF"/>
                </a:solidFill>
              </a:rPr>
              <a:t>rT</a:t>
            </a:r>
            <a:r>
              <a:rPr lang="pt-BR" altLang="pt-BR" sz="2800" dirty="0" smtClean="0">
                <a:solidFill>
                  <a:srgbClr val="0000FF"/>
                </a:solidFill>
              </a:rPr>
              <a:t>[</a:t>
            </a:r>
            <a:r>
              <a:rPr lang="pt-BR" altLang="pt-BR" sz="2800" dirty="0" err="1" smtClean="0">
                <a:solidFill>
                  <a:srgbClr val="0000FF"/>
                </a:solidFill>
              </a:rPr>
              <a:t>pf</a:t>
            </a:r>
            <a:r>
              <a:rPr lang="pt-BR" altLang="pt-BR" sz="2800" baseline="-25000" dirty="0" err="1" smtClean="0">
                <a:solidFill>
                  <a:srgbClr val="0000FF"/>
                </a:solidFill>
              </a:rPr>
              <a:t>u</a:t>
            </a:r>
            <a:r>
              <a:rPr lang="pt-BR" altLang="pt-BR" sz="2800" dirty="0" smtClean="0">
                <a:solidFill>
                  <a:srgbClr val="0000FF"/>
                </a:solidFill>
              </a:rPr>
              <a:t> + (1 – p)</a:t>
            </a:r>
            <a:r>
              <a:rPr lang="pt-BR" altLang="pt-BR" sz="2800" dirty="0">
                <a:solidFill>
                  <a:srgbClr val="0000FF"/>
                </a:solidFill>
              </a:rPr>
              <a:t> </a:t>
            </a:r>
            <a:r>
              <a:rPr lang="pt-BR" altLang="pt-BR" sz="2800" dirty="0" err="1" smtClean="0">
                <a:solidFill>
                  <a:srgbClr val="0000FF"/>
                </a:solidFill>
              </a:rPr>
              <a:t>f</a:t>
            </a:r>
            <a:r>
              <a:rPr lang="pt-BR" altLang="pt-BR" sz="2800" baseline="-25000" dirty="0" err="1" smtClean="0">
                <a:solidFill>
                  <a:srgbClr val="0000FF"/>
                </a:solidFill>
              </a:rPr>
              <a:t>d</a:t>
            </a:r>
            <a:r>
              <a:rPr lang="pt-BR" altLang="pt-BR" sz="2800" dirty="0" smtClean="0">
                <a:solidFill>
                  <a:srgbClr val="0000FF"/>
                </a:solidFill>
              </a:rPr>
              <a:t>]</a:t>
            </a:r>
            <a:endParaRPr lang="pt-BR" altLang="pt-BR" sz="1600" baseline="300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086351" y="6011854"/>
            <a:ext cx="3809999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800" dirty="0" smtClean="0">
                <a:solidFill>
                  <a:srgbClr val="0000FF"/>
                </a:solidFill>
              </a:rPr>
              <a:t>Em que   p =</a:t>
            </a:r>
            <a:endParaRPr lang="pt-BR" altLang="pt-BR" sz="2800" dirty="0">
              <a:solidFill>
                <a:srgbClr val="0000FF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297236" y="5836422"/>
            <a:ext cx="1206292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800" dirty="0" err="1" smtClean="0">
                <a:solidFill>
                  <a:srgbClr val="0000FF"/>
                </a:solidFill>
              </a:rPr>
              <a:t>e</a:t>
            </a:r>
            <a:r>
              <a:rPr lang="pt-BR" altLang="pt-BR" sz="2800" baseline="30000" dirty="0" err="1" smtClean="0">
                <a:solidFill>
                  <a:srgbClr val="0000FF"/>
                </a:solidFill>
              </a:rPr>
              <a:t>rT</a:t>
            </a:r>
            <a:r>
              <a:rPr lang="pt-BR" altLang="pt-BR" sz="2800" dirty="0" smtClean="0">
                <a:solidFill>
                  <a:srgbClr val="0000FF"/>
                </a:solidFill>
              </a:rPr>
              <a:t> </a:t>
            </a:r>
            <a:r>
              <a:rPr lang="pt-BR" altLang="pt-BR" sz="2800" dirty="0">
                <a:solidFill>
                  <a:srgbClr val="0000FF"/>
                </a:solidFill>
              </a:rPr>
              <a:t>–</a:t>
            </a:r>
            <a:r>
              <a:rPr lang="pt-BR" altLang="pt-BR" sz="2800" dirty="0" smtClean="0">
                <a:solidFill>
                  <a:srgbClr val="0000FF"/>
                </a:solidFill>
              </a:rPr>
              <a:t> d</a:t>
            </a:r>
            <a:endParaRPr lang="pt-BR" altLang="pt-BR" sz="2800" baseline="-25000" dirty="0">
              <a:solidFill>
                <a:srgbClr val="0000FF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470124" y="6232113"/>
            <a:ext cx="98456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pt-BR" altLang="pt-BR" sz="2800" dirty="0" smtClean="0">
                <a:solidFill>
                  <a:srgbClr val="0000FF"/>
                </a:solidFill>
              </a:rPr>
              <a:t>u </a:t>
            </a:r>
            <a:r>
              <a:rPr lang="pt-BR" altLang="pt-BR" sz="2800" dirty="0">
                <a:solidFill>
                  <a:srgbClr val="0000FF"/>
                </a:solidFill>
              </a:rPr>
              <a:t>– </a:t>
            </a:r>
            <a:r>
              <a:rPr lang="pt-BR" altLang="pt-BR" sz="2800" dirty="0" smtClean="0">
                <a:solidFill>
                  <a:srgbClr val="0000FF"/>
                </a:solidFill>
              </a:rPr>
              <a:t>d</a:t>
            </a:r>
            <a:endParaRPr lang="pt-BR" altLang="pt-BR" sz="2800" dirty="0">
              <a:solidFill>
                <a:srgbClr val="0000FF"/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7222474" y="6326179"/>
            <a:ext cx="146226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0" y="5898568"/>
            <a:ext cx="9144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116051" y="1351975"/>
                <a:ext cx="3787022" cy="709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8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</m:sup>
                        </m:sSup>
                        <m:r>
                          <a:rPr lang="pt-BR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−0,8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1,2−0,8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=0,628178</m:t>
                    </m:r>
                  </m:oMath>
                </a14:m>
                <a:endParaRPr lang="pt-BR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51" y="1351975"/>
                <a:ext cx="3787022" cy="709618"/>
              </a:xfrm>
              <a:prstGeom prst="rect">
                <a:avLst/>
              </a:prstGeom>
              <a:blipFill rotWithShape="0">
                <a:blip r:embed="rId2"/>
                <a:stretch>
                  <a:fillRect l="-5636" b="-129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79684" y="2118784"/>
                <a:ext cx="6906916" cy="435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</m:sSup>
                    <m:d>
                      <m:dPr>
                        <m:ctrlPr>
                          <a:rPr lang="pt-BR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0,6282</m:t>
                        </m:r>
                        <m:r>
                          <a:rPr lang="pt-BR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×1,4148+0,3728×12</m:t>
                        </m:r>
                      </m:e>
                    </m:d>
                    <m:r>
                      <a:rPr lang="pt-BR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BR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4" y="2118784"/>
                <a:ext cx="6906916" cy="435760"/>
              </a:xfrm>
              <a:prstGeom prst="rect">
                <a:avLst/>
              </a:prstGeom>
              <a:blipFill rotWithShape="0">
                <a:blip r:embed="rId3"/>
                <a:stretch>
                  <a:fillRect l="-3086" t="-22535" b="-50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71826" y="2685972"/>
                <a:ext cx="1506145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5,0897</a:t>
                </a: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6" y="2685972"/>
                <a:ext cx="1506145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4170" t="-24286" r="-8907" b="-5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4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/>
      <p:bldP spid="42" grpId="0"/>
      <p:bldP spid="4" grpId="0"/>
      <p:bldP spid="45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Exercício 1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729" y="781669"/>
            <a:ext cx="8804787" cy="46902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BR" dirty="0" smtClean="0"/>
              <a:t>O </a:t>
            </a:r>
            <a:r>
              <a:rPr lang="pt-BR" dirty="0"/>
              <a:t>preço das ações da </a:t>
            </a:r>
            <a:r>
              <a:rPr lang="pt-BR" dirty="0" err="1"/>
              <a:t>Lett</a:t>
            </a:r>
            <a:r>
              <a:rPr lang="pt-BR" dirty="0"/>
              <a:t> </a:t>
            </a:r>
            <a:r>
              <a:rPr lang="pt-BR" dirty="0" err="1"/>
              <a:t>Incorporated</a:t>
            </a:r>
            <a:r>
              <a:rPr lang="pt-BR" dirty="0"/>
              <a:t> atualmente é de $ 50, mas estima-se que haverá uma alta por um fator de 1,5 ou uma queda por um fator de 0,7 no fim do ano. Há uma opção de compra das ações da </a:t>
            </a:r>
            <a:r>
              <a:rPr lang="pt-BR" dirty="0" err="1"/>
              <a:t>Lett</a:t>
            </a:r>
            <a:r>
              <a:rPr lang="pt-BR" dirty="0"/>
              <a:t> com um preço de exercício de $ 55 e vencimento de 1 ano a partir de agora. Quais são os possíveis preços das ações no fim do ano</a:t>
            </a:r>
            <a:r>
              <a:rPr lang="pt-BR" dirty="0" smtClean="0"/>
              <a:t>? </a:t>
            </a:r>
            <a:r>
              <a:rPr lang="pt-BR" dirty="0"/>
              <a:t>Qual será o ganho da opção de compra se o preço das ações subir</a:t>
            </a:r>
            <a:r>
              <a:rPr lang="pt-BR" dirty="0" smtClean="0"/>
              <a:t>? </a:t>
            </a:r>
            <a:r>
              <a:rPr lang="pt-BR" dirty="0"/>
              <a:t>E se o preço das ações cair</a:t>
            </a:r>
            <a:r>
              <a:rPr lang="pt-BR" dirty="0" smtClean="0"/>
              <a:t>? </a:t>
            </a:r>
            <a:r>
              <a:rPr lang="pt-BR" dirty="0"/>
              <a:t>Se vendermos uma opção de compra, quantas ações, da </a:t>
            </a:r>
            <a:r>
              <a:rPr lang="pt-BR" dirty="0" err="1"/>
              <a:t>Lett</a:t>
            </a:r>
            <a:r>
              <a:rPr lang="pt-BR" dirty="0"/>
              <a:t>, teremos de comprar para criar uma carteira com hedge sem risco composta de opções e </a:t>
            </a:r>
            <a:r>
              <a:rPr lang="pt-BR" dirty="0" smtClean="0"/>
              <a:t>ações? </a:t>
            </a:r>
            <a:r>
              <a:rPr lang="pt-BR" dirty="0"/>
              <a:t>Qual é o valor dessa carteira? Se a taxa anual livre de risco é 6%, quanto vale hoje a carteira isenta de risco (assumindo a capitalização diária)? Qual é o valor corrente da opção de compra?</a:t>
            </a:r>
          </a:p>
        </p:txBody>
      </p:sp>
    </p:spTree>
    <p:extLst>
      <p:ext uri="{BB962C8B-B14F-4D97-AF65-F5344CB8AC3E}">
        <p14:creationId xmlns:p14="http://schemas.microsoft.com/office/powerpoint/2010/main" val="8619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562"/>
            <a:ext cx="9144000" cy="53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Exercício 2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606" y="1238869"/>
            <a:ext cx="8804787" cy="46902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Calcule </a:t>
            </a:r>
            <a:r>
              <a:rPr lang="pt-BR" sz="3200" dirty="0"/>
              <a:t>o preço de uma </a:t>
            </a:r>
            <a:r>
              <a:rPr lang="pt-BR" sz="3200" dirty="0" err="1"/>
              <a:t>call</a:t>
            </a:r>
            <a:r>
              <a:rPr lang="pt-BR" sz="3200" dirty="0"/>
              <a:t> americana de exercício R$ 105,00. </a:t>
            </a:r>
            <a:endParaRPr lang="pt-BR" sz="3200" dirty="0" smtClean="0"/>
          </a:p>
          <a:p>
            <a:pPr marL="0" lvl="0" indent="0" algn="just">
              <a:lnSpc>
                <a:spcPct val="100000"/>
              </a:lnSpc>
              <a:buNone/>
            </a:pPr>
            <a:endParaRPr lang="pt-BR" sz="3200" dirty="0" smtClean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DADOS</a:t>
            </a:r>
            <a:r>
              <a:rPr lang="pt-BR" sz="3200" dirty="0"/>
              <a:t>: </a:t>
            </a:r>
            <a:endParaRPr lang="pt-BR" sz="3200" dirty="0" smtClean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3200" dirty="0" smtClean="0"/>
              <a:t>Preço </a:t>
            </a:r>
            <a:r>
              <a:rPr lang="pt-BR" sz="3200" dirty="0"/>
              <a:t>atual do ativo-objeto (S): R$ 100,00 Volatilidade do </a:t>
            </a:r>
            <a:r>
              <a:rPr lang="pt-BR" sz="3200" dirty="0" smtClean="0"/>
              <a:t>ativo-objeto: </a:t>
            </a:r>
            <a:r>
              <a:rPr lang="pt-BR" sz="3200" dirty="0"/>
              <a:t>20% a.a. Taxa de juros do ativo livre de risco (r): 10% a.a. contínua Tempo para o vencimento (t): 2 </a:t>
            </a:r>
            <a:r>
              <a:rPr lang="pt-BR" sz="3200" dirty="0" smtClean="0"/>
              <a:t>meses. </a:t>
            </a:r>
            <a:r>
              <a:rPr lang="pt-BR" sz="3200" dirty="0"/>
              <a:t>Passo: 1 mês </a:t>
            </a:r>
          </a:p>
        </p:txBody>
      </p:sp>
    </p:spTree>
    <p:extLst>
      <p:ext uri="{BB962C8B-B14F-4D97-AF65-F5344CB8AC3E}">
        <p14:creationId xmlns:p14="http://schemas.microsoft.com/office/powerpoint/2010/main" val="21722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780</Words>
  <Application>Microsoft Office PowerPoint</Application>
  <PresentationFormat>Apresentação na tela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Tema do Office</vt:lpstr>
      <vt:lpstr>Opções Americanas Modelo Binomial</vt:lpstr>
      <vt:lpstr>Relembrado opção europeia - Modelo Binomial</vt:lpstr>
      <vt:lpstr>Relembrado opção europeia - Modelo Binomial</vt:lpstr>
      <vt:lpstr>Opção americana - Modelo Binomial</vt:lpstr>
      <vt:lpstr>Opção americana - Modelo Binomial</vt:lpstr>
      <vt:lpstr>Exercício 1</vt:lpstr>
      <vt:lpstr>Apresentação do PowerPoint</vt:lpstr>
      <vt:lpstr>Exercício 2</vt:lpstr>
      <vt:lpstr>Apresentação do PowerPoint</vt:lpstr>
      <vt:lpstr>Exercício 3</vt:lpstr>
      <vt:lpstr>Apresentação do PowerPoint</vt:lpstr>
      <vt:lpstr>Exercício 4</vt:lpstr>
      <vt:lpstr>Exercício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 de Exercícios  Modelo Binomial</dc:title>
  <dc:creator>USP</dc:creator>
  <cp:lastModifiedBy>Roberto Arruda de Souza Lima</cp:lastModifiedBy>
  <cp:revision>28</cp:revision>
  <cp:lastPrinted>2019-06-05T10:34:03Z</cp:lastPrinted>
  <dcterms:created xsi:type="dcterms:W3CDTF">2018-06-07T00:48:27Z</dcterms:created>
  <dcterms:modified xsi:type="dcterms:W3CDTF">2019-06-05T10:34:26Z</dcterms:modified>
</cp:coreProperties>
</file>