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56" r:id="rId2"/>
    <p:sldId id="302" r:id="rId3"/>
    <p:sldId id="452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326" r:id="rId26"/>
    <p:sldId id="329" r:id="rId27"/>
    <p:sldId id="330" r:id="rId28"/>
    <p:sldId id="453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485" r:id="rId39"/>
    <p:sldId id="486" r:id="rId40"/>
    <p:sldId id="487" r:id="rId41"/>
    <p:sldId id="488" r:id="rId42"/>
    <p:sldId id="489" r:id="rId43"/>
    <p:sldId id="490" r:id="rId44"/>
    <p:sldId id="491" r:id="rId45"/>
    <p:sldId id="492" r:id="rId46"/>
    <p:sldId id="493" r:id="rId47"/>
    <p:sldId id="494" r:id="rId48"/>
    <p:sldId id="497" r:id="rId49"/>
    <p:sldId id="498" r:id="rId50"/>
    <p:sldId id="499" r:id="rId51"/>
    <p:sldId id="503" r:id="rId52"/>
    <p:sldId id="504" r:id="rId53"/>
    <p:sldId id="505" r:id="rId54"/>
    <p:sldId id="50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518" r:id="rId67"/>
    <p:sldId id="519" r:id="rId68"/>
    <p:sldId id="520" r:id="rId69"/>
    <p:sldId id="521" r:id="rId70"/>
    <p:sldId id="522" r:id="rId71"/>
    <p:sldId id="523" r:id="rId72"/>
    <p:sldId id="524" r:id="rId73"/>
    <p:sldId id="525" r:id="rId74"/>
    <p:sldId id="526" r:id="rId75"/>
    <p:sldId id="527" r:id="rId76"/>
    <p:sldId id="454" r:id="rId77"/>
    <p:sldId id="528" r:id="rId78"/>
    <p:sldId id="529" r:id="rId79"/>
    <p:sldId id="530" r:id="rId80"/>
    <p:sldId id="531" r:id="rId81"/>
    <p:sldId id="532" r:id="rId82"/>
    <p:sldId id="533" r:id="rId83"/>
    <p:sldId id="534" r:id="rId84"/>
    <p:sldId id="535" r:id="rId85"/>
    <p:sldId id="536" r:id="rId86"/>
    <p:sldId id="537" r:id="rId87"/>
    <p:sldId id="538" r:id="rId88"/>
    <p:sldId id="539" r:id="rId89"/>
    <p:sldId id="540" r:id="rId90"/>
    <p:sldId id="541" r:id="rId91"/>
    <p:sldId id="542" r:id="rId92"/>
    <p:sldId id="543" r:id="rId93"/>
    <p:sldId id="544" r:id="rId94"/>
    <p:sldId id="545" r:id="rId95"/>
    <p:sldId id="546" r:id="rId96"/>
    <p:sldId id="451" r:id="rId9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8BCCC24E-DEFC-41E6-8CC7-AF5F71E012A3}">
          <p14:sldIdLst>
            <p14:sldId id="256"/>
            <p14:sldId id="302"/>
            <p14:sldId id="452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326"/>
            <p14:sldId id="329"/>
            <p14:sldId id="330"/>
            <p14:sldId id="453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7"/>
            <p14:sldId id="498"/>
            <p14:sldId id="499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454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451"/>
          </p14:sldIdLst>
        </p14:section>
        <p14:section name="Seção sem Título" id="{6E839213-B99C-45CD-AAD3-3A9408EFCBB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  <a:srgbClr val="FFFF00"/>
    <a:srgbClr val="FF66CC"/>
    <a:srgbClr val="5B9BD5"/>
    <a:srgbClr val="66FF33"/>
    <a:srgbClr val="E1F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3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32200-7034-424F-9665-00C1C3FC9862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D846E-A188-40E2-8FB4-AF0FC3E076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62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70600" cy="34163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6635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9575" cy="4116387"/>
          </a:xfrm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3315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9575" cy="4116387"/>
          </a:xfrm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8938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FA-F365-4A96-86A0-49B89275AA68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B7A-D7F5-4F26-A697-7F95BEB65D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41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FA-F365-4A96-86A0-49B89275AA68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B7A-D7F5-4F26-A697-7F95BEB65D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8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FA-F365-4A96-86A0-49B89275AA68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B7A-D7F5-4F26-A697-7F95BEB65D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63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s-EC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17601" y="2362200"/>
            <a:ext cx="5027084" cy="17859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C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347884" y="2362200"/>
            <a:ext cx="5027083" cy="17859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C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1117601" y="4300539"/>
            <a:ext cx="5027084" cy="178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C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47884" y="4300539"/>
            <a:ext cx="5027083" cy="178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C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66E8-80F0-4C7F-965F-98A1FD424EF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94035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s-EC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117601" y="2362201"/>
            <a:ext cx="10257367" cy="3724275"/>
          </a:xfrm>
        </p:spPr>
        <p:txBody>
          <a:bodyPr/>
          <a:lstStyle/>
          <a:p>
            <a:pPr lvl="0"/>
            <a:endParaRPr lang="es-EC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EE70-DE00-4E69-B4D2-6514A93F525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78543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ítulo, gráfic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s-EC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sz="half" idx="1"/>
          </p:nvPr>
        </p:nvSpPr>
        <p:spPr>
          <a:xfrm>
            <a:off x="914400" y="2057400"/>
            <a:ext cx="5080000" cy="4114800"/>
          </a:xfrm>
        </p:spPr>
        <p:txBody>
          <a:bodyPr/>
          <a:lstStyle/>
          <a:p>
            <a:endParaRPr lang="es-EC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0" y="2057400"/>
            <a:ext cx="50800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C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34E3A3F-BAE4-434E-80B4-1D79DB82C57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0503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FA-F365-4A96-86A0-49B89275AA68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B7A-D7F5-4F26-A697-7F95BEB65D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92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FA-F365-4A96-86A0-49B89275AA68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B7A-D7F5-4F26-A697-7F95BEB65D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03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FA-F365-4A96-86A0-49B89275AA68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B7A-D7F5-4F26-A697-7F95BEB65D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42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FA-F365-4A96-86A0-49B89275AA68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B7A-D7F5-4F26-A697-7F95BEB65D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38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FA-F365-4A96-86A0-49B89275AA68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B7A-D7F5-4F26-A697-7F95BEB65D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72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FA-F365-4A96-86A0-49B89275AA68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B7A-D7F5-4F26-A697-7F95BEB65D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50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FA-F365-4A96-86A0-49B89275AA68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B7A-D7F5-4F26-A697-7F95BEB65D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4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7FA-F365-4A96-86A0-49B89275AA68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B7A-D7F5-4F26-A697-7F95BEB65D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78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E7FA-F365-4A96-86A0-49B89275AA68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EAB7A-D7F5-4F26-A697-7F95BEB65D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85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image" Target="../media/image37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7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9.emf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7.w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20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3.emf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4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hyperlink" Target="EL.xls" TargetMode="External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85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8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.dourado.n@gmail.com" TargetMode="External"/><Relationship Id="rId5" Type="http://schemas.openxmlformats.org/officeDocument/2006/relationships/hyperlink" Target="mailto:ddourado@usp.br" TargetMode="External"/><Relationship Id="rId4" Type="http://schemas.openxmlformats.org/officeDocument/2006/relationships/image" Target="../media/image9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salq%2023-10-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9891" y="2209107"/>
            <a:ext cx="7205133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4920" y="613027"/>
            <a:ext cx="6336319" cy="1229553"/>
          </a:xfrm>
        </p:spPr>
        <p:txBody>
          <a:bodyPr>
            <a:no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pt-BR" sz="9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Milho</a:t>
            </a:r>
            <a:endParaRPr lang="pt-BR" sz="9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93467" y="2225891"/>
            <a:ext cx="4689184" cy="646907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/>
              <a:t>Prof. Dr. Durval Dourado Neto</a:t>
            </a:r>
          </a:p>
          <a:p>
            <a:pPr algn="r"/>
            <a:endParaRPr lang="pt-BR" sz="28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891" y="613027"/>
            <a:ext cx="1055030" cy="1551253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986650" y="2549344"/>
            <a:ext cx="4424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Departamento de Produção Vegetal. Esalq. Universidade de São Paulo</a:t>
            </a:r>
            <a:endParaRPr lang="pt-BR" altLang="pt-BR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48200" y="1"/>
            <a:ext cx="2438400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EFE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pt-BR" altLang="pt-BR" sz="4400" dirty="0"/>
              <a:t>Raiz e K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752600" y="685800"/>
            <a:ext cx="8686800" cy="6172200"/>
            <a:chOff x="144" y="432"/>
            <a:chExt cx="5472" cy="3888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144" y="432"/>
              <a:ext cx="5472" cy="3888"/>
            </a:xfrm>
            <a:prstGeom prst="rect">
              <a:avLst/>
            </a:prstGeom>
            <a:solidFill>
              <a:srgbClr val="FEFEFC"/>
            </a:solidFill>
            <a:ln w="12700" algn="ctr">
              <a:solidFill>
                <a:srgbClr val="FEFEF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grpSp>
          <p:nvGrpSpPr>
            <p:cNvPr id="10245" name="Group 5"/>
            <p:cNvGrpSpPr>
              <a:grpSpLocks/>
            </p:cNvGrpSpPr>
            <p:nvPr/>
          </p:nvGrpSpPr>
          <p:grpSpPr bwMode="auto">
            <a:xfrm>
              <a:off x="480" y="631"/>
              <a:ext cx="4752" cy="3497"/>
              <a:chOff x="480" y="631"/>
              <a:chExt cx="4752" cy="3497"/>
            </a:xfrm>
          </p:grpSpPr>
          <p:pic>
            <p:nvPicPr>
              <p:cNvPr id="10248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631"/>
                <a:ext cx="4752" cy="3497"/>
              </a:xfrm>
              <a:prstGeom prst="rect">
                <a:avLst/>
              </a:prstGeom>
              <a:solidFill>
                <a:srgbClr val="FEFE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30759" name="Rectangle 7"/>
              <p:cNvSpPr>
                <a:spLocks noChangeArrowheads="1"/>
              </p:cNvSpPr>
              <p:nvPr/>
            </p:nvSpPr>
            <p:spPr bwMode="auto">
              <a:xfrm>
                <a:off x="888" y="3216"/>
                <a:ext cx="24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t-BR" altLang="pt-BR" sz="2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K</a:t>
                </a:r>
              </a:p>
            </p:txBody>
          </p:sp>
          <p:sp>
            <p:nvSpPr>
              <p:cNvPr id="330760" name="Rectangle 8"/>
              <p:cNvSpPr>
                <a:spLocks noChangeArrowheads="1"/>
              </p:cNvSpPr>
              <p:nvPr/>
            </p:nvSpPr>
            <p:spPr bwMode="auto">
              <a:xfrm>
                <a:off x="3288" y="3624"/>
                <a:ext cx="24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t-BR" altLang="pt-BR" sz="2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K</a:t>
                </a:r>
              </a:p>
            </p:txBody>
          </p:sp>
          <p:sp>
            <p:nvSpPr>
              <p:cNvPr id="330761" name="Rectangle 9"/>
              <p:cNvSpPr>
                <a:spLocks noChangeArrowheads="1"/>
              </p:cNvSpPr>
              <p:nvPr/>
            </p:nvSpPr>
            <p:spPr bwMode="auto">
              <a:xfrm>
                <a:off x="2868" y="1968"/>
                <a:ext cx="24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t-BR" altLang="pt-BR" sz="2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K</a:t>
                </a:r>
              </a:p>
            </p:txBody>
          </p:sp>
          <p:sp>
            <p:nvSpPr>
              <p:cNvPr id="330762" name="Rectangle 10"/>
              <p:cNvSpPr>
                <a:spLocks noChangeArrowheads="1"/>
              </p:cNvSpPr>
              <p:nvPr/>
            </p:nvSpPr>
            <p:spPr bwMode="auto">
              <a:xfrm>
                <a:off x="2496" y="1968"/>
                <a:ext cx="24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t-BR" altLang="pt-BR" sz="2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K</a:t>
                </a:r>
              </a:p>
            </p:txBody>
          </p:sp>
        </p:grpSp>
        <p:sp>
          <p:nvSpPr>
            <p:cNvPr id="10246" name="Rectangle 11"/>
            <p:cNvSpPr>
              <a:spLocks noChangeArrowheads="1"/>
            </p:cNvSpPr>
            <p:nvPr/>
          </p:nvSpPr>
          <p:spPr bwMode="auto">
            <a:xfrm>
              <a:off x="384" y="2400"/>
              <a:ext cx="2448" cy="1776"/>
            </a:xfrm>
            <a:prstGeom prst="rect">
              <a:avLst/>
            </a:prstGeom>
            <a:noFill/>
            <a:ln w="12700" algn="ctr">
              <a:solidFill>
                <a:srgbClr val="FEFEF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sp>
          <p:nvSpPr>
            <p:cNvPr id="10247" name="Rectangle 12"/>
            <p:cNvSpPr>
              <a:spLocks noChangeArrowheads="1"/>
            </p:cNvSpPr>
            <p:nvPr/>
          </p:nvSpPr>
          <p:spPr bwMode="auto">
            <a:xfrm>
              <a:off x="432" y="2400"/>
              <a:ext cx="2352" cy="1728"/>
            </a:xfrm>
            <a:prstGeom prst="rect">
              <a:avLst/>
            </a:prstGeom>
            <a:solidFill>
              <a:srgbClr val="FEFEFC"/>
            </a:solidFill>
            <a:ln w="12700" algn="ctr">
              <a:solidFill>
                <a:srgbClr val="FEFEF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pt-BR" sz="4400"/>
                <a:t>Efeito salino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pt-BR" sz="4400"/>
                <a:t>do KCL</a:t>
              </a:r>
              <a:endParaRPr lang="pt-BR" altLang="pt-BR" sz="4400"/>
            </a:p>
          </p:txBody>
        </p:sp>
      </p:grpSp>
    </p:spTree>
    <p:extLst>
      <p:ext uri="{BB962C8B-B14F-4D97-AF65-F5344CB8AC3E}">
        <p14:creationId xmlns:p14="http://schemas.microsoft.com/office/powerpoint/2010/main" val="10879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266" name="Rectangle 20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4F"/>
          </a:solidFill>
          <a:ln w="12700" algn="ctr">
            <a:solidFill>
              <a:srgbClr val="FEFE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4443413" y="512764"/>
            <a:ext cx="56959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Phyllis" charset="0"/>
              </a:rPr>
              <a:t>Estádio 2</a:t>
            </a:r>
            <a:r>
              <a:rPr lang="en-US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Phyllis" charset="0"/>
              </a:rPr>
              <a:t>       Planta com 8 folhas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735514" y="1198564"/>
            <a:ext cx="5845175" cy="1749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en-US" altLang="pt-BR" sz="1800">
                <a:latin typeface="Nadianne" charset="0"/>
              </a:rPr>
              <a:t>Conhecida como “fase do cartucho”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pt-BR" sz="1800">
                <a:latin typeface="Nadianne" charset="0"/>
              </a:rPr>
              <a:t> Início da fase de</a:t>
            </a:r>
            <a:r>
              <a:rPr lang="en-US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en-US" altLang="pt-BR" sz="1800">
                <a:solidFill>
                  <a:srgbClr val="FF0033"/>
                </a:solidFill>
                <a:latin typeface="Nadianne" charset="0"/>
              </a:rPr>
              <a:t>crescimento acelerado</a:t>
            </a:r>
            <a:r>
              <a:rPr lang="en-US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en-US" altLang="pt-BR" sz="1800">
                <a:latin typeface="Nadianne" charset="0"/>
              </a:rPr>
              <a:t>da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pt-BR" sz="1800">
                <a:latin typeface="Nadianne" charset="0"/>
              </a:rPr>
              <a:t> planta e definição do diâmetro do colmo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en-US" altLang="pt-BR" sz="1800">
                <a:solidFill>
                  <a:srgbClr val="FF0033"/>
                </a:solidFill>
                <a:latin typeface="Nadianne" charset="0"/>
              </a:rPr>
              <a:t>Destruição de folhas superiores ocasionam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pt-BR" sz="1800">
                <a:solidFill>
                  <a:srgbClr val="FF0033"/>
                </a:solidFill>
                <a:latin typeface="Nadianne" charset="0"/>
              </a:rPr>
              <a:t> perdas entre 10 - 20 %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pt-BR" sz="1800">
                <a:solidFill>
                  <a:srgbClr val="FF0033"/>
                </a:solidFill>
                <a:latin typeface="Nadianne" charset="0"/>
              </a:rPr>
              <a:t> Número de fileiras por espiga (Fe)</a:t>
            </a:r>
          </a:p>
        </p:txBody>
      </p:sp>
      <p:pic>
        <p:nvPicPr>
          <p:cNvPr id="11269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4502150" y="1143000"/>
            <a:ext cx="56261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271" name="Oval 6"/>
          <p:cNvSpPr>
            <a:spLocks noChangeArrowheads="1"/>
          </p:cNvSpPr>
          <p:nvPr/>
        </p:nvSpPr>
        <p:spPr bwMode="auto">
          <a:xfrm>
            <a:off x="4572000" y="1219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1272" name="Oval 7"/>
          <p:cNvSpPr>
            <a:spLocks noChangeArrowheads="1"/>
          </p:cNvSpPr>
          <p:nvPr/>
        </p:nvSpPr>
        <p:spPr bwMode="auto">
          <a:xfrm>
            <a:off x="4572000" y="1524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1273" name="Oval 8"/>
          <p:cNvSpPr>
            <a:spLocks noChangeArrowheads="1"/>
          </p:cNvSpPr>
          <p:nvPr/>
        </p:nvSpPr>
        <p:spPr bwMode="auto">
          <a:xfrm>
            <a:off x="4572000" y="20574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grpSp>
        <p:nvGrpSpPr>
          <p:cNvPr id="376841" name="Group 9"/>
          <p:cNvGrpSpPr>
            <a:grpSpLocks/>
          </p:cNvGrpSpPr>
          <p:nvPr/>
        </p:nvGrpSpPr>
        <p:grpSpPr bwMode="auto">
          <a:xfrm>
            <a:off x="1928814" y="3352800"/>
            <a:ext cx="8307387" cy="3390900"/>
            <a:chOff x="255" y="2112"/>
            <a:chExt cx="5233" cy="2136"/>
          </a:xfrm>
        </p:grpSpPr>
        <p:sp>
          <p:nvSpPr>
            <p:cNvPr id="376842" name="Rectangle 10"/>
            <p:cNvSpPr>
              <a:spLocks noChangeArrowheads="1"/>
            </p:cNvSpPr>
            <p:nvPr/>
          </p:nvSpPr>
          <p:spPr bwMode="auto">
            <a:xfrm>
              <a:off x="255" y="2195"/>
              <a:ext cx="376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altLang="pt-BR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hyllis" charset="0"/>
                </a:rPr>
                <a:t>Estádio 3     </a:t>
              </a:r>
              <a:r>
                <a:rPr lang="en-US" alt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hyllis" charset="0"/>
                </a:rPr>
                <a:t>Planta com 12 folhas</a:t>
              </a:r>
            </a:p>
          </p:txBody>
        </p:sp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>
              <a:off x="387" y="2627"/>
              <a:ext cx="3786" cy="1621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pt-BR" sz="1800">
                  <a:solidFill>
                    <a:srgbClr val="FFFFFF"/>
                  </a:solidFill>
                  <a:latin typeface="Nadianne" charset="0"/>
                </a:rPr>
                <a:t> </a:t>
              </a:r>
              <a:r>
                <a:rPr lang="en-US" altLang="pt-BR" sz="1800">
                  <a:solidFill>
                    <a:srgbClr val="FF0033"/>
                  </a:solidFill>
                  <a:latin typeface="Nadianne" charset="0"/>
                </a:rPr>
                <a:t>Início do período crítico à falta de água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pt-BR" sz="1800">
                  <a:solidFill>
                    <a:srgbClr val="FFFFFF"/>
                  </a:solidFill>
                  <a:latin typeface="Nadianne" charset="0"/>
                </a:rPr>
                <a:t> </a:t>
              </a:r>
              <a:r>
                <a:rPr lang="en-US" altLang="pt-BR" sz="1800">
                  <a:latin typeface="Nadianne" charset="0"/>
                </a:rPr>
                <a:t>Formação dos “esporões”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pt-BR" sz="1800">
                  <a:latin typeface="Nadianne" charset="0"/>
                </a:rPr>
                <a:t> Etapa de definição do índice de área foliar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pt-BR" sz="1800">
                  <a:latin typeface="Nadianne" charset="0"/>
                </a:rPr>
                <a:t> (fase de máximo crescimento)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pt-BR" sz="1800">
                  <a:latin typeface="Nadianne" charset="0"/>
                </a:rPr>
                <a:t> No final deste período, inicia-se a fase de 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pt-BR" sz="1800">
                  <a:latin typeface="Nadianne" charset="0"/>
                </a:rPr>
                <a:t> </a:t>
              </a:r>
              <a:r>
                <a:rPr lang="en-US" altLang="pt-BR" sz="1800" u="sng">
                  <a:latin typeface="Nadianne" charset="0"/>
                </a:rPr>
                <a:t>emborrachamento</a:t>
              </a:r>
              <a:r>
                <a:rPr lang="en-US" altLang="pt-BR" sz="1800">
                  <a:latin typeface="Nadianne" charset="0"/>
                </a:rPr>
                <a:t>, etapa relacionada ao início  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pt-BR" sz="1800">
                  <a:latin typeface="Nadianne" charset="0"/>
                </a:rPr>
                <a:t> de</a:t>
              </a:r>
              <a:r>
                <a:rPr lang="en-US" altLang="pt-BR" sz="1800">
                  <a:solidFill>
                    <a:srgbClr val="FFFFFF"/>
                  </a:solidFill>
                  <a:latin typeface="Nadianne" charset="0"/>
                </a:rPr>
                <a:t> </a:t>
              </a:r>
              <a:r>
                <a:rPr lang="en-US" altLang="pt-BR" sz="1800" u="sng">
                  <a:solidFill>
                    <a:srgbClr val="FF0033"/>
                  </a:solidFill>
                  <a:latin typeface="Nadianne" charset="0"/>
                </a:rPr>
                <a:t>definição do tamanho da espiga (Gf-número de grãos por fileira)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pt-BR" sz="1800">
                  <a:solidFill>
                    <a:srgbClr val="FF0033"/>
                  </a:solidFill>
                  <a:latin typeface="Nadianne" charset="0"/>
                </a:rPr>
                <a:t> Prolificidade (Pr): Emissão da segunda espiga</a:t>
              </a:r>
            </a:p>
          </p:txBody>
        </p:sp>
        <p:sp>
          <p:nvSpPr>
            <p:cNvPr id="11279" name="Line 12"/>
            <p:cNvSpPr>
              <a:spLocks noChangeShapeType="1"/>
            </p:cNvSpPr>
            <p:nvPr/>
          </p:nvSpPr>
          <p:spPr bwMode="auto">
            <a:xfrm>
              <a:off x="292" y="2592"/>
              <a:ext cx="364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1280" name="Pictur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112"/>
              <a:ext cx="1408" cy="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1" name="Oval 14"/>
            <p:cNvSpPr>
              <a:spLocks noChangeArrowheads="1"/>
            </p:cNvSpPr>
            <p:nvPr/>
          </p:nvSpPr>
          <p:spPr bwMode="auto">
            <a:xfrm>
              <a:off x="288" y="264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sp>
          <p:nvSpPr>
            <p:cNvPr id="11282" name="Oval 15"/>
            <p:cNvSpPr>
              <a:spLocks noChangeArrowheads="1"/>
            </p:cNvSpPr>
            <p:nvPr/>
          </p:nvSpPr>
          <p:spPr bwMode="auto">
            <a:xfrm>
              <a:off x="288" y="283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sp>
          <p:nvSpPr>
            <p:cNvPr id="11283" name="Oval 16"/>
            <p:cNvSpPr>
              <a:spLocks noChangeArrowheads="1"/>
            </p:cNvSpPr>
            <p:nvPr/>
          </p:nvSpPr>
          <p:spPr bwMode="auto">
            <a:xfrm>
              <a:off x="288" y="302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sp>
          <p:nvSpPr>
            <p:cNvPr id="11284" name="Oval 17"/>
            <p:cNvSpPr>
              <a:spLocks noChangeArrowheads="1"/>
            </p:cNvSpPr>
            <p:nvPr/>
          </p:nvSpPr>
          <p:spPr bwMode="auto">
            <a:xfrm>
              <a:off x="288" y="336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</p:grpSp>
      <p:sp>
        <p:nvSpPr>
          <p:cNvPr id="11275" name="Oval 18"/>
          <p:cNvSpPr>
            <a:spLocks noChangeArrowheads="1"/>
          </p:cNvSpPr>
          <p:nvPr/>
        </p:nvSpPr>
        <p:spPr bwMode="auto">
          <a:xfrm>
            <a:off x="4572000" y="2667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1276" name="Oval 19"/>
          <p:cNvSpPr>
            <a:spLocks noChangeArrowheads="1"/>
          </p:cNvSpPr>
          <p:nvPr/>
        </p:nvSpPr>
        <p:spPr bwMode="auto">
          <a:xfrm>
            <a:off x="1981200" y="6465888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</p:spTree>
    <p:extLst>
      <p:ext uri="{BB962C8B-B14F-4D97-AF65-F5344CB8AC3E}">
        <p14:creationId xmlns:p14="http://schemas.microsoft.com/office/powerpoint/2010/main" val="2948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955926" y="1587500"/>
            <a:ext cx="7559675" cy="466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895" tIns="44447" rIns="88895" bIns="44447">
            <a:spAutoFit/>
          </a:bodyPr>
          <a:lstStyle>
            <a:lvl1pPr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700">
                <a:solidFill>
                  <a:schemeClr val="tx1"/>
                </a:solidFill>
                <a:latin typeface="CopprplGoth Hv BT" charset="0"/>
              </a:rPr>
              <a:t> </a:t>
            </a:r>
            <a:r>
              <a:rPr lang="pt-BR" altLang="pt-BR" sz="1700">
                <a:solidFill>
                  <a:schemeClr val="bg1"/>
                </a:solidFill>
                <a:latin typeface="CopprplGoth Hv BT" charset="0"/>
              </a:rPr>
              <a:t>Sua integridade e capacidade cúbica de armazenagem de    </a:t>
            </a:r>
          </a:p>
          <a:p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Excedentes de fotoassimilados é de suma importância  para o período de enchimento de grãos</a:t>
            </a:r>
          </a:p>
          <a:p>
            <a:endParaRPr lang="pt-BR" altLang="pt-BR" sz="20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Promove a </a:t>
            </a:r>
            <a:r>
              <a:rPr lang="pt-BR" altLang="pt-BR" sz="2000" b="1" u="sng">
                <a:solidFill>
                  <a:srgbClr val="FFFFFF"/>
                </a:solidFill>
                <a:latin typeface="Arial" panose="020B0604020202020204" pitchFamily="34" charset="0"/>
              </a:rPr>
              <a:t>remobilização</a:t>
            </a: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 de </a:t>
            </a:r>
          </a:p>
          <a:p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carboidratos de reserva</a:t>
            </a:r>
          </a:p>
          <a:p>
            <a:endParaRPr lang="pt-BR" altLang="pt-BR" sz="20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Importante órgão equilibrador </a:t>
            </a:r>
          </a:p>
          <a:p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da limitação de “ </a:t>
            </a:r>
            <a:r>
              <a:rPr lang="pt-BR" altLang="pt-BR" sz="2000" b="1" u="sng">
                <a:solidFill>
                  <a:srgbClr val="FFFFFF"/>
                </a:solidFill>
                <a:latin typeface="Arial" panose="020B0604020202020204" pitchFamily="34" charset="0"/>
              </a:rPr>
              <a:t>fonte</a:t>
            </a: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 “</a:t>
            </a:r>
          </a:p>
          <a:p>
            <a:endParaRPr lang="pt-BR" altLang="pt-BR" sz="20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Na literatura, menciona-se sua</a:t>
            </a:r>
          </a:p>
          <a:p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contribuição percentual no </a:t>
            </a:r>
          </a:p>
          <a:p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enchimento dos grãos entre</a:t>
            </a:r>
          </a:p>
          <a:p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17% (Uhart &amp; Andrade, 1995) </a:t>
            </a:r>
          </a:p>
          <a:p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até 44 % (Ruget,1993)</a:t>
            </a:r>
          </a:p>
        </p:txBody>
      </p:sp>
      <p:sp>
        <p:nvSpPr>
          <p:cNvPr id="282627" name="AutoShape 3"/>
          <p:cNvSpPr>
            <a:spLocks noChangeArrowheads="1"/>
          </p:cNvSpPr>
          <p:nvPr/>
        </p:nvSpPr>
        <p:spPr bwMode="auto">
          <a:xfrm>
            <a:off x="1889126" y="1885951"/>
            <a:ext cx="976313" cy="442913"/>
          </a:xfrm>
          <a:prstGeom prst="rightArrow">
            <a:avLst>
              <a:gd name="adj1" fmla="val 50000"/>
              <a:gd name="adj2" fmla="val 110225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rgbClr val="FE6476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es-EC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889126" y="2743201"/>
            <a:ext cx="976313" cy="442913"/>
          </a:xfrm>
          <a:prstGeom prst="rightArrow">
            <a:avLst>
              <a:gd name="adj1" fmla="val 50000"/>
              <a:gd name="adj2" fmla="val 110225"/>
            </a:avLst>
          </a:prstGeom>
          <a:gradFill rotWithShape="0">
            <a:gsLst>
              <a:gs pos="0">
                <a:srgbClr val="7E0014"/>
              </a:gs>
              <a:gs pos="50000">
                <a:srgbClr val="FC0128"/>
              </a:gs>
              <a:gs pos="100000">
                <a:srgbClr val="7E0014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rgbClr val="FE6476"/>
            </a:extrusionClr>
            <a:contourClr>
              <a:srgbClr val="7E0014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889126" y="3587751"/>
            <a:ext cx="976313" cy="442913"/>
          </a:xfrm>
          <a:prstGeom prst="rightArrow">
            <a:avLst>
              <a:gd name="adj1" fmla="val 50000"/>
              <a:gd name="adj2" fmla="val 110225"/>
            </a:avLst>
          </a:prstGeom>
          <a:gradFill rotWithShape="0">
            <a:gsLst>
              <a:gs pos="0">
                <a:srgbClr val="7E0014"/>
              </a:gs>
              <a:gs pos="50000">
                <a:srgbClr val="FC0128"/>
              </a:gs>
              <a:gs pos="100000">
                <a:srgbClr val="7E0014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rgbClr val="FE6476"/>
            </a:extrusionClr>
            <a:contourClr>
              <a:srgbClr val="7E0014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989139" y="4502151"/>
            <a:ext cx="898525" cy="442913"/>
          </a:xfrm>
          <a:prstGeom prst="rightArrow">
            <a:avLst>
              <a:gd name="adj1" fmla="val 50000"/>
              <a:gd name="adj2" fmla="val 101443"/>
            </a:avLst>
          </a:prstGeom>
          <a:gradFill rotWithShape="0">
            <a:gsLst>
              <a:gs pos="0">
                <a:srgbClr val="7E0014"/>
              </a:gs>
              <a:gs pos="50000">
                <a:srgbClr val="FC0128"/>
              </a:gs>
              <a:gs pos="100000">
                <a:srgbClr val="7E0014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163500" prstMaterial="legacyMetal">
            <a:bevelT w="13500" h="13500" prst="angle"/>
            <a:bevelB w="13500" h="13500" prst="angle"/>
            <a:extrusionClr>
              <a:srgbClr val="FE6476"/>
            </a:extrusionClr>
            <a:contourClr>
              <a:srgbClr val="7E0014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pic>
        <p:nvPicPr>
          <p:cNvPr id="12295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6" y="2486025"/>
            <a:ext cx="32924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889126" y="600075"/>
            <a:ext cx="8321675" cy="17145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FE6476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889126" y="857250"/>
            <a:ext cx="8321675" cy="17145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FE6476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889126" y="1114425"/>
            <a:ext cx="8321675" cy="17145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FE6476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2255839" y="600075"/>
            <a:ext cx="1992523" cy="6745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95" tIns="44447" rIns="88895" bIns="44447">
            <a:spAutoFit/>
          </a:bodyPr>
          <a:lstStyle>
            <a:lvl1pPr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4038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938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12975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701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73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45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17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sz="38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" panose="020B0604020202020204" pitchFamily="34" charset="0"/>
              </a:rPr>
              <a:t>COLMO</a:t>
            </a:r>
            <a:endParaRPr lang="pt-BR" altLang="pt-BR" sz="3800">
              <a:solidFill>
                <a:srgbClr val="FFFFFF"/>
              </a:solidFill>
              <a:latin typeface="Glowwor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0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170238" y="5021264"/>
            <a:ext cx="6126162" cy="10620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70238" y="1393826"/>
            <a:ext cx="6126162" cy="3186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9" y="3163888"/>
            <a:ext cx="1614487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444875" y="3429001"/>
            <a:ext cx="730250" cy="708025"/>
          </a:xfrm>
          <a:prstGeom prst="ellipse">
            <a:avLst/>
          </a:prstGeom>
          <a:gradFill rotWithShape="0">
            <a:gsLst>
              <a:gs pos="0">
                <a:srgbClr val="FC0128"/>
              </a:gs>
              <a:gs pos="100000">
                <a:srgbClr val="4B000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pic>
        <p:nvPicPr>
          <p:cNvPr id="1331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9" y="4389438"/>
            <a:ext cx="1214437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6" y="3605213"/>
            <a:ext cx="1382713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632076"/>
            <a:ext cx="1897062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170238" y="4889501"/>
            <a:ext cx="6126162" cy="220663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124200" y="3568700"/>
            <a:ext cx="1344228" cy="46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400" b="1">
                <a:solidFill>
                  <a:srgbClr val="FFFFFF"/>
                </a:solidFill>
                <a:latin typeface="PaqueteSSK" charset="0"/>
              </a:rPr>
              <a:t>2 folhas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170238" y="620713"/>
            <a:ext cx="6126162" cy="684212"/>
          </a:xfrm>
          <a:prstGeom prst="rect">
            <a:avLst/>
          </a:prstGeom>
          <a:gradFill rotWithShape="0">
            <a:gsLst>
              <a:gs pos="0">
                <a:srgbClr val="FC0128"/>
              </a:gs>
              <a:gs pos="100000">
                <a:srgbClr val="4B000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954464" y="708025"/>
            <a:ext cx="3011351" cy="52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800">
                <a:solidFill>
                  <a:srgbClr val="FFFFFF"/>
                </a:solidFill>
                <a:latin typeface="Yearbook Outline" pitchFamily="82" charset="0"/>
              </a:rPr>
              <a:t>DEFINIÇÃO da produção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4632326" y="2720976"/>
            <a:ext cx="823913" cy="796925"/>
          </a:xfrm>
          <a:prstGeom prst="ellipse">
            <a:avLst/>
          </a:prstGeom>
          <a:gradFill rotWithShape="0">
            <a:gsLst>
              <a:gs pos="0">
                <a:srgbClr val="FC0128"/>
              </a:gs>
              <a:gs pos="100000">
                <a:srgbClr val="4B000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6096001" y="2012950"/>
            <a:ext cx="1006475" cy="973138"/>
          </a:xfrm>
          <a:prstGeom prst="ellipse">
            <a:avLst/>
          </a:prstGeom>
          <a:gradFill rotWithShape="0">
            <a:gsLst>
              <a:gs pos="0">
                <a:srgbClr val="FC0128"/>
              </a:gs>
              <a:gs pos="100000">
                <a:srgbClr val="4B000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4419600" y="2895600"/>
            <a:ext cx="1344228" cy="46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400" b="1">
                <a:solidFill>
                  <a:srgbClr val="FFFFFF"/>
                </a:solidFill>
                <a:latin typeface="PaqueteSSK" charset="0"/>
              </a:rPr>
              <a:t>4 folhas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867401" y="2300288"/>
            <a:ext cx="1600709" cy="46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400" b="1">
                <a:solidFill>
                  <a:srgbClr val="FFFFFF"/>
                </a:solidFill>
                <a:latin typeface="PaqueteSSK" charset="0"/>
              </a:rPr>
              <a:t>7/8 folhas</a:t>
            </a: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7650164" y="1482725"/>
            <a:ext cx="1189037" cy="1062038"/>
          </a:xfrm>
          <a:prstGeom prst="ellipse">
            <a:avLst/>
          </a:prstGeom>
          <a:gradFill rotWithShape="0">
            <a:gsLst>
              <a:gs pos="0">
                <a:srgbClr val="FC0128"/>
              </a:gs>
              <a:gs pos="100000">
                <a:srgbClr val="4B000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7391401" y="1752600"/>
            <a:ext cx="1943751" cy="46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400" b="1">
                <a:solidFill>
                  <a:srgbClr val="FFFFFF"/>
                </a:solidFill>
                <a:latin typeface="PaqueteSSK" charset="0"/>
              </a:rPr>
              <a:t>12/14 folhas</a:t>
            </a:r>
          </a:p>
        </p:txBody>
      </p:sp>
      <p:sp>
        <p:nvSpPr>
          <p:cNvPr id="283667" name="Rectangle 19"/>
          <p:cNvSpPr>
            <a:spLocks noChangeArrowheads="1"/>
          </p:cNvSpPr>
          <p:nvPr/>
        </p:nvSpPr>
        <p:spPr bwMode="auto">
          <a:xfrm>
            <a:off x="4450397" y="5110164"/>
            <a:ext cx="1368744" cy="690971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047" tIns="52584" rIns="107047" bIns="52584">
            <a:spAutoFit/>
          </a:bodyPr>
          <a:lstStyle>
            <a:lvl1pPr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6275"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52550"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28825"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05100"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623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195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767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339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pt-BR" sz="19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Rendimento</a:t>
            </a:r>
          </a:p>
          <a:p>
            <a:pPr algn="ctr">
              <a:defRPr/>
            </a:pPr>
            <a:r>
              <a:rPr lang="en-US" altLang="pt-BR" sz="19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Potencial</a:t>
            </a:r>
          </a:p>
        </p:txBody>
      </p:sp>
      <p:sp>
        <p:nvSpPr>
          <p:cNvPr id="283668" name="Rectangle 20"/>
          <p:cNvSpPr>
            <a:spLocks noChangeArrowheads="1"/>
          </p:cNvSpPr>
          <p:nvPr/>
        </p:nvSpPr>
        <p:spPr bwMode="auto">
          <a:xfrm>
            <a:off x="6155753" y="5102225"/>
            <a:ext cx="1290197" cy="98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047" tIns="52584" rIns="107047" bIns="52584">
            <a:spAutoFit/>
          </a:bodyPr>
          <a:lstStyle>
            <a:lvl1pPr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6275"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52550"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28825"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05100"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623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195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767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339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pt-BR" sz="19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Número de</a:t>
            </a:r>
          </a:p>
          <a:p>
            <a:pPr algn="ctr">
              <a:defRPr/>
            </a:pPr>
            <a:r>
              <a:rPr lang="en-US" altLang="pt-BR" sz="19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Fileiras na</a:t>
            </a:r>
          </a:p>
          <a:p>
            <a:pPr algn="ctr">
              <a:defRPr/>
            </a:pPr>
            <a:r>
              <a:rPr lang="en-US" altLang="pt-BR" sz="19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Espiga (Fe)</a:t>
            </a:r>
          </a:p>
        </p:txBody>
      </p:sp>
      <p:sp>
        <p:nvSpPr>
          <p:cNvPr id="283669" name="Rectangle 21"/>
          <p:cNvSpPr>
            <a:spLocks noChangeArrowheads="1"/>
          </p:cNvSpPr>
          <p:nvPr/>
        </p:nvSpPr>
        <p:spPr bwMode="auto">
          <a:xfrm>
            <a:off x="7376397" y="5118100"/>
            <a:ext cx="1976282" cy="156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047" tIns="52584" rIns="107047" bIns="52584">
            <a:spAutoFit/>
          </a:bodyPr>
          <a:lstStyle>
            <a:lvl1pPr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6275"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52550"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28825"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05100" defTabSz="901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623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195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767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339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pt-BR" sz="19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Número </a:t>
            </a:r>
          </a:p>
          <a:p>
            <a:pPr algn="ctr">
              <a:defRPr/>
            </a:pPr>
            <a:r>
              <a:rPr lang="en-US" altLang="pt-BR" sz="19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(prolificidade-Pr) e</a:t>
            </a:r>
          </a:p>
          <a:p>
            <a:pPr algn="ctr">
              <a:defRPr/>
            </a:pPr>
            <a:r>
              <a:rPr lang="en-US" altLang="pt-BR" sz="19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Tamanho</a:t>
            </a:r>
          </a:p>
          <a:p>
            <a:pPr algn="ctr">
              <a:defRPr/>
            </a:pPr>
            <a:r>
              <a:rPr lang="en-US" altLang="pt-BR" sz="19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de Espiga (grãos</a:t>
            </a:r>
          </a:p>
          <a:p>
            <a:pPr algn="ctr">
              <a:defRPr/>
            </a:pPr>
            <a:r>
              <a:rPr lang="en-US" altLang="pt-BR" sz="19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por fileira-Gf)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4059238" y="5634039"/>
            <a:ext cx="2122156" cy="39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047" tIns="52584" rIns="107047" bIns="52584">
            <a:spAutoFit/>
          </a:bodyPr>
          <a:lstStyle>
            <a:lvl1pPr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1900" b="1">
                <a:solidFill>
                  <a:srgbClr val="FEFEFC"/>
                </a:solidFill>
                <a:latin typeface="Arial Narrow" panose="020B0606020202030204" pitchFamily="34" charset="0"/>
              </a:rPr>
              <a:t>Diferenciação Floral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3419475" y="1724025"/>
            <a:ext cx="1059364" cy="53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047" tIns="52584" rIns="107047" bIns="52584">
            <a:spAutoFit/>
          </a:bodyPr>
          <a:lstStyle>
            <a:lvl1pPr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800">
                <a:solidFill>
                  <a:schemeClr val="bg1"/>
                </a:solidFill>
                <a:latin typeface="Yearbook Outline" pitchFamily="82" charset="0"/>
              </a:rPr>
              <a:t>MILHO</a:t>
            </a:r>
          </a:p>
        </p:txBody>
      </p:sp>
    </p:spTree>
    <p:extLst>
      <p:ext uri="{BB962C8B-B14F-4D97-AF65-F5344CB8AC3E}">
        <p14:creationId xmlns:p14="http://schemas.microsoft.com/office/powerpoint/2010/main" val="13360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19400" y="3340100"/>
            <a:ext cx="1295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67200" y="3340100"/>
            <a:ext cx="1371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pt-BR" altLang="pt-BR" sz="2000">
              <a:solidFill>
                <a:srgbClr val="FFFFFF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791200" y="3340100"/>
            <a:ext cx="1371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pt-BR" altLang="pt-BR" sz="2000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315200" y="3340100"/>
            <a:ext cx="13716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 rot="-5400000">
            <a:off x="2057400" y="1968500"/>
            <a:ext cx="1981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EMERGÊNCIA</a:t>
            </a:r>
            <a:endParaRPr lang="pt-BR" altLang="pt-BR" sz="2000">
              <a:solidFill>
                <a:srgbClr val="FFFFFF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 rot="-5400000">
            <a:off x="3505200" y="1968500"/>
            <a:ext cx="1981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2 FOLHAS</a:t>
            </a:r>
            <a:endParaRPr lang="pt-BR" altLang="pt-BR" sz="2000">
              <a:solidFill>
                <a:srgbClr val="FFFFFF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-5400000">
            <a:off x="5029200" y="1968500"/>
            <a:ext cx="1981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5 FOLHAS</a:t>
            </a:r>
            <a:endParaRPr lang="pt-BR" altLang="pt-BR" sz="2000">
              <a:solidFill>
                <a:srgbClr val="FFFFFF"/>
              </a:solidFill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 rot="-5400000">
            <a:off x="6553200" y="1968500"/>
            <a:ext cx="1981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8 FOLHAS</a:t>
            </a:r>
            <a:endParaRPr lang="pt-BR" altLang="pt-BR" sz="2000">
              <a:solidFill>
                <a:srgbClr val="FFFFFF"/>
              </a:solidFill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5715000" y="361632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191000" y="3644901"/>
            <a:ext cx="0" cy="3159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743200" y="3598863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7262813" y="3598863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8686800" y="35861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5791200" y="4025900"/>
            <a:ext cx="1447800" cy="228600"/>
          </a:xfrm>
          <a:prstGeom prst="leftRightArrow">
            <a:avLst>
              <a:gd name="adj1" fmla="val 50000"/>
              <a:gd name="adj2" fmla="val 12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2819400" y="3949700"/>
            <a:ext cx="2819400" cy="304800"/>
          </a:xfrm>
          <a:prstGeom prst="leftRightArrow">
            <a:avLst>
              <a:gd name="adj1" fmla="val 50000"/>
              <a:gd name="adj2" fmla="val 18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7391400" y="3949700"/>
            <a:ext cx="1981200" cy="381000"/>
          </a:xfrm>
          <a:prstGeom prst="rightArrow">
            <a:avLst>
              <a:gd name="adj1" fmla="val 50000"/>
              <a:gd name="adj2" fmla="val 13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819401" y="4483101"/>
            <a:ext cx="2849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Fase ideal de controle</a:t>
            </a:r>
            <a:endParaRPr lang="pt-BR" altLang="pt-BR" sz="2000">
              <a:solidFill>
                <a:srgbClr val="FFFFFF"/>
              </a:solidFill>
            </a:endParaRP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4191000" y="4254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791200" y="4406900"/>
            <a:ext cx="14049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1600" b="1">
                <a:solidFill>
                  <a:srgbClr val="FFFFFF"/>
                </a:solidFill>
                <a:latin typeface="Arial" panose="020B0604020202020204" pitchFamily="34" charset="0"/>
              </a:rPr>
              <a:t>Interferência</a:t>
            </a:r>
          </a:p>
          <a:p>
            <a:pPr algn="ctr"/>
            <a:r>
              <a:rPr lang="pt-BR" altLang="pt-BR" sz="1600" b="1">
                <a:solidFill>
                  <a:srgbClr val="FFFFFF"/>
                </a:solidFill>
                <a:latin typeface="Arial" panose="020B0604020202020204" pitchFamily="34" charset="0"/>
              </a:rPr>
              <a:t>na</a:t>
            </a:r>
          </a:p>
          <a:p>
            <a:pPr algn="ctr"/>
            <a:r>
              <a:rPr lang="pt-BR" altLang="pt-BR" sz="1600" b="1">
                <a:solidFill>
                  <a:srgbClr val="FFFFFF"/>
                </a:solidFill>
                <a:latin typeface="Arial" panose="020B0604020202020204" pitchFamily="34" charset="0"/>
              </a:rPr>
              <a:t>Produção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7391401" y="4406901"/>
            <a:ext cx="230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Redução drástica</a:t>
            </a:r>
          </a:p>
          <a:p>
            <a:pPr algn="ctr"/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da Produção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133600" y="977900"/>
            <a:ext cx="7924800" cy="47244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4359" name="Rectangle 23" descr="Nogueira"/>
          <p:cNvSpPr>
            <a:spLocks noChangeArrowheads="1"/>
          </p:cNvSpPr>
          <p:nvPr/>
        </p:nvSpPr>
        <p:spPr bwMode="auto">
          <a:xfrm>
            <a:off x="2133600" y="392113"/>
            <a:ext cx="79248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mpd="thickThin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400" b="1">
                <a:solidFill>
                  <a:srgbClr val="FFFFFF"/>
                </a:solidFill>
                <a:latin typeface="Arial" panose="020B0604020202020204" pitchFamily="34" charset="0"/>
              </a:rPr>
              <a:t>MILHO  (ESTÁDIOS FENOLÓGICOS)</a:t>
            </a:r>
            <a:endParaRPr lang="pt-BR" altLang="pt-BR" sz="2000">
              <a:solidFill>
                <a:srgbClr val="FFFFFF"/>
              </a:solidFill>
            </a:endParaRPr>
          </a:p>
        </p:txBody>
      </p:sp>
      <p:sp>
        <p:nvSpPr>
          <p:cNvPr id="14360" name="Rectangle 24" descr="Nogueira"/>
          <p:cNvSpPr>
            <a:spLocks noChangeArrowheads="1"/>
          </p:cNvSpPr>
          <p:nvPr/>
        </p:nvSpPr>
        <p:spPr bwMode="auto">
          <a:xfrm>
            <a:off x="2133600" y="5854700"/>
            <a:ext cx="79248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400" b="1">
                <a:solidFill>
                  <a:srgbClr val="FFFFFF"/>
                </a:solidFill>
                <a:latin typeface="Arial" panose="020B0604020202020204" pitchFamily="34" charset="0"/>
              </a:rPr>
              <a:t>ETAPA DE CONTROLE DE PLANTAS DANINHAS</a:t>
            </a:r>
            <a:endParaRPr lang="pt-BR" altLang="pt-B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362" name="Rectangle 17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4F"/>
          </a:solidFill>
          <a:ln w="12700" algn="ctr">
            <a:solidFill>
              <a:srgbClr val="FEFE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1858963" y="214314"/>
            <a:ext cx="78168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Phyllis" charset="0"/>
              </a:rPr>
              <a:t>Estádio 4</a:t>
            </a:r>
            <a:r>
              <a:rPr lang="pt-BR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Phyllis" charset="0"/>
              </a:rPr>
              <a:t>                               Emissão do pendão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911350" y="838200"/>
            <a:ext cx="77597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pic>
        <p:nvPicPr>
          <p:cNvPr id="1536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1905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1981200" y="9144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1981200" y="1752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377865" name="Rectangle 9"/>
          <p:cNvSpPr>
            <a:spLocks noChangeArrowheads="1"/>
          </p:cNvSpPr>
          <p:nvPr/>
        </p:nvSpPr>
        <p:spPr bwMode="auto">
          <a:xfrm>
            <a:off x="1858964" y="2743201"/>
            <a:ext cx="59070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Phyllis" charset="0"/>
              </a:rPr>
              <a:t>Estádio 5      </a:t>
            </a:r>
            <a:r>
              <a:rPr lang="pt-BR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Phyllis" charset="0"/>
              </a:rPr>
              <a:t>Florescimento</a:t>
            </a: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2211388" y="3352801"/>
            <a:ext cx="5956300" cy="31226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Nadianne" charset="0"/>
              </a:rPr>
              <a:t>Exposição das anteras e dispersão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Nadianne" charset="0"/>
              </a:rPr>
              <a:t>dos grãos de pólen pelo vento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Nadianne" charset="0"/>
              </a:rPr>
              <a:t>(durante 5 a 10 dias)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Nadianne" charset="0"/>
              </a:rPr>
              <a:t>Estilo-estigmas (“cabelo-do-milho”)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Nadianne" charset="0"/>
              </a:rPr>
              <a:t>receptivos 2 a 5 dias após o início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Nadianne" charset="0"/>
              </a:rPr>
              <a:t>da polinização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solidFill>
                  <a:srgbClr val="FF0033"/>
                </a:solidFill>
                <a:latin typeface="Nadianne" charset="0"/>
              </a:rPr>
              <a:t>Estresse hídrico</a:t>
            </a:r>
            <a:r>
              <a:rPr lang="pt-BR" altLang="pt-BR" sz="1800">
                <a:latin typeface="Nadianne" charset="0"/>
              </a:rPr>
              <a:t>, temperatura noturna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Nadianne" charset="0"/>
              </a:rPr>
              <a:t>elevada (&gt;25°C) e encharcamento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Nadianne" charset="0"/>
              </a:rPr>
              <a:t>podem reduzir significativamente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Nadianne" charset="0"/>
              </a:rPr>
              <a:t>a produção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Nadianne" charset="0"/>
              </a:rPr>
              <a:t>Fase de confirmação do</a:t>
            </a:r>
            <a:r>
              <a:rPr lang="pt-BR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pt-BR" altLang="pt-BR" sz="1800">
                <a:solidFill>
                  <a:srgbClr val="FF0033"/>
                </a:solidFill>
                <a:latin typeface="Nadianne" charset="0"/>
              </a:rPr>
              <a:t>número de grãos</a:t>
            </a: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1911351" y="3303588"/>
            <a:ext cx="44434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pic>
        <p:nvPicPr>
          <p:cNvPr id="15371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4" y="1978026"/>
            <a:ext cx="1843087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1979613" y="3440114"/>
            <a:ext cx="227012" cy="2047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5373" name="Oval 14"/>
          <p:cNvSpPr>
            <a:spLocks noChangeArrowheads="1"/>
          </p:cNvSpPr>
          <p:nvPr/>
        </p:nvSpPr>
        <p:spPr bwMode="auto">
          <a:xfrm>
            <a:off x="1979613" y="4124325"/>
            <a:ext cx="227012" cy="2047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5374" name="Oval 15"/>
          <p:cNvSpPr>
            <a:spLocks noChangeArrowheads="1"/>
          </p:cNvSpPr>
          <p:nvPr/>
        </p:nvSpPr>
        <p:spPr bwMode="auto">
          <a:xfrm>
            <a:off x="1979613" y="4876801"/>
            <a:ext cx="227012" cy="2063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5375" name="Oval 16"/>
          <p:cNvSpPr>
            <a:spLocks noChangeArrowheads="1"/>
          </p:cNvSpPr>
          <p:nvPr/>
        </p:nvSpPr>
        <p:spPr bwMode="auto">
          <a:xfrm>
            <a:off x="1979613" y="5835650"/>
            <a:ext cx="227012" cy="2047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5376" name="Rectangle 3"/>
          <p:cNvSpPr>
            <a:spLocks noChangeArrowheads="1"/>
          </p:cNvSpPr>
          <p:nvPr/>
        </p:nvSpPr>
        <p:spPr bwMode="auto">
          <a:xfrm>
            <a:off x="2214564" y="893763"/>
            <a:ext cx="8137525" cy="1200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 b="1">
                <a:latin typeface="Nadianne" charset="0"/>
              </a:rPr>
              <a:t>Falta de água afeta o</a:t>
            </a:r>
            <a:r>
              <a:rPr lang="pt-BR" altLang="pt-BR" sz="1800" b="1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pt-BR" altLang="pt-BR" sz="1800" b="1">
                <a:solidFill>
                  <a:srgbClr val="FF0033"/>
                </a:solidFill>
                <a:latin typeface="Nadianne" charset="0"/>
              </a:rPr>
              <a:t>sincronismo pendão-espiga</a:t>
            </a:r>
            <a:r>
              <a:rPr lang="pt-BR" altLang="pt-BR" sz="1800" b="1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pt-BR" altLang="pt-BR" sz="1800" b="1">
                <a:latin typeface="Nadianne" charset="0"/>
              </a:rPr>
              <a:t> e reduz a chance da emissão da segunda espiga em cultivares prolíficos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 b="1">
                <a:latin typeface="Nadianne" charset="0"/>
              </a:rPr>
              <a:t>Espiga em fase de crescimento, começando a ser visualizada na planta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 b="1">
                <a:latin typeface="Nadianne" charset="0"/>
              </a:rPr>
              <a:t>Aparecimento do pendão ou  panícula</a:t>
            </a:r>
          </a:p>
        </p:txBody>
      </p:sp>
    </p:spTree>
    <p:extLst>
      <p:ext uri="{BB962C8B-B14F-4D97-AF65-F5344CB8AC3E}">
        <p14:creationId xmlns:p14="http://schemas.microsoft.com/office/powerpoint/2010/main" val="12243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93939" y="311150"/>
            <a:ext cx="7634287" cy="749300"/>
          </a:xfrm>
          <a:prstGeom prst="rect">
            <a:avLst/>
          </a:prstGeom>
          <a:gradFill rotWithShape="0">
            <a:gsLst>
              <a:gs pos="0">
                <a:srgbClr val="142A00"/>
              </a:gs>
              <a:gs pos="50000">
                <a:srgbClr val="438E00"/>
              </a:gs>
              <a:gs pos="100000">
                <a:srgbClr val="142A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74926" y="488951"/>
            <a:ext cx="4978235" cy="50652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700" b="1">
                <a:solidFill>
                  <a:srgbClr val="FAFD00"/>
                </a:solidFill>
                <a:latin typeface="KernelSSK" charset="0"/>
              </a:rPr>
              <a:t>SOBREVIVÊNCIA DE GRÃOS</a:t>
            </a:r>
          </a:p>
        </p:txBody>
      </p:sp>
      <p:grpSp>
        <p:nvGrpSpPr>
          <p:cNvPr id="332804" name="Group 4"/>
          <p:cNvGrpSpPr>
            <a:grpSpLocks/>
          </p:cNvGrpSpPr>
          <p:nvPr/>
        </p:nvGrpSpPr>
        <p:grpSpPr bwMode="auto">
          <a:xfrm>
            <a:off x="2430464" y="5176839"/>
            <a:ext cx="7712075" cy="987425"/>
            <a:chOff x="571" y="3261"/>
            <a:chExt cx="4858" cy="622"/>
          </a:xfrm>
        </p:grpSpPr>
        <p:sp>
          <p:nvSpPr>
            <p:cNvPr id="16399" name="Rectangle 5"/>
            <p:cNvSpPr>
              <a:spLocks noChangeArrowheads="1"/>
            </p:cNvSpPr>
            <p:nvPr/>
          </p:nvSpPr>
          <p:spPr bwMode="auto">
            <a:xfrm>
              <a:off x="581" y="3269"/>
              <a:ext cx="4713" cy="614"/>
            </a:xfrm>
            <a:prstGeom prst="rect">
              <a:avLst/>
            </a:prstGeom>
            <a:gradFill rotWithShape="0">
              <a:gsLst>
                <a:gs pos="0">
                  <a:srgbClr val="142A00"/>
                </a:gs>
                <a:gs pos="50000">
                  <a:srgbClr val="438E00"/>
                </a:gs>
                <a:gs pos="100000">
                  <a:srgbClr val="142A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sp>
          <p:nvSpPr>
            <p:cNvPr id="16400" name="Rectangle 6"/>
            <p:cNvSpPr>
              <a:spLocks noChangeArrowheads="1"/>
            </p:cNvSpPr>
            <p:nvPr/>
          </p:nvSpPr>
          <p:spPr bwMode="auto">
            <a:xfrm>
              <a:off x="571" y="3261"/>
              <a:ext cx="4858" cy="581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45" tIns="45072" rIns="90145" bIns="45072">
              <a:spAutoFit/>
            </a:bodyPr>
            <a:lstStyle>
              <a:lvl1pPr defTabSz="747713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 defTabSz="747713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 defTabSz="747713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 defTabSz="747713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 defTabSz="747713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defTabSz="74771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defTabSz="74771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defTabSz="74771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defTabSz="74771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pt-BR" sz="2700" b="1">
                  <a:solidFill>
                    <a:srgbClr val="FAFD00"/>
                  </a:solidFill>
                  <a:latin typeface="KernelSSK" charset="0"/>
                </a:rPr>
                <a:t>Milho não compensa número </a:t>
              </a:r>
            </a:p>
            <a:p>
              <a:pPr algn="ctr"/>
              <a:r>
                <a:rPr lang="en-US" altLang="pt-BR" sz="2700" b="1">
                  <a:solidFill>
                    <a:srgbClr val="FAFD00"/>
                  </a:solidFill>
                  <a:latin typeface="KernelSSK" charset="0"/>
                </a:rPr>
                <a:t>de grãos com maior peso</a:t>
              </a:r>
            </a:p>
          </p:txBody>
        </p:sp>
      </p:grpSp>
      <p:sp>
        <p:nvSpPr>
          <p:cNvPr id="16398" name="Rectangle 10"/>
          <p:cNvSpPr>
            <a:spLocks noChangeArrowheads="1"/>
          </p:cNvSpPr>
          <p:nvPr/>
        </p:nvSpPr>
        <p:spPr bwMode="auto">
          <a:xfrm>
            <a:off x="3025775" y="1328739"/>
            <a:ext cx="69723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000" b="1">
                <a:solidFill>
                  <a:schemeClr val="tx1"/>
                </a:solidFill>
                <a:latin typeface="Arial MT Black" charset="0"/>
              </a:rPr>
              <a:t>Taxa de Sobrevivência é o que determina o número final de grãos</a:t>
            </a:r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3009901" y="2286002"/>
            <a:ext cx="69723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000" b="1">
                <a:solidFill>
                  <a:schemeClr val="tx1"/>
                </a:solidFill>
                <a:latin typeface="Arial MT Black" charset="0"/>
              </a:rPr>
              <a:t>Normalmente a espiga produz </a:t>
            </a:r>
          </a:p>
          <a:p>
            <a:r>
              <a:rPr lang="en-US" altLang="pt-BR" sz="2000" b="1">
                <a:solidFill>
                  <a:schemeClr val="tx1"/>
                </a:solidFill>
                <a:latin typeface="Arial MT Black" charset="0"/>
              </a:rPr>
              <a:t>500 - 700 espiguetas,  porém </a:t>
            </a:r>
          </a:p>
          <a:p>
            <a:r>
              <a:rPr lang="en-US" altLang="pt-BR" sz="2000" b="1">
                <a:solidFill>
                  <a:schemeClr val="tx1"/>
                </a:solidFill>
                <a:latin typeface="Arial MT Black" charset="0"/>
              </a:rPr>
              <a:t>observa-se sobrevivência de </a:t>
            </a:r>
          </a:p>
          <a:p>
            <a:r>
              <a:rPr lang="en-US" altLang="pt-BR" sz="2000" b="1">
                <a:solidFill>
                  <a:schemeClr val="tx1"/>
                </a:solidFill>
                <a:latin typeface="Arial MT Black" charset="0"/>
              </a:rPr>
              <a:t>400 a 470 grãos</a:t>
            </a:r>
          </a:p>
          <a:p>
            <a:pPr eaLnBrk="1" latinLnBrk="1" hangingPunct="1"/>
            <a:endParaRPr lang="en-US" altLang="pt-BR" sz="2000" b="1">
              <a:solidFill>
                <a:schemeClr val="tx1"/>
              </a:solidFill>
              <a:latin typeface="Arial MT Black" charset="0"/>
            </a:endParaRPr>
          </a:p>
        </p:txBody>
      </p:sp>
      <p:sp>
        <p:nvSpPr>
          <p:cNvPr id="16394" name="Rectangle 16"/>
          <p:cNvSpPr>
            <a:spLocks noChangeArrowheads="1"/>
          </p:cNvSpPr>
          <p:nvPr/>
        </p:nvSpPr>
        <p:spPr bwMode="auto">
          <a:xfrm>
            <a:off x="2971801" y="3733803"/>
            <a:ext cx="69723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000" b="1" dirty="0">
                <a:solidFill>
                  <a:schemeClr val="tx1"/>
                </a:solidFill>
                <a:latin typeface="Arial MT Black" charset="0"/>
              </a:rPr>
              <a:t>A </a:t>
            </a:r>
            <a:r>
              <a:rPr lang="en-US" altLang="pt-BR" sz="2000" b="1" dirty="0" err="1">
                <a:solidFill>
                  <a:schemeClr val="tx1"/>
                </a:solidFill>
                <a:latin typeface="Arial MT Black" charset="0"/>
              </a:rPr>
              <a:t>diminuição</a:t>
            </a:r>
            <a:r>
              <a:rPr lang="en-US" altLang="pt-BR" sz="2000" b="1" dirty="0">
                <a:solidFill>
                  <a:schemeClr val="tx1"/>
                </a:solidFill>
                <a:latin typeface="Arial MT Black" charset="0"/>
              </a:rPr>
              <a:t> de 70 a 80% do </a:t>
            </a:r>
            <a:r>
              <a:rPr lang="en-US" altLang="pt-BR" sz="2000" b="1" dirty="0" err="1">
                <a:solidFill>
                  <a:schemeClr val="tx1"/>
                </a:solidFill>
                <a:latin typeface="Arial MT Black" charset="0"/>
              </a:rPr>
              <a:t>número</a:t>
            </a:r>
            <a:r>
              <a:rPr lang="en-US" altLang="pt-BR" sz="2000" b="1" dirty="0">
                <a:solidFill>
                  <a:schemeClr val="tx1"/>
                </a:solidFill>
                <a:latin typeface="Arial MT Black" charset="0"/>
              </a:rPr>
              <a:t> de </a:t>
            </a:r>
            <a:r>
              <a:rPr lang="en-US" altLang="pt-BR" sz="2000" b="1" dirty="0" err="1">
                <a:solidFill>
                  <a:schemeClr val="tx1"/>
                </a:solidFill>
                <a:latin typeface="Arial MT Black" charset="0"/>
              </a:rPr>
              <a:t>grãos</a:t>
            </a:r>
            <a:r>
              <a:rPr lang="en-US" altLang="pt-BR" sz="2000" b="1" dirty="0">
                <a:solidFill>
                  <a:schemeClr val="tx1"/>
                </a:solidFill>
                <a:latin typeface="Arial MT Black" charset="0"/>
              </a:rPr>
              <a:t>, </a:t>
            </a:r>
            <a:r>
              <a:rPr lang="en-US" altLang="pt-BR" sz="2000" b="1" dirty="0" err="1">
                <a:solidFill>
                  <a:schemeClr val="tx1"/>
                </a:solidFill>
                <a:latin typeface="Arial MT Black" charset="0"/>
              </a:rPr>
              <a:t>promove</a:t>
            </a:r>
            <a:r>
              <a:rPr lang="en-US" altLang="pt-BR" sz="2000" b="1" dirty="0">
                <a:solidFill>
                  <a:schemeClr val="tx1"/>
                </a:solidFill>
                <a:latin typeface="Arial MT Black" charset="0"/>
              </a:rPr>
              <a:t> o </a:t>
            </a:r>
            <a:r>
              <a:rPr lang="en-US" altLang="pt-BR" sz="2000" b="1" dirty="0" err="1">
                <a:solidFill>
                  <a:schemeClr val="tx1"/>
                </a:solidFill>
                <a:latin typeface="Arial MT Black" charset="0"/>
              </a:rPr>
              <a:t>aumento</a:t>
            </a:r>
            <a:r>
              <a:rPr lang="en-US" altLang="pt-BR" sz="2000" b="1" dirty="0">
                <a:solidFill>
                  <a:schemeClr val="tx1"/>
                </a:solidFill>
                <a:latin typeface="Arial MT Black" charset="0"/>
              </a:rPr>
              <a:t> de  peso de </a:t>
            </a:r>
            <a:r>
              <a:rPr lang="en-US" altLang="pt-BR" sz="2000" b="1" dirty="0" err="1">
                <a:solidFill>
                  <a:schemeClr val="tx1"/>
                </a:solidFill>
                <a:latin typeface="Arial MT Black" charset="0"/>
              </a:rPr>
              <a:t>apenas</a:t>
            </a:r>
            <a:r>
              <a:rPr lang="en-US" altLang="pt-BR" sz="2000" b="1" dirty="0">
                <a:solidFill>
                  <a:schemeClr val="tx1"/>
                </a:solidFill>
                <a:latin typeface="Arial MT Black" charset="0"/>
              </a:rPr>
              <a:t> 30 %.</a:t>
            </a:r>
          </a:p>
          <a:p>
            <a:r>
              <a:rPr lang="en-US" altLang="pt-BR" sz="2000" b="1" dirty="0">
                <a:solidFill>
                  <a:schemeClr val="tx1"/>
                </a:solidFill>
                <a:latin typeface="Arial MT Black" charset="0"/>
              </a:rPr>
              <a:t> (</a:t>
            </a:r>
            <a:r>
              <a:rPr lang="en-US" altLang="pt-BR" sz="2000" b="1" dirty="0" err="1">
                <a:solidFill>
                  <a:schemeClr val="tx1"/>
                </a:solidFill>
                <a:latin typeface="Arial MT Black" charset="0"/>
              </a:rPr>
              <a:t>compilação</a:t>
            </a:r>
            <a:r>
              <a:rPr lang="en-US" altLang="pt-BR" sz="2000" b="1" dirty="0">
                <a:solidFill>
                  <a:schemeClr val="tx1"/>
                </a:solidFill>
                <a:latin typeface="Arial MT Black" charset="0"/>
              </a:rPr>
              <a:t> de </a:t>
            </a:r>
            <a:r>
              <a:rPr lang="en-US" altLang="pt-BR" sz="2000" b="1" dirty="0" err="1">
                <a:solidFill>
                  <a:schemeClr val="tx1"/>
                </a:solidFill>
                <a:latin typeface="Arial MT Black" charset="0"/>
              </a:rPr>
              <a:t>vários</a:t>
            </a:r>
            <a:r>
              <a:rPr lang="en-US" altLang="pt-BR" sz="2000" b="1" dirty="0">
                <a:solidFill>
                  <a:schemeClr val="tx1"/>
                </a:solidFill>
                <a:latin typeface="Arial MT Black" charset="0"/>
              </a:rPr>
              <a:t> </a:t>
            </a:r>
            <a:r>
              <a:rPr lang="en-US" altLang="pt-BR" sz="2000" b="1" dirty="0" err="1">
                <a:solidFill>
                  <a:schemeClr val="tx1"/>
                </a:solidFill>
                <a:latin typeface="Arial MT Black" charset="0"/>
              </a:rPr>
              <a:t>autores</a:t>
            </a:r>
            <a:r>
              <a:rPr lang="en-US" altLang="pt-BR" sz="2000" b="1" dirty="0">
                <a:solidFill>
                  <a:schemeClr val="tx1"/>
                </a:solidFill>
                <a:latin typeface="Arial MT Black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0853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74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6" y="4300539"/>
            <a:ext cx="11842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94125"/>
            <a:ext cx="12763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413001"/>
            <a:ext cx="202565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1143000"/>
            <a:ext cx="1420812" cy="360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362200" y="4800600"/>
            <a:ext cx="7696200" cy="228600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-5400000">
            <a:off x="2444751" y="4427538"/>
            <a:ext cx="292100" cy="288925"/>
          </a:xfrm>
          <a:prstGeom prst="rightArrow">
            <a:avLst>
              <a:gd name="adj1" fmla="val 50000"/>
              <a:gd name="adj2" fmla="val 50554"/>
            </a:avLst>
          </a:prstGeom>
          <a:gradFill rotWithShape="0">
            <a:gsLst>
              <a:gs pos="0">
                <a:srgbClr val="000000"/>
              </a:gs>
              <a:gs pos="50000">
                <a:srgbClr val="B760F9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E3BE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rot="16200000" flipH="1">
            <a:off x="2444751" y="5113338"/>
            <a:ext cx="292100" cy="288925"/>
          </a:xfrm>
          <a:prstGeom prst="rightArrow">
            <a:avLst>
              <a:gd name="adj1" fmla="val 50000"/>
              <a:gd name="adj2" fmla="val 50554"/>
            </a:avLst>
          </a:prstGeom>
          <a:gradFill rotWithShape="0">
            <a:gsLst>
              <a:gs pos="0">
                <a:srgbClr val="000000"/>
              </a:gs>
              <a:gs pos="50000">
                <a:srgbClr val="B760F9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E3BE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 rot="-5400000">
            <a:off x="3284539" y="4275139"/>
            <a:ext cx="593725" cy="288925"/>
          </a:xfrm>
          <a:prstGeom prst="rightArrow">
            <a:avLst>
              <a:gd name="adj1" fmla="val 50000"/>
              <a:gd name="adj2" fmla="val 102757"/>
            </a:avLst>
          </a:prstGeom>
          <a:gradFill rotWithShape="0">
            <a:gsLst>
              <a:gs pos="0">
                <a:srgbClr val="000000"/>
              </a:gs>
              <a:gs pos="50000">
                <a:srgbClr val="B760F9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E3BE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 rot="16200000" flipH="1">
            <a:off x="3017839" y="5380039"/>
            <a:ext cx="1050925" cy="365125"/>
          </a:xfrm>
          <a:prstGeom prst="rightArrow">
            <a:avLst>
              <a:gd name="adj1" fmla="val 50000"/>
              <a:gd name="adj2" fmla="val 143926"/>
            </a:avLst>
          </a:prstGeom>
          <a:gradFill rotWithShape="0">
            <a:gsLst>
              <a:gs pos="0">
                <a:srgbClr val="000000"/>
              </a:gs>
              <a:gs pos="50000">
                <a:srgbClr val="B760F9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E3BE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16200000" flipH="1">
            <a:off x="4237039" y="5532439"/>
            <a:ext cx="1355725" cy="365125"/>
          </a:xfrm>
          <a:prstGeom prst="rightArrow">
            <a:avLst>
              <a:gd name="adj1" fmla="val 50000"/>
              <a:gd name="adj2" fmla="val 185669"/>
            </a:avLst>
          </a:prstGeom>
          <a:gradFill rotWithShape="0">
            <a:gsLst>
              <a:gs pos="0">
                <a:srgbClr val="000000"/>
              </a:gs>
              <a:gs pos="50000">
                <a:srgbClr val="B760F9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E3BE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 rot="-5400000">
            <a:off x="7132639" y="3398839"/>
            <a:ext cx="2193925" cy="441325"/>
          </a:xfrm>
          <a:prstGeom prst="rightArrow">
            <a:avLst>
              <a:gd name="adj1" fmla="val 50000"/>
              <a:gd name="adj2" fmla="val 248584"/>
            </a:avLst>
          </a:prstGeom>
          <a:gradFill rotWithShape="0">
            <a:gsLst>
              <a:gs pos="0">
                <a:srgbClr val="000000"/>
              </a:gs>
              <a:gs pos="50000">
                <a:srgbClr val="B760F9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E3BE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 rot="16200000" flipH="1">
            <a:off x="7931151" y="5189538"/>
            <a:ext cx="520700" cy="365125"/>
          </a:xfrm>
          <a:prstGeom prst="rightArrow">
            <a:avLst>
              <a:gd name="adj1" fmla="val 50000"/>
              <a:gd name="adj2" fmla="val 71311"/>
            </a:avLst>
          </a:prstGeom>
          <a:gradFill rotWithShape="0">
            <a:gsLst>
              <a:gs pos="0">
                <a:srgbClr val="000000"/>
              </a:gs>
              <a:gs pos="50000">
                <a:srgbClr val="B760F9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E3BE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873375" y="3568700"/>
            <a:ext cx="1344228" cy="46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400" b="1">
                <a:solidFill>
                  <a:srgbClr val="FFFFFF"/>
                </a:solidFill>
                <a:latin typeface="PaqueteSSK" charset="0"/>
              </a:rPr>
              <a:t>2 folhas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016375" y="3187700"/>
            <a:ext cx="1344228" cy="46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400" b="1">
                <a:solidFill>
                  <a:srgbClr val="FFFFFF"/>
                </a:solidFill>
                <a:latin typeface="PaqueteSSK" charset="0"/>
              </a:rPr>
              <a:t>4 folhas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6378576" y="2044700"/>
            <a:ext cx="1515749" cy="46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400" b="1">
                <a:solidFill>
                  <a:srgbClr val="FFFFFF"/>
                </a:solidFill>
                <a:latin typeface="PaqueteSSK" charset="0"/>
              </a:rPr>
              <a:t>12 folhas</a:t>
            </a:r>
          </a:p>
        </p:txBody>
      </p:sp>
      <p:pic>
        <p:nvPicPr>
          <p:cNvPr id="17425" name="Picture 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52775"/>
            <a:ext cx="1352550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5235576" y="2654300"/>
            <a:ext cx="1688873" cy="46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400" b="1">
                <a:solidFill>
                  <a:srgbClr val="FFFFFF"/>
                </a:solidFill>
                <a:latin typeface="PaqueteSSK" charset="0"/>
              </a:rPr>
              <a:t>7</a:t>
            </a:r>
            <a:r>
              <a:rPr lang="en-US" altLang="pt-BR" sz="2400">
                <a:solidFill>
                  <a:srgbClr val="FFFFFF"/>
                </a:solidFill>
                <a:latin typeface="PaqueteSSK" charset="0"/>
              </a:rPr>
              <a:t>/8 folhas</a:t>
            </a:r>
            <a:r>
              <a:rPr lang="en-US" altLang="pt-BR" sz="2400">
                <a:solidFill>
                  <a:schemeClr val="tx1"/>
                </a:solidFill>
                <a:latin typeface="PaqueteSSK" charset="0"/>
              </a:rPr>
              <a:t>8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8229600" y="1358900"/>
            <a:ext cx="2201834" cy="46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400" b="1">
                <a:solidFill>
                  <a:srgbClr val="FFFFFF"/>
                </a:solidFill>
                <a:latin typeface="PaqueteSSK" charset="0"/>
              </a:rPr>
              <a:t>Floresc</a:t>
            </a:r>
            <a:r>
              <a:rPr lang="en-US" altLang="pt-BR" sz="2400">
                <a:solidFill>
                  <a:srgbClr val="FFFFFF"/>
                </a:solidFill>
                <a:latin typeface="PaqueteSSK" charset="0"/>
              </a:rPr>
              <a:t>imento</a:t>
            </a: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 rot="-5400000">
            <a:off x="4350545" y="3971132"/>
            <a:ext cx="1128712" cy="365125"/>
          </a:xfrm>
          <a:prstGeom prst="rightArrow">
            <a:avLst>
              <a:gd name="adj1" fmla="val 50000"/>
              <a:gd name="adj2" fmla="val 154579"/>
            </a:avLst>
          </a:prstGeom>
          <a:gradFill rotWithShape="0">
            <a:gsLst>
              <a:gs pos="0">
                <a:srgbClr val="000000"/>
              </a:gs>
              <a:gs pos="50000">
                <a:srgbClr val="B760F9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E3BE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 rot="-5400000">
            <a:off x="5608639" y="3779839"/>
            <a:ext cx="1508125" cy="365125"/>
          </a:xfrm>
          <a:prstGeom prst="rightArrow">
            <a:avLst>
              <a:gd name="adj1" fmla="val 50000"/>
              <a:gd name="adj2" fmla="val 206541"/>
            </a:avLst>
          </a:prstGeom>
          <a:gradFill rotWithShape="0">
            <a:gsLst>
              <a:gs pos="0">
                <a:srgbClr val="000000"/>
              </a:gs>
              <a:gs pos="50000">
                <a:srgbClr val="B760F9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E3BE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 rot="16200000" flipH="1">
            <a:off x="5951539" y="5265739"/>
            <a:ext cx="822325" cy="365125"/>
          </a:xfrm>
          <a:prstGeom prst="rightArrow">
            <a:avLst>
              <a:gd name="adj1" fmla="val 50000"/>
              <a:gd name="adj2" fmla="val 112619"/>
            </a:avLst>
          </a:prstGeom>
          <a:gradFill rotWithShape="0">
            <a:gsLst>
              <a:gs pos="0">
                <a:srgbClr val="000000"/>
              </a:gs>
              <a:gs pos="50000">
                <a:srgbClr val="B760F9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E3BE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2073276" y="533400"/>
            <a:ext cx="8137525" cy="533400"/>
          </a:xfrm>
          <a:prstGeom prst="rect">
            <a:avLst/>
          </a:prstGeom>
          <a:gradFill rotWithShape="0">
            <a:gsLst>
              <a:gs pos="0">
                <a:srgbClr val="B760F9"/>
              </a:gs>
              <a:gs pos="100000">
                <a:srgbClr val="371D4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2400300" y="533401"/>
            <a:ext cx="3126768" cy="50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700">
                <a:solidFill>
                  <a:srgbClr val="FFFFFF"/>
                </a:solidFill>
                <a:latin typeface="Yearbook Outline" pitchFamily="82" charset="0"/>
              </a:rPr>
              <a:t>RELAÇÃO FONTE-DRENO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7369175" y="6149975"/>
            <a:ext cx="2965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45" tIns="45072" rIns="90145" bIns="45072">
            <a:spAutoFit/>
          </a:bodyPr>
          <a:lstStyle>
            <a:lvl1pPr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47713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477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1800" b="1">
                <a:solidFill>
                  <a:srgbClr val="FFFFFF"/>
                </a:solidFill>
                <a:latin typeface="PaqueteSSK" charset="0"/>
              </a:rPr>
              <a:t>RAÍZES X PARTE AÉREA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7381876" y="6103938"/>
            <a:ext cx="2887663" cy="449262"/>
          </a:xfrm>
          <a:prstGeom prst="rect">
            <a:avLst/>
          </a:prstGeom>
          <a:noFill/>
          <a:ln w="12700">
            <a:solidFill>
              <a:srgbClr val="E3BE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</p:spTree>
    <p:extLst>
      <p:ext uri="{BB962C8B-B14F-4D97-AF65-F5344CB8AC3E}">
        <p14:creationId xmlns:p14="http://schemas.microsoft.com/office/powerpoint/2010/main" val="3822054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434" name="Rectangle 20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4F"/>
          </a:solidFill>
          <a:ln w="12700" algn="ctr">
            <a:solidFill>
              <a:srgbClr val="FEFE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4062413" y="512764"/>
            <a:ext cx="65341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Phyllis" charset="0"/>
              </a:rPr>
              <a:t>Estádio 6      </a:t>
            </a:r>
            <a:r>
              <a:rPr lang="pt-BR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Phyllis" charset="0"/>
              </a:rPr>
              <a:t>Grãos leitosos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348164" y="1198563"/>
            <a:ext cx="6232525" cy="20240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pt-BR" altLang="pt-BR" sz="1800">
                <a:latin typeface="Nadianne" charset="0"/>
              </a:rPr>
              <a:t>Acentuada translocação de foto-assimilados (substâncias solúveis oriundas da fotossíntese)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Nadianne" charset="0"/>
              </a:rPr>
              <a:t> Estádio de definição da</a:t>
            </a:r>
            <a:r>
              <a:rPr lang="pt-BR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pt-BR" altLang="pt-BR" sz="1800" u="sng">
                <a:solidFill>
                  <a:srgbClr val="FF0033"/>
                </a:solidFill>
                <a:latin typeface="Nadianne" charset="0"/>
              </a:rPr>
              <a:t>densidade de grãos</a:t>
            </a:r>
            <a:endParaRPr lang="pt-BR" altLang="pt-BR" sz="1800">
              <a:solidFill>
                <a:srgbClr val="FF0033"/>
              </a:solidFill>
              <a:latin typeface="Nadianne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pt-BR" altLang="pt-BR" sz="1800">
                <a:latin typeface="Nadianne" charset="0"/>
              </a:rPr>
              <a:t>Início da formação do embrião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pt-BR" altLang="pt-BR" sz="1800">
                <a:solidFill>
                  <a:srgbClr val="FF0033"/>
                </a:solidFill>
                <a:latin typeface="Nadianne" charset="0"/>
              </a:rPr>
              <a:t>Falta de água</a:t>
            </a:r>
            <a:r>
              <a:rPr lang="pt-BR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pt-BR" altLang="pt-BR" sz="1800">
                <a:latin typeface="Nadianne" charset="0"/>
              </a:rPr>
              <a:t>provoca a perda de produção relativa ao</a:t>
            </a:r>
            <a:r>
              <a:rPr lang="pt-BR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pt-BR" altLang="pt-BR" sz="1800">
                <a:solidFill>
                  <a:schemeClr val="hlink"/>
                </a:solidFill>
                <a:latin typeface="Nadianne" charset="0"/>
              </a:rPr>
              <a:t>peso e tamanho de grãos</a:t>
            </a:r>
            <a:endParaRPr lang="pt-BR" altLang="pt-BR" sz="1800">
              <a:solidFill>
                <a:srgbClr val="FFFFFF"/>
              </a:solidFill>
              <a:latin typeface="Nadianne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pt-BR" altLang="pt-BR" sz="1800">
                <a:latin typeface="Nadianne" charset="0"/>
              </a:rPr>
              <a:t>Período crítico à doenças infectando o colmo da planta</a:t>
            </a:r>
          </a:p>
        </p:txBody>
      </p:sp>
      <p:pic>
        <p:nvPicPr>
          <p:cNvPr id="1843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126"/>
            <a:ext cx="251460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4121150" y="1143000"/>
            <a:ext cx="61595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4191000" y="1219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4191000" y="1752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4191000" y="20574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grpSp>
        <p:nvGrpSpPr>
          <p:cNvPr id="378889" name="Group 9"/>
          <p:cNvGrpSpPr>
            <a:grpSpLocks/>
          </p:cNvGrpSpPr>
          <p:nvPr/>
        </p:nvGrpSpPr>
        <p:grpSpPr bwMode="auto">
          <a:xfrm>
            <a:off x="1928814" y="4130676"/>
            <a:ext cx="8404225" cy="2574925"/>
            <a:chOff x="255" y="2602"/>
            <a:chExt cx="5294" cy="1622"/>
          </a:xfrm>
        </p:grpSpPr>
        <p:sp>
          <p:nvSpPr>
            <p:cNvPr id="378890" name="Rectangle 10"/>
            <p:cNvSpPr>
              <a:spLocks noChangeArrowheads="1"/>
            </p:cNvSpPr>
            <p:nvPr/>
          </p:nvSpPr>
          <p:spPr bwMode="auto">
            <a:xfrm>
              <a:off x="255" y="2819"/>
              <a:ext cx="376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pt-BR" altLang="pt-BR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hyllis" charset="0"/>
                </a:rPr>
                <a:t>Estádio 7     </a:t>
              </a:r>
              <a:r>
                <a:rPr lang="pt-BR" alt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hyllis" charset="0"/>
                </a:rPr>
                <a:t>Grãos pastosos</a:t>
              </a:r>
            </a:p>
          </p:txBody>
        </p:sp>
        <p:sp>
          <p:nvSpPr>
            <p:cNvPr id="18446" name="Rectangle 11"/>
            <p:cNvSpPr>
              <a:spLocks noChangeArrowheads="1"/>
            </p:cNvSpPr>
            <p:nvPr/>
          </p:nvSpPr>
          <p:spPr bwMode="auto">
            <a:xfrm>
              <a:off x="387" y="3251"/>
              <a:ext cx="3786" cy="75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  Aumento da consistência do grão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  Transformação de substâncias solúveis (acúmulo de amido)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  Eixo embrionário diferenciado</a:t>
              </a:r>
            </a:p>
          </p:txBody>
        </p:sp>
        <p:pic>
          <p:nvPicPr>
            <p:cNvPr id="18447" name="Picture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602"/>
              <a:ext cx="1133" cy="1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8" name="Pictur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" y="2640"/>
              <a:ext cx="998" cy="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9" name="Line 14"/>
            <p:cNvSpPr>
              <a:spLocks noChangeShapeType="1"/>
            </p:cNvSpPr>
            <p:nvPr/>
          </p:nvSpPr>
          <p:spPr bwMode="auto">
            <a:xfrm>
              <a:off x="340" y="3216"/>
              <a:ext cx="320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8450" name="Oval 15"/>
            <p:cNvSpPr>
              <a:spLocks noChangeArrowheads="1"/>
            </p:cNvSpPr>
            <p:nvPr/>
          </p:nvSpPr>
          <p:spPr bwMode="auto">
            <a:xfrm>
              <a:off x="336" y="326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sp>
          <p:nvSpPr>
            <p:cNvPr id="18451" name="Oval 16"/>
            <p:cNvSpPr>
              <a:spLocks noChangeArrowheads="1"/>
            </p:cNvSpPr>
            <p:nvPr/>
          </p:nvSpPr>
          <p:spPr bwMode="auto">
            <a:xfrm>
              <a:off x="336" y="345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sp>
          <p:nvSpPr>
            <p:cNvPr id="18452" name="Oval 17"/>
            <p:cNvSpPr>
              <a:spLocks noChangeArrowheads="1"/>
            </p:cNvSpPr>
            <p:nvPr/>
          </p:nvSpPr>
          <p:spPr bwMode="auto">
            <a:xfrm>
              <a:off x="336" y="379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</p:grpSp>
      <p:sp>
        <p:nvSpPr>
          <p:cNvPr id="18443" name="Oval 18"/>
          <p:cNvSpPr>
            <a:spLocks noChangeArrowheads="1"/>
          </p:cNvSpPr>
          <p:nvPr/>
        </p:nvSpPr>
        <p:spPr bwMode="auto">
          <a:xfrm>
            <a:off x="4191000" y="2362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8444" name="Oval 19"/>
          <p:cNvSpPr>
            <a:spLocks noChangeArrowheads="1"/>
          </p:cNvSpPr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</p:spTree>
    <p:extLst>
      <p:ext uri="{BB962C8B-B14F-4D97-AF65-F5344CB8AC3E}">
        <p14:creationId xmlns:p14="http://schemas.microsoft.com/office/powerpoint/2010/main" val="2808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ângulo 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665539" y="998539"/>
            <a:ext cx="4784725" cy="53181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657600" y="609600"/>
            <a:ext cx="4800600" cy="457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63DE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pic>
        <p:nvPicPr>
          <p:cNvPr id="1946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138363"/>
            <a:ext cx="1819275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3725864" y="488951"/>
            <a:ext cx="4674411" cy="52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95" tIns="44447" rIns="88895" bIns="44447">
            <a:spAutoFit/>
          </a:bodyPr>
          <a:lstStyle>
            <a:lvl1pPr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4038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938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12975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701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73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45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17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pt-BR" sz="2800" b="1">
                <a:solidFill>
                  <a:srgbClr val="8CF4E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anose="020F0704030504030204" pitchFamily="34" charset="0"/>
              </a:rPr>
              <a:t>ENCHIMENTO DE GRÃOS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3581400" y="1184275"/>
            <a:ext cx="4960938" cy="723900"/>
            <a:chOff x="1080" y="663"/>
            <a:chExt cx="2604" cy="405"/>
          </a:xfrm>
        </p:grpSpPr>
        <p:sp>
          <p:nvSpPr>
            <p:cNvPr id="19481" name="Freeform 7"/>
            <p:cNvSpPr>
              <a:spLocks/>
            </p:cNvSpPr>
            <p:nvPr/>
          </p:nvSpPr>
          <p:spPr bwMode="auto">
            <a:xfrm>
              <a:off x="1080" y="665"/>
              <a:ext cx="2600" cy="403"/>
            </a:xfrm>
            <a:custGeom>
              <a:avLst/>
              <a:gdLst>
                <a:gd name="T0" fmla="*/ 846 w 2600"/>
                <a:gd name="T1" fmla="*/ 402 h 403"/>
                <a:gd name="T2" fmla="*/ 1753 w 2600"/>
                <a:gd name="T3" fmla="*/ 402 h 403"/>
                <a:gd name="T4" fmla="*/ 2599 w 2600"/>
                <a:gd name="T5" fmla="*/ 0 h 403"/>
                <a:gd name="T6" fmla="*/ 0 w 2600"/>
                <a:gd name="T7" fmla="*/ 0 h 403"/>
                <a:gd name="T8" fmla="*/ 846 w 2600"/>
                <a:gd name="T9" fmla="*/ 402 h 4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0" h="403">
                  <a:moveTo>
                    <a:pt x="846" y="402"/>
                  </a:moveTo>
                  <a:lnTo>
                    <a:pt x="1753" y="402"/>
                  </a:lnTo>
                  <a:lnTo>
                    <a:pt x="2599" y="0"/>
                  </a:lnTo>
                  <a:lnTo>
                    <a:pt x="0" y="0"/>
                  </a:lnTo>
                  <a:lnTo>
                    <a:pt x="846" y="402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  <p:grpSp>
          <p:nvGrpSpPr>
            <p:cNvPr id="19482" name="Group 8"/>
            <p:cNvGrpSpPr>
              <a:grpSpLocks/>
            </p:cNvGrpSpPr>
            <p:nvPr/>
          </p:nvGrpSpPr>
          <p:grpSpPr bwMode="auto">
            <a:xfrm>
              <a:off x="1084" y="663"/>
              <a:ext cx="2600" cy="403"/>
              <a:chOff x="1084" y="663"/>
              <a:chExt cx="2600" cy="403"/>
            </a:xfrm>
          </p:grpSpPr>
          <p:grpSp>
            <p:nvGrpSpPr>
              <p:cNvPr id="19483" name="Group 9"/>
              <p:cNvGrpSpPr>
                <a:grpSpLocks/>
              </p:cNvGrpSpPr>
              <p:nvPr/>
            </p:nvGrpSpPr>
            <p:grpSpPr bwMode="auto">
              <a:xfrm>
                <a:off x="1084" y="667"/>
                <a:ext cx="1296" cy="395"/>
                <a:chOff x="1084" y="667"/>
                <a:chExt cx="1296" cy="395"/>
              </a:xfrm>
            </p:grpSpPr>
            <p:sp>
              <p:nvSpPr>
                <p:cNvPr id="19511" name="Line 10"/>
                <p:cNvSpPr>
                  <a:spLocks noChangeShapeType="1"/>
                </p:cNvSpPr>
                <p:nvPr/>
              </p:nvSpPr>
              <p:spPr bwMode="auto">
                <a:xfrm>
                  <a:off x="1084" y="668"/>
                  <a:ext cx="837" cy="39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9512" name="Line 11"/>
                <p:cNvSpPr>
                  <a:spLocks noChangeShapeType="1"/>
                </p:cNvSpPr>
                <p:nvPr/>
              </p:nvSpPr>
              <p:spPr bwMode="auto">
                <a:xfrm>
                  <a:off x="1228" y="667"/>
                  <a:ext cx="746" cy="3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9513" name="Line 12"/>
                <p:cNvSpPr>
                  <a:spLocks noChangeShapeType="1"/>
                </p:cNvSpPr>
                <p:nvPr/>
              </p:nvSpPr>
              <p:spPr bwMode="auto">
                <a:xfrm>
                  <a:off x="1372" y="667"/>
                  <a:ext cx="653" cy="3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9514" name="Line 13"/>
                <p:cNvSpPr>
                  <a:spLocks noChangeShapeType="1"/>
                </p:cNvSpPr>
                <p:nvPr/>
              </p:nvSpPr>
              <p:spPr bwMode="auto">
                <a:xfrm>
                  <a:off x="1517" y="667"/>
                  <a:ext cx="559" cy="3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9515" name="Line 14"/>
                <p:cNvSpPr>
                  <a:spLocks noChangeShapeType="1"/>
                </p:cNvSpPr>
                <p:nvPr/>
              </p:nvSpPr>
              <p:spPr bwMode="auto">
                <a:xfrm>
                  <a:off x="1662" y="667"/>
                  <a:ext cx="466" cy="3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9516" name="Line 15"/>
                <p:cNvSpPr>
                  <a:spLocks noChangeShapeType="1"/>
                </p:cNvSpPr>
                <p:nvPr/>
              </p:nvSpPr>
              <p:spPr bwMode="auto">
                <a:xfrm>
                  <a:off x="1806" y="668"/>
                  <a:ext cx="374" cy="39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9517" name="Line 16"/>
                <p:cNvSpPr>
                  <a:spLocks noChangeShapeType="1"/>
                </p:cNvSpPr>
                <p:nvPr/>
              </p:nvSpPr>
              <p:spPr bwMode="auto">
                <a:xfrm>
                  <a:off x="1951" y="667"/>
                  <a:ext cx="270" cy="3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9518" name="Line 17"/>
                <p:cNvSpPr>
                  <a:spLocks noChangeShapeType="1"/>
                </p:cNvSpPr>
                <p:nvPr/>
              </p:nvSpPr>
              <p:spPr bwMode="auto">
                <a:xfrm>
                  <a:off x="2095" y="667"/>
                  <a:ext cx="177" cy="3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9519" name="Line 18"/>
                <p:cNvSpPr>
                  <a:spLocks noChangeShapeType="1"/>
                </p:cNvSpPr>
                <p:nvPr/>
              </p:nvSpPr>
              <p:spPr bwMode="auto">
                <a:xfrm>
                  <a:off x="2238" y="668"/>
                  <a:ext cx="86" cy="39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9520" name="Line 19"/>
                <p:cNvSpPr>
                  <a:spLocks noChangeShapeType="1"/>
                </p:cNvSpPr>
                <p:nvPr/>
              </p:nvSpPr>
              <p:spPr bwMode="auto">
                <a:xfrm>
                  <a:off x="2380" y="667"/>
                  <a:ext cx="0" cy="3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</p:grpSp>
          <p:grpSp>
            <p:nvGrpSpPr>
              <p:cNvPr id="19484" name="Group 20"/>
              <p:cNvGrpSpPr>
                <a:grpSpLocks/>
              </p:cNvGrpSpPr>
              <p:nvPr/>
            </p:nvGrpSpPr>
            <p:grpSpPr bwMode="auto">
              <a:xfrm>
                <a:off x="1084" y="663"/>
                <a:ext cx="2600" cy="403"/>
                <a:chOff x="1084" y="663"/>
                <a:chExt cx="2600" cy="403"/>
              </a:xfrm>
            </p:grpSpPr>
            <p:grpSp>
              <p:nvGrpSpPr>
                <p:cNvPr id="19485" name="Group 21"/>
                <p:cNvGrpSpPr>
                  <a:grpSpLocks/>
                </p:cNvGrpSpPr>
                <p:nvPr/>
              </p:nvGrpSpPr>
              <p:grpSpPr bwMode="auto">
                <a:xfrm>
                  <a:off x="2380" y="667"/>
                  <a:ext cx="1304" cy="395"/>
                  <a:chOff x="2380" y="667"/>
                  <a:chExt cx="1304" cy="395"/>
                </a:xfrm>
              </p:grpSpPr>
              <p:sp>
                <p:nvSpPr>
                  <p:cNvPr id="19501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29" y="668"/>
                    <a:ext cx="855" cy="39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9502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77" y="667"/>
                    <a:ext cx="761" cy="3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9503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5" y="667"/>
                    <a:ext cx="669" cy="3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9504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74" y="667"/>
                    <a:ext cx="577" cy="3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9505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22" y="667"/>
                    <a:ext cx="484" cy="3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9506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71" y="668"/>
                    <a:ext cx="390" cy="39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9507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0" y="667"/>
                    <a:ext cx="287" cy="3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9508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8" y="667"/>
                    <a:ext cx="194" cy="3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9509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7" y="668"/>
                    <a:ext cx="100" cy="39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951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380" y="667"/>
                    <a:ext cx="0" cy="3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19486" name="Group 32"/>
                <p:cNvGrpSpPr>
                  <a:grpSpLocks/>
                </p:cNvGrpSpPr>
                <p:nvPr/>
              </p:nvGrpSpPr>
              <p:grpSpPr bwMode="auto">
                <a:xfrm>
                  <a:off x="1084" y="663"/>
                  <a:ext cx="2592" cy="403"/>
                  <a:chOff x="1084" y="663"/>
                  <a:chExt cx="2592" cy="403"/>
                </a:xfrm>
              </p:grpSpPr>
              <p:sp>
                <p:nvSpPr>
                  <p:cNvPr id="1948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084" y="663"/>
                    <a:ext cx="25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grpSp>
                <p:nvGrpSpPr>
                  <p:cNvPr id="19488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261" y="748"/>
                    <a:ext cx="2237" cy="318"/>
                    <a:chOff x="1261" y="748"/>
                    <a:chExt cx="2237" cy="318"/>
                  </a:xfrm>
                </p:grpSpPr>
                <p:sp>
                  <p:nvSpPr>
                    <p:cNvPr id="19489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9" y="1066"/>
                      <a:ext cx="89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EC"/>
                    </a:p>
                  </p:txBody>
                </p:sp>
                <p:grpSp>
                  <p:nvGrpSpPr>
                    <p:cNvPr id="19490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61" y="748"/>
                      <a:ext cx="2237" cy="128"/>
                      <a:chOff x="1261" y="748"/>
                      <a:chExt cx="2237" cy="128"/>
                    </a:xfrm>
                  </p:grpSpPr>
                  <p:sp>
                    <p:nvSpPr>
                      <p:cNvPr id="19498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32" y="876"/>
                        <a:ext cx="169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s-EC"/>
                      </a:p>
                    </p:txBody>
                  </p:sp>
                  <p:sp>
                    <p:nvSpPr>
                      <p:cNvPr id="19499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09" y="820"/>
                        <a:ext cx="194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s-EC"/>
                      </a:p>
                    </p:txBody>
                  </p:sp>
                  <p:sp>
                    <p:nvSpPr>
                      <p:cNvPr id="19500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61" y="748"/>
                        <a:ext cx="2237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s-EC"/>
                      </a:p>
                    </p:txBody>
                  </p:sp>
                </p:grpSp>
                <p:sp>
                  <p:nvSpPr>
                    <p:cNvPr id="19491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99" y="1051"/>
                      <a:ext cx="961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19492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4" y="1038"/>
                      <a:ext cx="1011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19493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45" y="1021"/>
                      <a:ext cx="108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19494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86" y="997"/>
                      <a:ext cx="118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19495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3" y="964"/>
                      <a:ext cx="1331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19496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7" y="927"/>
                      <a:ext cx="148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19497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4" y="1059"/>
                      <a:ext cx="9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EC"/>
                    </a:p>
                  </p:txBody>
                </p:sp>
              </p:grpSp>
            </p:grpSp>
          </p:grpSp>
        </p:grpSp>
      </p:grpSp>
      <p:sp>
        <p:nvSpPr>
          <p:cNvPr id="19463" name="Rectangle 47"/>
          <p:cNvSpPr>
            <a:spLocks noChangeArrowheads="1"/>
          </p:cNvSpPr>
          <p:nvPr/>
        </p:nvSpPr>
        <p:spPr bwMode="auto">
          <a:xfrm>
            <a:off x="2568576" y="2359026"/>
            <a:ext cx="2208993" cy="44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95" tIns="44447" rIns="88895" bIns="44447">
            <a:spAutoFit/>
          </a:bodyPr>
          <a:lstStyle>
            <a:lvl1pPr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300" b="1">
                <a:solidFill>
                  <a:srgbClr val="8CF4EA"/>
                </a:solidFill>
                <a:latin typeface="Arial Rounded MT Bold" panose="020F0704030504030204" pitchFamily="34" charset="0"/>
              </a:rPr>
              <a:t>ALTERNATIVA</a:t>
            </a:r>
          </a:p>
        </p:txBody>
      </p:sp>
      <p:sp>
        <p:nvSpPr>
          <p:cNvPr id="19464" name="Rectangle 48"/>
          <p:cNvSpPr>
            <a:spLocks noChangeArrowheads="1"/>
          </p:cNvSpPr>
          <p:nvPr/>
        </p:nvSpPr>
        <p:spPr bwMode="auto">
          <a:xfrm>
            <a:off x="2416176" y="2741614"/>
            <a:ext cx="249872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95" tIns="44447" rIns="88895" bIns="44447">
            <a:spAutoFit/>
          </a:bodyPr>
          <a:lstStyle>
            <a:lvl1pPr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300" b="1">
                <a:solidFill>
                  <a:srgbClr val="8CF4EA"/>
                </a:solidFill>
              </a:rPr>
              <a:t>(reserva do colmo)</a:t>
            </a:r>
          </a:p>
        </p:txBody>
      </p:sp>
      <p:sp>
        <p:nvSpPr>
          <p:cNvPr id="19465" name="Rectangle 49"/>
          <p:cNvSpPr>
            <a:spLocks noChangeArrowheads="1"/>
          </p:cNvSpPr>
          <p:nvPr/>
        </p:nvSpPr>
        <p:spPr bwMode="auto">
          <a:xfrm>
            <a:off x="2263775" y="4037014"/>
            <a:ext cx="3425608" cy="44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95" tIns="44447" rIns="88895" bIns="44447">
            <a:spAutoFit/>
          </a:bodyPr>
          <a:lstStyle>
            <a:lvl1pPr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300" b="1">
                <a:solidFill>
                  <a:srgbClr val="8CF4EA"/>
                </a:solidFill>
                <a:latin typeface="Arial Rounded MT Bold" panose="020F0704030504030204" pitchFamily="34" charset="0"/>
              </a:rPr>
              <a:t>EXAUSTÃO DRÁSTICA</a:t>
            </a:r>
          </a:p>
        </p:txBody>
      </p:sp>
      <p:sp>
        <p:nvSpPr>
          <p:cNvPr id="19466" name="Rectangle 50"/>
          <p:cNvSpPr>
            <a:spLocks noChangeArrowheads="1"/>
          </p:cNvSpPr>
          <p:nvPr/>
        </p:nvSpPr>
        <p:spPr bwMode="auto">
          <a:xfrm>
            <a:off x="2438400" y="5334000"/>
            <a:ext cx="2743200" cy="609600"/>
          </a:xfrm>
          <a:prstGeom prst="rect">
            <a:avLst/>
          </a:prstGeom>
          <a:gradFill rotWithShape="0">
            <a:gsLst>
              <a:gs pos="0">
                <a:srgbClr val="4B000C"/>
              </a:gs>
              <a:gs pos="50000">
                <a:srgbClr val="FC0128"/>
              </a:gs>
              <a:gs pos="100000">
                <a:srgbClr val="4B000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334899" name="Rectangle 51"/>
          <p:cNvSpPr>
            <a:spLocks noChangeArrowheads="1"/>
          </p:cNvSpPr>
          <p:nvPr/>
        </p:nvSpPr>
        <p:spPr bwMode="auto">
          <a:xfrm>
            <a:off x="2492376" y="5408614"/>
            <a:ext cx="249872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95" tIns="44447" rIns="88895" bIns="44447">
            <a:spAutoFit/>
          </a:bodyPr>
          <a:lstStyle>
            <a:lvl1pPr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4038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938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12975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701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73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45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17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pt-BR" sz="23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Doenças do Colmo</a:t>
            </a:r>
          </a:p>
        </p:txBody>
      </p:sp>
      <p:sp>
        <p:nvSpPr>
          <p:cNvPr id="19468" name="AutoShape 52"/>
          <p:cNvSpPr>
            <a:spLocks noChangeArrowheads="1"/>
          </p:cNvSpPr>
          <p:nvPr/>
        </p:nvSpPr>
        <p:spPr bwMode="auto">
          <a:xfrm rot="16200000" flipH="1">
            <a:off x="3398839" y="3322639"/>
            <a:ext cx="517525" cy="441325"/>
          </a:xfrm>
          <a:prstGeom prst="rightArrow">
            <a:avLst>
              <a:gd name="adj1" fmla="val 50000"/>
              <a:gd name="adj2" fmla="val 58639"/>
            </a:avLst>
          </a:prstGeom>
          <a:gradFill rotWithShape="0">
            <a:gsLst>
              <a:gs pos="0">
                <a:srgbClr val="000000"/>
              </a:gs>
              <a:gs pos="50000">
                <a:srgbClr val="8CF4EA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8CF4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19469" name="AutoShape 53"/>
          <p:cNvSpPr>
            <a:spLocks noChangeArrowheads="1"/>
          </p:cNvSpPr>
          <p:nvPr/>
        </p:nvSpPr>
        <p:spPr bwMode="auto">
          <a:xfrm rot="16200000" flipH="1">
            <a:off x="3398839" y="4618039"/>
            <a:ext cx="517525" cy="441325"/>
          </a:xfrm>
          <a:prstGeom prst="rightArrow">
            <a:avLst>
              <a:gd name="adj1" fmla="val 50000"/>
              <a:gd name="adj2" fmla="val 58639"/>
            </a:avLst>
          </a:prstGeom>
          <a:gradFill rotWithShape="0">
            <a:gsLst>
              <a:gs pos="0">
                <a:srgbClr val="000000"/>
              </a:gs>
              <a:gs pos="50000">
                <a:srgbClr val="8CF4EA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rgbClr val="8CF4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grpSp>
        <p:nvGrpSpPr>
          <p:cNvPr id="334902" name="Group 54"/>
          <p:cNvGrpSpPr>
            <a:grpSpLocks/>
          </p:cNvGrpSpPr>
          <p:nvPr/>
        </p:nvGrpSpPr>
        <p:grpSpPr bwMode="auto">
          <a:xfrm>
            <a:off x="6759576" y="2208214"/>
            <a:ext cx="3228975" cy="3963987"/>
            <a:chOff x="3298" y="1391"/>
            <a:chExt cx="2034" cy="2497"/>
          </a:xfrm>
        </p:grpSpPr>
        <p:grpSp>
          <p:nvGrpSpPr>
            <p:cNvPr id="19471" name="Group 55"/>
            <p:cNvGrpSpPr>
              <a:grpSpLocks/>
            </p:cNvGrpSpPr>
            <p:nvPr/>
          </p:nvGrpSpPr>
          <p:grpSpPr bwMode="auto">
            <a:xfrm>
              <a:off x="3298" y="1391"/>
              <a:ext cx="2034" cy="2497"/>
              <a:chOff x="3298" y="1391"/>
              <a:chExt cx="2034" cy="2497"/>
            </a:xfrm>
          </p:grpSpPr>
          <p:sp>
            <p:nvSpPr>
              <p:cNvPr id="19477" name="Rectangle 56"/>
              <p:cNvSpPr>
                <a:spLocks noChangeArrowheads="1"/>
              </p:cNvSpPr>
              <p:nvPr/>
            </p:nvSpPr>
            <p:spPr bwMode="auto">
              <a:xfrm>
                <a:off x="3490" y="1391"/>
                <a:ext cx="1587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8895" tIns="44447" rIns="88895" bIns="44447">
                <a:spAutoFit/>
              </a:bodyPr>
              <a:lstStyle>
                <a:lvl1pPr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36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36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36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36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 sz="2300" b="1">
                    <a:solidFill>
                      <a:srgbClr val="8CF4EA"/>
                    </a:solidFill>
                    <a:latin typeface="Arial Rounded MT Bold" panose="020F0704030504030204" pitchFamily="34" charset="0"/>
                  </a:rPr>
                  <a:t>FOTOSSÍNTESE</a:t>
                </a:r>
              </a:p>
            </p:txBody>
          </p:sp>
          <p:sp>
            <p:nvSpPr>
              <p:cNvPr id="19478" name="Rectangle 57"/>
              <p:cNvSpPr>
                <a:spLocks noChangeArrowheads="1"/>
              </p:cNvSpPr>
              <p:nvPr/>
            </p:nvSpPr>
            <p:spPr bwMode="auto">
              <a:xfrm>
                <a:off x="3442" y="1679"/>
                <a:ext cx="1890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8895" tIns="44447" rIns="88895" bIns="44447">
                <a:spAutoFit/>
              </a:bodyPr>
              <a:lstStyle>
                <a:lvl1pPr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36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36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36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36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 sz="2300" b="1">
                    <a:solidFill>
                      <a:srgbClr val="8CF4EA"/>
                    </a:solidFill>
                  </a:rPr>
                  <a:t>(após o Florescimento)</a:t>
                </a:r>
              </a:p>
            </p:txBody>
          </p:sp>
          <p:sp>
            <p:nvSpPr>
              <p:cNvPr id="19479" name="Rectangle 58"/>
              <p:cNvSpPr>
                <a:spLocks noChangeArrowheads="1"/>
              </p:cNvSpPr>
              <p:nvPr/>
            </p:nvSpPr>
            <p:spPr bwMode="auto">
              <a:xfrm>
                <a:off x="3298" y="2494"/>
                <a:ext cx="1972" cy="13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8895" tIns="44447" rIns="88895" bIns="44447">
                <a:spAutoFit/>
              </a:bodyPr>
              <a:lstStyle>
                <a:lvl1pPr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36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36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36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36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36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pt-BR" sz="2300">
                    <a:solidFill>
                      <a:srgbClr val="8CF4EA"/>
                    </a:solidFill>
                    <a:latin typeface="Arial Rounded MT Bold" panose="020F0704030504030204" pitchFamily="34" charset="0"/>
                  </a:rPr>
                  <a:t>reduzida por :</a:t>
                </a:r>
              </a:p>
              <a:p>
                <a:r>
                  <a:rPr lang="en-US" altLang="pt-BR" sz="2300">
                    <a:solidFill>
                      <a:srgbClr val="8CF4EA"/>
                    </a:solidFill>
                    <a:latin typeface="Arial Rounded MT Bold" panose="020F0704030504030204" pitchFamily="34" charset="0"/>
                  </a:rPr>
                  <a:t>     Tempo Nublado</a:t>
                </a:r>
              </a:p>
              <a:p>
                <a:r>
                  <a:rPr lang="en-US" altLang="pt-BR" sz="2300">
                    <a:solidFill>
                      <a:srgbClr val="8CF4EA"/>
                    </a:solidFill>
                    <a:latin typeface="Arial Rounded MT Bold" panose="020F0704030504030204" pitchFamily="34" charset="0"/>
                  </a:rPr>
                  <a:t>     Seca</a:t>
                </a:r>
              </a:p>
              <a:p>
                <a:r>
                  <a:rPr lang="en-US" altLang="pt-BR" sz="2300">
                    <a:solidFill>
                      <a:srgbClr val="8CF4EA"/>
                    </a:solidFill>
                    <a:latin typeface="Arial Rounded MT Bold" panose="020F0704030504030204" pitchFamily="34" charset="0"/>
                  </a:rPr>
                  <a:t>     Alta População</a:t>
                </a:r>
              </a:p>
              <a:p>
                <a:r>
                  <a:rPr lang="en-US" altLang="pt-BR" sz="2300">
                    <a:solidFill>
                      <a:srgbClr val="8CF4EA"/>
                    </a:solidFill>
                    <a:latin typeface="Arial Rounded MT Bold" panose="020F0704030504030204" pitchFamily="34" charset="0"/>
                  </a:rPr>
                  <a:t>     Pragas e Doenças</a:t>
                </a:r>
              </a:p>
              <a:p>
                <a:r>
                  <a:rPr lang="en-US" altLang="pt-BR" sz="2300">
                    <a:solidFill>
                      <a:srgbClr val="8CF4EA"/>
                    </a:solidFill>
                    <a:latin typeface="Arial Rounded MT Bold" panose="020F0704030504030204" pitchFamily="34" charset="0"/>
                  </a:rPr>
                  <a:t>     Desbalanço N/K</a:t>
                </a:r>
              </a:p>
            </p:txBody>
          </p:sp>
          <p:sp>
            <p:nvSpPr>
              <p:cNvPr id="19480" name="AutoShape 59"/>
              <p:cNvSpPr>
                <a:spLocks noChangeArrowheads="1"/>
              </p:cNvSpPr>
              <p:nvPr/>
            </p:nvSpPr>
            <p:spPr bwMode="auto">
              <a:xfrm rot="-5400000">
                <a:off x="4156" y="2045"/>
                <a:ext cx="423" cy="278"/>
              </a:xfrm>
              <a:prstGeom prst="rightArrow">
                <a:avLst>
                  <a:gd name="adj1" fmla="val 50000"/>
                  <a:gd name="adj2" fmla="val 76086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8CF4EA"/>
                  </a:gs>
                  <a:gs pos="100000">
                    <a:srgbClr val="000000"/>
                  </a:gs>
                </a:gsLst>
                <a:lin ang="0" scaled="1"/>
              </a:gradFill>
              <a:ln w="12700">
                <a:solidFill>
                  <a:srgbClr val="8CF4E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FFC5CF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C" altLang="pt-BR"/>
              </a:p>
            </p:txBody>
          </p:sp>
        </p:grpSp>
        <p:pic>
          <p:nvPicPr>
            <p:cNvPr id="19472" name="Picture 6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2746"/>
              <a:ext cx="15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73" name="Picture 6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2986"/>
              <a:ext cx="158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74" name="Picture 6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3225"/>
              <a:ext cx="15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75" name="Picture 6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3466"/>
              <a:ext cx="15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76" name="Picture 6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3706"/>
              <a:ext cx="158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5599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89373"/>
            <a:ext cx="10515600" cy="897005"/>
          </a:xfrm>
          <a:solidFill>
            <a:srgbClr val="E1F8DE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9200" b="1" dirty="0" smtClean="0"/>
              <a:t>Sumário</a:t>
            </a:r>
            <a:endParaRPr lang="pt-BR" altLang="pt-BR" sz="92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74825"/>
            <a:ext cx="11100515" cy="473233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defRPr/>
            </a:pPr>
            <a:endParaRPr lang="pt-BR" altLang="pt-BR" sz="6600" dirty="0" smtClean="0"/>
          </a:p>
          <a:p>
            <a:pPr lvl="1">
              <a:lnSpc>
                <a:spcPct val="85000"/>
              </a:lnSpc>
              <a:defRPr/>
            </a:pPr>
            <a:r>
              <a:rPr lang="pt-BR" altLang="pt-BR" sz="6600" dirty="0" smtClean="0">
                <a:solidFill>
                  <a:srgbClr val="0070C0"/>
                </a:solidFill>
              </a:rPr>
              <a:t>Fenologia</a:t>
            </a:r>
          </a:p>
          <a:p>
            <a:pPr lvl="1">
              <a:lnSpc>
                <a:spcPct val="85000"/>
              </a:lnSpc>
              <a:defRPr/>
            </a:pPr>
            <a:r>
              <a:rPr lang="pt-BR" altLang="pt-BR" sz="6600" dirty="0" smtClean="0">
                <a:solidFill>
                  <a:srgbClr val="0070C0"/>
                </a:solidFill>
              </a:rPr>
              <a:t>População de plantas</a:t>
            </a:r>
          </a:p>
          <a:p>
            <a:pPr lvl="1">
              <a:lnSpc>
                <a:spcPct val="85000"/>
              </a:lnSpc>
              <a:defRPr/>
            </a:pPr>
            <a:r>
              <a:rPr lang="pt-BR" altLang="pt-BR" sz="6600" dirty="0" smtClean="0">
                <a:solidFill>
                  <a:srgbClr val="0070C0"/>
                </a:solidFill>
              </a:rPr>
              <a:t>Nitrogênio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96902" y="130817"/>
            <a:ext cx="9729717" cy="1058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Milho</a:t>
            </a:r>
            <a:endParaRPr lang="pt-BR" sz="8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4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9" y="331789"/>
            <a:ext cx="1957387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42888"/>
            <a:ext cx="1955800" cy="367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346325" y="5553076"/>
            <a:ext cx="7589838" cy="442913"/>
          </a:xfrm>
          <a:prstGeom prst="rect">
            <a:avLst/>
          </a:prstGeom>
          <a:gradFill rotWithShape="0">
            <a:gsLst>
              <a:gs pos="0">
                <a:srgbClr val="7B00E4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364163" y="1658938"/>
            <a:ext cx="1371600" cy="1858962"/>
          </a:xfrm>
          <a:prstGeom prst="rect">
            <a:avLst/>
          </a:prstGeom>
          <a:gradFill rotWithShape="0">
            <a:gsLst>
              <a:gs pos="0">
                <a:srgbClr val="371D4A"/>
              </a:gs>
              <a:gs pos="50000">
                <a:srgbClr val="B760F9"/>
              </a:gs>
              <a:gs pos="100000">
                <a:srgbClr val="371D4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803525" y="3783014"/>
            <a:ext cx="6400800" cy="530225"/>
          </a:xfrm>
          <a:prstGeom prst="rect">
            <a:avLst/>
          </a:prstGeom>
          <a:gradFill rotWithShape="0">
            <a:gsLst>
              <a:gs pos="0">
                <a:srgbClr val="712000"/>
              </a:gs>
              <a:gs pos="100000">
                <a:srgbClr val="5A1A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962276" y="4368801"/>
            <a:ext cx="2181225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047" tIns="52584" rIns="107047" bIns="52584">
            <a:spAutoFit/>
          </a:bodyPr>
          <a:lstStyle>
            <a:lvl1pPr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100" b="1">
                <a:solidFill>
                  <a:srgbClr val="FFFFFF"/>
                </a:solidFill>
                <a:latin typeface="Arial Narrow" panose="020B0606020202030204" pitchFamily="34" charset="0"/>
              </a:rPr>
              <a:t>FLORESCIMENTO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619876" y="4368801"/>
            <a:ext cx="22590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047" tIns="52584" rIns="107047" bIns="52584">
            <a:spAutoFit/>
          </a:bodyPr>
          <a:lstStyle>
            <a:lvl1pPr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100" b="1">
                <a:solidFill>
                  <a:srgbClr val="FFFFFF"/>
                </a:solidFill>
                <a:latin typeface="Arial Narrow" panose="020B0606020202030204" pitchFamily="34" charset="0"/>
              </a:rPr>
              <a:t>GRÃOS LEITOSOS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flipH="1">
            <a:off x="4640264" y="781050"/>
            <a:ext cx="1265237" cy="604838"/>
          </a:xfrm>
          <a:prstGeom prst="rightArrow">
            <a:avLst>
              <a:gd name="adj1" fmla="val 50000"/>
              <a:gd name="adj2" fmla="val 104603"/>
            </a:avLst>
          </a:prstGeom>
          <a:gradFill rotWithShape="0">
            <a:gsLst>
              <a:gs pos="0">
                <a:srgbClr val="250044"/>
              </a:gs>
              <a:gs pos="50000">
                <a:srgbClr val="7B00E4"/>
              </a:gs>
              <a:gs pos="100000">
                <a:srgbClr val="250044"/>
              </a:gs>
            </a:gsLst>
            <a:lin ang="5400000" scaled="1"/>
          </a:gradFill>
          <a:ln w="12700">
            <a:solidFill>
              <a:srgbClr val="7B00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6194425" y="781050"/>
            <a:ext cx="1265238" cy="604838"/>
          </a:xfrm>
          <a:prstGeom prst="rightArrow">
            <a:avLst>
              <a:gd name="adj1" fmla="val 50000"/>
              <a:gd name="adj2" fmla="val 104603"/>
            </a:avLst>
          </a:prstGeom>
          <a:gradFill rotWithShape="0">
            <a:gsLst>
              <a:gs pos="0">
                <a:srgbClr val="250044"/>
              </a:gs>
              <a:gs pos="50000">
                <a:srgbClr val="7B00E4"/>
              </a:gs>
              <a:gs pos="100000">
                <a:srgbClr val="250044"/>
              </a:gs>
            </a:gsLst>
            <a:lin ang="5400000" scaled="1"/>
          </a:gradFill>
          <a:ln w="12700">
            <a:solidFill>
              <a:srgbClr val="7B00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390268" y="1574800"/>
            <a:ext cx="1354317" cy="19528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047" tIns="52584" rIns="107047" bIns="52584">
            <a:spAutoFit/>
          </a:bodyPr>
          <a:lstStyle>
            <a:lvl1pPr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pt-BR" sz="2400" b="1">
                <a:solidFill>
                  <a:srgbClr val="FFFFFF"/>
                </a:solidFill>
                <a:latin typeface="Arial Narrow" panose="020B0606020202030204" pitchFamily="34" charset="0"/>
              </a:rPr>
              <a:t>Definição</a:t>
            </a:r>
          </a:p>
          <a:p>
            <a:pPr algn="ctr"/>
            <a:r>
              <a:rPr lang="en-US" altLang="pt-BR" sz="2400" b="1">
                <a:solidFill>
                  <a:srgbClr val="FFFFFF"/>
                </a:solidFill>
                <a:latin typeface="Arial Narrow" panose="020B0606020202030204" pitchFamily="34" charset="0"/>
              </a:rPr>
              <a:t>de </a:t>
            </a:r>
          </a:p>
          <a:p>
            <a:pPr algn="ctr"/>
            <a:r>
              <a:rPr lang="en-US" altLang="pt-BR" sz="2400" b="1">
                <a:solidFill>
                  <a:srgbClr val="FFFFFF"/>
                </a:solidFill>
                <a:latin typeface="Arial Narrow" panose="020B0606020202030204" pitchFamily="34" charset="0"/>
              </a:rPr>
              <a:t>Peso </a:t>
            </a:r>
          </a:p>
          <a:p>
            <a:pPr algn="ctr"/>
            <a:r>
              <a:rPr lang="en-US" altLang="pt-BR" sz="2400" b="1">
                <a:solidFill>
                  <a:srgbClr val="FFFFFF"/>
                </a:solidFill>
                <a:latin typeface="Arial Narrow" panose="020B0606020202030204" pitchFamily="34" charset="0"/>
              </a:rPr>
              <a:t>de </a:t>
            </a:r>
          </a:p>
          <a:p>
            <a:pPr algn="ctr"/>
            <a:r>
              <a:rPr lang="en-US" altLang="pt-BR" sz="2400" b="1">
                <a:solidFill>
                  <a:srgbClr val="FFFFFF"/>
                </a:solidFill>
                <a:latin typeface="Arial Narrow" panose="020B0606020202030204" pitchFamily="34" charset="0"/>
              </a:rPr>
              <a:t>Grãos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992563" y="4786314"/>
            <a:ext cx="0" cy="382587"/>
          </a:xfrm>
          <a:prstGeom prst="line">
            <a:avLst/>
          </a:prstGeom>
          <a:noFill/>
          <a:ln w="50800">
            <a:solidFill>
              <a:srgbClr val="7B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098925" y="5021263"/>
            <a:ext cx="3810000" cy="0"/>
          </a:xfrm>
          <a:prstGeom prst="line">
            <a:avLst/>
          </a:prstGeom>
          <a:noFill/>
          <a:ln w="25400">
            <a:solidFill>
              <a:srgbClr val="7B00E4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8016875" y="4786314"/>
            <a:ext cx="0" cy="382587"/>
          </a:xfrm>
          <a:prstGeom prst="line">
            <a:avLst/>
          </a:prstGeom>
          <a:noFill/>
          <a:ln w="50800">
            <a:solidFill>
              <a:srgbClr val="7B00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340351" y="5076825"/>
            <a:ext cx="1458513" cy="42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047" tIns="52584" rIns="107047" bIns="52584">
            <a:spAutoFit/>
          </a:bodyPr>
          <a:lstStyle>
            <a:lvl1pPr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100" b="1">
                <a:solidFill>
                  <a:srgbClr val="FFFFFF"/>
                </a:solidFill>
                <a:latin typeface="Arial Narrow" panose="020B0606020202030204" pitchFamily="34" charset="0"/>
              </a:rPr>
              <a:t>10 a 17 dias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322513" y="5549901"/>
            <a:ext cx="7620456" cy="39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047" tIns="52584" rIns="107047" bIns="52584">
            <a:spAutoFit/>
          </a:bodyPr>
          <a:lstStyle>
            <a:lvl1pPr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9017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1900" b="1">
                <a:solidFill>
                  <a:srgbClr val="FFFFFF"/>
                </a:solidFill>
                <a:latin typeface="Arial Narrow" panose="020B0606020202030204" pitchFamily="34" charset="0"/>
              </a:rPr>
              <a:t>Desenvolvimento de células endospermáticas e conc.de substâncias solúveis</a:t>
            </a:r>
          </a:p>
        </p:txBody>
      </p:sp>
    </p:spTree>
    <p:extLst>
      <p:ext uri="{BB962C8B-B14F-4D97-AF65-F5344CB8AC3E}">
        <p14:creationId xmlns:p14="http://schemas.microsoft.com/office/powerpoint/2010/main" val="4157766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5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543050"/>
            <a:ext cx="192405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428626"/>
            <a:ext cx="1878012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25676" y="3733800"/>
            <a:ext cx="7985125" cy="723900"/>
          </a:xfrm>
          <a:prstGeom prst="rect">
            <a:avLst/>
          </a:prstGeom>
          <a:gradFill rotWithShape="0">
            <a:gsLst>
              <a:gs pos="0">
                <a:srgbClr val="714400"/>
              </a:gs>
              <a:gs pos="100000">
                <a:srgbClr val="9B7C4C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714400"/>
            </a:extrusionClr>
            <a:contourClr>
              <a:srgbClr val="7144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913438" y="3686175"/>
            <a:ext cx="0" cy="171450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154614" y="1709738"/>
            <a:ext cx="1836737" cy="1306512"/>
          </a:xfrm>
          <a:prstGeom prst="rect">
            <a:avLst/>
          </a:prstGeom>
          <a:gradFill rotWithShape="0">
            <a:gsLst>
              <a:gs pos="0">
                <a:srgbClr val="7E0014"/>
              </a:gs>
              <a:gs pos="50000">
                <a:srgbClr val="FC0128"/>
              </a:gs>
              <a:gs pos="100000">
                <a:srgbClr val="7E0014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C0128"/>
            </a:extrusionClr>
            <a:contourClr>
              <a:srgbClr val="7E0014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438400" y="3771901"/>
            <a:ext cx="2042216" cy="44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95" tIns="44447" rIns="88895" bIns="44447">
            <a:spAutoFit/>
          </a:bodyPr>
          <a:lstStyle>
            <a:lvl1pPr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300" b="1">
                <a:solidFill>
                  <a:srgbClr val="FFFFFF"/>
                </a:solidFill>
                <a:latin typeface="Arial" panose="020B0604020202020204" pitchFamily="34" charset="0"/>
              </a:rPr>
              <a:t>12 - 14 folhas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559675" y="3771901"/>
            <a:ext cx="2321138" cy="44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95" tIns="44447" rIns="88895" bIns="44447">
            <a:spAutoFit/>
          </a:bodyPr>
          <a:lstStyle>
            <a:lvl1pPr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300" b="1">
                <a:solidFill>
                  <a:srgbClr val="FFFFFF"/>
                </a:solidFill>
                <a:latin typeface="Arial" panose="020B0604020202020204" pitchFamily="34" charset="0"/>
              </a:rPr>
              <a:t>Grãos Leitosos</a:t>
            </a:r>
          </a:p>
        </p:txBody>
      </p:sp>
      <p:sp>
        <p:nvSpPr>
          <p:cNvPr id="331785" name="Rectangle 9"/>
          <p:cNvSpPr>
            <a:spLocks noChangeArrowheads="1"/>
          </p:cNvSpPr>
          <p:nvPr/>
        </p:nvSpPr>
        <p:spPr bwMode="auto">
          <a:xfrm>
            <a:off x="5143501" y="1816100"/>
            <a:ext cx="1882775" cy="105925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8895" tIns="44447" rIns="88895" bIns="44447">
            <a:spAutoFit/>
          </a:bodyPr>
          <a:lstStyle>
            <a:lvl1pPr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4038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8075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938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12975" defTabSz="736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701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73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45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1775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2300"/>
              <a:t> </a:t>
            </a:r>
            <a:r>
              <a:rPr lang="pt-BR" altLang="pt-BR" sz="20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" panose="020B0604020202020204" pitchFamily="34" charset="0"/>
              </a:rPr>
              <a:t>Eficiência </a:t>
            </a:r>
          </a:p>
          <a:p>
            <a:pPr algn="ctr">
              <a:defRPr/>
            </a:pPr>
            <a:r>
              <a:rPr lang="pt-BR" altLang="pt-BR" sz="20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" panose="020B0604020202020204" pitchFamily="34" charset="0"/>
              </a:rPr>
              <a:t>Máxima de</a:t>
            </a:r>
          </a:p>
          <a:p>
            <a:pPr algn="ctr">
              <a:defRPr/>
            </a:pPr>
            <a:r>
              <a:rPr lang="pt-BR" altLang="pt-BR" sz="2000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" panose="020B0604020202020204" pitchFamily="34" charset="0"/>
              </a:rPr>
              <a:t>Conversão</a:t>
            </a:r>
            <a:endParaRPr lang="pt-BR" altLang="pt-BR" sz="2000">
              <a:solidFill>
                <a:srgbClr val="FFFFFF"/>
              </a:solidFill>
              <a:latin typeface="Gill Sans MT Shadow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541839" y="771526"/>
            <a:ext cx="2883793" cy="44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95" tIns="44447" rIns="88895" bIns="44447">
            <a:spAutoFit/>
          </a:bodyPr>
          <a:lstStyle>
            <a:lvl1pPr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300" b="1">
                <a:solidFill>
                  <a:srgbClr val="FFFFFF"/>
                </a:solidFill>
                <a:latin typeface="Arial" panose="020B0604020202020204" pitchFamily="34" charset="0"/>
              </a:rPr>
              <a:t>RADIAÇÃO SOLAR</a:t>
            </a:r>
            <a:endParaRPr lang="pt-BR" altLang="pt-BR" sz="2300">
              <a:solidFill>
                <a:srgbClr val="FAFD00"/>
              </a:solidFill>
              <a:latin typeface="Gill Sans MT Shadow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620963" y="5029200"/>
            <a:ext cx="2057400" cy="1257300"/>
          </a:xfrm>
          <a:prstGeom prst="rect">
            <a:avLst/>
          </a:prstGeom>
          <a:solidFill>
            <a:srgbClr val="063DE8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063DE8"/>
            </a:extrusionClr>
            <a:contourClr>
              <a:srgbClr val="063DE8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895" tIns="44447" rIns="88895" bIns="44447">
            <a:spAutoFit/>
            <a:flatTx/>
          </a:bodyPr>
          <a:lstStyle>
            <a:lvl1pPr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1900" b="1">
                <a:solidFill>
                  <a:srgbClr val="FFFFFF"/>
                </a:solidFill>
                <a:latin typeface="Arial" panose="020B0604020202020204" pitchFamily="34" charset="0"/>
              </a:rPr>
              <a:t>Função do </a:t>
            </a:r>
          </a:p>
          <a:p>
            <a:pPr algn="ctr"/>
            <a:r>
              <a:rPr lang="pt-BR" altLang="pt-BR" sz="1900" b="1">
                <a:solidFill>
                  <a:srgbClr val="FFFFFF"/>
                </a:solidFill>
                <a:latin typeface="Arial" panose="020B0604020202020204" pitchFamily="34" charset="0"/>
              </a:rPr>
              <a:t>aumento de</a:t>
            </a:r>
          </a:p>
          <a:p>
            <a:pPr algn="ctr"/>
            <a:r>
              <a:rPr lang="pt-BR" altLang="pt-BR" sz="1900" b="1">
                <a:solidFill>
                  <a:srgbClr val="FFFFFF"/>
                </a:solidFill>
                <a:latin typeface="Arial" panose="020B0604020202020204" pitchFamily="34" charset="0"/>
              </a:rPr>
              <a:t> temperatura</a:t>
            </a:r>
          </a:p>
          <a:p>
            <a:pPr algn="ctr"/>
            <a:r>
              <a:rPr lang="pt-BR" altLang="pt-BR" sz="1900" b="1">
                <a:solidFill>
                  <a:srgbClr val="FFFFFF"/>
                </a:solidFill>
                <a:latin typeface="Arial" panose="020B0604020202020204" pitchFamily="34" charset="0"/>
              </a:rPr>
              <a:t>(até 32°C)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7207251" y="5257801"/>
            <a:ext cx="2551113" cy="968375"/>
          </a:xfrm>
          <a:prstGeom prst="rect">
            <a:avLst/>
          </a:prstGeom>
          <a:solidFill>
            <a:srgbClr val="063DE8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063DE8"/>
            </a:extrusionClr>
            <a:contourClr>
              <a:srgbClr val="063DE8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95" tIns="44447" rIns="88895" bIns="44447">
            <a:spAutoFit/>
            <a:flatTx/>
          </a:bodyPr>
          <a:lstStyle>
            <a:lvl1pPr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1900" b="1">
                <a:solidFill>
                  <a:srgbClr val="FFFFFF"/>
                </a:solidFill>
                <a:latin typeface="Arial" panose="020B0604020202020204" pitchFamily="34" charset="0"/>
              </a:rPr>
              <a:t>ELEVADA amplitude</a:t>
            </a:r>
          </a:p>
          <a:p>
            <a:pPr algn="ctr"/>
            <a:r>
              <a:rPr lang="pt-BR" altLang="pt-BR" sz="1900" b="1">
                <a:solidFill>
                  <a:srgbClr val="FFFFFF"/>
                </a:solidFill>
                <a:latin typeface="Arial" panose="020B0604020202020204" pitchFamily="34" charset="0"/>
              </a:rPr>
              <a:t>térmica </a:t>
            </a:r>
          </a:p>
          <a:p>
            <a:pPr algn="ctr"/>
            <a:r>
              <a:rPr lang="pt-BR" altLang="pt-BR" sz="1900" b="1">
                <a:solidFill>
                  <a:srgbClr val="FFFFFF"/>
                </a:solidFill>
                <a:latin typeface="Arial" panose="020B0604020202020204" pitchFamily="34" charset="0"/>
              </a:rPr>
              <a:t>(15-22°C)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008563" y="5562600"/>
            <a:ext cx="1898650" cy="679450"/>
          </a:xfrm>
          <a:prstGeom prst="rect">
            <a:avLst/>
          </a:prstGeom>
          <a:solidFill>
            <a:srgbClr val="063DE8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063DE8"/>
            </a:extrusionClr>
            <a:contourClr>
              <a:srgbClr val="063DE8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95" tIns="44447" rIns="88895" bIns="44447">
            <a:spAutoFit/>
            <a:flatTx/>
          </a:bodyPr>
          <a:lstStyle>
            <a:lvl1pPr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1900" b="1">
                <a:solidFill>
                  <a:srgbClr val="FFFFFF"/>
                </a:solidFill>
                <a:latin typeface="Arial" panose="020B0604020202020204" pitchFamily="34" charset="0"/>
              </a:rPr>
              <a:t>Noites amenas</a:t>
            </a:r>
          </a:p>
          <a:p>
            <a:pPr algn="ctr"/>
            <a:r>
              <a:rPr lang="pt-BR" altLang="pt-BR" sz="1900" b="1">
                <a:solidFill>
                  <a:srgbClr val="FFFFFF"/>
                </a:solidFill>
                <a:latin typeface="Arial" panose="020B0604020202020204" pitchFamily="34" charset="0"/>
              </a:rPr>
              <a:t>(T° &lt; 22°C )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4359275" y="1457325"/>
            <a:ext cx="3367088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3444875" y="428625"/>
            <a:ext cx="700088" cy="611188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4B4B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pic>
        <p:nvPicPr>
          <p:cNvPr id="21520" name="Picture 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095625"/>
            <a:ext cx="5381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6188075" y="3600450"/>
            <a:ext cx="914400" cy="144303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356226" y="4273550"/>
            <a:ext cx="1128713" cy="368300"/>
          </a:xfrm>
          <a:prstGeom prst="rect">
            <a:avLst/>
          </a:prstGeom>
          <a:solidFill>
            <a:srgbClr val="063DE8"/>
          </a:solidFill>
          <a:ln w="12700">
            <a:solidFill>
              <a:srgbClr val="8CF4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5334000" y="4271964"/>
            <a:ext cx="1128504" cy="443705"/>
          </a:xfrm>
          <a:prstGeom prst="rect">
            <a:avLst/>
          </a:prstGeom>
          <a:solidFill>
            <a:srgbClr val="063DE8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063DE8"/>
            </a:extrusionClr>
            <a:contourClr>
              <a:srgbClr val="063DE8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95" tIns="44447" rIns="88895" bIns="44447">
            <a:spAutoFit/>
            <a:flatTx/>
          </a:bodyPr>
          <a:lstStyle>
            <a:lvl1pPr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 defTabSz="736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300" b="1">
                <a:solidFill>
                  <a:srgbClr val="FFFFFF"/>
                </a:solidFill>
                <a:latin typeface="Arial" panose="020B0604020202020204" pitchFamily="34" charset="0"/>
              </a:rPr>
              <a:t>MILHO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4724400" y="3514726"/>
            <a:ext cx="914400" cy="128587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0090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530" name="Rectangle 2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4F"/>
          </a:solidFill>
          <a:ln w="12700" algn="ctr">
            <a:solidFill>
              <a:srgbClr val="FEFE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4449764" y="290514"/>
            <a:ext cx="5959475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Phyllis" charset="0"/>
              </a:rPr>
              <a:t>Estádio 8</a:t>
            </a:r>
            <a:r>
              <a:rPr lang="pt-BR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Phyllis" charset="0"/>
              </a:rPr>
              <a:t>                 Grãos farináceos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729164" y="817564"/>
            <a:ext cx="5699125" cy="9556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 </a:t>
            </a:r>
            <a:r>
              <a:rPr lang="pt-BR" altLang="pt-BR" sz="1800">
                <a:latin typeface="Nadianne" charset="0"/>
              </a:rPr>
              <a:t>Grãos assumindo sua forma característica (função do cultivar)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Nadianne" charset="0"/>
              </a:rPr>
              <a:t> Crescimento do embrião e do endosperma</a:t>
            </a:r>
          </a:p>
        </p:txBody>
      </p:sp>
      <p:pic>
        <p:nvPicPr>
          <p:cNvPr id="22533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6" y="495300"/>
            <a:ext cx="24987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4578350" y="838200"/>
            <a:ext cx="56261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2535" name="Oval 6"/>
          <p:cNvSpPr>
            <a:spLocks noChangeArrowheads="1"/>
          </p:cNvSpPr>
          <p:nvPr/>
        </p:nvSpPr>
        <p:spPr bwMode="auto">
          <a:xfrm>
            <a:off x="4572000" y="9144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4572000" y="1447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grpSp>
        <p:nvGrpSpPr>
          <p:cNvPr id="379912" name="Group 8"/>
          <p:cNvGrpSpPr>
            <a:grpSpLocks/>
          </p:cNvGrpSpPr>
          <p:nvPr/>
        </p:nvGrpSpPr>
        <p:grpSpPr bwMode="auto">
          <a:xfrm>
            <a:off x="1768476" y="1897063"/>
            <a:ext cx="8812213" cy="1903412"/>
            <a:chOff x="154" y="1195"/>
            <a:chExt cx="5551" cy="1199"/>
          </a:xfrm>
        </p:grpSpPr>
        <p:sp>
          <p:nvSpPr>
            <p:cNvPr id="379913" name="Rectangle 9"/>
            <p:cNvSpPr>
              <a:spLocks noChangeArrowheads="1"/>
            </p:cNvSpPr>
            <p:nvPr/>
          </p:nvSpPr>
          <p:spPr bwMode="auto">
            <a:xfrm>
              <a:off x="1891" y="1287"/>
              <a:ext cx="375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pt-BR" altLang="pt-BR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hyllis" charset="0"/>
                </a:rPr>
                <a:t>Estádio 9      </a:t>
              </a:r>
              <a:r>
                <a:rPr lang="pt-BR" alt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hyllis" charset="0"/>
                </a:rPr>
                <a:t>Grãos farináceo-duros</a:t>
              </a:r>
            </a:p>
          </p:txBody>
        </p:sp>
        <p:sp>
          <p:nvSpPr>
            <p:cNvPr id="22548" name="Rectangle 10"/>
            <p:cNvSpPr>
              <a:spLocks noChangeArrowheads="1"/>
            </p:cNvSpPr>
            <p:nvPr/>
          </p:nvSpPr>
          <p:spPr bwMode="auto">
            <a:xfrm>
              <a:off x="1971" y="1619"/>
              <a:ext cx="3734" cy="77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2000">
                  <a:latin typeface="Arial" panose="020B0604020202020204" pitchFamily="34" charset="0"/>
                </a:rPr>
                <a:t>  </a:t>
              </a:r>
              <a:r>
                <a:rPr lang="pt-BR" altLang="pt-BR" sz="1800">
                  <a:latin typeface="Nadianne" charset="0"/>
                </a:rPr>
                <a:t>Grãos morfologicamente completos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  Redução drástica do acúmulo de matéria seca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  Início da senescência das folhas (Amarelecimento e secamento das folhas)</a:t>
              </a:r>
            </a:p>
          </p:txBody>
        </p:sp>
        <p:pic>
          <p:nvPicPr>
            <p:cNvPr id="22549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" y="1195"/>
              <a:ext cx="1670" cy="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50" name="Line 12"/>
            <p:cNvSpPr>
              <a:spLocks noChangeShapeType="1"/>
            </p:cNvSpPr>
            <p:nvPr/>
          </p:nvSpPr>
          <p:spPr bwMode="auto">
            <a:xfrm>
              <a:off x="1924" y="1632"/>
              <a:ext cx="364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2551" name="Oval 13"/>
            <p:cNvSpPr>
              <a:spLocks noChangeArrowheads="1"/>
            </p:cNvSpPr>
            <p:nvPr/>
          </p:nvSpPr>
          <p:spPr bwMode="auto">
            <a:xfrm>
              <a:off x="1920" y="168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sp>
          <p:nvSpPr>
            <p:cNvPr id="22552" name="Oval 14"/>
            <p:cNvSpPr>
              <a:spLocks noChangeArrowheads="1"/>
            </p:cNvSpPr>
            <p:nvPr/>
          </p:nvSpPr>
          <p:spPr bwMode="auto">
            <a:xfrm>
              <a:off x="1920" y="187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sp>
          <p:nvSpPr>
            <p:cNvPr id="22553" name="Oval 15"/>
            <p:cNvSpPr>
              <a:spLocks noChangeArrowheads="1"/>
            </p:cNvSpPr>
            <p:nvPr/>
          </p:nvSpPr>
          <p:spPr bwMode="auto">
            <a:xfrm>
              <a:off x="1920" y="206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</p:grpSp>
      <p:grpSp>
        <p:nvGrpSpPr>
          <p:cNvPr id="379920" name="Group 16"/>
          <p:cNvGrpSpPr>
            <a:grpSpLocks/>
          </p:cNvGrpSpPr>
          <p:nvPr/>
        </p:nvGrpSpPr>
        <p:grpSpPr bwMode="auto">
          <a:xfrm>
            <a:off x="2209800" y="3657602"/>
            <a:ext cx="8275638" cy="2997201"/>
            <a:chOff x="432" y="2304"/>
            <a:chExt cx="5213" cy="1888"/>
          </a:xfrm>
        </p:grpSpPr>
        <p:sp>
          <p:nvSpPr>
            <p:cNvPr id="379921" name="Rectangle 17"/>
            <p:cNvSpPr>
              <a:spLocks noChangeArrowheads="1"/>
            </p:cNvSpPr>
            <p:nvPr/>
          </p:nvSpPr>
          <p:spPr bwMode="auto">
            <a:xfrm>
              <a:off x="1891" y="2535"/>
              <a:ext cx="375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pt-BR" altLang="pt-BR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hyllis" charset="0"/>
                </a:rPr>
                <a:t>Estádio 10</a:t>
              </a:r>
              <a:r>
                <a:rPr lang="pt-BR" alt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hyllis" charset="0"/>
                </a:rPr>
                <a:t>      Maturidade fisiológica</a:t>
              </a:r>
            </a:p>
          </p:txBody>
        </p:sp>
        <p:sp>
          <p:nvSpPr>
            <p:cNvPr id="22540" name="Rectangle 18"/>
            <p:cNvSpPr>
              <a:spLocks noChangeArrowheads="1"/>
            </p:cNvSpPr>
            <p:nvPr/>
          </p:nvSpPr>
          <p:spPr bwMode="auto">
            <a:xfrm>
              <a:off x="2103" y="2914"/>
              <a:ext cx="2951" cy="1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Estádio caracterizado pelo aparecimento do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 ponto preto na base do grão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Grãos com umidade entre 32 a 37 %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(cultivares precoces atingem esse estádio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com menor teor de água, comparado com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cultivares de ciclo normal)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Máximo </a:t>
              </a:r>
              <a:r>
                <a:rPr lang="pt-BR" altLang="pt-BR" sz="1800">
                  <a:solidFill>
                    <a:srgbClr val="FF0033"/>
                  </a:solidFill>
                  <a:latin typeface="Nadianne" charset="0"/>
                </a:rPr>
                <a:t>peso seco</a:t>
              </a:r>
              <a:r>
                <a:rPr lang="pt-BR" altLang="pt-BR" sz="1800">
                  <a:latin typeface="Nadianne" charset="0"/>
                </a:rPr>
                <a:t> (máxima produção)</a:t>
              </a:r>
            </a:p>
          </p:txBody>
        </p:sp>
        <p:pic>
          <p:nvPicPr>
            <p:cNvPr id="22541" name="Picture 1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" y="3110"/>
              <a:ext cx="942" cy="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2" name="Picture 2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304"/>
              <a:ext cx="9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3" name="Line 21"/>
            <p:cNvSpPr>
              <a:spLocks noChangeShapeType="1"/>
            </p:cNvSpPr>
            <p:nvPr/>
          </p:nvSpPr>
          <p:spPr bwMode="auto">
            <a:xfrm>
              <a:off x="1924" y="2880"/>
              <a:ext cx="359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2544" name="Oval 22"/>
            <p:cNvSpPr>
              <a:spLocks noChangeArrowheads="1"/>
            </p:cNvSpPr>
            <p:nvPr/>
          </p:nvSpPr>
          <p:spPr bwMode="auto">
            <a:xfrm>
              <a:off x="1968" y="292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sp>
          <p:nvSpPr>
            <p:cNvPr id="22545" name="Oval 23"/>
            <p:cNvSpPr>
              <a:spLocks noChangeArrowheads="1"/>
            </p:cNvSpPr>
            <p:nvPr/>
          </p:nvSpPr>
          <p:spPr bwMode="auto">
            <a:xfrm>
              <a:off x="1968" y="326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sp>
          <p:nvSpPr>
            <p:cNvPr id="22546" name="Oval 24"/>
            <p:cNvSpPr>
              <a:spLocks noChangeArrowheads="1"/>
            </p:cNvSpPr>
            <p:nvPr/>
          </p:nvSpPr>
          <p:spPr bwMode="auto">
            <a:xfrm>
              <a:off x="1968" y="398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25443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554" name="Rectangle 2" descr="Horizontal clara"/>
          <p:cNvSpPr>
            <a:spLocks noChangeArrowheads="1"/>
          </p:cNvSpPr>
          <p:nvPr/>
        </p:nvSpPr>
        <p:spPr bwMode="auto">
          <a:xfrm>
            <a:off x="5181600" y="5029200"/>
            <a:ext cx="2438400" cy="152400"/>
          </a:xfrm>
          <a:prstGeom prst="rect">
            <a:avLst/>
          </a:prstGeom>
          <a:pattFill prst="ltHorz">
            <a:fgClr>
              <a:srgbClr val="7FFF00"/>
            </a:fgClr>
            <a:bgClr>
              <a:schemeClr val="tx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55" name="Rectangle 3" descr="Horizontal clara"/>
          <p:cNvSpPr>
            <a:spLocks noChangeArrowheads="1"/>
          </p:cNvSpPr>
          <p:nvPr/>
        </p:nvSpPr>
        <p:spPr bwMode="auto">
          <a:xfrm>
            <a:off x="5257800" y="3810000"/>
            <a:ext cx="2438400" cy="152400"/>
          </a:xfrm>
          <a:prstGeom prst="rect">
            <a:avLst/>
          </a:prstGeom>
          <a:pattFill prst="ltHorz">
            <a:fgClr>
              <a:srgbClr val="7FFF00"/>
            </a:fgClr>
            <a:bgClr>
              <a:schemeClr val="tx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56" name="Rectangle 4" descr="Horizontal clara"/>
          <p:cNvSpPr>
            <a:spLocks noChangeArrowheads="1"/>
          </p:cNvSpPr>
          <p:nvPr/>
        </p:nvSpPr>
        <p:spPr bwMode="auto">
          <a:xfrm>
            <a:off x="5181600" y="2743200"/>
            <a:ext cx="2438400" cy="152400"/>
          </a:xfrm>
          <a:prstGeom prst="rect">
            <a:avLst/>
          </a:prstGeom>
          <a:pattFill prst="ltHorz">
            <a:fgClr>
              <a:srgbClr val="7FFF00"/>
            </a:fgClr>
            <a:bgClr>
              <a:schemeClr val="tx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30350" y="158750"/>
            <a:ext cx="1054100" cy="65405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854950" y="158750"/>
            <a:ext cx="2730500" cy="65405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444750" y="5187950"/>
            <a:ext cx="2425700" cy="15113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444750" y="158750"/>
            <a:ext cx="2425700" cy="12065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pic>
        <p:nvPicPr>
          <p:cNvPr id="23561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2438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2" name="Rectangle 10" descr="Horizontal clara"/>
          <p:cNvSpPr>
            <a:spLocks noChangeArrowheads="1"/>
          </p:cNvSpPr>
          <p:nvPr/>
        </p:nvSpPr>
        <p:spPr bwMode="auto">
          <a:xfrm>
            <a:off x="5181600" y="1565275"/>
            <a:ext cx="2438400" cy="152400"/>
          </a:xfrm>
          <a:prstGeom prst="rect">
            <a:avLst/>
          </a:prstGeom>
          <a:pattFill prst="ltHorz">
            <a:fgClr>
              <a:srgbClr val="7FFF00"/>
            </a:fgClr>
            <a:bgClr>
              <a:schemeClr val="tx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524000" y="1835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438400" y="457200"/>
            <a:ext cx="7391400" cy="5334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96973" name="Rectangle 13"/>
          <p:cNvSpPr>
            <a:spLocks noChangeArrowheads="1"/>
          </p:cNvSpPr>
          <p:nvPr/>
        </p:nvSpPr>
        <p:spPr bwMode="auto">
          <a:xfrm>
            <a:off x="2874963" y="381000"/>
            <a:ext cx="66738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sz="2800" b="1">
                <a:solidFill>
                  <a:srgbClr val="7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PARTICIPAÇÃO DAS FOLHAS NA PRODUÇÃO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590800" y="5638800"/>
            <a:ext cx="7086600" cy="527050"/>
          </a:xfrm>
          <a:prstGeom prst="rect">
            <a:avLst/>
          </a:prstGeom>
          <a:gradFill rotWithShape="0">
            <a:gsLst>
              <a:gs pos="0">
                <a:srgbClr val="142A00"/>
              </a:gs>
              <a:gs pos="100000">
                <a:srgbClr val="438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96975" name="Rectangle 15"/>
          <p:cNvSpPr>
            <a:spLocks noChangeArrowheads="1"/>
          </p:cNvSpPr>
          <p:nvPr/>
        </p:nvSpPr>
        <p:spPr bwMode="auto">
          <a:xfrm>
            <a:off x="5846763" y="5616575"/>
            <a:ext cx="3508718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7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ALLISON &amp; WATSON (1986)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310313" y="1997076"/>
            <a:ext cx="771046" cy="52065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800" b="1">
                <a:solidFill>
                  <a:srgbClr val="7FFF00"/>
                </a:solidFill>
                <a:latin typeface="Arial Narrow" panose="020B0606020202030204" pitchFamily="34" charset="0"/>
              </a:rPr>
              <a:t>60%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86514" y="4283076"/>
            <a:ext cx="852799" cy="52065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800" b="1">
                <a:solidFill>
                  <a:srgbClr val="7FFF00"/>
                </a:solidFill>
                <a:latin typeface="Arial Narrow" panose="020B0606020202030204" pitchFamily="34" charset="0"/>
              </a:rPr>
              <a:t>10 %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386513" y="3063876"/>
            <a:ext cx="771046" cy="52065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800" b="1">
                <a:solidFill>
                  <a:srgbClr val="7FFF00"/>
                </a:solidFill>
                <a:latin typeface="Arial Narrow" panose="020B0606020202030204" pitchFamily="34" charset="0"/>
              </a:rPr>
              <a:t>30%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2819400" y="5029200"/>
            <a:ext cx="1905000" cy="304800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 rot="-5400000">
            <a:off x="5568950" y="1835150"/>
            <a:ext cx="520700" cy="215900"/>
          </a:xfrm>
          <a:prstGeom prst="rightArrow">
            <a:avLst>
              <a:gd name="adj1" fmla="val 50000"/>
              <a:gd name="adj2" fmla="val 120599"/>
            </a:avLst>
          </a:prstGeom>
          <a:solidFill>
            <a:srgbClr val="FFFFFF"/>
          </a:solidFill>
          <a:ln w="12700">
            <a:solidFill>
              <a:srgbClr val="7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 rot="16200000" flipH="1">
            <a:off x="5607050" y="2406650"/>
            <a:ext cx="444500" cy="215900"/>
          </a:xfrm>
          <a:prstGeom prst="rightArrow">
            <a:avLst>
              <a:gd name="adj1" fmla="val 50000"/>
              <a:gd name="adj2" fmla="val 102951"/>
            </a:avLst>
          </a:prstGeom>
          <a:solidFill>
            <a:srgbClr val="FFFFFF"/>
          </a:solidFill>
          <a:ln w="12700">
            <a:solidFill>
              <a:srgbClr val="7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 rot="-5400000">
            <a:off x="5568950" y="2978150"/>
            <a:ext cx="520700" cy="215900"/>
          </a:xfrm>
          <a:prstGeom prst="rightArrow">
            <a:avLst>
              <a:gd name="adj1" fmla="val 50000"/>
              <a:gd name="adj2" fmla="val 120599"/>
            </a:avLst>
          </a:prstGeom>
          <a:solidFill>
            <a:srgbClr val="FFFFFF"/>
          </a:solidFill>
          <a:ln w="12700">
            <a:solidFill>
              <a:srgbClr val="7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 rot="16200000" flipH="1">
            <a:off x="5607050" y="3549650"/>
            <a:ext cx="444500" cy="215900"/>
          </a:xfrm>
          <a:prstGeom prst="rightArrow">
            <a:avLst>
              <a:gd name="adj1" fmla="val 50000"/>
              <a:gd name="adj2" fmla="val 102951"/>
            </a:avLst>
          </a:prstGeom>
          <a:solidFill>
            <a:srgbClr val="FFFFFF"/>
          </a:solidFill>
          <a:ln w="12700">
            <a:solidFill>
              <a:srgbClr val="7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 rot="-5400000">
            <a:off x="5568950" y="4121150"/>
            <a:ext cx="520700" cy="215900"/>
          </a:xfrm>
          <a:prstGeom prst="rightArrow">
            <a:avLst>
              <a:gd name="adj1" fmla="val 50000"/>
              <a:gd name="adj2" fmla="val 120599"/>
            </a:avLst>
          </a:prstGeom>
          <a:solidFill>
            <a:srgbClr val="FFFFFF"/>
          </a:solidFill>
          <a:ln w="12700">
            <a:solidFill>
              <a:srgbClr val="7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 rot="16200000" flipH="1">
            <a:off x="5607050" y="4692650"/>
            <a:ext cx="444500" cy="215900"/>
          </a:xfrm>
          <a:prstGeom prst="rightArrow">
            <a:avLst>
              <a:gd name="adj1" fmla="val 50000"/>
              <a:gd name="adj2" fmla="val 102951"/>
            </a:avLst>
          </a:prstGeom>
          <a:solidFill>
            <a:srgbClr val="FFFFFF"/>
          </a:solidFill>
          <a:ln w="12700">
            <a:solidFill>
              <a:srgbClr val="7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96986" name="Rectangle 26"/>
          <p:cNvSpPr>
            <a:spLocks noChangeArrowheads="1"/>
          </p:cNvSpPr>
          <p:nvPr/>
        </p:nvSpPr>
        <p:spPr bwMode="auto">
          <a:xfrm>
            <a:off x="8209190" y="1876425"/>
            <a:ext cx="1266373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1800" b="1">
                <a:solidFill>
                  <a:srgbClr val="FAFD00"/>
                </a:solidFill>
                <a:latin typeface="Arial Narrow" panose="020B0606020202030204" pitchFamily="34" charset="0"/>
              </a:rPr>
              <a:t>Enchimento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1800" b="1">
                <a:solidFill>
                  <a:srgbClr val="FAFD00"/>
                </a:solidFill>
                <a:latin typeface="Arial Narrow" panose="020B0606020202030204" pitchFamily="34" charset="0"/>
              </a:rPr>
              <a:t> de  Grãos</a:t>
            </a:r>
          </a:p>
        </p:txBody>
      </p:sp>
      <p:sp>
        <p:nvSpPr>
          <p:cNvPr id="296987" name="Rectangle 27"/>
          <p:cNvSpPr>
            <a:spLocks noChangeArrowheads="1"/>
          </p:cNvSpPr>
          <p:nvPr/>
        </p:nvSpPr>
        <p:spPr bwMode="auto">
          <a:xfrm>
            <a:off x="7970302" y="4238625"/>
            <a:ext cx="1752084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1800" b="1">
                <a:solidFill>
                  <a:srgbClr val="FAFD00"/>
                </a:solidFill>
                <a:latin typeface="Arial Narrow" panose="020B0606020202030204" pitchFamily="34" charset="0"/>
              </a:rPr>
              <a:t>Desenvolvimento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1800" b="1">
                <a:solidFill>
                  <a:srgbClr val="FAFD00"/>
                </a:solidFill>
                <a:latin typeface="Arial Narrow" panose="020B0606020202030204" pitchFamily="34" charset="0"/>
              </a:rPr>
              <a:t>de Raízes</a:t>
            </a:r>
          </a:p>
        </p:txBody>
      </p:sp>
      <p:sp>
        <p:nvSpPr>
          <p:cNvPr id="296988" name="Rectangle 28"/>
          <p:cNvSpPr>
            <a:spLocks noChangeArrowheads="1"/>
          </p:cNvSpPr>
          <p:nvPr/>
        </p:nvSpPr>
        <p:spPr bwMode="auto">
          <a:xfrm>
            <a:off x="8235867" y="2867026"/>
            <a:ext cx="1330493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1800" b="1">
                <a:solidFill>
                  <a:srgbClr val="FAFD00"/>
                </a:solidFill>
                <a:latin typeface="Arial Narrow" panose="020B0606020202030204" pitchFamily="34" charset="0"/>
              </a:rPr>
              <a:t>Crescimento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1800" b="1">
                <a:solidFill>
                  <a:srgbClr val="FAFD00"/>
                </a:solidFill>
                <a:latin typeface="Arial Narrow" panose="020B0606020202030204" pitchFamily="34" charset="0"/>
              </a:rPr>
              <a:t>de Panícula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1800" b="1">
                <a:solidFill>
                  <a:srgbClr val="FAFD00"/>
                </a:solidFill>
                <a:latin typeface="Arial Narrow" panose="020B0606020202030204" pitchFamily="34" charset="0"/>
              </a:rPr>
              <a:t>e  espigas</a:t>
            </a: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4800600" y="5164138"/>
            <a:ext cx="34290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4572000" y="990600"/>
            <a:ext cx="3429000" cy="533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4648200" y="158750"/>
            <a:ext cx="3429000" cy="27463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4883150" y="6165850"/>
            <a:ext cx="3429000" cy="533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</p:spTree>
    <p:extLst>
      <p:ext uri="{BB962C8B-B14F-4D97-AF65-F5344CB8AC3E}">
        <p14:creationId xmlns:p14="http://schemas.microsoft.com/office/powerpoint/2010/main" val="1445868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6" grpId="0" autoUpdateAnimBg="0"/>
      <p:bldP spid="296987" grpId="0" autoUpdateAnimBg="0"/>
      <p:bldP spid="29698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8575"/>
            <a:ext cx="7899400" cy="4241800"/>
          </a:xfrm>
          <a:prstGeom prst="rect">
            <a:avLst/>
          </a:prstGeom>
          <a:solidFill>
            <a:schemeClr val="bg2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05" dir="2700000" algn="ctr" rotWithShape="0">
                    <a:schemeClr val="folHlink"/>
                  </a:outerShdw>
                </a:effectLst>
              </a14:hiddenEffects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39950" y="619125"/>
            <a:ext cx="79121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2514600" y="1063625"/>
            <a:ext cx="0" cy="28321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2895600" y="1063625"/>
            <a:ext cx="0" cy="26035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3352800" y="1063625"/>
            <a:ext cx="0" cy="21463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3886200" y="1063625"/>
            <a:ext cx="0" cy="1917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4648200" y="1063625"/>
            <a:ext cx="0" cy="1536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5486400" y="1063625"/>
            <a:ext cx="0" cy="9271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6400800" y="1063625"/>
            <a:ext cx="0" cy="393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7391400" y="1063625"/>
            <a:ext cx="0" cy="3175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8305800" y="1063625"/>
            <a:ext cx="0" cy="1536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8763000" y="1063625"/>
            <a:ext cx="0" cy="1536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9144000" y="1063625"/>
            <a:ext cx="0" cy="1536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9601200" y="1063625"/>
            <a:ext cx="0" cy="16129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2346325" y="596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43729" name="Rectangle 17"/>
          <p:cNvSpPr>
            <a:spLocks noChangeArrowheads="1"/>
          </p:cNvSpPr>
          <p:nvPr/>
        </p:nvSpPr>
        <p:spPr bwMode="auto">
          <a:xfrm>
            <a:off x="2798763" y="592138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0</a:t>
            </a:r>
          </a:p>
        </p:txBody>
      </p:sp>
      <p:sp>
        <p:nvSpPr>
          <p:cNvPr id="243730" name="Rectangle 18"/>
          <p:cNvSpPr>
            <a:spLocks noChangeArrowheads="1"/>
          </p:cNvSpPr>
          <p:nvPr/>
        </p:nvSpPr>
        <p:spPr bwMode="auto">
          <a:xfrm>
            <a:off x="3179763" y="592138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1</a:t>
            </a:r>
          </a:p>
        </p:txBody>
      </p:sp>
      <p:sp>
        <p:nvSpPr>
          <p:cNvPr id="243731" name="Rectangle 19"/>
          <p:cNvSpPr>
            <a:spLocks noChangeArrowheads="1"/>
          </p:cNvSpPr>
          <p:nvPr/>
        </p:nvSpPr>
        <p:spPr bwMode="auto">
          <a:xfrm>
            <a:off x="3713163" y="592138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2</a:t>
            </a:r>
          </a:p>
        </p:txBody>
      </p:sp>
      <p:sp>
        <p:nvSpPr>
          <p:cNvPr id="243732" name="Rectangle 20"/>
          <p:cNvSpPr>
            <a:spLocks noChangeArrowheads="1"/>
          </p:cNvSpPr>
          <p:nvPr/>
        </p:nvSpPr>
        <p:spPr bwMode="auto">
          <a:xfrm>
            <a:off x="4475163" y="592138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3</a:t>
            </a:r>
          </a:p>
        </p:txBody>
      </p:sp>
      <p:sp>
        <p:nvSpPr>
          <p:cNvPr id="243733" name="Rectangle 21"/>
          <p:cNvSpPr>
            <a:spLocks noChangeArrowheads="1"/>
          </p:cNvSpPr>
          <p:nvPr/>
        </p:nvSpPr>
        <p:spPr bwMode="auto">
          <a:xfrm>
            <a:off x="5313363" y="592138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4</a:t>
            </a:r>
          </a:p>
        </p:txBody>
      </p:sp>
      <p:sp>
        <p:nvSpPr>
          <p:cNvPr id="243734" name="Rectangle 22"/>
          <p:cNvSpPr>
            <a:spLocks noChangeArrowheads="1"/>
          </p:cNvSpPr>
          <p:nvPr/>
        </p:nvSpPr>
        <p:spPr bwMode="auto">
          <a:xfrm>
            <a:off x="6227763" y="592138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5</a:t>
            </a:r>
          </a:p>
        </p:txBody>
      </p:sp>
      <p:sp>
        <p:nvSpPr>
          <p:cNvPr id="243735" name="Rectangle 23"/>
          <p:cNvSpPr>
            <a:spLocks noChangeArrowheads="1"/>
          </p:cNvSpPr>
          <p:nvPr/>
        </p:nvSpPr>
        <p:spPr bwMode="auto">
          <a:xfrm>
            <a:off x="7218363" y="592138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6</a:t>
            </a:r>
          </a:p>
        </p:txBody>
      </p:sp>
      <p:sp>
        <p:nvSpPr>
          <p:cNvPr id="243736" name="Rectangle 24"/>
          <p:cNvSpPr>
            <a:spLocks noChangeArrowheads="1"/>
          </p:cNvSpPr>
          <p:nvPr/>
        </p:nvSpPr>
        <p:spPr bwMode="auto">
          <a:xfrm>
            <a:off x="8132763" y="592138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7</a:t>
            </a:r>
          </a:p>
        </p:txBody>
      </p:sp>
      <p:sp>
        <p:nvSpPr>
          <p:cNvPr id="243737" name="Rectangle 25"/>
          <p:cNvSpPr>
            <a:spLocks noChangeArrowheads="1"/>
          </p:cNvSpPr>
          <p:nvPr/>
        </p:nvSpPr>
        <p:spPr bwMode="auto">
          <a:xfrm>
            <a:off x="8589963" y="592138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8</a:t>
            </a:r>
          </a:p>
        </p:txBody>
      </p:sp>
      <p:sp>
        <p:nvSpPr>
          <p:cNvPr id="243738" name="Rectangle 26"/>
          <p:cNvSpPr>
            <a:spLocks noChangeArrowheads="1"/>
          </p:cNvSpPr>
          <p:nvPr/>
        </p:nvSpPr>
        <p:spPr bwMode="auto">
          <a:xfrm>
            <a:off x="8970963" y="592138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9</a:t>
            </a: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9509125" y="5969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43740" name="Rectangle 28"/>
          <p:cNvSpPr>
            <a:spLocks noChangeArrowheads="1"/>
          </p:cNvSpPr>
          <p:nvPr/>
        </p:nvSpPr>
        <p:spPr bwMode="auto">
          <a:xfrm>
            <a:off x="9428163" y="592138"/>
            <a:ext cx="49052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10</a:t>
            </a: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2139950" y="85725"/>
            <a:ext cx="7912100" cy="368300"/>
          </a:xfrm>
          <a:prstGeom prst="rect">
            <a:avLst/>
          </a:prstGeom>
          <a:solidFill>
            <a:srgbClr val="6E004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3341689" y="58738"/>
            <a:ext cx="5474257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</a:rPr>
              <a:t>Estádios fenológicos da cultura de milho</a:t>
            </a: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2514600" y="4657725"/>
            <a:ext cx="0" cy="1130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2895600" y="481012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>
            <a:off x="3276600" y="481012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3886200" y="481012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4648200" y="481012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>
            <a:off x="5486400" y="481012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>
            <a:off x="6400800" y="5114925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 flipV="1">
            <a:off x="6400800" y="4949825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7391400" y="481012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8305800" y="3286125"/>
            <a:ext cx="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>
            <a:off x="8763000" y="3286125"/>
            <a:ext cx="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>
            <a:off x="9144000" y="3286125"/>
            <a:ext cx="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9525000" y="3286125"/>
            <a:ext cx="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2139950" y="6075363"/>
            <a:ext cx="46355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7016750" y="6075363"/>
            <a:ext cx="3035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2139950" y="6532563"/>
            <a:ext cx="4635500" cy="292100"/>
          </a:xfrm>
          <a:prstGeom prst="rect">
            <a:avLst/>
          </a:prstGeom>
          <a:solidFill>
            <a:srgbClr val="6E004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7016750" y="6532563"/>
            <a:ext cx="3035300" cy="292100"/>
          </a:xfrm>
          <a:prstGeom prst="rect">
            <a:avLst/>
          </a:prstGeom>
          <a:solidFill>
            <a:srgbClr val="6E004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3027364" y="6497639"/>
            <a:ext cx="25923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solidFill>
                  <a:srgbClr val="FFFFFF"/>
                </a:solidFill>
                <a:latin typeface="Arial" panose="020B0604020202020204" pitchFamily="34" charset="0"/>
              </a:rPr>
              <a:t>Semanas  após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627563" y="6497639"/>
            <a:ext cx="145232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solidFill>
                  <a:srgbClr val="FFFFFF"/>
                </a:solidFill>
                <a:latin typeface="Arial" panose="020B0604020202020204" pitchFamily="34" charset="0"/>
              </a:rPr>
              <a:t> emergência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7065963" y="6497639"/>
            <a:ext cx="274754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solidFill>
                  <a:srgbClr val="FFFFFF"/>
                </a:solidFill>
                <a:latin typeface="Arial" panose="020B0604020202020204" pitchFamily="34" charset="0"/>
              </a:rPr>
              <a:t>   Dias  após  polinização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346326" y="6053139"/>
            <a:ext cx="320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43764" name="Rectangle 52"/>
          <p:cNvSpPr>
            <a:spLocks noChangeArrowheads="1"/>
          </p:cNvSpPr>
          <p:nvPr/>
        </p:nvSpPr>
        <p:spPr bwMode="auto">
          <a:xfrm>
            <a:off x="2341563" y="6048375"/>
            <a:ext cx="28533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-</a:t>
            </a:r>
          </a:p>
        </p:txBody>
      </p:sp>
      <p:sp>
        <p:nvSpPr>
          <p:cNvPr id="243765" name="Rectangle 53"/>
          <p:cNvSpPr>
            <a:spLocks noChangeArrowheads="1"/>
          </p:cNvSpPr>
          <p:nvPr/>
        </p:nvSpPr>
        <p:spPr bwMode="auto">
          <a:xfrm>
            <a:off x="2722563" y="6048375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0</a:t>
            </a:r>
          </a:p>
        </p:txBody>
      </p:sp>
      <p:sp>
        <p:nvSpPr>
          <p:cNvPr id="243766" name="Rectangle 54"/>
          <p:cNvSpPr>
            <a:spLocks noChangeArrowheads="1"/>
          </p:cNvSpPr>
          <p:nvPr/>
        </p:nvSpPr>
        <p:spPr bwMode="auto">
          <a:xfrm>
            <a:off x="3103563" y="6048375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2</a:t>
            </a:r>
          </a:p>
        </p:txBody>
      </p:sp>
      <p:sp>
        <p:nvSpPr>
          <p:cNvPr id="243767" name="Rectangle 55"/>
          <p:cNvSpPr>
            <a:spLocks noChangeArrowheads="1"/>
          </p:cNvSpPr>
          <p:nvPr/>
        </p:nvSpPr>
        <p:spPr bwMode="auto">
          <a:xfrm>
            <a:off x="3713163" y="6048375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4</a:t>
            </a:r>
          </a:p>
        </p:txBody>
      </p:sp>
      <p:sp>
        <p:nvSpPr>
          <p:cNvPr id="243768" name="Rectangle 56"/>
          <p:cNvSpPr>
            <a:spLocks noChangeArrowheads="1"/>
          </p:cNvSpPr>
          <p:nvPr/>
        </p:nvSpPr>
        <p:spPr bwMode="auto">
          <a:xfrm>
            <a:off x="4475163" y="6048375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6</a:t>
            </a:r>
          </a:p>
        </p:txBody>
      </p:sp>
      <p:sp>
        <p:nvSpPr>
          <p:cNvPr id="243769" name="Rectangle 57"/>
          <p:cNvSpPr>
            <a:spLocks noChangeArrowheads="1"/>
          </p:cNvSpPr>
          <p:nvPr/>
        </p:nvSpPr>
        <p:spPr bwMode="auto">
          <a:xfrm>
            <a:off x="5313363" y="6048375"/>
            <a:ext cx="3366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8</a:t>
            </a:r>
          </a:p>
        </p:txBody>
      </p:sp>
      <p:sp>
        <p:nvSpPr>
          <p:cNvPr id="243770" name="Rectangle 58"/>
          <p:cNvSpPr>
            <a:spLocks noChangeArrowheads="1"/>
          </p:cNvSpPr>
          <p:nvPr/>
        </p:nvSpPr>
        <p:spPr bwMode="auto">
          <a:xfrm>
            <a:off x="5846764" y="6048375"/>
            <a:ext cx="95218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9 a 10</a:t>
            </a:r>
          </a:p>
        </p:txBody>
      </p:sp>
      <p:sp>
        <p:nvSpPr>
          <p:cNvPr id="243771" name="Rectangle 59"/>
          <p:cNvSpPr>
            <a:spLocks noChangeArrowheads="1"/>
          </p:cNvSpPr>
          <p:nvPr/>
        </p:nvSpPr>
        <p:spPr bwMode="auto">
          <a:xfrm>
            <a:off x="7142163" y="6048375"/>
            <a:ext cx="49052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12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8061325" y="60531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243773" name="Rectangle 61"/>
          <p:cNvSpPr>
            <a:spLocks noChangeArrowheads="1"/>
          </p:cNvSpPr>
          <p:nvPr/>
        </p:nvSpPr>
        <p:spPr bwMode="auto">
          <a:xfrm>
            <a:off x="7904163" y="6048375"/>
            <a:ext cx="49052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24</a:t>
            </a:r>
          </a:p>
        </p:txBody>
      </p:sp>
      <p:sp>
        <p:nvSpPr>
          <p:cNvPr id="243774" name="Rectangle 62"/>
          <p:cNvSpPr>
            <a:spLocks noChangeArrowheads="1"/>
          </p:cNvSpPr>
          <p:nvPr/>
        </p:nvSpPr>
        <p:spPr bwMode="auto">
          <a:xfrm>
            <a:off x="8437563" y="6048375"/>
            <a:ext cx="49052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36</a:t>
            </a:r>
          </a:p>
        </p:txBody>
      </p:sp>
      <p:sp>
        <p:nvSpPr>
          <p:cNvPr id="243775" name="Rectangle 63"/>
          <p:cNvSpPr>
            <a:spLocks noChangeArrowheads="1"/>
          </p:cNvSpPr>
          <p:nvPr/>
        </p:nvSpPr>
        <p:spPr bwMode="auto">
          <a:xfrm>
            <a:off x="8894763" y="6048375"/>
            <a:ext cx="49052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48</a:t>
            </a:r>
          </a:p>
        </p:txBody>
      </p:sp>
      <p:sp>
        <p:nvSpPr>
          <p:cNvPr id="243776" name="Rectangle 64"/>
          <p:cNvSpPr>
            <a:spLocks noChangeArrowheads="1"/>
          </p:cNvSpPr>
          <p:nvPr/>
        </p:nvSpPr>
        <p:spPr bwMode="auto">
          <a:xfrm>
            <a:off x="9351963" y="6048375"/>
            <a:ext cx="49052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</a:rPr>
              <a:t>55</a:t>
            </a:r>
          </a:p>
        </p:txBody>
      </p:sp>
      <p:sp>
        <p:nvSpPr>
          <p:cNvPr id="243777" name="Rectangle 65"/>
          <p:cNvSpPr>
            <a:spLocks noChangeArrowheads="1"/>
          </p:cNvSpPr>
          <p:nvPr/>
        </p:nvSpPr>
        <p:spPr bwMode="auto">
          <a:xfrm>
            <a:off x="8132764" y="4873626"/>
            <a:ext cx="25327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642" name="Rectangle 66"/>
          <p:cNvSpPr>
            <a:spLocks noChangeArrowheads="1"/>
          </p:cNvSpPr>
          <p:nvPr/>
        </p:nvSpPr>
        <p:spPr bwMode="auto">
          <a:xfrm>
            <a:off x="3716338" y="5705476"/>
            <a:ext cx="53861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7/8</a:t>
            </a:r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>
            <a:off x="4267201" y="5699126"/>
            <a:ext cx="82394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12/14</a:t>
            </a:r>
            <a:endParaRPr lang="pt-BR" altLang="pt-BR" sz="2000" b="1">
              <a:latin typeface="Arial" panose="020B0604020202020204" pitchFamily="34" charset="0"/>
            </a:endParaRPr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>
            <a:off x="4982143" y="5508626"/>
            <a:ext cx="1195841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Pendoa-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mento</a:t>
            </a:r>
            <a:endParaRPr lang="pt-BR" altLang="pt-BR" sz="2000" b="1">
              <a:solidFill>
                <a:srgbClr val="012379"/>
              </a:solidFill>
              <a:latin typeface="Arial" panose="020B0604020202020204" pitchFamily="34" charset="0"/>
            </a:endParaRPr>
          </a:p>
        </p:txBody>
      </p:sp>
      <p:grpSp>
        <p:nvGrpSpPr>
          <p:cNvPr id="243781" name="Group 69"/>
          <p:cNvGrpSpPr>
            <a:grpSpLocks/>
          </p:cNvGrpSpPr>
          <p:nvPr/>
        </p:nvGrpSpPr>
        <p:grpSpPr bwMode="auto">
          <a:xfrm>
            <a:off x="3636964" y="3048001"/>
            <a:ext cx="638175" cy="2746375"/>
            <a:chOff x="1331" y="1966"/>
            <a:chExt cx="402" cy="1730"/>
          </a:xfrm>
        </p:grpSpPr>
        <p:sp>
          <p:nvSpPr>
            <p:cNvPr id="24704" name="Rectangle 70"/>
            <p:cNvSpPr>
              <a:spLocks noChangeArrowheads="1"/>
            </p:cNvSpPr>
            <p:nvPr/>
          </p:nvSpPr>
          <p:spPr bwMode="auto">
            <a:xfrm rot="-5332301">
              <a:off x="815" y="2482"/>
              <a:ext cx="1434" cy="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>
                  <a:latin typeface="Arial" panose="020B0604020202020204" pitchFamily="34" charset="0"/>
                </a:rPr>
                <a:t>número de fileiras da espiga</a:t>
              </a:r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24705" name="AutoShape 71"/>
            <p:cNvSpPr>
              <a:spLocks noChangeArrowheads="1"/>
            </p:cNvSpPr>
            <p:nvPr/>
          </p:nvSpPr>
          <p:spPr bwMode="auto">
            <a:xfrm rot="16200000" flipH="1">
              <a:off x="1392" y="3512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>
                <a:solidFill>
                  <a:schemeClr val="tx1"/>
                </a:solidFill>
              </a:endParaRPr>
            </a:p>
          </p:txBody>
        </p:sp>
      </p:grpSp>
      <p:sp>
        <p:nvSpPr>
          <p:cNvPr id="24646" name="Rectangle 72"/>
          <p:cNvSpPr>
            <a:spLocks noChangeArrowheads="1"/>
          </p:cNvSpPr>
          <p:nvPr/>
        </p:nvSpPr>
        <p:spPr bwMode="auto">
          <a:xfrm>
            <a:off x="3106739" y="5705476"/>
            <a:ext cx="32541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4647" name="Rectangle 73"/>
          <p:cNvSpPr>
            <a:spLocks noChangeArrowheads="1"/>
          </p:cNvSpPr>
          <p:nvPr/>
        </p:nvSpPr>
        <p:spPr bwMode="auto">
          <a:xfrm>
            <a:off x="2725739" y="5718176"/>
            <a:ext cx="32541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e</a:t>
            </a:r>
          </a:p>
        </p:txBody>
      </p:sp>
      <p:grpSp>
        <p:nvGrpSpPr>
          <p:cNvPr id="243786" name="Group 74"/>
          <p:cNvGrpSpPr>
            <a:grpSpLocks/>
          </p:cNvGrpSpPr>
          <p:nvPr/>
        </p:nvGrpSpPr>
        <p:grpSpPr bwMode="auto">
          <a:xfrm>
            <a:off x="6553200" y="3279775"/>
            <a:ext cx="882650" cy="2438400"/>
            <a:chOff x="3168" y="2112"/>
            <a:chExt cx="556" cy="1536"/>
          </a:xfrm>
        </p:grpSpPr>
        <p:sp>
          <p:nvSpPr>
            <p:cNvPr id="24701" name="Rectangle 75"/>
            <p:cNvSpPr>
              <a:spLocks noChangeArrowheads="1"/>
            </p:cNvSpPr>
            <p:nvPr/>
          </p:nvSpPr>
          <p:spPr bwMode="auto">
            <a:xfrm rot="-5400000">
              <a:off x="2726" y="2625"/>
              <a:ext cx="1427" cy="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u="sng">
                  <a:latin typeface="Arial" panose="020B0604020202020204" pitchFamily="34" charset="0"/>
                </a:rPr>
                <a:t>Densidade (peso e tamanho) de grãos</a:t>
              </a:r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24702" name="AutoShape 76"/>
            <p:cNvSpPr>
              <a:spLocks noChangeArrowheads="1"/>
            </p:cNvSpPr>
            <p:nvPr/>
          </p:nvSpPr>
          <p:spPr bwMode="auto">
            <a:xfrm rot="21584234" flipH="1">
              <a:off x="3168" y="3560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>
                <a:solidFill>
                  <a:schemeClr val="tx1"/>
                </a:solidFill>
              </a:endParaRPr>
            </a:p>
          </p:txBody>
        </p:sp>
        <p:sp>
          <p:nvSpPr>
            <p:cNvPr id="24703" name="AutoShape 77"/>
            <p:cNvSpPr>
              <a:spLocks noChangeArrowheads="1"/>
            </p:cNvSpPr>
            <p:nvPr/>
          </p:nvSpPr>
          <p:spPr bwMode="auto">
            <a:xfrm rot="10811770" flipH="1">
              <a:off x="3444" y="3560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243790" name="Group 78"/>
          <p:cNvGrpSpPr>
            <a:grpSpLocks/>
          </p:cNvGrpSpPr>
          <p:nvPr/>
        </p:nvGrpSpPr>
        <p:grpSpPr bwMode="auto">
          <a:xfrm>
            <a:off x="3128964" y="1296989"/>
            <a:ext cx="363537" cy="4560887"/>
            <a:chOff x="1011" y="863"/>
            <a:chExt cx="229" cy="2873"/>
          </a:xfrm>
        </p:grpSpPr>
        <p:sp>
          <p:nvSpPr>
            <p:cNvPr id="24699" name="Rectangle 79"/>
            <p:cNvSpPr>
              <a:spLocks noChangeArrowheads="1"/>
            </p:cNvSpPr>
            <p:nvPr/>
          </p:nvSpPr>
          <p:spPr bwMode="auto">
            <a:xfrm rot="-5400000">
              <a:off x="-213" y="2087"/>
              <a:ext cx="2678" cy="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u="sng" dirty="0">
                  <a:latin typeface="Arial" panose="020B0604020202020204" pitchFamily="34" charset="0"/>
                </a:rPr>
                <a:t>Diferenciação dos primórdios florais</a:t>
              </a:r>
              <a:endParaRPr lang="pt-BR" altLang="pt-BR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24700" name="AutoShape 80"/>
            <p:cNvSpPr>
              <a:spLocks noChangeArrowheads="1"/>
            </p:cNvSpPr>
            <p:nvPr/>
          </p:nvSpPr>
          <p:spPr bwMode="auto">
            <a:xfrm rot="16200000" flipH="1">
              <a:off x="960" y="3552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243793" name="Group 81"/>
          <p:cNvGrpSpPr>
            <a:grpSpLocks/>
          </p:cNvGrpSpPr>
          <p:nvPr/>
        </p:nvGrpSpPr>
        <p:grpSpPr bwMode="auto">
          <a:xfrm>
            <a:off x="2684464" y="3355975"/>
            <a:ext cx="363537" cy="2501900"/>
            <a:chOff x="731" y="2160"/>
            <a:chExt cx="229" cy="1576"/>
          </a:xfrm>
        </p:grpSpPr>
        <p:sp>
          <p:nvSpPr>
            <p:cNvPr id="24697" name="Rectangle 82"/>
            <p:cNvSpPr>
              <a:spLocks noChangeArrowheads="1"/>
            </p:cNvSpPr>
            <p:nvPr/>
          </p:nvSpPr>
          <p:spPr bwMode="auto">
            <a:xfrm rot="-5400000">
              <a:off x="174" y="2717"/>
              <a:ext cx="1343" cy="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u="sng" dirty="0">
                  <a:latin typeface="Arial" panose="020B0604020202020204" pitchFamily="34" charset="0"/>
                </a:rPr>
                <a:t>População inicial</a:t>
              </a:r>
              <a:endParaRPr lang="pt-BR" altLang="pt-BR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24698" name="AutoShape 83"/>
            <p:cNvSpPr>
              <a:spLocks noChangeArrowheads="1"/>
            </p:cNvSpPr>
            <p:nvPr/>
          </p:nvSpPr>
          <p:spPr bwMode="auto">
            <a:xfrm rot="16200000" flipH="1">
              <a:off x="672" y="3552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>
                <a:solidFill>
                  <a:schemeClr val="tx1"/>
                </a:solidFill>
              </a:endParaRPr>
            </a:p>
          </p:txBody>
        </p:sp>
      </p:grpSp>
      <p:sp>
        <p:nvSpPr>
          <p:cNvPr id="24651" name="Rectangle 84"/>
          <p:cNvSpPr>
            <a:spLocks noChangeArrowheads="1"/>
          </p:cNvSpPr>
          <p:nvPr/>
        </p:nvSpPr>
        <p:spPr bwMode="auto">
          <a:xfrm>
            <a:off x="6042025" y="5641976"/>
            <a:ext cx="66685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Flor</a:t>
            </a:r>
            <a:endParaRPr lang="pt-BR" altLang="pt-BR" sz="2000" b="1">
              <a:latin typeface="Arial" panose="020B0604020202020204" pitchFamily="34" charset="0"/>
            </a:endParaRPr>
          </a:p>
        </p:txBody>
      </p:sp>
      <p:grpSp>
        <p:nvGrpSpPr>
          <p:cNvPr id="243797" name="Group 85"/>
          <p:cNvGrpSpPr>
            <a:grpSpLocks/>
          </p:cNvGrpSpPr>
          <p:nvPr/>
        </p:nvGrpSpPr>
        <p:grpSpPr bwMode="auto">
          <a:xfrm>
            <a:off x="5842001" y="1298575"/>
            <a:ext cx="1939925" cy="1054100"/>
            <a:chOff x="2720" y="864"/>
            <a:chExt cx="1222" cy="664"/>
          </a:xfrm>
        </p:grpSpPr>
        <p:sp>
          <p:nvSpPr>
            <p:cNvPr id="24694" name="Rectangle 86"/>
            <p:cNvSpPr>
              <a:spLocks noChangeArrowheads="1"/>
            </p:cNvSpPr>
            <p:nvPr/>
          </p:nvSpPr>
          <p:spPr bwMode="auto">
            <a:xfrm>
              <a:off x="2720" y="864"/>
              <a:ext cx="1222" cy="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dirty="0" err="1">
                  <a:latin typeface="Arial" panose="020B0604020202020204" pitchFamily="34" charset="0"/>
                </a:rPr>
                <a:t>protandria</a:t>
              </a:r>
              <a:endParaRPr lang="pt-BR" altLang="pt-BR" sz="1800" b="1" dirty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dirty="0">
                  <a:latin typeface="Arial" panose="020B0604020202020204" pitchFamily="34" charset="0"/>
                </a:rPr>
                <a:t>e tamanho final 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dirty="0">
                  <a:latin typeface="Arial" panose="020B0604020202020204" pitchFamily="34" charset="0"/>
                </a:rPr>
                <a:t>da espiga</a:t>
              </a:r>
              <a:endParaRPr lang="pt-BR" altLang="pt-BR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24695" name="AutoShape 87"/>
            <p:cNvSpPr>
              <a:spLocks noChangeArrowheads="1"/>
            </p:cNvSpPr>
            <p:nvPr/>
          </p:nvSpPr>
          <p:spPr bwMode="auto">
            <a:xfrm rot="21388550" flipH="1">
              <a:off x="2736" y="1440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>
                <a:solidFill>
                  <a:schemeClr val="tx1"/>
                </a:solidFill>
              </a:endParaRPr>
            </a:p>
          </p:txBody>
        </p:sp>
        <p:sp>
          <p:nvSpPr>
            <p:cNvPr id="24696" name="AutoShape 88"/>
            <p:cNvSpPr>
              <a:spLocks noChangeArrowheads="1"/>
            </p:cNvSpPr>
            <p:nvPr/>
          </p:nvSpPr>
          <p:spPr bwMode="auto">
            <a:xfrm rot="10911654" flipH="1">
              <a:off x="3224" y="1440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243801" name="Group 89"/>
          <p:cNvGrpSpPr>
            <a:grpSpLocks/>
          </p:cNvGrpSpPr>
          <p:nvPr/>
        </p:nvGrpSpPr>
        <p:grpSpPr bwMode="auto">
          <a:xfrm>
            <a:off x="3876676" y="1300163"/>
            <a:ext cx="1914525" cy="1052512"/>
            <a:chOff x="1482" y="865"/>
            <a:chExt cx="1206" cy="663"/>
          </a:xfrm>
        </p:grpSpPr>
        <p:sp>
          <p:nvSpPr>
            <p:cNvPr id="24691" name="Rectangle 90"/>
            <p:cNvSpPr>
              <a:spLocks noChangeArrowheads="1"/>
            </p:cNvSpPr>
            <p:nvPr/>
          </p:nvSpPr>
          <p:spPr bwMode="auto">
            <a:xfrm>
              <a:off x="1482" y="865"/>
              <a:ext cx="1206" cy="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dirty="0">
                  <a:latin typeface="Arial" panose="020B0604020202020204" pitchFamily="34" charset="0"/>
                </a:rPr>
                <a:t>IAF (tamanho 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dirty="0">
                  <a:latin typeface="Arial" panose="020B0604020202020204" pitchFamily="34" charset="0"/>
                </a:rPr>
                <a:t>de folha e 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dirty="0">
                  <a:latin typeface="Arial" panose="020B0604020202020204" pitchFamily="34" charset="0"/>
                </a:rPr>
                <a:t>porte de planta)</a:t>
              </a:r>
            </a:p>
          </p:txBody>
        </p:sp>
        <p:sp>
          <p:nvSpPr>
            <p:cNvPr id="24692" name="AutoShape 91"/>
            <p:cNvSpPr>
              <a:spLocks noChangeArrowheads="1"/>
            </p:cNvSpPr>
            <p:nvPr/>
          </p:nvSpPr>
          <p:spPr bwMode="auto">
            <a:xfrm rot="21388550" flipH="1">
              <a:off x="1728" y="1440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>
                <a:solidFill>
                  <a:schemeClr val="tx1"/>
                </a:solidFill>
              </a:endParaRPr>
            </a:p>
          </p:txBody>
        </p:sp>
        <p:sp>
          <p:nvSpPr>
            <p:cNvPr id="24693" name="AutoShape 92"/>
            <p:cNvSpPr>
              <a:spLocks noChangeArrowheads="1"/>
            </p:cNvSpPr>
            <p:nvPr/>
          </p:nvSpPr>
          <p:spPr bwMode="auto">
            <a:xfrm rot="10911654" flipH="1">
              <a:off x="2216" y="1440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>
                <a:solidFill>
                  <a:schemeClr val="tx1"/>
                </a:solidFill>
              </a:endParaRPr>
            </a:p>
          </p:txBody>
        </p:sp>
      </p:grpSp>
      <p:sp>
        <p:nvSpPr>
          <p:cNvPr id="24654" name="Rectangle 93"/>
          <p:cNvSpPr>
            <a:spLocks noChangeArrowheads="1"/>
          </p:cNvSpPr>
          <p:nvPr/>
        </p:nvSpPr>
        <p:spPr bwMode="auto">
          <a:xfrm>
            <a:off x="7150100" y="5680076"/>
            <a:ext cx="67967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G.L.</a:t>
            </a:r>
            <a:endParaRPr lang="pt-BR" altLang="pt-BR" sz="2000" b="1">
              <a:latin typeface="Arial" panose="020B0604020202020204" pitchFamily="34" charset="0"/>
            </a:endParaRPr>
          </a:p>
        </p:txBody>
      </p:sp>
      <p:sp>
        <p:nvSpPr>
          <p:cNvPr id="24655" name="Rectangle 94"/>
          <p:cNvSpPr>
            <a:spLocks noChangeArrowheads="1"/>
          </p:cNvSpPr>
          <p:nvPr/>
        </p:nvSpPr>
        <p:spPr bwMode="auto">
          <a:xfrm>
            <a:off x="7885113" y="5489576"/>
            <a:ext cx="66101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G.P.</a:t>
            </a:r>
            <a:endParaRPr lang="pt-BR" altLang="pt-BR" sz="2000" b="1">
              <a:latin typeface="Arial" panose="020B0604020202020204" pitchFamily="34" charset="0"/>
            </a:endParaRPr>
          </a:p>
        </p:txBody>
      </p:sp>
      <p:sp>
        <p:nvSpPr>
          <p:cNvPr id="24656" name="Rectangle 95"/>
          <p:cNvSpPr>
            <a:spLocks noChangeArrowheads="1"/>
          </p:cNvSpPr>
          <p:nvPr/>
        </p:nvSpPr>
        <p:spPr bwMode="auto">
          <a:xfrm>
            <a:off x="8470900" y="5775325"/>
            <a:ext cx="6731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G.F.</a:t>
            </a:r>
            <a:endParaRPr lang="pt-BR" altLang="pt-BR" sz="2000" b="1">
              <a:latin typeface="Arial" panose="020B0604020202020204" pitchFamily="34" charset="0"/>
            </a:endParaRPr>
          </a:p>
        </p:txBody>
      </p:sp>
      <p:sp>
        <p:nvSpPr>
          <p:cNvPr id="24657" name="Rectangle 96"/>
          <p:cNvSpPr>
            <a:spLocks noChangeArrowheads="1"/>
          </p:cNvSpPr>
          <p:nvPr/>
        </p:nvSpPr>
        <p:spPr bwMode="auto">
          <a:xfrm>
            <a:off x="8718550" y="5508625"/>
            <a:ext cx="9271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G.F.D.</a:t>
            </a:r>
            <a:endParaRPr lang="pt-BR" altLang="pt-BR" sz="2000" b="1">
              <a:latin typeface="Arial" panose="020B0604020202020204" pitchFamily="34" charset="0"/>
            </a:endParaRPr>
          </a:p>
        </p:txBody>
      </p:sp>
      <p:sp>
        <p:nvSpPr>
          <p:cNvPr id="24658" name="Rectangle 97"/>
          <p:cNvSpPr>
            <a:spLocks noChangeArrowheads="1"/>
          </p:cNvSpPr>
          <p:nvPr/>
        </p:nvSpPr>
        <p:spPr bwMode="auto">
          <a:xfrm>
            <a:off x="9264650" y="5762626"/>
            <a:ext cx="87466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>
                <a:solidFill>
                  <a:srgbClr val="FFFFFF"/>
                </a:solidFill>
                <a:latin typeface="Arial" panose="020B0604020202020204" pitchFamily="34" charset="0"/>
              </a:rPr>
              <a:t>P.M.F.</a:t>
            </a:r>
            <a:endParaRPr lang="pt-BR" altLang="pt-BR" sz="2000" b="1">
              <a:latin typeface="Arial" panose="020B0604020202020204" pitchFamily="34" charset="0"/>
            </a:endParaRPr>
          </a:p>
        </p:txBody>
      </p:sp>
      <p:grpSp>
        <p:nvGrpSpPr>
          <p:cNvPr id="243810" name="Group 98"/>
          <p:cNvGrpSpPr>
            <a:grpSpLocks/>
          </p:cNvGrpSpPr>
          <p:nvPr/>
        </p:nvGrpSpPr>
        <p:grpSpPr bwMode="auto">
          <a:xfrm>
            <a:off x="6094414" y="3071813"/>
            <a:ext cx="363537" cy="2633662"/>
            <a:chOff x="2879" y="1981"/>
            <a:chExt cx="229" cy="1659"/>
          </a:xfrm>
        </p:grpSpPr>
        <p:sp>
          <p:nvSpPr>
            <p:cNvPr id="24689" name="Rectangle 99"/>
            <p:cNvSpPr>
              <a:spLocks noChangeArrowheads="1"/>
            </p:cNvSpPr>
            <p:nvPr/>
          </p:nvSpPr>
          <p:spPr bwMode="auto">
            <a:xfrm rot="-5400000">
              <a:off x="2280" y="2580"/>
              <a:ext cx="1427" cy="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u="sng">
                  <a:latin typeface="Arial" panose="020B0604020202020204" pitchFamily="34" charset="0"/>
                </a:rPr>
                <a:t>Número  de grãos</a:t>
              </a:r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24690" name="AutoShape 100"/>
            <p:cNvSpPr>
              <a:spLocks noChangeArrowheads="1"/>
            </p:cNvSpPr>
            <p:nvPr/>
          </p:nvSpPr>
          <p:spPr bwMode="auto">
            <a:xfrm rot="16200000" flipH="1">
              <a:off x="2832" y="3456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243813" name="Group 101"/>
          <p:cNvGrpSpPr>
            <a:grpSpLocks/>
          </p:cNvGrpSpPr>
          <p:nvPr/>
        </p:nvGrpSpPr>
        <p:grpSpPr bwMode="auto">
          <a:xfrm>
            <a:off x="9391650" y="1336675"/>
            <a:ext cx="641350" cy="4483100"/>
            <a:chOff x="4956" y="888"/>
            <a:chExt cx="404" cy="2824"/>
          </a:xfrm>
        </p:grpSpPr>
        <p:sp>
          <p:nvSpPr>
            <p:cNvPr id="24687" name="Rectangle 102"/>
            <p:cNvSpPr>
              <a:spLocks noChangeArrowheads="1"/>
            </p:cNvSpPr>
            <p:nvPr/>
          </p:nvSpPr>
          <p:spPr bwMode="auto">
            <a:xfrm rot="-5405175">
              <a:off x="3868" y="1976"/>
              <a:ext cx="2580" cy="4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pt-BR" sz="1800" b="1">
                  <a:solidFill>
                    <a:srgbClr val="FEFEFC"/>
                  </a:solidFill>
                  <a:latin typeface="Arial" panose="020B0604020202020204" pitchFamily="34" charset="0"/>
                </a:rPr>
                <a:t>ponto preto na base do grão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pt-BR" sz="1800" b="1">
                  <a:solidFill>
                    <a:srgbClr val="FEFEFC"/>
                  </a:solidFill>
                  <a:latin typeface="Arial" panose="020B0604020202020204" pitchFamily="34" charset="0"/>
                </a:rPr>
                <a:t>Grãos com umidade entre 32 a 37 %</a:t>
              </a:r>
              <a:endParaRPr lang="en-US" altLang="pt-BR" sz="1800">
                <a:solidFill>
                  <a:srgbClr val="FEFEFC"/>
                </a:solidFill>
                <a:latin typeface="Nadianne" charset="0"/>
              </a:endParaRPr>
            </a:p>
          </p:txBody>
        </p:sp>
        <p:sp>
          <p:nvSpPr>
            <p:cNvPr id="24688" name="AutoShape 103"/>
            <p:cNvSpPr>
              <a:spLocks noChangeArrowheads="1"/>
            </p:cNvSpPr>
            <p:nvPr/>
          </p:nvSpPr>
          <p:spPr bwMode="auto">
            <a:xfrm rot="16200000" flipH="1">
              <a:off x="5016" y="3528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</p:grpSp>
      <p:grpSp>
        <p:nvGrpSpPr>
          <p:cNvPr id="243816" name="Group 104"/>
          <p:cNvGrpSpPr>
            <a:grpSpLocks/>
          </p:cNvGrpSpPr>
          <p:nvPr/>
        </p:nvGrpSpPr>
        <p:grpSpPr bwMode="auto">
          <a:xfrm>
            <a:off x="4419601" y="3051175"/>
            <a:ext cx="638175" cy="2713038"/>
            <a:chOff x="1867" y="1907"/>
            <a:chExt cx="402" cy="1805"/>
          </a:xfrm>
        </p:grpSpPr>
        <p:sp>
          <p:nvSpPr>
            <p:cNvPr id="24685" name="Rectangle 105"/>
            <p:cNvSpPr>
              <a:spLocks noChangeArrowheads="1"/>
            </p:cNvSpPr>
            <p:nvPr/>
          </p:nvSpPr>
          <p:spPr bwMode="auto">
            <a:xfrm rot="-5400000">
              <a:off x="1283" y="2491"/>
              <a:ext cx="1570" cy="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u="sng">
                  <a:latin typeface="Arial" panose="020B0604020202020204" pitchFamily="34" charset="0"/>
                </a:rPr>
                <a:t>Número e tamanho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u="sng">
                  <a:latin typeface="Arial" panose="020B0604020202020204" pitchFamily="34" charset="0"/>
                </a:rPr>
                <a:t>máximo da espiga</a:t>
              </a:r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24686" name="AutoShape 106"/>
            <p:cNvSpPr>
              <a:spLocks noChangeArrowheads="1"/>
            </p:cNvSpPr>
            <p:nvPr/>
          </p:nvSpPr>
          <p:spPr bwMode="auto">
            <a:xfrm rot="16200000" flipH="1">
              <a:off x="1848" y="3528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243819" name="Group 107"/>
          <p:cNvGrpSpPr>
            <a:grpSpLocks/>
          </p:cNvGrpSpPr>
          <p:nvPr/>
        </p:nvGrpSpPr>
        <p:grpSpPr bwMode="auto">
          <a:xfrm>
            <a:off x="5022850" y="2935289"/>
            <a:ext cx="889000" cy="2846387"/>
            <a:chOff x="2204" y="1895"/>
            <a:chExt cx="560" cy="1793"/>
          </a:xfrm>
        </p:grpSpPr>
        <p:sp>
          <p:nvSpPr>
            <p:cNvPr id="24683" name="Rectangle 108"/>
            <p:cNvSpPr>
              <a:spLocks noChangeArrowheads="1"/>
            </p:cNvSpPr>
            <p:nvPr/>
          </p:nvSpPr>
          <p:spPr bwMode="auto">
            <a:xfrm rot="-5400000">
              <a:off x="1749" y="2470"/>
              <a:ext cx="1589" cy="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2000" b="1" dirty="0">
                  <a:latin typeface="Arial" panose="020B0604020202020204" pitchFamily="34" charset="0"/>
                </a:rPr>
                <a:t>Máximo </a:t>
              </a:r>
              <a:r>
                <a:rPr lang="pt-BR" altLang="pt-BR" sz="2000" b="1" dirty="0" err="1">
                  <a:latin typeface="Arial" panose="020B0604020202020204" pitchFamily="34" charset="0"/>
                </a:rPr>
                <a:t>metabolis-mo</a:t>
              </a:r>
              <a:r>
                <a:rPr lang="pt-BR" altLang="pt-BR" sz="2000" b="1" dirty="0">
                  <a:latin typeface="Arial" panose="020B0604020202020204" pitchFamily="34" charset="0"/>
                </a:rPr>
                <a:t> (4 kg N/</a:t>
              </a:r>
              <a:r>
                <a:rPr lang="pt-BR" altLang="pt-BR" sz="2000" b="1" dirty="0" err="1">
                  <a:latin typeface="Arial" panose="020B0604020202020204" pitchFamily="34" charset="0"/>
                </a:rPr>
                <a:t>ha.dia</a:t>
              </a:r>
              <a:r>
                <a:rPr lang="pt-BR" altLang="pt-BR" sz="2000" b="1" dirty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4684" name="AutoShape 109"/>
            <p:cNvSpPr>
              <a:spLocks noChangeArrowheads="1"/>
            </p:cNvSpPr>
            <p:nvPr/>
          </p:nvSpPr>
          <p:spPr bwMode="auto">
            <a:xfrm rot="18303354" flipH="1">
              <a:off x="2108" y="3504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pt-BR" altLang="pt-BR" sz="2000" b="1">
                <a:solidFill>
                  <a:srgbClr val="FFFF4F"/>
                </a:solidFill>
              </a:endParaRPr>
            </a:p>
          </p:txBody>
        </p:sp>
      </p:grpSp>
      <p:grpSp>
        <p:nvGrpSpPr>
          <p:cNvPr id="243822" name="Group 110"/>
          <p:cNvGrpSpPr>
            <a:grpSpLocks/>
          </p:cNvGrpSpPr>
          <p:nvPr/>
        </p:nvGrpSpPr>
        <p:grpSpPr bwMode="auto">
          <a:xfrm>
            <a:off x="8093076" y="1690689"/>
            <a:ext cx="366713" cy="3862387"/>
            <a:chOff x="4138" y="1111"/>
            <a:chExt cx="231" cy="2433"/>
          </a:xfrm>
        </p:grpSpPr>
        <p:sp>
          <p:nvSpPr>
            <p:cNvPr id="24681" name="Rectangle 111"/>
            <p:cNvSpPr>
              <a:spLocks noChangeArrowheads="1"/>
            </p:cNvSpPr>
            <p:nvPr/>
          </p:nvSpPr>
          <p:spPr bwMode="auto">
            <a:xfrm rot="-5406320">
              <a:off x="3160" y="2089"/>
              <a:ext cx="218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pt-BR" sz="1800" b="1" dirty="0" err="1">
                  <a:latin typeface="Nadianne" charset="0"/>
                </a:rPr>
                <a:t>Eixo</a:t>
              </a:r>
              <a:r>
                <a:rPr lang="en-US" altLang="pt-BR" sz="1800" b="1" dirty="0">
                  <a:latin typeface="Nadianne" charset="0"/>
                </a:rPr>
                <a:t> </a:t>
              </a:r>
              <a:r>
                <a:rPr lang="en-US" altLang="pt-BR" sz="1800" b="1" dirty="0" err="1">
                  <a:latin typeface="Nadianne" charset="0"/>
                </a:rPr>
                <a:t>embrionário</a:t>
              </a:r>
              <a:r>
                <a:rPr lang="en-US" altLang="pt-BR" sz="1800" b="1" dirty="0">
                  <a:latin typeface="Nadianne" charset="0"/>
                </a:rPr>
                <a:t> </a:t>
              </a:r>
              <a:r>
                <a:rPr lang="en-US" altLang="pt-BR" sz="1800" b="1" dirty="0" err="1">
                  <a:latin typeface="Nadianne" charset="0"/>
                </a:rPr>
                <a:t>diferenciado</a:t>
              </a:r>
              <a:endParaRPr lang="en-US" altLang="pt-BR" sz="1800" dirty="0">
                <a:latin typeface="Nadianne" charset="0"/>
              </a:endParaRPr>
            </a:p>
          </p:txBody>
        </p:sp>
        <p:sp>
          <p:nvSpPr>
            <p:cNvPr id="24682" name="AutoShape 112"/>
            <p:cNvSpPr>
              <a:spLocks noChangeArrowheads="1"/>
            </p:cNvSpPr>
            <p:nvPr/>
          </p:nvSpPr>
          <p:spPr bwMode="auto">
            <a:xfrm rot="16200000" flipH="1">
              <a:off x="4080" y="3360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</p:grpSp>
      <p:grpSp>
        <p:nvGrpSpPr>
          <p:cNvPr id="243825" name="Group 113"/>
          <p:cNvGrpSpPr>
            <a:grpSpLocks/>
          </p:cNvGrpSpPr>
          <p:nvPr/>
        </p:nvGrpSpPr>
        <p:grpSpPr bwMode="auto">
          <a:xfrm>
            <a:off x="8940800" y="2459039"/>
            <a:ext cx="393700" cy="3132137"/>
            <a:chOff x="4672" y="1595"/>
            <a:chExt cx="248" cy="1973"/>
          </a:xfrm>
        </p:grpSpPr>
        <p:sp>
          <p:nvSpPr>
            <p:cNvPr id="24679" name="Rectangle 114"/>
            <p:cNvSpPr>
              <a:spLocks noChangeArrowheads="1"/>
            </p:cNvSpPr>
            <p:nvPr/>
          </p:nvSpPr>
          <p:spPr bwMode="auto">
            <a:xfrm rot="-5400000">
              <a:off x="3925" y="2342"/>
              <a:ext cx="1741" cy="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2000" b="1" dirty="0">
                  <a:latin typeface="Arial" panose="020B0604020202020204" pitchFamily="34" charset="0"/>
                </a:rPr>
                <a:t>Formação do dente</a:t>
              </a:r>
            </a:p>
          </p:txBody>
        </p:sp>
        <p:sp>
          <p:nvSpPr>
            <p:cNvPr id="24680" name="AutoShape 115"/>
            <p:cNvSpPr>
              <a:spLocks noChangeArrowheads="1"/>
            </p:cNvSpPr>
            <p:nvPr/>
          </p:nvSpPr>
          <p:spPr bwMode="auto">
            <a:xfrm rot="16200000" flipH="1">
              <a:off x="4656" y="3384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</p:grpSp>
      <p:grpSp>
        <p:nvGrpSpPr>
          <p:cNvPr id="243828" name="Group 116"/>
          <p:cNvGrpSpPr>
            <a:grpSpLocks/>
          </p:cNvGrpSpPr>
          <p:nvPr/>
        </p:nvGrpSpPr>
        <p:grpSpPr bwMode="auto">
          <a:xfrm>
            <a:off x="8474076" y="649289"/>
            <a:ext cx="366713" cy="5227637"/>
            <a:chOff x="4378" y="455"/>
            <a:chExt cx="231" cy="3293"/>
          </a:xfrm>
        </p:grpSpPr>
        <p:sp>
          <p:nvSpPr>
            <p:cNvPr id="24677" name="Rectangle 117"/>
            <p:cNvSpPr>
              <a:spLocks noChangeArrowheads="1"/>
            </p:cNvSpPr>
            <p:nvPr/>
          </p:nvSpPr>
          <p:spPr bwMode="auto">
            <a:xfrm rot="-5399789">
              <a:off x="2956" y="1877"/>
              <a:ext cx="307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pt-BR" sz="1800" b="1">
                  <a:latin typeface="Nadianne" charset="0"/>
                </a:rPr>
                <a:t> Crescimento do embrião e do endosperma</a:t>
              </a:r>
              <a:endParaRPr lang="en-US" altLang="pt-BR" sz="1800">
                <a:latin typeface="Nadianne" charset="0"/>
              </a:endParaRPr>
            </a:p>
          </p:txBody>
        </p:sp>
        <p:sp>
          <p:nvSpPr>
            <p:cNvPr id="24678" name="AutoShape 118"/>
            <p:cNvSpPr>
              <a:spLocks noChangeArrowheads="1"/>
            </p:cNvSpPr>
            <p:nvPr/>
          </p:nvSpPr>
          <p:spPr bwMode="auto">
            <a:xfrm rot="16200000" flipH="1">
              <a:off x="4368" y="3564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243831" name="Group 119"/>
          <p:cNvGrpSpPr>
            <a:grpSpLocks/>
          </p:cNvGrpSpPr>
          <p:nvPr/>
        </p:nvGrpSpPr>
        <p:grpSpPr bwMode="auto">
          <a:xfrm>
            <a:off x="3962400" y="2441575"/>
            <a:ext cx="2362200" cy="533400"/>
            <a:chOff x="1536" y="1584"/>
            <a:chExt cx="1488" cy="336"/>
          </a:xfrm>
        </p:grpSpPr>
        <p:sp>
          <p:nvSpPr>
            <p:cNvPr id="24674" name="Rectangle 120"/>
            <p:cNvSpPr>
              <a:spLocks noChangeArrowheads="1"/>
            </p:cNvSpPr>
            <p:nvPr/>
          </p:nvSpPr>
          <p:spPr bwMode="auto">
            <a:xfrm>
              <a:off x="1536" y="1584"/>
              <a:ext cx="1488" cy="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dirty="0">
                  <a:latin typeface="Arial" panose="020B0604020202020204" pitchFamily="34" charset="0"/>
                </a:rPr>
                <a:t>Diâmetro do colmo</a:t>
              </a:r>
            </a:p>
          </p:txBody>
        </p:sp>
        <p:sp>
          <p:nvSpPr>
            <p:cNvPr id="24675" name="AutoShape 121"/>
            <p:cNvSpPr>
              <a:spLocks noChangeArrowheads="1"/>
            </p:cNvSpPr>
            <p:nvPr/>
          </p:nvSpPr>
          <p:spPr bwMode="auto">
            <a:xfrm rot="21388550" flipH="1">
              <a:off x="1680" y="1832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sp>
          <p:nvSpPr>
            <p:cNvPr id="24676" name="AutoShape 122"/>
            <p:cNvSpPr>
              <a:spLocks noChangeArrowheads="1"/>
            </p:cNvSpPr>
            <p:nvPr/>
          </p:nvSpPr>
          <p:spPr bwMode="auto">
            <a:xfrm rot="10911654" flipH="1">
              <a:off x="2256" y="1832"/>
              <a:ext cx="280" cy="88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</p:grpSp>
      <p:sp>
        <p:nvSpPr>
          <p:cNvPr id="243835" name="Rectangle 123"/>
          <p:cNvSpPr>
            <a:spLocks noChangeArrowheads="1"/>
          </p:cNvSpPr>
          <p:nvPr/>
        </p:nvSpPr>
        <p:spPr bwMode="auto">
          <a:xfrm>
            <a:off x="3200400" y="1178861"/>
            <a:ext cx="60198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pt-BR" sz="6000" b="1" dirty="0">
                <a:solidFill>
                  <a:srgbClr val="FFFFFF"/>
                </a:solidFill>
              </a:rPr>
              <a:t>R=</a:t>
            </a:r>
            <a:r>
              <a:rPr lang="en-US" altLang="pt-BR" sz="6000" b="1" dirty="0" err="1">
                <a:solidFill>
                  <a:srgbClr val="FFFFFF"/>
                </a:solidFill>
              </a:rPr>
              <a:t>P.Pr.Fe.Gf.Mg</a:t>
            </a:r>
            <a:endParaRPr lang="en-US" altLang="pt-BR" sz="2000" b="1" dirty="0">
              <a:solidFill>
                <a:srgbClr val="FFFFFF"/>
              </a:solidFill>
            </a:endParaRPr>
          </a:p>
        </p:txBody>
      </p:sp>
      <p:sp>
        <p:nvSpPr>
          <p:cNvPr id="243836" name="Rectangle 124"/>
          <p:cNvSpPr>
            <a:spLocks noChangeArrowheads="1"/>
          </p:cNvSpPr>
          <p:nvPr/>
        </p:nvSpPr>
        <p:spPr bwMode="auto">
          <a:xfrm rot="-5391543">
            <a:off x="3695700" y="3851275"/>
            <a:ext cx="33528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pt-BR" sz="2000" b="1">
                <a:solidFill>
                  <a:srgbClr val="FFFFFF"/>
                </a:solidFill>
              </a:rPr>
              <a:t>Pr=1,0 a 1,3 espigas/planta</a:t>
            </a:r>
          </a:p>
        </p:txBody>
      </p:sp>
      <p:sp>
        <p:nvSpPr>
          <p:cNvPr id="243837" name="Rectangle 125"/>
          <p:cNvSpPr>
            <a:spLocks noChangeArrowheads="1"/>
          </p:cNvSpPr>
          <p:nvPr/>
        </p:nvSpPr>
        <p:spPr bwMode="auto">
          <a:xfrm rot="-5391543">
            <a:off x="4800600" y="3851275"/>
            <a:ext cx="33528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pt-BR" sz="2000" b="1">
                <a:solidFill>
                  <a:srgbClr val="FFFFFF"/>
                </a:solidFill>
              </a:rPr>
              <a:t>Fe=12,</a:t>
            </a:r>
            <a:r>
              <a:rPr lang="en-US" altLang="pt-BR" sz="2000" b="1" u="sng">
                <a:solidFill>
                  <a:srgbClr val="FFFFFF"/>
                </a:solidFill>
              </a:rPr>
              <a:t>14,16,18</a:t>
            </a:r>
            <a:r>
              <a:rPr lang="en-US" altLang="pt-BR" sz="2000" b="1">
                <a:solidFill>
                  <a:srgbClr val="FFFFFF"/>
                </a:solidFill>
              </a:rPr>
              <a:t>,20,22 fil/espiga</a:t>
            </a:r>
          </a:p>
        </p:txBody>
      </p:sp>
      <p:sp>
        <p:nvSpPr>
          <p:cNvPr id="243838" name="Rectangle 126"/>
          <p:cNvSpPr>
            <a:spLocks noChangeArrowheads="1"/>
          </p:cNvSpPr>
          <p:nvPr/>
        </p:nvSpPr>
        <p:spPr bwMode="auto">
          <a:xfrm rot="-5391543">
            <a:off x="5829300" y="3851275"/>
            <a:ext cx="33528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pt-BR" sz="2000" b="1">
                <a:solidFill>
                  <a:srgbClr val="FFFFFF"/>
                </a:solidFill>
              </a:rPr>
              <a:t>Gf=26 a 40 grãos/fileira</a:t>
            </a:r>
          </a:p>
        </p:txBody>
      </p:sp>
      <p:sp>
        <p:nvSpPr>
          <p:cNvPr id="243839" name="Rectangle 127"/>
          <p:cNvSpPr>
            <a:spLocks noChangeArrowheads="1"/>
          </p:cNvSpPr>
          <p:nvPr/>
        </p:nvSpPr>
        <p:spPr bwMode="auto">
          <a:xfrm rot="-5391543">
            <a:off x="6838950" y="3851275"/>
            <a:ext cx="33528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pt-BR" sz="2000" b="1">
                <a:solidFill>
                  <a:srgbClr val="FFFFFF"/>
                </a:solidFill>
              </a:rPr>
              <a:t>Mg=25 a 32.10</a:t>
            </a:r>
            <a:r>
              <a:rPr lang="en-US" altLang="pt-BR" sz="2000" b="1" baseline="30000">
                <a:solidFill>
                  <a:srgbClr val="FFFFFF"/>
                </a:solidFill>
              </a:rPr>
              <a:t>-3</a:t>
            </a:r>
            <a:r>
              <a:rPr lang="en-US" altLang="pt-BR" sz="2000" b="1">
                <a:solidFill>
                  <a:srgbClr val="FFFFFF"/>
                </a:solidFill>
              </a:rPr>
              <a:t> kg/grão</a:t>
            </a:r>
          </a:p>
        </p:txBody>
      </p:sp>
      <p:sp>
        <p:nvSpPr>
          <p:cNvPr id="243840" name="Rectangle 128"/>
          <p:cNvSpPr>
            <a:spLocks noChangeArrowheads="1"/>
          </p:cNvSpPr>
          <p:nvPr/>
        </p:nvSpPr>
        <p:spPr bwMode="auto">
          <a:xfrm rot="-5391543">
            <a:off x="2857500" y="3851275"/>
            <a:ext cx="33528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pt-BR" sz="2000" b="1">
                <a:solidFill>
                  <a:srgbClr val="FFFFFF"/>
                </a:solidFill>
              </a:rPr>
              <a:t>P=45.000 a 70.000 plantas/ha</a:t>
            </a:r>
          </a:p>
        </p:txBody>
      </p:sp>
      <p:sp>
        <p:nvSpPr>
          <p:cNvPr id="243841" name="Rectangle 129"/>
          <p:cNvSpPr>
            <a:spLocks noChangeArrowheads="1"/>
          </p:cNvSpPr>
          <p:nvPr/>
        </p:nvSpPr>
        <p:spPr bwMode="auto">
          <a:xfrm rot="-5391543">
            <a:off x="1866900" y="3851275"/>
            <a:ext cx="33528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pt-BR" sz="2000" b="1">
                <a:solidFill>
                  <a:srgbClr val="FFFFFF"/>
                </a:solidFill>
              </a:rPr>
              <a:t>R=1.200 a 12.000 kg/ha</a:t>
            </a:r>
          </a:p>
        </p:txBody>
      </p:sp>
    </p:spTree>
    <p:extLst>
      <p:ext uri="{BB962C8B-B14F-4D97-AF65-F5344CB8AC3E}">
        <p14:creationId xmlns:p14="http://schemas.microsoft.com/office/powerpoint/2010/main" val="25245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835" grpId="0" animBg="1" autoUpdateAnimBg="0"/>
      <p:bldP spid="243836" grpId="0" animBg="1" autoUpdateAnimBg="0"/>
      <p:bldP spid="243837" grpId="0" animBg="1" autoUpdateAnimBg="0"/>
      <p:bldP spid="243838" grpId="0" animBg="1" autoUpdateAnimBg="0"/>
      <p:bldP spid="243839" grpId="0" animBg="1" autoUpdateAnimBg="0"/>
      <p:bldP spid="243840" grpId="0" animBg="1" autoUpdateAnimBg="0"/>
      <p:bldP spid="24384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09601" y="4916488"/>
            <a:ext cx="37131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491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7" y="4909077"/>
            <a:ext cx="265906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Retângulo 1"/>
          <p:cNvSpPr>
            <a:spLocks noChangeArrowheads="1"/>
          </p:cNvSpPr>
          <p:nvPr/>
        </p:nvSpPr>
        <p:spPr bwMode="auto">
          <a:xfrm>
            <a:off x="2011363" y="688974"/>
            <a:ext cx="6255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2800" b="1" dirty="0" smtClean="0">
                <a:solidFill>
                  <a:srgbClr val="FF0000"/>
                </a:solidFill>
              </a:rPr>
              <a:t>Eficiência do uso de Luz e Carbono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7458"/>
            <a:ext cx="121919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pt-BR" altLang="pt-BR" sz="3200" b="1" dirty="0"/>
              <a:t>Otimização de recursos </a:t>
            </a:r>
            <a:r>
              <a:rPr lang="pt-BR" altLang="pt-BR" sz="3200" b="1" dirty="0" smtClean="0"/>
              <a:t>naturais</a:t>
            </a:r>
            <a:endParaRPr lang="pt-BR" altLang="pt-BR" sz="32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" y="6340804"/>
            <a:ext cx="1219199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pt-BR" altLang="pt-BR" sz="2800" b="1" dirty="0" smtClean="0"/>
              <a:t>A interação entre </a:t>
            </a:r>
            <a:r>
              <a:rPr lang="pt-BR" altLang="pt-BR" sz="2800" b="1" dirty="0"/>
              <a:t>genótipo</a:t>
            </a:r>
            <a:r>
              <a:rPr lang="pt-BR" altLang="pt-BR" sz="2800" b="1" dirty="0" smtClean="0"/>
              <a:t> e ambiente de produção: como a planta cresce</a:t>
            </a:r>
            <a:endParaRPr lang="pt-BR" altLang="pt-BR" sz="28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250360"/>
            <a:ext cx="53149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92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11041" y="788454"/>
            <a:ext cx="3193961" cy="325102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1800" b="1" dirty="0" smtClean="0">
                <a:solidFill>
                  <a:srgbClr val="00B050"/>
                </a:solidFill>
              </a:rPr>
              <a:t>Índice</a:t>
            </a:r>
            <a:r>
              <a:rPr lang="en-US" altLang="pt-BR" sz="1800" b="1" dirty="0" smtClean="0">
                <a:solidFill>
                  <a:srgbClr val="00B050"/>
                </a:solidFill>
              </a:rPr>
              <a:t> de Area Foliar (IAF, </a:t>
            </a:r>
            <a:r>
              <a:rPr lang="en-US" altLang="pt-BR" sz="1800" b="1" dirty="0">
                <a:solidFill>
                  <a:srgbClr val="00B050"/>
                </a:solidFill>
              </a:rPr>
              <a:t>m</a:t>
            </a:r>
            <a:r>
              <a:rPr lang="en-US" altLang="pt-BR" sz="1800" b="1" baseline="30000" dirty="0">
                <a:solidFill>
                  <a:srgbClr val="00B050"/>
                </a:solidFill>
              </a:rPr>
              <a:t>2</a:t>
            </a:r>
            <a:r>
              <a:rPr lang="en-US" altLang="pt-BR" sz="1800" b="1" dirty="0">
                <a:solidFill>
                  <a:srgbClr val="00B050"/>
                </a:solidFill>
              </a:rPr>
              <a:t>.m</a:t>
            </a:r>
            <a:r>
              <a:rPr lang="en-US" altLang="pt-BR" sz="1800" b="1" baseline="30000" dirty="0">
                <a:solidFill>
                  <a:srgbClr val="00B050"/>
                </a:solidFill>
              </a:rPr>
              <a:t>-2</a:t>
            </a:r>
            <a:r>
              <a:rPr lang="en-US" altLang="pt-BR" sz="1800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1135600" y="704276"/>
            <a:ext cx="4378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2800" b="1" dirty="0" smtClean="0">
                <a:solidFill>
                  <a:srgbClr val="FF0000"/>
                </a:solidFill>
              </a:rPr>
              <a:t>Eficiência do uso de Luz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7458"/>
            <a:ext cx="121919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pt-BR" altLang="pt-BR" sz="3200" b="1" dirty="0"/>
              <a:t>Otimização de recursos </a:t>
            </a:r>
            <a:r>
              <a:rPr lang="pt-BR" altLang="pt-BR" sz="3200" b="1" dirty="0" smtClean="0"/>
              <a:t>naturais</a:t>
            </a:r>
            <a:endParaRPr lang="pt-BR" alt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" y="6340804"/>
            <a:ext cx="1219199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pt-BR" altLang="pt-BR" sz="2800" b="1" dirty="0" smtClean="0"/>
              <a:t>A interação entre </a:t>
            </a:r>
            <a:r>
              <a:rPr lang="pt-BR" altLang="pt-BR" sz="2800" b="1" dirty="0"/>
              <a:t>genótipo</a:t>
            </a:r>
            <a:r>
              <a:rPr lang="pt-BR" altLang="pt-BR" sz="2800" b="1" dirty="0" smtClean="0"/>
              <a:t> e ambiente de produção: como a planta cresce</a:t>
            </a:r>
            <a:endParaRPr lang="pt-BR" altLang="pt-BR" sz="28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351212"/>
            <a:ext cx="9334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259314"/>
            <a:ext cx="8286750" cy="508635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11041" y="788454"/>
            <a:ext cx="3193961" cy="325102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1800" b="1" dirty="0" smtClean="0">
                <a:solidFill>
                  <a:srgbClr val="00B050"/>
                </a:solidFill>
              </a:rPr>
              <a:t>Índice</a:t>
            </a:r>
            <a:r>
              <a:rPr lang="en-US" altLang="pt-BR" sz="1800" b="1" dirty="0" smtClean="0">
                <a:solidFill>
                  <a:srgbClr val="00B050"/>
                </a:solidFill>
              </a:rPr>
              <a:t> de Area Foliar (IAF, </a:t>
            </a:r>
            <a:r>
              <a:rPr lang="en-US" altLang="pt-BR" sz="1800" b="1" dirty="0">
                <a:solidFill>
                  <a:srgbClr val="00B050"/>
                </a:solidFill>
              </a:rPr>
              <a:t>m</a:t>
            </a:r>
            <a:r>
              <a:rPr lang="en-US" altLang="pt-BR" sz="1800" b="1" baseline="30000" dirty="0">
                <a:solidFill>
                  <a:srgbClr val="00B050"/>
                </a:solidFill>
              </a:rPr>
              <a:t>2</a:t>
            </a:r>
            <a:r>
              <a:rPr lang="en-US" altLang="pt-BR" sz="1800" b="1" dirty="0">
                <a:solidFill>
                  <a:srgbClr val="00B050"/>
                </a:solidFill>
              </a:rPr>
              <a:t>.m</a:t>
            </a:r>
            <a:r>
              <a:rPr lang="en-US" altLang="pt-BR" sz="1800" b="1" baseline="30000" dirty="0">
                <a:solidFill>
                  <a:srgbClr val="00B050"/>
                </a:solidFill>
              </a:rPr>
              <a:t>-2</a:t>
            </a:r>
            <a:r>
              <a:rPr lang="en-US" altLang="pt-BR" sz="1800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6" name="Retângulo 1"/>
          <p:cNvSpPr>
            <a:spLocks noChangeArrowheads="1"/>
          </p:cNvSpPr>
          <p:nvPr/>
        </p:nvSpPr>
        <p:spPr bwMode="auto">
          <a:xfrm rot="16200000">
            <a:off x="-2603651" y="3204909"/>
            <a:ext cx="5748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altLang="pt-BR" sz="2800" b="1" dirty="0" smtClean="0">
                <a:solidFill>
                  <a:srgbClr val="FF0000"/>
                </a:solidFill>
              </a:rPr>
              <a:t>Eficiência do uso de Luz (LUE)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7458"/>
            <a:ext cx="121919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pt-BR" altLang="pt-BR" sz="3200" b="1" dirty="0"/>
              <a:t>Otimização de recursos </a:t>
            </a:r>
            <a:r>
              <a:rPr lang="pt-BR" altLang="pt-BR" sz="3200" b="1" dirty="0" smtClean="0"/>
              <a:t>naturais</a:t>
            </a:r>
            <a:endParaRPr lang="pt-BR" altLang="pt-BR" sz="3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" y="6340804"/>
            <a:ext cx="1219199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pt-BR" altLang="pt-BR" sz="2800" b="1" dirty="0" smtClean="0"/>
              <a:t>A interação entre </a:t>
            </a:r>
            <a:r>
              <a:rPr lang="pt-BR" altLang="pt-BR" sz="2800" b="1" dirty="0"/>
              <a:t>genótipo</a:t>
            </a:r>
            <a:r>
              <a:rPr lang="pt-BR" altLang="pt-BR" sz="2800" b="1" dirty="0" smtClean="0"/>
              <a:t> e ambiente de produção: como a planta cresce</a:t>
            </a:r>
            <a:endParaRPr lang="pt-BR" altLang="pt-BR" sz="2800" b="1" dirty="0"/>
          </a:p>
        </p:txBody>
      </p:sp>
      <p:sp>
        <p:nvSpPr>
          <p:cNvPr id="4" name="Elipse 3"/>
          <p:cNvSpPr/>
          <p:nvPr/>
        </p:nvSpPr>
        <p:spPr>
          <a:xfrm>
            <a:off x="5061397" y="2704563"/>
            <a:ext cx="1262130" cy="386367"/>
          </a:xfrm>
          <a:prstGeom prst="ellipse">
            <a:avLst/>
          </a:prstGeom>
          <a:solidFill>
            <a:srgbClr val="5B9BD5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lipse 10"/>
          <p:cNvSpPr/>
          <p:nvPr/>
        </p:nvSpPr>
        <p:spPr>
          <a:xfrm>
            <a:off x="5061397" y="4153903"/>
            <a:ext cx="1262130" cy="386367"/>
          </a:xfrm>
          <a:prstGeom prst="ellipse">
            <a:avLst/>
          </a:prstGeom>
          <a:solidFill>
            <a:srgbClr val="5B9BD5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Elipse 11"/>
          <p:cNvSpPr/>
          <p:nvPr/>
        </p:nvSpPr>
        <p:spPr>
          <a:xfrm>
            <a:off x="5061397" y="5245471"/>
            <a:ext cx="1262130" cy="386367"/>
          </a:xfrm>
          <a:prstGeom prst="ellipse">
            <a:avLst/>
          </a:prstGeom>
          <a:solidFill>
            <a:srgbClr val="5B9BD5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Elipse 12"/>
          <p:cNvSpPr/>
          <p:nvPr/>
        </p:nvSpPr>
        <p:spPr>
          <a:xfrm>
            <a:off x="5615188" y="2665928"/>
            <a:ext cx="822102" cy="3784727"/>
          </a:xfrm>
          <a:prstGeom prst="ellipse">
            <a:avLst/>
          </a:prstGeom>
          <a:solidFill>
            <a:srgbClr val="5B9BD5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Elipse 13"/>
          <p:cNvSpPr/>
          <p:nvPr/>
        </p:nvSpPr>
        <p:spPr>
          <a:xfrm>
            <a:off x="6295625" y="2663782"/>
            <a:ext cx="822102" cy="3784727"/>
          </a:xfrm>
          <a:prstGeom prst="ellipse">
            <a:avLst/>
          </a:prstGeom>
          <a:solidFill>
            <a:srgbClr val="5B9BD5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aixaDeTexto 8"/>
          <p:cNvSpPr txBox="1"/>
          <p:nvPr/>
        </p:nvSpPr>
        <p:spPr>
          <a:xfrm>
            <a:off x="5615188" y="1074648"/>
            <a:ext cx="137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Céu nublado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222021" y="1113556"/>
            <a:ext cx="137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Céu limpo</a:t>
            </a: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5151549" y="2741055"/>
            <a:ext cx="944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>
            <a:off x="5370490" y="3000777"/>
            <a:ext cx="655749" cy="1153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322425" y="3435868"/>
            <a:ext cx="238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accent1"/>
                </a:solidFill>
              </a:rPr>
              <a:t>92.00-46.31=45.69</a:t>
            </a: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5162280" y="4245738"/>
            <a:ext cx="944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H="1">
            <a:off x="5370490" y="4450585"/>
            <a:ext cx="572573" cy="863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343000" y="4710554"/>
            <a:ext cx="238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accent1"/>
                </a:solidFill>
              </a:rPr>
              <a:t>45.69-23.00=22.69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908454" y="950215"/>
            <a:ext cx="238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accent1"/>
                </a:solidFill>
              </a:rPr>
              <a:t>100.00-8.00=92.00</a:t>
            </a:r>
          </a:p>
        </p:txBody>
      </p:sp>
      <p:cxnSp>
        <p:nvCxnSpPr>
          <p:cNvPr id="31" name="Conector de seta reta 30"/>
          <p:cNvCxnSpPr/>
          <p:nvPr/>
        </p:nvCxnSpPr>
        <p:spPr>
          <a:xfrm flipH="1" flipV="1">
            <a:off x="3429991" y="1235476"/>
            <a:ext cx="2318978" cy="307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H="1" flipV="1">
            <a:off x="4729766" y="1259314"/>
            <a:ext cx="548404" cy="146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3355625" y="1420142"/>
            <a:ext cx="68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accent1"/>
                </a:solidFill>
              </a:rPr>
              <a:t>(8%)</a:t>
            </a:r>
          </a:p>
        </p:txBody>
      </p:sp>
      <p:sp>
        <p:nvSpPr>
          <p:cNvPr id="41" name="Elipse 40"/>
          <p:cNvSpPr/>
          <p:nvPr/>
        </p:nvSpPr>
        <p:spPr>
          <a:xfrm>
            <a:off x="6437290" y="6025293"/>
            <a:ext cx="553791" cy="386367"/>
          </a:xfrm>
          <a:prstGeom prst="ellipse">
            <a:avLst/>
          </a:prstGeom>
          <a:solidFill>
            <a:srgbClr val="FF000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Elipse 41"/>
          <p:cNvSpPr/>
          <p:nvPr/>
        </p:nvSpPr>
        <p:spPr>
          <a:xfrm>
            <a:off x="9070350" y="6062142"/>
            <a:ext cx="553791" cy="386367"/>
          </a:xfrm>
          <a:prstGeom prst="ellipse">
            <a:avLst/>
          </a:prstGeom>
          <a:solidFill>
            <a:srgbClr val="FF000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Elipse 42"/>
          <p:cNvSpPr/>
          <p:nvPr/>
        </p:nvSpPr>
        <p:spPr>
          <a:xfrm>
            <a:off x="5726807" y="6023145"/>
            <a:ext cx="553791" cy="386367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Elipse 43"/>
          <p:cNvSpPr/>
          <p:nvPr/>
        </p:nvSpPr>
        <p:spPr>
          <a:xfrm>
            <a:off x="8455116" y="6034218"/>
            <a:ext cx="553791" cy="386367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Elipse 44"/>
          <p:cNvSpPr/>
          <p:nvPr/>
        </p:nvSpPr>
        <p:spPr>
          <a:xfrm>
            <a:off x="7069831" y="6023144"/>
            <a:ext cx="553791" cy="386367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Elipse 45"/>
          <p:cNvSpPr/>
          <p:nvPr/>
        </p:nvSpPr>
        <p:spPr>
          <a:xfrm>
            <a:off x="9755614" y="6059501"/>
            <a:ext cx="553791" cy="386367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9" name="Conector de seta reta 38"/>
          <p:cNvCxnSpPr/>
          <p:nvPr/>
        </p:nvCxnSpPr>
        <p:spPr>
          <a:xfrm>
            <a:off x="6026239" y="3090930"/>
            <a:ext cx="132048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>
            <a:off x="6003702" y="4556145"/>
            <a:ext cx="132048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>
            <a:off x="6065350" y="5639594"/>
            <a:ext cx="132048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flipH="1">
            <a:off x="5660200" y="5558249"/>
            <a:ext cx="313519" cy="418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>
            <a:off x="5173011" y="5325416"/>
            <a:ext cx="944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3905518" y="5596429"/>
            <a:ext cx="238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accent1"/>
                </a:solidFill>
              </a:rPr>
              <a:t>22.69-11.42=11.27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389897" y="4993263"/>
            <a:ext cx="185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Mais eficiente</a:t>
            </a:r>
          </a:p>
          <a:p>
            <a:r>
              <a:rPr lang="pt-BR" dirty="0" smtClean="0"/>
              <a:t>Menos produtivo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426386" y="1603973"/>
            <a:ext cx="185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Menos eficiente</a:t>
            </a:r>
          </a:p>
          <a:p>
            <a:r>
              <a:rPr lang="pt-BR" dirty="0" smtClean="0"/>
              <a:t>Mais produtivo</a:t>
            </a:r>
          </a:p>
        </p:txBody>
      </p:sp>
      <p:sp>
        <p:nvSpPr>
          <p:cNvPr id="57" name="Elipse 56"/>
          <p:cNvSpPr/>
          <p:nvPr/>
        </p:nvSpPr>
        <p:spPr>
          <a:xfrm>
            <a:off x="6875441" y="2684387"/>
            <a:ext cx="822102" cy="3784727"/>
          </a:xfrm>
          <a:prstGeom prst="ellipse">
            <a:avLst/>
          </a:prstGeom>
          <a:solidFill>
            <a:srgbClr val="5B9BD5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38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salq%2023-10-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9891" y="2209107"/>
            <a:ext cx="7205133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4920" y="613027"/>
            <a:ext cx="6336319" cy="1229553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pt-BR" sz="4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Milho: população de plantas</a:t>
            </a:r>
            <a:endParaRPr lang="pt-BR" sz="4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93467" y="2225891"/>
            <a:ext cx="4689184" cy="646907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/>
              <a:t>Prof. Dr. Durval Dourado Neto</a:t>
            </a:r>
          </a:p>
          <a:p>
            <a:pPr algn="r"/>
            <a:endParaRPr lang="pt-BR" sz="28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891" y="613027"/>
            <a:ext cx="1055030" cy="1551253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986650" y="2549344"/>
            <a:ext cx="4424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Departamento de Produção Vegetal. Esalq. Universidade de São Paulo</a:t>
            </a:r>
            <a:endParaRPr lang="pt-BR" altLang="pt-BR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49823" y="1075765"/>
            <a:ext cx="8382000" cy="5029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057400" y="1447801"/>
          <a:ext cx="11049000" cy="44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o" r:id="rId3" imgW="5711952" imgH="2279904" progId="Word.Document.8">
                  <p:embed/>
                </p:oleObj>
              </mc:Choice>
              <mc:Fallback>
                <p:oleObj name="Documento" r:id="rId3" imgW="5711952" imgH="22799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47801"/>
                        <a:ext cx="11049000" cy="441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64223" y="313765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>
                <a:latin typeface="Tahoma" panose="020B0604030504040204" pitchFamily="34" charset="0"/>
                <a:cs typeface="Arial" panose="020B0604020202020204" pitchFamily="34" charset="0"/>
              </a:rPr>
              <a:t>Quando RAIZ </a:t>
            </a:r>
            <a:r>
              <a:rPr lang="en-US" altLang="pt-BR" sz="3200">
                <a:cs typeface="Arial" panose="020B0604020202020204" pitchFamily="34" charset="0"/>
              </a:rPr>
              <a:t>é</a:t>
            </a:r>
            <a:r>
              <a:rPr lang="pt-BR" altLang="pt-BR" sz="3200">
                <a:latin typeface="Tahoma" panose="020B0604030504040204" pitchFamily="34" charset="0"/>
                <a:cs typeface="Arial" panose="020B0604020202020204" pitchFamily="34" charset="0"/>
              </a:rPr>
              <a:t> Fator limitante...</a:t>
            </a:r>
          </a:p>
        </p:txBody>
      </p:sp>
    </p:spTree>
    <p:extLst>
      <p:ext uri="{BB962C8B-B14F-4D97-AF65-F5344CB8AC3E}">
        <p14:creationId xmlns:p14="http://schemas.microsoft.com/office/powerpoint/2010/main" val="3062011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salq%2023-10-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9891" y="2209107"/>
            <a:ext cx="7205133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4920" y="613027"/>
            <a:ext cx="7482727" cy="1229553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pt-BR" sz="4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Milho: Fenologia e ambiente de produção</a:t>
            </a:r>
            <a:endParaRPr lang="pt-BR" sz="4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93467" y="2225891"/>
            <a:ext cx="4689184" cy="646907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/>
              <a:t>Prof. Dr. Durval Dourado Neto</a:t>
            </a:r>
          </a:p>
          <a:p>
            <a:pPr algn="r"/>
            <a:endParaRPr lang="pt-BR" sz="28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891" y="613027"/>
            <a:ext cx="1055030" cy="1551253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986650" y="2549344"/>
            <a:ext cx="4424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Departamento de Produção Vegetal. Esalq. Universidade de São Paulo</a:t>
            </a:r>
            <a:endParaRPr lang="pt-BR" altLang="pt-BR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357718" y="838200"/>
            <a:ext cx="7848600" cy="5334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539377"/>
              </p:ext>
            </p:extLst>
          </p:nvPr>
        </p:nvGraphicFramePr>
        <p:xfrm>
          <a:off x="3800756" y="835026"/>
          <a:ext cx="4627562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o" r:id="rId3" imgW="1191768" imgH="1197864" progId="Word.Document.8">
                  <p:embed/>
                </p:oleObj>
              </mc:Choice>
              <mc:Fallback>
                <p:oleObj name="Documento" r:id="rId3" imgW="1191768" imgH="11978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756" y="835026"/>
                        <a:ext cx="4627562" cy="465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5583518" y="947738"/>
            <a:ext cx="1588" cy="4843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7207532" y="947738"/>
            <a:ext cx="1587" cy="4843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1518" y="152400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>
                <a:latin typeface="Tahoma" panose="020B0604030504040204" pitchFamily="34" charset="0"/>
                <a:cs typeface="Arial" panose="020B0604020202020204" pitchFamily="34" charset="0"/>
              </a:rPr>
              <a:t>Quando RAIZ </a:t>
            </a:r>
            <a:r>
              <a:rPr lang="en-US" altLang="pt-BR" sz="3200">
                <a:cs typeface="Arial" panose="020B0604020202020204" pitchFamily="34" charset="0"/>
              </a:rPr>
              <a:t>é</a:t>
            </a:r>
            <a:r>
              <a:rPr lang="pt-BR" altLang="pt-BR" sz="3200">
                <a:latin typeface="Tahoma" panose="020B0604030504040204" pitchFamily="34" charset="0"/>
                <a:cs typeface="Arial" panose="020B0604020202020204" pitchFamily="34" charset="0"/>
              </a:rPr>
              <a:t> Fator limitante...</a:t>
            </a:r>
          </a:p>
        </p:txBody>
      </p:sp>
    </p:spTree>
    <p:extLst>
      <p:ext uri="{BB962C8B-B14F-4D97-AF65-F5344CB8AC3E}">
        <p14:creationId xmlns:p14="http://schemas.microsoft.com/office/powerpoint/2010/main" val="1243564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3352800" y="5562600"/>
            <a:ext cx="5634038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7848600" y="2362200"/>
            <a:ext cx="1143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3429000" y="6019800"/>
            <a:ext cx="441960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795964" y="3429000"/>
            <a:ext cx="319563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5791200" y="3429000"/>
            <a:ext cx="0" cy="26098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5791200" y="5549900"/>
            <a:ext cx="3352800" cy="469900"/>
          </a:xfrm>
          <a:custGeom>
            <a:avLst/>
            <a:gdLst>
              <a:gd name="T0" fmla="*/ 0 w 2112"/>
              <a:gd name="T1" fmla="*/ 0 h 296"/>
              <a:gd name="T2" fmla="*/ 533400 w 2112"/>
              <a:gd name="T3" fmla="*/ 152400 h 296"/>
              <a:gd name="T4" fmla="*/ 914400 w 2112"/>
              <a:gd name="T5" fmla="*/ 381000 h 296"/>
              <a:gd name="T6" fmla="*/ 2133600 w 2112"/>
              <a:gd name="T7" fmla="*/ 457200 h 296"/>
              <a:gd name="T8" fmla="*/ 3352800 w 2112"/>
              <a:gd name="T9" fmla="*/ 457200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2" h="296">
                <a:moveTo>
                  <a:pt x="0" y="0"/>
                </a:moveTo>
                <a:cubicBezTo>
                  <a:pt x="120" y="28"/>
                  <a:pt x="240" y="56"/>
                  <a:pt x="336" y="96"/>
                </a:cubicBezTo>
                <a:cubicBezTo>
                  <a:pt x="432" y="136"/>
                  <a:pt x="408" y="208"/>
                  <a:pt x="576" y="240"/>
                </a:cubicBezTo>
                <a:cubicBezTo>
                  <a:pt x="744" y="272"/>
                  <a:pt x="1088" y="280"/>
                  <a:pt x="1344" y="288"/>
                </a:cubicBezTo>
                <a:cubicBezTo>
                  <a:pt x="1600" y="296"/>
                  <a:pt x="1984" y="288"/>
                  <a:pt x="2112" y="288"/>
                </a:cubicBezTo>
              </a:path>
            </a:pathLst>
          </a:custGeom>
          <a:noFill/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648200" y="4419600"/>
            <a:ext cx="4343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540126" y="5410200"/>
            <a:ext cx="54514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3352800" y="5562600"/>
            <a:ext cx="24384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778125" y="537686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198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352800" y="1219200"/>
            <a:ext cx="5791200" cy="4876800"/>
          </a:xfrm>
          <a:prstGeom prst="rect">
            <a:avLst/>
          </a:prstGeom>
          <a:noFill/>
          <a:ln w="12700">
            <a:solidFill>
              <a:srgbClr val="0D0D0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8915400" y="6080126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pl/ha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248026" y="6156326"/>
            <a:ext cx="25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4648200" y="76201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rgbClr val="000000"/>
                </a:solidFill>
                <a:latin typeface="Times New Roman" panose="02020603050405020304" pitchFamily="18" charset="0"/>
              </a:rPr>
              <a:t>PRODUTIVIDADE e POPULAÇÃO</a:t>
            </a:r>
            <a:endParaRPr lang="pt-BR" altLang="pt-BR" sz="2800">
              <a:latin typeface="Times New Roman" panose="02020603050405020304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978150" y="822326"/>
            <a:ext cx="1136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g/planta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8763000" y="7620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latin typeface="Times New Roman" panose="02020603050405020304" pitchFamily="18" charset="0"/>
              </a:rPr>
              <a:t>kg/ha</a:t>
            </a:r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3328988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3505200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4645025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5767388" y="5527675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7796213" y="5972175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645150" y="4572001"/>
            <a:ext cx="1136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Ponto crítico</a:t>
            </a: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3352800" y="3429000"/>
            <a:ext cx="2438400" cy="2133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93" name="Freeform 25"/>
          <p:cNvSpPr>
            <a:spLocks/>
          </p:cNvSpPr>
          <p:nvPr/>
        </p:nvSpPr>
        <p:spPr bwMode="auto">
          <a:xfrm>
            <a:off x="5791200" y="2362200"/>
            <a:ext cx="3352800" cy="1066800"/>
          </a:xfrm>
          <a:custGeom>
            <a:avLst/>
            <a:gdLst>
              <a:gd name="T0" fmla="*/ 0 w 2112"/>
              <a:gd name="T1" fmla="*/ 1066800 h 672"/>
              <a:gd name="T2" fmla="*/ 838200 w 2112"/>
              <a:gd name="T3" fmla="*/ 457200 h 672"/>
              <a:gd name="T4" fmla="*/ 2057400 w 2112"/>
              <a:gd name="T5" fmla="*/ 0 h 672"/>
              <a:gd name="T6" fmla="*/ 3352800 w 2112"/>
              <a:gd name="T7" fmla="*/ 45720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2" h="672">
                <a:moveTo>
                  <a:pt x="0" y="672"/>
                </a:moveTo>
                <a:cubicBezTo>
                  <a:pt x="156" y="536"/>
                  <a:pt x="312" y="400"/>
                  <a:pt x="528" y="288"/>
                </a:cubicBezTo>
                <a:cubicBezTo>
                  <a:pt x="744" y="176"/>
                  <a:pt x="1032" y="0"/>
                  <a:pt x="1296" y="0"/>
                </a:cubicBezTo>
                <a:cubicBezTo>
                  <a:pt x="1560" y="0"/>
                  <a:pt x="1836" y="144"/>
                  <a:pt x="2112" y="2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7848600" y="2438400"/>
            <a:ext cx="0" cy="3581400"/>
          </a:xfrm>
          <a:prstGeom prst="line">
            <a:avLst/>
          </a:prstGeom>
          <a:noFill/>
          <a:ln w="12700">
            <a:solidFill>
              <a:srgbClr val="FFC5C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4648200" y="4360863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5749925" y="3405188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3505200" y="536892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7824788" y="232092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 rot="5400000">
            <a:off x="-1516856" y="3169444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000000"/>
                </a:solidFill>
                <a:latin typeface="Times New Roman" panose="02020603050405020304" pitchFamily="18" charset="0"/>
              </a:rPr>
              <a:t>550 grãos/espiga). (1,2espigas/planta).(0,3g/grão) =198g/planta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9220200" y="54864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0,198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9220200" y="52419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0,396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9220200" y="42513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1.980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9220200" y="32607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9144000" y="21939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9.450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3435350" y="6156326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4430714" y="6165851"/>
            <a:ext cx="903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10.000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5610226" y="6154739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7467601" y="6165851"/>
            <a:ext cx="109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70.000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2784475" y="5775326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135</a:t>
            </a:r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5867400" y="1371600"/>
            <a:ext cx="0" cy="1066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3505200" y="1828800"/>
            <a:ext cx="22098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4495800" y="144780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5943600" y="1828800"/>
            <a:ext cx="17526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6477000" y="144780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7994650" y="1828800"/>
            <a:ext cx="10668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8382000" y="144780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7848600" y="1219200"/>
            <a:ext cx="0" cy="1066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H="1" flipV="1">
            <a:off x="5943600" y="5715000"/>
            <a:ext cx="381000" cy="609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7219" name="AutoShape 51"/>
          <p:cNvSpPr>
            <a:spLocks noChangeArrowheads="1"/>
          </p:cNvSpPr>
          <p:nvPr/>
        </p:nvSpPr>
        <p:spPr bwMode="auto">
          <a:xfrm>
            <a:off x="3429000" y="2667000"/>
            <a:ext cx="2133600" cy="762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2000" b="1">
                <a:solidFill>
                  <a:srgbClr val="FF3300"/>
                </a:solidFill>
              </a:rPr>
              <a:t>DISTRIBUIÇÃO DE PLANTA</a:t>
            </a:r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 flipH="1" flipV="1">
            <a:off x="4991100" y="3276600"/>
            <a:ext cx="762000" cy="2209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5210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352800" y="5562600"/>
            <a:ext cx="5634038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7848600" y="2362200"/>
            <a:ext cx="1143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3429000" y="6019800"/>
            <a:ext cx="441960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5795964" y="3429000"/>
            <a:ext cx="319563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5791200" y="3429000"/>
            <a:ext cx="0" cy="26098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5791200" y="5549900"/>
            <a:ext cx="3352800" cy="469900"/>
          </a:xfrm>
          <a:custGeom>
            <a:avLst/>
            <a:gdLst>
              <a:gd name="T0" fmla="*/ 0 w 2112"/>
              <a:gd name="T1" fmla="*/ 0 h 296"/>
              <a:gd name="T2" fmla="*/ 533400 w 2112"/>
              <a:gd name="T3" fmla="*/ 152400 h 296"/>
              <a:gd name="T4" fmla="*/ 914400 w 2112"/>
              <a:gd name="T5" fmla="*/ 381000 h 296"/>
              <a:gd name="T6" fmla="*/ 2133600 w 2112"/>
              <a:gd name="T7" fmla="*/ 457200 h 296"/>
              <a:gd name="T8" fmla="*/ 3352800 w 2112"/>
              <a:gd name="T9" fmla="*/ 457200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2" h="296">
                <a:moveTo>
                  <a:pt x="0" y="0"/>
                </a:moveTo>
                <a:cubicBezTo>
                  <a:pt x="120" y="28"/>
                  <a:pt x="240" y="56"/>
                  <a:pt x="336" y="96"/>
                </a:cubicBezTo>
                <a:cubicBezTo>
                  <a:pt x="432" y="136"/>
                  <a:pt x="408" y="208"/>
                  <a:pt x="576" y="240"/>
                </a:cubicBezTo>
                <a:cubicBezTo>
                  <a:pt x="744" y="272"/>
                  <a:pt x="1088" y="280"/>
                  <a:pt x="1344" y="288"/>
                </a:cubicBezTo>
                <a:cubicBezTo>
                  <a:pt x="1600" y="296"/>
                  <a:pt x="1984" y="288"/>
                  <a:pt x="2112" y="288"/>
                </a:cubicBezTo>
              </a:path>
            </a:pathLst>
          </a:custGeom>
          <a:noFill/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648200" y="4419600"/>
            <a:ext cx="4343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540126" y="5410200"/>
            <a:ext cx="54514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3352800" y="5562600"/>
            <a:ext cx="24384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778125" y="537686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198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352800" y="990600"/>
            <a:ext cx="5791200" cy="5105400"/>
          </a:xfrm>
          <a:prstGeom prst="rect">
            <a:avLst/>
          </a:prstGeom>
          <a:noFill/>
          <a:ln w="12700">
            <a:solidFill>
              <a:srgbClr val="0D0D0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8915400" y="6080126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D0D0D"/>
                </a:solidFill>
                <a:latin typeface="Times New Roman" panose="02020603050405020304" pitchFamily="18" charset="0"/>
              </a:rPr>
              <a:t> pl/ha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248026" y="6156326"/>
            <a:ext cx="25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4800600" y="-76200"/>
            <a:ext cx="579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latin typeface="Times New Roman" panose="02020603050405020304" pitchFamily="18" charset="0"/>
              </a:rPr>
              <a:t>POPULAÇÃO E RENDIMENTO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292350" y="822326"/>
            <a:ext cx="1136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g/planta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839200" y="5334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kg/ha</a:t>
            </a: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3328988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505200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4645025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5767388" y="5527675"/>
            <a:ext cx="76200" cy="76200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7796213" y="5972175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5257800" y="4572001"/>
            <a:ext cx="1136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C5CF"/>
                </a:solidFill>
                <a:latin typeface="Times New Roman" panose="02020603050405020304" pitchFamily="18" charset="0"/>
              </a:rPr>
              <a:t>Ponto crítico</a:t>
            </a:r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V="1">
            <a:off x="3352800" y="3429000"/>
            <a:ext cx="2438400" cy="2133600"/>
          </a:xfrm>
          <a:prstGeom prst="line">
            <a:avLst/>
          </a:prstGeom>
          <a:noFill/>
          <a:ln w="12700">
            <a:solidFill>
              <a:srgbClr val="0123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217" name="Freeform 25"/>
          <p:cNvSpPr>
            <a:spLocks/>
          </p:cNvSpPr>
          <p:nvPr/>
        </p:nvSpPr>
        <p:spPr bwMode="auto">
          <a:xfrm>
            <a:off x="5791200" y="2362200"/>
            <a:ext cx="3352800" cy="1066800"/>
          </a:xfrm>
          <a:custGeom>
            <a:avLst/>
            <a:gdLst>
              <a:gd name="T0" fmla="*/ 0 w 2112"/>
              <a:gd name="T1" fmla="*/ 1066800 h 672"/>
              <a:gd name="T2" fmla="*/ 838200 w 2112"/>
              <a:gd name="T3" fmla="*/ 457200 h 672"/>
              <a:gd name="T4" fmla="*/ 2057400 w 2112"/>
              <a:gd name="T5" fmla="*/ 0 h 672"/>
              <a:gd name="T6" fmla="*/ 3352800 w 2112"/>
              <a:gd name="T7" fmla="*/ 45720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2" h="672">
                <a:moveTo>
                  <a:pt x="0" y="672"/>
                </a:moveTo>
                <a:cubicBezTo>
                  <a:pt x="156" y="536"/>
                  <a:pt x="312" y="400"/>
                  <a:pt x="528" y="288"/>
                </a:cubicBezTo>
                <a:cubicBezTo>
                  <a:pt x="744" y="176"/>
                  <a:pt x="1032" y="0"/>
                  <a:pt x="1296" y="0"/>
                </a:cubicBezTo>
                <a:cubicBezTo>
                  <a:pt x="1560" y="0"/>
                  <a:pt x="1836" y="144"/>
                  <a:pt x="2112" y="288"/>
                </a:cubicBezTo>
              </a:path>
            </a:pathLst>
          </a:custGeom>
          <a:noFill/>
          <a:ln w="12700" cap="flat" cmpd="sng">
            <a:solidFill>
              <a:srgbClr val="01237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7848600" y="2438400"/>
            <a:ext cx="0" cy="3581400"/>
          </a:xfrm>
          <a:prstGeom prst="line">
            <a:avLst/>
          </a:prstGeom>
          <a:noFill/>
          <a:ln w="12700">
            <a:solidFill>
              <a:srgbClr val="FFC5C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4648200" y="4360863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5749925" y="3405188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3505200" y="536892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7824788" y="232092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9220200" y="54864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0,198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9220200" y="52419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0,396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9220200" y="42513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1.980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9220200" y="32607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9144000" y="21939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9.450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3435350" y="6156326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3886200" y="6165851"/>
            <a:ext cx="90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10.000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5610226" y="6154739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7467601" y="6165851"/>
            <a:ext cx="109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C5CF"/>
                </a:solidFill>
                <a:latin typeface="Times New Roman" panose="02020603050405020304" pitchFamily="18" charset="0"/>
              </a:rPr>
              <a:t>70.000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2784475" y="5775326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135</a:t>
            </a:r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5867400" y="1371600"/>
            <a:ext cx="0" cy="1066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3505200" y="1600200"/>
            <a:ext cx="2209800" cy="0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4495800" y="1219201"/>
            <a:ext cx="30480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5943600" y="1600200"/>
            <a:ext cx="1752600" cy="0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6477000" y="1219201"/>
            <a:ext cx="30480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7994650" y="1600200"/>
            <a:ext cx="1066800" cy="0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8382000" y="1219201"/>
            <a:ext cx="30480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>
            <a:off x="7848600" y="1219200"/>
            <a:ext cx="0" cy="1066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241" name="Freeform 49"/>
          <p:cNvSpPr>
            <a:spLocks/>
          </p:cNvSpPr>
          <p:nvPr/>
        </p:nvSpPr>
        <p:spPr bwMode="auto">
          <a:xfrm>
            <a:off x="5029200" y="3048000"/>
            <a:ext cx="3352800" cy="1066800"/>
          </a:xfrm>
          <a:custGeom>
            <a:avLst/>
            <a:gdLst>
              <a:gd name="T0" fmla="*/ 0 w 2112"/>
              <a:gd name="T1" fmla="*/ 1066800 h 672"/>
              <a:gd name="T2" fmla="*/ 838200 w 2112"/>
              <a:gd name="T3" fmla="*/ 457200 h 672"/>
              <a:gd name="T4" fmla="*/ 2057400 w 2112"/>
              <a:gd name="T5" fmla="*/ 0 h 672"/>
              <a:gd name="T6" fmla="*/ 3352800 w 2112"/>
              <a:gd name="T7" fmla="*/ 45720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2" h="672">
                <a:moveTo>
                  <a:pt x="0" y="672"/>
                </a:moveTo>
                <a:cubicBezTo>
                  <a:pt x="156" y="536"/>
                  <a:pt x="312" y="400"/>
                  <a:pt x="528" y="288"/>
                </a:cubicBezTo>
                <a:cubicBezTo>
                  <a:pt x="744" y="176"/>
                  <a:pt x="1032" y="0"/>
                  <a:pt x="1296" y="0"/>
                </a:cubicBezTo>
                <a:cubicBezTo>
                  <a:pt x="1560" y="0"/>
                  <a:pt x="1836" y="144"/>
                  <a:pt x="2112" y="288"/>
                </a:cubicBezTo>
              </a:path>
            </a:pathLst>
          </a:custGeom>
          <a:noFill/>
          <a:ln w="12700" cap="flat" cmpd="sng">
            <a:solidFill>
              <a:srgbClr val="01237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7010400" y="3048000"/>
            <a:ext cx="0" cy="2971800"/>
          </a:xfrm>
          <a:prstGeom prst="line">
            <a:avLst/>
          </a:prstGeom>
          <a:noFill/>
          <a:ln w="12700">
            <a:solidFill>
              <a:srgbClr val="FEFEF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es-EC"/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6477001" y="6172201"/>
            <a:ext cx="109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C5CF"/>
                </a:solidFill>
                <a:latin typeface="Times New Roman" panose="02020603050405020304" pitchFamily="18" charset="0"/>
              </a:rPr>
              <a:t>50.000</a:t>
            </a:r>
          </a:p>
        </p:txBody>
      </p:sp>
      <p:sp>
        <p:nvSpPr>
          <p:cNvPr id="8244" name="Line 52"/>
          <p:cNvSpPr>
            <a:spLocks noChangeShapeType="1"/>
          </p:cNvSpPr>
          <p:nvPr/>
        </p:nvSpPr>
        <p:spPr bwMode="auto">
          <a:xfrm>
            <a:off x="7010400" y="3048000"/>
            <a:ext cx="2133600" cy="0"/>
          </a:xfrm>
          <a:prstGeom prst="line">
            <a:avLst/>
          </a:prstGeom>
          <a:noFill/>
          <a:ln w="12700">
            <a:solidFill>
              <a:srgbClr val="FEFEF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es-EC"/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9144000" y="28035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6.140</a:t>
            </a:r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 flipV="1">
            <a:off x="5029200" y="3429000"/>
            <a:ext cx="0" cy="26098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4349750" y="4648201"/>
            <a:ext cx="1136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C5CF"/>
                </a:solidFill>
                <a:latin typeface="Times New Roman" panose="02020603050405020304" pitchFamily="18" charset="0"/>
              </a:rPr>
              <a:t>Ponto crítico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6934200" y="2365376"/>
            <a:ext cx="2057400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EFE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400">
                <a:solidFill>
                  <a:srgbClr val="FFC5CF"/>
                </a:solidFill>
                <a:latin typeface="Times New Roman" panose="02020603050405020304" pitchFamily="18" charset="0"/>
              </a:rPr>
              <a:t>Irrigado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5867400" y="3276601"/>
            <a:ext cx="2286000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EFE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400">
                <a:solidFill>
                  <a:srgbClr val="FFC5CF"/>
                </a:solidFill>
                <a:latin typeface="Times New Roman" panose="02020603050405020304" pitchFamily="18" charset="0"/>
              </a:rPr>
              <a:t>safrinha</a:t>
            </a:r>
          </a:p>
        </p:txBody>
      </p:sp>
      <p:sp>
        <p:nvSpPr>
          <p:cNvPr id="8250" name="Oval 58"/>
          <p:cNvSpPr>
            <a:spLocks noChangeArrowheads="1"/>
          </p:cNvSpPr>
          <p:nvPr/>
        </p:nvSpPr>
        <p:spPr bwMode="auto">
          <a:xfrm>
            <a:off x="5003800" y="5529263"/>
            <a:ext cx="76200" cy="76200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8251" name="Oval 59"/>
          <p:cNvSpPr>
            <a:spLocks noChangeArrowheads="1"/>
          </p:cNvSpPr>
          <p:nvPr/>
        </p:nvSpPr>
        <p:spPr bwMode="auto">
          <a:xfrm>
            <a:off x="5902325" y="327660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8252" name="Oval 60"/>
          <p:cNvSpPr>
            <a:spLocks noChangeArrowheads="1"/>
          </p:cNvSpPr>
          <p:nvPr/>
        </p:nvSpPr>
        <p:spPr bwMode="auto">
          <a:xfrm>
            <a:off x="5905500" y="552450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8253" name="Oval 61"/>
          <p:cNvSpPr>
            <a:spLocks noChangeArrowheads="1"/>
          </p:cNvSpPr>
          <p:nvPr/>
        </p:nvSpPr>
        <p:spPr bwMode="auto">
          <a:xfrm>
            <a:off x="7823200" y="231140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</p:spTree>
    <p:extLst>
      <p:ext uri="{BB962C8B-B14F-4D97-AF65-F5344CB8AC3E}">
        <p14:creationId xmlns:p14="http://schemas.microsoft.com/office/powerpoint/2010/main" val="3926198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f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9854" r="69614" b="24118"/>
          <a:stretch>
            <a:fillRect/>
          </a:stretch>
        </p:blipFill>
        <p:spPr bwMode="auto">
          <a:xfrm>
            <a:off x="3738283" y="3635952"/>
            <a:ext cx="1290917" cy="253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29200" y="76201"/>
            <a:ext cx="502920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2400" b="1" dirty="0">
                <a:latin typeface="Comic Sans MS" panose="030F0702030302020204" pitchFamily="66" charset="0"/>
              </a:rPr>
              <a:t>Arranjo Espacial das Plantas</a:t>
            </a:r>
          </a:p>
          <a:p>
            <a:pPr algn="ctr" eaLnBrk="1" hangingPunct="1">
              <a:lnSpc>
                <a:spcPct val="130000"/>
              </a:lnSpc>
            </a:pPr>
            <a:r>
              <a:rPr lang="pt-BR" altLang="pt-B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Arquitetura das Plantas    </a:t>
            </a:r>
            <a:r>
              <a:rPr lang="pt-BR" altLang="pt-B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Ângulo das Folhas</a:t>
            </a:r>
            <a:r>
              <a:rPr lang="pt-BR" altLang="pt-B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endParaRPr lang="pt-BR" altLang="pt-BR" sz="2400" b="1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pt-BR" altLang="pt-BR" sz="2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Massa da planta</a:t>
            </a:r>
            <a:endParaRPr lang="pt-BR" altLang="pt-BR" sz="2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Picture 4" descr="Leaf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0" t="13455" r="4854" b="22919"/>
          <a:stretch>
            <a:fillRect/>
          </a:stretch>
        </p:blipFill>
        <p:spPr bwMode="auto">
          <a:xfrm>
            <a:off x="6351588" y="2427288"/>
            <a:ext cx="26844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124200" y="6324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latin typeface="Comic Sans MS" panose="030F0702030302020204" pitchFamily="66" charset="0"/>
              </a:rPr>
              <a:t>INCLINADA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400800" y="6324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latin typeface="Comic Sans MS" panose="030F0702030302020204" pitchFamily="66" charset="0"/>
              </a:rPr>
              <a:t>HORIZONTAL</a:t>
            </a:r>
          </a:p>
        </p:txBody>
      </p:sp>
    </p:spTree>
    <p:extLst>
      <p:ext uri="{BB962C8B-B14F-4D97-AF65-F5344CB8AC3E}">
        <p14:creationId xmlns:p14="http://schemas.microsoft.com/office/powerpoint/2010/main" val="17945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43201"/>
            <a:ext cx="20542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inic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1981201"/>
            <a:ext cx="5351462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438400" y="815976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2400" b="1"/>
              <a:t>Relações significativas entre distribuição espacial de plantas e rendimento de grãos em milho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1270" name="Line 6"/>
          <p:cNvSpPr>
            <a:spLocks noChangeAspect="1" noChangeShapeType="1"/>
          </p:cNvSpPr>
          <p:nvPr/>
        </p:nvSpPr>
        <p:spPr bwMode="auto">
          <a:xfrm>
            <a:off x="7258050" y="3978275"/>
            <a:ext cx="1443038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711576" y="4121150"/>
            <a:ext cx="144463" cy="723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541588" y="5273676"/>
          <a:ext cx="2468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5" imgW="1155700" imgH="203200" progId="Equation.3">
                  <p:embed/>
                </p:oleObj>
              </mc:Choice>
              <mc:Fallback>
                <p:oleObj name="Equation" r:id="rId5" imgW="1155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5273676"/>
                        <a:ext cx="24685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8759826" y="3494088"/>
            <a:ext cx="720725" cy="29527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1274" name="Arc 10"/>
          <p:cNvSpPr>
            <a:spLocks/>
          </p:cNvSpPr>
          <p:nvPr/>
        </p:nvSpPr>
        <p:spPr bwMode="auto">
          <a:xfrm>
            <a:off x="8582025" y="3440114"/>
            <a:ext cx="273050" cy="242887"/>
          </a:xfrm>
          <a:custGeom>
            <a:avLst/>
            <a:gdLst>
              <a:gd name="T0" fmla="*/ 0 w 21600"/>
              <a:gd name="T1" fmla="*/ 0 h 21600"/>
              <a:gd name="T2" fmla="*/ 273050 w 21600"/>
              <a:gd name="T3" fmla="*/ 242887 h 21600"/>
              <a:gd name="T4" fmla="*/ 0 w 21600"/>
              <a:gd name="T5" fmla="*/ 2428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5281614" y="6342064"/>
          <a:ext cx="45672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7" imgW="2133600" imgH="203200" progId="Equation.3">
                  <p:embed/>
                </p:oleObj>
              </mc:Choice>
              <mc:Fallback>
                <p:oleObj name="Equation" r:id="rId7" imgW="2133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4" y="6342064"/>
                        <a:ext cx="45672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9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524000" y="142875"/>
            <a:ext cx="9144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/>
              <a:t>Transmitância (τdr) da PAR (PARdr, μmol.m-2.s-1) no dossel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24000" y="283391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524000" y="29291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524000" y="29291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524000" y="291488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987087"/>
              </p:ext>
            </p:extLst>
          </p:nvPr>
        </p:nvGraphicFramePr>
        <p:xfrm>
          <a:off x="1755774" y="764336"/>
          <a:ext cx="416718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Equation" r:id="rId3" imgW="1993900" imgH="228600" progId="Equation.3">
                  <p:embed/>
                </p:oleObj>
              </mc:Choice>
              <mc:Fallback>
                <p:oleObj name="Equation" r:id="rId3" imgW="1993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4" y="764336"/>
                        <a:ext cx="416718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524000" y="29196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570577"/>
              </p:ext>
            </p:extLst>
          </p:nvPr>
        </p:nvGraphicFramePr>
        <p:xfrm>
          <a:off x="1752599" y="1523160"/>
          <a:ext cx="56149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5" imgW="2730500" imgH="215900" progId="Equation.3">
                  <p:embed/>
                </p:oleObj>
              </mc:Choice>
              <mc:Fallback>
                <p:oleObj name="Equation" r:id="rId5" imgW="2730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599" y="1523160"/>
                        <a:ext cx="561498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679574" y="3661522"/>
            <a:ext cx="104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 b="1">
                <a:latin typeface="Times New Roman" panose="02020603050405020304" pitchFamily="18" charset="0"/>
              </a:rPr>
              <a:t>a = 0,3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524000" y="283391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92326"/>
              </p:ext>
            </p:extLst>
          </p:nvPr>
        </p:nvGraphicFramePr>
        <p:xfrm>
          <a:off x="1770062" y="2048623"/>
          <a:ext cx="81772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7" imgW="3860800" imgH="393700" progId="Equation.3">
                  <p:embed/>
                </p:oleObj>
              </mc:Choice>
              <mc:Fallback>
                <p:oleObj name="Equation" r:id="rId7" imgW="3860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2" y="2048623"/>
                        <a:ext cx="817721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524000" y="28958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graphicFrame>
        <p:nvGraphicFramePr>
          <p:cNvPr id="123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965233"/>
              </p:ext>
            </p:extLst>
          </p:nvPr>
        </p:nvGraphicFramePr>
        <p:xfrm>
          <a:off x="1739899" y="2920161"/>
          <a:ext cx="31892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9" imgW="1511300" imgH="266700" progId="Equation.3">
                  <p:embed/>
                </p:oleObj>
              </mc:Choice>
              <mc:Fallback>
                <p:oleObj name="Equation" r:id="rId9" imgW="1511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899" y="2920161"/>
                        <a:ext cx="31892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4" name="Picture 16" descr="inici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874123"/>
            <a:ext cx="50768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682749" y="4602911"/>
            <a:ext cx="37577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Ângulo foliar</a:t>
            </a:r>
          </a:p>
          <a:p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  Ângulo zenital</a:t>
            </a:r>
          </a:p>
          <a:p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IAF  Índice de Área Foliar</a:t>
            </a:r>
            <a:endParaRPr lang="el-GR" alt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/>
          <p:cNvSpPr>
            <a:spLocks noGrp="1" noChangeArrowheads="1"/>
          </p:cNvSpPr>
          <p:nvPr>
            <p:ph type="title"/>
          </p:nvPr>
        </p:nvSpPr>
        <p:spPr>
          <a:xfrm>
            <a:off x="838200" y="254001"/>
            <a:ext cx="10515600" cy="1325563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3200" b="1" dirty="0"/>
              <a:t>PRODUTIVIDADE POTENCIAL E ÉPOCA DE SEMEADURA</a:t>
            </a:r>
          </a:p>
        </p:txBody>
      </p:sp>
      <p:graphicFrame>
        <p:nvGraphicFramePr>
          <p:cNvPr id="13315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084249"/>
              </p:ext>
            </p:extLst>
          </p:nvPr>
        </p:nvGraphicFramePr>
        <p:xfrm>
          <a:off x="2171700" y="1579564"/>
          <a:ext cx="7848600" cy="412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Gráfico" r:id="rId3" imgW="4924349" imgH="2590800" progId="Excel.Chart.8">
                  <p:embed/>
                </p:oleObj>
              </mc:Choice>
              <mc:Fallback>
                <p:oleObj name="Gráfico" r:id="rId3" imgW="4924349" imgH="2590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1579564"/>
                        <a:ext cx="7848600" cy="412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9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Grp="1" noChangeArrowheads="1"/>
          </p:cNvSpPr>
          <p:nvPr>
            <p:ph type="title"/>
          </p:nvPr>
        </p:nvSpPr>
        <p:spPr>
          <a:xfrm>
            <a:off x="4724400" y="185738"/>
            <a:ext cx="5943600" cy="5762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2400" dirty="0"/>
              <a:t>Fluxograma dos fatores que afetam o rendimento de grãos das culturas</a:t>
            </a:r>
          </a:p>
        </p:txBody>
      </p:sp>
      <p:graphicFrame>
        <p:nvGraphicFramePr>
          <p:cNvPr id="1433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505200" y="838200"/>
          <a:ext cx="6324600" cy="59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Bitmap Image" r:id="rId3" imgW="4667902" imgH="4409524" progId="Paint.Picture">
                  <p:embed/>
                </p:oleObj>
              </mc:Choice>
              <mc:Fallback>
                <p:oleObj name="Bitmap Image" r:id="rId3" imgW="4667902" imgH="44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838200"/>
                        <a:ext cx="6324600" cy="597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1736725" y="228601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GARDNER </a:t>
            </a:r>
            <a:r>
              <a:rPr lang="pt-BR" altLang="pt-BR" b="1" i="1" dirty="0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et al</a:t>
            </a:r>
            <a:r>
              <a:rPr lang="pt-BR" altLang="pt-BR" dirty="0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. (1985)</a:t>
            </a:r>
          </a:p>
        </p:txBody>
      </p:sp>
      <p:pic>
        <p:nvPicPr>
          <p:cNvPr id="14341" name="Picture 8" descr="frente_superio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4343400"/>
            <a:ext cx="2481262" cy="23447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6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1" y="1163638"/>
            <a:ext cx="8620125" cy="4786312"/>
          </a:xfrm>
          <a:noFill/>
        </p:spPr>
      </p:pic>
      <p:sp>
        <p:nvSpPr>
          <p:cNvPr id="15363" name="AutoShape 3"/>
          <p:cNvSpPr>
            <a:spLocks noGrp="1" noChangeArrowheads="1"/>
          </p:cNvSpPr>
          <p:nvPr>
            <p:ph type="title"/>
          </p:nvPr>
        </p:nvSpPr>
        <p:spPr>
          <a:xfrm>
            <a:off x="4876800" y="228600"/>
            <a:ext cx="5486400" cy="4572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3200" b="1" dirty="0" smtClean="0"/>
              <a:t>População final de plantas</a:t>
            </a:r>
            <a:endParaRPr lang="pt-BR" altLang="pt-BR" sz="3200" b="1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934200" y="6324601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Sergio Rodrigues (Pioneer)</a:t>
            </a:r>
          </a:p>
        </p:txBody>
      </p:sp>
    </p:spTree>
    <p:extLst>
      <p:ext uri="{BB962C8B-B14F-4D97-AF65-F5344CB8AC3E}">
        <p14:creationId xmlns:p14="http://schemas.microsoft.com/office/powerpoint/2010/main" val="24333092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3352800" y="5562600"/>
            <a:ext cx="5634038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7848600" y="2362200"/>
            <a:ext cx="1143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3429000" y="6019800"/>
            <a:ext cx="441960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795964" y="3429000"/>
            <a:ext cx="319563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5791200" y="3429000"/>
            <a:ext cx="0" cy="26098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5791200" y="5549900"/>
            <a:ext cx="3352800" cy="469900"/>
          </a:xfrm>
          <a:custGeom>
            <a:avLst/>
            <a:gdLst>
              <a:gd name="T0" fmla="*/ 0 w 2112"/>
              <a:gd name="T1" fmla="*/ 0 h 296"/>
              <a:gd name="T2" fmla="*/ 533400 w 2112"/>
              <a:gd name="T3" fmla="*/ 152400 h 296"/>
              <a:gd name="T4" fmla="*/ 914400 w 2112"/>
              <a:gd name="T5" fmla="*/ 381000 h 296"/>
              <a:gd name="T6" fmla="*/ 2133600 w 2112"/>
              <a:gd name="T7" fmla="*/ 457200 h 296"/>
              <a:gd name="T8" fmla="*/ 3352800 w 2112"/>
              <a:gd name="T9" fmla="*/ 457200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2" h="296">
                <a:moveTo>
                  <a:pt x="0" y="0"/>
                </a:moveTo>
                <a:cubicBezTo>
                  <a:pt x="120" y="28"/>
                  <a:pt x="240" y="56"/>
                  <a:pt x="336" y="96"/>
                </a:cubicBezTo>
                <a:cubicBezTo>
                  <a:pt x="432" y="136"/>
                  <a:pt x="408" y="208"/>
                  <a:pt x="576" y="240"/>
                </a:cubicBezTo>
                <a:cubicBezTo>
                  <a:pt x="744" y="272"/>
                  <a:pt x="1088" y="280"/>
                  <a:pt x="1344" y="288"/>
                </a:cubicBezTo>
                <a:cubicBezTo>
                  <a:pt x="1600" y="296"/>
                  <a:pt x="1984" y="288"/>
                  <a:pt x="2112" y="288"/>
                </a:cubicBezTo>
              </a:path>
            </a:pathLst>
          </a:custGeom>
          <a:noFill/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648200" y="4419600"/>
            <a:ext cx="4343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3540126" y="5410200"/>
            <a:ext cx="54514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3352800" y="5562600"/>
            <a:ext cx="24384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778125" y="537686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198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352800" y="1219200"/>
            <a:ext cx="5791200" cy="4876800"/>
          </a:xfrm>
          <a:prstGeom prst="rect">
            <a:avLst/>
          </a:prstGeom>
          <a:noFill/>
          <a:ln w="12700">
            <a:solidFill>
              <a:srgbClr val="0D0D0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8915400" y="6080126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 pl/ha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248026" y="6156326"/>
            <a:ext cx="25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648200" y="76201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rgbClr val="000000"/>
                </a:solidFill>
                <a:latin typeface="Times New Roman" panose="02020603050405020304" pitchFamily="18" charset="0"/>
              </a:rPr>
              <a:t>PRODUTIVIDADE e POPULAÇÃO</a:t>
            </a:r>
            <a:endParaRPr lang="pt-BR" altLang="pt-BR" sz="2800">
              <a:latin typeface="Times New Roman" panose="02020603050405020304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978150" y="822326"/>
            <a:ext cx="1136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g/planta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8763000" y="7620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latin typeface="Times New Roman" panose="02020603050405020304" pitchFamily="18" charset="0"/>
              </a:rPr>
              <a:t>kg/ha</a:t>
            </a:r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3328988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3505200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4645025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5767388" y="5527675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7796213" y="5972175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645150" y="4572001"/>
            <a:ext cx="1136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Ponto crítico</a:t>
            </a: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V="1">
            <a:off x="3352800" y="3429000"/>
            <a:ext cx="2438400" cy="2133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33" name="Freeform 25"/>
          <p:cNvSpPr>
            <a:spLocks/>
          </p:cNvSpPr>
          <p:nvPr/>
        </p:nvSpPr>
        <p:spPr bwMode="auto">
          <a:xfrm>
            <a:off x="5791200" y="2362200"/>
            <a:ext cx="3352800" cy="1066800"/>
          </a:xfrm>
          <a:custGeom>
            <a:avLst/>
            <a:gdLst>
              <a:gd name="T0" fmla="*/ 0 w 2112"/>
              <a:gd name="T1" fmla="*/ 1066800 h 672"/>
              <a:gd name="T2" fmla="*/ 838200 w 2112"/>
              <a:gd name="T3" fmla="*/ 457200 h 672"/>
              <a:gd name="T4" fmla="*/ 2057400 w 2112"/>
              <a:gd name="T5" fmla="*/ 0 h 672"/>
              <a:gd name="T6" fmla="*/ 3352800 w 2112"/>
              <a:gd name="T7" fmla="*/ 45720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2" h="672">
                <a:moveTo>
                  <a:pt x="0" y="672"/>
                </a:moveTo>
                <a:cubicBezTo>
                  <a:pt x="156" y="536"/>
                  <a:pt x="312" y="400"/>
                  <a:pt x="528" y="288"/>
                </a:cubicBezTo>
                <a:cubicBezTo>
                  <a:pt x="744" y="176"/>
                  <a:pt x="1032" y="0"/>
                  <a:pt x="1296" y="0"/>
                </a:cubicBezTo>
                <a:cubicBezTo>
                  <a:pt x="1560" y="0"/>
                  <a:pt x="1836" y="144"/>
                  <a:pt x="2112" y="2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7848600" y="2438400"/>
            <a:ext cx="0" cy="3581400"/>
          </a:xfrm>
          <a:prstGeom prst="line">
            <a:avLst/>
          </a:prstGeom>
          <a:noFill/>
          <a:ln w="12700">
            <a:solidFill>
              <a:srgbClr val="FFC5C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4648200" y="4360863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5749925" y="3405188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3505200" y="536892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7824788" y="232092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 rot="5400000">
            <a:off x="-1516856" y="3169444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000000"/>
                </a:solidFill>
                <a:latin typeface="Times New Roman" panose="02020603050405020304" pitchFamily="18" charset="0"/>
              </a:rPr>
              <a:t>550 grãos/espiga). (1,2espigas/planta).(0,3g/grão) =198g/planta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9220200" y="54864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0,198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9220200" y="52419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0,396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9220200" y="42513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1.980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9220200" y="32607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9144000" y="21939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9.450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3435350" y="6156326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4430714" y="6165851"/>
            <a:ext cx="903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10.000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5610226" y="6154739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7467601" y="6165851"/>
            <a:ext cx="109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70.000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2784475" y="5775326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135</a:t>
            </a:r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>
            <a:off x="5867400" y="1371600"/>
            <a:ext cx="0" cy="1066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3505200" y="1828800"/>
            <a:ext cx="22098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4495800" y="144780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>
            <a:off x="5943600" y="1828800"/>
            <a:ext cx="17526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6477000" y="144780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>
            <a:off x="7994650" y="1828800"/>
            <a:ext cx="10668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8382000" y="144780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>
            <a:off x="7848600" y="1219200"/>
            <a:ext cx="0" cy="1066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58" name="Line 52"/>
          <p:cNvSpPr>
            <a:spLocks noChangeShapeType="1"/>
          </p:cNvSpPr>
          <p:nvPr/>
        </p:nvSpPr>
        <p:spPr bwMode="auto">
          <a:xfrm flipH="1" flipV="1">
            <a:off x="5943600" y="5715000"/>
            <a:ext cx="381000" cy="609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7459" name="AutoShape 53"/>
          <p:cNvSpPr>
            <a:spLocks noChangeArrowheads="1"/>
          </p:cNvSpPr>
          <p:nvPr/>
        </p:nvSpPr>
        <p:spPr bwMode="auto">
          <a:xfrm>
            <a:off x="3429000" y="2667000"/>
            <a:ext cx="2133600" cy="762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2000" b="1">
                <a:solidFill>
                  <a:srgbClr val="FF3300"/>
                </a:solidFill>
              </a:rPr>
              <a:t>DISTRIBUIÇÃO DE PLANTA</a:t>
            </a:r>
          </a:p>
        </p:txBody>
      </p:sp>
      <p:sp>
        <p:nvSpPr>
          <p:cNvPr id="17460" name="Line 54"/>
          <p:cNvSpPr>
            <a:spLocks noChangeShapeType="1"/>
          </p:cNvSpPr>
          <p:nvPr/>
        </p:nvSpPr>
        <p:spPr bwMode="auto">
          <a:xfrm flipH="1" flipV="1">
            <a:off x="4991100" y="3276600"/>
            <a:ext cx="762000" cy="2209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6909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04800"/>
            <a:ext cx="9144000" cy="71628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33"/>
            </a:solidFill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398714" y="85726"/>
            <a:ext cx="8193087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400" b="1"/>
              <a:t>     0   1      2        3          4	   5	       6	          7    8    9   10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2514600" y="685800"/>
            <a:ext cx="0" cy="342900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2895600" y="685800"/>
            <a:ext cx="0" cy="312420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3352800" y="685800"/>
            <a:ext cx="0" cy="259080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3962400" y="685800"/>
            <a:ext cx="0" cy="228600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4724400" y="685800"/>
            <a:ext cx="0" cy="190500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5638800" y="685800"/>
            <a:ext cx="0" cy="121920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6629400" y="685800"/>
            <a:ext cx="0" cy="60960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7696200" y="685800"/>
            <a:ext cx="0" cy="53340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8686800" y="685800"/>
            <a:ext cx="0" cy="190500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9144000" y="685800"/>
            <a:ext cx="0" cy="190500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9601200" y="685800"/>
            <a:ext cx="0" cy="190500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10058400" y="685800"/>
            <a:ext cx="0" cy="190500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524000" y="2362201"/>
            <a:ext cx="2209800" cy="9239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1800" b="1">
                <a:solidFill>
                  <a:schemeClr val="accent1"/>
                </a:solidFill>
              </a:rPr>
              <a:t>Definição da produtividade potencial</a:t>
            </a:r>
            <a:endParaRPr lang="pt-BR" altLang="pt-BR" sz="2400">
              <a:solidFill>
                <a:schemeClr val="accent1"/>
              </a:solidFill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3352800" y="2971800"/>
            <a:ext cx="0" cy="457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3505200" y="2209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972235" y="959220"/>
            <a:ext cx="2142565" cy="1200329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1800" b="1" dirty="0"/>
              <a:t>Definição do </a:t>
            </a:r>
            <a:r>
              <a:rPr lang="pt-BR" altLang="pt-BR" sz="1800" b="1" dirty="0" smtClean="0"/>
              <a:t>número de fileiras de grãos de milho por espiga</a:t>
            </a:r>
            <a:endParaRPr lang="pt-BR" altLang="pt-BR" sz="2000" dirty="0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3962400" y="22860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4648200" y="22098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4267200" y="990601"/>
            <a:ext cx="2209800" cy="1200329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1800" b="1" dirty="0"/>
              <a:t>Definição da prolificidade e do </a:t>
            </a:r>
            <a:r>
              <a:rPr lang="pt-BR" altLang="pt-BR" sz="1800" b="1" dirty="0" smtClean="0"/>
              <a:t>número de grãos por </a:t>
            </a:r>
            <a:r>
              <a:rPr lang="pt-BR" altLang="pt-BR" sz="1800" b="1" dirty="0"/>
              <a:t>espiga</a:t>
            </a:r>
            <a:endParaRPr lang="pt-BR" altLang="pt-BR" sz="2000" dirty="0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4814047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5125051" y="4243898"/>
            <a:ext cx="1676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5105400" y="2667000"/>
            <a:ext cx="1905000" cy="6540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1800" b="1" dirty="0" smtClean="0">
                <a:solidFill>
                  <a:srgbClr val="0000FF"/>
                </a:solidFill>
              </a:rPr>
              <a:t>IAF </a:t>
            </a:r>
            <a:r>
              <a:rPr lang="pt-BR" altLang="pt-BR" sz="1800" b="1" dirty="0">
                <a:solidFill>
                  <a:srgbClr val="0000FF"/>
                </a:solidFill>
              </a:rPr>
              <a:t>e altura da planta</a:t>
            </a:r>
            <a:endParaRPr lang="pt-BR" altLang="pt-BR" sz="2000" dirty="0">
              <a:solidFill>
                <a:schemeClr val="accent1"/>
              </a:solidFill>
            </a:endParaRP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5334000" y="3276600"/>
            <a:ext cx="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6934200" y="1981200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7010400" y="762000"/>
            <a:ext cx="1676400" cy="92333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1800" b="1" dirty="0"/>
              <a:t>Definição da </a:t>
            </a:r>
            <a:r>
              <a:rPr lang="pt-BR" altLang="pt-BR" sz="1800" b="1" dirty="0" smtClean="0"/>
              <a:t>massa de 1000 grãos</a:t>
            </a:r>
            <a:endParaRPr lang="pt-BR" altLang="pt-BR" sz="2000" dirty="0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7315200" y="1371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2438400" y="6019800"/>
            <a:ext cx="821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400" b="1"/>
              <a:t>-   0    2       4        6          8       9 a 10      12         24    36  48   55 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2819400" y="6450014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/>
              <a:t>      Semanas após emergência</a:t>
            </a:r>
            <a:endParaRPr lang="pt-BR" altLang="pt-BR" sz="2400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7010400" y="6450014"/>
            <a:ext cx="3398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/>
              <a:t>              Dias após polinização</a:t>
            </a:r>
            <a:endParaRPr lang="pt-BR" altLang="pt-BR" sz="2400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 rot="-5384405">
            <a:off x="2201069" y="5114132"/>
            <a:ext cx="1481138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/>
              <a:t>Emergência</a:t>
            </a:r>
            <a:endParaRPr lang="pt-BR" altLang="pt-BR" sz="2400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 rot="-5384405">
            <a:off x="2887663" y="5037138"/>
            <a:ext cx="1022350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/>
              <a:t>4 folhas</a:t>
            </a:r>
            <a:endParaRPr lang="pt-BR" altLang="pt-BR" sz="2400"/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 rot="-5384405">
            <a:off x="3573463" y="5037138"/>
            <a:ext cx="1022350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/>
              <a:t>8 folhas</a:t>
            </a:r>
            <a:endParaRPr lang="pt-BR" altLang="pt-BR" sz="2400"/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 rot="-5384405">
            <a:off x="4271963" y="5100638"/>
            <a:ext cx="1149350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/>
              <a:t>12 folhas</a:t>
            </a:r>
            <a:endParaRPr lang="pt-BR" altLang="pt-BR" sz="2400"/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 rot="-5384405">
            <a:off x="4928394" y="4977607"/>
            <a:ext cx="1665288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/>
              <a:t>Pendoamento</a:t>
            </a:r>
            <a:endParaRPr lang="pt-BR" altLang="pt-BR" sz="2400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 rot="-5384405">
            <a:off x="5815807" y="5004595"/>
            <a:ext cx="1719263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/>
              <a:t>Florescimento</a:t>
            </a:r>
            <a:endParaRPr lang="pt-BR" altLang="pt-BR" sz="2400"/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 rot="-5384405">
            <a:off x="6992144" y="4971257"/>
            <a:ext cx="1500188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/>
              <a:t>Grão leitoso</a:t>
            </a:r>
            <a:endParaRPr lang="pt-BR" altLang="pt-BR" sz="2400"/>
          </a:p>
        </p:txBody>
      </p:sp>
      <p:sp>
        <p:nvSpPr>
          <p:cNvPr id="3112" name="Text Box 40"/>
          <p:cNvSpPr txBox="1">
            <a:spLocks noChangeArrowheads="1"/>
          </p:cNvSpPr>
          <p:nvPr/>
        </p:nvSpPr>
        <p:spPr bwMode="auto">
          <a:xfrm rot="-5384405">
            <a:off x="7925594" y="4952207"/>
            <a:ext cx="1614488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/>
              <a:t>Grão pastoso</a:t>
            </a:r>
            <a:endParaRPr lang="pt-BR" altLang="pt-BR" sz="2400"/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 rot="-5384405">
            <a:off x="8353426" y="4981576"/>
            <a:ext cx="1825625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/>
              <a:t>Grão farináceo</a:t>
            </a:r>
            <a:endParaRPr lang="pt-BR" altLang="pt-BR" sz="2400"/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 rot="-5384405">
            <a:off x="8785226" y="5006976"/>
            <a:ext cx="1876425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/>
              <a:t>Farináceo-duro</a:t>
            </a:r>
            <a:endParaRPr lang="pt-BR" altLang="pt-BR" sz="2400"/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 rot="-5384405">
            <a:off x="9258301" y="4991101"/>
            <a:ext cx="1844675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000" b="1"/>
              <a:t>Mat. fisiológica</a:t>
            </a:r>
            <a:endParaRPr lang="pt-BR" altLang="pt-BR" sz="2400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>
            <a:off x="2514600" y="64770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7467600" y="64770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67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4724400" y="76200"/>
            <a:ext cx="57150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Efeitos da densidade de plantas sobre a</a:t>
            </a:r>
            <a:br>
              <a:rPr lang="pt-BR" alt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esterilidade feminina de um híbrido de milho cultivado na década de 70 e na década de 90</a:t>
            </a: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2057400" y="669926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/>
              <a:t>PLANTA SEM ESPIGA X POPULA</a:t>
            </a:r>
            <a:r>
              <a:rPr lang="en-US" altLang="pt-BR" sz="4000" b="1">
                <a:cs typeface="Arial" panose="020B0604020202020204" pitchFamily="34" charset="0"/>
              </a:rPr>
              <a:t>ÇÃ</a:t>
            </a:r>
            <a:r>
              <a:rPr lang="pt-BR" altLang="pt-BR" sz="4000" b="1"/>
              <a:t>O</a:t>
            </a:r>
          </a:p>
        </p:txBody>
      </p:sp>
      <p:grpSp>
        <p:nvGrpSpPr>
          <p:cNvPr id="18436" name="Group 12"/>
          <p:cNvGrpSpPr>
            <a:grpSpLocks/>
          </p:cNvGrpSpPr>
          <p:nvPr/>
        </p:nvGrpSpPr>
        <p:grpSpPr bwMode="auto">
          <a:xfrm>
            <a:off x="3505200" y="2301876"/>
            <a:ext cx="5943600" cy="4556125"/>
            <a:chOff x="1200" y="1056"/>
            <a:chExt cx="3984" cy="3254"/>
          </a:xfrm>
        </p:grpSpPr>
        <p:graphicFrame>
          <p:nvGraphicFramePr>
            <p:cNvPr id="18440" name="Object 3"/>
            <p:cNvGraphicFramePr>
              <a:graphicFrameLocks noChangeAspect="1"/>
            </p:cNvGraphicFramePr>
            <p:nvPr/>
          </p:nvGraphicFramePr>
          <p:xfrm>
            <a:off x="1200" y="1104"/>
            <a:ext cx="3456" cy="3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7" name="Bitmap Image" r:id="rId3" imgW="3685714" imgH="3419952" progId="Paint.Picture">
                    <p:embed/>
                  </p:oleObj>
                </mc:Choice>
                <mc:Fallback>
                  <p:oleObj name="Bitmap Image" r:id="rId3" imgW="3685714" imgH="341995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104"/>
                          <a:ext cx="3456" cy="3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1" name="Rectangle 4"/>
            <p:cNvSpPr>
              <a:spLocks noChangeArrowheads="1"/>
            </p:cNvSpPr>
            <p:nvPr/>
          </p:nvSpPr>
          <p:spPr bwMode="auto">
            <a:xfrm>
              <a:off x="2304" y="1680"/>
              <a:ext cx="1680" cy="38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  <p:sp>
          <p:nvSpPr>
            <p:cNvPr id="18442" name="Rectangle 5"/>
            <p:cNvSpPr>
              <a:spLocks noChangeArrowheads="1"/>
            </p:cNvSpPr>
            <p:nvPr/>
          </p:nvSpPr>
          <p:spPr bwMode="auto">
            <a:xfrm>
              <a:off x="2064" y="1968"/>
              <a:ext cx="336" cy="19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  <p:sp>
          <p:nvSpPr>
            <p:cNvPr id="18443" name="Rectangle 6"/>
            <p:cNvSpPr>
              <a:spLocks noChangeArrowheads="1"/>
            </p:cNvSpPr>
            <p:nvPr/>
          </p:nvSpPr>
          <p:spPr bwMode="auto">
            <a:xfrm>
              <a:off x="3264" y="3616"/>
              <a:ext cx="1248" cy="1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  <p:sp>
          <p:nvSpPr>
            <p:cNvPr id="18444" name="Rectangle 7"/>
            <p:cNvSpPr>
              <a:spLocks noChangeArrowheads="1"/>
            </p:cNvSpPr>
            <p:nvPr/>
          </p:nvSpPr>
          <p:spPr bwMode="auto">
            <a:xfrm>
              <a:off x="2928" y="3720"/>
              <a:ext cx="384" cy="9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  <p:sp>
          <p:nvSpPr>
            <p:cNvPr id="18445" name="Rectangle 8"/>
            <p:cNvSpPr>
              <a:spLocks noChangeArrowheads="1"/>
            </p:cNvSpPr>
            <p:nvPr/>
          </p:nvSpPr>
          <p:spPr bwMode="auto">
            <a:xfrm>
              <a:off x="4512" y="1056"/>
              <a:ext cx="672" cy="5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  <p:sp>
          <p:nvSpPr>
            <p:cNvPr id="18446" name="Rectangle 10"/>
            <p:cNvSpPr>
              <a:spLocks noChangeArrowheads="1"/>
            </p:cNvSpPr>
            <p:nvPr/>
          </p:nvSpPr>
          <p:spPr bwMode="auto">
            <a:xfrm>
              <a:off x="1824" y="1824"/>
              <a:ext cx="576" cy="19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  <p:sp>
          <p:nvSpPr>
            <p:cNvPr id="18447" name="Rectangle 11"/>
            <p:cNvSpPr>
              <a:spLocks noChangeArrowheads="1"/>
            </p:cNvSpPr>
            <p:nvPr/>
          </p:nvSpPr>
          <p:spPr bwMode="auto">
            <a:xfrm>
              <a:off x="2736" y="3600"/>
              <a:ext cx="576" cy="14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</p:grp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8382000" y="29718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b="1">
                <a:solidFill>
                  <a:srgbClr val="FF3300"/>
                </a:solidFill>
              </a:rPr>
              <a:t>70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8382000" y="52720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b="1">
                <a:solidFill>
                  <a:srgbClr val="FF3300"/>
                </a:solidFill>
              </a:rPr>
              <a:t>90</a:t>
            </a:r>
          </a:p>
        </p:txBody>
      </p:sp>
      <p:sp>
        <p:nvSpPr>
          <p:cNvPr id="18439" name="Text Box 15"/>
          <p:cNvSpPr txBox="1">
            <a:spLocks noChangeArrowheads="1"/>
          </p:cNvSpPr>
          <p:nvPr/>
        </p:nvSpPr>
        <p:spPr bwMode="auto">
          <a:xfrm>
            <a:off x="2819400" y="24288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b="1">
                <a:solidFill>
                  <a:srgbClr val="FF3300"/>
                </a:solidFill>
              </a:rPr>
              <a:t>PASSADO…</a:t>
            </a:r>
          </a:p>
        </p:txBody>
      </p:sp>
    </p:spTree>
    <p:extLst>
      <p:ext uri="{BB962C8B-B14F-4D97-AF65-F5344CB8AC3E}">
        <p14:creationId xmlns:p14="http://schemas.microsoft.com/office/powerpoint/2010/main" val="31875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4800600" y="76200"/>
            <a:ext cx="54102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1800"/>
              <a:t>Massa seca acumulada no pendão durante a</a:t>
            </a:r>
            <a:br>
              <a:rPr lang="pt-BR" altLang="pt-BR" sz="1800"/>
            </a:br>
            <a:r>
              <a:rPr lang="pt-BR" altLang="pt-BR" sz="1800"/>
              <a:t>antese de híbridos de milho cultivados nas décadas de 60, 70, 80 e 90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352800" y="1941514"/>
          <a:ext cx="5105400" cy="484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Bitmap Image" r:id="rId3" imgW="3677163" imgH="3486637" progId="Paint.Picture">
                  <p:embed/>
                </p:oleObj>
              </mc:Choice>
              <mc:Fallback>
                <p:oleObj name="Bitmap Image" r:id="rId3" imgW="3677163" imgH="348663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41514"/>
                        <a:ext cx="5105400" cy="484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382000" y="1752600"/>
            <a:ext cx="12954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876800" y="3962400"/>
            <a:ext cx="1981200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86000" y="1203326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/>
              <a:t>PEND</a:t>
            </a:r>
            <a:r>
              <a:rPr lang="en-US" altLang="pt-BR" sz="4000" b="1"/>
              <a:t>Ã</a:t>
            </a:r>
            <a:r>
              <a:rPr lang="pt-BR" altLang="pt-BR" sz="4000" b="1"/>
              <a:t>O X POPULA</a:t>
            </a:r>
            <a:r>
              <a:rPr lang="en-US" altLang="pt-BR" sz="4000" b="1">
                <a:cs typeface="Arial" panose="020B0604020202020204" pitchFamily="34" charset="0"/>
              </a:rPr>
              <a:t>ÇÃ</a:t>
            </a:r>
            <a:r>
              <a:rPr lang="pt-BR" altLang="pt-BR" sz="4000" b="1"/>
              <a:t>O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819400" y="24288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b="1">
                <a:solidFill>
                  <a:srgbClr val="FF3300"/>
                </a:solidFill>
              </a:rPr>
              <a:t>PASSADO…</a:t>
            </a:r>
          </a:p>
        </p:txBody>
      </p:sp>
    </p:spTree>
    <p:extLst>
      <p:ext uri="{BB962C8B-B14F-4D97-AF65-F5344CB8AC3E}">
        <p14:creationId xmlns:p14="http://schemas.microsoft.com/office/powerpoint/2010/main" val="27103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4724400" y="76200"/>
            <a:ext cx="5943600" cy="838200"/>
          </a:xfrm>
        </p:spPr>
        <p:txBody>
          <a:bodyPr/>
          <a:lstStyle/>
          <a:p>
            <a:pPr algn="ctr" eaLnBrk="1" hangingPunct="1"/>
            <a:r>
              <a:rPr lang="pt-BR" altLang="pt-BR" sz="1800"/>
              <a:t>Efeitos da densidade de plantas sobre a</a:t>
            </a:r>
            <a:br>
              <a:rPr lang="pt-BR" altLang="pt-BR" sz="1800"/>
            </a:br>
            <a:r>
              <a:rPr lang="pt-BR" altLang="pt-BR" sz="1800"/>
              <a:t>% de plantas acamadas e quebradas de híbridos de milho cultivados nas décadas de 60, 80 e 90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819400" y="1725613"/>
          <a:ext cx="5943600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Bitmap Image" r:id="rId3" imgW="3839111" imgH="3219899" progId="Paint.Picture">
                  <p:embed/>
                </p:oleObj>
              </mc:Choice>
              <mc:Fallback>
                <p:oleObj name="Bitmap Image" r:id="rId3" imgW="3839111" imgH="321989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725613"/>
                        <a:ext cx="5943600" cy="498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038600" y="2362200"/>
            <a:ext cx="27432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867400" y="4572000"/>
            <a:ext cx="28956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8153400" y="4419600"/>
            <a:ext cx="9906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8458200" y="1905000"/>
            <a:ext cx="14478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8077200" y="21336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b="1">
                <a:solidFill>
                  <a:srgbClr val="FF3300"/>
                </a:solidFill>
              </a:rPr>
              <a:t>60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153400" y="34432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b="1">
                <a:solidFill>
                  <a:srgbClr val="FF3300"/>
                </a:solidFill>
              </a:rPr>
              <a:t>80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077200" y="55006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b="1">
                <a:solidFill>
                  <a:srgbClr val="FF3300"/>
                </a:solidFill>
              </a:rPr>
              <a:t>90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286000" y="914401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/>
              <a:t>ACAMAMENTO X POPULA</a:t>
            </a:r>
            <a:r>
              <a:rPr lang="en-US" altLang="pt-BR" sz="4000" b="1">
                <a:cs typeface="Arial" panose="020B0604020202020204" pitchFamily="34" charset="0"/>
              </a:rPr>
              <a:t>ÇÃ</a:t>
            </a:r>
            <a:r>
              <a:rPr lang="pt-BR" altLang="pt-BR" sz="4000" b="1"/>
              <a:t>O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819400" y="24288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b="1">
                <a:solidFill>
                  <a:srgbClr val="FF3300"/>
                </a:solidFill>
              </a:rPr>
              <a:t>PASSADO…</a:t>
            </a:r>
          </a:p>
        </p:txBody>
      </p:sp>
    </p:spTree>
    <p:extLst>
      <p:ext uri="{BB962C8B-B14F-4D97-AF65-F5344CB8AC3E}">
        <p14:creationId xmlns:p14="http://schemas.microsoft.com/office/powerpoint/2010/main" val="40155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200"/>
              <a:t>PRODUTIVIDADE E DISTRIBUIÇÃO com menores respostas...</a:t>
            </a: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87688" y="2362201"/>
          <a:ext cx="6242050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Bitmap Image" r:id="rId3" imgW="7219048" imgH="4447619" progId="Paint.Picture">
                  <p:embed/>
                </p:oleObj>
              </mc:Choice>
              <mc:Fallback>
                <p:oleObj name="Bitmap Image" r:id="rId3" imgW="7219048" imgH="44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2362201"/>
                        <a:ext cx="6242050" cy="372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15000" y="4419600"/>
            <a:ext cx="2438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876800" y="152401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Maiores espaçamentos no PASSADO…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819400" y="24288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b="1">
                <a:solidFill>
                  <a:srgbClr val="FF3300"/>
                </a:solidFill>
              </a:rPr>
              <a:t>PASSADO…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001000" y="4357688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Genótipo 1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153400" y="36576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Genótipo 2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410200" y="25146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3300"/>
                </a:solidFill>
              </a:rPr>
              <a:t>Década de 70</a:t>
            </a:r>
          </a:p>
        </p:txBody>
      </p:sp>
    </p:spTree>
    <p:extLst>
      <p:ext uri="{BB962C8B-B14F-4D97-AF65-F5344CB8AC3E}">
        <p14:creationId xmlns:p14="http://schemas.microsoft.com/office/powerpoint/2010/main" val="30979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4724400" y="228600"/>
            <a:ext cx="57912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3200"/>
              <a:t>DISTRIBUIÇÃO DE PLANTA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2209800" y="1050926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/>
              <a:t>Ge X ESPA</a:t>
            </a:r>
            <a:r>
              <a:rPr lang="en-US" altLang="pt-BR" sz="4000" b="1">
                <a:cs typeface="Arial" panose="020B0604020202020204" pitchFamily="34" charset="0"/>
              </a:rPr>
              <a:t>ÇAMENT</a:t>
            </a:r>
            <a:r>
              <a:rPr lang="pt-BR" altLang="pt-BR" sz="4000" b="1"/>
              <a:t>O</a:t>
            </a:r>
          </a:p>
        </p:txBody>
      </p:sp>
      <p:grpSp>
        <p:nvGrpSpPr>
          <p:cNvPr id="22532" name="Group 10"/>
          <p:cNvGrpSpPr>
            <a:grpSpLocks/>
          </p:cNvGrpSpPr>
          <p:nvPr/>
        </p:nvGrpSpPr>
        <p:grpSpPr bwMode="auto">
          <a:xfrm>
            <a:off x="3429000" y="2314575"/>
            <a:ext cx="5943600" cy="4464050"/>
            <a:chOff x="1200" y="1458"/>
            <a:chExt cx="3744" cy="2812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1200" y="1728"/>
              <a:ext cx="1248" cy="2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  <p:sp>
          <p:nvSpPr>
            <p:cNvPr id="22534" name="Rectangle 4"/>
            <p:cNvSpPr>
              <a:spLocks noChangeArrowheads="1"/>
            </p:cNvSpPr>
            <p:nvPr/>
          </p:nvSpPr>
          <p:spPr bwMode="auto">
            <a:xfrm>
              <a:off x="1200" y="3168"/>
              <a:ext cx="1296" cy="2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3408" y="3784"/>
              <a:ext cx="1536" cy="14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458"/>
              <a:ext cx="3216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2064" y="3408"/>
              <a:ext cx="1776" cy="3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26468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4724400" y="228600"/>
            <a:ext cx="57912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3200"/>
              <a:t>DISTRIBUIÇÃO DE PLANTA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133600" y="685801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/>
              <a:t>ALTURA DE INSERCAO DA ESPIGA X ESPA</a:t>
            </a:r>
            <a:r>
              <a:rPr lang="en-US" altLang="pt-BR" sz="4000" b="1">
                <a:cs typeface="Arial" panose="020B0604020202020204" pitchFamily="34" charset="0"/>
              </a:rPr>
              <a:t>ÇAMENT</a:t>
            </a:r>
            <a:r>
              <a:rPr lang="pt-BR" altLang="pt-BR" sz="4000" b="1"/>
              <a:t>O</a:t>
            </a:r>
          </a:p>
        </p:txBody>
      </p:sp>
      <p:grpSp>
        <p:nvGrpSpPr>
          <p:cNvPr id="23556" name="Group 9"/>
          <p:cNvGrpSpPr>
            <a:grpSpLocks/>
          </p:cNvGrpSpPr>
          <p:nvPr/>
        </p:nvGrpSpPr>
        <p:grpSpPr bwMode="auto">
          <a:xfrm>
            <a:off x="3429000" y="2362200"/>
            <a:ext cx="5943600" cy="4318000"/>
            <a:chOff x="1200" y="1488"/>
            <a:chExt cx="3744" cy="2720"/>
          </a:xfrm>
        </p:grpSpPr>
        <p:sp>
          <p:nvSpPr>
            <p:cNvPr id="23557" name="Rectangle 3"/>
            <p:cNvSpPr>
              <a:spLocks noChangeArrowheads="1"/>
            </p:cNvSpPr>
            <p:nvPr/>
          </p:nvSpPr>
          <p:spPr bwMode="auto">
            <a:xfrm>
              <a:off x="1200" y="1728"/>
              <a:ext cx="1248" cy="2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  <p:sp>
          <p:nvSpPr>
            <p:cNvPr id="23558" name="Rectangle 4"/>
            <p:cNvSpPr>
              <a:spLocks noChangeArrowheads="1"/>
            </p:cNvSpPr>
            <p:nvPr/>
          </p:nvSpPr>
          <p:spPr bwMode="auto">
            <a:xfrm>
              <a:off x="1200" y="3168"/>
              <a:ext cx="1296" cy="24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3408" y="3784"/>
              <a:ext cx="1536" cy="14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  <p:pic>
          <p:nvPicPr>
            <p:cNvPr id="2356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488"/>
              <a:ext cx="2928" cy="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2160" y="2688"/>
              <a:ext cx="1776" cy="3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C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11214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3352800" y="5562600"/>
            <a:ext cx="5634038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7848600" y="2362200"/>
            <a:ext cx="1143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3429000" y="6019800"/>
            <a:ext cx="441960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795964" y="3429000"/>
            <a:ext cx="319563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5791200" y="3429000"/>
            <a:ext cx="0" cy="26098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5791200" y="5549900"/>
            <a:ext cx="3352800" cy="469900"/>
          </a:xfrm>
          <a:custGeom>
            <a:avLst/>
            <a:gdLst>
              <a:gd name="T0" fmla="*/ 0 w 2112"/>
              <a:gd name="T1" fmla="*/ 0 h 296"/>
              <a:gd name="T2" fmla="*/ 533400 w 2112"/>
              <a:gd name="T3" fmla="*/ 152400 h 296"/>
              <a:gd name="T4" fmla="*/ 914400 w 2112"/>
              <a:gd name="T5" fmla="*/ 381000 h 296"/>
              <a:gd name="T6" fmla="*/ 2133600 w 2112"/>
              <a:gd name="T7" fmla="*/ 457200 h 296"/>
              <a:gd name="T8" fmla="*/ 3352800 w 2112"/>
              <a:gd name="T9" fmla="*/ 457200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2" h="296">
                <a:moveTo>
                  <a:pt x="0" y="0"/>
                </a:moveTo>
                <a:cubicBezTo>
                  <a:pt x="120" y="28"/>
                  <a:pt x="240" y="56"/>
                  <a:pt x="336" y="96"/>
                </a:cubicBezTo>
                <a:cubicBezTo>
                  <a:pt x="432" y="136"/>
                  <a:pt x="408" y="208"/>
                  <a:pt x="576" y="240"/>
                </a:cubicBezTo>
                <a:cubicBezTo>
                  <a:pt x="744" y="272"/>
                  <a:pt x="1088" y="280"/>
                  <a:pt x="1344" y="288"/>
                </a:cubicBezTo>
                <a:cubicBezTo>
                  <a:pt x="1600" y="296"/>
                  <a:pt x="1984" y="288"/>
                  <a:pt x="2112" y="288"/>
                </a:cubicBezTo>
              </a:path>
            </a:pathLst>
          </a:custGeom>
          <a:noFill/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648200" y="4419600"/>
            <a:ext cx="4343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3540126" y="5410200"/>
            <a:ext cx="54514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3352800" y="5562600"/>
            <a:ext cx="24384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778125" y="537686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198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352800" y="990600"/>
            <a:ext cx="5791200" cy="5105400"/>
          </a:xfrm>
          <a:prstGeom prst="rect">
            <a:avLst/>
          </a:prstGeom>
          <a:noFill/>
          <a:ln w="12700">
            <a:solidFill>
              <a:srgbClr val="0D0D0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8915400" y="6080126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D0D0D"/>
                </a:solidFill>
                <a:latin typeface="Times New Roman" panose="02020603050405020304" pitchFamily="18" charset="0"/>
              </a:rPr>
              <a:t> pl/ha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248026" y="6156326"/>
            <a:ext cx="25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800600" y="-76200"/>
            <a:ext cx="579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latin typeface="Times New Roman" panose="02020603050405020304" pitchFamily="18" charset="0"/>
              </a:rPr>
              <a:t>POPULAÇÃO E RENDIMENTO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292350" y="822326"/>
            <a:ext cx="1136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g/planta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8839200" y="5334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kg/ha</a:t>
            </a:r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3328988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3505200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4645025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5767388" y="5527675"/>
            <a:ext cx="76200" cy="76200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7796213" y="5972175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5257800" y="4572001"/>
            <a:ext cx="1136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C5CF"/>
                </a:solidFill>
                <a:latin typeface="Times New Roman" panose="02020603050405020304" pitchFamily="18" charset="0"/>
              </a:rPr>
              <a:t>Ponto crítico</a:t>
            </a: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V="1">
            <a:off x="3352800" y="3429000"/>
            <a:ext cx="2438400" cy="2133600"/>
          </a:xfrm>
          <a:prstGeom prst="line">
            <a:avLst/>
          </a:prstGeom>
          <a:noFill/>
          <a:ln w="12700">
            <a:solidFill>
              <a:srgbClr val="0123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01" name="Freeform 25"/>
          <p:cNvSpPr>
            <a:spLocks/>
          </p:cNvSpPr>
          <p:nvPr/>
        </p:nvSpPr>
        <p:spPr bwMode="auto">
          <a:xfrm>
            <a:off x="5791200" y="2362200"/>
            <a:ext cx="3352800" cy="1066800"/>
          </a:xfrm>
          <a:custGeom>
            <a:avLst/>
            <a:gdLst>
              <a:gd name="T0" fmla="*/ 0 w 2112"/>
              <a:gd name="T1" fmla="*/ 1066800 h 672"/>
              <a:gd name="T2" fmla="*/ 838200 w 2112"/>
              <a:gd name="T3" fmla="*/ 457200 h 672"/>
              <a:gd name="T4" fmla="*/ 2057400 w 2112"/>
              <a:gd name="T5" fmla="*/ 0 h 672"/>
              <a:gd name="T6" fmla="*/ 3352800 w 2112"/>
              <a:gd name="T7" fmla="*/ 45720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2" h="672">
                <a:moveTo>
                  <a:pt x="0" y="672"/>
                </a:moveTo>
                <a:cubicBezTo>
                  <a:pt x="156" y="536"/>
                  <a:pt x="312" y="400"/>
                  <a:pt x="528" y="288"/>
                </a:cubicBezTo>
                <a:cubicBezTo>
                  <a:pt x="744" y="176"/>
                  <a:pt x="1032" y="0"/>
                  <a:pt x="1296" y="0"/>
                </a:cubicBezTo>
                <a:cubicBezTo>
                  <a:pt x="1560" y="0"/>
                  <a:pt x="1836" y="144"/>
                  <a:pt x="2112" y="288"/>
                </a:cubicBezTo>
              </a:path>
            </a:pathLst>
          </a:custGeom>
          <a:noFill/>
          <a:ln w="12700" cap="flat" cmpd="sng">
            <a:solidFill>
              <a:srgbClr val="01237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7848600" y="2438400"/>
            <a:ext cx="0" cy="3581400"/>
          </a:xfrm>
          <a:prstGeom prst="line">
            <a:avLst/>
          </a:prstGeom>
          <a:noFill/>
          <a:ln w="12700">
            <a:solidFill>
              <a:srgbClr val="FFC5C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4648200" y="4360863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5749925" y="3405188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3505200" y="536892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7824788" y="232092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9220200" y="54864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0,198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9220200" y="52419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0,396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9220200" y="42513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1.980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9220200" y="32607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9144000" y="21939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9.450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3435350" y="6156326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3886200" y="6165851"/>
            <a:ext cx="90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10.000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5610226" y="6154739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7467601" y="6165851"/>
            <a:ext cx="109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C5CF"/>
                </a:solidFill>
                <a:latin typeface="Times New Roman" panose="02020603050405020304" pitchFamily="18" charset="0"/>
              </a:rPr>
              <a:t>70.000</a:t>
            </a: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2784475" y="5775326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135</a:t>
            </a:r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>
            <a:off x="5867400" y="1371600"/>
            <a:ext cx="0" cy="1066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>
            <a:off x="3505200" y="1600200"/>
            <a:ext cx="2209800" cy="0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4495800" y="1219201"/>
            <a:ext cx="30480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4620" name="Line 44"/>
          <p:cNvSpPr>
            <a:spLocks noChangeShapeType="1"/>
          </p:cNvSpPr>
          <p:nvPr/>
        </p:nvSpPr>
        <p:spPr bwMode="auto">
          <a:xfrm>
            <a:off x="5943600" y="1600200"/>
            <a:ext cx="1752600" cy="0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6477000" y="1219201"/>
            <a:ext cx="30480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>
            <a:off x="7994650" y="1600200"/>
            <a:ext cx="1066800" cy="0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8382000" y="1219201"/>
            <a:ext cx="30480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7848600" y="1219200"/>
            <a:ext cx="0" cy="1066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25" name="Freeform 49"/>
          <p:cNvSpPr>
            <a:spLocks/>
          </p:cNvSpPr>
          <p:nvPr/>
        </p:nvSpPr>
        <p:spPr bwMode="auto">
          <a:xfrm>
            <a:off x="5029200" y="3048000"/>
            <a:ext cx="3352800" cy="1066800"/>
          </a:xfrm>
          <a:custGeom>
            <a:avLst/>
            <a:gdLst>
              <a:gd name="T0" fmla="*/ 0 w 2112"/>
              <a:gd name="T1" fmla="*/ 1066800 h 672"/>
              <a:gd name="T2" fmla="*/ 838200 w 2112"/>
              <a:gd name="T3" fmla="*/ 457200 h 672"/>
              <a:gd name="T4" fmla="*/ 2057400 w 2112"/>
              <a:gd name="T5" fmla="*/ 0 h 672"/>
              <a:gd name="T6" fmla="*/ 3352800 w 2112"/>
              <a:gd name="T7" fmla="*/ 45720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2" h="672">
                <a:moveTo>
                  <a:pt x="0" y="672"/>
                </a:moveTo>
                <a:cubicBezTo>
                  <a:pt x="156" y="536"/>
                  <a:pt x="312" y="400"/>
                  <a:pt x="528" y="288"/>
                </a:cubicBezTo>
                <a:cubicBezTo>
                  <a:pt x="744" y="176"/>
                  <a:pt x="1032" y="0"/>
                  <a:pt x="1296" y="0"/>
                </a:cubicBezTo>
                <a:cubicBezTo>
                  <a:pt x="1560" y="0"/>
                  <a:pt x="1836" y="144"/>
                  <a:pt x="2112" y="288"/>
                </a:cubicBezTo>
              </a:path>
            </a:pathLst>
          </a:custGeom>
          <a:noFill/>
          <a:ln w="12700" cap="flat" cmpd="sng">
            <a:solidFill>
              <a:srgbClr val="01237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26" name="Line 50"/>
          <p:cNvSpPr>
            <a:spLocks noChangeShapeType="1"/>
          </p:cNvSpPr>
          <p:nvPr/>
        </p:nvSpPr>
        <p:spPr bwMode="auto">
          <a:xfrm>
            <a:off x="7010400" y="3048000"/>
            <a:ext cx="0" cy="2971800"/>
          </a:xfrm>
          <a:prstGeom prst="line">
            <a:avLst/>
          </a:prstGeom>
          <a:noFill/>
          <a:ln w="12700">
            <a:solidFill>
              <a:srgbClr val="FEFEF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es-EC"/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6477001" y="6172201"/>
            <a:ext cx="109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C5CF"/>
                </a:solidFill>
                <a:latin typeface="Times New Roman" panose="02020603050405020304" pitchFamily="18" charset="0"/>
              </a:rPr>
              <a:t>50.000</a:t>
            </a:r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>
            <a:off x="7010400" y="3048000"/>
            <a:ext cx="2133600" cy="0"/>
          </a:xfrm>
          <a:prstGeom prst="line">
            <a:avLst/>
          </a:prstGeom>
          <a:noFill/>
          <a:ln w="12700">
            <a:solidFill>
              <a:srgbClr val="FEFEF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es-EC"/>
          </a:p>
        </p:txBody>
      </p:sp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9144000" y="28035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6.140</a:t>
            </a:r>
          </a:p>
        </p:txBody>
      </p:sp>
      <p:sp>
        <p:nvSpPr>
          <p:cNvPr id="24630" name="Line 54"/>
          <p:cNvSpPr>
            <a:spLocks noChangeShapeType="1"/>
          </p:cNvSpPr>
          <p:nvPr/>
        </p:nvSpPr>
        <p:spPr bwMode="auto">
          <a:xfrm flipV="1">
            <a:off x="5029200" y="3429000"/>
            <a:ext cx="0" cy="26098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4631" name="Text Box 55"/>
          <p:cNvSpPr txBox="1">
            <a:spLocks noChangeArrowheads="1"/>
          </p:cNvSpPr>
          <p:nvPr/>
        </p:nvSpPr>
        <p:spPr bwMode="auto">
          <a:xfrm>
            <a:off x="4349750" y="4648201"/>
            <a:ext cx="1136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C5CF"/>
                </a:solidFill>
                <a:latin typeface="Times New Roman" panose="02020603050405020304" pitchFamily="18" charset="0"/>
              </a:rPr>
              <a:t>Ponto crítico</a:t>
            </a:r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934200" y="2365376"/>
            <a:ext cx="2057400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EFE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400">
                <a:solidFill>
                  <a:srgbClr val="FFC5CF"/>
                </a:solidFill>
                <a:latin typeface="Times New Roman" panose="02020603050405020304" pitchFamily="18" charset="0"/>
              </a:rPr>
              <a:t>Irrigado</a:t>
            </a:r>
          </a:p>
        </p:txBody>
      </p:sp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5867400" y="3276601"/>
            <a:ext cx="2286000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EFE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400">
                <a:solidFill>
                  <a:srgbClr val="FFC5CF"/>
                </a:solidFill>
                <a:latin typeface="Times New Roman" panose="02020603050405020304" pitchFamily="18" charset="0"/>
              </a:rPr>
              <a:t>safrinha</a:t>
            </a:r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5003800" y="5529263"/>
            <a:ext cx="76200" cy="76200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5902325" y="327660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4636" name="Oval 60"/>
          <p:cNvSpPr>
            <a:spLocks noChangeArrowheads="1"/>
          </p:cNvSpPr>
          <p:nvPr/>
        </p:nvSpPr>
        <p:spPr bwMode="auto">
          <a:xfrm>
            <a:off x="5905500" y="552450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4637" name="Oval 61"/>
          <p:cNvSpPr>
            <a:spLocks noChangeArrowheads="1"/>
          </p:cNvSpPr>
          <p:nvPr/>
        </p:nvSpPr>
        <p:spPr bwMode="auto">
          <a:xfrm>
            <a:off x="7823200" y="2311400"/>
            <a:ext cx="76200" cy="762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</p:spTree>
    <p:extLst>
      <p:ext uri="{BB962C8B-B14F-4D97-AF65-F5344CB8AC3E}">
        <p14:creationId xmlns:p14="http://schemas.microsoft.com/office/powerpoint/2010/main" val="4037440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3352800" y="5562600"/>
            <a:ext cx="5634038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7848600" y="2362200"/>
            <a:ext cx="1143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3429000" y="6019800"/>
            <a:ext cx="441960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795964" y="3429000"/>
            <a:ext cx="319563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5791200" y="3429000"/>
            <a:ext cx="0" cy="26098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5791200" y="5549900"/>
            <a:ext cx="3352800" cy="469900"/>
          </a:xfrm>
          <a:custGeom>
            <a:avLst/>
            <a:gdLst>
              <a:gd name="T0" fmla="*/ 0 w 2112"/>
              <a:gd name="T1" fmla="*/ 0 h 296"/>
              <a:gd name="T2" fmla="*/ 533400 w 2112"/>
              <a:gd name="T3" fmla="*/ 152400 h 296"/>
              <a:gd name="T4" fmla="*/ 914400 w 2112"/>
              <a:gd name="T5" fmla="*/ 381000 h 296"/>
              <a:gd name="T6" fmla="*/ 2133600 w 2112"/>
              <a:gd name="T7" fmla="*/ 457200 h 296"/>
              <a:gd name="T8" fmla="*/ 3352800 w 2112"/>
              <a:gd name="T9" fmla="*/ 457200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2" h="296">
                <a:moveTo>
                  <a:pt x="0" y="0"/>
                </a:moveTo>
                <a:cubicBezTo>
                  <a:pt x="120" y="28"/>
                  <a:pt x="240" y="56"/>
                  <a:pt x="336" y="96"/>
                </a:cubicBezTo>
                <a:cubicBezTo>
                  <a:pt x="432" y="136"/>
                  <a:pt x="408" y="208"/>
                  <a:pt x="576" y="240"/>
                </a:cubicBezTo>
                <a:cubicBezTo>
                  <a:pt x="744" y="272"/>
                  <a:pt x="1088" y="280"/>
                  <a:pt x="1344" y="288"/>
                </a:cubicBezTo>
                <a:cubicBezTo>
                  <a:pt x="1600" y="296"/>
                  <a:pt x="1984" y="288"/>
                  <a:pt x="2112" y="288"/>
                </a:cubicBezTo>
              </a:path>
            </a:pathLst>
          </a:custGeom>
          <a:noFill/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648200" y="4419600"/>
            <a:ext cx="4343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540126" y="5410200"/>
            <a:ext cx="54514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3352800" y="5562600"/>
            <a:ext cx="24384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778125" y="537686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198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352800" y="990600"/>
            <a:ext cx="5791200" cy="5105400"/>
          </a:xfrm>
          <a:prstGeom prst="rect">
            <a:avLst/>
          </a:prstGeom>
          <a:noFill/>
          <a:ln w="12700">
            <a:solidFill>
              <a:srgbClr val="01237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8915400" y="6080126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0D0D0D"/>
                </a:solidFill>
                <a:latin typeface="Times New Roman" panose="02020603050405020304" pitchFamily="18" charset="0"/>
              </a:rPr>
              <a:t> pl/ha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248026" y="6156326"/>
            <a:ext cx="25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4724400" y="-76200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4000">
                <a:solidFill>
                  <a:srgbClr val="0D0D0D"/>
                </a:solidFill>
                <a:latin typeface="Times New Roman" panose="02020603050405020304" pitchFamily="18" charset="0"/>
              </a:rPr>
              <a:t>População e produtividade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286000" y="762001"/>
            <a:ext cx="1136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g/planta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8839200" y="5334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kg/ha</a:t>
            </a: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3328988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3505200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4645025" y="5524500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5767388" y="5527675"/>
            <a:ext cx="76200" cy="76200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7796213" y="5972175"/>
            <a:ext cx="76200" cy="762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5257800" y="4572001"/>
            <a:ext cx="1136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C5CF"/>
                </a:solidFill>
                <a:latin typeface="Times New Roman" panose="02020603050405020304" pitchFamily="18" charset="0"/>
              </a:rPr>
              <a:t>Ponto crítico</a:t>
            </a: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V="1">
            <a:off x="3352800" y="3429000"/>
            <a:ext cx="2438400" cy="2133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25" name="Freeform 25"/>
          <p:cNvSpPr>
            <a:spLocks/>
          </p:cNvSpPr>
          <p:nvPr/>
        </p:nvSpPr>
        <p:spPr bwMode="auto">
          <a:xfrm>
            <a:off x="5791200" y="2362200"/>
            <a:ext cx="3352800" cy="1066800"/>
          </a:xfrm>
          <a:custGeom>
            <a:avLst/>
            <a:gdLst>
              <a:gd name="T0" fmla="*/ 0 w 2112"/>
              <a:gd name="T1" fmla="*/ 1066800 h 672"/>
              <a:gd name="T2" fmla="*/ 838200 w 2112"/>
              <a:gd name="T3" fmla="*/ 457200 h 672"/>
              <a:gd name="T4" fmla="*/ 2057400 w 2112"/>
              <a:gd name="T5" fmla="*/ 0 h 672"/>
              <a:gd name="T6" fmla="*/ 3352800 w 2112"/>
              <a:gd name="T7" fmla="*/ 45720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2" h="672">
                <a:moveTo>
                  <a:pt x="0" y="672"/>
                </a:moveTo>
                <a:cubicBezTo>
                  <a:pt x="156" y="536"/>
                  <a:pt x="312" y="400"/>
                  <a:pt x="528" y="288"/>
                </a:cubicBezTo>
                <a:cubicBezTo>
                  <a:pt x="744" y="176"/>
                  <a:pt x="1032" y="0"/>
                  <a:pt x="1296" y="0"/>
                </a:cubicBezTo>
                <a:cubicBezTo>
                  <a:pt x="1560" y="0"/>
                  <a:pt x="1836" y="144"/>
                  <a:pt x="2112" y="288"/>
                </a:cubicBezTo>
              </a:path>
            </a:pathLst>
          </a:custGeom>
          <a:noFill/>
          <a:ln w="12700" cap="flat" cmpd="sng">
            <a:solidFill>
              <a:srgbClr val="FFC5C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7848600" y="2438400"/>
            <a:ext cx="0" cy="3581400"/>
          </a:xfrm>
          <a:prstGeom prst="line">
            <a:avLst/>
          </a:prstGeom>
          <a:noFill/>
          <a:ln w="12700">
            <a:solidFill>
              <a:srgbClr val="FFC5C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4648200" y="4360863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5749925" y="3405188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5629" name="Oval 29"/>
          <p:cNvSpPr>
            <a:spLocks noChangeArrowheads="1"/>
          </p:cNvSpPr>
          <p:nvPr/>
        </p:nvSpPr>
        <p:spPr bwMode="auto">
          <a:xfrm>
            <a:off x="3505200" y="536892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7824788" y="232092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9220200" y="54864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0,198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9220200" y="52419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0,396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9220200" y="42513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1.980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9220200" y="32607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9144000" y="21939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9.450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3435350" y="6156326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3886200" y="6165851"/>
            <a:ext cx="90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10.000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5610226" y="6154739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7467601" y="6165851"/>
            <a:ext cx="109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C5CF"/>
                </a:solidFill>
                <a:latin typeface="Times New Roman" panose="02020603050405020304" pitchFamily="18" charset="0"/>
              </a:rPr>
              <a:t>70.000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2784475" y="5775326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135</a:t>
            </a:r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>
            <a:off x="5867400" y="1371600"/>
            <a:ext cx="0" cy="1066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>
            <a:off x="3505200" y="1584325"/>
            <a:ext cx="2209800" cy="0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4495800" y="1203326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>
            <a:off x="5943600" y="1584325"/>
            <a:ext cx="1752600" cy="0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477000" y="1203326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>
            <a:off x="7994650" y="1584325"/>
            <a:ext cx="1066800" cy="0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8382000" y="1203326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>
            <a:off x="7848600" y="1219200"/>
            <a:ext cx="0" cy="1066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49" name="Freeform 49"/>
          <p:cNvSpPr>
            <a:spLocks/>
          </p:cNvSpPr>
          <p:nvPr/>
        </p:nvSpPr>
        <p:spPr bwMode="auto">
          <a:xfrm>
            <a:off x="5029200" y="3048000"/>
            <a:ext cx="3352800" cy="1066800"/>
          </a:xfrm>
          <a:custGeom>
            <a:avLst/>
            <a:gdLst>
              <a:gd name="T0" fmla="*/ 0 w 2112"/>
              <a:gd name="T1" fmla="*/ 1066800 h 672"/>
              <a:gd name="T2" fmla="*/ 838200 w 2112"/>
              <a:gd name="T3" fmla="*/ 457200 h 672"/>
              <a:gd name="T4" fmla="*/ 2057400 w 2112"/>
              <a:gd name="T5" fmla="*/ 0 h 672"/>
              <a:gd name="T6" fmla="*/ 3352800 w 2112"/>
              <a:gd name="T7" fmla="*/ 45720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2" h="672">
                <a:moveTo>
                  <a:pt x="0" y="672"/>
                </a:moveTo>
                <a:cubicBezTo>
                  <a:pt x="156" y="536"/>
                  <a:pt x="312" y="400"/>
                  <a:pt x="528" y="288"/>
                </a:cubicBezTo>
                <a:cubicBezTo>
                  <a:pt x="744" y="176"/>
                  <a:pt x="1032" y="0"/>
                  <a:pt x="1296" y="0"/>
                </a:cubicBezTo>
                <a:cubicBezTo>
                  <a:pt x="1560" y="0"/>
                  <a:pt x="1836" y="144"/>
                  <a:pt x="2112" y="288"/>
                </a:cubicBezTo>
              </a:path>
            </a:pathLst>
          </a:custGeom>
          <a:noFill/>
          <a:ln w="12700" cap="flat" cmpd="sng">
            <a:solidFill>
              <a:srgbClr val="FFC5C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>
            <a:off x="7010400" y="3048000"/>
            <a:ext cx="0" cy="2971800"/>
          </a:xfrm>
          <a:prstGeom prst="line">
            <a:avLst/>
          </a:prstGeom>
          <a:noFill/>
          <a:ln w="12700">
            <a:solidFill>
              <a:srgbClr val="FEFEF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es-EC"/>
          </a:p>
        </p:txBody>
      </p: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6477001" y="6172201"/>
            <a:ext cx="109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C5CF"/>
                </a:solidFill>
                <a:latin typeface="Times New Roman" panose="02020603050405020304" pitchFamily="18" charset="0"/>
              </a:rPr>
              <a:t>50.000</a:t>
            </a:r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>
            <a:off x="7010400" y="3048000"/>
            <a:ext cx="2133600" cy="0"/>
          </a:xfrm>
          <a:prstGeom prst="line">
            <a:avLst/>
          </a:prstGeom>
          <a:noFill/>
          <a:ln w="12700">
            <a:solidFill>
              <a:srgbClr val="FEFEF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es-EC"/>
          </a:p>
        </p:txBody>
      </p:sp>
      <p:sp>
        <p:nvSpPr>
          <p:cNvPr id="25653" name="Text Box 53"/>
          <p:cNvSpPr txBox="1">
            <a:spLocks noChangeArrowheads="1"/>
          </p:cNvSpPr>
          <p:nvPr/>
        </p:nvSpPr>
        <p:spPr bwMode="auto">
          <a:xfrm>
            <a:off x="9144000" y="28035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6.140</a:t>
            </a:r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 flipV="1">
            <a:off x="5029200" y="3429000"/>
            <a:ext cx="0" cy="26098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55" name="Text Box 55"/>
          <p:cNvSpPr txBox="1">
            <a:spLocks noChangeArrowheads="1"/>
          </p:cNvSpPr>
          <p:nvPr/>
        </p:nvSpPr>
        <p:spPr bwMode="auto">
          <a:xfrm>
            <a:off x="4349750" y="4648201"/>
            <a:ext cx="1136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C5CF"/>
                </a:solidFill>
                <a:latin typeface="Times New Roman" panose="02020603050405020304" pitchFamily="18" charset="0"/>
              </a:rPr>
              <a:t>Ponto crítico</a:t>
            </a:r>
          </a:p>
        </p:txBody>
      </p:sp>
      <p:sp>
        <p:nvSpPr>
          <p:cNvPr id="25656" name="Text Box 56"/>
          <p:cNvSpPr txBox="1">
            <a:spLocks noChangeArrowheads="1"/>
          </p:cNvSpPr>
          <p:nvPr/>
        </p:nvSpPr>
        <p:spPr bwMode="auto">
          <a:xfrm>
            <a:off x="6934200" y="2212976"/>
            <a:ext cx="2057400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EFE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400">
                <a:solidFill>
                  <a:srgbClr val="FFC5CF"/>
                </a:solidFill>
                <a:latin typeface="Times New Roman" panose="02020603050405020304" pitchFamily="18" charset="0"/>
              </a:rPr>
              <a:t>Irrigado</a:t>
            </a:r>
          </a:p>
        </p:txBody>
      </p:sp>
      <p:sp>
        <p:nvSpPr>
          <p:cNvPr id="25657" name="Text Box 57"/>
          <p:cNvSpPr txBox="1">
            <a:spLocks noChangeArrowheads="1"/>
          </p:cNvSpPr>
          <p:nvPr/>
        </p:nvSpPr>
        <p:spPr bwMode="auto">
          <a:xfrm>
            <a:off x="5867400" y="3276601"/>
            <a:ext cx="2286000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EFE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400">
                <a:solidFill>
                  <a:srgbClr val="FFC5CF"/>
                </a:solidFill>
                <a:latin typeface="Times New Roman" panose="02020603050405020304" pitchFamily="18" charset="0"/>
              </a:rPr>
              <a:t>safrinha</a:t>
            </a:r>
          </a:p>
        </p:txBody>
      </p:sp>
      <p:sp>
        <p:nvSpPr>
          <p:cNvPr id="25658" name="Oval 58"/>
          <p:cNvSpPr>
            <a:spLocks noChangeArrowheads="1"/>
          </p:cNvSpPr>
          <p:nvPr/>
        </p:nvSpPr>
        <p:spPr bwMode="auto">
          <a:xfrm>
            <a:off x="5003800" y="5529263"/>
            <a:ext cx="76200" cy="76200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5659" name="Freeform 59"/>
          <p:cNvSpPr>
            <a:spLocks/>
          </p:cNvSpPr>
          <p:nvPr/>
        </p:nvSpPr>
        <p:spPr bwMode="auto">
          <a:xfrm>
            <a:off x="5370513" y="2741613"/>
            <a:ext cx="3352800" cy="1066800"/>
          </a:xfrm>
          <a:custGeom>
            <a:avLst/>
            <a:gdLst>
              <a:gd name="T0" fmla="*/ 0 w 2112"/>
              <a:gd name="T1" fmla="*/ 1066800 h 672"/>
              <a:gd name="T2" fmla="*/ 838200 w 2112"/>
              <a:gd name="T3" fmla="*/ 457200 h 672"/>
              <a:gd name="T4" fmla="*/ 2057400 w 2112"/>
              <a:gd name="T5" fmla="*/ 0 h 672"/>
              <a:gd name="T6" fmla="*/ 3352800 w 2112"/>
              <a:gd name="T7" fmla="*/ 45720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2" h="672">
                <a:moveTo>
                  <a:pt x="0" y="672"/>
                </a:moveTo>
                <a:cubicBezTo>
                  <a:pt x="156" y="536"/>
                  <a:pt x="312" y="400"/>
                  <a:pt x="528" y="288"/>
                </a:cubicBezTo>
                <a:cubicBezTo>
                  <a:pt x="744" y="176"/>
                  <a:pt x="1032" y="0"/>
                  <a:pt x="1296" y="0"/>
                </a:cubicBezTo>
                <a:cubicBezTo>
                  <a:pt x="1560" y="0"/>
                  <a:pt x="1836" y="144"/>
                  <a:pt x="2112" y="288"/>
                </a:cubicBezTo>
              </a:path>
            </a:pathLst>
          </a:custGeom>
          <a:noFill/>
          <a:ln w="12700" cap="flat" cmpd="sng">
            <a:solidFill>
              <a:srgbClr val="FFC5C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60" name="Line 60"/>
          <p:cNvSpPr>
            <a:spLocks noChangeShapeType="1"/>
          </p:cNvSpPr>
          <p:nvPr/>
        </p:nvSpPr>
        <p:spPr bwMode="auto">
          <a:xfrm flipV="1">
            <a:off x="5334000" y="3429000"/>
            <a:ext cx="0" cy="26098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61" name="Text Box 61"/>
          <p:cNvSpPr txBox="1">
            <a:spLocks noChangeArrowheads="1"/>
          </p:cNvSpPr>
          <p:nvPr/>
        </p:nvSpPr>
        <p:spPr bwMode="auto">
          <a:xfrm>
            <a:off x="6934200" y="2895601"/>
            <a:ext cx="2286000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EFE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400">
                <a:solidFill>
                  <a:srgbClr val="FFC5CF"/>
                </a:solidFill>
                <a:latin typeface="Times New Roman" panose="02020603050405020304" pitchFamily="18" charset="0"/>
              </a:rPr>
              <a:t>Normal</a:t>
            </a:r>
          </a:p>
        </p:txBody>
      </p:sp>
      <p:sp>
        <p:nvSpPr>
          <p:cNvPr id="25662" name="Line 62"/>
          <p:cNvSpPr>
            <a:spLocks noChangeShapeType="1"/>
          </p:cNvSpPr>
          <p:nvPr/>
        </p:nvSpPr>
        <p:spPr bwMode="auto">
          <a:xfrm>
            <a:off x="7391400" y="2743200"/>
            <a:ext cx="0" cy="3276600"/>
          </a:xfrm>
          <a:prstGeom prst="line">
            <a:avLst/>
          </a:prstGeom>
          <a:noFill/>
          <a:ln w="12700">
            <a:solidFill>
              <a:srgbClr val="FEFEF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es-EC"/>
          </a:p>
        </p:txBody>
      </p:sp>
      <p:sp>
        <p:nvSpPr>
          <p:cNvPr id="25663" name="Text Box 63"/>
          <p:cNvSpPr txBox="1">
            <a:spLocks noChangeArrowheads="1"/>
          </p:cNvSpPr>
          <p:nvPr/>
        </p:nvSpPr>
        <p:spPr bwMode="auto">
          <a:xfrm>
            <a:off x="6905626" y="6384926"/>
            <a:ext cx="109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rgbClr val="FFC5CF"/>
                </a:solidFill>
                <a:latin typeface="Times New Roman" panose="02020603050405020304" pitchFamily="18" charset="0"/>
              </a:rPr>
              <a:t>58.000</a:t>
            </a:r>
          </a:p>
        </p:txBody>
      </p:sp>
      <p:sp>
        <p:nvSpPr>
          <p:cNvPr id="25664" name="Oval 64"/>
          <p:cNvSpPr>
            <a:spLocks noChangeArrowheads="1"/>
          </p:cNvSpPr>
          <p:nvPr/>
        </p:nvSpPr>
        <p:spPr bwMode="auto">
          <a:xfrm>
            <a:off x="5300663" y="5540375"/>
            <a:ext cx="76200" cy="76200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5665" name="Text Box 65"/>
          <p:cNvSpPr txBox="1">
            <a:spLocks noChangeArrowheads="1"/>
          </p:cNvSpPr>
          <p:nvPr/>
        </p:nvSpPr>
        <p:spPr bwMode="auto">
          <a:xfrm>
            <a:off x="4800600" y="4098926"/>
            <a:ext cx="1136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FFC5CF"/>
                </a:solidFill>
                <a:latin typeface="Times New Roman" panose="02020603050405020304" pitchFamily="18" charset="0"/>
              </a:rPr>
              <a:t>Ponto crítico</a:t>
            </a:r>
          </a:p>
        </p:txBody>
      </p:sp>
      <p:sp>
        <p:nvSpPr>
          <p:cNvPr id="25666" name="Text Box 66"/>
          <p:cNvSpPr txBox="1">
            <a:spLocks noChangeArrowheads="1"/>
          </p:cNvSpPr>
          <p:nvPr/>
        </p:nvSpPr>
        <p:spPr bwMode="auto">
          <a:xfrm>
            <a:off x="1828800" y="3048001"/>
            <a:ext cx="609600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EFE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4400">
              <a:solidFill>
                <a:srgbClr val="FFC5C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00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5"/>
          <p:cNvSpPr>
            <a:spLocks noGrp="1" noChangeArrowheads="1"/>
          </p:cNvSpPr>
          <p:nvPr>
            <p:ph type="title"/>
          </p:nvPr>
        </p:nvSpPr>
        <p:spPr>
          <a:xfrm>
            <a:off x="2209800" y="444500"/>
            <a:ext cx="8229600" cy="1384300"/>
          </a:xfrm>
        </p:spPr>
        <p:txBody>
          <a:bodyPr/>
          <a:lstStyle/>
          <a:p>
            <a:pPr algn="ctr" eaLnBrk="1" hangingPunct="1"/>
            <a:r>
              <a:rPr lang="pt-BR" altLang="pt-BR" sz="1800"/>
              <a:t>Distribuição das projeções elípticas da copa do milho, ilustrando o espaçamento entre plantas (e</a:t>
            </a:r>
            <a:r>
              <a:rPr lang="pt-BR" altLang="pt-BR" sz="1800" baseline="-25000"/>
              <a:t>1</a:t>
            </a:r>
            <a:r>
              <a:rPr lang="pt-BR" altLang="pt-BR" sz="1800"/>
              <a:t>) e o espaçamento entre fileiras (e</a:t>
            </a:r>
            <a:r>
              <a:rPr lang="pt-BR" altLang="pt-BR" sz="1800" baseline="-25000"/>
              <a:t>2</a:t>
            </a:r>
            <a:r>
              <a:rPr lang="pt-BR" altLang="pt-BR" sz="1800"/>
              <a:t>)</a:t>
            </a:r>
          </a:p>
        </p:txBody>
      </p:sp>
      <p:pic>
        <p:nvPicPr>
          <p:cNvPr id="28675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7963" y="1752600"/>
            <a:ext cx="5067300" cy="501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22"/>
          <p:cNvSpPr txBox="1">
            <a:spLocks noChangeArrowheads="1"/>
          </p:cNvSpPr>
          <p:nvPr/>
        </p:nvSpPr>
        <p:spPr bwMode="auto">
          <a:xfrm>
            <a:off x="4648200" y="0"/>
            <a:ext cx="601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Quando PARTE AÉREA </a:t>
            </a:r>
            <a:r>
              <a:rPr lang="en-US" altLang="pt-BR" sz="3200">
                <a:solidFill>
                  <a:srgbClr val="0D0D0D"/>
                </a:solidFill>
                <a:cs typeface="Arial" panose="020B0604020202020204" pitchFamily="34" charset="0"/>
              </a:rPr>
              <a:t>é</a:t>
            </a:r>
            <a:r>
              <a:rPr lang="pt-BR" altLang="pt-BR" sz="3200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Fator limitante...</a:t>
            </a:r>
          </a:p>
        </p:txBody>
      </p:sp>
      <p:sp>
        <p:nvSpPr>
          <p:cNvPr id="28677" name="Oval 23"/>
          <p:cNvSpPr>
            <a:spLocks noChangeArrowheads="1"/>
          </p:cNvSpPr>
          <p:nvPr/>
        </p:nvSpPr>
        <p:spPr bwMode="auto">
          <a:xfrm>
            <a:off x="4191000" y="2222500"/>
            <a:ext cx="2362200" cy="533400"/>
          </a:xfrm>
          <a:prstGeom prst="ellipse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28678" name="Rectangle 24"/>
          <p:cNvSpPr>
            <a:spLocks noChangeArrowheads="1"/>
          </p:cNvSpPr>
          <p:nvPr/>
        </p:nvSpPr>
        <p:spPr bwMode="auto">
          <a:xfrm>
            <a:off x="8991600" y="1981200"/>
            <a:ext cx="5334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</p:spTree>
    <p:extLst>
      <p:ext uri="{BB962C8B-B14F-4D97-AF65-F5344CB8AC3E}">
        <p14:creationId xmlns:p14="http://schemas.microsoft.com/office/powerpoint/2010/main" val="35473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618130" y="185569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pt-BR" altLang="pt-BR" sz="3600" b="1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303930" y="3455894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237130" y="1017494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237130" y="4675094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932330" y="484094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 b="1">
                <a:solidFill>
                  <a:srgbClr val="0000FF"/>
                </a:solidFill>
                <a:latin typeface="Arial Rounded MT Bold" panose="020F0704030504030204" pitchFamily="34" charset="0"/>
              </a:rPr>
              <a:t>P (kg ha</a:t>
            </a:r>
            <a:r>
              <a:rPr lang="pt-BR" altLang="pt-BR" sz="2800" b="1" baseline="30000">
                <a:solidFill>
                  <a:srgbClr val="0000FF"/>
                </a:solidFill>
                <a:latin typeface="Arial Rounded MT Bold" panose="020F0704030504030204" pitchFamily="34" charset="0"/>
              </a:rPr>
              <a:t>-1</a:t>
            </a:r>
            <a:r>
              <a:rPr lang="pt-BR" altLang="pt-BR" sz="2800" b="1">
                <a:solidFill>
                  <a:srgbClr val="0000FF"/>
                </a:solidFill>
                <a:latin typeface="Arial Rounded MT Bold" panose="020F0704030504030204" pitchFamily="34" charset="0"/>
              </a:rPr>
              <a:t>)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491597" y="4738688"/>
            <a:ext cx="2205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rgbClr val="FF0033"/>
                </a:solidFill>
                <a:latin typeface="Times New Roman" panose="02020603050405020304" pitchFamily="18" charset="0"/>
              </a:rPr>
              <a:t> </a:t>
            </a:r>
            <a:r>
              <a:rPr lang="pt-BR" altLang="pt-BR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IAF (m</a:t>
            </a:r>
            <a:r>
              <a:rPr lang="pt-BR" altLang="pt-BR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pt-BR" altLang="pt-BR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</a:t>
            </a:r>
            <a:r>
              <a:rPr lang="pt-BR" altLang="pt-BR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-2</a:t>
            </a:r>
            <a:r>
              <a:rPr lang="pt-BR" altLang="pt-BR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pt-BR" altLang="pt-BR" sz="2400" dirty="0">
              <a:latin typeface="Times New Roman" panose="02020603050405020304" pitchFamily="18" charset="0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1618130" y="2312894"/>
            <a:ext cx="5105400" cy="3886200"/>
          </a:xfrm>
          <a:custGeom>
            <a:avLst/>
            <a:gdLst>
              <a:gd name="T0" fmla="*/ 2552700 w 21600"/>
              <a:gd name="T1" fmla="*/ 0 h 21600"/>
              <a:gd name="T2" fmla="*/ 9927 w 21600"/>
              <a:gd name="T3" fmla="*/ 1922769 h 21600"/>
              <a:gd name="T4" fmla="*/ 2552700 w 21600"/>
              <a:gd name="T5" fmla="*/ 15113 h 21600"/>
              <a:gd name="T6" fmla="*/ 5095473 w 21600"/>
              <a:gd name="T7" fmla="*/ 19227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6 w 21600"/>
              <a:gd name="T13" fmla="*/ 0 h 21600"/>
              <a:gd name="T14" fmla="*/ 21184 w 21600"/>
              <a:gd name="T15" fmla="*/ 137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4" y="10688"/>
                </a:moveTo>
                <a:cubicBezTo>
                  <a:pt x="145" y="4813"/>
                  <a:pt x="4925" y="83"/>
                  <a:pt x="10800" y="84"/>
                </a:cubicBezTo>
                <a:cubicBezTo>
                  <a:pt x="16674" y="84"/>
                  <a:pt x="21454" y="4813"/>
                  <a:pt x="21515" y="10688"/>
                </a:cubicBezTo>
                <a:lnTo>
                  <a:pt x="21599" y="10687"/>
                </a:lnTo>
                <a:cubicBezTo>
                  <a:pt x="21537" y="4766"/>
                  <a:pt x="16720" y="-1"/>
                  <a:pt x="10799" y="0"/>
                </a:cubicBezTo>
                <a:cubicBezTo>
                  <a:pt x="4879" y="0"/>
                  <a:pt x="62" y="4766"/>
                  <a:pt x="0" y="10687"/>
                </a:cubicBezTo>
                <a:lnTo>
                  <a:pt x="84" y="10688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FF0033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3599330" y="1779494"/>
            <a:ext cx="5181600" cy="4419600"/>
          </a:xfrm>
          <a:custGeom>
            <a:avLst/>
            <a:gdLst>
              <a:gd name="T0" fmla="*/ 2590800 w 21600"/>
              <a:gd name="T1" fmla="*/ 0 h 21600"/>
              <a:gd name="T2" fmla="*/ 10075 w 21600"/>
              <a:gd name="T3" fmla="*/ 2186679 h 21600"/>
              <a:gd name="T4" fmla="*/ 2590800 w 21600"/>
              <a:gd name="T5" fmla="*/ 17187 h 21600"/>
              <a:gd name="T6" fmla="*/ 5171525 w 21600"/>
              <a:gd name="T7" fmla="*/ 2186679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6 w 21600"/>
              <a:gd name="T13" fmla="*/ 0 h 21600"/>
              <a:gd name="T14" fmla="*/ 21184 w 21600"/>
              <a:gd name="T15" fmla="*/ 137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4" y="10688"/>
                </a:moveTo>
                <a:cubicBezTo>
                  <a:pt x="145" y="4813"/>
                  <a:pt x="4925" y="83"/>
                  <a:pt x="10800" y="84"/>
                </a:cubicBezTo>
                <a:cubicBezTo>
                  <a:pt x="16674" y="84"/>
                  <a:pt x="21454" y="4813"/>
                  <a:pt x="21515" y="10688"/>
                </a:cubicBezTo>
                <a:lnTo>
                  <a:pt x="21599" y="10687"/>
                </a:lnTo>
                <a:cubicBezTo>
                  <a:pt x="21537" y="4766"/>
                  <a:pt x="16720" y="-1"/>
                  <a:pt x="10799" y="0"/>
                </a:cubicBezTo>
                <a:cubicBezTo>
                  <a:pt x="4879" y="0"/>
                  <a:pt x="62" y="4766"/>
                  <a:pt x="0" y="10687"/>
                </a:cubicBezTo>
                <a:lnTo>
                  <a:pt x="84" y="10688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932330" y="5513294"/>
            <a:ext cx="43951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 b="1">
                <a:solidFill>
                  <a:srgbClr val="FF0033"/>
                </a:solidFill>
                <a:latin typeface="Arial Rounded MT Bold" panose="020F0704030504030204" pitchFamily="34" charset="0"/>
              </a:rPr>
              <a:t>Agricultura de sequeiro</a:t>
            </a:r>
          </a:p>
          <a:p>
            <a:r>
              <a:rPr lang="pt-BR" altLang="pt-BR" sz="2000" b="1">
                <a:solidFill>
                  <a:srgbClr val="FF0033"/>
                </a:solidFill>
                <a:latin typeface="Arial Rounded MT Bold" panose="020F0704030504030204" pitchFamily="34" charset="0"/>
              </a:rPr>
              <a:t>fator limitante: evapotranspiração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237130" y="2312894"/>
            <a:ext cx="2895600" cy="0"/>
          </a:xfrm>
          <a:prstGeom prst="line">
            <a:avLst/>
          </a:prstGeom>
          <a:noFill/>
          <a:ln w="28575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4056530" y="2312894"/>
            <a:ext cx="0" cy="2362200"/>
          </a:xfrm>
          <a:prstGeom prst="line">
            <a:avLst/>
          </a:prstGeom>
          <a:noFill/>
          <a:ln w="28575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904130" y="4675095"/>
            <a:ext cx="367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3</a:t>
            </a:r>
            <a:endParaRPr lang="pt-BR" altLang="pt-BR" sz="2400" dirty="0">
              <a:latin typeface="Times New Roman" panose="02020603050405020304" pitchFamily="18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359868" y="5513295"/>
            <a:ext cx="4716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 b="1">
                <a:solidFill>
                  <a:schemeClr val="accent1"/>
                </a:solidFill>
                <a:latin typeface="Arial Rounded MT Bold" panose="020F0704030504030204" pitchFamily="34" charset="0"/>
              </a:rPr>
              <a:t>Agricultura irrigada</a:t>
            </a:r>
          </a:p>
          <a:p>
            <a:r>
              <a:rPr lang="pt-BR" altLang="pt-BR" sz="2000" b="1">
                <a:solidFill>
                  <a:schemeClr val="accent1"/>
                </a:solidFill>
                <a:latin typeface="Arial Rounded MT Bold" panose="020F0704030504030204" pitchFamily="34" charset="0"/>
              </a:rPr>
              <a:t>fator limitante: arquitetura de planta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1237130" y="1779494"/>
            <a:ext cx="4876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6342530" y="1855694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190130" y="4675095"/>
            <a:ext cx="367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4</a:t>
            </a:r>
            <a:endParaRPr lang="pt-BR" altLang="pt-BR" sz="2400" dirty="0">
              <a:latin typeface="Times New Roman" panose="02020603050405020304" pitchFamily="18" charset="0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1237130" y="890494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1237129" y="4687794"/>
            <a:ext cx="10228729" cy="81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6279783" y="2303930"/>
            <a:ext cx="5105400" cy="3886200"/>
          </a:xfrm>
          <a:custGeom>
            <a:avLst/>
            <a:gdLst>
              <a:gd name="T0" fmla="*/ 2552700 w 21600"/>
              <a:gd name="T1" fmla="*/ 0 h 21600"/>
              <a:gd name="T2" fmla="*/ 9927 w 21600"/>
              <a:gd name="T3" fmla="*/ 1922769 h 21600"/>
              <a:gd name="T4" fmla="*/ 2552700 w 21600"/>
              <a:gd name="T5" fmla="*/ 15113 h 21600"/>
              <a:gd name="T6" fmla="*/ 5095473 w 21600"/>
              <a:gd name="T7" fmla="*/ 19227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6 w 21600"/>
              <a:gd name="T13" fmla="*/ 0 h 21600"/>
              <a:gd name="T14" fmla="*/ 21184 w 21600"/>
              <a:gd name="T15" fmla="*/ 137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4" y="10688"/>
                </a:moveTo>
                <a:cubicBezTo>
                  <a:pt x="145" y="4813"/>
                  <a:pt x="4925" y="83"/>
                  <a:pt x="10800" y="84"/>
                </a:cubicBezTo>
                <a:cubicBezTo>
                  <a:pt x="16674" y="84"/>
                  <a:pt x="21454" y="4813"/>
                  <a:pt x="21515" y="10688"/>
                </a:cubicBezTo>
                <a:lnTo>
                  <a:pt x="21599" y="10687"/>
                </a:lnTo>
                <a:cubicBezTo>
                  <a:pt x="21537" y="4766"/>
                  <a:pt x="16720" y="-1"/>
                  <a:pt x="10799" y="0"/>
                </a:cubicBezTo>
                <a:cubicBezTo>
                  <a:pt x="4879" y="0"/>
                  <a:pt x="62" y="4766"/>
                  <a:pt x="0" y="10687"/>
                </a:cubicBezTo>
                <a:lnTo>
                  <a:pt x="84" y="10688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FF0033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673352" y="4675090"/>
            <a:ext cx="367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5</a:t>
            </a:r>
            <a:endParaRPr lang="pt-BR" altLang="pt-BR" sz="2400" dirty="0">
              <a:latin typeface="Times New Roman" panose="02020603050405020304" pitchFamily="18" charset="0"/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852650" y="2348750"/>
            <a:ext cx="0" cy="2362200"/>
          </a:xfrm>
          <a:prstGeom prst="line">
            <a:avLst/>
          </a:prstGeom>
          <a:noFill/>
          <a:ln w="28575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724400" y="0"/>
            <a:ext cx="5943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dirty="0">
                <a:solidFill>
                  <a:srgbClr val="00CC00"/>
                </a:solidFill>
                <a:latin typeface="Arial Rounded MT Bold" panose="020F0704030504030204" pitchFamily="34" charset="0"/>
              </a:rPr>
              <a:t>IAF x PRODUTIVIDADE</a:t>
            </a:r>
            <a:endParaRPr lang="pt-BR" altLang="pt-BR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 flipV="1">
            <a:off x="2819400" y="6858001"/>
            <a:ext cx="640080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pt-BR" altLang="pt-BR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77688" y="209923"/>
            <a:ext cx="5121087" cy="641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6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Exigências Climáticas</a:t>
            </a:r>
            <a:endParaRPr lang="pt-BR" altLang="pt-BR" sz="2400" dirty="0">
              <a:solidFill>
                <a:schemeClr val="tx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73523" y="962677"/>
            <a:ext cx="4825252" cy="592138"/>
          </a:xfrm>
          <a:prstGeom prst="rect">
            <a:avLst/>
          </a:prstGeom>
          <a:solidFill>
            <a:srgbClr val="3399FF"/>
          </a:solidFill>
          <a:ln w="12700">
            <a:solidFill>
              <a:srgbClr val="3399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Água    </a:t>
            </a:r>
            <a:endParaRPr lang="pt-BR" altLang="pt-BR" sz="2400" dirty="0">
              <a:solidFill>
                <a:schemeClr val="tx1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73522" y="1554816"/>
            <a:ext cx="4825253" cy="222567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000" b="1">
                <a:solidFill>
                  <a:schemeClr val="tx1"/>
                </a:solidFill>
                <a:latin typeface="Arial Rounded MT Bold" panose="020F0704030504030204" pitchFamily="34" charset="0"/>
              </a:rPr>
              <a:t>Necessidade:</a:t>
            </a:r>
            <a:r>
              <a:rPr lang="pt-BR" altLang="pt-BR" sz="2000">
                <a:solidFill>
                  <a:schemeClr val="tx1"/>
                </a:solidFill>
                <a:latin typeface="Arial Rounded MT Bold" panose="020F0704030504030204" pitchFamily="34" charset="0"/>
              </a:rPr>
              <a:t> 300-500 mm</a:t>
            </a:r>
          </a:p>
          <a:p>
            <a:r>
              <a:rPr lang="pt-BR" altLang="pt-BR" sz="2000" b="1">
                <a:solidFill>
                  <a:schemeClr val="tx1"/>
                </a:solidFill>
                <a:latin typeface="Arial Rounded MT Bold" panose="020F0704030504030204" pitchFamily="34" charset="0"/>
              </a:rPr>
              <a:t>Consumo Diário:</a:t>
            </a:r>
            <a:endParaRPr lang="pt-BR" altLang="pt-BR" sz="200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pt-BR" altLang="pt-BR" sz="2000">
                <a:solidFill>
                  <a:schemeClr val="tx1"/>
                </a:solidFill>
                <a:latin typeface="Arial Rounded MT Bold" panose="020F0704030504030204" pitchFamily="34" charset="0"/>
              </a:rPr>
              <a:t>	até 8 folhas....... 4 - 5 mm</a:t>
            </a:r>
          </a:p>
          <a:p>
            <a:r>
              <a:rPr lang="pt-BR" altLang="pt-BR" sz="2000">
                <a:solidFill>
                  <a:schemeClr val="tx1"/>
                </a:solidFill>
                <a:latin typeface="Arial Rounded MT Bold" panose="020F0704030504030204" pitchFamily="34" charset="0"/>
              </a:rPr>
              <a:t>	Florescimento... 7 - 9 mm</a:t>
            </a:r>
          </a:p>
          <a:p>
            <a:r>
              <a:rPr lang="pt-BR" altLang="pt-BR" sz="2000" b="1">
                <a:solidFill>
                  <a:schemeClr val="tx1"/>
                </a:solidFill>
                <a:latin typeface="Arial Rounded MT Bold" panose="020F0704030504030204" pitchFamily="34" charset="0"/>
              </a:rPr>
              <a:t>Período Crítico</a:t>
            </a:r>
            <a:r>
              <a:rPr lang="pt-BR" altLang="pt-BR" sz="2000">
                <a:solidFill>
                  <a:schemeClr val="tx1"/>
                </a:solidFill>
                <a:latin typeface="Arial Rounded MT Bold" panose="020F0704030504030204" pitchFamily="34" charset="0"/>
              </a:rPr>
              <a:t>:</a:t>
            </a:r>
          </a:p>
          <a:p>
            <a:r>
              <a:rPr lang="pt-BR" altLang="pt-BR" sz="2000">
                <a:solidFill>
                  <a:schemeClr val="tx1"/>
                </a:solidFill>
                <a:latin typeface="Arial Rounded MT Bold" panose="020F0704030504030204" pitchFamily="34" charset="0"/>
              </a:rPr>
              <a:t>15 dias antes--&gt;15 dias após</a:t>
            </a:r>
          </a:p>
          <a:p>
            <a:r>
              <a:rPr lang="pt-BR" altLang="pt-BR" sz="200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(florescimento)</a:t>
            </a:r>
            <a:endParaRPr lang="pt-BR" altLang="pt-BR" sz="2400">
              <a:solidFill>
                <a:schemeClr val="tx1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008219" y="249378"/>
            <a:ext cx="5289550" cy="5794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200" b="1">
                <a:solidFill>
                  <a:srgbClr val="FFFFFF"/>
                </a:solidFill>
                <a:latin typeface="Arial Rounded MT Bold" panose="020F0704030504030204" pitchFamily="34" charset="0"/>
              </a:rPr>
              <a:t>Luz</a:t>
            </a:r>
            <a:endParaRPr lang="pt-BR" altLang="pt-BR" sz="2400">
              <a:solidFill>
                <a:schemeClr val="tx1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008219" y="801453"/>
            <a:ext cx="5289550" cy="2985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2000" b="1">
                <a:solidFill>
                  <a:schemeClr val="tx1"/>
                </a:solidFill>
                <a:latin typeface="Arial Rounded MT Bold" panose="020F0704030504030204" pitchFamily="34" charset="0"/>
              </a:rPr>
              <a:t>Intensidade:</a:t>
            </a:r>
            <a:r>
              <a:rPr lang="pt-BR" altLang="pt-BR" sz="200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just"/>
            <a:r>
              <a:rPr lang="pt-BR" altLang="pt-BR" sz="2000">
                <a:solidFill>
                  <a:schemeClr val="tx1"/>
                </a:solidFill>
                <a:latin typeface="Arial Rounded MT Bold" panose="020F0704030504030204" pitchFamily="34" charset="0"/>
              </a:rPr>
              <a:t>	Resposta crescente</a:t>
            </a:r>
          </a:p>
          <a:p>
            <a:pPr algn="just"/>
            <a:r>
              <a:rPr lang="pt-BR" altLang="pt-BR" sz="2000" b="1">
                <a:solidFill>
                  <a:schemeClr val="tx1"/>
                </a:solidFill>
                <a:latin typeface="Arial Rounded MT Bold" panose="020F0704030504030204" pitchFamily="34" charset="0"/>
              </a:rPr>
              <a:t>Qualidade:</a:t>
            </a:r>
            <a:endParaRPr lang="pt-BR" altLang="pt-BR" sz="200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pt-BR" altLang="pt-BR" sz="2000">
                <a:solidFill>
                  <a:schemeClr val="tx1"/>
                </a:solidFill>
                <a:latin typeface="Arial Rounded MT Bold" panose="020F0704030504030204" pitchFamily="34" charset="0"/>
              </a:rPr>
              <a:t>	Não tolera luz difusa</a:t>
            </a:r>
          </a:p>
          <a:p>
            <a:pPr algn="just"/>
            <a:r>
              <a:rPr lang="pt-BR" altLang="pt-BR" sz="2000" b="1">
                <a:solidFill>
                  <a:schemeClr val="tx1"/>
                </a:solidFill>
                <a:latin typeface="Arial Rounded MT Bold" panose="020F0704030504030204" pitchFamily="34" charset="0"/>
              </a:rPr>
              <a:t>Duração</a:t>
            </a:r>
            <a:r>
              <a:rPr lang="pt-BR" altLang="pt-BR" sz="2000">
                <a:solidFill>
                  <a:schemeClr val="tx1"/>
                </a:solidFill>
                <a:latin typeface="Arial Rounded MT Bold" panose="020F0704030504030204" pitchFamily="34" charset="0"/>
              </a:rPr>
              <a:t>:</a:t>
            </a:r>
          </a:p>
          <a:p>
            <a:pPr algn="just"/>
            <a:r>
              <a:rPr lang="pt-BR" altLang="pt-BR" sz="2000">
                <a:solidFill>
                  <a:schemeClr val="tx1"/>
                </a:solidFill>
                <a:latin typeface="Arial Rounded MT Bold" panose="020F0704030504030204" pitchFamily="34" charset="0"/>
              </a:rPr>
              <a:t>	Resposta ao fotoperíodo 	em latitudes &gt; 33º</a:t>
            </a:r>
          </a:p>
          <a:p>
            <a:pPr algn="ctr"/>
            <a:r>
              <a:rPr lang="pt-BR" altLang="pt-BR" sz="2400" b="1">
                <a:solidFill>
                  <a:schemeClr val="tx1"/>
                </a:solidFill>
                <a:latin typeface="Arial Rounded MT Bold" panose="020F0704030504030204" pitchFamily="34" charset="0"/>
              </a:rPr>
              <a:t>Ciclo mais influenciado por Somatória Calórica</a:t>
            </a:r>
            <a:endParaRPr lang="pt-BR" altLang="pt-BR" sz="2400">
              <a:solidFill>
                <a:schemeClr val="tx1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656232" y="3956843"/>
            <a:ext cx="4809565" cy="579438"/>
          </a:xfrm>
          <a:prstGeom prst="rect">
            <a:avLst/>
          </a:prstGeom>
          <a:solidFill>
            <a:srgbClr val="D901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200" b="1">
                <a:solidFill>
                  <a:srgbClr val="FFFFFF"/>
                </a:solidFill>
                <a:latin typeface="Arial Rounded MT Bold" panose="020F0704030504030204" pitchFamily="34" charset="0"/>
              </a:rPr>
              <a:t>Temperatura</a:t>
            </a:r>
            <a:endParaRPr lang="pt-BR" altLang="pt-BR" sz="2400">
              <a:solidFill>
                <a:schemeClr val="tx1"/>
              </a:solidFill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665198" y="4536281"/>
            <a:ext cx="4800600" cy="2225675"/>
          </a:xfrm>
          <a:prstGeom prst="rect">
            <a:avLst/>
          </a:prstGeom>
          <a:solidFill>
            <a:srgbClr val="D901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000" b="1" dirty="0">
                <a:solidFill>
                  <a:srgbClr val="FEFEFC"/>
                </a:solidFill>
                <a:latin typeface="Arial" panose="020B0604020202020204" pitchFamily="34" charset="0"/>
              </a:rPr>
              <a:t>Ideal: 25 a 30ºC de dia e 18</a:t>
            </a:r>
            <a:r>
              <a:rPr lang="pt-BR" altLang="pt-BR" sz="2000" b="1" baseline="30000" dirty="0">
                <a:solidFill>
                  <a:srgbClr val="FEFEFC"/>
                </a:solidFill>
                <a:latin typeface="Arial" panose="020B0604020202020204" pitchFamily="34" charset="0"/>
              </a:rPr>
              <a:t>o</a:t>
            </a:r>
            <a:r>
              <a:rPr lang="pt-BR" altLang="pt-BR" sz="2000" b="1" dirty="0">
                <a:solidFill>
                  <a:srgbClr val="FEFEFC"/>
                </a:solidFill>
                <a:latin typeface="Arial" panose="020B0604020202020204" pitchFamily="34" charset="0"/>
              </a:rPr>
              <a:t>C a noite</a:t>
            </a:r>
          </a:p>
          <a:p>
            <a:r>
              <a:rPr lang="pt-BR" altLang="pt-BR" sz="2000" dirty="0">
                <a:solidFill>
                  <a:srgbClr val="FEFEFC"/>
                </a:solidFill>
                <a:latin typeface="Arial" panose="020B0604020202020204" pitchFamily="34" charset="0"/>
              </a:rPr>
              <a:t>Máxima diurna....................42-44ºC</a:t>
            </a:r>
          </a:p>
          <a:p>
            <a:r>
              <a:rPr lang="pt-BR" altLang="pt-BR" sz="2000" dirty="0">
                <a:solidFill>
                  <a:srgbClr val="FEFEFC"/>
                </a:solidFill>
                <a:latin typeface="Arial" panose="020B0604020202020204" pitchFamily="34" charset="0"/>
              </a:rPr>
              <a:t>Máxima noturna.....24ºC</a:t>
            </a:r>
          </a:p>
          <a:p>
            <a:r>
              <a:rPr lang="pt-BR" altLang="pt-BR" sz="2000" dirty="0">
                <a:solidFill>
                  <a:srgbClr val="FEFEFC"/>
                </a:solidFill>
                <a:latin typeface="Arial" panose="020B0604020202020204" pitchFamily="34" charset="0"/>
              </a:rPr>
              <a:t>Mínima diurna.................... 19ºC	</a:t>
            </a:r>
          </a:p>
          <a:p>
            <a:r>
              <a:rPr lang="pt-BR" altLang="pt-BR" sz="2000" dirty="0">
                <a:solidFill>
                  <a:srgbClr val="FEFEFC"/>
                </a:solidFill>
                <a:latin typeface="Arial" panose="020B0604020202020204" pitchFamily="34" charset="0"/>
              </a:rPr>
              <a:t>Mínima noturna..... 12-13ºC</a:t>
            </a:r>
          </a:p>
          <a:p>
            <a:r>
              <a:rPr lang="pt-BR" altLang="pt-BR" sz="2000" dirty="0">
                <a:solidFill>
                  <a:srgbClr val="FEFEFC"/>
                </a:solidFill>
                <a:latin typeface="Arial" panose="020B0604020202020204" pitchFamily="34" charset="0"/>
              </a:rPr>
              <a:t>basal ................................. 10°C</a:t>
            </a:r>
          </a:p>
          <a:p>
            <a:r>
              <a:rPr lang="pt-BR" altLang="pt-BR" sz="2000" dirty="0">
                <a:solidFill>
                  <a:srgbClr val="FEFEFC"/>
                </a:solidFill>
                <a:latin typeface="Arial" panose="020B0604020202020204" pitchFamily="34" charset="0"/>
              </a:rPr>
              <a:t>Mínima para germinação…10°C</a:t>
            </a:r>
          </a:p>
        </p:txBody>
      </p:sp>
      <p:pic>
        <p:nvPicPr>
          <p:cNvPr id="410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27" y="3956843"/>
            <a:ext cx="5289550" cy="2805113"/>
          </a:xfrm>
          <a:prstGeom prst="rect">
            <a:avLst/>
          </a:prstGeom>
          <a:solidFill>
            <a:srgbClr val="D901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1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793875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altLang="pt-BR" sz="4000" b="1" dirty="0"/>
              <a:t>Distribuição das projeções elípticas da copa do milho, ilustrando os </a:t>
            </a:r>
            <a:r>
              <a:rPr lang="pt-BR" altLang="pt-BR" sz="4000" b="1" dirty="0" err="1"/>
              <a:t>semi-eixos</a:t>
            </a:r>
            <a:r>
              <a:rPr lang="pt-BR" altLang="pt-BR" sz="4000" b="1" dirty="0"/>
              <a:t> a e b, o espaçamento entre plantas (e1) e o espaçamento entre fileiras (e2)</a:t>
            </a:r>
          </a:p>
        </p:txBody>
      </p:sp>
      <p:sp>
        <p:nvSpPr>
          <p:cNvPr id="30723" name="Oval 5"/>
          <p:cNvSpPr>
            <a:spLocks noChangeArrowheads="1"/>
          </p:cNvSpPr>
          <p:nvPr/>
        </p:nvSpPr>
        <p:spPr bwMode="auto">
          <a:xfrm>
            <a:off x="2438400" y="26670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24" name="Oval 6"/>
          <p:cNvSpPr>
            <a:spLocks noChangeArrowheads="1"/>
          </p:cNvSpPr>
          <p:nvPr/>
        </p:nvSpPr>
        <p:spPr bwMode="auto">
          <a:xfrm>
            <a:off x="2438400" y="29083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25" name="Oval 7"/>
          <p:cNvSpPr>
            <a:spLocks noChangeArrowheads="1"/>
          </p:cNvSpPr>
          <p:nvPr/>
        </p:nvSpPr>
        <p:spPr bwMode="auto">
          <a:xfrm>
            <a:off x="2438400" y="31623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26" name="Oval 8"/>
          <p:cNvSpPr>
            <a:spLocks noChangeArrowheads="1"/>
          </p:cNvSpPr>
          <p:nvPr/>
        </p:nvSpPr>
        <p:spPr bwMode="auto">
          <a:xfrm>
            <a:off x="2438400" y="34036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27" name="Oval 9"/>
          <p:cNvSpPr>
            <a:spLocks noChangeArrowheads="1"/>
          </p:cNvSpPr>
          <p:nvPr/>
        </p:nvSpPr>
        <p:spPr bwMode="auto">
          <a:xfrm>
            <a:off x="2438400" y="36576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28" name="Oval 10"/>
          <p:cNvSpPr>
            <a:spLocks noChangeArrowheads="1"/>
          </p:cNvSpPr>
          <p:nvPr/>
        </p:nvSpPr>
        <p:spPr bwMode="auto">
          <a:xfrm>
            <a:off x="2438400" y="38989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29" name="Oval 11"/>
          <p:cNvSpPr>
            <a:spLocks noChangeArrowheads="1"/>
          </p:cNvSpPr>
          <p:nvPr/>
        </p:nvSpPr>
        <p:spPr bwMode="auto">
          <a:xfrm>
            <a:off x="2438400" y="41529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30" name="Oval 12"/>
          <p:cNvSpPr>
            <a:spLocks noChangeArrowheads="1"/>
          </p:cNvSpPr>
          <p:nvPr/>
        </p:nvSpPr>
        <p:spPr bwMode="auto">
          <a:xfrm>
            <a:off x="2438400" y="43942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31" name="Text Box 13"/>
          <p:cNvSpPr txBox="1">
            <a:spLocks noChangeArrowheads="1"/>
          </p:cNvSpPr>
          <p:nvPr/>
        </p:nvSpPr>
        <p:spPr bwMode="auto">
          <a:xfrm>
            <a:off x="2514600" y="4800601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População máxima</a:t>
            </a:r>
          </a:p>
        </p:txBody>
      </p:sp>
      <p:sp>
        <p:nvSpPr>
          <p:cNvPr id="30732" name="Oval 14"/>
          <p:cNvSpPr>
            <a:spLocks noChangeArrowheads="1"/>
          </p:cNvSpPr>
          <p:nvPr/>
        </p:nvSpPr>
        <p:spPr bwMode="auto">
          <a:xfrm>
            <a:off x="3733800" y="26670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33" name="Oval 15"/>
          <p:cNvSpPr>
            <a:spLocks noChangeArrowheads="1"/>
          </p:cNvSpPr>
          <p:nvPr/>
        </p:nvSpPr>
        <p:spPr bwMode="auto">
          <a:xfrm>
            <a:off x="3733800" y="29083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34" name="Oval 16"/>
          <p:cNvSpPr>
            <a:spLocks noChangeArrowheads="1"/>
          </p:cNvSpPr>
          <p:nvPr/>
        </p:nvSpPr>
        <p:spPr bwMode="auto">
          <a:xfrm>
            <a:off x="3733800" y="31623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35" name="Oval 17"/>
          <p:cNvSpPr>
            <a:spLocks noChangeArrowheads="1"/>
          </p:cNvSpPr>
          <p:nvPr/>
        </p:nvSpPr>
        <p:spPr bwMode="auto">
          <a:xfrm>
            <a:off x="3733800" y="34036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36" name="Oval 18"/>
          <p:cNvSpPr>
            <a:spLocks noChangeArrowheads="1"/>
          </p:cNvSpPr>
          <p:nvPr/>
        </p:nvSpPr>
        <p:spPr bwMode="auto">
          <a:xfrm>
            <a:off x="3733800" y="36576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37" name="Oval 19"/>
          <p:cNvSpPr>
            <a:spLocks noChangeArrowheads="1"/>
          </p:cNvSpPr>
          <p:nvPr/>
        </p:nvSpPr>
        <p:spPr bwMode="auto">
          <a:xfrm>
            <a:off x="3733800" y="38989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38" name="Oval 20"/>
          <p:cNvSpPr>
            <a:spLocks noChangeArrowheads="1"/>
          </p:cNvSpPr>
          <p:nvPr/>
        </p:nvSpPr>
        <p:spPr bwMode="auto">
          <a:xfrm>
            <a:off x="3733800" y="41529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39" name="Oval 21"/>
          <p:cNvSpPr>
            <a:spLocks noChangeArrowheads="1"/>
          </p:cNvSpPr>
          <p:nvPr/>
        </p:nvSpPr>
        <p:spPr bwMode="auto">
          <a:xfrm>
            <a:off x="3733800" y="43942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40" name="Oval 22"/>
          <p:cNvSpPr>
            <a:spLocks noChangeArrowheads="1"/>
          </p:cNvSpPr>
          <p:nvPr/>
        </p:nvSpPr>
        <p:spPr bwMode="auto">
          <a:xfrm>
            <a:off x="6781800" y="26670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41" name="Oval 23"/>
          <p:cNvSpPr>
            <a:spLocks noChangeArrowheads="1"/>
          </p:cNvSpPr>
          <p:nvPr/>
        </p:nvSpPr>
        <p:spPr bwMode="auto">
          <a:xfrm>
            <a:off x="6781800" y="29083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42" name="Oval 24"/>
          <p:cNvSpPr>
            <a:spLocks noChangeArrowheads="1"/>
          </p:cNvSpPr>
          <p:nvPr/>
        </p:nvSpPr>
        <p:spPr bwMode="auto">
          <a:xfrm>
            <a:off x="6781800" y="31623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43" name="Oval 25"/>
          <p:cNvSpPr>
            <a:spLocks noChangeArrowheads="1"/>
          </p:cNvSpPr>
          <p:nvPr/>
        </p:nvSpPr>
        <p:spPr bwMode="auto">
          <a:xfrm>
            <a:off x="6781800" y="34036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44" name="Oval 26"/>
          <p:cNvSpPr>
            <a:spLocks noChangeArrowheads="1"/>
          </p:cNvSpPr>
          <p:nvPr/>
        </p:nvSpPr>
        <p:spPr bwMode="auto">
          <a:xfrm>
            <a:off x="6781800" y="36576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45" name="Oval 27"/>
          <p:cNvSpPr>
            <a:spLocks noChangeArrowheads="1"/>
          </p:cNvSpPr>
          <p:nvPr/>
        </p:nvSpPr>
        <p:spPr bwMode="auto">
          <a:xfrm>
            <a:off x="6781800" y="38989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46" name="Oval 28"/>
          <p:cNvSpPr>
            <a:spLocks noChangeArrowheads="1"/>
          </p:cNvSpPr>
          <p:nvPr/>
        </p:nvSpPr>
        <p:spPr bwMode="auto">
          <a:xfrm>
            <a:off x="6781800" y="41529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47" name="Oval 29"/>
          <p:cNvSpPr>
            <a:spLocks noChangeArrowheads="1"/>
          </p:cNvSpPr>
          <p:nvPr/>
        </p:nvSpPr>
        <p:spPr bwMode="auto">
          <a:xfrm>
            <a:off x="6781800" y="43942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48" name="Text Box 30"/>
          <p:cNvSpPr txBox="1">
            <a:spLocks noChangeArrowheads="1"/>
          </p:cNvSpPr>
          <p:nvPr/>
        </p:nvSpPr>
        <p:spPr bwMode="auto">
          <a:xfrm>
            <a:off x="6858000" y="4800601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População mínima</a:t>
            </a:r>
          </a:p>
        </p:txBody>
      </p:sp>
      <p:sp>
        <p:nvSpPr>
          <p:cNvPr id="30749" name="Oval 31"/>
          <p:cNvSpPr>
            <a:spLocks noChangeArrowheads="1"/>
          </p:cNvSpPr>
          <p:nvPr/>
        </p:nvSpPr>
        <p:spPr bwMode="auto">
          <a:xfrm>
            <a:off x="8458200" y="26670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50" name="Oval 32"/>
          <p:cNvSpPr>
            <a:spLocks noChangeArrowheads="1"/>
          </p:cNvSpPr>
          <p:nvPr/>
        </p:nvSpPr>
        <p:spPr bwMode="auto">
          <a:xfrm>
            <a:off x="8458200" y="29083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51" name="Oval 33"/>
          <p:cNvSpPr>
            <a:spLocks noChangeArrowheads="1"/>
          </p:cNvSpPr>
          <p:nvPr/>
        </p:nvSpPr>
        <p:spPr bwMode="auto">
          <a:xfrm>
            <a:off x="8458200" y="31623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52" name="Oval 34"/>
          <p:cNvSpPr>
            <a:spLocks noChangeArrowheads="1"/>
          </p:cNvSpPr>
          <p:nvPr/>
        </p:nvSpPr>
        <p:spPr bwMode="auto">
          <a:xfrm>
            <a:off x="8458200" y="34036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53" name="Oval 35"/>
          <p:cNvSpPr>
            <a:spLocks noChangeArrowheads="1"/>
          </p:cNvSpPr>
          <p:nvPr/>
        </p:nvSpPr>
        <p:spPr bwMode="auto">
          <a:xfrm>
            <a:off x="8458200" y="36576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54" name="Oval 36"/>
          <p:cNvSpPr>
            <a:spLocks noChangeArrowheads="1"/>
          </p:cNvSpPr>
          <p:nvPr/>
        </p:nvSpPr>
        <p:spPr bwMode="auto">
          <a:xfrm>
            <a:off x="8458200" y="38989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55" name="Oval 37"/>
          <p:cNvSpPr>
            <a:spLocks noChangeArrowheads="1"/>
          </p:cNvSpPr>
          <p:nvPr/>
        </p:nvSpPr>
        <p:spPr bwMode="auto">
          <a:xfrm>
            <a:off x="8458200" y="41529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56" name="Oval 38"/>
          <p:cNvSpPr>
            <a:spLocks noChangeArrowheads="1"/>
          </p:cNvSpPr>
          <p:nvPr/>
        </p:nvSpPr>
        <p:spPr bwMode="auto">
          <a:xfrm>
            <a:off x="8458200" y="4394200"/>
            <a:ext cx="16764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0757" name="Oval 39"/>
          <p:cNvSpPr>
            <a:spLocks noChangeArrowheads="1"/>
          </p:cNvSpPr>
          <p:nvPr/>
        </p:nvSpPr>
        <p:spPr bwMode="auto">
          <a:xfrm>
            <a:off x="3733800" y="2514600"/>
            <a:ext cx="533400" cy="533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17325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4473388" y="237565"/>
            <a:ext cx="5562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2400"/>
              <a:t>Perfil da planta de milho, consideradas as projeções horizontais das folhas, destacando o formato em pentágono, a posição da espiga (0) e os vértices A e A’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1789" y="2523566"/>
            <a:ext cx="5495925" cy="326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5848164" y="3965015"/>
            <a:ext cx="276225" cy="1333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482788" y="4199965"/>
            <a:ext cx="381000" cy="990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3482788" y="1913965"/>
            <a:ext cx="2362200" cy="2286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5844988" y="1913965"/>
            <a:ext cx="2514600" cy="2057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7978588" y="3971365"/>
            <a:ext cx="381000" cy="1143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720788" y="397136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8359588" y="381896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A’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997388" y="366656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272989" y="27056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61297"/>
              </p:ext>
            </p:extLst>
          </p:nvPr>
        </p:nvGraphicFramePr>
        <p:xfrm>
          <a:off x="6683188" y="1990166"/>
          <a:ext cx="34290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4" imgW="1180588" imgH="177723" progId="Equation.3">
                  <p:embed/>
                </p:oleObj>
              </mc:Choice>
              <mc:Fallback>
                <p:oleObj name="Equation" r:id="rId4" imgW="1180588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188" y="1990166"/>
                        <a:ext cx="34290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7521388" y="2371165"/>
            <a:ext cx="838200" cy="1524000"/>
          </a:xfrm>
          <a:prstGeom prst="line">
            <a:avLst/>
          </a:prstGeom>
          <a:noFill/>
          <a:ln w="28575">
            <a:solidFill>
              <a:srgbClr val="FFC5C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8359588" y="2980765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90% dos casos</a:t>
            </a:r>
          </a:p>
        </p:txBody>
      </p:sp>
      <p:sp>
        <p:nvSpPr>
          <p:cNvPr id="35856" name="Freeform 16"/>
          <p:cNvSpPr>
            <a:spLocks/>
          </p:cNvSpPr>
          <p:nvPr/>
        </p:nvSpPr>
        <p:spPr bwMode="auto">
          <a:xfrm>
            <a:off x="3317688" y="1761565"/>
            <a:ext cx="469900" cy="3124200"/>
          </a:xfrm>
          <a:custGeom>
            <a:avLst/>
            <a:gdLst>
              <a:gd name="T0" fmla="*/ 88900 w 296"/>
              <a:gd name="T1" fmla="*/ 0 h 1968"/>
              <a:gd name="T2" fmla="*/ 317500 w 296"/>
              <a:gd name="T3" fmla="*/ 228600 h 1968"/>
              <a:gd name="T4" fmla="*/ 241300 w 296"/>
              <a:gd name="T5" fmla="*/ 457200 h 1968"/>
              <a:gd name="T6" fmla="*/ 88900 w 296"/>
              <a:gd name="T7" fmla="*/ 990600 h 1968"/>
              <a:gd name="T8" fmla="*/ 317500 w 296"/>
              <a:gd name="T9" fmla="*/ 1524000 h 1968"/>
              <a:gd name="T10" fmla="*/ 12700 w 296"/>
              <a:gd name="T11" fmla="*/ 2133600 h 1968"/>
              <a:gd name="T12" fmla="*/ 241300 w 296"/>
              <a:gd name="T13" fmla="*/ 2895600 h 1968"/>
              <a:gd name="T14" fmla="*/ 469900 w 296"/>
              <a:gd name="T15" fmla="*/ 3124200 h 19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96" h="1968">
                <a:moveTo>
                  <a:pt x="56" y="0"/>
                </a:moveTo>
                <a:cubicBezTo>
                  <a:pt x="120" y="48"/>
                  <a:pt x="184" y="96"/>
                  <a:pt x="200" y="144"/>
                </a:cubicBezTo>
                <a:cubicBezTo>
                  <a:pt x="216" y="192"/>
                  <a:pt x="176" y="208"/>
                  <a:pt x="152" y="288"/>
                </a:cubicBezTo>
                <a:cubicBezTo>
                  <a:pt x="128" y="368"/>
                  <a:pt x="48" y="512"/>
                  <a:pt x="56" y="624"/>
                </a:cubicBezTo>
                <a:cubicBezTo>
                  <a:pt x="64" y="736"/>
                  <a:pt x="208" y="840"/>
                  <a:pt x="200" y="960"/>
                </a:cubicBezTo>
                <a:cubicBezTo>
                  <a:pt x="192" y="1080"/>
                  <a:pt x="16" y="1200"/>
                  <a:pt x="8" y="1344"/>
                </a:cubicBezTo>
                <a:cubicBezTo>
                  <a:pt x="0" y="1488"/>
                  <a:pt x="104" y="1720"/>
                  <a:pt x="152" y="1824"/>
                </a:cubicBezTo>
                <a:cubicBezTo>
                  <a:pt x="200" y="1928"/>
                  <a:pt x="272" y="1944"/>
                  <a:pt x="296" y="1968"/>
                </a:cubicBez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1958788" y="1758391"/>
            <a:ext cx="1676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 distribuição deve permitir chegar radiação na folha mais velha</a:t>
            </a:r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8054788" y="3666565"/>
            <a:ext cx="457200" cy="685800"/>
          </a:xfrm>
          <a:prstGeom prst="ellipse">
            <a:avLst/>
          </a:prstGeom>
          <a:noFill/>
          <a:ln w="9525" algn="ctr">
            <a:solidFill>
              <a:srgbClr val="FFFF4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8359588" y="4504765"/>
            <a:ext cx="1600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Máximo de 20% de sobreposição</a:t>
            </a: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H="1" flipV="1">
            <a:off x="8359588" y="4123765"/>
            <a:ext cx="304800" cy="457200"/>
          </a:xfrm>
          <a:prstGeom prst="line">
            <a:avLst/>
          </a:prstGeom>
          <a:noFill/>
          <a:ln w="9525">
            <a:solidFill>
              <a:srgbClr val="FFF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5862" name="Freeform 22"/>
          <p:cNvSpPr>
            <a:spLocks/>
          </p:cNvSpPr>
          <p:nvPr/>
        </p:nvSpPr>
        <p:spPr bwMode="auto">
          <a:xfrm flipH="1">
            <a:off x="6467288" y="2371165"/>
            <a:ext cx="1587500" cy="3276600"/>
          </a:xfrm>
          <a:custGeom>
            <a:avLst/>
            <a:gdLst>
              <a:gd name="T0" fmla="*/ 300338 w 296"/>
              <a:gd name="T1" fmla="*/ 0 h 1968"/>
              <a:gd name="T2" fmla="*/ 1072635 w 296"/>
              <a:gd name="T3" fmla="*/ 239751 h 1968"/>
              <a:gd name="T4" fmla="*/ 815203 w 296"/>
              <a:gd name="T5" fmla="*/ 479502 h 1968"/>
              <a:gd name="T6" fmla="*/ 300338 w 296"/>
              <a:gd name="T7" fmla="*/ 1038922 h 1968"/>
              <a:gd name="T8" fmla="*/ 1072635 w 296"/>
              <a:gd name="T9" fmla="*/ 1598341 h 1968"/>
              <a:gd name="T10" fmla="*/ 42905 w 296"/>
              <a:gd name="T11" fmla="*/ 2237678 h 1968"/>
              <a:gd name="T12" fmla="*/ 815203 w 296"/>
              <a:gd name="T13" fmla="*/ 3036849 h 1968"/>
              <a:gd name="T14" fmla="*/ 1587500 w 296"/>
              <a:gd name="T15" fmla="*/ 3276600 h 19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96" h="1968">
                <a:moveTo>
                  <a:pt x="56" y="0"/>
                </a:moveTo>
                <a:cubicBezTo>
                  <a:pt x="120" y="48"/>
                  <a:pt x="184" y="96"/>
                  <a:pt x="200" y="144"/>
                </a:cubicBezTo>
                <a:cubicBezTo>
                  <a:pt x="216" y="192"/>
                  <a:pt x="176" y="208"/>
                  <a:pt x="152" y="288"/>
                </a:cubicBezTo>
                <a:cubicBezTo>
                  <a:pt x="128" y="368"/>
                  <a:pt x="48" y="512"/>
                  <a:pt x="56" y="624"/>
                </a:cubicBezTo>
                <a:cubicBezTo>
                  <a:pt x="64" y="736"/>
                  <a:pt x="208" y="840"/>
                  <a:pt x="200" y="960"/>
                </a:cubicBezTo>
                <a:cubicBezTo>
                  <a:pt x="192" y="1080"/>
                  <a:pt x="16" y="1200"/>
                  <a:pt x="8" y="1344"/>
                </a:cubicBezTo>
                <a:cubicBezTo>
                  <a:pt x="0" y="1488"/>
                  <a:pt x="104" y="1720"/>
                  <a:pt x="152" y="1824"/>
                </a:cubicBezTo>
                <a:cubicBezTo>
                  <a:pt x="200" y="1928"/>
                  <a:pt x="272" y="1944"/>
                  <a:pt x="296" y="1968"/>
                </a:cubicBez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549588" y="5647766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Comprimento da folha</a:t>
            </a:r>
          </a:p>
        </p:txBody>
      </p:sp>
    </p:spTree>
    <p:extLst>
      <p:ext uri="{BB962C8B-B14F-4D97-AF65-F5344CB8AC3E}">
        <p14:creationId xmlns:p14="http://schemas.microsoft.com/office/powerpoint/2010/main" val="20030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866" name="AutoShape 39"/>
          <p:cNvSpPr>
            <a:spLocks noGrp="1" noChangeArrowheads="1"/>
          </p:cNvSpPr>
          <p:nvPr>
            <p:ph type="title"/>
          </p:nvPr>
        </p:nvSpPr>
        <p:spPr>
          <a:xfrm>
            <a:off x="838200" y="-2430"/>
            <a:ext cx="10515600" cy="992465"/>
          </a:xfrm>
        </p:spPr>
        <p:txBody>
          <a:bodyPr/>
          <a:lstStyle/>
          <a:p>
            <a:pPr algn="ctr" eaLnBrk="1" hangingPunct="1"/>
            <a:r>
              <a:rPr lang="pt-BR" altLang="pt-BR" sz="2400" b="1" dirty="0"/>
              <a:t>Representação dos perfis em pentágono regular (A) e irregular (B) da planta de milho, consideradas as projeções horizontais das folhas (</a:t>
            </a:r>
            <a:r>
              <a:rPr lang="pt-BR" altLang="pt-BR" sz="2400" b="1" dirty="0" err="1"/>
              <a:t>PHf</a:t>
            </a:r>
            <a:r>
              <a:rPr lang="pt-BR" altLang="pt-BR" sz="2400" b="1" dirty="0"/>
              <a:t>, cm)</a:t>
            </a:r>
          </a:p>
        </p:txBody>
      </p:sp>
      <p:pic>
        <p:nvPicPr>
          <p:cNvPr id="36867" name="Picture 3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9446" y="1659961"/>
            <a:ext cx="3775075" cy="2141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7396" y="1594875"/>
            <a:ext cx="3775075" cy="226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9" name="Text Box 41"/>
          <p:cNvSpPr txBox="1">
            <a:spLocks noChangeArrowheads="1"/>
          </p:cNvSpPr>
          <p:nvPr/>
        </p:nvSpPr>
        <p:spPr bwMode="auto">
          <a:xfrm>
            <a:off x="2680445" y="3931021"/>
            <a:ext cx="30480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  <a:cs typeface="Arial" panose="020B0604020202020204" pitchFamily="34" charset="0"/>
              </a:rPr>
              <a:t>A (m =6) ...à da espiga</a:t>
            </a:r>
          </a:p>
        </p:txBody>
      </p:sp>
      <p:sp>
        <p:nvSpPr>
          <p:cNvPr id="36870" name="Text Box 42"/>
          <p:cNvSpPr txBox="1">
            <a:spLocks noChangeArrowheads="1"/>
          </p:cNvSpPr>
          <p:nvPr/>
        </p:nvSpPr>
        <p:spPr bwMode="auto">
          <a:xfrm>
            <a:off x="7633445" y="4083422"/>
            <a:ext cx="19812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  <a:cs typeface="Arial" panose="020B0604020202020204" pitchFamily="34" charset="0"/>
              </a:rPr>
              <a:t>B (m=5)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latin typeface="Tahoma" panose="020B0604030504040204" pitchFamily="34" charset="0"/>
                <a:cs typeface="Arial" panose="020B0604020202020204" pitchFamily="34" charset="0"/>
              </a:rPr>
              <a:t>...Anterior à espiga</a:t>
            </a:r>
          </a:p>
        </p:txBody>
      </p:sp>
      <p:sp>
        <p:nvSpPr>
          <p:cNvPr id="36871" name="Line 43"/>
          <p:cNvSpPr>
            <a:spLocks noChangeShapeType="1"/>
          </p:cNvSpPr>
          <p:nvPr/>
        </p:nvSpPr>
        <p:spPr bwMode="auto">
          <a:xfrm flipH="1" flipV="1">
            <a:off x="2299445" y="2406086"/>
            <a:ext cx="3810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6872" name="Line 44"/>
          <p:cNvSpPr>
            <a:spLocks noChangeShapeType="1"/>
          </p:cNvSpPr>
          <p:nvPr/>
        </p:nvSpPr>
        <p:spPr bwMode="auto">
          <a:xfrm flipV="1">
            <a:off x="5195045" y="2329886"/>
            <a:ext cx="3810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6873" name="Line 45"/>
          <p:cNvSpPr>
            <a:spLocks noChangeShapeType="1"/>
          </p:cNvSpPr>
          <p:nvPr/>
        </p:nvSpPr>
        <p:spPr bwMode="auto">
          <a:xfrm flipV="1">
            <a:off x="2299445" y="1263086"/>
            <a:ext cx="914400" cy="1066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6874" name="Line 46"/>
          <p:cNvSpPr>
            <a:spLocks noChangeShapeType="1"/>
          </p:cNvSpPr>
          <p:nvPr/>
        </p:nvSpPr>
        <p:spPr bwMode="auto">
          <a:xfrm>
            <a:off x="4737845" y="1263086"/>
            <a:ext cx="838200" cy="1066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6875" name="Line 47"/>
          <p:cNvSpPr>
            <a:spLocks noChangeShapeType="1"/>
          </p:cNvSpPr>
          <p:nvPr/>
        </p:nvSpPr>
        <p:spPr bwMode="auto">
          <a:xfrm>
            <a:off x="3213845" y="1263086"/>
            <a:ext cx="152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6876" name="Line 48"/>
          <p:cNvSpPr>
            <a:spLocks noChangeShapeType="1"/>
          </p:cNvSpPr>
          <p:nvPr/>
        </p:nvSpPr>
        <p:spPr bwMode="auto">
          <a:xfrm flipV="1">
            <a:off x="6947645" y="2482286"/>
            <a:ext cx="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6877" name="Line 49"/>
          <p:cNvSpPr>
            <a:spLocks noChangeShapeType="1"/>
          </p:cNvSpPr>
          <p:nvPr/>
        </p:nvSpPr>
        <p:spPr bwMode="auto">
          <a:xfrm flipV="1">
            <a:off x="6947645" y="1186886"/>
            <a:ext cx="838200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6878" name="Line 50"/>
          <p:cNvSpPr>
            <a:spLocks noChangeShapeType="1"/>
          </p:cNvSpPr>
          <p:nvPr/>
        </p:nvSpPr>
        <p:spPr bwMode="auto">
          <a:xfrm flipV="1">
            <a:off x="9309845" y="2406086"/>
            <a:ext cx="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6879" name="Line 51"/>
          <p:cNvSpPr>
            <a:spLocks noChangeShapeType="1"/>
          </p:cNvSpPr>
          <p:nvPr/>
        </p:nvSpPr>
        <p:spPr bwMode="auto">
          <a:xfrm flipH="1" flipV="1">
            <a:off x="8624045" y="1186886"/>
            <a:ext cx="685800" cy="1219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6880" name="Line 52"/>
          <p:cNvSpPr>
            <a:spLocks noChangeShapeType="1"/>
          </p:cNvSpPr>
          <p:nvPr/>
        </p:nvSpPr>
        <p:spPr bwMode="auto">
          <a:xfrm>
            <a:off x="7785845" y="1186886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graphicFrame>
        <p:nvGraphicFramePr>
          <p:cNvPr id="36882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217193"/>
              </p:ext>
            </p:extLst>
          </p:nvPr>
        </p:nvGraphicFramePr>
        <p:xfrm>
          <a:off x="2756645" y="4235821"/>
          <a:ext cx="4114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Equation" r:id="rId5" imgW="2032000" imgH="215900" progId="Equation.3">
                  <p:embed/>
                </p:oleObj>
              </mc:Choice>
              <mc:Fallback>
                <p:oleObj name="Equation" r:id="rId5" imgW="2032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645" y="4235821"/>
                        <a:ext cx="4114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4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546242"/>
              </p:ext>
            </p:extLst>
          </p:nvPr>
        </p:nvGraphicFramePr>
        <p:xfrm>
          <a:off x="2756645" y="4616822"/>
          <a:ext cx="52578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Equation" r:id="rId7" imgW="2247900" imgH="292100" progId="Equation.3">
                  <p:embed/>
                </p:oleObj>
              </mc:Choice>
              <mc:Fallback>
                <p:oleObj name="Equation" r:id="rId7" imgW="2247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645" y="4616822"/>
                        <a:ext cx="525780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75404"/>
              </p:ext>
            </p:extLst>
          </p:nvPr>
        </p:nvGraphicFramePr>
        <p:xfrm>
          <a:off x="2299445" y="5226422"/>
          <a:ext cx="42926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Equation" r:id="rId9" imgW="1562100" imgH="203200" progId="Equation.3">
                  <p:embed/>
                </p:oleObj>
              </mc:Choice>
              <mc:Fallback>
                <p:oleObj name="Equation" r:id="rId9" imgW="1562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445" y="5226422"/>
                        <a:ext cx="42926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8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250173"/>
              </p:ext>
            </p:extLst>
          </p:nvPr>
        </p:nvGraphicFramePr>
        <p:xfrm>
          <a:off x="2299445" y="5796335"/>
          <a:ext cx="44958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Equation" r:id="rId11" imgW="1866090" imgH="203112" progId="Equation.3">
                  <p:embed/>
                </p:oleObj>
              </mc:Choice>
              <mc:Fallback>
                <p:oleObj name="Equation" r:id="rId11" imgW="186609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445" y="5796335"/>
                        <a:ext cx="44958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9" name="Line 61"/>
          <p:cNvSpPr>
            <a:spLocks noChangeShapeType="1"/>
          </p:cNvSpPr>
          <p:nvPr/>
        </p:nvSpPr>
        <p:spPr bwMode="auto">
          <a:xfrm flipH="1" flipV="1">
            <a:off x="3899646" y="2542611"/>
            <a:ext cx="257175" cy="1333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6890" name="Line 62"/>
          <p:cNvSpPr>
            <a:spLocks noChangeShapeType="1"/>
          </p:cNvSpPr>
          <p:nvPr/>
        </p:nvSpPr>
        <p:spPr bwMode="auto">
          <a:xfrm flipH="1" flipV="1">
            <a:off x="7823946" y="2644211"/>
            <a:ext cx="257175" cy="1333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6891" name="Freeform 63"/>
          <p:cNvSpPr>
            <a:spLocks/>
          </p:cNvSpPr>
          <p:nvPr/>
        </p:nvSpPr>
        <p:spPr bwMode="auto">
          <a:xfrm>
            <a:off x="3582145" y="2675961"/>
            <a:ext cx="927100" cy="990600"/>
          </a:xfrm>
          <a:custGeom>
            <a:avLst/>
            <a:gdLst>
              <a:gd name="T0" fmla="*/ 927100 w 584"/>
              <a:gd name="T1" fmla="*/ 990600 h 816"/>
              <a:gd name="T2" fmla="*/ 88900 w 584"/>
              <a:gd name="T3" fmla="*/ 466165 h 816"/>
              <a:gd name="T4" fmla="*/ 393700 w 584"/>
              <a:gd name="T5" fmla="*/ 0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84" h="816">
                <a:moveTo>
                  <a:pt x="584" y="816"/>
                </a:moveTo>
                <a:cubicBezTo>
                  <a:pt x="348" y="668"/>
                  <a:pt x="112" y="520"/>
                  <a:pt x="56" y="384"/>
                </a:cubicBezTo>
                <a:cubicBezTo>
                  <a:pt x="0" y="248"/>
                  <a:pt x="216" y="64"/>
                  <a:pt x="248" y="0"/>
                </a:cubicBezTo>
              </a:path>
            </a:pathLst>
          </a:custGeom>
          <a:noFill/>
          <a:ln w="9525" cap="flat" cmpd="sng">
            <a:solidFill>
              <a:srgbClr val="FF33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6892" name="Freeform 64"/>
          <p:cNvSpPr>
            <a:spLocks/>
          </p:cNvSpPr>
          <p:nvPr/>
        </p:nvSpPr>
        <p:spPr bwMode="auto">
          <a:xfrm>
            <a:off x="7544545" y="2675961"/>
            <a:ext cx="927100" cy="990600"/>
          </a:xfrm>
          <a:custGeom>
            <a:avLst/>
            <a:gdLst>
              <a:gd name="T0" fmla="*/ 927100 w 584"/>
              <a:gd name="T1" fmla="*/ 990600 h 816"/>
              <a:gd name="T2" fmla="*/ 88900 w 584"/>
              <a:gd name="T3" fmla="*/ 466165 h 816"/>
              <a:gd name="T4" fmla="*/ 393700 w 584"/>
              <a:gd name="T5" fmla="*/ 0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84" h="816">
                <a:moveTo>
                  <a:pt x="584" y="816"/>
                </a:moveTo>
                <a:cubicBezTo>
                  <a:pt x="348" y="668"/>
                  <a:pt x="112" y="520"/>
                  <a:pt x="56" y="384"/>
                </a:cubicBezTo>
                <a:cubicBezTo>
                  <a:pt x="0" y="248"/>
                  <a:pt x="216" y="64"/>
                  <a:pt x="248" y="0"/>
                </a:cubicBezTo>
              </a:path>
            </a:pathLst>
          </a:custGeom>
          <a:noFill/>
          <a:ln w="9525" cap="flat" cmpd="sng">
            <a:solidFill>
              <a:srgbClr val="FF33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6893" name="Text Box 66"/>
          <p:cNvSpPr txBox="1">
            <a:spLocks noChangeArrowheads="1"/>
          </p:cNvSpPr>
          <p:nvPr/>
        </p:nvSpPr>
        <p:spPr bwMode="auto">
          <a:xfrm>
            <a:off x="7023845" y="5302621"/>
            <a:ext cx="33861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3300"/>
                </a:solidFill>
                <a:latin typeface="Times New Roman" panose="02020603050405020304" pitchFamily="18" charset="0"/>
              </a:rPr>
              <a:t>A </a:t>
            </a:r>
            <a:r>
              <a:rPr lang="pt-BR" altLang="pt-BR" sz="160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Área da folha de ordem i</a:t>
            </a:r>
          </a:p>
          <a:p>
            <a:r>
              <a:rPr lang="pt-BR" altLang="pt-BR" sz="160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  Comprimento da folha de ordem i</a:t>
            </a:r>
          </a:p>
          <a:p>
            <a:r>
              <a:rPr lang="pt-BR" altLang="pt-BR" sz="160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 e y  parâmetros empíricos</a:t>
            </a:r>
            <a:endParaRPr lang="pt-BR" altLang="pt-BR" sz="16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4"/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183776"/>
            <a:ext cx="7924800" cy="6096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2800" dirty="0"/>
              <a:t>Comprimento (cm) e área foliar (cm</a:t>
            </a:r>
            <a:r>
              <a:rPr lang="pt-BR" altLang="pt-BR" sz="2800" baseline="30000" dirty="0"/>
              <a:t>2</a:t>
            </a:r>
            <a:r>
              <a:rPr lang="pt-BR" altLang="pt-BR" sz="2800" dirty="0"/>
              <a:t>) medido</a:t>
            </a: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8800" y="1021976"/>
            <a:ext cx="3962400" cy="231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3536577"/>
            <a:ext cx="3962400" cy="2430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Rectangle 21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graphicFrame>
        <p:nvGraphicFramePr>
          <p:cNvPr id="3789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789483"/>
              </p:ext>
            </p:extLst>
          </p:nvPr>
        </p:nvGraphicFramePr>
        <p:xfrm>
          <a:off x="3429000" y="4628776"/>
          <a:ext cx="990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Bitmap Image" r:id="rId5" imgW="476316" imgH="390580" progId="Paint.Picture">
                  <p:embed/>
                </p:oleObj>
              </mc:Choice>
              <mc:Fallback>
                <p:oleObj name="Bitmap Image" r:id="rId5" imgW="476316" imgH="3905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628776"/>
                        <a:ext cx="990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23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altLang="pt-BR"/>
          </a:p>
        </p:txBody>
      </p:sp>
      <p:graphicFrame>
        <p:nvGraphicFramePr>
          <p:cNvPr id="3789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431914"/>
              </p:ext>
            </p:extLst>
          </p:nvPr>
        </p:nvGraphicFramePr>
        <p:xfrm>
          <a:off x="3505200" y="2026864"/>
          <a:ext cx="8382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Bitmap Image" r:id="rId7" imgW="438095" imgH="390580" progId="Paint.Picture">
                  <p:embed/>
                </p:oleObj>
              </mc:Choice>
              <mc:Fallback>
                <p:oleObj name="Bitmap Image" r:id="rId7" imgW="438095" imgH="3905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26864"/>
                        <a:ext cx="8382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Freeform 27"/>
          <p:cNvSpPr>
            <a:spLocks/>
          </p:cNvSpPr>
          <p:nvPr/>
        </p:nvSpPr>
        <p:spPr bwMode="auto">
          <a:xfrm>
            <a:off x="4038600" y="1263276"/>
            <a:ext cx="1981200" cy="825500"/>
          </a:xfrm>
          <a:custGeom>
            <a:avLst/>
            <a:gdLst>
              <a:gd name="T0" fmla="*/ 0 w 1296"/>
              <a:gd name="T1" fmla="*/ 825500 h 424"/>
              <a:gd name="T2" fmla="*/ 1174044 w 1296"/>
              <a:gd name="T3" fmla="*/ 77877 h 424"/>
              <a:gd name="T4" fmla="*/ 1981200 w 1296"/>
              <a:gd name="T5" fmla="*/ 358236 h 4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6" h="424">
                <a:moveTo>
                  <a:pt x="0" y="424"/>
                </a:moveTo>
                <a:cubicBezTo>
                  <a:pt x="276" y="252"/>
                  <a:pt x="552" y="80"/>
                  <a:pt x="768" y="40"/>
                </a:cubicBezTo>
                <a:cubicBezTo>
                  <a:pt x="984" y="0"/>
                  <a:pt x="1140" y="92"/>
                  <a:pt x="1296" y="1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7899" name="Freeform 28"/>
          <p:cNvSpPr>
            <a:spLocks/>
          </p:cNvSpPr>
          <p:nvPr/>
        </p:nvSpPr>
        <p:spPr bwMode="auto">
          <a:xfrm>
            <a:off x="4216400" y="1936376"/>
            <a:ext cx="1143000" cy="685800"/>
          </a:xfrm>
          <a:custGeom>
            <a:avLst/>
            <a:gdLst>
              <a:gd name="T0" fmla="*/ 0 w 720"/>
              <a:gd name="T1" fmla="*/ 685800 h 432"/>
              <a:gd name="T2" fmla="*/ 1143000 w 720"/>
              <a:gd name="T3" fmla="*/ 0 h 4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20" h="432">
                <a:moveTo>
                  <a:pt x="0" y="432"/>
                </a:moveTo>
                <a:cubicBezTo>
                  <a:pt x="280" y="248"/>
                  <a:pt x="560" y="64"/>
                  <a:pt x="72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54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058"/>
          <p:cNvSpPr>
            <a:spLocks noGrp="1" noChangeArrowheads="1"/>
          </p:cNvSpPr>
          <p:nvPr>
            <p:ph type="title"/>
          </p:nvPr>
        </p:nvSpPr>
        <p:spPr>
          <a:xfrm>
            <a:off x="842682" y="233082"/>
            <a:ext cx="10659036" cy="1143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1600" b="1" dirty="0"/>
              <a:t>Total de folhas na planta (TF); ordem da folha de maior área (OFMA), da folha correspondente à espiga principal (OFEP) e das medidas médias de comprimento (</a:t>
            </a:r>
            <a:r>
              <a:rPr lang="pt-BR" altLang="pt-BR" sz="1600" b="1" dirty="0" err="1"/>
              <a:t>Cf</a:t>
            </a:r>
            <a:r>
              <a:rPr lang="pt-BR" altLang="pt-BR" sz="1600" b="1" baseline="-25000" dirty="0" err="1"/>
              <a:t>med</a:t>
            </a:r>
            <a:r>
              <a:rPr lang="pt-BR" altLang="pt-BR" sz="1600" b="1" dirty="0"/>
              <a:t>, cm), largura (</a:t>
            </a:r>
            <a:r>
              <a:rPr lang="pt-BR" altLang="pt-BR" sz="1600" b="1" dirty="0" err="1"/>
              <a:t>Lf</a:t>
            </a:r>
            <a:r>
              <a:rPr lang="pt-BR" altLang="pt-BR" sz="1600" b="1" baseline="-25000" dirty="0" err="1"/>
              <a:t>med</a:t>
            </a:r>
            <a:r>
              <a:rPr lang="pt-BR" altLang="pt-BR" sz="1600" b="1" dirty="0"/>
              <a:t>, cm), área foliar (</a:t>
            </a:r>
            <a:r>
              <a:rPr lang="pt-BR" altLang="pt-BR" sz="1600" b="1" dirty="0" err="1"/>
              <a:t>AF</a:t>
            </a:r>
            <a:r>
              <a:rPr lang="pt-BR" altLang="pt-BR" sz="1600" b="1" baseline="-25000" dirty="0" err="1"/>
              <a:t>med</a:t>
            </a:r>
            <a:r>
              <a:rPr lang="pt-BR" altLang="pt-BR" sz="1600" b="1" dirty="0"/>
              <a:t>, cm</a:t>
            </a:r>
            <a:r>
              <a:rPr lang="pt-BR" altLang="pt-BR" sz="1600" b="1" baseline="30000" dirty="0"/>
              <a:t>2</a:t>
            </a:r>
            <a:r>
              <a:rPr lang="pt-BR" altLang="pt-BR" sz="1600" b="1" dirty="0"/>
              <a:t>), ângulo foliar (α</a:t>
            </a:r>
            <a:r>
              <a:rPr lang="pt-BR" altLang="pt-BR" sz="1600" b="1" baseline="-25000" dirty="0" err="1"/>
              <a:t>med</a:t>
            </a:r>
            <a:r>
              <a:rPr lang="pt-BR" altLang="pt-BR" sz="1600" b="1" dirty="0"/>
              <a:t>, º) e projeção horizontal (</a:t>
            </a:r>
            <a:r>
              <a:rPr lang="pt-BR" altLang="pt-BR" sz="1600" b="1" dirty="0" err="1"/>
              <a:t>PHf</a:t>
            </a:r>
            <a:r>
              <a:rPr lang="pt-BR" altLang="pt-BR" sz="1600" b="1" dirty="0"/>
              <a:t>, cm) da folha de maior área</a:t>
            </a:r>
          </a:p>
        </p:txBody>
      </p:sp>
      <p:graphicFrame>
        <p:nvGraphicFramePr>
          <p:cNvPr id="418858" name="Group 10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947925"/>
              </p:ext>
            </p:extLst>
          </p:nvPr>
        </p:nvGraphicFramePr>
        <p:xfrm>
          <a:off x="1788459" y="1833282"/>
          <a:ext cx="8229600" cy="4343400"/>
        </p:xfrm>
        <a:graphic>
          <a:graphicData uri="http://schemas.openxmlformats.org/drawingml/2006/table">
            <a:tbl>
              <a:tblPr/>
              <a:tblGrid>
                <a:gridCol w="1190625"/>
                <a:gridCol w="1270000"/>
                <a:gridCol w="441325"/>
                <a:gridCol w="941388"/>
                <a:gridCol w="830262"/>
                <a:gridCol w="815975"/>
                <a:gridCol w="674688"/>
                <a:gridCol w="854075"/>
                <a:gridCol w="582612"/>
                <a:gridCol w="628650"/>
              </a:tblGrid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Genótipo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População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rec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TF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OFMA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OFEP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Cf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med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Lf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med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AF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med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med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PHf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(planta.ha</a:t>
                      </a:r>
                      <a:r>
                        <a:rPr kumimoji="0" lang="pt-BR" altLang="pt-BR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(cm)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(cm)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(cm</a:t>
                      </a:r>
                      <a:r>
                        <a:rPr kumimoji="0" lang="pt-BR" altLang="pt-BR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(º)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(cm)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83,0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435,8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44,0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70,5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396,6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36,3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83,0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591,4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41,5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88,0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528,0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38,6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64,5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314,4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35,1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58,0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282,8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34,1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80,0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480,0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41,2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56,0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210,0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36,0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55,5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228,9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26,9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85,0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414,4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99,0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668,3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53,9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79,5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298,1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45,6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76,5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372,9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37,1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72,5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380,6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37,3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94,0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564,0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35,2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91,5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480,4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40,1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684306" y="170329"/>
            <a:ext cx="10566400" cy="1143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1600" b="1" dirty="0"/>
              <a:t>Total de folhas na planta (TF); ordem da folha de maior área (OFMA), da folha correspondente à espiga principal (OFEP) e das medidas médias de comprimento (</a:t>
            </a:r>
            <a:r>
              <a:rPr lang="pt-BR" altLang="pt-BR" sz="1600" b="1" dirty="0" err="1"/>
              <a:t>Cf</a:t>
            </a:r>
            <a:r>
              <a:rPr lang="pt-BR" altLang="pt-BR" sz="1600" b="1" baseline="-25000" dirty="0" err="1"/>
              <a:t>med</a:t>
            </a:r>
            <a:r>
              <a:rPr lang="pt-BR" altLang="pt-BR" sz="1600" b="1" dirty="0"/>
              <a:t>, cm), largura (</a:t>
            </a:r>
            <a:r>
              <a:rPr lang="pt-BR" altLang="pt-BR" sz="1600" b="1" dirty="0" err="1"/>
              <a:t>Lf</a:t>
            </a:r>
            <a:r>
              <a:rPr lang="pt-BR" altLang="pt-BR" sz="1600" b="1" baseline="-25000" dirty="0" err="1"/>
              <a:t>med</a:t>
            </a:r>
            <a:r>
              <a:rPr lang="pt-BR" altLang="pt-BR" sz="1600" b="1" dirty="0"/>
              <a:t>, cm), área foliar (</a:t>
            </a:r>
            <a:r>
              <a:rPr lang="pt-BR" altLang="pt-BR" sz="1600" b="1" dirty="0" err="1"/>
              <a:t>AF</a:t>
            </a:r>
            <a:r>
              <a:rPr lang="pt-BR" altLang="pt-BR" sz="1600" b="1" baseline="-25000" dirty="0" err="1"/>
              <a:t>med</a:t>
            </a:r>
            <a:r>
              <a:rPr lang="pt-BR" altLang="pt-BR" sz="1600" b="1" dirty="0"/>
              <a:t>, cm</a:t>
            </a:r>
            <a:r>
              <a:rPr lang="pt-BR" altLang="pt-BR" sz="1600" b="1" baseline="30000" dirty="0"/>
              <a:t>2</a:t>
            </a:r>
            <a:r>
              <a:rPr lang="pt-BR" altLang="pt-BR" sz="1600" b="1" dirty="0"/>
              <a:t>), ângulo foliar (α</a:t>
            </a:r>
            <a:r>
              <a:rPr lang="pt-BR" altLang="pt-BR" sz="1600" b="1" baseline="-25000" dirty="0" err="1"/>
              <a:t>med</a:t>
            </a:r>
            <a:r>
              <a:rPr lang="pt-BR" altLang="pt-BR" sz="1600" b="1" dirty="0"/>
              <a:t>, º) e projeção horizontal (</a:t>
            </a:r>
            <a:r>
              <a:rPr lang="pt-BR" altLang="pt-BR" sz="1600" b="1" dirty="0" err="1"/>
              <a:t>PHf</a:t>
            </a:r>
            <a:r>
              <a:rPr lang="pt-BR" altLang="pt-BR" sz="1600" b="1" dirty="0"/>
              <a:t>, cm) da folha de maior área</a:t>
            </a:r>
          </a:p>
        </p:txBody>
      </p:sp>
      <p:graphicFrame>
        <p:nvGraphicFramePr>
          <p:cNvPr id="421376" name="Group 5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824546"/>
              </p:ext>
            </p:extLst>
          </p:nvPr>
        </p:nvGraphicFramePr>
        <p:xfrm>
          <a:off x="2106706" y="1875304"/>
          <a:ext cx="8229600" cy="4343400"/>
        </p:xfrm>
        <a:graphic>
          <a:graphicData uri="http://schemas.openxmlformats.org/drawingml/2006/table">
            <a:tbl>
              <a:tblPr/>
              <a:tblGrid>
                <a:gridCol w="1190625"/>
                <a:gridCol w="1270000"/>
                <a:gridCol w="441325"/>
                <a:gridCol w="941388"/>
                <a:gridCol w="830262"/>
                <a:gridCol w="815975"/>
                <a:gridCol w="674688"/>
                <a:gridCol w="854075"/>
                <a:gridCol w="582612"/>
                <a:gridCol w="628650"/>
              </a:tblGrid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Genótipo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População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rec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TF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OFMA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OFEP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Cf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med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Lf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med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AF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med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med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PHf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(planta.ha</a:t>
                      </a:r>
                      <a:r>
                        <a:rPr kumimoji="0" lang="pt-BR" altLang="pt-BR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(cm)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(cm)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(cm</a:t>
                      </a:r>
                      <a:r>
                        <a:rPr kumimoji="0" lang="pt-BR" altLang="pt-BR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(º)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(cm)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52,5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196,9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27,8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93,0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418,5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46,5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92,0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552,0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52,8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59,5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312,4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23,2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102,0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688,5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51,0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365,6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31,7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92,0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517,5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48,8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88,5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531,0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44,3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52,0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195,0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28,3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63,0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212,6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35,2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56,5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190,7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31,6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71,0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239,6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42,7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96,0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576,0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106,0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636,0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70,9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68,0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357,0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43,7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91,0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580,1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54,8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5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349624" y="134471"/>
            <a:ext cx="11125200" cy="1143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1600" b="1" dirty="0"/>
              <a:t>Total de folhas na planta (TF); ordem da folha de maior área (OFMA), da folha correspondente à espiga principal (OFEP) e das medidas médias de comprimento (</a:t>
            </a:r>
            <a:r>
              <a:rPr lang="pt-BR" altLang="pt-BR" sz="1600" b="1" dirty="0" err="1"/>
              <a:t>Cf</a:t>
            </a:r>
            <a:r>
              <a:rPr lang="pt-BR" altLang="pt-BR" sz="1600" b="1" baseline="-25000" dirty="0" err="1"/>
              <a:t>med</a:t>
            </a:r>
            <a:r>
              <a:rPr lang="pt-BR" altLang="pt-BR" sz="1600" b="1" dirty="0"/>
              <a:t>, cm), largura (</a:t>
            </a:r>
            <a:r>
              <a:rPr lang="pt-BR" altLang="pt-BR" sz="1600" b="1" dirty="0" err="1"/>
              <a:t>Lf</a:t>
            </a:r>
            <a:r>
              <a:rPr lang="pt-BR" altLang="pt-BR" sz="1600" b="1" baseline="-25000" dirty="0" err="1"/>
              <a:t>med</a:t>
            </a:r>
            <a:r>
              <a:rPr lang="pt-BR" altLang="pt-BR" sz="1600" b="1" dirty="0"/>
              <a:t>, cm), área foliar (</a:t>
            </a:r>
            <a:r>
              <a:rPr lang="pt-BR" altLang="pt-BR" sz="1600" b="1" dirty="0" err="1"/>
              <a:t>AF</a:t>
            </a:r>
            <a:r>
              <a:rPr lang="pt-BR" altLang="pt-BR" sz="1600" b="1" baseline="-25000" dirty="0" err="1"/>
              <a:t>med</a:t>
            </a:r>
            <a:r>
              <a:rPr lang="pt-BR" altLang="pt-BR" sz="1600" b="1" dirty="0"/>
              <a:t>, cm</a:t>
            </a:r>
            <a:r>
              <a:rPr lang="pt-BR" altLang="pt-BR" sz="1600" b="1" baseline="30000" dirty="0"/>
              <a:t>2</a:t>
            </a:r>
            <a:r>
              <a:rPr lang="pt-BR" altLang="pt-BR" sz="1600" b="1" dirty="0"/>
              <a:t>), ângulo foliar (α</a:t>
            </a:r>
            <a:r>
              <a:rPr lang="pt-BR" altLang="pt-BR" sz="1600" b="1" baseline="-25000" dirty="0" err="1"/>
              <a:t>med</a:t>
            </a:r>
            <a:r>
              <a:rPr lang="pt-BR" altLang="pt-BR" sz="1600" b="1" dirty="0"/>
              <a:t>, º) e projeção horizontal (</a:t>
            </a:r>
            <a:r>
              <a:rPr lang="pt-BR" altLang="pt-BR" sz="1600" b="1" dirty="0" err="1"/>
              <a:t>PHf</a:t>
            </a:r>
            <a:r>
              <a:rPr lang="pt-BR" altLang="pt-BR" sz="1600" b="1" dirty="0"/>
              <a:t>, cm) da folha de maior área</a:t>
            </a:r>
          </a:p>
        </p:txBody>
      </p:sp>
      <p:graphicFrame>
        <p:nvGraphicFramePr>
          <p:cNvPr id="422400" name="Group 5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486600"/>
              </p:ext>
            </p:extLst>
          </p:nvPr>
        </p:nvGraphicFramePr>
        <p:xfrm>
          <a:off x="1734670" y="1810871"/>
          <a:ext cx="8229600" cy="4343400"/>
        </p:xfrm>
        <a:graphic>
          <a:graphicData uri="http://schemas.openxmlformats.org/drawingml/2006/table">
            <a:tbl>
              <a:tblPr/>
              <a:tblGrid>
                <a:gridCol w="1190625"/>
                <a:gridCol w="1270000"/>
                <a:gridCol w="441325"/>
                <a:gridCol w="941388"/>
                <a:gridCol w="830262"/>
                <a:gridCol w="815975"/>
                <a:gridCol w="674688"/>
                <a:gridCol w="854075"/>
                <a:gridCol w="582612"/>
                <a:gridCol w="628650"/>
              </a:tblGrid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Genótipo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População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rec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TF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OFMA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OFEP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Cf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med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Lf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med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AF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med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kumimoji="0" lang="pt-BR" altLang="pt-BR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med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PHf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(planta.ha</a:t>
                      </a:r>
                      <a:r>
                        <a:rPr kumimoji="0" lang="pt-BR" altLang="pt-BR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(cm)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(cm)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(cm</a:t>
                      </a:r>
                      <a:r>
                        <a:rPr kumimoji="0" lang="pt-BR" altLang="pt-BR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(º)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(cm)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66,5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299,3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1087,5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68,2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76,0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399,0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28,5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52,5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196,9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27,8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86,0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419,3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41,7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77,0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346,5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25,1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68,0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357,0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31,9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89,0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667,5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36,2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93,0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575,4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54,7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106,0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874,5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49,8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94,0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669,8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39,7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73,0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328,5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34,3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68,0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318,8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34,0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59,8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313,7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24,3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101,3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816,3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50,6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45.000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105,0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11,5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905,6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86000" defTabSz="762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432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2004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57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1148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54,1</a:t>
                      </a:r>
                      <a:endParaRPr kumimoji="0" lang="pt-BR" alt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3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"/>
          <p:cNvSpPr>
            <a:spLocks noGrp="1" noChangeArrowheads="1"/>
          </p:cNvSpPr>
          <p:nvPr>
            <p:ph type="title"/>
          </p:nvPr>
        </p:nvSpPr>
        <p:spPr>
          <a:xfrm>
            <a:off x="304800" y="112806"/>
            <a:ext cx="11430000" cy="1141412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1800" b="1" dirty="0"/>
              <a:t>Medidas mínimas entre plantas (</a:t>
            </a:r>
            <a:r>
              <a:rPr lang="pt-BR" altLang="pt-BR" sz="1800" b="1" dirty="0" err="1"/>
              <a:t>EP</a:t>
            </a:r>
            <a:r>
              <a:rPr lang="pt-BR" altLang="pt-BR" sz="1800" b="1" baseline="-25000" dirty="0" err="1"/>
              <a:t>min</a:t>
            </a:r>
            <a:r>
              <a:rPr lang="pt-BR" altLang="pt-BR" sz="1800" b="1" dirty="0"/>
              <a:t>, cm) e entre linhas (</a:t>
            </a:r>
            <a:r>
              <a:rPr lang="pt-BR" altLang="pt-BR" sz="1800" b="1" dirty="0" err="1"/>
              <a:t>EL</a:t>
            </a:r>
            <a:r>
              <a:rPr lang="pt-BR" altLang="pt-BR" sz="1800" b="1" baseline="-25000" dirty="0" err="1"/>
              <a:t>min</a:t>
            </a:r>
            <a:r>
              <a:rPr lang="pt-BR" altLang="pt-BR" sz="1800" b="1" dirty="0"/>
              <a:t>, cm), considerando a largura da folha de maior área e a maior projeção horizontal foliar (</a:t>
            </a:r>
            <a:r>
              <a:rPr lang="pt-BR" altLang="pt-BR" sz="1800" b="1" dirty="0" err="1"/>
              <a:t>PHf</a:t>
            </a:r>
            <a:r>
              <a:rPr lang="pt-BR" altLang="pt-BR" sz="1800" b="1" dirty="0"/>
              <a:t>, cm), respectivamente, bem como a população de plantas máxima (</a:t>
            </a:r>
            <a:r>
              <a:rPr lang="pt-BR" altLang="pt-BR" sz="1800" b="1" dirty="0" err="1"/>
              <a:t>População</a:t>
            </a:r>
            <a:r>
              <a:rPr lang="pt-BR" altLang="pt-BR" sz="1800" b="1" baseline="-25000" dirty="0" err="1"/>
              <a:t>max</a:t>
            </a:r>
            <a:r>
              <a:rPr lang="pt-BR" altLang="pt-BR" sz="1800" b="1" dirty="0"/>
              <a:t>, plantas.ha</a:t>
            </a:r>
            <a:r>
              <a:rPr lang="pt-BR" altLang="pt-BR" sz="1800" b="1" baseline="30000" dirty="0"/>
              <a:t>-1</a:t>
            </a:r>
            <a:r>
              <a:rPr lang="pt-BR" altLang="pt-BR" sz="1800" b="1" dirty="0"/>
              <a:t>), para 48 genótipos de milho</a:t>
            </a:r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7459" y="1344706"/>
            <a:ext cx="8991600" cy="435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2398059" y="5840507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Projeção das folhas se tocando (teórico)</a:t>
            </a:r>
          </a:p>
        </p:txBody>
      </p:sp>
      <p:sp>
        <p:nvSpPr>
          <p:cNvPr id="41989" name="Line 8"/>
          <p:cNvSpPr>
            <a:spLocks noChangeShapeType="1"/>
          </p:cNvSpPr>
          <p:nvPr/>
        </p:nvSpPr>
        <p:spPr bwMode="auto">
          <a:xfrm>
            <a:off x="2093259" y="5764306"/>
            <a:ext cx="518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7884459" y="5791294"/>
            <a:ext cx="23622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Recomendação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Ensaio (experimento)</a:t>
            </a:r>
          </a:p>
        </p:txBody>
      </p:sp>
    </p:spTree>
    <p:extLst>
      <p:ext uri="{BB962C8B-B14F-4D97-AF65-F5344CB8AC3E}">
        <p14:creationId xmlns:p14="http://schemas.microsoft.com/office/powerpoint/2010/main" val="5323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5"/>
          <p:cNvSpPr>
            <a:spLocks noGrp="1" noChangeArrowheads="1"/>
          </p:cNvSpPr>
          <p:nvPr>
            <p:ph type="title"/>
          </p:nvPr>
        </p:nvSpPr>
        <p:spPr>
          <a:xfrm>
            <a:off x="1952812" y="214406"/>
            <a:ext cx="8229600" cy="13843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2800" dirty="0"/>
              <a:t>Índices de área foliar máximo (</a:t>
            </a:r>
            <a:r>
              <a:rPr lang="pt-BR" altLang="pt-BR" sz="2800" dirty="0" err="1"/>
              <a:t>IAF</a:t>
            </a:r>
            <a:r>
              <a:rPr lang="pt-BR" altLang="pt-BR" sz="2800" baseline="-25000" dirty="0" err="1"/>
              <a:t>max</a:t>
            </a:r>
            <a:r>
              <a:rPr lang="pt-BR" altLang="pt-BR" sz="2800" dirty="0"/>
              <a:t>, m</a:t>
            </a:r>
            <a:r>
              <a:rPr lang="pt-BR" altLang="pt-BR" sz="2800" baseline="30000" dirty="0"/>
              <a:t>2</a:t>
            </a:r>
            <a:r>
              <a:rPr lang="pt-BR" altLang="pt-BR" sz="2800" dirty="0"/>
              <a:t>.m</a:t>
            </a:r>
            <a:r>
              <a:rPr lang="pt-BR" altLang="pt-BR" sz="2800" baseline="30000" dirty="0"/>
              <a:t>-2</a:t>
            </a:r>
            <a:r>
              <a:rPr lang="pt-BR" altLang="pt-BR" sz="2800" dirty="0"/>
              <a:t>), reais (</a:t>
            </a:r>
            <a:r>
              <a:rPr lang="pt-BR" altLang="pt-BR" sz="2800" dirty="0" err="1"/>
              <a:t>IAF</a:t>
            </a:r>
            <a:r>
              <a:rPr lang="pt-BR" altLang="pt-BR" sz="2800" baseline="-25000" dirty="0" err="1"/>
              <a:t>real</a:t>
            </a:r>
            <a:r>
              <a:rPr lang="pt-BR" altLang="pt-BR" sz="2800" dirty="0"/>
              <a:t>, m</a:t>
            </a:r>
            <a:r>
              <a:rPr lang="pt-BR" altLang="pt-BR" sz="2800" baseline="30000" dirty="0"/>
              <a:t>2</a:t>
            </a:r>
            <a:r>
              <a:rPr lang="pt-BR" altLang="pt-BR" sz="2800" dirty="0"/>
              <a:t>.m</a:t>
            </a:r>
            <a:r>
              <a:rPr lang="pt-BR" altLang="pt-BR" sz="2800" baseline="30000" dirty="0"/>
              <a:t>-2</a:t>
            </a:r>
            <a:r>
              <a:rPr lang="pt-BR" altLang="pt-BR" sz="2800" dirty="0"/>
              <a:t>) e a relação entre ambos (RIAF, %) para 48 genótipos de milho</a:t>
            </a:r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6875" y="2265457"/>
            <a:ext cx="6286500" cy="294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2918012" y="5307107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Tocando...</a:t>
            </a: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5280212" y="5307107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Medido...</a:t>
            </a:r>
          </a:p>
        </p:txBody>
      </p:sp>
    </p:spTree>
    <p:extLst>
      <p:ext uri="{BB962C8B-B14F-4D97-AF65-F5344CB8AC3E}">
        <p14:creationId xmlns:p14="http://schemas.microsoft.com/office/powerpoint/2010/main" val="38806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5"/>
          <p:cNvSpPr>
            <a:spLocks noGrp="1" noChangeArrowheads="1"/>
          </p:cNvSpPr>
          <p:nvPr>
            <p:ph type="title"/>
          </p:nvPr>
        </p:nvSpPr>
        <p:spPr>
          <a:xfrm>
            <a:off x="1725706" y="295835"/>
            <a:ext cx="8686800" cy="13843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2400" dirty="0"/>
              <a:t>População de plantas recomendada (</a:t>
            </a:r>
            <a:r>
              <a:rPr lang="pt-BR" altLang="pt-BR" sz="2400" dirty="0" err="1"/>
              <a:t>População</a:t>
            </a:r>
            <a:r>
              <a:rPr lang="pt-BR" altLang="pt-BR" sz="2400" baseline="-25000" dirty="0" err="1"/>
              <a:t>rec</a:t>
            </a:r>
            <a:r>
              <a:rPr lang="pt-BR" altLang="pt-BR" sz="2400" dirty="0"/>
              <a:t>, plantas.ha</a:t>
            </a:r>
            <a:r>
              <a:rPr lang="pt-BR" altLang="pt-BR" sz="2400" baseline="30000" dirty="0"/>
              <a:t>-1</a:t>
            </a:r>
            <a:r>
              <a:rPr lang="pt-BR" altLang="pt-BR" sz="2400" dirty="0"/>
              <a:t>) e ótima (</a:t>
            </a:r>
            <a:r>
              <a:rPr lang="pt-BR" altLang="pt-BR" sz="2400" dirty="0" err="1"/>
              <a:t>População</a:t>
            </a:r>
            <a:r>
              <a:rPr lang="pt-BR" altLang="pt-BR" sz="2400" baseline="-25000" dirty="0" err="1"/>
              <a:t>otm</a:t>
            </a:r>
            <a:r>
              <a:rPr lang="pt-BR" altLang="pt-BR" sz="2400" dirty="0"/>
              <a:t>, plantas.ha</a:t>
            </a:r>
            <a:r>
              <a:rPr lang="pt-BR" altLang="pt-BR" sz="2400" baseline="30000" dirty="0"/>
              <a:t>-1</a:t>
            </a:r>
            <a:r>
              <a:rPr lang="pt-BR" altLang="pt-BR" sz="2400" dirty="0"/>
              <a:t>) e a relação entre ambas (OP RP, %) para 48 genótipos de milho</a:t>
            </a:r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1407" y="2361173"/>
            <a:ext cx="6296025" cy="279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3097306" y="5325036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Empresa...</a:t>
            </a: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5459506" y="5325036"/>
            <a:ext cx="1447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Piracicaba...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Safrinha...</a:t>
            </a:r>
          </a:p>
        </p:txBody>
      </p:sp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8177306" y="4715436"/>
            <a:ext cx="8382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01185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OP RP</a:t>
            </a:r>
          </a:p>
        </p:txBody>
      </p:sp>
    </p:spTree>
    <p:extLst>
      <p:ext uri="{BB962C8B-B14F-4D97-AF65-F5344CB8AC3E}">
        <p14:creationId xmlns:p14="http://schemas.microsoft.com/office/powerpoint/2010/main" val="25434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8077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511550" y="1987550"/>
            <a:ext cx="4864100" cy="349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dirty="0"/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3871913" y="2073275"/>
            <a:ext cx="4584700" cy="3352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pt-BR" alt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Altitude                    Aptidão</a:t>
            </a:r>
            <a:endParaRPr lang="pt-BR" altLang="pt-B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919191"/>
                </a:outerShdw>
              </a:effectLst>
              <a:latin typeface="Arial Narrow" panose="020B0606020202030204" pitchFamily="34" charset="0"/>
            </a:endParaRPr>
          </a:p>
          <a:p>
            <a:pPr>
              <a:defRPr/>
            </a:pPr>
            <a:endParaRPr lang="pt-BR" altLang="pt-BR" b="1" dirty="0" smtClean="0">
              <a:solidFill>
                <a:srgbClr val="FFFFFF"/>
              </a:solidFill>
              <a:effectLst>
                <a:outerShdw blurRad="38100" dist="38100" dir="2700000" algn="tl">
                  <a:srgbClr val="919191"/>
                </a:outerShdw>
              </a:effectLst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pt-BR" alt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&lt; 300 m                       Baixa</a:t>
            </a:r>
          </a:p>
          <a:p>
            <a:pPr>
              <a:defRPr/>
            </a:pPr>
            <a:r>
              <a:rPr lang="pt-BR" alt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300-500 m                   Média</a:t>
            </a:r>
          </a:p>
          <a:p>
            <a:pPr>
              <a:defRPr/>
            </a:pPr>
            <a:r>
              <a:rPr lang="pt-BR" alt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500-720 m                   Alta  </a:t>
            </a:r>
          </a:p>
          <a:p>
            <a:pPr>
              <a:defRPr/>
            </a:pPr>
            <a:r>
              <a:rPr lang="pt-BR" alt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720-1100 m           Muito Alta</a:t>
            </a:r>
          </a:p>
          <a:p>
            <a:pPr>
              <a:defRPr/>
            </a:pPr>
            <a:r>
              <a:rPr lang="pt-BR" alt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1100-1300 m         Média/Alta</a:t>
            </a:r>
          </a:p>
          <a:p>
            <a:pPr>
              <a:defRPr/>
            </a:pPr>
            <a:r>
              <a:rPr lang="pt-BR" alt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919191"/>
                  </a:outerShdw>
                </a:effectLst>
                <a:latin typeface="Arial Narrow" panose="020B0606020202030204" pitchFamily="34" charset="0"/>
              </a:rPr>
              <a:t>&gt;1300 m                Média/Baixa</a:t>
            </a:r>
            <a:endParaRPr lang="pt-BR" altLang="pt-BR" sz="2800" b="1" dirty="0">
              <a:solidFill>
                <a:srgbClr val="FFFFFF"/>
              </a:solidFill>
              <a:effectLst>
                <a:outerShdw blurRad="38100" dist="38100" dir="2700000" algn="tl">
                  <a:srgbClr val="919191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4856164" y="269876"/>
            <a:ext cx="2135201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ALTITUDE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2798764" y="1000126"/>
            <a:ext cx="5741381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Aptidão para a Alto Rendimento (*)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flipH="1">
            <a:off x="8007350" y="3968750"/>
            <a:ext cx="1663700" cy="749300"/>
          </a:xfrm>
          <a:prstGeom prst="rightArrow">
            <a:avLst>
              <a:gd name="adj1" fmla="val 50000"/>
              <a:gd name="adj2" fmla="val 111027"/>
            </a:avLst>
          </a:prstGeom>
          <a:gradFill rotWithShape="0">
            <a:gsLst>
              <a:gs pos="0">
                <a:srgbClr val="4B000C"/>
              </a:gs>
              <a:gs pos="50000">
                <a:srgbClr val="FC0128"/>
              </a:gs>
              <a:gs pos="100000">
                <a:srgbClr val="4B000C"/>
              </a:gs>
            </a:gsLst>
            <a:lin ang="5400000" scaled="1"/>
          </a:gradFill>
          <a:ln w="12700">
            <a:solidFill>
              <a:srgbClr val="FC01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dirty="0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019800" y="1987550"/>
            <a:ext cx="0" cy="349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1976439" y="5610225"/>
            <a:ext cx="8543925" cy="107465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pt-BR" altLang="pt-BR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Premissas básicas :  a) Constatações de  ordem genérica, podendo ser  comtempladas  </a:t>
            </a:r>
          </a:p>
          <a:p>
            <a:pPr>
              <a:defRPr/>
            </a:pPr>
            <a:r>
              <a:rPr lang="pt-BR" altLang="pt-BR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algumas  exceções. b) A aptidão pode ser melhorada em função da escolha adequada </a:t>
            </a:r>
          </a:p>
          <a:p>
            <a:pPr>
              <a:defRPr/>
            </a:pPr>
            <a:r>
              <a:rPr lang="pt-BR" altLang="pt-BR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do genótipo ( híbrido ) e da época de semeadura.  c) comportamento válido para os </a:t>
            </a:r>
          </a:p>
          <a:p>
            <a:pPr>
              <a:defRPr/>
            </a:pPr>
            <a:r>
              <a:rPr lang="pt-BR" altLang="pt-BR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principais genótipos disponíveis  no mercado </a:t>
            </a:r>
            <a:endParaRPr lang="pt-BR" altLang="pt-BR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895600" y="838200"/>
            <a:ext cx="7086600" cy="152400"/>
          </a:xfrm>
          <a:prstGeom prst="rect">
            <a:avLst/>
          </a:prstGeom>
          <a:gradFill rotWithShape="0">
            <a:gsLst>
              <a:gs pos="0">
                <a:srgbClr val="4B000C"/>
              </a:gs>
              <a:gs pos="50000">
                <a:srgbClr val="FC0128"/>
              </a:gs>
              <a:gs pos="100000">
                <a:srgbClr val="4B000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676400" y="1524000"/>
            <a:ext cx="8763000" cy="152400"/>
          </a:xfrm>
          <a:prstGeom prst="rect">
            <a:avLst/>
          </a:prstGeom>
          <a:gradFill rotWithShape="0">
            <a:gsLst>
              <a:gs pos="0">
                <a:srgbClr val="4B000C"/>
              </a:gs>
              <a:gs pos="50000">
                <a:srgbClr val="FC0128"/>
              </a:gs>
              <a:gs pos="100000">
                <a:srgbClr val="4B000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3511550" y="2667000"/>
            <a:ext cx="4864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9751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5"/>
          <p:cNvSpPr>
            <a:spLocks noGrp="1" noChangeArrowheads="1"/>
          </p:cNvSpPr>
          <p:nvPr>
            <p:ph type="title"/>
          </p:nvPr>
        </p:nvSpPr>
        <p:spPr>
          <a:xfrm>
            <a:off x="1783976" y="291353"/>
            <a:ext cx="8597900" cy="13843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2800" dirty="0"/>
              <a:t>IAF recomendado (</a:t>
            </a:r>
            <a:r>
              <a:rPr lang="pt-BR" altLang="pt-BR" sz="2800" dirty="0" err="1"/>
              <a:t>IAFrec</a:t>
            </a:r>
            <a:r>
              <a:rPr lang="pt-BR" altLang="pt-BR" sz="2800" dirty="0"/>
              <a:t>, m</a:t>
            </a:r>
            <a:r>
              <a:rPr lang="pt-BR" altLang="pt-BR" sz="2800" baseline="30000" dirty="0"/>
              <a:t>2</a:t>
            </a:r>
            <a:r>
              <a:rPr lang="pt-BR" altLang="pt-BR" sz="2800" dirty="0"/>
              <a:t>.m</a:t>
            </a:r>
            <a:r>
              <a:rPr lang="pt-BR" altLang="pt-BR" sz="2800" baseline="30000" dirty="0"/>
              <a:t>-2</a:t>
            </a:r>
            <a:r>
              <a:rPr lang="pt-BR" altLang="pt-BR" sz="2800" dirty="0"/>
              <a:t>) e ótimo (</a:t>
            </a:r>
            <a:r>
              <a:rPr lang="pt-BR" altLang="pt-BR" sz="2800" dirty="0" err="1"/>
              <a:t>IAF</a:t>
            </a:r>
            <a:r>
              <a:rPr lang="pt-BR" altLang="pt-BR" sz="2800" baseline="-25000" dirty="0" err="1"/>
              <a:t>otm</a:t>
            </a:r>
            <a:r>
              <a:rPr lang="pt-BR" altLang="pt-BR" sz="2800" dirty="0"/>
              <a:t>, m</a:t>
            </a:r>
            <a:r>
              <a:rPr lang="pt-BR" altLang="pt-BR" sz="2800" baseline="30000" dirty="0"/>
              <a:t>2</a:t>
            </a:r>
            <a:r>
              <a:rPr lang="pt-BR" altLang="pt-BR" sz="2800" dirty="0"/>
              <a:t>.m</a:t>
            </a:r>
            <a:r>
              <a:rPr lang="pt-BR" altLang="pt-BR" sz="2800" baseline="30000" dirty="0"/>
              <a:t>-2</a:t>
            </a:r>
            <a:r>
              <a:rPr lang="pt-BR" altLang="pt-BR" sz="2800" dirty="0"/>
              <a:t>) e a relação entre ambos (RIAF, %) para 48 genótipos de milho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3914" y="2429716"/>
            <a:ext cx="6305550" cy="280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2774576" y="5396754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Empresa...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5136776" y="5396754"/>
            <a:ext cx="1447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Piracicaba...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Safrinha...</a:t>
            </a:r>
          </a:p>
        </p:txBody>
      </p:sp>
    </p:spTree>
    <p:extLst>
      <p:ext uri="{BB962C8B-B14F-4D97-AF65-F5344CB8AC3E}">
        <p14:creationId xmlns:p14="http://schemas.microsoft.com/office/powerpoint/2010/main" val="27464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1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060550"/>
              </p:ext>
            </p:extLst>
          </p:nvPr>
        </p:nvGraphicFramePr>
        <p:xfrm>
          <a:off x="1331259" y="2382092"/>
          <a:ext cx="8991600" cy="360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Bitmap Image" r:id="rId3" imgW="6668431" imgH="2676899" progId="Paint.Picture">
                  <p:embed/>
                </p:oleObj>
              </mc:Choice>
              <mc:Fallback>
                <p:oleObj name="Bitmap Image" r:id="rId3" imgW="6668431" imgH="267689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259" y="2382092"/>
                        <a:ext cx="8991600" cy="360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8"/>
          <p:cNvSpPr>
            <a:spLocks noGrp="1" noChangeArrowheads="1"/>
          </p:cNvSpPr>
          <p:nvPr>
            <p:ph type="title"/>
          </p:nvPr>
        </p:nvSpPr>
        <p:spPr>
          <a:xfrm>
            <a:off x="699246" y="367553"/>
            <a:ext cx="10632141" cy="1524000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/>
          <a:p>
            <a:pPr algn="ctr" eaLnBrk="1" hangingPunct="1"/>
            <a:r>
              <a:rPr lang="pt-BR" altLang="pt-BR" sz="2800" dirty="0"/>
              <a:t>Estimativa anual do espaçamento entre plantas (EP, cm) e da população de plantas (P, plantas.ha</a:t>
            </a:r>
            <a:r>
              <a:rPr lang="pt-BR" altLang="pt-BR" sz="2800" baseline="30000" dirty="0"/>
              <a:t>-1</a:t>
            </a:r>
            <a:r>
              <a:rPr lang="pt-BR" altLang="pt-BR" sz="2800" dirty="0"/>
              <a:t>) para as latitudes 10 e 30 graus Sul</a:t>
            </a:r>
          </a:p>
        </p:txBody>
      </p:sp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1496359" y="2032841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EP</a:t>
            </a:r>
          </a:p>
        </p:txBody>
      </p:sp>
      <p:sp>
        <p:nvSpPr>
          <p:cNvPr id="46085" name="Text Box 10"/>
          <p:cNvSpPr txBox="1">
            <a:spLocks noChangeArrowheads="1"/>
          </p:cNvSpPr>
          <p:nvPr/>
        </p:nvSpPr>
        <p:spPr bwMode="auto">
          <a:xfrm>
            <a:off x="4912659" y="3644154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086" name="Text Box 11"/>
          <p:cNvSpPr txBox="1">
            <a:spLocks noChangeArrowheads="1"/>
          </p:cNvSpPr>
          <p:nvPr/>
        </p:nvSpPr>
        <p:spPr bwMode="auto">
          <a:xfrm>
            <a:off x="4912659" y="4710954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EP</a:t>
            </a:r>
          </a:p>
        </p:txBody>
      </p:sp>
      <p:sp>
        <p:nvSpPr>
          <p:cNvPr id="46087" name="Text Box 22"/>
          <p:cNvSpPr txBox="1">
            <a:spLocks noChangeArrowheads="1"/>
          </p:cNvSpPr>
          <p:nvPr/>
        </p:nvSpPr>
        <p:spPr bwMode="auto">
          <a:xfrm>
            <a:off x="7046259" y="3110754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30</a:t>
            </a:r>
            <a:r>
              <a:rPr lang="pt-BR" altLang="pt-BR" b="1" baseline="30000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6088" name="Text Box 23"/>
          <p:cNvSpPr txBox="1">
            <a:spLocks noChangeArrowheads="1"/>
          </p:cNvSpPr>
          <p:nvPr/>
        </p:nvSpPr>
        <p:spPr bwMode="auto">
          <a:xfrm>
            <a:off x="7655859" y="3353641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10</a:t>
            </a:r>
            <a:r>
              <a:rPr lang="pt-BR" altLang="pt-BR" b="1" baseline="30000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6089" name="Text Box 24"/>
          <p:cNvSpPr txBox="1">
            <a:spLocks noChangeArrowheads="1"/>
          </p:cNvSpPr>
          <p:nvPr/>
        </p:nvSpPr>
        <p:spPr bwMode="auto">
          <a:xfrm>
            <a:off x="7198659" y="4801441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30</a:t>
            </a:r>
            <a:r>
              <a:rPr lang="pt-BR" altLang="pt-BR" b="1" baseline="30000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6090" name="Text Box 25"/>
          <p:cNvSpPr txBox="1">
            <a:spLocks noChangeArrowheads="1"/>
          </p:cNvSpPr>
          <p:nvPr/>
        </p:nvSpPr>
        <p:spPr bwMode="auto">
          <a:xfrm>
            <a:off x="7427259" y="4496641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10</a:t>
            </a:r>
            <a:r>
              <a:rPr lang="pt-BR" altLang="pt-BR" b="1" baseline="30000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6091" name="Line 29"/>
          <p:cNvSpPr>
            <a:spLocks noChangeShapeType="1"/>
          </p:cNvSpPr>
          <p:nvPr/>
        </p:nvSpPr>
        <p:spPr bwMode="auto">
          <a:xfrm>
            <a:off x="5319059" y="4139453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46092" name="Line 30"/>
          <p:cNvSpPr>
            <a:spLocks noChangeShapeType="1"/>
          </p:cNvSpPr>
          <p:nvPr/>
        </p:nvSpPr>
        <p:spPr bwMode="auto">
          <a:xfrm>
            <a:off x="1966259" y="3199653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46093" name="Line 32"/>
          <p:cNvSpPr>
            <a:spLocks noChangeShapeType="1"/>
          </p:cNvSpPr>
          <p:nvPr/>
        </p:nvSpPr>
        <p:spPr bwMode="auto">
          <a:xfrm flipH="1">
            <a:off x="2042459" y="4596653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46094" name="Line 34"/>
          <p:cNvSpPr>
            <a:spLocks noChangeShapeType="1"/>
          </p:cNvSpPr>
          <p:nvPr/>
        </p:nvSpPr>
        <p:spPr bwMode="auto">
          <a:xfrm>
            <a:off x="5319059" y="410135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46095" name="Text Box 35"/>
          <p:cNvSpPr txBox="1">
            <a:spLocks noChangeArrowheads="1"/>
          </p:cNvSpPr>
          <p:nvPr/>
        </p:nvSpPr>
        <p:spPr bwMode="auto">
          <a:xfrm>
            <a:off x="9484659" y="2043954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096" name="Text Box 36"/>
          <p:cNvSpPr txBox="1">
            <a:spLocks noChangeArrowheads="1"/>
          </p:cNvSpPr>
          <p:nvPr/>
        </p:nvSpPr>
        <p:spPr bwMode="auto">
          <a:xfrm>
            <a:off x="4303059" y="2286841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EL = 80 cm</a:t>
            </a:r>
          </a:p>
        </p:txBody>
      </p:sp>
      <p:sp>
        <p:nvSpPr>
          <p:cNvPr id="46097" name="Line 37"/>
          <p:cNvSpPr>
            <a:spLocks noChangeShapeType="1"/>
          </p:cNvSpPr>
          <p:nvPr/>
        </p:nvSpPr>
        <p:spPr bwMode="auto">
          <a:xfrm>
            <a:off x="1978959" y="3186953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46098" name="Line 38"/>
          <p:cNvSpPr>
            <a:spLocks noChangeShapeType="1"/>
          </p:cNvSpPr>
          <p:nvPr/>
        </p:nvSpPr>
        <p:spPr bwMode="auto">
          <a:xfrm flipH="1">
            <a:off x="1851959" y="490145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46099" name="Text Box 39"/>
          <p:cNvSpPr txBox="1">
            <a:spLocks noChangeArrowheads="1"/>
          </p:cNvSpPr>
          <p:nvPr/>
        </p:nvSpPr>
        <p:spPr bwMode="auto">
          <a:xfrm>
            <a:off x="2169459" y="4253754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22,7 cm</a:t>
            </a:r>
          </a:p>
        </p:txBody>
      </p:sp>
      <p:sp>
        <p:nvSpPr>
          <p:cNvPr id="46100" name="Text Box 40"/>
          <p:cNvSpPr txBox="1">
            <a:spLocks noChangeArrowheads="1"/>
          </p:cNvSpPr>
          <p:nvPr/>
        </p:nvSpPr>
        <p:spPr bwMode="auto">
          <a:xfrm>
            <a:off x="2169459" y="4877641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11,4 cm</a:t>
            </a:r>
          </a:p>
        </p:txBody>
      </p:sp>
      <p:sp>
        <p:nvSpPr>
          <p:cNvPr id="46101" name="Oval 4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2931459" y="2424953"/>
            <a:ext cx="6096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/>
              <a:t>XLS</a:t>
            </a:r>
          </a:p>
        </p:txBody>
      </p:sp>
    </p:spTree>
    <p:extLst>
      <p:ext uri="{BB962C8B-B14F-4D97-AF65-F5344CB8AC3E}">
        <p14:creationId xmlns:p14="http://schemas.microsoft.com/office/powerpoint/2010/main" val="23375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1600" b="1" dirty="0"/>
              <a:t>Ângulos foliares (α, º) a 0º (Latitude), cujas superfícies adaxiais (superiores) das folhas são normais ao vetor da radiação solar às 7:00, 8:00, 9:00, 10:00, 11:00 e 12:00 para diferentes períodos do ano</a:t>
            </a:r>
          </a:p>
        </p:txBody>
      </p:sp>
      <p:pic>
        <p:nvPicPr>
          <p:cNvPr id="47107" name="Picture 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67" y="1348442"/>
            <a:ext cx="6416675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13"/>
          <p:cNvSpPr>
            <a:spLocks noChangeShapeType="1"/>
          </p:cNvSpPr>
          <p:nvPr/>
        </p:nvSpPr>
        <p:spPr bwMode="auto">
          <a:xfrm flipH="1">
            <a:off x="8863666" y="2034241"/>
            <a:ext cx="4572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47109" name="Text Box 14"/>
          <p:cNvSpPr txBox="1">
            <a:spLocks noChangeArrowheads="1"/>
          </p:cNvSpPr>
          <p:nvPr/>
        </p:nvSpPr>
        <p:spPr bwMode="auto">
          <a:xfrm>
            <a:off x="1869141" y="2034242"/>
            <a:ext cx="1676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1185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Prostrado...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1185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70 a 90</a:t>
            </a:r>
            <a:r>
              <a:rPr lang="pt-BR" altLang="pt-BR" baseline="30000">
                <a:solidFill>
                  <a:srgbClr val="01185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7110" name="Line 15"/>
          <p:cNvSpPr>
            <a:spLocks noChangeShapeType="1"/>
          </p:cNvSpPr>
          <p:nvPr/>
        </p:nvSpPr>
        <p:spPr bwMode="auto">
          <a:xfrm>
            <a:off x="3088341" y="2415241"/>
            <a:ext cx="14478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47111" name="Text Box 16"/>
          <p:cNvSpPr txBox="1">
            <a:spLocks noChangeArrowheads="1"/>
          </p:cNvSpPr>
          <p:nvPr/>
        </p:nvSpPr>
        <p:spPr bwMode="auto">
          <a:xfrm>
            <a:off x="1183341" y="3316942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Melhor ângulo: 9h</a:t>
            </a:r>
          </a:p>
        </p:txBody>
      </p:sp>
      <p:sp>
        <p:nvSpPr>
          <p:cNvPr id="47112" name="Line 17"/>
          <p:cNvSpPr>
            <a:spLocks noChangeShapeType="1"/>
          </p:cNvSpPr>
          <p:nvPr/>
        </p:nvSpPr>
        <p:spPr bwMode="auto">
          <a:xfrm>
            <a:off x="3253441" y="3469341"/>
            <a:ext cx="1524000" cy="241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47113" name="Text Box 18"/>
          <p:cNvSpPr txBox="1">
            <a:spLocks noChangeArrowheads="1"/>
          </p:cNvSpPr>
          <p:nvPr/>
        </p:nvSpPr>
        <p:spPr bwMode="auto">
          <a:xfrm>
            <a:off x="1564341" y="3786841"/>
            <a:ext cx="1981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Maior interceptação quando a planta não está estressada no florescimento</a:t>
            </a:r>
          </a:p>
        </p:txBody>
      </p:sp>
      <p:sp>
        <p:nvSpPr>
          <p:cNvPr id="47114" name="Oval 19"/>
          <p:cNvSpPr>
            <a:spLocks noChangeArrowheads="1"/>
          </p:cNvSpPr>
          <p:nvPr/>
        </p:nvSpPr>
        <p:spPr bwMode="auto">
          <a:xfrm>
            <a:off x="9209741" y="3494741"/>
            <a:ext cx="685800" cy="381000"/>
          </a:xfrm>
          <a:prstGeom prst="ellipse">
            <a:avLst/>
          </a:prstGeom>
          <a:noFill/>
          <a:ln w="9525" algn="ctr">
            <a:solidFill>
              <a:srgbClr val="01185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40</a:t>
            </a:r>
            <a:r>
              <a:rPr lang="pt-BR" altLang="pt-BR" b="1" baseline="30000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6136341" y="4536142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7h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6288741" y="4155142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8h</a:t>
            </a:r>
          </a:p>
        </p:txBody>
      </p:sp>
      <p:sp>
        <p:nvSpPr>
          <p:cNvPr id="47117" name="Text Box 24"/>
          <p:cNvSpPr txBox="1">
            <a:spLocks noChangeArrowheads="1"/>
          </p:cNvSpPr>
          <p:nvPr/>
        </p:nvSpPr>
        <p:spPr bwMode="auto">
          <a:xfrm>
            <a:off x="6441141" y="3774142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9h</a:t>
            </a:r>
          </a:p>
        </p:txBody>
      </p:sp>
      <p:sp>
        <p:nvSpPr>
          <p:cNvPr id="47118" name="Text Box 25"/>
          <p:cNvSpPr txBox="1">
            <a:spLocks noChangeArrowheads="1"/>
          </p:cNvSpPr>
          <p:nvPr/>
        </p:nvSpPr>
        <p:spPr bwMode="auto">
          <a:xfrm>
            <a:off x="6593541" y="3431242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10h</a:t>
            </a:r>
          </a:p>
        </p:txBody>
      </p:sp>
      <p:sp>
        <p:nvSpPr>
          <p:cNvPr id="47119" name="Text Box 26"/>
          <p:cNvSpPr txBox="1">
            <a:spLocks noChangeArrowheads="1"/>
          </p:cNvSpPr>
          <p:nvPr/>
        </p:nvSpPr>
        <p:spPr bwMode="auto">
          <a:xfrm>
            <a:off x="6745941" y="3101042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11h</a:t>
            </a:r>
          </a:p>
        </p:txBody>
      </p:sp>
      <p:sp>
        <p:nvSpPr>
          <p:cNvPr id="47120" name="Text Box 27"/>
          <p:cNvSpPr txBox="1">
            <a:spLocks noChangeArrowheads="1"/>
          </p:cNvSpPr>
          <p:nvPr/>
        </p:nvSpPr>
        <p:spPr bwMode="auto">
          <a:xfrm>
            <a:off x="6898341" y="2605742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12h</a:t>
            </a:r>
          </a:p>
        </p:txBody>
      </p:sp>
      <p:sp>
        <p:nvSpPr>
          <p:cNvPr id="47121" name="Text Box 28"/>
          <p:cNvSpPr txBox="1">
            <a:spLocks noChangeArrowheads="1"/>
          </p:cNvSpPr>
          <p:nvPr/>
        </p:nvSpPr>
        <p:spPr bwMode="auto">
          <a:xfrm>
            <a:off x="7050741" y="1488142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Equador</a:t>
            </a:r>
          </a:p>
        </p:txBody>
      </p:sp>
      <p:sp>
        <p:nvSpPr>
          <p:cNvPr id="47122" name="Rectangle 29"/>
          <p:cNvSpPr>
            <a:spLocks noChangeArrowheads="1"/>
          </p:cNvSpPr>
          <p:nvPr/>
        </p:nvSpPr>
        <p:spPr bwMode="auto">
          <a:xfrm>
            <a:off x="3677305" y="1945342"/>
            <a:ext cx="325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tx2"/>
                </a:solidFill>
              </a:rPr>
              <a:t>α</a:t>
            </a:r>
            <a:endParaRPr lang="en-US" altLang="pt-BR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03" y="1528482"/>
            <a:ext cx="6811962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47456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/>
          <a:p>
            <a:pPr algn="ctr" eaLnBrk="1" hangingPunct="1"/>
            <a:r>
              <a:rPr lang="pt-BR" altLang="pt-BR" sz="1600" b="1" dirty="0"/>
              <a:t>Ângulos foliares (α, º) a 5ºS (Latitude), cujas superfícies adaxiais (superiores) das folhas são normais ao vetor da radiação solar às 7:00, 8:00, 9:00, 10:00, 11:00 e 12:00 para diferentes períodos do ano</a:t>
            </a:r>
          </a:p>
        </p:txBody>
      </p:sp>
      <p:sp>
        <p:nvSpPr>
          <p:cNvPr id="48132" name="Text Box 12"/>
          <p:cNvSpPr txBox="1">
            <a:spLocks noChangeArrowheads="1"/>
          </p:cNvSpPr>
          <p:nvPr/>
        </p:nvSpPr>
        <p:spPr bwMode="auto">
          <a:xfrm>
            <a:off x="1380565" y="4347883"/>
            <a:ext cx="1371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Melhor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ângulo: 9h</a:t>
            </a:r>
          </a:p>
        </p:txBody>
      </p:sp>
      <p:sp>
        <p:nvSpPr>
          <p:cNvPr id="48133" name="Line 13"/>
          <p:cNvSpPr>
            <a:spLocks noChangeShapeType="1"/>
          </p:cNvSpPr>
          <p:nvPr/>
        </p:nvSpPr>
        <p:spPr bwMode="auto">
          <a:xfrm flipV="1">
            <a:off x="2447365" y="3966882"/>
            <a:ext cx="25908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48134" name="Oval 15"/>
          <p:cNvSpPr>
            <a:spLocks noChangeArrowheads="1"/>
          </p:cNvSpPr>
          <p:nvPr/>
        </p:nvSpPr>
        <p:spPr bwMode="auto">
          <a:xfrm>
            <a:off x="8543365" y="3814482"/>
            <a:ext cx="762000" cy="381000"/>
          </a:xfrm>
          <a:prstGeom prst="ellipse">
            <a:avLst/>
          </a:prstGeom>
          <a:noFill/>
          <a:ln w="9525" algn="ctr">
            <a:solidFill>
              <a:srgbClr val="01185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38</a:t>
            </a:r>
            <a:r>
              <a:rPr lang="pt-BR" altLang="pt-BR" b="1" baseline="30000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8135" name="Rectangle 17"/>
          <p:cNvSpPr>
            <a:spLocks noChangeArrowheads="1"/>
          </p:cNvSpPr>
          <p:nvPr/>
        </p:nvSpPr>
        <p:spPr bwMode="auto">
          <a:xfrm>
            <a:off x="2904565" y="2087283"/>
            <a:ext cx="325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tx2"/>
                </a:solidFill>
              </a:rPr>
              <a:t>α</a:t>
            </a:r>
            <a:endParaRPr lang="en-US" altLang="pt-BR" b="1">
              <a:solidFill>
                <a:schemeClr val="tx2"/>
              </a:solidFill>
            </a:endParaRPr>
          </a:p>
        </p:txBody>
      </p:sp>
      <p:sp>
        <p:nvSpPr>
          <p:cNvPr id="48136" name="Text Box 18"/>
          <p:cNvSpPr txBox="1">
            <a:spLocks noChangeArrowheads="1"/>
          </p:cNvSpPr>
          <p:nvPr/>
        </p:nvSpPr>
        <p:spPr bwMode="auto">
          <a:xfrm>
            <a:off x="6485965" y="1695170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Latitude</a:t>
            </a:r>
          </a:p>
        </p:txBody>
      </p:sp>
      <p:sp>
        <p:nvSpPr>
          <p:cNvPr id="48137" name="Text Box 19"/>
          <p:cNvSpPr txBox="1">
            <a:spLocks noChangeArrowheads="1"/>
          </p:cNvSpPr>
          <p:nvPr/>
        </p:nvSpPr>
        <p:spPr bwMode="auto">
          <a:xfrm>
            <a:off x="6333565" y="4525683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7h</a:t>
            </a:r>
          </a:p>
        </p:txBody>
      </p:sp>
      <p:sp>
        <p:nvSpPr>
          <p:cNvPr id="48138" name="Text Box 20"/>
          <p:cNvSpPr txBox="1">
            <a:spLocks noChangeArrowheads="1"/>
          </p:cNvSpPr>
          <p:nvPr/>
        </p:nvSpPr>
        <p:spPr bwMode="auto">
          <a:xfrm>
            <a:off x="6485965" y="4106583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8h</a:t>
            </a:r>
          </a:p>
        </p:txBody>
      </p:sp>
      <p:sp>
        <p:nvSpPr>
          <p:cNvPr id="48139" name="Text Box 21"/>
          <p:cNvSpPr txBox="1">
            <a:spLocks noChangeArrowheads="1"/>
          </p:cNvSpPr>
          <p:nvPr/>
        </p:nvSpPr>
        <p:spPr bwMode="auto">
          <a:xfrm>
            <a:off x="6638365" y="3636683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9h</a:t>
            </a:r>
          </a:p>
        </p:txBody>
      </p:sp>
      <p:sp>
        <p:nvSpPr>
          <p:cNvPr id="48140" name="Text Box 22"/>
          <p:cNvSpPr txBox="1">
            <a:spLocks noChangeArrowheads="1"/>
          </p:cNvSpPr>
          <p:nvPr/>
        </p:nvSpPr>
        <p:spPr bwMode="auto">
          <a:xfrm>
            <a:off x="6790765" y="3179483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10h</a:t>
            </a:r>
          </a:p>
        </p:txBody>
      </p:sp>
      <p:sp>
        <p:nvSpPr>
          <p:cNvPr id="48141" name="Text Box 23"/>
          <p:cNvSpPr txBox="1">
            <a:spLocks noChangeArrowheads="1"/>
          </p:cNvSpPr>
          <p:nvPr/>
        </p:nvSpPr>
        <p:spPr bwMode="auto">
          <a:xfrm>
            <a:off x="7095565" y="2277783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12h</a:t>
            </a:r>
          </a:p>
        </p:txBody>
      </p:sp>
      <p:sp>
        <p:nvSpPr>
          <p:cNvPr id="48142" name="Text Box 24"/>
          <p:cNvSpPr txBox="1">
            <a:spLocks noChangeArrowheads="1"/>
          </p:cNvSpPr>
          <p:nvPr/>
        </p:nvSpPr>
        <p:spPr bwMode="auto">
          <a:xfrm>
            <a:off x="6943165" y="2734983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11h</a:t>
            </a:r>
          </a:p>
        </p:txBody>
      </p:sp>
    </p:spTree>
    <p:extLst>
      <p:ext uri="{BB962C8B-B14F-4D97-AF65-F5344CB8AC3E}">
        <p14:creationId xmlns:p14="http://schemas.microsoft.com/office/powerpoint/2010/main" val="20328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6" y="1905000"/>
            <a:ext cx="69246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11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anchor="ctr"/>
          <a:lstStyle/>
          <a:p>
            <a:pPr algn="ctr" eaLnBrk="1" hangingPunct="1"/>
            <a:r>
              <a:rPr lang="pt-BR" altLang="pt-BR" sz="1600" b="1" dirty="0"/>
              <a:t>Ângulos foliares (α, º) a 10ºS (Latitude), cujas superfícies adaxiais (superiores) das folhas são normais ao vetor da radiação solar às 7:00, 8:00, 9:00, 10:00, 11:00 e 12:00 para diferentes períodos do ano</a:t>
            </a:r>
          </a:p>
        </p:txBody>
      </p:sp>
      <p:sp>
        <p:nvSpPr>
          <p:cNvPr id="49156" name="Text Box 12"/>
          <p:cNvSpPr txBox="1">
            <a:spLocks noChangeArrowheads="1"/>
          </p:cNvSpPr>
          <p:nvPr/>
        </p:nvSpPr>
        <p:spPr bwMode="auto">
          <a:xfrm>
            <a:off x="1524000" y="4724401"/>
            <a:ext cx="1295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Melhor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ângulo: 9h</a:t>
            </a:r>
          </a:p>
        </p:txBody>
      </p:sp>
      <p:sp>
        <p:nvSpPr>
          <p:cNvPr id="49157" name="Line 13"/>
          <p:cNvSpPr>
            <a:spLocks noChangeShapeType="1"/>
          </p:cNvSpPr>
          <p:nvPr/>
        </p:nvSpPr>
        <p:spPr bwMode="auto">
          <a:xfrm flipV="1">
            <a:off x="2514600" y="4343400"/>
            <a:ext cx="26670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49158" name="Oval 14"/>
          <p:cNvSpPr>
            <a:spLocks noChangeArrowheads="1"/>
          </p:cNvSpPr>
          <p:nvPr/>
        </p:nvSpPr>
        <p:spPr bwMode="auto">
          <a:xfrm>
            <a:off x="8763000" y="4419600"/>
            <a:ext cx="609600" cy="381000"/>
          </a:xfrm>
          <a:prstGeom prst="ellipse">
            <a:avLst/>
          </a:prstGeom>
          <a:noFill/>
          <a:ln w="9525" algn="ctr">
            <a:solidFill>
              <a:srgbClr val="01185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32</a:t>
            </a:r>
            <a:r>
              <a:rPr lang="pt-BR" altLang="pt-BR" b="1" baseline="30000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9159" name="Rectangle 15"/>
          <p:cNvSpPr>
            <a:spLocks noChangeArrowheads="1"/>
          </p:cNvSpPr>
          <p:nvPr/>
        </p:nvSpPr>
        <p:spPr bwMode="auto">
          <a:xfrm>
            <a:off x="2951164" y="2463801"/>
            <a:ext cx="325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tx2"/>
                </a:solidFill>
              </a:rPr>
              <a:t>α</a:t>
            </a:r>
            <a:endParaRPr lang="en-US" altLang="pt-BR" b="1">
              <a:solidFill>
                <a:schemeClr val="tx2"/>
              </a:solidFill>
            </a:endParaRPr>
          </a:p>
        </p:txBody>
      </p:sp>
      <p:sp>
        <p:nvSpPr>
          <p:cNvPr id="49160" name="Text Box 16"/>
          <p:cNvSpPr txBox="1">
            <a:spLocks noChangeArrowheads="1"/>
          </p:cNvSpPr>
          <p:nvPr/>
        </p:nvSpPr>
        <p:spPr bwMode="auto">
          <a:xfrm>
            <a:off x="6350000" y="2032001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Latitude</a:t>
            </a:r>
          </a:p>
        </p:txBody>
      </p:sp>
      <p:sp>
        <p:nvSpPr>
          <p:cNvPr id="49161" name="Text Box 17"/>
          <p:cNvSpPr txBox="1">
            <a:spLocks noChangeArrowheads="1"/>
          </p:cNvSpPr>
          <p:nvPr/>
        </p:nvSpPr>
        <p:spPr bwMode="auto">
          <a:xfrm>
            <a:off x="6477000" y="47625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7h</a:t>
            </a:r>
          </a:p>
        </p:txBody>
      </p:sp>
      <p:sp>
        <p:nvSpPr>
          <p:cNvPr id="49162" name="Text Box 18"/>
          <p:cNvSpPr txBox="1">
            <a:spLocks noChangeArrowheads="1"/>
          </p:cNvSpPr>
          <p:nvPr/>
        </p:nvSpPr>
        <p:spPr bwMode="auto">
          <a:xfrm>
            <a:off x="6629400" y="43434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8h</a:t>
            </a:r>
          </a:p>
        </p:txBody>
      </p:sp>
      <p:sp>
        <p:nvSpPr>
          <p:cNvPr id="49163" name="Text Box 19"/>
          <p:cNvSpPr txBox="1">
            <a:spLocks noChangeArrowheads="1"/>
          </p:cNvSpPr>
          <p:nvPr/>
        </p:nvSpPr>
        <p:spPr bwMode="auto">
          <a:xfrm>
            <a:off x="6781800" y="38735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9h</a:t>
            </a:r>
          </a:p>
        </p:txBody>
      </p:sp>
      <p:sp>
        <p:nvSpPr>
          <p:cNvPr id="49164" name="Text Box 20"/>
          <p:cNvSpPr txBox="1">
            <a:spLocks noChangeArrowheads="1"/>
          </p:cNvSpPr>
          <p:nvPr/>
        </p:nvSpPr>
        <p:spPr bwMode="auto">
          <a:xfrm>
            <a:off x="6934200" y="34925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10h</a:t>
            </a:r>
          </a:p>
        </p:txBody>
      </p:sp>
      <p:sp>
        <p:nvSpPr>
          <p:cNvPr id="49165" name="Text Box 21"/>
          <p:cNvSpPr txBox="1">
            <a:spLocks noChangeArrowheads="1"/>
          </p:cNvSpPr>
          <p:nvPr/>
        </p:nvSpPr>
        <p:spPr bwMode="auto">
          <a:xfrm>
            <a:off x="7213600" y="27701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12h</a:t>
            </a:r>
          </a:p>
        </p:txBody>
      </p:sp>
      <p:sp>
        <p:nvSpPr>
          <p:cNvPr id="49166" name="Text Box 22"/>
          <p:cNvSpPr txBox="1">
            <a:spLocks noChangeArrowheads="1"/>
          </p:cNvSpPr>
          <p:nvPr/>
        </p:nvSpPr>
        <p:spPr bwMode="auto">
          <a:xfrm>
            <a:off x="7061200" y="31115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11h</a:t>
            </a:r>
          </a:p>
        </p:txBody>
      </p:sp>
    </p:spTree>
    <p:extLst>
      <p:ext uri="{BB962C8B-B14F-4D97-AF65-F5344CB8AC3E}">
        <p14:creationId xmlns:p14="http://schemas.microsoft.com/office/powerpoint/2010/main" val="88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1828800"/>
            <a:ext cx="7129462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11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anchor="ctr"/>
          <a:lstStyle/>
          <a:p>
            <a:pPr algn="ctr" eaLnBrk="1" hangingPunct="1"/>
            <a:r>
              <a:rPr lang="pt-BR" altLang="pt-BR" sz="1600" b="1" dirty="0"/>
              <a:t>Ângulos foliares (α, º) a 15ºS (Latitude), cujas superfícies adaxiais (superiores) das folhas são normais ao vetor da radiação solar às 7:00, 8:00, 9:00, 10:00, 11:00 e 12:00 para diferentes períodos do ano</a:t>
            </a:r>
          </a:p>
        </p:txBody>
      </p:sp>
      <p:sp>
        <p:nvSpPr>
          <p:cNvPr id="50180" name="Text Box 12"/>
          <p:cNvSpPr txBox="1">
            <a:spLocks noChangeArrowheads="1"/>
          </p:cNvSpPr>
          <p:nvPr/>
        </p:nvSpPr>
        <p:spPr bwMode="auto">
          <a:xfrm>
            <a:off x="1524000" y="4724401"/>
            <a:ext cx="1295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Melhor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ângulo: 9h</a:t>
            </a:r>
          </a:p>
        </p:txBody>
      </p:sp>
      <p:sp>
        <p:nvSpPr>
          <p:cNvPr id="50181" name="Line 13"/>
          <p:cNvSpPr>
            <a:spLocks noChangeShapeType="1"/>
          </p:cNvSpPr>
          <p:nvPr/>
        </p:nvSpPr>
        <p:spPr bwMode="auto">
          <a:xfrm flipV="1">
            <a:off x="2667000" y="4267200"/>
            <a:ext cx="251460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50182" name="Oval 14"/>
          <p:cNvSpPr>
            <a:spLocks noChangeArrowheads="1"/>
          </p:cNvSpPr>
          <p:nvPr/>
        </p:nvSpPr>
        <p:spPr bwMode="auto">
          <a:xfrm>
            <a:off x="9296400" y="4267200"/>
            <a:ext cx="609600" cy="381000"/>
          </a:xfrm>
          <a:prstGeom prst="ellipse">
            <a:avLst/>
          </a:prstGeom>
          <a:noFill/>
          <a:ln w="9525" algn="ctr">
            <a:solidFill>
              <a:srgbClr val="01185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31</a:t>
            </a:r>
            <a:r>
              <a:rPr lang="pt-BR" altLang="pt-BR" b="1" baseline="30000">
                <a:solidFill>
                  <a:srgbClr val="0D0D0D"/>
                </a:solidFill>
              </a:rPr>
              <a:t>o</a:t>
            </a:r>
          </a:p>
        </p:txBody>
      </p:sp>
      <p:sp>
        <p:nvSpPr>
          <p:cNvPr id="50183" name="Rectangle 15"/>
          <p:cNvSpPr>
            <a:spLocks noChangeArrowheads="1"/>
          </p:cNvSpPr>
          <p:nvPr/>
        </p:nvSpPr>
        <p:spPr bwMode="auto">
          <a:xfrm>
            <a:off x="3141664" y="2387601"/>
            <a:ext cx="325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tx2"/>
                </a:solidFill>
              </a:rPr>
              <a:t>α</a:t>
            </a:r>
            <a:endParaRPr lang="en-US" altLang="pt-BR" b="1">
              <a:solidFill>
                <a:schemeClr val="tx2"/>
              </a:solidFill>
            </a:endParaRPr>
          </a:p>
        </p:txBody>
      </p:sp>
      <p:sp>
        <p:nvSpPr>
          <p:cNvPr id="50184" name="Text Box 16"/>
          <p:cNvSpPr txBox="1">
            <a:spLocks noChangeArrowheads="1"/>
          </p:cNvSpPr>
          <p:nvPr/>
        </p:nvSpPr>
        <p:spPr bwMode="auto">
          <a:xfrm>
            <a:off x="6604000" y="1982788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Latitude</a:t>
            </a:r>
          </a:p>
        </p:txBody>
      </p:sp>
      <p:sp>
        <p:nvSpPr>
          <p:cNvPr id="50185" name="Text Box 17"/>
          <p:cNvSpPr txBox="1">
            <a:spLocks noChangeArrowheads="1"/>
          </p:cNvSpPr>
          <p:nvPr/>
        </p:nvSpPr>
        <p:spPr bwMode="auto">
          <a:xfrm>
            <a:off x="6477000" y="46863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7h</a:t>
            </a:r>
          </a:p>
        </p:txBody>
      </p:sp>
      <p:sp>
        <p:nvSpPr>
          <p:cNvPr id="50186" name="Text Box 18"/>
          <p:cNvSpPr txBox="1">
            <a:spLocks noChangeArrowheads="1"/>
          </p:cNvSpPr>
          <p:nvPr/>
        </p:nvSpPr>
        <p:spPr bwMode="auto">
          <a:xfrm>
            <a:off x="6629400" y="4267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8h</a:t>
            </a:r>
          </a:p>
        </p:txBody>
      </p:sp>
      <p:sp>
        <p:nvSpPr>
          <p:cNvPr id="50187" name="Text Box 19"/>
          <p:cNvSpPr txBox="1">
            <a:spLocks noChangeArrowheads="1"/>
          </p:cNvSpPr>
          <p:nvPr/>
        </p:nvSpPr>
        <p:spPr bwMode="auto">
          <a:xfrm>
            <a:off x="6781800" y="37973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9h</a:t>
            </a:r>
          </a:p>
        </p:txBody>
      </p:sp>
      <p:sp>
        <p:nvSpPr>
          <p:cNvPr id="50188" name="Text Box 20"/>
          <p:cNvSpPr txBox="1">
            <a:spLocks noChangeArrowheads="1"/>
          </p:cNvSpPr>
          <p:nvPr/>
        </p:nvSpPr>
        <p:spPr bwMode="auto">
          <a:xfrm>
            <a:off x="6934200" y="34290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10h</a:t>
            </a:r>
          </a:p>
        </p:txBody>
      </p:sp>
      <p:sp>
        <p:nvSpPr>
          <p:cNvPr id="50189" name="Text Box 21"/>
          <p:cNvSpPr txBox="1">
            <a:spLocks noChangeArrowheads="1"/>
          </p:cNvSpPr>
          <p:nvPr/>
        </p:nvSpPr>
        <p:spPr bwMode="auto">
          <a:xfrm>
            <a:off x="7239000" y="25273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12h</a:t>
            </a:r>
          </a:p>
        </p:txBody>
      </p:sp>
      <p:sp>
        <p:nvSpPr>
          <p:cNvPr id="50190" name="Text Box 22"/>
          <p:cNvSpPr txBox="1">
            <a:spLocks noChangeArrowheads="1"/>
          </p:cNvSpPr>
          <p:nvPr/>
        </p:nvSpPr>
        <p:spPr bwMode="auto">
          <a:xfrm>
            <a:off x="7086600" y="29845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11h</a:t>
            </a:r>
          </a:p>
        </p:txBody>
      </p:sp>
    </p:spTree>
    <p:extLst>
      <p:ext uri="{BB962C8B-B14F-4D97-AF65-F5344CB8AC3E}">
        <p14:creationId xmlns:p14="http://schemas.microsoft.com/office/powerpoint/2010/main" val="2130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6808788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11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anchor="ctr"/>
          <a:lstStyle/>
          <a:p>
            <a:pPr algn="ctr" eaLnBrk="1" hangingPunct="1"/>
            <a:r>
              <a:rPr lang="pt-BR" altLang="pt-BR" sz="1600" b="1" dirty="0"/>
              <a:t>Ângulos foliares (α, º) a 20ºS (Latitude), cujas superfícies adaxiais (superiores) das folhas são normais ao vetor da radiação solar às 7:00, 8:00, 9:00, 10:00, 11:00 e 12:00 para diferentes períodos do ano</a:t>
            </a:r>
          </a:p>
        </p:txBody>
      </p:sp>
      <p:sp>
        <p:nvSpPr>
          <p:cNvPr id="51204" name="Text Box 12"/>
          <p:cNvSpPr txBox="1">
            <a:spLocks noChangeArrowheads="1"/>
          </p:cNvSpPr>
          <p:nvPr/>
        </p:nvSpPr>
        <p:spPr bwMode="auto">
          <a:xfrm>
            <a:off x="1524000" y="4724401"/>
            <a:ext cx="1371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Melhor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ângulo: 9h</a:t>
            </a:r>
          </a:p>
        </p:txBody>
      </p:sp>
      <p:sp>
        <p:nvSpPr>
          <p:cNvPr id="51205" name="Line 13"/>
          <p:cNvSpPr>
            <a:spLocks noChangeShapeType="1"/>
          </p:cNvSpPr>
          <p:nvPr/>
        </p:nvSpPr>
        <p:spPr bwMode="auto">
          <a:xfrm flipV="1">
            <a:off x="2590800" y="4343400"/>
            <a:ext cx="259080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51206" name="Oval 14"/>
          <p:cNvSpPr>
            <a:spLocks noChangeArrowheads="1"/>
          </p:cNvSpPr>
          <p:nvPr/>
        </p:nvSpPr>
        <p:spPr bwMode="auto">
          <a:xfrm>
            <a:off x="8763000" y="4419600"/>
            <a:ext cx="609600" cy="381000"/>
          </a:xfrm>
          <a:prstGeom prst="ellipse">
            <a:avLst/>
          </a:prstGeom>
          <a:noFill/>
          <a:ln w="9525" algn="ctr">
            <a:solidFill>
              <a:srgbClr val="01185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29</a:t>
            </a:r>
            <a:r>
              <a:rPr lang="pt-BR" altLang="pt-BR" b="1" baseline="30000">
                <a:solidFill>
                  <a:srgbClr val="0D0D0D"/>
                </a:solidFill>
              </a:rPr>
              <a:t>o</a:t>
            </a:r>
          </a:p>
        </p:txBody>
      </p:sp>
      <p:sp>
        <p:nvSpPr>
          <p:cNvPr id="51207" name="Rectangle 15"/>
          <p:cNvSpPr>
            <a:spLocks noChangeArrowheads="1"/>
          </p:cNvSpPr>
          <p:nvPr/>
        </p:nvSpPr>
        <p:spPr bwMode="auto">
          <a:xfrm>
            <a:off x="3048000" y="2463801"/>
            <a:ext cx="325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tx2"/>
                </a:solidFill>
              </a:rPr>
              <a:t>α</a:t>
            </a:r>
            <a:endParaRPr lang="en-US" altLang="pt-BR" b="1">
              <a:solidFill>
                <a:schemeClr val="tx2"/>
              </a:solidFill>
            </a:endParaRPr>
          </a:p>
        </p:txBody>
      </p:sp>
      <p:sp>
        <p:nvSpPr>
          <p:cNvPr id="51208" name="Text Box 16"/>
          <p:cNvSpPr txBox="1">
            <a:spLocks noChangeArrowheads="1"/>
          </p:cNvSpPr>
          <p:nvPr/>
        </p:nvSpPr>
        <p:spPr bwMode="auto">
          <a:xfrm>
            <a:off x="6324600" y="2057401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Latitude</a:t>
            </a:r>
          </a:p>
        </p:txBody>
      </p:sp>
      <p:sp>
        <p:nvSpPr>
          <p:cNvPr id="51209" name="Text Box 17"/>
          <p:cNvSpPr txBox="1">
            <a:spLocks noChangeArrowheads="1"/>
          </p:cNvSpPr>
          <p:nvPr/>
        </p:nvSpPr>
        <p:spPr bwMode="auto">
          <a:xfrm>
            <a:off x="6477000" y="4738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7h</a:t>
            </a:r>
          </a:p>
        </p:txBody>
      </p:sp>
      <p:sp>
        <p:nvSpPr>
          <p:cNvPr id="51210" name="Text Box 18"/>
          <p:cNvSpPr txBox="1">
            <a:spLocks noChangeArrowheads="1"/>
          </p:cNvSpPr>
          <p:nvPr/>
        </p:nvSpPr>
        <p:spPr bwMode="auto">
          <a:xfrm>
            <a:off x="6629400" y="43195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8h</a:t>
            </a:r>
          </a:p>
        </p:txBody>
      </p:sp>
      <p:sp>
        <p:nvSpPr>
          <p:cNvPr id="51211" name="Text Box 19"/>
          <p:cNvSpPr txBox="1">
            <a:spLocks noChangeArrowheads="1"/>
          </p:cNvSpPr>
          <p:nvPr/>
        </p:nvSpPr>
        <p:spPr bwMode="auto">
          <a:xfrm>
            <a:off x="6781800" y="39258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9h</a:t>
            </a:r>
          </a:p>
        </p:txBody>
      </p:sp>
      <p:sp>
        <p:nvSpPr>
          <p:cNvPr id="51212" name="Text Box 20"/>
          <p:cNvSpPr txBox="1">
            <a:spLocks noChangeArrowheads="1"/>
          </p:cNvSpPr>
          <p:nvPr/>
        </p:nvSpPr>
        <p:spPr bwMode="auto">
          <a:xfrm>
            <a:off x="6934200" y="35067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10h</a:t>
            </a:r>
          </a:p>
        </p:txBody>
      </p:sp>
      <p:sp>
        <p:nvSpPr>
          <p:cNvPr id="51213" name="Text Box 21"/>
          <p:cNvSpPr txBox="1">
            <a:spLocks noChangeArrowheads="1"/>
          </p:cNvSpPr>
          <p:nvPr/>
        </p:nvSpPr>
        <p:spPr bwMode="auto">
          <a:xfrm>
            <a:off x="6718300" y="26558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12h</a:t>
            </a:r>
          </a:p>
        </p:txBody>
      </p:sp>
      <p:sp>
        <p:nvSpPr>
          <p:cNvPr id="51214" name="Text Box 22"/>
          <p:cNvSpPr txBox="1">
            <a:spLocks noChangeArrowheads="1"/>
          </p:cNvSpPr>
          <p:nvPr/>
        </p:nvSpPr>
        <p:spPr bwMode="auto">
          <a:xfrm>
            <a:off x="6718300" y="30622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11h</a:t>
            </a:r>
          </a:p>
        </p:txBody>
      </p:sp>
    </p:spTree>
    <p:extLst>
      <p:ext uri="{BB962C8B-B14F-4D97-AF65-F5344CB8AC3E}">
        <p14:creationId xmlns:p14="http://schemas.microsoft.com/office/powerpoint/2010/main" val="30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1828800"/>
            <a:ext cx="6970712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1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anchor="ctr"/>
          <a:lstStyle/>
          <a:p>
            <a:pPr algn="ctr" eaLnBrk="1" hangingPunct="1"/>
            <a:r>
              <a:rPr lang="pt-BR" altLang="pt-BR" sz="1600" b="1" dirty="0"/>
              <a:t>Ângulos foliares (α, º) a 25ºS (Latitude) cujas superfícies adaxiais (superiores) das folhas são normais ao vetor da radiação solar às 7:00, 8:00, 9:00, 10:00, 11:00 e 12:00 para diferentes períodos do ano</a:t>
            </a:r>
          </a:p>
        </p:txBody>
      </p:sp>
      <p:sp>
        <p:nvSpPr>
          <p:cNvPr id="52228" name="Text Box 12"/>
          <p:cNvSpPr txBox="1">
            <a:spLocks noChangeArrowheads="1"/>
          </p:cNvSpPr>
          <p:nvPr/>
        </p:nvSpPr>
        <p:spPr bwMode="auto">
          <a:xfrm>
            <a:off x="1524000" y="4724401"/>
            <a:ext cx="1371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Melhor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ângulo: 9h</a:t>
            </a:r>
          </a:p>
        </p:txBody>
      </p:sp>
      <p:sp>
        <p:nvSpPr>
          <p:cNvPr id="52229" name="Line 13"/>
          <p:cNvSpPr>
            <a:spLocks noChangeShapeType="1"/>
          </p:cNvSpPr>
          <p:nvPr/>
        </p:nvSpPr>
        <p:spPr bwMode="auto">
          <a:xfrm flipV="1">
            <a:off x="2590800" y="4648200"/>
            <a:ext cx="16002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52230" name="Oval 14"/>
          <p:cNvSpPr>
            <a:spLocks noChangeArrowheads="1"/>
          </p:cNvSpPr>
          <p:nvPr/>
        </p:nvSpPr>
        <p:spPr bwMode="auto">
          <a:xfrm>
            <a:off x="9220200" y="4495800"/>
            <a:ext cx="609600" cy="381000"/>
          </a:xfrm>
          <a:prstGeom prst="ellipse">
            <a:avLst/>
          </a:prstGeom>
          <a:noFill/>
          <a:ln w="9525" algn="ctr">
            <a:solidFill>
              <a:srgbClr val="01185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26</a:t>
            </a:r>
            <a:r>
              <a:rPr lang="pt-BR" altLang="pt-BR" b="1" baseline="30000">
                <a:solidFill>
                  <a:srgbClr val="0D0D0D"/>
                </a:solidFill>
              </a:rPr>
              <a:t>o</a:t>
            </a:r>
          </a:p>
        </p:txBody>
      </p:sp>
      <p:sp>
        <p:nvSpPr>
          <p:cNvPr id="52231" name="Rectangle 15"/>
          <p:cNvSpPr>
            <a:spLocks noChangeArrowheads="1"/>
          </p:cNvSpPr>
          <p:nvPr/>
        </p:nvSpPr>
        <p:spPr bwMode="auto">
          <a:xfrm>
            <a:off x="3103564" y="2438401"/>
            <a:ext cx="325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tx2"/>
                </a:solidFill>
              </a:rPr>
              <a:t>α</a:t>
            </a:r>
            <a:endParaRPr lang="en-US" altLang="pt-BR" b="1">
              <a:solidFill>
                <a:schemeClr val="tx2"/>
              </a:solidFill>
            </a:endParaRPr>
          </a:p>
        </p:txBody>
      </p:sp>
      <p:sp>
        <p:nvSpPr>
          <p:cNvPr id="52232" name="Text Box 16"/>
          <p:cNvSpPr txBox="1">
            <a:spLocks noChangeArrowheads="1"/>
          </p:cNvSpPr>
          <p:nvPr/>
        </p:nvSpPr>
        <p:spPr bwMode="auto">
          <a:xfrm>
            <a:off x="6565900" y="1968501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Latitude</a:t>
            </a:r>
          </a:p>
        </p:txBody>
      </p:sp>
      <p:sp>
        <p:nvSpPr>
          <p:cNvPr id="52233" name="Text Box 17"/>
          <p:cNvSpPr txBox="1">
            <a:spLocks noChangeArrowheads="1"/>
          </p:cNvSpPr>
          <p:nvPr/>
        </p:nvSpPr>
        <p:spPr bwMode="auto">
          <a:xfrm>
            <a:off x="6477000" y="45974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7h</a:t>
            </a:r>
          </a:p>
        </p:txBody>
      </p:sp>
      <p:sp>
        <p:nvSpPr>
          <p:cNvPr id="52234" name="Text Box 18"/>
          <p:cNvSpPr txBox="1">
            <a:spLocks noChangeArrowheads="1"/>
          </p:cNvSpPr>
          <p:nvPr/>
        </p:nvSpPr>
        <p:spPr bwMode="auto">
          <a:xfrm>
            <a:off x="6629400" y="41783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8h</a:t>
            </a:r>
          </a:p>
        </p:txBody>
      </p:sp>
      <p:sp>
        <p:nvSpPr>
          <p:cNvPr id="52235" name="Text Box 19"/>
          <p:cNvSpPr txBox="1">
            <a:spLocks noChangeArrowheads="1"/>
          </p:cNvSpPr>
          <p:nvPr/>
        </p:nvSpPr>
        <p:spPr bwMode="auto">
          <a:xfrm>
            <a:off x="6781800" y="3784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9h</a:t>
            </a:r>
          </a:p>
        </p:txBody>
      </p:sp>
      <p:sp>
        <p:nvSpPr>
          <p:cNvPr id="52236" name="Text Box 20"/>
          <p:cNvSpPr txBox="1">
            <a:spLocks noChangeArrowheads="1"/>
          </p:cNvSpPr>
          <p:nvPr/>
        </p:nvSpPr>
        <p:spPr bwMode="auto">
          <a:xfrm>
            <a:off x="6934200" y="34163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10h</a:t>
            </a:r>
          </a:p>
        </p:txBody>
      </p:sp>
      <p:sp>
        <p:nvSpPr>
          <p:cNvPr id="52237" name="Text Box 21"/>
          <p:cNvSpPr txBox="1">
            <a:spLocks noChangeArrowheads="1"/>
          </p:cNvSpPr>
          <p:nvPr/>
        </p:nvSpPr>
        <p:spPr bwMode="auto">
          <a:xfrm>
            <a:off x="6248400" y="25146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12h</a:t>
            </a:r>
          </a:p>
        </p:txBody>
      </p:sp>
      <p:sp>
        <p:nvSpPr>
          <p:cNvPr id="52238" name="Text Box 22"/>
          <p:cNvSpPr txBox="1">
            <a:spLocks noChangeArrowheads="1"/>
          </p:cNvSpPr>
          <p:nvPr/>
        </p:nvSpPr>
        <p:spPr bwMode="auto">
          <a:xfrm>
            <a:off x="6629400" y="29860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11h</a:t>
            </a:r>
          </a:p>
        </p:txBody>
      </p:sp>
    </p:spTree>
    <p:extLst>
      <p:ext uri="{BB962C8B-B14F-4D97-AF65-F5344CB8AC3E}">
        <p14:creationId xmlns:p14="http://schemas.microsoft.com/office/powerpoint/2010/main" val="8807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4" y="1828800"/>
            <a:ext cx="68849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11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anchor="ctr"/>
          <a:lstStyle/>
          <a:p>
            <a:pPr algn="ctr" eaLnBrk="1" hangingPunct="1"/>
            <a:r>
              <a:rPr lang="pt-BR" altLang="pt-BR" sz="1600" b="1" dirty="0"/>
              <a:t>Ângulos foliares (α, º) a 30ºS (Latitude), cujas superfícies adaxiais (superiores)  das folhas são normais ao vetor da radiação solar às 7:00, 8:00, 9:00, 10:00, 11:00 e 12:00 para diferentes períodos do ano</a:t>
            </a:r>
          </a:p>
        </p:txBody>
      </p:sp>
      <p:sp>
        <p:nvSpPr>
          <p:cNvPr id="53252" name="Text Box 12"/>
          <p:cNvSpPr txBox="1">
            <a:spLocks noChangeArrowheads="1"/>
          </p:cNvSpPr>
          <p:nvPr/>
        </p:nvSpPr>
        <p:spPr bwMode="auto">
          <a:xfrm>
            <a:off x="1600200" y="4724401"/>
            <a:ext cx="1447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Melhor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ângulo: 9h</a:t>
            </a:r>
          </a:p>
        </p:txBody>
      </p:sp>
      <p:sp>
        <p:nvSpPr>
          <p:cNvPr id="53253" name="Line 13"/>
          <p:cNvSpPr>
            <a:spLocks noChangeShapeType="1"/>
          </p:cNvSpPr>
          <p:nvPr/>
        </p:nvSpPr>
        <p:spPr bwMode="auto">
          <a:xfrm flipV="1">
            <a:off x="2743200" y="4343400"/>
            <a:ext cx="24384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53254" name="Oval 14"/>
          <p:cNvSpPr>
            <a:spLocks noChangeArrowheads="1"/>
          </p:cNvSpPr>
          <p:nvPr/>
        </p:nvSpPr>
        <p:spPr bwMode="auto">
          <a:xfrm>
            <a:off x="9220200" y="4597400"/>
            <a:ext cx="609600" cy="381000"/>
          </a:xfrm>
          <a:prstGeom prst="ellipse">
            <a:avLst/>
          </a:prstGeom>
          <a:noFill/>
          <a:ln w="9525" algn="ctr">
            <a:solidFill>
              <a:srgbClr val="01185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21</a:t>
            </a:r>
            <a:r>
              <a:rPr lang="pt-BR" altLang="pt-BR" b="1" baseline="30000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3255" name="Rectangle 15"/>
          <p:cNvSpPr>
            <a:spLocks noChangeArrowheads="1"/>
          </p:cNvSpPr>
          <p:nvPr/>
        </p:nvSpPr>
        <p:spPr bwMode="auto">
          <a:xfrm>
            <a:off x="3344864" y="2438401"/>
            <a:ext cx="325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tx2"/>
                </a:solidFill>
              </a:rPr>
              <a:t>α</a:t>
            </a:r>
            <a:endParaRPr lang="en-US" altLang="pt-BR" b="1">
              <a:solidFill>
                <a:schemeClr val="tx2"/>
              </a:solidFill>
            </a:endParaRPr>
          </a:p>
        </p:txBody>
      </p:sp>
      <p:sp>
        <p:nvSpPr>
          <p:cNvPr id="53256" name="Text Box 16"/>
          <p:cNvSpPr txBox="1">
            <a:spLocks noChangeArrowheads="1"/>
          </p:cNvSpPr>
          <p:nvPr/>
        </p:nvSpPr>
        <p:spPr bwMode="auto">
          <a:xfrm>
            <a:off x="6705600" y="1968501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Latitude</a:t>
            </a:r>
          </a:p>
        </p:txBody>
      </p:sp>
      <p:sp>
        <p:nvSpPr>
          <p:cNvPr id="53257" name="Text Box 17"/>
          <p:cNvSpPr txBox="1">
            <a:spLocks noChangeArrowheads="1"/>
          </p:cNvSpPr>
          <p:nvPr/>
        </p:nvSpPr>
        <p:spPr bwMode="auto">
          <a:xfrm>
            <a:off x="6477000" y="4546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7h</a:t>
            </a:r>
          </a:p>
        </p:txBody>
      </p:sp>
      <p:sp>
        <p:nvSpPr>
          <p:cNvPr id="53258" name="Text Box 18"/>
          <p:cNvSpPr txBox="1">
            <a:spLocks noChangeArrowheads="1"/>
          </p:cNvSpPr>
          <p:nvPr/>
        </p:nvSpPr>
        <p:spPr bwMode="auto">
          <a:xfrm>
            <a:off x="6629400" y="41275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8h</a:t>
            </a:r>
          </a:p>
        </p:txBody>
      </p:sp>
      <p:sp>
        <p:nvSpPr>
          <p:cNvPr id="53259" name="Text Box 19"/>
          <p:cNvSpPr txBox="1">
            <a:spLocks noChangeArrowheads="1"/>
          </p:cNvSpPr>
          <p:nvPr/>
        </p:nvSpPr>
        <p:spPr bwMode="auto">
          <a:xfrm>
            <a:off x="6781800" y="375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9h</a:t>
            </a:r>
          </a:p>
        </p:txBody>
      </p:sp>
      <p:sp>
        <p:nvSpPr>
          <p:cNvPr id="53260" name="Text Box 20"/>
          <p:cNvSpPr txBox="1">
            <a:spLocks noChangeArrowheads="1"/>
          </p:cNvSpPr>
          <p:nvPr/>
        </p:nvSpPr>
        <p:spPr bwMode="auto">
          <a:xfrm>
            <a:off x="6934200" y="34051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10h</a:t>
            </a:r>
          </a:p>
        </p:txBody>
      </p:sp>
      <p:sp>
        <p:nvSpPr>
          <p:cNvPr id="53261" name="Text Box 21"/>
          <p:cNvSpPr txBox="1">
            <a:spLocks noChangeArrowheads="1"/>
          </p:cNvSpPr>
          <p:nvPr/>
        </p:nvSpPr>
        <p:spPr bwMode="auto">
          <a:xfrm>
            <a:off x="6426200" y="27178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12h</a:t>
            </a:r>
          </a:p>
        </p:txBody>
      </p:sp>
      <p:sp>
        <p:nvSpPr>
          <p:cNvPr id="53262" name="Text Box 22"/>
          <p:cNvSpPr txBox="1">
            <a:spLocks noChangeArrowheads="1"/>
          </p:cNvSpPr>
          <p:nvPr/>
        </p:nvSpPr>
        <p:spPr bwMode="auto">
          <a:xfrm>
            <a:off x="6705600" y="30099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11h</a:t>
            </a:r>
          </a:p>
        </p:txBody>
      </p:sp>
    </p:spTree>
    <p:extLst>
      <p:ext uri="{BB962C8B-B14F-4D97-AF65-F5344CB8AC3E}">
        <p14:creationId xmlns:p14="http://schemas.microsoft.com/office/powerpoint/2010/main" val="42807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6" y="1905000"/>
            <a:ext cx="7064375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11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anchor="ctr"/>
          <a:lstStyle/>
          <a:p>
            <a:pPr algn="ctr" eaLnBrk="1" hangingPunct="1"/>
            <a:r>
              <a:rPr lang="pt-BR" altLang="pt-BR" sz="1600" b="1" dirty="0"/>
              <a:t>Ângulos foliares (α, º)  a 35ºS (Latitude), cujas superfícies adaxiais (superiores) das folhas são normais ao vetor da radiação solar às 7:00, 8:00, 9:00, 10:00, 11:00 e 12:00 para diferentes períodos do ano</a:t>
            </a: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600200" y="4572001"/>
            <a:ext cx="1524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Melhor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 ângulo: 9h</a:t>
            </a:r>
          </a:p>
        </p:txBody>
      </p:sp>
      <p:sp>
        <p:nvSpPr>
          <p:cNvPr id="54277" name="Line 13"/>
          <p:cNvSpPr>
            <a:spLocks noChangeShapeType="1"/>
          </p:cNvSpPr>
          <p:nvPr/>
        </p:nvSpPr>
        <p:spPr bwMode="auto">
          <a:xfrm flipV="1">
            <a:off x="2895600" y="4495800"/>
            <a:ext cx="23622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54278" name="Oval 15"/>
          <p:cNvSpPr>
            <a:spLocks noChangeArrowheads="1"/>
          </p:cNvSpPr>
          <p:nvPr/>
        </p:nvSpPr>
        <p:spPr bwMode="auto">
          <a:xfrm>
            <a:off x="9448800" y="4800600"/>
            <a:ext cx="609600" cy="381000"/>
          </a:xfrm>
          <a:prstGeom prst="ellipse">
            <a:avLst/>
          </a:prstGeom>
          <a:noFill/>
          <a:ln w="9525" algn="ctr">
            <a:solidFill>
              <a:srgbClr val="01185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18</a:t>
            </a:r>
            <a:r>
              <a:rPr lang="pt-BR" altLang="pt-BR" b="1" baseline="30000">
                <a:solidFill>
                  <a:srgbClr val="0D0D0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4279" name="Rectangle 16"/>
          <p:cNvSpPr>
            <a:spLocks noChangeArrowheads="1"/>
          </p:cNvSpPr>
          <p:nvPr/>
        </p:nvSpPr>
        <p:spPr bwMode="auto">
          <a:xfrm>
            <a:off x="3484564" y="2463801"/>
            <a:ext cx="325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tx2"/>
                </a:solidFill>
              </a:rPr>
              <a:t>α</a:t>
            </a:r>
            <a:endParaRPr lang="en-US" altLang="pt-BR" b="1">
              <a:solidFill>
                <a:schemeClr val="tx2"/>
              </a:solidFill>
            </a:endParaRPr>
          </a:p>
        </p:txBody>
      </p:sp>
      <p:sp>
        <p:nvSpPr>
          <p:cNvPr id="54280" name="Text Box 17"/>
          <p:cNvSpPr txBox="1">
            <a:spLocks noChangeArrowheads="1"/>
          </p:cNvSpPr>
          <p:nvPr/>
        </p:nvSpPr>
        <p:spPr bwMode="auto">
          <a:xfrm>
            <a:off x="6934200" y="2033588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Latitude</a:t>
            </a:r>
          </a:p>
        </p:txBody>
      </p:sp>
      <p:sp>
        <p:nvSpPr>
          <p:cNvPr id="54281" name="Text Box 18"/>
          <p:cNvSpPr txBox="1">
            <a:spLocks noChangeArrowheads="1"/>
          </p:cNvSpPr>
          <p:nvPr/>
        </p:nvSpPr>
        <p:spPr bwMode="auto">
          <a:xfrm>
            <a:off x="6477000" y="45720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7h</a:t>
            </a:r>
          </a:p>
        </p:txBody>
      </p:sp>
      <p:sp>
        <p:nvSpPr>
          <p:cNvPr id="54282" name="Text Box 19"/>
          <p:cNvSpPr txBox="1">
            <a:spLocks noChangeArrowheads="1"/>
          </p:cNvSpPr>
          <p:nvPr/>
        </p:nvSpPr>
        <p:spPr bwMode="auto">
          <a:xfrm>
            <a:off x="6629400" y="42291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8h</a:t>
            </a:r>
          </a:p>
        </p:txBody>
      </p:sp>
      <p:sp>
        <p:nvSpPr>
          <p:cNvPr id="54283" name="Text Box 20"/>
          <p:cNvSpPr txBox="1">
            <a:spLocks noChangeArrowheads="1"/>
          </p:cNvSpPr>
          <p:nvPr/>
        </p:nvSpPr>
        <p:spPr bwMode="auto">
          <a:xfrm>
            <a:off x="6781800" y="3849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9h</a:t>
            </a:r>
          </a:p>
        </p:txBody>
      </p:sp>
      <p:sp>
        <p:nvSpPr>
          <p:cNvPr id="54284" name="Text Box 21"/>
          <p:cNvSpPr txBox="1">
            <a:spLocks noChangeArrowheads="1"/>
          </p:cNvSpPr>
          <p:nvPr/>
        </p:nvSpPr>
        <p:spPr bwMode="auto">
          <a:xfrm>
            <a:off x="6934200" y="35194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10h</a:t>
            </a:r>
          </a:p>
        </p:txBody>
      </p:sp>
      <p:sp>
        <p:nvSpPr>
          <p:cNvPr id="54285" name="Text Box 22"/>
          <p:cNvSpPr txBox="1">
            <a:spLocks noChangeArrowheads="1"/>
          </p:cNvSpPr>
          <p:nvPr/>
        </p:nvSpPr>
        <p:spPr bwMode="auto">
          <a:xfrm>
            <a:off x="6324600" y="29606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12h</a:t>
            </a:r>
          </a:p>
        </p:txBody>
      </p:sp>
      <p:sp>
        <p:nvSpPr>
          <p:cNvPr id="54286" name="Text Box 23"/>
          <p:cNvSpPr txBox="1">
            <a:spLocks noChangeArrowheads="1"/>
          </p:cNvSpPr>
          <p:nvPr/>
        </p:nvSpPr>
        <p:spPr bwMode="auto">
          <a:xfrm>
            <a:off x="6553200" y="31750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11h</a:t>
            </a:r>
          </a:p>
        </p:txBody>
      </p:sp>
    </p:spTree>
    <p:extLst>
      <p:ext uri="{BB962C8B-B14F-4D97-AF65-F5344CB8AC3E}">
        <p14:creationId xmlns:p14="http://schemas.microsoft.com/office/powerpoint/2010/main" val="21071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pt-BR" altLang="pt-BR" sz="2800">
                <a:solidFill>
                  <a:srgbClr val="00CC00"/>
                </a:solidFill>
                <a:latin typeface="Arial Rounded MT Bold" panose="020F0704030504030204" pitchFamily="34" charset="0"/>
              </a:rPr>
              <a:t>Alocação de fotoassimilados nas diferentes partes da planta de milho (Driessen &amp; Konijn, 1992)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905000" y="1219200"/>
          <a:ext cx="85344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Planilha" r:id="rId3" imgW="4315231" imgH="2276957" progId="Excel.Sheet.8">
                  <p:embed/>
                </p:oleObj>
              </mc:Choice>
              <mc:Fallback>
                <p:oleObj name="Planilha" r:id="rId3" imgW="4315231" imgH="227695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19200"/>
                        <a:ext cx="85344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048000" y="1447800"/>
          <a:ext cx="6097588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Gráfico" r:id="rId5" imgW="9144000" imgH="6115095" progId="MSGraph.Chart.8">
                  <p:embed followColorScheme="full"/>
                </p:oleObj>
              </mc:Choice>
              <mc:Fallback>
                <p:oleObj name="Gráfico" r:id="rId5" imgW="9144000" imgH="611509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447800"/>
                        <a:ext cx="6097588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733800" y="3962400"/>
            <a:ext cx="30480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6781800" y="5029200"/>
            <a:ext cx="129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3733800" y="1828800"/>
            <a:ext cx="6248400" cy="3200400"/>
          </a:xfrm>
          <a:custGeom>
            <a:avLst/>
            <a:gdLst>
              <a:gd name="T0" fmla="*/ 0 w 3936"/>
              <a:gd name="T1" fmla="*/ 3200400 h 2016"/>
              <a:gd name="T2" fmla="*/ 3048000 w 3936"/>
              <a:gd name="T3" fmla="*/ 3200400 h 2016"/>
              <a:gd name="T4" fmla="*/ 4419600 w 3936"/>
              <a:gd name="T5" fmla="*/ 0 h 2016"/>
              <a:gd name="T6" fmla="*/ 6248400 w 3936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36" h="2016">
                <a:moveTo>
                  <a:pt x="0" y="2016"/>
                </a:moveTo>
                <a:lnTo>
                  <a:pt x="1920" y="2016"/>
                </a:lnTo>
                <a:lnTo>
                  <a:pt x="2784" y="0"/>
                </a:lnTo>
                <a:lnTo>
                  <a:pt x="3936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3733800" y="3962400"/>
            <a:ext cx="4343400" cy="1066800"/>
          </a:xfrm>
          <a:custGeom>
            <a:avLst/>
            <a:gdLst>
              <a:gd name="T0" fmla="*/ 0 w 2736"/>
              <a:gd name="T1" fmla="*/ 0 h 672"/>
              <a:gd name="T2" fmla="*/ 2438400 w 2736"/>
              <a:gd name="T3" fmla="*/ 76200 h 672"/>
              <a:gd name="T4" fmla="*/ 3124200 w 2736"/>
              <a:gd name="T5" fmla="*/ 304800 h 672"/>
              <a:gd name="T6" fmla="*/ 4343400 w 2736"/>
              <a:gd name="T7" fmla="*/ 106680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36" h="672">
                <a:moveTo>
                  <a:pt x="0" y="0"/>
                </a:moveTo>
                <a:lnTo>
                  <a:pt x="1536" y="48"/>
                </a:lnTo>
                <a:lnTo>
                  <a:pt x="1968" y="192"/>
                </a:lnTo>
                <a:lnTo>
                  <a:pt x="2736" y="672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3733800" y="2743200"/>
            <a:ext cx="6172200" cy="2286000"/>
          </a:xfrm>
          <a:custGeom>
            <a:avLst/>
            <a:gdLst>
              <a:gd name="T0" fmla="*/ 0 w 3888"/>
              <a:gd name="T1" fmla="*/ 1371600 h 1440"/>
              <a:gd name="T2" fmla="*/ 3124200 w 3888"/>
              <a:gd name="T3" fmla="*/ 0 h 1440"/>
              <a:gd name="T4" fmla="*/ 4343400 w 3888"/>
              <a:gd name="T5" fmla="*/ 2286000 h 1440"/>
              <a:gd name="T6" fmla="*/ 6172200 w 3888"/>
              <a:gd name="T7" fmla="*/ 2286000 h 14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88" h="1440">
                <a:moveTo>
                  <a:pt x="0" y="864"/>
                </a:moveTo>
                <a:lnTo>
                  <a:pt x="1968" y="0"/>
                </a:lnTo>
                <a:lnTo>
                  <a:pt x="2736" y="1440"/>
                </a:lnTo>
                <a:lnTo>
                  <a:pt x="3888" y="1440"/>
                </a:ln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165725" y="2632076"/>
            <a:ext cx="1140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400" b="1">
                <a:latin typeface="Arial Rounded MT Bold" panose="020F0704030504030204" pitchFamily="34" charset="0"/>
              </a:rPr>
              <a:t>Colmo</a:t>
            </a:r>
            <a:endParaRPr lang="pt-BR" altLang="pt-BR" sz="2400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934200" y="2133601"/>
            <a:ext cx="3252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400" b="1">
                <a:latin typeface="Arial Rounded MT Bold" panose="020F0704030504030204" pitchFamily="34" charset="0"/>
              </a:rPr>
              <a:t>Órgãos reprodutivos</a:t>
            </a:r>
            <a:endParaRPr lang="pt-BR" altLang="pt-BR" sz="2400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257800" y="3581401"/>
            <a:ext cx="1163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400" b="1">
                <a:latin typeface="Arial Rounded MT Bold" panose="020F0704030504030204" pitchFamily="34" charset="0"/>
              </a:rPr>
              <a:t>Folhas</a:t>
            </a:r>
            <a:endParaRPr lang="pt-BR" altLang="pt-BR" sz="2400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267200" y="4267201"/>
            <a:ext cx="828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400" b="1">
                <a:latin typeface="Arial Rounded MT Bold" panose="020F0704030504030204" pitchFamily="34" charset="0"/>
              </a:rPr>
              <a:t>Raiz</a:t>
            </a: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32301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0" y="430306"/>
            <a:ext cx="7924800" cy="1017494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1600" b="1" dirty="0"/>
              <a:t>Diferenças entre os ângulos foliares (</a:t>
            </a:r>
            <a:r>
              <a:rPr lang="el-GR" altLang="pt-BR" sz="1600" b="1" dirty="0">
                <a:cs typeface="Arial" panose="020B0604020202020204" pitchFamily="34" charset="0"/>
              </a:rPr>
              <a:t>Δ</a:t>
            </a:r>
            <a:r>
              <a:rPr lang="pt-BR" altLang="pt-BR" sz="1600" b="1" dirty="0"/>
              <a:t>α, º), 15ºS (Latitude), calculadas para 7:00, 8:00, 9:00, 10:00, 11:00 e o ângulo foliar calculado para 12:00</a:t>
            </a:r>
          </a:p>
        </p:txBody>
      </p:sp>
      <p:pic>
        <p:nvPicPr>
          <p:cNvPr id="55299" name="Picture 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744664"/>
            <a:ext cx="6254750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12"/>
          <p:cNvSpPr txBox="1">
            <a:spLocks noChangeArrowheads="1"/>
          </p:cNvSpPr>
          <p:nvPr/>
        </p:nvSpPr>
        <p:spPr bwMode="auto">
          <a:xfrm>
            <a:off x="5556250" y="2635250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Variação horária do ângulo foliar para máxima interceptação</a:t>
            </a:r>
          </a:p>
        </p:txBody>
      </p:sp>
      <p:sp>
        <p:nvSpPr>
          <p:cNvPr id="55301" name="Line 13"/>
          <p:cNvSpPr>
            <a:spLocks noChangeShapeType="1"/>
          </p:cNvSpPr>
          <p:nvPr/>
        </p:nvSpPr>
        <p:spPr bwMode="auto">
          <a:xfrm>
            <a:off x="3727450" y="2735263"/>
            <a:ext cx="15240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55302" name="Text Box 14"/>
          <p:cNvSpPr txBox="1">
            <a:spLocks noChangeArrowheads="1"/>
          </p:cNvSpPr>
          <p:nvPr/>
        </p:nvSpPr>
        <p:spPr bwMode="auto">
          <a:xfrm>
            <a:off x="1905000" y="4829176"/>
            <a:ext cx="1600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Plasticidade máxima da folha de milho: 20</a:t>
            </a:r>
            <a:r>
              <a:rPr lang="pt-BR" altLang="pt-BR" b="1" baseline="30000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5303" name="Text Box 15"/>
          <p:cNvSpPr txBox="1">
            <a:spLocks noChangeArrowheads="1"/>
          </p:cNvSpPr>
          <p:nvPr/>
        </p:nvSpPr>
        <p:spPr bwMode="auto">
          <a:xfrm>
            <a:off x="2159000" y="2209801"/>
            <a:ext cx="1600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Precisaria variar 70</a:t>
            </a:r>
            <a:r>
              <a:rPr lang="pt-BR" altLang="pt-BR" baseline="30000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em relação ao meio dia, para ter máxima interceptação às 7:00h</a:t>
            </a:r>
          </a:p>
        </p:txBody>
      </p:sp>
      <p:sp>
        <p:nvSpPr>
          <p:cNvPr id="55304" name="Line 16"/>
          <p:cNvSpPr>
            <a:spLocks noChangeShapeType="1"/>
          </p:cNvSpPr>
          <p:nvPr/>
        </p:nvSpPr>
        <p:spPr bwMode="auto">
          <a:xfrm flipV="1">
            <a:off x="3505200" y="4953000"/>
            <a:ext cx="9906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55305" name="Rectangle 17"/>
          <p:cNvSpPr>
            <a:spLocks noChangeArrowheads="1"/>
          </p:cNvSpPr>
          <p:nvPr/>
        </p:nvSpPr>
        <p:spPr bwMode="auto">
          <a:xfrm>
            <a:off x="3941764" y="2286001"/>
            <a:ext cx="490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pt-BR" b="1">
                <a:solidFill>
                  <a:schemeClr val="tx2"/>
                </a:solidFill>
                <a:cs typeface="Arial" panose="020B0604020202020204" pitchFamily="34" charset="0"/>
              </a:rPr>
              <a:t>Δ</a:t>
            </a:r>
            <a:r>
              <a:rPr lang="pt-BR" altLang="pt-BR" b="1">
                <a:solidFill>
                  <a:schemeClr val="tx2"/>
                </a:solidFill>
              </a:rPr>
              <a:t>α</a:t>
            </a:r>
            <a:endParaRPr lang="en-US" altLang="pt-BR" b="1">
              <a:solidFill>
                <a:schemeClr val="tx2"/>
              </a:solidFill>
            </a:endParaRPr>
          </a:p>
        </p:txBody>
      </p:sp>
      <p:sp>
        <p:nvSpPr>
          <p:cNvPr id="55306" name="Text Box 18"/>
          <p:cNvSpPr txBox="1">
            <a:spLocks noChangeArrowheads="1"/>
          </p:cNvSpPr>
          <p:nvPr/>
        </p:nvSpPr>
        <p:spPr bwMode="auto">
          <a:xfrm>
            <a:off x="7010400" y="18542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Latitude</a:t>
            </a:r>
          </a:p>
        </p:txBody>
      </p:sp>
      <p:sp>
        <p:nvSpPr>
          <p:cNvPr id="55307" name="Text Box 19"/>
          <p:cNvSpPr txBox="1">
            <a:spLocks noChangeArrowheads="1"/>
          </p:cNvSpPr>
          <p:nvPr/>
        </p:nvSpPr>
        <p:spPr bwMode="auto">
          <a:xfrm>
            <a:off x="9753600" y="519271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11h</a:t>
            </a:r>
          </a:p>
        </p:txBody>
      </p:sp>
      <p:sp>
        <p:nvSpPr>
          <p:cNvPr id="55308" name="Text Box 20"/>
          <p:cNvSpPr txBox="1">
            <a:spLocks noChangeArrowheads="1"/>
          </p:cNvSpPr>
          <p:nvPr/>
        </p:nvSpPr>
        <p:spPr bwMode="auto">
          <a:xfrm>
            <a:off x="9753600" y="4938713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10h</a:t>
            </a:r>
          </a:p>
        </p:txBody>
      </p:sp>
      <p:sp>
        <p:nvSpPr>
          <p:cNvPr id="55309" name="Text Box 21"/>
          <p:cNvSpPr txBox="1">
            <a:spLocks noChangeArrowheads="1"/>
          </p:cNvSpPr>
          <p:nvPr/>
        </p:nvSpPr>
        <p:spPr bwMode="auto">
          <a:xfrm>
            <a:off x="9779000" y="467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9h</a:t>
            </a:r>
          </a:p>
        </p:txBody>
      </p:sp>
      <p:sp>
        <p:nvSpPr>
          <p:cNvPr id="55310" name="Text Box 22"/>
          <p:cNvSpPr txBox="1">
            <a:spLocks noChangeArrowheads="1"/>
          </p:cNvSpPr>
          <p:nvPr/>
        </p:nvSpPr>
        <p:spPr bwMode="auto">
          <a:xfrm>
            <a:off x="9766300" y="43561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8h</a:t>
            </a:r>
          </a:p>
        </p:txBody>
      </p:sp>
      <p:sp>
        <p:nvSpPr>
          <p:cNvPr id="55311" name="Text Box 24"/>
          <p:cNvSpPr txBox="1">
            <a:spLocks noChangeArrowheads="1"/>
          </p:cNvSpPr>
          <p:nvPr/>
        </p:nvSpPr>
        <p:spPr bwMode="auto">
          <a:xfrm>
            <a:off x="9766300" y="39624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7h</a:t>
            </a:r>
          </a:p>
        </p:txBody>
      </p:sp>
    </p:spTree>
    <p:extLst>
      <p:ext uri="{BB962C8B-B14F-4D97-AF65-F5344CB8AC3E}">
        <p14:creationId xmlns:p14="http://schemas.microsoft.com/office/powerpoint/2010/main" val="16405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0" y="298450"/>
            <a:ext cx="7924800" cy="122555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1600" b="1" dirty="0"/>
              <a:t>Diferenças entre os ângulos foliares (</a:t>
            </a:r>
            <a:r>
              <a:rPr lang="el-GR" altLang="pt-BR" sz="1600" b="1" dirty="0">
                <a:cs typeface="Arial" panose="020B0604020202020204" pitchFamily="34" charset="0"/>
              </a:rPr>
              <a:t>Δ</a:t>
            </a:r>
            <a:r>
              <a:rPr lang="pt-BR" altLang="pt-BR" sz="1600" b="1" dirty="0"/>
              <a:t>α, º), a 35ºS (Latitude), calculadas para 7:00, 8:00, 9:00, 10:00, 11:00 e o ângulo foliar calculado para 12:00</a:t>
            </a:r>
          </a:p>
        </p:txBody>
      </p:sp>
      <p:pic>
        <p:nvPicPr>
          <p:cNvPr id="56323" name="Picture 1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625475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12"/>
          <p:cNvSpPr txBox="1">
            <a:spLocks noChangeArrowheads="1"/>
          </p:cNvSpPr>
          <p:nvPr/>
        </p:nvSpPr>
        <p:spPr bwMode="auto">
          <a:xfrm>
            <a:off x="4419600" y="2819400"/>
            <a:ext cx="3352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>
                <a:latin typeface="Tahoma" panose="020B0604030504040204" pitchFamily="34" charset="0"/>
                <a:cs typeface="Arial" panose="020B0604020202020204" pitchFamily="34" charset="0"/>
              </a:rPr>
              <a:t>No sul, maior estabilidade do genótipo nas diferentes épocas de semeadura</a:t>
            </a:r>
          </a:p>
        </p:txBody>
      </p:sp>
      <p:sp>
        <p:nvSpPr>
          <p:cNvPr id="56325" name="Rectangle 13"/>
          <p:cNvSpPr>
            <a:spLocks noChangeArrowheads="1"/>
          </p:cNvSpPr>
          <p:nvPr/>
        </p:nvSpPr>
        <p:spPr bwMode="auto">
          <a:xfrm>
            <a:off x="3276600" y="2362201"/>
            <a:ext cx="490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pt-BR" b="1">
                <a:solidFill>
                  <a:schemeClr val="tx2"/>
                </a:solidFill>
                <a:cs typeface="Arial" panose="020B0604020202020204" pitchFamily="34" charset="0"/>
              </a:rPr>
              <a:t>Δ</a:t>
            </a:r>
            <a:r>
              <a:rPr lang="pt-BR" altLang="pt-BR" b="1">
                <a:solidFill>
                  <a:schemeClr val="tx2"/>
                </a:solidFill>
              </a:rPr>
              <a:t>α</a:t>
            </a:r>
            <a:endParaRPr lang="en-US" altLang="pt-BR" b="1">
              <a:solidFill>
                <a:schemeClr val="tx2"/>
              </a:solidFill>
            </a:endParaRPr>
          </a:p>
        </p:txBody>
      </p:sp>
      <p:sp>
        <p:nvSpPr>
          <p:cNvPr id="56326" name="Text Box 14"/>
          <p:cNvSpPr txBox="1">
            <a:spLocks noChangeArrowheads="1"/>
          </p:cNvSpPr>
          <p:nvPr/>
        </p:nvSpPr>
        <p:spPr bwMode="auto">
          <a:xfrm>
            <a:off x="6273800" y="1982788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Latitude</a:t>
            </a:r>
          </a:p>
        </p:txBody>
      </p:sp>
      <p:sp>
        <p:nvSpPr>
          <p:cNvPr id="56327" name="Text Box 15"/>
          <p:cNvSpPr txBox="1">
            <a:spLocks noChangeArrowheads="1"/>
          </p:cNvSpPr>
          <p:nvPr/>
        </p:nvSpPr>
        <p:spPr bwMode="auto">
          <a:xfrm>
            <a:off x="9093200" y="5348288"/>
            <a:ext cx="66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11h</a:t>
            </a:r>
          </a:p>
        </p:txBody>
      </p:sp>
      <p:sp>
        <p:nvSpPr>
          <p:cNvPr id="56328" name="Text Box 16"/>
          <p:cNvSpPr txBox="1">
            <a:spLocks noChangeArrowheads="1"/>
          </p:cNvSpPr>
          <p:nvPr/>
        </p:nvSpPr>
        <p:spPr bwMode="auto">
          <a:xfrm>
            <a:off x="9105900" y="5132388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10h</a:t>
            </a:r>
          </a:p>
        </p:txBody>
      </p:sp>
      <p:sp>
        <p:nvSpPr>
          <p:cNvPr id="56329" name="Text Box 17"/>
          <p:cNvSpPr txBox="1">
            <a:spLocks noChangeArrowheads="1"/>
          </p:cNvSpPr>
          <p:nvPr/>
        </p:nvSpPr>
        <p:spPr bwMode="auto">
          <a:xfrm>
            <a:off x="9105900" y="491807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9h</a:t>
            </a:r>
          </a:p>
        </p:txBody>
      </p:sp>
      <p:sp>
        <p:nvSpPr>
          <p:cNvPr id="56330" name="Text Box 18"/>
          <p:cNvSpPr txBox="1">
            <a:spLocks noChangeArrowheads="1"/>
          </p:cNvSpPr>
          <p:nvPr/>
        </p:nvSpPr>
        <p:spPr bwMode="auto">
          <a:xfrm>
            <a:off x="9105900" y="47259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8h</a:t>
            </a:r>
          </a:p>
        </p:txBody>
      </p:sp>
      <p:sp>
        <p:nvSpPr>
          <p:cNvPr id="56331" name="Text Box 19"/>
          <p:cNvSpPr txBox="1">
            <a:spLocks noChangeArrowheads="1"/>
          </p:cNvSpPr>
          <p:nvPr/>
        </p:nvSpPr>
        <p:spPr bwMode="auto">
          <a:xfrm>
            <a:off x="9093200" y="44323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7h</a:t>
            </a:r>
          </a:p>
        </p:txBody>
      </p:sp>
    </p:spTree>
    <p:extLst>
      <p:ext uri="{BB962C8B-B14F-4D97-AF65-F5344CB8AC3E}">
        <p14:creationId xmlns:p14="http://schemas.microsoft.com/office/powerpoint/2010/main" val="6181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5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2400" b="1" dirty="0"/>
              <a:t>Duração (horas) da superfície adaxial (superior) das folhas perpendiculares à radiação para as latitudes (φ) 0, 5, 10, 15, 20, 25, 30 e 35ºS</a:t>
            </a:r>
          </a:p>
        </p:txBody>
      </p:sp>
      <p:pic>
        <p:nvPicPr>
          <p:cNvPr id="573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6926" y="2741613"/>
            <a:ext cx="5743575" cy="296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3352800" y="5638800"/>
            <a:ext cx="5638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Número de horas de interceptação PERPENDICULAR de luz (radiação direta) na parte superior da folha com MELHOR ÂNGULO (9:00h)</a:t>
            </a:r>
          </a:p>
        </p:txBody>
      </p:sp>
      <p:sp>
        <p:nvSpPr>
          <p:cNvPr id="57349" name="Text Box 13"/>
          <p:cNvSpPr txBox="1">
            <a:spLocks noChangeArrowheads="1"/>
          </p:cNvSpPr>
          <p:nvPr/>
        </p:nvSpPr>
        <p:spPr bwMode="auto">
          <a:xfrm>
            <a:off x="9067800" y="2035176"/>
            <a:ext cx="16002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No sul, no verão, a duração é maior...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MAIS ENERGIA, MENOS DOENÇA: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  <a:cs typeface="Arial" panose="020B0604020202020204" pitchFamily="34" charset="0"/>
              </a:rPr>
              <a:t>Menos estresse (maior interceptação com menor intensidade)</a:t>
            </a:r>
          </a:p>
        </p:txBody>
      </p:sp>
      <p:sp>
        <p:nvSpPr>
          <p:cNvPr id="57350" name="Text Box 14"/>
          <p:cNvSpPr txBox="1">
            <a:spLocks noChangeArrowheads="1"/>
          </p:cNvSpPr>
          <p:nvPr/>
        </p:nvSpPr>
        <p:spPr bwMode="auto">
          <a:xfrm>
            <a:off x="8610600" y="40767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rgbClr val="FF3300"/>
                </a:solidFill>
              </a:rPr>
              <a:t>0</a:t>
            </a:r>
            <a:r>
              <a:rPr lang="en-US" altLang="pt-BR" baseline="3000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57351" name="Text Box 15"/>
          <p:cNvSpPr txBox="1">
            <a:spLocks noChangeArrowheads="1"/>
          </p:cNvSpPr>
          <p:nvPr/>
        </p:nvSpPr>
        <p:spPr bwMode="auto">
          <a:xfrm>
            <a:off x="8610600" y="33528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rgbClr val="FF3300"/>
                </a:solidFill>
              </a:rPr>
              <a:t>35</a:t>
            </a:r>
            <a:r>
              <a:rPr lang="en-US" altLang="pt-BR" baseline="30000">
                <a:solidFill>
                  <a:srgbClr val="FF33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3148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5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3200" b="1" dirty="0"/>
              <a:t>Melhores ângulos foliares em função da latitude (φ) e do dia do ano</a:t>
            </a:r>
          </a:p>
        </p:txBody>
      </p:sp>
      <p:pic>
        <p:nvPicPr>
          <p:cNvPr id="583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6451" y="2749551"/>
            <a:ext cx="5724525" cy="294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2" name="Text Box 9"/>
          <p:cNvSpPr txBox="1">
            <a:spLocks noChangeArrowheads="1"/>
          </p:cNvSpPr>
          <p:nvPr/>
        </p:nvSpPr>
        <p:spPr bwMode="auto">
          <a:xfrm>
            <a:off x="8610600" y="38862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rgbClr val="FF3300"/>
                </a:solidFill>
              </a:rPr>
              <a:t>0</a:t>
            </a:r>
            <a:r>
              <a:rPr lang="en-US" altLang="pt-BR" baseline="3000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58373" name="Text Box 10"/>
          <p:cNvSpPr txBox="1">
            <a:spLocks noChangeArrowheads="1"/>
          </p:cNvSpPr>
          <p:nvPr/>
        </p:nvSpPr>
        <p:spPr bwMode="auto">
          <a:xfrm>
            <a:off x="8534400" y="49545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rgbClr val="FF3300"/>
                </a:solidFill>
              </a:rPr>
              <a:t>35</a:t>
            </a:r>
            <a:r>
              <a:rPr lang="en-US" altLang="pt-BR" baseline="30000">
                <a:solidFill>
                  <a:srgbClr val="FF33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7953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>
          <a:xfrm>
            <a:off x="1334901" y="543112"/>
            <a:ext cx="8229600" cy="10033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5400" dirty="0"/>
              <a:t>CONCLUSÕES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1101" y="2156012"/>
            <a:ext cx="8153400" cy="3048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mtClean="0"/>
              <a:t>População e distribuição de plantas depende de:</a:t>
            </a:r>
          </a:p>
          <a:p>
            <a:pPr lvl="1" eaLnBrk="1" hangingPunct="1"/>
            <a:r>
              <a:rPr lang="pt-BR" altLang="pt-BR" sz="2800"/>
              <a:t>Local (latitude) e Época de semeadura (radiação e temperatura): ângulo foliar</a:t>
            </a:r>
          </a:p>
          <a:p>
            <a:pPr lvl="1" eaLnBrk="1" hangingPunct="1"/>
            <a:r>
              <a:rPr lang="pt-BR" altLang="pt-BR" sz="2800"/>
              <a:t>Genótipo (arquitetura de parte aérea)</a:t>
            </a:r>
          </a:p>
          <a:p>
            <a:pPr lvl="1" eaLnBrk="1" hangingPunct="1"/>
            <a:r>
              <a:rPr lang="pt-BR" altLang="pt-BR" sz="2800"/>
              <a:t>Água</a:t>
            </a:r>
          </a:p>
          <a:p>
            <a:pPr lvl="1" eaLnBrk="1" hangingPunct="1"/>
            <a:r>
              <a:rPr lang="pt-BR" altLang="pt-BR" sz="2800"/>
              <a:t>Nitrogênio (OFERTA versus DEMANDA...)</a:t>
            </a:r>
          </a:p>
        </p:txBody>
      </p:sp>
      <p:pic>
        <p:nvPicPr>
          <p:cNvPr id="5939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501" y="4801347"/>
            <a:ext cx="2376488" cy="1828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7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Grp="1" noChangeArrowheads="1"/>
          </p:cNvSpPr>
          <p:nvPr>
            <p:ph type="title"/>
          </p:nvPr>
        </p:nvSpPr>
        <p:spPr>
          <a:xfrm>
            <a:off x="1479176" y="274171"/>
            <a:ext cx="9269506" cy="10033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pt-BR" altLang="pt-BR" sz="5400" dirty="0"/>
              <a:t>CONCLUSÕES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376" y="1887071"/>
            <a:ext cx="8153400" cy="40386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000"/>
              <a:t>Aumentar PRODUTIVIDADE aumentando POPULAÇÃO acertando melhor distribuição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000"/>
              <a:t>Futuro</a:t>
            </a:r>
          </a:p>
          <a:p>
            <a:pPr marL="914400" lvl="1" indent="-457200">
              <a:lnSpc>
                <a:spcPct val="80000"/>
              </a:lnSpc>
              <a:buNone/>
            </a:pPr>
            <a:r>
              <a:rPr lang="pt-BR" altLang="pt-BR" sz="1800"/>
              <a:t>Plantas mais baixas</a:t>
            </a:r>
          </a:p>
          <a:p>
            <a:pPr marL="914400" lvl="1" indent="-457200">
              <a:lnSpc>
                <a:spcPct val="80000"/>
              </a:lnSpc>
              <a:buNone/>
            </a:pPr>
            <a:r>
              <a:rPr lang="pt-BR" altLang="pt-BR" sz="1800"/>
              <a:t>Parte da População sem pendão</a:t>
            </a:r>
          </a:p>
          <a:p>
            <a:pPr marL="914400" lvl="1" indent="-457200">
              <a:lnSpc>
                <a:spcPct val="80000"/>
              </a:lnSpc>
              <a:buNone/>
            </a:pPr>
            <a:r>
              <a:rPr lang="pt-BR" altLang="pt-BR" sz="1800"/>
              <a:t>Recomendação com base no IAF levando em consideração temperatura m</a:t>
            </a:r>
            <a:r>
              <a:rPr lang="en-US" altLang="pt-BR" sz="1800">
                <a:cs typeface="Arial" panose="020B0604020202020204" pitchFamily="34" charset="0"/>
              </a:rPr>
              <a:t>é</a:t>
            </a:r>
            <a:r>
              <a:rPr lang="pt-BR" altLang="pt-BR" sz="1800"/>
              <a:t>dia (Temperatura ótima) da fase vegetativa, arquitetura da parte aérea (latitude) e nível de estresse ambiental (água e fertilidade do solo)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000"/>
              <a:t>Maiores Produtividades: maior EUA – apelo ambiental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000"/>
              <a:t>Menor estresse (N e P), maior População (adequar genótipo ao ambiente)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000"/>
              <a:t>Modelos norteando experimentos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000"/>
              <a:t>Manejo deve otimizar uso de C, H e O</a:t>
            </a:r>
          </a:p>
        </p:txBody>
      </p:sp>
      <p:pic>
        <p:nvPicPr>
          <p:cNvPr id="604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776" y="4908177"/>
            <a:ext cx="2376488" cy="1828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1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salq%2023-10-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9891" y="2209107"/>
            <a:ext cx="7205133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4920" y="613027"/>
            <a:ext cx="6336319" cy="1229553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pt-BR" sz="4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Milho: nitrogênio</a:t>
            </a:r>
            <a:endParaRPr lang="pt-BR" sz="4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93467" y="2225891"/>
            <a:ext cx="4689184" cy="646907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/>
              <a:t>Prof. Dr. Durval Dourado Neto</a:t>
            </a:r>
          </a:p>
          <a:p>
            <a:pPr algn="r"/>
            <a:endParaRPr lang="pt-BR" sz="28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891" y="613027"/>
            <a:ext cx="1055030" cy="1551253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986650" y="2549344"/>
            <a:ext cx="4424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Departamento de Produção Vegetal. Esalq. Universidade de São Paulo</a:t>
            </a:r>
            <a:endParaRPr lang="pt-BR" altLang="pt-BR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33600" y="2424113"/>
            <a:ext cx="2209800" cy="1828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b="1" dirty="0"/>
              <a:t>Produção de matéria seca e Nitrogênio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267200" y="4176713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t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062163" y="19812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kgMS/ha</a:t>
            </a:r>
          </a:p>
        </p:txBody>
      </p: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7086600" y="4343399"/>
            <a:ext cx="2566988" cy="2565400"/>
            <a:chOff x="3504" y="2736"/>
            <a:chExt cx="1617" cy="1616"/>
          </a:xfrm>
        </p:grpSpPr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3552" y="3015"/>
              <a:ext cx="1392" cy="11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4929" y="4119"/>
              <a:ext cx="1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/>
                <a:t>t</a:t>
              </a: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3504" y="2736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/>
                <a:t>kgN/ha.dia</a:t>
              </a:r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3552" y="3776"/>
              <a:ext cx="1392" cy="400"/>
            </a:xfrm>
            <a:custGeom>
              <a:avLst/>
              <a:gdLst>
                <a:gd name="T0" fmla="*/ 0 w 1392"/>
                <a:gd name="T1" fmla="*/ 400 h 400"/>
                <a:gd name="T2" fmla="*/ 144 w 1392"/>
                <a:gd name="T3" fmla="*/ 304 h 400"/>
                <a:gd name="T4" fmla="*/ 384 w 1392"/>
                <a:gd name="T5" fmla="*/ 112 h 400"/>
                <a:gd name="T6" fmla="*/ 624 w 1392"/>
                <a:gd name="T7" fmla="*/ 16 h 400"/>
                <a:gd name="T8" fmla="*/ 816 w 1392"/>
                <a:gd name="T9" fmla="*/ 16 h 400"/>
                <a:gd name="T10" fmla="*/ 1008 w 1392"/>
                <a:gd name="T11" fmla="*/ 112 h 400"/>
                <a:gd name="T12" fmla="*/ 1152 w 1392"/>
                <a:gd name="T13" fmla="*/ 208 h 400"/>
                <a:gd name="T14" fmla="*/ 1344 w 1392"/>
                <a:gd name="T15" fmla="*/ 352 h 400"/>
                <a:gd name="T16" fmla="*/ 1392 w 1392"/>
                <a:gd name="T17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2" h="400">
                  <a:moveTo>
                    <a:pt x="0" y="400"/>
                  </a:moveTo>
                  <a:cubicBezTo>
                    <a:pt x="40" y="376"/>
                    <a:pt x="80" y="352"/>
                    <a:pt x="144" y="304"/>
                  </a:cubicBezTo>
                  <a:cubicBezTo>
                    <a:pt x="208" y="256"/>
                    <a:pt x="304" y="160"/>
                    <a:pt x="384" y="112"/>
                  </a:cubicBezTo>
                  <a:cubicBezTo>
                    <a:pt x="464" y="64"/>
                    <a:pt x="552" y="32"/>
                    <a:pt x="624" y="16"/>
                  </a:cubicBezTo>
                  <a:cubicBezTo>
                    <a:pt x="696" y="0"/>
                    <a:pt x="752" y="0"/>
                    <a:pt x="816" y="16"/>
                  </a:cubicBezTo>
                  <a:cubicBezTo>
                    <a:pt x="880" y="32"/>
                    <a:pt x="952" y="80"/>
                    <a:pt x="1008" y="112"/>
                  </a:cubicBezTo>
                  <a:cubicBezTo>
                    <a:pt x="1064" y="144"/>
                    <a:pt x="1096" y="168"/>
                    <a:pt x="1152" y="208"/>
                  </a:cubicBezTo>
                  <a:cubicBezTo>
                    <a:pt x="1208" y="248"/>
                    <a:pt x="1304" y="320"/>
                    <a:pt x="1344" y="352"/>
                  </a:cubicBezTo>
                  <a:cubicBezTo>
                    <a:pt x="1384" y="384"/>
                    <a:pt x="1384" y="392"/>
                    <a:pt x="1392" y="40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7432" name="Freeform 24"/>
          <p:cNvSpPr>
            <a:spLocks/>
          </p:cNvSpPr>
          <p:nvPr/>
        </p:nvSpPr>
        <p:spPr bwMode="auto">
          <a:xfrm>
            <a:off x="2133600" y="2438400"/>
            <a:ext cx="2209800" cy="1828800"/>
          </a:xfrm>
          <a:custGeom>
            <a:avLst/>
            <a:gdLst>
              <a:gd name="T0" fmla="*/ 0 w 1392"/>
              <a:gd name="T1" fmla="*/ 1152 h 1152"/>
              <a:gd name="T2" fmla="*/ 192 w 1392"/>
              <a:gd name="T3" fmla="*/ 1104 h 1152"/>
              <a:gd name="T4" fmla="*/ 384 w 1392"/>
              <a:gd name="T5" fmla="*/ 1008 h 1152"/>
              <a:gd name="T6" fmla="*/ 576 w 1392"/>
              <a:gd name="T7" fmla="*/ 816 h 1152"/>
              <a:gd name="T8" fmla="*/ 672 w 1392"/>
              <a:gd name="T9" fmla="*/ 528 h 1152"/>
              <a:gd name="T10" fmla="*/ 768 w 1392"/>
              <a:gd name="T11" fmla="*/ 336 h 1152"/>
              <a:gd name="T12" fmla="*/ 864 w 1392"/>
              <a:gd name="T13" fmla="*/ 144 h 1152"/>
              <a:gd name="T14" fmla="*/ 1056 w 1392"/>
              <a:gd name="T15" fmla="*/ 48 h 1152"/>
              <a:gd name="T16" fmla="*/ 1392 w 1392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2" h="1152">
                <a:moveTo>
                  <a:pt x="0" y="1152"/>
                </a:moveTo>
                <a:cubicBezTo>
                  <a:pt x="64" y="1140"/>
                  <a:pt x="128" y="1128"/>
                  <a:pt x="192" y="1104"/>
                </a:cubicBezTo>
                <a:cubicBezTo>
                  <a:pt x="256" y="1080"/>
                  <a:pt x="320" y="1056"/>
                  <a:pt x="384" y="1008"/>
                </a:cubicBezTo>
                <a:cubicBezTo>
                  <a:pt x="448" y="960"/>
                  <a:pt x="528" y="896"/>
                  <a:pt x="576" y="816"/>
                </a:cubicBezTo>
                <a:cubicBezTo>
                  <a:pt x="624" y="736"/>
                  <a:pt x="640" y="608"/>
                  <a:pt x="672" y="528"/>
                </a:cubicBezTo>
                <a:cubicBezTo>
                  <a:pt x="704" y="448"/>
                  <a:pt x="736" y="400"/>
                  <a:pt x="768" y="336"/>
                </a:cubicBezTo>
                <a:cubicBezTo>
                  <a:pt x="800" y="272"/>
                  <a:pt x="816" y="192"/>
                  <a:pt x="864" y="144"/>
                </a:cubicBezTo>
                <a:cubicBezTo>
                  <a:pt x="912" y="96"/>
                  <a:pt x="968" y="72"/>
                  <a:pt x="1056" y="48"/>
                </a:cubicBezTo>
                <a:cubicBezTo>
                  <a:pt x="1144" y="24"/>
                  <a:pt x="1268" y="12"/>
                  <a:pt x="1392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648200" y="2438400"/>
            <a:ext cx="2209800" cy="1828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648200" y="40386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343400" y="3109913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x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816725" y="4208463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t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572000" y="19812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kgN/kgMS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162800" y="2424113"/>
            <a:ext cx="2209800" cy="1828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40538" y="3124200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=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9348788" y="4176713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t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7086600" y="19812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kgN/ha</a:t>
            </a:r>
          </a:p>
        </p:txBody>
      </p:sp>
      <p:sp>
        <p:nvSpPr>
          <p:cNvPr id="17433" name="Freeform 25"/>
          <p:cNvSpPr>
            <a:spLocks/>
          </p:cNvSpPr>
          <p:nvPr/>
        </p:nvSpPr>
        <p:spPr bwMode="auto">
          <a:xfrm>
            <a:off x="7162800" y="2438400"/>
            <a:ext cx="2209800" cy="1828800"/>
          </a:xfrm>
          <a:custGeom>
            <a:avLst/>
            <a:gdLst>
              <a:gd name="T0" fmla="*/ 0 w 1392"/>
              <a:gd name="T1" fmla="*/ 1152 h 1152"/>
              <a:gd name="T2" fmla="*/ 192 w 1392"/>
              <a:gd name="T3" fmla="*/ 1104 h 1152"/>
              <a:gd name="T4" fmla="*/ 384 w 1392"/>
              <a:gd name="T5" fmla="*/ 1008 h 1152"/>
              <a:gd name="T6" fmla="*/ 576 w 1392"/>
              <a:gd name="T7" fmla="*/ 816 h 1152"/>
              <a:gd name="T8" fmla="*/ 672 w 1392"/>
              <a:gd name="T9" fmla="*/ 528 h 1152"/>
              <a:gd name="T10" fmla="*/ 768 w 1392"/>
              <a:gd name="T11" fmla="*/ 336 h 1152"/>
              <a:gd name="T12" fmla="*/ 864 w 1392"/>
              <a:gd name="T13" fmla="*/ 144 h 1152"/>
              <a:gd name="T14" fmla="*/ 1056 w 1392"/>
              <a:gd name="T15" fmla="*/ 48 h 1152"/>
              <a:gd name="T16" fmla="*/ 1392 w 1392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2" h="1152">
                <a:moveTo>
                  <a:pt x="0" y="1152"/>
                </a:moveTo>
                <a:cubicBezTo>
                  <a:pt x="64" y="1140"/>
                  <a:pt x="128" y="1128"/>
                  <a:pt x="192" y="1104"/>
                </a:cubicBezTo>
                <a:cubicBezTo>
                  <a:pt x="256" y="1080"/>
                  <a:pt x="320" y="1056"/>
                  <a:pt x="384" y="1008"/>
                </a:cubicBezTo>
                <a:cubicBezTo>
                  <a:pt x="448" y="960"/>
                  <a:pt x="528" y="896"/>
                  <a:pt x="576" y="816"/>
                </a:cubicBezTo>
                <a:cubicBezTo>
                  <a:pt x="624" y="736"/>
                  <a:pt x="640" y="608"/>
                  <a:pt x="672" y="528"/>
                </a:cubicBezTo>
                <a:cubicBezTo>
                  <a:pt x="704" y="448"/>
                  <a:pt x="736" y="400"/>
                  <a:pt x="768" y="336"/>
                </a:cubicBezTo>
                <a:cubicBezTo>
                  <a:pt x="800" y="272"/>
                  <a:pt x="816" y="192"/>
                  <a:pt x="864" y="144"/>
                </a:cubicBezTo>
                <a:cubicBezTo>
                  <a:pt x="912" y="96"/>
                  <a:pt x="968" y="72"/>
                  <a:pt x="1056" y="48"/>
                </a:cubicBezTo>
                <a:cubicBezTo>
                  <a:pt x="1144" y="24"/>
                  <a:pt x="1268" y="12"/>
                  <a:pt x="1392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63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333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280476"/>
              </p:ext>
            </p:extLst>
          </p:nvPr>
        </p:nvGraphicFramePr>
        <p:xfrm>
          <a:off x="1618597" y="1438182"/>
          <a:ext cx="9097962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Imagem de bitmap" r:id="rId3" imgW="9097645" imgH="4361905" progId="Paint.Picture">
                  <p:embed/>
                </p:oleObj>
              </mc:Choice>
              <mc:Fallback>
                <p:oleObj name="Imagem de bitmap" r:id="rId3" imgW="9097645" imgH="43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597" y="1438182"/>
                        <a:ext cx="9097962" cy="436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52" name="Group 40"/>
          <p:cNvGrpSpPr>
            <a:grpSpLocks/>
          </p:cNvGrpSpPr>
          <p:nvPr/>
        </p:nvGrpSpPr>
        <p:grpSpPr bwMode="auto">
          <a:xfrm>
            <a:off x="2550459" y="2617694"/>
            <a:ext cx="3352800" cy="1828800"/>
            <a:chOff x="624" y="2304"/>
            <a:chExt cx="2112" cy="1152"/>
          </a:xfrm>
        </p:grpSpPr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>
              <a:off x="624" y="3408"/>
              <a:ext cx="18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>
              <a:off x="2544" y="2304"/>
              <a:ext cx="0" cy="1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3349" name="Text Box 37"/>
            <p:cNvSpPr txBox="1">
              <a:spLocks noChangeArrowheads="1"/>
            </p:cNvSpPr>
            <p:nvPr/>
          </p:nvSpPr>
          <p:spPr bwMode="auto">
            <a:xfrm>
              <a:off x="1632" y="2822"/>
              <a:ext cx="110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sz="2000" b="1">
                  <a:solidFill>
                    <a:srgbClr val="FF0000"/>
                  </a:solidFill>
                </a:rPr>
                <a:t>até 10 folhas</a:t>
              </a:r>
            </a:p>
            <a:p>
              <a:pPr algn="ctr">
                <a:spcBef>
                  <a:spcPct val="50000"/>
                </a:spcBef>
              </a:pPr>
              <a:r>
                <a:rPr lang="pt-BR" altLang="pt-BR" sz="2000" b="1">
                  <a:solidFill>
                    <a:srgbClr val="FF0000"/>
                  </a:solidFill>
                </a:rPr>
                <a:t>(irrigado)</a:t>
              </a:r>
            </a:p>
          </p:txBody>
        </p:sp>
      </p:grp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b="1" dirty="0"/>
              <a:t>Nitrogênio</a:t>
            </a:r>
          </a:p>
        </p:txBody>
      </p:sp>
      <p:grpSp>
        <p:nvGrpSpPr>
          <p:cNvPr id="13356" name="Group 44"/>
          <p:cNvGrpSpPr>
            <a:grpSpLocks/>
          </p:cNvGrpSpPr>
          <p:nvPr/>
        </p:nvGrpSpPr>
        <p:grpSpPr bwMode="auto">
          <a:xfrm>
            <a:off x="6360459" y="2465294"/>
            <a:ext cx="4114800" cy="2057400"/>
            <a:chOff x="3024" y="2208"/>
            <a:chExt cx="2592" cy="1296"/>
          </a:xfrm>
        </p:grpSpPr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>
              <a:off x="3024" y="2208"/>
              <a:ext cx="0" cy="1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>
              <a:off x="3024" y="3216"/>
              <a:ext cx="25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3339" name="Text Box 27"/>
            <p:cNvSpPr txBox="1">
              <a:spLocks noChangeArrowheads="1"/>
            </p:cNvSpPr>
            <p:nvPr/>
          </p:nvSpPr>
          <p:spPr bwMode="auto">
            <a:xfrm>
              <a:off x="3312" y="2650"/>
              <a:ext cx="21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>
                  <a:solidFill>
                    <a:srgbClr val="FF0000"/>
                  </a:solidFill>
                </a:rPr>
                <a:t>Não se recomenda adubar após 12 folhas</a:t>
              </a:r>
            </a:p>
          </p:txBody>
        </p:sp>
      </p:grpSp>
      <p:grpSp>
        <p:nvGrpSpPr>
          <p:cNvPr id="13355" name="Group 43"/>
          <p:cNvGrpSpPr>
            <a:grpSpLocks/>
          </p:cNvGrpSpPr>
          <p:nvPr/>
        </p:nvGrpSpPr>
        <p:grpSpPr bwMode="auto">
          <a:xfrm>
            <a:off x="1788459" y="4781462"/>
            <a:ext cx="1752600" cy="644525"/>
            <a:chOff x="144" y="3667"/>
            <a:chExt cx="1104" cy="406"/>
          </a:xfrm>
        </p:grpSpPr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 flipV="1">
              <a:off x="476" y="3667"/>
              <a:ext cx="144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144" y="3840"/>
              <a:ext cx="11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FF0000"/>
                  </a:solidFill>
                </a:rPr>
                <a:t>Semeadura</a:t>
              </a:r>
            </a:p>
          </p:txBody>
        </p:sp>
      </p:grp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2398059" y="2617695"/>
            <a:ext cx="2514600" cy="2046288"/>
            <a:chOff x="528" y="2304"/>
            <a:chExt cx="1584" cy="1289"/>
          </a:xfrm>
        </p:grpSpPr>
        <p:sp>
          <p:nvSpPr>
            <p:cNvPr id="13345" name="Text Box 33"/>
            <p:cNvSpPr txBox="1">
              <a:spLocks noChangeArrowheads="1"/>
            </p:cNvSpPr>
            <p:nvPr/>
          </p:nvSpPr>
          <p:spPr bwMode="auto">
            <a:xfrm>
              <a:off x="1008" y="3360"/>
              <a:ext cx="11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FF0000"/>
                  </a:solidFill>
                </a:rPr>
                <a:t>Cobertura</a:t>
              </a:r>
            </a:p>
          </p:txBody>
        </p:sp>
        <p:grpSp>
          <p:nvGrpSpPr>
            <p:cNvPr id="13351" name="Group 39"/>
            <p:cNvGrpSpPr>
              <a:grpSpLocks/>
            </p:cNvGrpSpPr>
            <p:nvPr/>
          </p:nvGrpSpPr>
          <p:grpSpPr bwMode="auto">
            <a:xfrm>
              <a:off x="528" y="2304"/>
              <a:ext cx="1104" cy="1008"/>
              <a:chOff x="528" y="2304"/>
              <a:chExt cx="1104" cy="1008"/>
            </a:xfrm>
          </p:grpSpPr>
          <p:sp>
            <p:nvSpPr>
              <p:cNvPr id="13341" name="Line 29"/>
              <p:cNvSpPr>
                <a:spLocks noChangeShapeType="1"/>
              </p:cNvSpPr>
              <p:nvPr/>
            </p:nvSpPr>
            <p:spPr bwMode="auto">
              <a:xfrm>
                <a:off x="1536" y="2304"/>
                <a:ext cx="0" cy="100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3342" name="Line 30"/>
              <p:cNvSpPr>
                <a:spLocks noChangeShapeType="1"/>
              </p:cNvSpPr>
              <p:nvPr/>
            </p:nvSpPr>
            <p:spPr bwMode="auto">
              <a:xfrm>
                <a:off x="624" y="3312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3346" name="Text Box 34"/>
              <p:cNvSpPr txBox="1">
                <a:spLocks noChangeArrowheads="1"/>
              </p:cNvSpPr>
              <p:nvPr/>
            </p:nvSpPr>
            <p:spPr bwMode="auto">
              <a:xfrm>
                <a:off x="528" y="2736"/>
                <a:ext cx="1104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sz="2000" b="1">
                    <a:solidFill>
                      <a:srgbClr val="FF0000"/>
                    </a:solidFill>
                  </a:rPr>
                  <a:t>até 7 folhas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pt-BR" altLang="pt-BR" sz="2000" b="1">
                    <a:solidFill>
                      <a:srgbClr val="FF0000"/>
                    </a:solidFill>
                  </a:rPr>
                  <a:t>(sequeiro)</a:t>
                </a:r>
              </a:p>
            </p:txBody>
          </p:sp>
        </p:grpSp>
      </p:grpSp>
      <p:grpSp>
        <p:nvGrpSpPr>
          <p:cNvPr id="13353" name="Group 41"/>
          <p:cNvGrpSpPr>
            <a:grpSpLocks/>
          </p:cNvGrpSpPr>
          <p:nvPr/>
        </p:nvGrpSpPr>
        <p:grpSpPr bwMode="auto">
          <a:xfrm>
            <a:off x="3236259" y="1495332"/>
            <a:ext cx="3124200" cy="3179762"/>
            <a:chOff x="1056" y="1597"/>
            <a:chExt cx="1968" cy="2003"/>
          </a:xfrm>
        </p:grpSpPr>
        <p:grpSp>
          <p:nvGrpSpPr>
            <p:cNvPr id="13319" name="Group 7"/>
            <p:cNvGrpSpPr>
              <a:grpSpLocks/>
            </p:cNvGrpSpPr>
            <p:nvPr/>
          </p:nvGrpSpPr>
          <p:grpSpPr bwMode="auto">
            <a:xfrm>
              <a:off x="1056" y="1597"/>
              <a:ext cx="1920" cy="755"/>
              <a:chOff x="956" y="1678"/>
              <a:chExt cx="1920" cy="755"/>
            </a:xfrm>
          </p:grpSpPr>
          <p:sp>
            <p:nvSpPr>
              <p:cNvPr id="13320" name="Text Box 8"/>
              <p:cNvSpPr txBox="1">
                <a:spLocks noChangeArrowheads="1"/>
              </p:cNvSpPr>
              <p:nvPr/>
            </p:nvSpPr>
            <p:spPr bwMode="auto">
              <a:xfrm>
                <a:off x="956" y="1678"/>
                <a:ext cx="192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>
                    <a:solidFill>
                      <a:srgbClr val="006600"/>
                    </a:solidFill>
                  </a:rPr>
                  <a:t>Pico de demanda da planta </a:t>
                </a:r>
                <a:r>
                  <a:rPr lang="pt-BR" altLang="pt-BR" b="1">
                    <a:solidFill>
                      <a:srgbClr val="FF0000"/>
                    </a:solidFill>
                  </a:rPr>
                  <a:t>(4kgN/ha)</a:t>
                </a:r>
                <a:r>
                  <a:rPr lang="pt-BR" altLang="pt-BR" b="1">
                    <a:solidFill>
                      <a:srgbClr val="006600"/>
                    </a:solidFill>
                  </a:rPr>
                  <a:t> (</a:t>
                </a:r>
                <a:r>
                  <a:rPr lang="pt-BR" altLang="pt-BR" b="1">
                    <a:solidFill>
                      <a:srgbClr val="0000FF"/>
                    </a:solidFill>
                  </a:rPr>
                  <a:t>12folhas</a:t>
                </a:r>
                <a:r>
                  <a:rPr lang="pt-BR" altLang="pt-BR" b="1">
                    <a:solidFill>
                      <a:srgbClr val="006600"/>
                    </a:solidFill>
                  </a:rPr>
                  <a:t>) (</a:t>
                </a:r>
                <a:r>
                  <a:rPr lang="pt-BR" altLang="pt-BR" b="1">
                    <a:solidFill>
                      <a:srgbClr val="FF0000"/>
                    </a:solidFill>
                  </a:rPr>
                  <a:t>8t/ha</a:t>
                </a:r>
                <a:r>
                  <a:rPr lang="pt-BR" altLang="pt-BR" b="1">
                    <a:solidFill>
                      <a:srgbClr val="006600"/>
                    </a:solidFill>
                  </a:rPr>
                  <a:t>)</a:t>
                </a:r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>
                <a:off x="2640" y="2352"/>
                <a:ext cx="144" cy="81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>
              <a:off x="1776" y="2304"/>
              <a:ext cx="1248" cy="12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1188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538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555620"/>
              </p:ext>
            </p:extLst>
          </p:nvPr>
        </p:nvGraphicFramePr>
        <p:xfrm>
          <a:off x="1609166" y="1403444"/>
          <a:ext cx="9097963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Imagem de bitmap" r:id="rId3" imgW="9097645" imgH="4361905" progId="Paint.Picture">
                  <p:embed/>
                </p:oleObj>
              </mc:Choice>
              <mc:Fallback>
                <p:oleObj name="Imagem de bitmap" r:id="rId3" imgW="9097645" imgH="43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166" y="1403444"/>
                        <a:ext cx="9097963" cy="436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b="1" dirty="0"/>
              <a:t>Nitrogênio</a:t>
            </a:r>
          </a:p>
        </p:txBody>
      </p:sp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5841441" y="2186082"/>
            <a:ext cx="2168525" cy="1608138"/>
            <a:chOff x="2714" y="2066"/>
            <a:chExt cx="1366" cy="1013"/>
          </a:xfrm>
        </p:grpSpPr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2714" y="2066"/>
              <a:ext cx="136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>
                  <a:solidFill>
                    <a:srgbClr val="006600"/>
                  </a:solidFill>
                </a:rPr>
                <a:t>Pico de demanda da planta (</a:t>
              </a:r>
              <a:r>
                <a:rPr lang="pt-BR" altLang="pt-BR" b="1">
                  <a:solidFill>
                    <a:srgbClr val="FF0000"/>
                  </a:solidFill>
                </a:rPr>
                <a:t>2kgN/ha</a:t>
              </a:r>
              <a:r>
                <a:rPr lang="pt-BR" altLang="pt-BR" b="1">
                  <a:solidFill>
                    <a:srgbClr val="006600"/>
                  </a:solidFill>
                </a:rPr>
                <a:t>) (</a:t>
              </a:r>
              <a:r>
                <a:rPr lang="pt-BR" altLang="pt-BR" b="1">
                  <a:solidFill>
                    <a:srgbClr val="0000FF"/>
                  </a:solidFill>
                </a:rPr>
                <a:t>12folhas</a:t>
              </a:r>
              <a:r>
                <a:rPr lang="pt-BR" altLang="pt-BR" b="1">
                  <a:solidFill>
                    <a:srgbClr val="006600"/>
                  </a:solidFill>
                </a:rPr>
                <a:t>) (</a:t>
              </a:r>
              <a:r>
                <a:rPr lang="pt-BR" altLang="pt-BR" b="1">
                  <a:solidFill>
                    <a:srgbClr val="FF0000"/>
                  </a:solidFill>
                </a:rPr>
                <a:t>4t/ha</a:t>
              </a:r>
              <a:r>
                <a:rPr lang="pt-BR" altLang="pt-BR" b="1">
                  <a:solidFill>
                    <a:srgbClr val="006600"/>
                  </a:solidFill>
                </a:rPr>
                <a:t>)</a:t>
              </a:r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 flipH="1">
              <a:off x="2806" y="2839"/>
              <a:ext cx="144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5383" name="Freeform 23"/>
          <p:cNvSpPr>
            <a:spLocks/>
          </p:cNvSpPr>
          <p:nvPr/>
        </p:nvSpPr>
        <p:spPr bwMode="auto">
          <a:xfrm>
            <a:off x="2599765" y="3757706"/>
            <a:ext cx="7848600" cy="939800"/>
          </a:xfrm>
          <a:custGeom>
            <a:avLst/>
            <a:gdLst>
              <a:gd name="T0" fmla="*/ 0 w 4944"/>
              <a:gd name="T1" fmla="*/ 592 h 592"/>
              <a:gd name="T2" fmla="*/ 192 w 4944"/>
              <a:gd name="T3" fmla="*/ 496 h 592"/>
              <a:gd name="T4" fmla="*/ 384 w 4944"/>
              <a:gd name="T5" fmla="*/ 400 h 592"/>
              <a:gd name="T6" fmla="*/ 480 w 4944"/>
              <a:gd name="T7" fmla="*/ 352 h 592"/>
              <a:gd name="T8" fmla="*/ 576 w 4944"/>
              <a:gd name="T9" fmla="*/ 304 h 592"/>
              <a:gd name="T10" fmla="*/ 720 w 4944"/>
              <a:gd name="T11" fmla="*/ 208 h 592"/>
              <a:gd name="T12" fmla="*/ 960 w 4944"/>
              <a:gd name="T13" fmla="*/ 160 h 592"/>
              <a:gd name="T14" fmla="*/ 1056 w 4944"/>
              <a:gd name="T15" fmla="*/ 112 h 592"/>
              <a:gd name="T16" fmla="*/ 1200 w 4944"/>
              <a:gd name="T17" fmla="*/ 64 h 592"/>
              <a:gd name="T18" fmla="*/ 1392 w 4944"/>
              <a:gd name="T19" fmla="*/ 64 h 592"/>
              <a:gd name="T20" fmla="*/ 1536 w 4944"/>
              <a:gd name="T21" fmla="*/ 16 h 592"/>
              <a:gd name="T22" fmla="*/ 1680 w 4944"/>
              <a:gd name="T23" fmla="*/ 16 h 592"/>
              <a:gd name="T24" fmla="*/ 1872 w 4944"/>
              <a:gd name="T25" fmla="*/ 16 h 592"/>
              <a:gd name="T26" fmla="*/ 2016 w 4944"/>
              <a:gd name="T27" fmla="*/ 16 h 592"/>
              <a:gd name="T28" fmla="*/ 2304 w 4944"/>
              <a:gd name="T29" fmla="*/ 16 h 592"/>
              <a:gd name="T30" fmla="*/ 2784 w 4944"/>
              <a:gd name="T31" fmla="*/ 112 h 592"/>
              <a:gd name="T32" fmla="*/ 3072 w 4944"/>
              <a:gd name="T33" fmla="*/ 160 h 592"/>
              <a:gd name="T34" fmla="*/ 3312 w 4944"/>
              <a:gd name="T35" fmla="*/ 256 h 592"/>
              <a:gd name="T36" fmla="*/ 3552 w 4944"/>
              <a:gd name="T37" fmla="*/ 304 h 592"/>
              <a:gd name="T38" fmla="*/ 3648 w 4944"/>
              <a:gd name="T39" fmla="*/ 304 h 592"/>
              <a:gd name="T40" fmla="*/ 4032 w 4944"/>
              <a:gd name="T41" fmla="*/ 400 h 592"/>
              <a:gd name="T42" fmla="*/ 4320 w 4944"/>
              <a:gd name="T43" fmla="*/ 448 h 592"/>
              <a:gd name="T44" fmla="*/ 4512 w 4944"/>
              <a:gd name="T45" fmla="*/ 448 h 592"/>
              <a:gd name="T46" fmla="*/ 4656 w 4944"/>
              <a:gd name="T47" fmla="*/ 496 h 592"/>
              <a:gd name="T48" fmla="*/ 4848 w 4944"/>
              <a:gd name="T49" fmla="*/ 544 h 592"/>
              <a:gd name="T50" fmla="*/ 4944 w 4944"/>
              <a:gd name="T51" fmla="*/ 544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44" h="592">
                <a:moveTo>
                  <a:pt x="0" y="592"/>
                </a:moveTo>
                <a:cubicBezTo>
                  <a:pt x="64" y="560"/>
                  <a:pt x="128" y="528"/>
                  <a:pt x="192" y="496"/>
                </a:cubicBezTo>
                <a:cubicBezTo>
                  <a:pt x="256" y="464"/>
                  <a:pt x="336" y="424"/>
                  <a:pt x="384" y="400"/>
                </a:cubicBezTo>
                <a:cubicBezTo>
                  <a:pt x="432" y="376"/>
                  <a:pt x="448" y="368"/>
                  <a:pt x="480" y="352"/>
                </a:cubicBezTo>
                <a:cubicBezTo>
                  <a:pt x="512" y="336"/>
                  <a:pt x="536" y="328"/>
                  <a:pt x="576" y="304"/>
                </a:cubicBezTo>
                <a:cubicBezTo>
                  <a:pt x="616" y="280"/>
                  <a:pt x="656" y="232"/>
                  <a:pt x="720" y="208"/>
                </a:cubicBezTo>
                <a:cubicBezTo>
                  <a:pt x="784" y="184"/>
                  <a:pt x="904" y="176"/>
                  <a:pt x="960" y="160"/>
                </a:cubicBezTo>
                <a:cubicBezTo>
                  <a:pt x="1016" y="144"/>
                  <a:pt x="1016" y="128"/>
                  <a:pt x="1056" y="112"/>
                </a:cubicBezTo>
                <a:cubicBezTo>
                  <a:pt x="1096" y="96"/>
                  <a:pt x="1144" y="72"/>
                  <a:pt x="1200" y="64"/>
                </a:cubicBezTo>
                <a:cubicBezTo>
                  <a:pt x="1256" y="56"/>
                  <a:pt x="1336" y="72"/>
                  <a:pt x="1392" y="64"/>
                </a:cubicBezTo>
                <a:cubicBezTo>
                  <a:pt x="1448" y="56"/>
                  <a:pt x="1488" y="24"/>
                  <a:pt x="1536" y="16"/>
                </a:cubicBezTo>
                <a:cubicBezTo>
                  <a:pt x="1584" y="8"/>
                  <a:pt x="1624" y="16"/>
                  <a:pt x="1680" y="16"/>
                </a:cubicBezTo>
                <a:cubicBezTo>
                  <a:pt x="1736" y="16"/>
                  <a:pt x="1816" y="16"/>
                  <a:pt x="1872" y="16"/>
                </a:cubicBezTo>
                <a:cubicBezTo>
                  <a:pt x="1928" y="16"/>
                  <a:pt x="1944" y="16"/>
                  <a:pt x="2016" y="16"/>
                </a:cubicBezTo>
                <a:cubicBezTo>
                  <a:pt x="2088" y="16"/>
                  <a:pt x="2176" y="0"/>
                  <a:pt x="2304" y="16"/>
                </a:cubicBezTo>
                <a:cubicBezTo>
                  <a:pt x="2432" y="32"/>
                  <a:pt x="2656" y="88"/>
                  <a:pt x="2784" y="112"/>
                </a:cubicBezTo>
                <a:cubicBezTo>
                  <a:pt x="2912" y="136"/>
                  <a:pt x="2984" y="136"/>
                  <a:pt x="3072" y="160"/>
                </a:cubicBezTo>
                <a:cubicBezTo>
                  <a:pt x="3160" y="184"/>
                  <a:pt x="3232" y="232"/>
                  <a:pt x="3312" y="256"/>
                </a:cubicBezTo>
                <a:cubicBezTo>
                  <a:pt x="3392" y="280"/>
                  <a:pt x="3496" y="296"/>
                  <a:pt x="3552" y="304"/>
                </a:cubicBezTo>
                <a:cubicBezTo>
                  <a:pt x="3608" y="312"/>
                  <a:pt x="3568" y="288"/>
                  <a:pt x="3648" y="304"/>
                </a:cubicBezTo>
                <a:cubicBezTo>
                  <a:pt x="3728" y="320"/>
                  <a:pt x="3920" y="376"/>
                  <a:pt x="4032" y="400"/>
                </a:cubicBezTo>
                <a:cubicBezTo>
                  <a:pt x="4144" y="424"/>
                  <a:pt x="4240" y="440"/>
                  <a:pt x="4320" y="448"/>
                </a:cubicBezTo>
                <a:cubicBezTo>
                  <a:pt x="4400" y="456"/>
                  <a:pt x="4456" y="440"/>
                  <a:pt x="4512" y="448"/>
                </a:cubicBezTo>
                <a:cubicBezTo>
                  <a:pt x="4568" y="456"/>
                  <a:pt x="4600" y="480"/>
                  <a:pt x="4656" y="496"/>
                </a:cubicBezTo>
                <a:cubicBezTo>
                  <a:pt x="4712" y="512"/>
                  <a:pt x="4800" y="536"/>
                  <a:pt x="4848" y="544"/>
                </a:cubicBezTo>
                <a:cubicBezTo>
                  <a:pt x="4896" y="552"/>
                  <a:pt x="4920" y="548"/>
                  <a:pt x="4944" y="544"/>
                </a:cubicBezTo>
              </a:path>
            </a:pathLst>
          </a:custGeom>
          <a:noFill/>
          <a:ln w="1270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655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194" name="Rectangle 17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4F"/>
          </a:solidFill>
          <a:ln w="12700" algn="ctr">
            <a:solidFill>
              <a:srgbClr val="FEFEF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4419600" y="823914"/>
            <a:ext cx="62182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pt-BR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t-BR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Phyllis" charset="0"/>
              </a:rPr>
              <a:t>Estádio 0 </a:t>
            </a:r>
            <a:r>
              <a:rPr lang="pt-BR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Phyllis" charset="0"/>
              </a:rPr>
              <a:t>Germinação/Emergência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957764" y="1427164"/>
            <a:ext cx="5394325" cy="14747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 b="1">
                <a:solidFill>
                  <a:srgbClr val="FFFFFF"/>
                </a:solidFill>
                <a:latin typeface="UmberSSK" charset="0"/>
              </a:rPr>
              <a:t>  </a:t>
            </a:r>
            <a:r>
              <a:rPr lang="pt-BR" altLang="pt-BR" sz="1800">
                <a:latin typeface="Nadianne" charset="0"/>
              </a:rPr>
              <a:t>Embebição, digestão de substâncias de  reservas e divisão celular (crescimento)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latin typeface="Nadianne" charset="0"/>
              </a:rPr>
              <a:t> Dependente do</a:t>
            </a:r>
            <a:r>
              <a:rPr lang="pt-BR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pt-BR" altLang="pt-BR" sz="1800">
                <a:solidFill>
                  <a:srgbClr val="FF0033"/>
                </a:solidFill>
                <a:latin typeface="Nadianne" charset="0"/>
              </a:rPr>
              <a:t>vigor da semente e temperatura e água no solo</a:t>
            </a:r>
            <a:r>
              <a:rPr lang="pt-BR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pt-BR" altLang="pt-BR" sz="1800">
                <a:solidFill>
                  <a:schemeClr val="hlink"/>
                </a:solidFill>
                <a:latin typeface="Nadianne" charset="0"/>
              </a:rPr>
              <a:t>(PROBLEMA: ÉPOCA FRIA)</a:t>
            </a:r>
            <a:endParaRPr lang="pt-BR" altLang="pt-BR" sz="1800">
              <a:solidFill>
                <a:srgbClr val="FFFFFF"/>
              </a:solidFill>
              <a:latin typeface="Nadianne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1800">
                <a:solidFill>
                  <a:srgbClr val="FFFFFF"/>
                </a:solidFill>
                <a:latin typeface="Nadianne" charset="0"/>
              </a:rPr>
              <a:t> </a:t>
            </a:r>
            <a:r>
              <a:rPr lang="pt-BR" altLang="pt-BR" sz="1800">
                <a:latin typeface="Nadianne" charset="0"/>
              </a:rPr>
              <a:t>Crescimento das raízes seminais</a:t>
            </a:r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4806950" y="1371600"/>
            <a:ext cx="55499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pic>
        <p:nvPicPr>
          <p:cNvPr id="8198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6" y="296863"/>
            <a:ext cx="2574925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Oval 6"/>
          <p:cNvSpPr>
            <a:spLocks noChangeArrowheads="1"/>
          </p:cNvSpPr>
          <p:nvPr/>
        </p:nvSpPr>
        <p:spPr bwMode="auto">
          <a:xfrm>
            <a:off x="4800600" y="1447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8200" name="Oval 7"/>
          <p:cNvSpPr>
            <a:spLocks noChangeArrowheads="1"/>
          </p:cNvSpPr>
          <p:nvPr/>
        </p:nvSpPr>
        <p:spPr bwMode="auto">
          <a:xfrm>
            <a:off x="4800600" y="1981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sp>
        <p:nvSpPr>
          <p:cNvPr id="8201" name="Oval 8"/>
          <p:cNvSpPr>
            <a:spLocks noChangeArrowheads="1"/>
          </p:cNvSpPr>
          <p:nvPr/>
        </p:nvSpPr>
        <p:spPr bwMode="auto">
          <a:xfrm>
            <a:off x="4800600" y="2590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C4C4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5CF"/>
                </a:solidFill>
                <a:latin typeface="Times New Roman" panose="02020603050405020304" pitchFamily="18" charset="0"/>
              </a:defRPr>
            </a:lvl9pPr>
          </a:lstStyle>
          <a:p>
            <a:endParaRPr lang="es-EC" altLang="pt-BR"/>
          </a:p>
        </p:txBody>
      </p:sp>
      <p:grpSp>
        <p:nvGrpSpPr>
          <p:cNvPr id="375817" name="Group 9"/>
          <p:cNvGrpSpPr>
            <a:grpSpLocks/>
          </p:cNvGrpSpPr>
          <p:nvPr/>
        </p:nvGrpSpPr>
        <p:grpSpPr bwMode="auto">
          <a:xfrm>
            <a:off x="1706564" y="3567114"/>
            <a:ext cx="8885237" cy="2986087"/>
            <a:chOff x="115" y="2247"/>
            <a:chExt cx="5597" cy="1881"/>
          </a:xfrm>
        </p:grpSpPr>
        <p:sp>
          <p:nvSpPr>
            <p:cNvPr id="375818" name="Rectangle 10"/>
            <p:cNvSpPr>
              <a:spLocks noChangeArrowheads="1"/>
            </p:cNvSpPr>
            <p:nvPr/>
          </p:nvSpPr>
          <p:spPr bwMode="auto">
            <a:xfrm>
              <a:off x="115" y="2247"/>
              <a:ext cx="3754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pt-BR" altLang="pt-BR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hyllis" charset="0"/>
                </a:rPr>
                <a:t>Estádio 1      </a:t>
              </a:r>
              <a:r>
                <a:rPr lang="pt-BR" altLang="pt-BR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Phyllis" charset="0"/>
                </a:rPr>
                <a:t>Planta com 4 folhas</a:t>
              </a:r>
            </a:p>
          </p:txBody>
        </p:sp>
        <p:sp>
          <p:nvSpPr>
            <p:cNvPr id="8204" name="Rectangle 11"/>
            <p:cNvSpPr>
              <a:spLocks noChangeArrowheads="1"/>
            </p:cNvSpPr>
            <p:nvPr/>
          </p:nvSpPr>
          <p:spPr bwMode="auto">
            <a:xfrm>
              <a:off x="243" y="2627"/>
              <a:ext cx="4022" cy="127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 Início do desenvolvimento das raízes adventícias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 (a partir da base dos nós subterrâneos)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 Até a quarta folha a  planta  não é  afetada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 por perda de área foliar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 Por ocasião da emissão  da  quarta/quinta folha  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>
                  <a:latin typeface="Nadianne" charset="0"/>
                </a:rPr>
                <a:t> ocorre a</a:t>
              </a:r>
              <a:r>
                <a:rPr lang="pt-BR" altLang="pt-BR" sz="1800">
                  <a:solidFill>
                    <a:srgbClr val="FFFFFF"/>
                  </a:solidFill>
                  <a:latin typeface="Nadianne" charset="0"/>
                </a:rPr>
                <a:t> </a:t>
              </a:r>
              <a:r>
                <a:rPr lang="pt-BR" altLang="pt-BR" sz="1800">
                  <a:solidFill>
                    <a:srgbClr val="FF0033"/>
                  </a:solidFill>
                  <a:latin typeface="Nadianne" charset="0"/>
                </a:rPr>
                <a:t>diferenciação floral</a:t>
              </a:r>
              <a:r>
                <a:rPr lang="pt-BR" altLang="pt-BR" sz="1800">
                  <a:solidFill>
                    <a:srgbClr val="FFFFFF"/>
                  </a:solidFill>
                  <a:latin typeface="Nadianne" charset="0"/>
                </a:rPr>
                <a:t> </a:t>
              </a:r>
              <a:r>
                <a:rPr lang="pt-BR" altLang="pt-BR" sz="1800" b="1" u="sng">
                  <a:solidFill>
                    <a:schemeClr val="hlink"/>
                  </a:solidFill>
                  <a:latin typeface="Nadianne" charset="0"/>
                </a:rPr>
                <a:t>(momento de início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t-BR" altLang="pt-BR" sz="1800" b="1" u="sng">
                  <a:solidFill>
                    <a:schemeClr val="hlink"/>
                  </a:solidFill>
                  <a:latin typeface="Nadianne" charset="0"/>
                </a:rPr>
                <a:t> de definição do rendimento potencial da planta)</a:t>
              </a:r>
              <a:endParaRPr lang="pt-BR" altLang="pt-BR" sz="1800">
                <a:solidFill>
                  <a:srgbClr val="FFFFFF"/>
                </a:solidFill>
                <a:latin typeface="Nadianne" charset="0"/>
              </a:endParaRPr>
            </a:p>
          </p:txBody>
        </p:sp>
        <p:pic>
          <p:nvPicPr>
            <p:cNvPr id="8205" name="Picture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338"/>
              <a:ext cx="1584" cy="1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6" name="Line 13"/>
            <p:cNvSpPr>
              <a:spLocks noChangeShapeType="1"/>
            </p:cNvSpPr>
            <p:nvPr/>
          </p:nvSpPr>
          <p:spPr bwMode="auto">
            <a:xfrm>
              <a:off x="148" y="2592"/>
              <a:ext cx="364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8207" name="Oval 14"/>
            <p:cNvSpPr>
              <a:spLocks noChangeArrowheads="1"/>
            </p:cNvSpPr>
            <p:nvPr/>
          </p:nvSpPr>
          <p:spPr bwMode="auto">
            <a:xfrm>
              <a:off x="144" y="264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sp>
          <p:nvSpPr>
            <p:cNvPr id="8208" name="Oval 15"/>
            <p:cNvSpPr>
              <a:spLocks noChangeArrowheads="1"/>
            </p:cNvSpPr>
            <p:nvPr/>
          </p:nvSpPr>
          <p:spPr bwMode="auto">
            <a:xfrm>
              <a:off x="144" y="302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  <p:sp>
          <p:nvSpPr>
            <p:cNvPr id="8209" name="Oval 16"/>
            <p:cNvSpPr>
              <a:spLocks noChangeArrowheads="1"/>
            </p:cNvSpPr>
            <p:nvPr/>
          </p:nvSpPr>
          <p:spPr bwMode="auto">
            <a:xfrm>
              <a:off x="144" y="336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C5CF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s-EC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150602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412" y="381000"/>
            <a:ext cx="11403106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Água, nitrogênio, população e produtividade</a:t>
            </a:r>
            <a:r>
              <a:rPr lang="pt-BR" altLang="pt-BR" dirty="0" smtClean="0"/>
              <a:t>(8t/ha</a:t>
            </a:r>
            <a:r>
              <a:rPr lang="pt-BR" altLang="pt-BR" dirty="0"/>
              <a:t>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86000" y="2244725"/>
            <a:ext cx="4419600" cy="2590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981200" y="1787525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ETr, mm/dia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705600" y="4724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dia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133600" y="4741863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0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189663" y="4741863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120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2286000" y="38989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828800" y="36703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00FF"/>
                </a:solidFill>
              </a:rPr>
              <a:t>5</a:t>
            </a:r>
            <a:endParaRPr lang="pt-BR" altLang="pt-BR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2286000" y="2984500"/>
            <a:ext cx="4419600" cy="1828800"/>
          </a:xfrm>
          <a:custGeom>
            <a:avLst/>
            <a:gdLst>
              <a:gd name="T0" fmla="*/ 0 w 2784"/>
              <a:gd name="T1" fmla="*/ 1152 h 1152"/>
              <a:gd name="T2" fmla="*/ 240 w 2784"/>
              <a:gd name="T3" fmla="*/ 1008 h 1152"/>
              <a:gd name="T4" fmla="*/ 576 w 2784"/>
              <a:gd name="T5" fmla="*/ 720 h 1152"/>
              <a:gd name="T6" fmla="*/ 816 w 2784"/>
              <a:gd name="T7" fmla="*/ 384 h 1152"/>
              <a:gd name="T8" fmla="*/ 960 w 2784"/>
              <a:gd name="T9" fmla="*/ 192 h 1152"/>
              <a:gd name="T10" fmla="*/ 1104 w 2784"/>
              <a:gd name="T11" fmla="*/ 48 h 1152"/>
              <a:gd name="T12" fmla="*/ 1296 w 2784"/>
              <a:gd name="T13" fmla="*/ 0 h 1152"/>
              <a:gd name="T14" fmla="*/ 1440 w 2784"/>
              <a:gd name="T15" fmla="*/ 0 h 1152"/>
              <a:gd name="T16" fmla="*/ 1728 w 2784"/>
              <a:gd name="T17" fmla="*/ 48 h 1152"/>
              <a:gd name="T18" fmla="*/ 2064 w 2784"/>
              <a:gd name="T19" fmla="*/ 192 h 1152"/>
              <a:gd name="T20" fmla="*/ 2496 w 2784"/>
              <a:gd name="T21" fmla="*/ 384 h 1152"/>
              <a:gd name="T22" fmla="*/ 2784 w 2784"/>
              <a:gd name="T23" fmla="*/ 528 h 1152"/>
              <a:gd name="T24" fmla="*/ 2784 w 2784"/>
              <a:gd name="T25" fmla="*/ 1152 h 1152"/>
              <a:gd name="T26" fmla="*/ 0 w 2784"/>
              <a:gd name="T2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84" h="1152">
                <a:moveTo>
                  <a:pt x="0" y="1152"/>
                </a:moveTo>
                <a:lnTo>
                  <a:pt x="240" y="1008"/>
                </a:lnTo>
                <a:lnTo>
                  <a:pt x="576" y="720"/>
                </a:lnTo>
                <a:lnTo>
                  <a:pt x="816" y="384"/>
                </a:lnTo>
                <a:lnTo>
                  <a:pt x="960" y="192"/>
                </a:lnTo>
                <a:lnTo>
                  <a:pt x="1104" y="48"/>
                </a:lnTo>
                <a:lnTo>
                  <a:pt x="1296" y="0"/>
                </a:lnTo>
                <a:lnTo>
                  <a:pt x="1440" y="0"/>
                </a:lnTo>
                <a:lnTo>
                  <a:pt x="1728" y="48"/>
                </a:lnTo>
                <a:lnTo>
                  <a:pt x="2064" y="192"/>
                </a:lnTo>
                <a:lnTo>
                  <a:pt x="2496" y="384"/>
                </a:lnTo>
                <a:lnTo>
                  <a:pt x="2784" y="528"/>
                </a:lnTo>
                <a:lnTo>
                  <a:pt x="2784" y="1152"/>
                </a:lnTo>
                <a:lnTo>
                  <a:pt x="0" y="1152"/>
                </a:lnTo>
                <a:close/>
              </a:path>
            </a:pathLst>
          </a:cu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7086600" y="2679702"/>
            <a:ext cx="1828800" cy="827088"/>
            <a:chOff x="3504" y="2112"/>
            <a:chExt cx="1152" cy="521"/>
          </a:xfrm>
        </p:grpSpPr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5 mm</a:t>
              </a:r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dia</a:t>
              </a:r>
            </a:p>
          </p:txBody>
        </p:sp>
      </p:grp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7167564" y="3136900"/>
            <a:ext cx="7572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2986088" y="2165352"/>
            <a:ext cx="1828800" cy="827088"/>
            <a:chOff x="3504" y="2112"/>
            <a:chExt cx="1152" cy="521"/>
          </a:xfrm>
        </p:grpSpPr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5 mm</a:t>
              </a:r>
            </a:p>
          </p:txBody>
        </p: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dia</a:t>
              </a:r>
            </a:p>
          </p:txBody>
        </p:sp>
      </p:grp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3067050" y="2622550"/>
            <a:ext cx="7572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23572" name="Group 20"/>
          <p:cNvGrpSpPr>
            <a:grpSpLocks/>
          </p:cNvGrpSpPr>
          <p:nvPr/>
        </p:nvGrpSpPr>
        <p:grpSpPr bwMode="auto">
          <a:xfrm>
            <a:off x="4495800" y="2146302"/>
            <a:ext cx="1828800" cy="827088"/>
            <a:chOff x="3504" y="2112"/>
            <a:chExt cx="1152" cy="521"/>
          </a:xfrm>
        </p:grpSpPr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5 L</a:t>
              </a:r>
            </a:p>
          </p:txBody>
        </p: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m</a:t>
              </a:r>
              <a:r>
                <a:rPr lang="pt-BR" altLang="pt-BR" baseline="30000">
                  <a:solidFill>
                    <a:srgbClr val="0000FF"/>
                  </a:solidFill>
                </a:rPr>
                <a:t>2</a:t>
              </a:r>
              <a:r>
                <a:rPr lang="pt-BR" altLang="pt-BR">
                  <a:solidFill>
                    <a:srgbClr val="0000FF"/>
                  </a:solidFill>
                </a:rPr>
                <a:t>.dia</a:t>
              </a:r>
            </a:p>
          </p:txBody>
        </p:sp>
      </p:grp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576764" y="2603500"/>
            <a:ext cx="8334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3962400" y="2333625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00FF"/>
                </a:solidFill>
              </a:rPr>
              <a:t>ou</a:t>
            </a:r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H="1">
            <a:off x="2590800" y="2984500"/>
            <a:ext cx="381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H="1">
            <a:off x="5257800" y="3289300"/>
            <a:ext cx="1752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4191000" y="38862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0000FF"/>
                </a:solidFill>
              </a:rPr>
              <a:t>600 mm/ciclo</a:t>
            </a:r>
          </a:p>
        </p:txBody>
      </p:sp>
      <p:grpSp>
        <p:nvGrpSpPr>
          <p:cNvPr id="23580" name="Group 28"/>
          <p:cNvGrpSpPr>
            <a:grpSpLocks/>
          </p:cNvGrpSpPr>
          <p:nvPr/>
        </p:nvGrpSpPr>
        <p:grpSpPr bwMode="auto">
          <a:xfrm>
            <a:off x="7924800" y="2679702"/>
            <a:ext cx="1828800" cy="827088"/>
            <a:chOff x="3504" y="2112"/>
            <a:chExt cx="1152" cy="521"/>
          </a:xfrm>
        </p:grpSpPr>
        <p:sp>
          <p:nvSpPr>
            <p:cNvPr id="23581" name="Text Box 29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120dias</a:t>
              </a:r>
            </a:p>
          </p:txBody>
        </p:sp>
        <p:sp>
          <p:nvSpPr>
            <p:cNvPr id="23582" name="Text Box 30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ciclo</a:t>
              </a:r>
            </a:p>
          </p:txBody>
        </p:sp>
      </p:grp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8005764" y="3136900"/>
            <a:ext cx="9858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9213850" y="2679702"/>
            <a:ext cx="1295400" cy="827088"/>
            <a:chOff x="3504" y="2112"/>
            <a:chExt cx="1152" cy="521"/>
          </a:xfrm>
        </p:grpSpPr>
        <p:sp>
          <p:nvSpPr>
            <p:cNvPr id="23585" name="Text Box 33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600 mm</a:t>
              </a:r>
            </a:p>
          </p:txBody>
        </p:sp>
        <p:sp>
          <p:nvSpPr>
            <p:cNvPr id="23586" name="Text Box 34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ciclo</a:t>
              </a:r>
            </a:p>
          </p:txBody>
        </p:sp>
      </p:grp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9294814" y="3136900"/>
            <a:ext cx="9858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8939213" y="2890838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00FF"/>
                </a:solidFill>
              </a:rPr>
              <a:t>=</a:t>
            </a:r>
          </a:p>
        </p:txBody>
      </p:sp>
      <p:grpSp>
        <p:nvGrpSpPr>
          <p:cNvPr id="23589" name="Group 37"/>
          <p:cNvGrpSpPr>
            <a:grpSpLocks/>
          </p:cNvGrpSpPr>
          <p:nvPr/>
        </p:nvGrpSpPr>
        <p:grpSpPr bwMode="auto">
          <a:xfrm>
            <a:off x="1524001" y="5880100"/>
            <a:ext cx="9605963" cy="827088"/>
            <a:chOff x="45" y="288"/>
            <a:chExt cx="6051" cy="521"/>
          </a:xfrm>
        </p:grpSpPr>
        <p:sp>
          <p:nvSpPr>
            <p:cNvPr id="23590" name="Text Box 38"/>
            <p:cNvSpPr txBox="1">
              <a:spLocks noChangeArrowheads="1"/>
            </p:cNvSpPr>
            <p:nvPr/>
          </p:nvSpPr>
          <p:spPr bwMode="auto">
            <a:xfrm>
              <a:off x="2347" y="288"/>
              <a:ext cx="15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2,62.10</a:t>
              </a:r>
              <a:r>
                <a:rPr lang="pt-BR" altLang="pt-BR" baseline="30000">
                  <a:solidFill>
                    <a:schemeClr val="tx2"/>
                  </a:solidFill>
                </a:rPr>
                <a:t>-3 </a:t>
              </a:r>
              <a:r>
                <a:rPr lang="pt-BR" altLang="pt-BR">
                  <a:solidFill>
                    <a:schemeClr val="tx2"/>
                  </a:solidFill>
                </a:rPr>
                <a:t>moles N</a:t>
              </a:r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>
              <a:off x="2398" y="576"/>
              <a:ext cx="14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592" name="Text Box 40"/>
            <p:cNvSpPr txBox="1">
              <a:spLocks noChangeArrowheads="1"/>
            </p:cNvSpPr>
            <p:nvPr/>
          </p:nvSpPr>
          <p:spPr bwMode="auto">
            <a:xfrm>
              <a:off x="2347" y="576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L solução</a:t>
              </a:r>
            </a:p>
          </p:txBody>
        </p:sp>
        <p:sp>
          <p:nvSpPr>
            <p:cNvPr id="23593" name="Text Box 41"/>
            <p:cNvSpPr txBox="1">
              <a:spLocks noChangeArrowheads="1"/>
            </p:cNvSpPr>
            <p:nvPr/>
          </p:nvSpPr>
          <p:spPr bwMode="auto">
            <a:xfrm>
              <a:off x="3808" y="288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14gN</a:t>
              </a:r>
            </a:p>
          </p:txBody>
        </p:sp>
        <p:sp>
          <p:nvSpPr>
            <p:cNvPr id="23594" name="Line 42"/>
            <p:cNvSpPr>
              <a:spLocks noChangeShapeType="1"/>
            </p:cNvSpPr>
            <p:nvPr/>
          </p:nvSpPr>
          <p:spPr bwMode="auto">
            <a:xfrm>
              <a:off x="3859" y="576"/>
              <a:ext cx="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595" name="Text Box 43"/>
            <p:cNvSpPr txBox="1">
              <a:spLocks noChangeArrowheads="1"/>
            </p:cNvSpPr>
            <p:nvPr/>
          </p:nvSpPr>
          <p:spPr bwMode="auto">
            <a:xfrm>
              <a:off x="3808" y="576"/>
              <a:ext cx="64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mol N</a:t>
              </a:r>
            </a:p>
          </p:txBody>
        </p:sp>
        <p:grpSp>
          <p:nvGrpSpPr>
            <p:cNvPr id="23596" name="Group 44"/>
            <p:cNvGrpSpPr>
              <a:grpSpLocks/>
            </p:cNvGrpSpPr>
            <p:nvPr/>
          </p:nvGrpSpPr>
          <p:grpSpPr bwMode="auto">
            <a:xfrm>
              <a:off x="45" y="288"/>
              <a:ext cx="1152" cy="521"/>
              <a:chOff x="3504" y="2112"/>
              <a:chExt cx="1152" cy="521"/>
            </a:xfrm>
          </p:grpSpPr>
          <p:sp>
            <p:nvSpPr>
              <p:cNvPr id="23597" name="Text Box 45"/>
              <p:cNvSpPr txBox="1">
                <a:spLocks noChangeArrowheads="1"/>
              </p:cNvSpPr>
              <p:nvPr/>
            </p:nvSpPr>
            <p:spPr bwMode="auto">
              <a:xfrm>
                <a:off x="3504" y="2112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tx2"/>
                    </a:solidFill>
                  </a:rPr>
                  <a:t>5 L solução</a:t>
                </a:r>
              </a:p>
            </p:txBody>
          </p:sp>
          <p:sp>
            <p:nvSpPr>
              <p:cNvPr id="23598" name="Text Box 46"/>
              <p:cNvSpPr txBox="1">
                <a:spLocks noChangeArrowheads="1"/>
              </p:cNvSpPr>
              <p:nvPr/>
            </p:nvSpPr>
            <p:spPr bwMode="auto">
              <a:xfrm>
                <a:off x="3504" y="2400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tx2"/>
                    </a:solidFill>
                  </a:rPr>
                  <a:t>m</a:t>
                </a:r>
                <a:r>
                  <a:rPr lang="pt-BR" altLang="pt-BR" baseline="30000">
                    <a:solidFill>
                      <a:schemeClr val="tx2"/>
                    </a:solidFill>
                  </a:rPr>
                  <a:t>2</a:t>
                </a:r>
                <a:r>
                  <a:rPr lang="pt-BR" altLang="pt-BR">
                    <a:solidFill>
                      <a:schemeClr val="tx2"/>
                    </a:solidFill>
                  </a:rPr>
                  <a:t>.dia</a:t>
                </a:r>
              </a:p>
            </p:txBody>
          </p:sp>
        </p:grpSp>
        <p:sp>
          <p:nvSpPr>
            <p:cNvPr id="23599" name="Line 47"/>
            <p:cNvSpPr>
              <a:spLocks noChangeShapeType="1"/>
            </p:cNvSpPr>
            <p:nvPr/>
          </p:nvSpPr>
          <p:spPr bwMode="auto">
            <a:xfrm>
              <a:off x="78" y="576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23600" name="Group 48"/>
            <p:cNvGrpSpPr>
              <a:grpSpLocks/>
            </p:cNvGrpSpPr>
            <p:nvPr/>
          </p:nvGrpSpPr>
          <p:grpSpPr bwMode="auto">
            <a:xfrm>
              <a:off x="1009" y="288"/>
              <a:ext cx="1152" cy="521"/>
              <a:chOff x="3504" y="2112"/>
              <a:chExt cx="1152" cy="521"/>
            </a:xfrm>
          </p:grpSpPr>
          <p:sp>
            <p:nvSpPr>
              <p:cNvPr id="23601" name="Text Box 49"/>
              <p:cNvSpPr txBox="1">
                <a:spLocks noChangeArrowheads="1"/>
              </p:cNvSpPr>
              <p:nvPr/>
            </p:nvSpPr>
            <p:spPr bwMode="auto">
              <a:xfrm>
                <a:off x="3504" y="2112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tx2"/>
                    </a:solidFill>
                  </a:rPr>
                  <a:t>10</a:t>
                </a:r>
                <a:r>
                  <a:rPr lang="pt-BR" altLang="pt-BR" baseline="30000">
                    <a:solidFill>
                      <a:schemeClr val="tx2"/>
                    </a:solidFill>
                  </a:rPr>
                  <a:t>4</a:t>
                </a:r>
                <a:r>
                  <a:rPr lang="pt-BR" altLang="pt-BR">
                    <a:solidFill>
                      <a:schemeClr val="tx2"/>
                    </a:solidFill>
                  </a:rPr>
                  <a:t> m</a:t>
                </a:r>
                <a:r>
                  <a:rPr lang="pt-BR" altLang="pt-BR" baseline="30000">
                    <a:solidFill>
                      <a:schemeClr val="tx2"/>
                    </a:solidFill>
                  </a:rPr>
                  <a:t>2</a:t>
                </a:r>
                <a:endParaRPr lang="pt-BR" alt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23602" name="Text Box 50"/>
              <p:cNvSpPr txBox="1">
                <a:spLocks noChangeArrowheads="1"/>
              </p:cNvSpPr>
              <p:nvPr/>
            </p:nvSpPr>
            <p:spPr bwMode="auto">
              <a:xfrm>
                <a:off x="3504" y="2400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tx2"/>
                    </a:solidFill>
                  </a:rPr>
                  <a:t>      ha</a:t>
                </a:r>
              </a:p>
            </p:txBody>
          </p:sp>
        </p:grpSp>
        <p:sp>
          <p:nvSpPr>
            <p:cNvPr id="23603" name="Line 51"/>
            <p:cNvSpPr>
              <a:spLocks noChangeShapeType="1"/>
            </p:cNvSpPr>
            <p:nvPr/>
          </p:nvSpPr>
          <p:spPr bwMode="auto">
            <a:xfrm>
              <a:off x="1060" y="576"/>
              <a:ext cx="5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23604" name="Group 52"/>
            <p:cNvGrpSpPr>
              <a:grpSpLocks/>
            </p:cNvGrpSpPr>
            <p:nvPr/>
          </p:nvGrpSpPr>
          <p:grpSpPr bwMode="auto">
            <a:xfrm>
              <a:off x="1600" y="288"/>
              <a:ext cx="1152" cy="521"/>
              <a:chOff x="3504" y="2112"/>
              <a:chExt cx="1152" cy="521"/>
            </a:xfrm>
          </p:grpSpPr>
          <p:sp>
            <p:nvSpPr>
              <p:cNvPr id="23605" name="Text Box 53"/>
              <p:cNvSpPr txBox="1">
                <a:spLocks noChangeArrowheads="1"/>
              </p:cNvSpPr>
              <p:nvPr/>
            </p:nvSpPr>
            <p:spPr bwMode="auto">
              <a:xfrm>
                <a:off x="3504" y="2112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tx2"/>
                    </a:solidFill>
                  </a:rPr>
                  <a:t>120 dias</a:t>
                </a:r>
              </a:p>
            </p:txBody>
          </p:sp>
          <p:sp>
            <p:nvSpPr>
              <p:cNvPr id="23606" name="Text Box 54"/>
              <p:cNvSpPr txBox="1">
                <a:spLocks noChangeArrowheads="1"/>
              </p:cNvSpPr>
              <p:nvPr/>
            </p:nvSpPr>
            <p:spPr bwMode="auto">
              <a:xfrm>
                <a:off x="3504" y="2400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tx2"/>
                    </a:solidFill>
                  </a:rPr>
                  <a:t>     ciclo</a:t>
                </a:r>
              </a:p>
            </p:txBody>
          </p:sp>
        </p:grpSp>
        <p:sp>
          <p:nvSpPr>
            <p:cNvPr id="23607" name="Line 55"/>
            <p:cNvSpPr>
              <a:spLocks noChangeShapeType="1"/>
            </p:cNvSpPr>
            <p:nvPr/>
          </p:nvSpPr>
          <p:spPr bwMode="auto">
            <a:xfrm>
              <a:off x="1651" y="576"/>
              <a:ext cx="6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608" name="Text Box 56"/>
            <p:cNvSpPr txBox="1">
              <a:spLocks noChangeArrowheads="1"/>
            </p:cNvSpPr>
            <p:nvPr/>
          </p:nvSpPr>
          <p:spPr bwMode="auto">
            <a:xfrm>
              <a:off x="4357" y="288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kgN</a:t>
              </a:r>
            </a:p>
          </p:txBody>
        </p:sp>
        <p:sp>
          <p:nvSpPr>
            <p:cNvPr id="23609" name="Line 57"/>
            <p:cNvSpPr>
              <a:spLocks noChangeShapeType="1"/>
            </p:cNvSpPr>
            <p:nvPr/>
          </p:nvSpPr>
          <p:spPr bwMode="auto">
            <a:xfrm>
              <a:off x="4384" y="576"/>
              <a:ext cx="5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610" name="Text Box 58"/>
            <p:cNvSpPr txBox="1">
              <a:spLocks noChangeArrowheads="1"/>
            </p:cNvSpPr>
            <p:nvPr/>
          </p:nvSpPr>
          <p:spPr bwMode="auto">
            <a:xfrm>
              <a:off x="4357" y="576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10</a:t>
              </a:r>
              <a:r>
                <a:rPr lang="pt-BR" altLang="pt-BR" baseline="30000">
                  <a:solidFill>
                    <a:schemeClr val="tx2"/>
                  </a:solidFill>
                </a:rPr>
                <a:t>3</a:t>
              </a:r>
              <a:r>
                <a:rPr lang="pt-BR" altLang="pt-BR">
                  <a:solidFill>
                    <a:schemeClr val="tx2"/>
                  </a:solidFill>
                </a:rPr>
                <a:t>gN</a:t>
              </a:r>
            </a:p>
          </p:txBody>
        </p:sp>
        <p:sp>
          <p:nvSpPr>
            <p:cNvPr id="23611" name="Text Box 59"/>
            <p:cNvSpPr txBox="1">
              <a:spLocks noChangeArrowheads="1"/>
            </p:cNvSpPr>
            <p:nvPr/>
          </p:nvSpPr>
          <p:spPr bwMode="auto">
            <a:xfrm>
              <a:off x="4957" y="4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=</a:t>
              </a:r>
            </a:p>
          </p:txBody>
        </p:sp>
        <p:sp>
          <p:nvSpPr>
            <p:cNvPr id="23612" name="Text Box 60"/>
            <p:cNvSpPr txBox="1">
              <a:spLocks noChangeArrowheads="1"/>
            </p:cNvSpPr>
            <p:nvPr/>
          </p:nvSpPr>
          <p:spPr bwMode="auto">
            <a:xfrm>
              <a:off x="5136" y="288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220kgN</a:t>
              </a:r>
            </a:p>
          </p:txBody>
        </p:sp>
        <p:sp>
          <p:nvSpPr>
            <p:cNvPr id="23613" name="Line 61"/>
            <p:cNvSpPr>
              <a:spLocks noChangeShapeType="1"/>
            </p:cNvSpPr>
            <p:nvPr/>
          </p:nvSpPr>
          <p:spPr bwMode="auto">
            <a:xfrm>
              <a:off x="5187" y="576"/>
              <a:ext cx="5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614" name="Text Box 62"/>
            <p:cNvSpPr txBox="1">
              <a:spLocks noChangeArrowheads="1"/>
            </p:cNvSpPr>
            <p:nvPr/>
          </p:nvSpPr>
          <p:spPr bwMode="auto">
            <a:xfrm>
              <a:off x="5136" y="576"/>
              <a:ext cx="8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ha.ciclo</a:t>
              </a:r>
            </a:p>
          </p:txBody>
        </p:sp>
      </p:grpSp>
      <p:grpSp>
        <p:nvGrpSpPr>
          <p:cNvPr id="23638" name="Group 86"/>
          <p:cNvGrpSpPr>
            <a:grpSpLocks/>
          </p:cNvGrpSpPr>
          <p:nvPr/>
        </p:nvGrpSpPr>
        <p:grpSpPr bwMode="auto">
          <a:xfrm>
            <a:off x="1752601" y="5029203"/>
            <a:ext cx="8112125" cy="827088"/>
            <a:chOff x="144" y="3224"/>
            <a:chExt cx="5110" cy="521"/>
          </a:xfrm>
        </p:grpSpPr>
        <p:sp>
          <p:nvSpPr>
            <p:cNvPr id="23616" name="Text Box 64"/>
            <p:cNvSpPr txBox="1">
              <a:spLocks noChangeArrowheads="1"/>
            </p:cNvSpPr>
            <p:nvPr/>
          </p:nvSpPr>
          <p:spPr bwMode="auto">
            <a:xfrm>
              <a:off x="1440" y="3224"/>
              <a:ext cx="14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FF0000"/>
                  </a:solidFill>
                </a:rPr>
                <a:t>2,63.10</a:t>
              </a:r>
              <a:r>
                <a:rPr lang="pt-BR" altLang="pt-BR" baseline="30000">
                  <a:solidFill>
                    <a:srgbClr val="FF0000"/>
                  </a:solidFill>
                </a:rPr>
                <a:t>-3 </a:t>
              </a:r>
              <a:r>
                <a:rPr lang="pt-BR" altLang="pt-BR">
                  <a:solidFill>
                    <a:srgbClr val="FF0000"/>
                  </a:solidFill>
                </a:rPr>
                <a:t>moles N</a:t>
              </a:r>
              <a:endParaRPr lang="pt-BR" altLang="pt-BR">
                <a:solidFill>
                  <a:schemeClr val="accent1"/>
                </a:solidFill>
              </a:endParaRPr>
            </a:p>
          </p:txBody>
        </p:sp>
        <p:sp>
          <p:nvSpPr>
            <p:cNvPr id="23617" name="Line 65"/>
            <p:cNvSpPr>
              <a:spLocks noChangeShapeType="1"/>
            </p:cNvSpPr>
            <p:nvPr/>
          </p:nvSpPr>
          <p:spPr bwMode="auto">
            <a:xfrm>
              <a:off x="1491" y="3512"/>
              <a:ext cx="136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618" name="Text Box 66"/>
            <p:cNvSpPr txBox="1">
              <a:spLocks noChangeArrowheads="1"/>
            </p:cNvSpPr>
            <p:nvPr/>
          </p:nvSpPr>
          <p:spPr bwMode="auto">
            <a:xfrm>
              <a:off x="1440" y="35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FF0000"/>
                  </a:solidFill>
                </a:rPr>
                <a:t>L solução</a:t>
              </a:r>
              <a:endParaRPr lang="pt-BR" altLang="pt-BR">
                <a:solidFill>
                  <a:schemeClr val="accent1"/>
                </a:solidFill>
              </a:endParaRPr>
            </a:p>
          </p:txBody>
        </p:sp>
        <p:sp>
          <p:nvSpPr>
            <p:cNvPr id="23619" name="Text Box 67"/>
            <p:cNvSpPr txBox="1">
              <a:spLocks noChangeArrowheads="1"/>
            </p:cNvSpPr>
            <p:nvPr/>
          </p:nvSpPr>
          <p:spPr bwMode="auto">
            <a:xfrm>
              <a:off x="2955" y="3224"/>
              <a:ext cx="7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14 g N</a:t>
              </a:r>
            </a:p>
          </p:txBody>
        </p:sp>
        <p:sp>
          <p:nvSpPr>
            <p:cNvPr id="23620" name="Line 68"/>
            <p:cNvSpPr>
              <a:spLocks noChangeShapeType="1"/>
            </p:cNvSpPr>
            <p:nvPr/>
          </p:nvSpPr>
          <p:spPr bwMode="auto">
            <a:xfrm>
              <a:off x="3006" y="3512"/>
              <a:ext cx="45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621" name="Text Box 69"/>
            <p:cNvSpPr txBox="1">
              <a:spLocks noChangeArrowheads="1"/>
            </p:cNvSpPr>
            <p:nvPr/>
          </p:nvSpPr>
          <p:spPr bwMode="auto">
            <a:xfrm>
              <a:off x="2955" y="3512"/>
              <a:ext cx="64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mol N</a:t>
              </a:r>
            </a:p>
          </p:txBody>
        </p:sp>
        <p:grpSp>
          <p:nvGrpSpPr>
            <p:cNvPr id="23622" name="Group 70"/>
            <p:cNvGrpSpPr>
              <a:grpSpLocks/>
            </p:cNvGrpSpPr>
            <p:nvPr/>
          </p:nvGrpSpPr>
          <p:grpSpPr bwMode="auto">
            <a:xfrm>
              <a:off x="144" y="3224"/>
              <a:ext cx="1152" cy="521"/>
              <a:chOff x="3504" y="2112"/>
              <a:chExt cx="1152" cy="521"/>
            </a:xfrm>
          </p:grpSpPr>
          <p:sp>
            <p:nvSpPr>
              <p:cNvPr id="23623" name="Text Box 71"/>
              <p:cNvSpPr txBox="1">
                <a:spLocks noChangeArrowheads="1"/>
              </p:cNvSpPr>
              <p:nvPr/>
            </p:nvSpPr>
            <p:spPr bwMode="auto">
              <a:xfrm>
                <a:off x="3504" y="2112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rgbClr val="0000FF"/>
                    </a:solidFill>
                  </a:rPr>
                  <a:t>5 L</a:t>
                </a:r>
                <a:endParaRPr lang="pt-BR" altLang="pt-BR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624" name="Text Box 72"/>
              <p:cNvSpPr txBox="1">
                <a:spLocks noChangeArrowheads="1"/>
              </p:cNvSpPr>
              <p:nvPr/>
            </p:nvSpPr>
            <p:spPr bwMode="auto">
              <a:xfrm>
                <a:off x="3504" y="2400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rgbClr val="0000FF"/>
                    </a:solidFill>
                  </a:rPr>
                  <a:t>m</a:t>
                </a:r>
                <a:r>
                  <a:rPr lang="pt-BR" altLang="pt-BR" baseline="30000">
                    <a:solidFill>
                      <a:srgbClr val="0000FF"/>
                    </a:solidFill>
                  </a:rPr>
                  <a:t>2</a:t>
                </a:r>
                <a:r>
                  <a:rPr lang="pt-BR" altLang="pt-BR">
                    <a:solidFill>
                      <a:srgbClr val="0000FF"/>
                    </a:solidFill>
                  </a:rPr>
                  <a:t>.dia</a:t>
                </a:r>
                <a:endParaRPr lang="pt-BR" altLang="pt-BR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3625" name="Line 73"/>
            <p:cNvSpPr>
              <a:spLocks noChangeShapeType="1"/>
            </p:cNvSpPr>
            <p:nvPr/>
          </p:nvSpPr>
          <p:spPr bwMode="auto">
            <a:xfrm>
              <a:off x="195" y="3512"/>
              <a:ext cx="52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23626" name="Group 74"/>
            <p:cNvGrpSpPr>
              <a:grpSpLocks/>
            </p:cNvGrpSpPr>
            <p:nvPr/>
          </p:nvGrpSpPr>
          <p:grpSpPr bwMode="auto">
            <a:xfrm>
              <a:off x="816" y="3224"/>
              <a:ext cx="1152" cy="521"/>
              <a:chOff x="3504" y="2112"/>
              <a:chExt cx="1152" cy="521"/>
            </a:xfrm>
          </p:grpSpPr>
          <p:sp>
            <p:nvSpPr>
              <p:cNvPr id="23627" name="Text Box 75"/>
              <p:cNvSpPr txBox="1">
                <a:spLocks noChangeArrowheads="1"/>
              </p:cNvSpPr>
              <p:nvPr/>
            </p:nvSpPr>
            <p:spPr bwMode="auto">
              <a:xfrm>
                <a:off x="3504" y="2112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accent1"/>
                    </a:solidFill>
                  </a:rPr>
                  <a:t>10</a:t>
                </a:r>
                <a:r>
                  <a:rPr lang="pt-BR" altLang="pt-BR" baseline="30000">
                    <a:solidFill>
                      <a:schemeClr val="accent1"/>
                    </a:solidFill>
                  </a:rPr>
                  <a:t>4</a:t>
                </a:r>
                <a:r>
                  <a:rPr lang="pt-BR" altLang="pt-BR">
                    <a:solidFill>
                      <a:schemeClr val="accent1"/>
                    </a:solidFill>
                  </a:rPr>
                  <a:t> m</a:t>
                </a:r>
                <a:r>
                  <a:rPr lang="pt-BR" altLang="pt-BR" baseline="30000">
                    <a:solidFill>
                      <a:schemeClr val="accent1"/>
                    </a:solidFill>
                  </a:rPr>
                  <a:t>2</a:t>
                </a:r>
                <a:endParaRPr lang="pt-BR" altLang="pt-BR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628" name="Text Box 76"/>
              <p:cNvSpPr txBox="1">
                <a:spLocks noChangeArrowheads="1"/>
              </p:cNvSpPr>
              <p:nvPr/>
            </p:nvSpPr>
            <p:spPr bwMode="auto">
              <a:xfrm>
                <a:off x="3504" y="2400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accent1"/>
                    </a:solidFill>
                  </a:rPr>
                  <a:t>      ha</a:t>
                </a:r>
              </a:p>
            </p:txBody>
          </p:sp>
        </p:grpSp>
        <p:sp>
          <p:nvSpPr>
            <p:cNvPr id="23629" name="Line 77"/>
            <p:cNvSpPr>
              <a:spLocks noChangeShapeType="1"/>
            </p:cNvSpPr>
            <p:nvPr/>
          </p:nvSpPr>
          <p:spPr bwMode="auto">
            <a:xfrm>
              <a:off x="867" y="3512"/>
              <a:ext cx="52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630" name="Text Box 78"/>
            <p:cNvSpPr txBox="1">
              <a:spLocks noChangeArrowheads="1"/>
            </p:cNvSpPr>
            <p:nvPr/>
          </p:nvSpPr>
          <p:spPr bwMode="auto">
            <a:xfrm>
              <a:off x="3600" y="3224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kg N</a:t>
              </a:r>
            </a:p>
          </p:txBody>
        </p:sp>
        <p:sp>
          <p:nvSpPr>
            <p:cNvPr id="23631" name="Line 79"/>
            <p:cNvSpPr>
              <a:spLocks noChangeShapeType="1"/>
            </p:cNvSpPr>
            <p:nvPr/>
          </p:nvSpPr>
          <p:spPr bwMode="auto">
            <a:xfrm>
              <a:off x="3577" y="3512"/>
              <a:ext cx="573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632" name="Text Box 80"/>
            <p:cNvSpPr txBox="1">
              <a:spLocks noChangeArrowheads="1"/>
            </p:cNvSpPr>
            <p:nvPr/>
          </p:nvSpPr>
          <p:spPr bwMode="auto">
            <a:xfrm>
              <a:off x="3504" y="3512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10</a:t>
              </a:r>
              <a:r>
                <a:rPr lang="pt-BR" altLang="pt-BR" baseline="30000">
                  <a:solidFill>
                    <a:schemeClr val="accent1"/>
                  </a:solidFill>
                </a:rPr>
                <a:t>3 </a:t>
              </a:r>
              <a:r>
                <a:rPr lang="pt-BR" altLang="pt-BR">
                  <a:solidFill>
                    <a:schemeClr val="accent1"/>
                  </a:solidFill>
                </a:rPr>
                <a:t>g N</a:t>
              </a:r>
            </a:p>
          </p:txBody>
        </p:sp>
        <p:sp>
          <p:nvSpPr>
            <p:cNvPr id="23633" name="Text Box 81"/>
            <p:cNvSpPr txBox="1">
              <a:spLocks noChangeArrowheads="1"/>
            </p:cNvSpPr>
            <p:nvPr/>
          </p:nvSpPr>
          <p:spPr bwMode="auto">
            <a:xfrm>
              <a:off x="4115" y="3368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=</a:t>
              </a:r>
            </a:p>
          </p:txBody>
        </p:sp>
        <p:sp>
          <p:nvSpPr>
            <p:cNvPr id="23634" name="Text Box 82"/>
            <p:cNvSpPr txBox="1">
              <a:spLocks noChangeArrowheads="1"/>
            </p:cNvSpPr>
            <p:nvPr/>
          </p:nvSpPr>
          <p:spPr bwMode="auto">
            <a:xfrm>
              <a:off x="4294" y="3224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1,8 kg N</a:t>
              </a:r>
            </a:p>
          </p:txBody>
        </p:sp>
        <p:sp>
          <p:nvSpPr>
            <p:cNvPr id="23635" name="Line 83"/>
            <p:cNvSpPr>
              <a:spLocks noChangeShapeType="1"/>
            </p:cNvSpPr>
            <p:nvPr/>
          </p:nvSpPr>
          <p:spPr bwMode="auto">
            <a:xfrm>
              <a:off x="4345" y="3512"/>
              <a:ext cx="6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3636" name="Text Box 84"/>
            <p:cNvSpPr txBox="1">
              <a:spLocks noChangeArrowheads="1"/>
            </p:cNvSpPr>
            <p:nvPr/>
          </p:nvSpPr>
          <p:spPr bwMode="auto">
            <a:xfrm>
              <a:off x="4294" y="3512"/>
              <a:ext cx="8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ha.dia</a:t>
              </a:r>
            </a:p>
          </p:txBody>
        </p:sp>
      </p:grpSp>
      <p:sp>
        <p:nvSpPr>
          <p:cNvPr id="23637" name="Text Box 85"/>
          <p:cNvSpPr txBox="1">
            <a:spLocks noChangeArrowheads="1"/>
          </p:cNvSpPr>
          <p:nvPr/>
        </p:nvSpPr>
        <p:spPr bwMode="auto">
          <a:xfrm>
            <a:off x="7543800" y="3822700"/>
            <a:ext cx="2209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00FF"/>
                </a:solidFill>
              </a:rPr>
              <a:t>P=68.000pl/ha</a:t>
            </a:r>
            <a:endParaRPr lang="pt-BR" altLang="pt-BR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0000"/>
                </a:solidFill>
              </a:rPr>
              <a:t>R=8.000kg/ha</a:t>
            </a:r>
          </a:p>
        </p:txBody>
      </p:sp>
      <p:sp>
        <p:nvSpPr>
          <p:cNvPr id="23639" name="Text Box 87"/>
          <p:cNvSpPr txBox="1">
            <a:spLocks noChangeArrowheads="1"/>
          </p:cNvSpPr>
          <p:nvPr/>
        </p:nvSpPr>
        <p:spPr bwMode="auto">
          <a:xfrm>
            <a:off x="3352800" y="4359275"/>
            <a:ext cx="373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FF0000"/>
                </a:solidFill>
              </a:rPr>
              <a:t>adubando 90 kgN/ha...</a:t>
            </a:r>
            <a:endParaRPr lang="pt-BR" altLang="pt-BR">
              <a:solidFill>
                <a:srgbClr val="FF0000"/>
              </a:solidFill>
            </a:endParaRPr>
          </a:p>
        </p:txBody>
      </p:sp>
      <p:sp>
        <p:nvSpPr>
          <p:cNvPr id="23640" name="Line 88"/>
          <p:cNvSpPr>
            <a:spLocks noChangeShapeType="1"/>
          </p:cNvSpPr>
          <p:nvPr/>
        </p:nvSpPr>
        <p:spPr bwMode="auto">
          <a:xfrm>
            <a:off x="4572000" y="4724400"/>
            <a:ext cx="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3641" name="Line 89"/>
          <p:cNvSpPr>
            <a:spLocks noChangeShapeType="1"/>
          </p:cNvSpPr>
          <p:nvPr/>
        </p:nvSpPr>
        <p:spPr bwMode="auto">
          <a:xfrm>
            <a:off x="1981200" y="4191000"/>
            <a:ext cx="0" cy="762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3642" name="Line 90"/>
          <p:cNvSpPr>
            <a:spLocks noChangeShapeType="1"/>
          </p:cNvSpPr>
          <p:nvPr/>
        </p:nvSpPr>
        <p:spPr bwMode="auto">
          <a:xfrm flipH="1">
            <a:off x="2438400" y="4038600"/>
            <a:ext cx="5029200" cy="1143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33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1694" y="381000"/>
            <a:ext cx="11322424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Água, nitrogênio, população e produtividade</a:t>
            </a:r>
            <a:r>
              <a:rPr lang="pt-BR" altLang="pt-BR" dirty="0" smtClean="0"/>
              <a:t>(4t/ha</a:t>
            </a:r>
            <a:r>
              <a:rPr lang="pt-BR" altLang="pt-BR" dirty="0"/>
              <a:t>)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0" y="2244725"/>
            <a:ext cx="4419600" cy="2590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81200" y="1787525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ETr, mm/dia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705600" y="4724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dia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133600" y="4741863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0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189663" y="4741863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120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2286000" y="38989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828800" y="36703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00FF"/>
                </a:solidFill>
              </a:rPr>
              <a:t>3</a:t>
            </a:r>
            <a:endParaRPr lang="pt-BR" altLang="pt-BR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2286000" y="2984500"/>
            <a:ext cx="4419600" cy="1828800"/>
          </a:xfrm>
          <a:custGeom>
            <a:avLst/>
            <a:gdLst>
              <a:gd name="T0" fmla="*/ 0 w 2784"/>
              <a:gd name="T1" fmla="*/ 1152 h 1152"/>
              <a:gd name="T2" fmla="*/ 240 w 2784"/>
              <a:gd name="T3" fmla="*/ 1008 h 1152"/>
              <a:gd name="T4" fmla="*/ 576 w 2784"/>
              <a:gd name="T5" fmla="*/ 720 h 1152"/>
              <a:gd name="T6" fmla="*/ 816 w 2784"/>
              <a:gd name="T7" fmla="*/ 384 h 1152"/>
              <a:gd name="T8" fmla="*/ 960 w 2784"/>
              <a:gd name="T9" fmla="*/ 192 h 1152"/>
              <a:gd name="T10" fmla="*/ 1104 w 2784"/>
              <a:gd name="T11" fmla="*/ 48 h 1152"/>
              <a:gd name="T12" fmla="*/ 1296 w 2784"/>
              <a:gd name="T13" fmla="*/ 0 h 1152"/>
              <a:gd name="T14" fmla="*/ 1440 w 2784"/>
              <a:gd name="T15" fmla="*/ 0 h 1152"/>
              <a:gd name="T16" fmla="*/ 1728 w 2784"/>
              <a:gd name="T17" fmla="*/ 48 h 1152"/>
              <a:gd name="T18" fmla="*/ 2064 w 2784"/>
              <a:gd name="T19" fmla="*/ 192 h 1152"/>
              <a:gd name="T20" fmla="*/ 2496 w 2784"/>
              <a:gd name="T21" fmla="*/ 384 h 1152"/>
              <a:gd name="T22" fmla="*/ 2784 w 2784"/>
              <a:gd name="T23" fmla="*/ 528 h 1152"/>
              <a:gd name="T24" fmla="*/ 2784 w 2784"/>
              <a:gd name="T25" fmla="*/ 1152 h 1152"/>
              <a:gd name="T26" fmla="*/ 0 w 2784"/>
              <a:gd name="T2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84" h="1152">
                <a:moveTo>
                  <a:pt x="0" y="1152"/>
                </a:moveTo>
                <a:lnTo>
                  <a:pt x="240" y="1008"/>
                </a:lnTo>
                <a:lnTo>
                  <a:pt x="576" y="720"/>
                </a:lnTo>
                <a:lnTo>
                  <a:pt x="816" y="384"/>
                </a:lnTo>
                <a:lnTo>
                  <a:pt x="960" y="192"/>
                </a:lnTo>
                <a:lnTo>
                  <a:pt x="1104" y="48"/>
                </a:lnTo>
                <a:lnTo>
                  <a:pt x="1296" y="0"/>
                </a:lnTo>
                <a:lnTo>
                  <a:pt x="1440" y="0"/>
                </a:lnTo>
                <a:lnTo>
                  <a:pt x="1728" y="48"/>
                </a:lnTo>
                <a:lnTo>
                  <a:pt x="2064" y="192"/>
                </a:lnTo>
                <a:lnTo>
                  <a:pt x="2496" y="384"/>
                </a:lnTo>
                <a:lnTo>
                  <a:pt x="2784" y="528"/>
                </a:lnTo>
                <a:lnTo>
                  <a:pt x="2784" y="1152"/>
                </a:lnTo>
                <a:lnTo>
                  <a:pt x="0" y="1152"/>
                </a:lnTo>
                <a:close/>
              </a:path>
            </a:pathLst>
          </a:cu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7086600" y="2679702"/>
            <a:ext cx="1828800" cy="827088"/>
            <a:chOff x="3504" y="2112"/>
            <a:chExt cx="1152" cy="521"/>
          </a:xfrm>
        </p:grpSpPr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3 mm</a:t>
              </a:r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dia</a:t>
              </a:r>
            </a:p>
          </p:txBody>
        </p:sp>
      </p:grp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7167564" y="3136900"/>
            <a:ext cx="7572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2986088" y="2165352"/>
            <a:ext cx="1828800" cy="827088"/>
            <a:chOff x="3504" y="2112"/>
            <a:chExt cx="1152" cy="521"/>
          </a:xfrm>
        </p:grpSpPr>
        <p:sp>
          <p:nvSpPr>
            <p:cNvPr id="25616" name="Text Box 16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3 mm</a:t>
              </a:r>
            </a:p>
          </p:txBody>
        </p:sp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dia</a:t>
              </a:r>
            </a:p>
          </p:txBody>
        </p:sp>
      </p:grp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3067050" y="2622550"/>
            <a:ext cx="7572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25619" name="Group 19"/>
          <p:cNvGrpSpPr>
            <a:grpSpLocks/>
          </p:cNvGrpSpPr>
          <p:nvPr/>
        </p:nvGrpSpPr>
        <p:grpSpPr bwMode="auto">
          <a:xfrm>
            <a:off x="4495800" y="2146302"/>
            <a:ext cx="1828800" cy="827088"/>
            <a:chOff x="3504" y="2112"/>
            <a:chExt cx="1152" cy="521"/>
          </a:xfrm>
        </p:grpSpPr>
        <p:sp>
          <p:nvSpPr>
            <p:cNvPr id="25620" name="Text Box 20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3 L</a:t>
              </a:r>
            </a:p>
          </p:txBody>
        </p:sp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m</a:t>
              </a:r>
              <a:r>
                <a:rPr lang="pt-BR" altLang="pt-BR" baseline="30000">
                  <a:solidFill>
                    <a:srgbClr val="0000FF"/>
                  </a:solidFill>
                </a:rPr>
                <a:t>2</a:t>
              </a:r>
              <a:r>
                <a:rPr lang="pt-BR" altLang="pt-BR">
                  <a:solidFill>
                    <a:srgbClr val="0000FF"/>
                  </a:solidFill>
                </a:rPr>
                <a:t>.dia</a:t>
              </a:r>
            </a:p>
          </p:txBody>
        </p:sp>
      </p:grp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4576764" y="2603500"/>
            <a:ext cx="8334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3962400" y="2333625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00FF"/>
                </a:solidFill>
              </a:rPr>
              <a:t>ou</a:t>
            </a: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H="1">
            <a:off x="2590800" y="2984500"/>
            <a:ext cx="381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H="1">
            <a:off x="5257800" y="3289300"/>
            <a:ext cx="1752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191000" y="388620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0000FF"/>
                </a:solidFill>
              </a:rPr>
              <a:t>360 mm/ciclo</a:t>
            </a:r>
          </a:p>
        </p:txBody>
      </p:sp>
      <p:grpSp>
        <p:nvGrpSpPr>
          <p:cNvPr id="25627" name="Group 27"/>
          <p:cNvGrpSpPr>
            <a:grpSpLocks/>
          </p:cNvGrpSpPr>
          <p:nvPr/>
        </p:nvGrpSpPr>
        <p:grpSpPr bwMode="auto">
          <a:xfrm>
            <a:off x="7924800" y="2679702"/>
            <a:ext cx="1828800" cy="827088"/>
            <a:chOff x="3504" y="2112"/>
            <a:chExt cx="1152" cy="521"/>
          </a:xfrm>
        </p:grpSpPr>
        <p:sp>
          <p:nvSpPr>
            <p:cNvPr id="25628" name="Text Box 28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120dias</a:t>
              </a:r>
            </a:p>
          </p:txBody>
        </p:sp>
        <p:sp>
          <p:nvSpPr>
            <p:cNvPr id="25629" name="Text Box 29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ciclo</a:t>
              </a:r>
            </a:p>
          </p:txBody>
        </p:sp>
      </p:grp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8005764" y="3136900"/>
            <a:ext cx="9858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25631" name="Group 31"/>
          <p:cNvGrpSpPr>
            <a:grpSpLocks/>
          </p:cNvGrpSpPr>
          <p:nvPr/>
        </p:nvGrpSpPr>
        <p:grpSpPr bwMode="auto">
          <a:xfrm>
            <a:off x="9213850" y="2679702"/>
            <a:ext cx="1295400" cy="827088"/>
            <a:chOff x="3504" y="2112"/>
            <a:chExt cx="1152" cy="521"/>
          </a:xfrm>
        </p:grpSpPr>
        <p:sp>
          <p:nvSpPr>
            <p:cNvPr id="25632" name="Text Box 32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360 mm</a:t>
              </a:r>
            </a:p>
          </p:txBody>
        </p:sp>
        <p:sp>
          <p:nvSpPr>
            <p:cNvPr id="25633" name="Text Box 33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ciclo</a:t>
              </a:r>
            </a:p>
          </p:txBody>
        </p:sp>
      </p:grp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9294814" y="3136900"/>
            <a:ext cx="9858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8939213" y="2890838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00FF"/>
                </a:solidFill>
              </a:rPr>
              <a:t>=</a:t>
            </a:r>
          </a:p>
        </p:txBody>
      </p:sp>
      <p:grpSp>
        <p:nvGrpSpPr>
          <p:cNvPr id="25636" name="Group 36"/>
          <p:cNvGrpSpPr>
            <a:grpSpLocks/>
          </p:cNvGrpSpPr>
          <p:nvPr/>
        </p:nvGrpSpPr>
        <p:grpSpPr bwMode="auto">
          <a:xfrm>
            <a:off x="1524001" y="5880100"/>
            <a:ext cx="9605963" cy="827088"/>
            <a:chOff x="45" y="288"/>
            <a:chExt cx="6051" cy="521"/>
          </a:xfrm>
        </p:grpSpPr>
        <p:sp>
          <p:nvSpPr>
            <p:cNvPr id="25637" name="Text Box 37"/>
            <p:cNvSpPr txBox="1">
              <a:spLocks noChangeArrowheads="1"/>
            </p:cNvSpPr>
            <p:nvPr/>
          </p:nvSpPr>
          <p:spPr bwMode="auto">
            <a:xfrm>
              <a:off x="2347" y="288"/>
              <a:ext cx="15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FF0000"/>
                  </a:solidFill>
                </a:rPr>
                <a:t>1,88.10</a:t>
              </a:r>
              <a:r>
                <a:rPr lang="pt-BR" altLang="pt-BR" baseline="30000">
                  <a:solidFill>
                    <a:srgbClr val="FF0000"/>
                  </a:solidFill>
                </a:rPr>
                <a:t>-3 </a:t>
              </a:r>
              <a:r>
                <a:rPr lang="pt-BR" altLang="pt-BR">
                  <a:solidFill>
                    <a:srgbClr val="FF0000"/>
                  </a:solidFill>
                </a:rPr>
                <a:t>moles N</a:t>
              </a:r>
              <a:endParaRPr lang="pt-BR" altLang="pt-BR">
                <a:solidFill>
                  <a:schemeClr val="tx2"/>
                </a:solidFill>
              </a:endParaRPr>
            </a:p>
          </p:txBody>
        </p:sp>
        <p:sp>
          <p:nvSpPr>
            <p:cNvPr id="25638" name="Line 38"/>
            <p:cNvSpPr>
              <a:spLocks noChangeShapeType="1"/>
            </p:cNvSpPr>
            <p:nvPr/>
          </p:nvSpPr>
          <p:spPr bwMode="auto">
            <a:xfrm>
              <a:off x="2398" y="576"/>
              <a:ext cx="14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639" name="Text Box 39"/>
            <p:cNvSpPr txBox="1">
              <a:spLocks noChangeArrowheads="1"/>
            </p:cNvSpPr>
            <p:nvPr/>
          </p:nvSpPr>
          <p:spPr bwMode="auto">
            <a:xfrm>
              <a:off x="2347" y="576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FF0000"/>
                  </a:solidFill>
                </a:rPr>
                <a:t>L solução</a:t>
              </a:r>
              <a:endParaRPr lang="pt-BR" altLang="pt-BR">
                <a:solidFill>
                  <a:schemeClr val="tx2"/>
                </a:solidFill>
              </a:endParaRPr>
            </a:p>
          </p:txBody>
        </p:sp>
        <p:sp>
          <p:nvSpPr>
            <p:cNvPr id="25640" name="Text Box 40"/>
            <p:cNvSpPr txBox="1">
              <a:spLocks noChangeArrowheads="1"/>
            </p:cNvSpPr>
            <p:nvPr/>
          </p:nvSpPr>
          <p:spPr bwMode="auto">
            <a:xfrm>
              <a:off x="3808" y="288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14gN</a:t>
              </a:r>
            </a:p>
          </p:txBody>
        </p:sp>
        <p:sp>
          <p:nvSpPr>
            <p:cNvPr id="25641" name="Line 41"/>
            <p:cNvSpPr>
              <a:spLocks noChangeShapeType="1"/>
            </p:cNvSpPr>
            <p:nvPr/>
          </p:nvSpPr>
          <p:spPr bwMode="auto">
            <a:xfrm>
              <a:off x="3859" y="576"/>
              <a:ext cx="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642" name="Text Box 42"/>
            <p:cNvSpPr txBox="1">
              <a:spLocks noChangeArrowheads="1"/>
            </p:cNvSpPr>
            <p:nvPr/>
          </p:nvSpPr>
          <p:spPr bwMode="auto">
            <a:xfrm>
              <a:off x="3808" y="576"/>
              <a:ext cx="64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mol N</a:t>
              </a:r>
            </a:p>
          </p:txBody>
        </p:sp>
        <p:grpSp>
          <p:nvGrpSpPr>
            <p:cNvPr id="25643" name="Group 43"/>
            <p:cNvGrpSpPr>
              <a:grpSpLocks/>
            </p:cNvGrpSpPr>
            <p:nvPr/>
          </p:nvGrpSpPr>
          <p:grpSpPr bwMode="auto">
            <a:xfrm>
              <a:off x="45" y="288"/>
              <a:ext cx="1152" cy="521"/>
              <a:chOff x="3504" y="2112"/>
              <a:chExt cx="1152" cy="521"/>
            </a:xfrm>
          </p:grpSpPr>
          <p:sp>
            <p:nvSpPr>
              <p:cNvPr id="25644" name="Text Box 44"/>
              <p:cNvSpPr txBox="1">
                <a:spLocks noChangeArrowheads="1"/>
              </p:cNvSpPr>
              <p:nvPr/>
            </p:nvSpPr>
            <p:spPr bwMode="auto">
              <a:xfrm>
                <a:off x="3504" y="2112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rgbClr val="0000FF"/>
                    </a:solidFill>
                  </a:rPr>
                  <a:t>3 L solução</a:t>
                </a:r>
                <a:endParaRPr lang="pt-BR" alt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25645" name="Text Box 45"/>
              <p:cNvSpPr txBox="1">
                <a:spLocks noChangeArrowheads="1"/>
              </p:cNvSpPr>
              <p:nvPr/>
            </p:nvSpPr>
            <p:spPr bwMode="auto">
              <a:xfrm>
                <a:off x="3504" y="2400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rgbClr val="0000FF"/>
                    </a:solidFill>
                  </a:rPr>
                  <a:t>m</a:t>
                </a:r>
                <a:r>
                  <a:rPr lang="pt-BR" altLang="pt-BR" baseline="30000">
                    <a:solidFill>
                      <a:srgbClr val="0000FF"/>
                    </a:solidFill>
                  </a:rPr>
                  <a:t>2</a:t>
                </a:r>
                <a:r>
                  <a:rPr lang="pt-BR" altLang="pt-BR">
                    <a:solidFill>
                      <a:srgbClr val="0000FF"/>
                    </a:solidFill>
                  </a:rPr>
                  <a:t>.dia</a:t>
                </a:r>
                <a:endParaRPr lang="pt-BR" altLang="pt-BR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5646" name="Line 46"/>
            <p:cNvSpPr>
              <a:spLocks noChangeShapeType="1"/>
            </p:cNvSpPr>
            <p:nvPr/>
          </p:nvSpPr>
          <p:spPr bwMode="auto">
            <a:xfrm>
              <a:off x="78" y="576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25647" name="Group 47"/>
            <p:cNvGrpSpPr>
              <a:grpSpLocks/>
            </p:cNvGrpSpPr>
            <p:nvPr/>
          </p:nvGrpSpPr>
          <p:grpSpPr bwMode="auto">
            <a:xfrm>
              <a:off x="1009" y="288"/>
              <a:ext cx="1152" cy="521"/>
              <a:chOff x="3504" y="2112"/>
              <a:chExt cx="1152" cy="521"/>
            </a:xfrm>
          </p:grpSpPr>
          <p:sp>
            <p:nvSpPr>
              <p:cNvPr id="25648" name="Text Box 48"/>
              <p:cNvSpPr txBox="1">
                <a:spLocks noChangeArrowheads="1"/>
              </p:cNvSpPr>
              <p:nvPr/>
            </p:nvSpPr>
            <p:spPr bwMode="auto">
              <a:xfrm>
                <a:off x="3504" y="2112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tx2"/>
                    </a:solidFill>
                  </a:rPr>
                  <a:t>10</a:t>
                </a:r>
                <a:r>
                  <a:rPr lang="pt-BR" altLang="pt-BR" baseline="30000">
                    <a:solidFill>
                      <a:schemeClr val="tx2"/>
                    </a:solidFill>
                  </a:rPr>
                  <a:t>4</a:t>
                </a:r>
                <a:r>
                  <a:rPr lang="pt-BR" altLang="pt-BR">
                    <a:solidFill>
                      <a:schemeClr val="tx2"/>
                    </a:solidFill>
                  </a:rPr>
                  <a:t> m</a:t>
                </a:r>
                <a:r>
                  <a:rPr lang="pt-BR" altLang="pt-BR" baseline="30000">
                    <a:solidFill>
                      <a:schemeClr val="tx2"/>
                    </a:solidFill>
                  </a:rPr>
                  <a:t>2</a:t>
                </a:r>
                <a:endParaRPr lang="pt-BR" alt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25649" name="Text Box 49"/>
              <p:cNvSpPr txBox="1">
                <a:spLocks noChangeArrowheads="1"/>
              </p:cNvSpPr>
              <p:nvPr/>
            </p:nvSpPr>
            <p:spPr bwMode="auto">
              <a:xfrm>
                <a:off x="3504" y="2400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tx2"/>
                    </a:solidFill>
                  </a:rPr>
                  <a:t>      ha</a:t>
                </a:r>
              </a:p>
            </p:txBody>
          </p:sp>
        </p:grpSp>
        <p:sp>
          <p:nvSpPr>
            <p:cNvPr id="25650" name="Line 50"/>
            <p:cNvSpPr>
              <a:spLocks noChangeShapeType="1"/>
            </p:cNvSpPr>
            <p:nvPr/>
          </p:nvSpPr>
          <p:spPr bwMode="auto">
            <a:xfrm>
              <a:off x="1060" y="576"/>
              <a:ext cx="5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25651" name="Group 51"/>
            <p:cNvGrpSpPr>
              <a:grpSpLocks/>
            </p:cNvGrpSpPr>
            <p:nvPr/>
          </p:nvGrpSpPr>
          <p:grpSpPr bwMode="auto">
            <a:xfrm>
              <a:off x="1600" y="288"/>
              <a:ext cx="1152" cy="521"/>
              <a:chOff x="3504" y="2112"/>
              <a:chExt cx="1152" cy="521"/>
            </a:xfrm>
          </p:grpSpPr>
          <p:sp>
            <p:nvSpPr>
              <p:cNvPr id="25652" name="Text Box 52"/>
              <p:cNvSpPr txBox="1">
                <a:spLocks noChangeArrowheads="1"/>
              </p:cNvSpPr>
              <p:nvPr/>
            </p:nvSpPr>
            <p:spPr bwMode="auto">
              <a:xfrm>
                <a:off x="3504" y="2112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tx2"/>
                    </a:solidFill>
                  </a:rPr>
                  <a:t>120 dias</a:t>
                </a:r>
              </a:p>
            </p:txBody>
          </p:sp>
          <p:sp>
            <p:nvSpPr>
              <p:cNvPr id="25653" name="Text Box 53"/>
              <p:cNvSpPr txBox="1">
                <a:spLocks noChangeArrowheads="1"/>
              </p:cNvSpPr>
              <p:nvPr/>
            </p:nvSpPr>
            <p:spPr bwMode="auto">
              <a:xfrm>
                <a:off x="3504" y="2400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tx2"/>
                    </a:solidFill>
                  </a:rPr>
                  <a:t>     ciclo</a:t>
                </a:r>
              </a:p>
            </p:txBody>
          </p:sp>
        </p:grpSp>
        <p:sp>
          <p:nvSpPr>
            <p:cNvPr id="25654" name="Line 54"/>
            <p:cNvSpPr>
              <a:spLocks noChangeShapeType="1"/>
            </p:cNvSpPr>
            <p:nvPr/>
          </p:nvSpPr>
          <p:spPr bwMode="auto">
            <a:xfrm>
              <a:off x="1651" y="576"/>
              <a:ext cx="6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655" name="Text Box 55"/>
            <p:cNvSpPr txBox="1">
              <a:spLocks noChangeArrowheads="1"/>
            </p:cNvSpPr>
            <p:nvPr/>
          </p:nvSpPr>
          <p:spPr bwMode="auto">
            <a:xfrm>
              <a:off x="4357" y="288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kgN</a:t>
              </a:r>
            </a:p>
          </p:txBody>
        </p:sp>
        <p:sp>
          <p:nvSpPr>
            <p:cNvPr id="25656" name="Line 56"/>
            <p:cNvSpPr>
              <a:spLocks noChangeShapeType="1"/>
            </p:cNvSpPr>
            <p:nvPr/>
          </p:nvSpPr>
          <p:spPr bwMode="auto">
            <a:xfrm>
              <a:off x="4384" y="576"/>
              <a:ext cx="5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657" name="Text Box 57"/>
            <p:cNvSpPr txBox="1">
              <a:spLocks noChangeArrowheads="1"/>
            </p:cNvSpPr>
            <p:nvPr/>
          </p:nvSpPr>
          <p:spPr bwMode="auto">
            <a:xfrm>
              <a:off x="4357" y="576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10</a:t>
              </a:r>
              <a:r>
                <a:rPr lang="pt-BR" altLang="pt-BR" baseline="30000">
                  <a:solidFill>
                    <a:schemeClr val="tx2"/>
                  </a:solidFill>
                </a:rPr>
                <a:t>3</a:t>
              </a:r>
              <a:r>
                <a:rPr lang="pt-BR" altLang="pt-BR">
                  <a:solidFill>
                    <a:schemeClr val="tx2"/>
                  </a:solidFill>
                </a:rPr>
                <a:t>gN</a:t>
              </a:r>
            </a:p>
          </p:txBody>
        </p:sp>
        <p:sp>
          <p:nvSpPr>
            <p:cNvPr id="25658" name="Text Box 58"/>
            <p:cNvSpPr txBox="1">
              <a:spLocks noChangeArrowheads="1"/>
            </p:cNvSpPr>
            <p:nvPr/>
          </p:nvSpPr>
          <p:spPr bwMode="auto">
            <a:xfrm>
              <a:off x="4957" y="4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=</a:t>
              </a:r>
            </a:p>
          </p:txBody>
        </p:sp>
        <p:sp>
          <p:nvSpPr>
            <p:cNvPr id="25659" name="Text Box 59"/>
            <p:cNvSpPr txBox="1">
              <a:spLocks noChangeArrowheads="1"/>
            </p:cNvSpPr>
            <p:nvPr/>
          </p:nvSpPr>
          <p:spPr bwMode="auto">
            <a:xfrm>
              <a:off x="5136" y="288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95 kg N</a:t>
              </a:r>
            </a:p>
          </p:txBody>
        </p:sp>
        <p:sp>
          <p:nvSpPr>
            <p:cNvPr id="25660" name="Line 60"/>
            <p:cNvSpPr>
              <a:spLocks noChangeShapeType="1"/>
            </p:cNvSpPr>
            <p:nvPr/>
          </p:nvSpPr>
          <p:spPr bwMode="auto">
            <a:xfrm>
              <a:off x="5187" y="576"/>
              <a:ext cx="5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661" name="Text Box 61"/>
            <p:cNvSpPr txBox="1">
              <a:spLocks noChangeArrowheads="1"/>
            </p:cNvSpPr>
            <p:nvPr/>
          </p:nvSpPr>
          <p:spPr bwMode="auto">
            <a:xfrm>
              <a:off x="5136" y="576"/>
              <a:ext cx="8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tx2"/>
                  </a:solidFill>
                </a:rPr>
                <a:t>ha.ciclo</a:t>
              </a:r>
            </a:p>
          </p:txBody>
        </p:sp>
      </p:grpSp>
      <p:grpSp>
        <p:nvGrpSpPr>
          <p:cNvPr id="25662" name="Group 62"/>
          <p:cNvGrpSpPr>
            <a:grpSpLocks/>
          </p:cNvGrpSpPr>
          <p:nvPr/>
        </p:nvGrpSpPr>
        <p:grpSpPr bwMode="auto">
          <a:xfrm>
            <a:off x="1752601" y="5029203"/>
            <a:ext cx="8112125" cy="827088"/>
            <a:chOff x="144" y="3224"/>
            <a:chExt cx="5110" cy="521"/>
          </a:xfrm>
        </p:grpSpPr>
        <p:sp>
          <p:nvSpPr>
            <p:cNvPr id="25663" name="Text Box 63"/>
            <p:cNvSpPr txBox="1">
              <a:spLocks noChangeArrowheads="1"/>
            </p:cNvSpPr>
            <p:nvPr/>
          </p:nvSpPr>
          <p:spPr bwMode="auto">
            <a:xfrm>
              <a:off x="1440" y="3224"/>
              <a:ext cx="14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FF0000"/>
                  </a:solidFill>
                </a:rPr>
                <a:t>1,88.10</a:t>
              </a:r>
              <a:r>
                <a:rPr lang="pt-BR" altLang="pt-BR" baseline="30000">
                  <a:solidFill>
                    <a:srgbClr val="FF0000"/>
                  </a:solidFill>
                </a:rPr>
                <a:t>-3 </a:t>
              </a:r>
              <a:r>
                <a:rPr lang="pt-BR" altLang="pt-BR">
                  <a:solidFill>
                    <a:srgbClr val="FF0000"/>
                  </a:solidFill>
                </a:rPr>
                <a:t>moles N</a:t>
              </a:r>
              <a:endParaRPr lang="pt-BR" altLang="pt-BR">
                <a:solidFill>
                  <a:schemeClr val="accent1"/>
                </a:solidFill>
              </a:endParaRPr>
            </a:p>
          </p:txBody>
        </p:sp>
        <p:sp>
          <p:nvSpPr>
            <p:cNvPr id="25664" name="Line 64"/>
            <p:cNvSpPr>
              <a:spLocks noChangeShapeType="1"/>
            </p:cNvSpPr>
            <p:nvPr/>
          </p:nvSpPr>
          <p:spPr bwMode="auto">
            <a:xfrm>
              <a:off x="1491" y="3512"/>
              <a:ext cx="136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665" name="Text Box 65"/>
            <p:cNvSpPr txBox="1">
              <a:spLocks noChangeArrowheads="1"/>
            </p:cNvSpPr>
            <p:nvPr/>
          </p:nvSpPr>
          <p:spPr bwMode="auto">
            <a:xfrm>
              <a:off x="1440" y="35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FF0000"/>
                  </a:solidFill>
                </a:rPr>
                <a:t>L solução</a:t>
              </a:r>
              <a:endParaRPr lang="pt-BR" altLang="pt-BR">
                <a:solidFill>
                  <a:schemeClr val="accent1"/>
                </a:solidFill>
              </a:endParaRPr>
            </a:p>
          </p:txBody>
        </p:sp>
        <p:sp>
          <p:nvSpPr>
            <p:cNvPr id="25666" name="Text Box 66"/>
            <p:cNvSpPr txBox="1">
              <a:spLocks noChangeArrowheads="1"/>
            </p:cNvSpPr>
            <p:nvPr/>
          </p:nvSpPr>
          <p:spPr bwMode="auto">
            <a:xfrm>
              <a:off x="2955" y="3224"/>
              <a:ext cx="7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14 g N</a:t>
              </a:r>
            </a:p>
          </p:txBody>
        </p:sp>
        <p:sp>
          <p:nvSpPr>
            <p:cNvPr id="25667" name="Line 67"/>
            <p:cNvSpPr>
              <a:spLocks noChangeShapeType="1"/>
            </p:cNvSpPr>
            <p:nvPr/>
          </p:nvSpPr>
          <p:spPr bwMode="auto">
            <a:xfrm>
              <a:off x="3006" y="3512"/>
              <a:ext cx="45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668" name="Text Box 68"/>
            <p:cNvSpPr txBox="1">
              <a:spLocks noChangeArrowheads="1"/>
            </p:cNvSpPr>
            <p:nvPr/>
          </p:nvSpPr>
          <p:spPr bwMode="auto">
            <a:xfrm>
              <a:off x="2955" y="3512"/>
              <a:ext cx="64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mol N</a:t>
              </a:r>
            </a:p>
          </p:txBody>
        </p:sp>
        <p:grpSp>
          <p:nvGrpSpPr>
            <p:cNvPr id="25669" name="Group 69"/>
            <p:cNvGrpSpPr>
              <a:grpSpLocks/>
            </p:cNvGrpSpPr>
            <p:nvPr/>
          </p:nvGrpSpPr>
          <p:grpSpPr bwMode="auto">
            <a:xfrm>
              <a:off x="144" y="3224"/>
              <a:ext cx="1152" cy="521"/>
              <a:chOff x="3504" y="2112"/>
              <a:chExt cx="1152" cy="521"/>
            </a:xfrm>
          </p:grpSpPr>
          <p:sp>
            <p:nvSpPr>
              <p:cNvPr id="25670" name="Text Box 70"/>
              <p:cNvSpPr txBox="1">
                <a:spLocks noChangeArrowheads="1"/>
              </p:cNvSpPr>
              <p:nvPr/>
            </p:nvSpPr>
            <p:spPr bwMode="auto">
              <a:xfrm>
                <a:off x="3504" y="2112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rgbClr val="0000FF"/>
                    </a:solidFill>
                  </a:rPr>
                  <a:t>3 L</a:t>
                </a:r>
                <a:endParaRPr lang="pt-BR" altLang="pt-BR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671" name="Text Box 71"/>
              <p:cNvSpPr txBox="1">
                <a:spLocks noChangeArrowheads="1"/>
              </p:cNvSpPr>
              <p:nvPr/>
            </p:nvSpPr>
            <p:spPr bwMode="auto">
              <a:xfrm>
                <a:off x="3504" y="2400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rgbClr val="0000FF"/>
                    </a:solidFill>
                  </a:rPr>
                  <a:t>m</a:t>
                </a:r>
                <a:r>
                  <a:rPr lang="pt-BR" altLang="pt-BR" baseline="30000">
                    <a:solidFill>
                      <a:srgbClr val="0000FF"/>
                    </a:solidFill>
                  </a:rPr>
                  <a:t>2</a:t>
                </a:r>
                <a:r>
                  <a:rPr lang="pt-BR" altLang="pt-BR">
                    <a:solidFill>
                      <a:srgbClr val="0000FF"/>
                    </a:solidFill>
                  </a:rPr>
                  <a:t>.dia</a:t>
                </a:r>
                <a:endParaRPr lang="pt-BR" altLang="pt-BR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5672" name="Line 72"/>
            <p:cNvSpPr>
              <a:spLocks noChangeShapeType="1"/>
            </p:cNvSpPr>
            <p:nvPr/>
          </p:nvSpPr>
          <p:spPr bwMode="auto">
            <a:xfrm>
              <a:off x="195" y="3512"/>
              <a:ext cx="52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25673" name="Group 73"/>
            <p:cNvGrpSpPr>
              <a:grpSpLocks/>
            </p:cNvGrpSpPr>
            <p:nvPr/>
          </p:nvGrpSpPr>
          <p:grpSpPr bwMode="auto">
            <a:xfrm>
              <a:off x="816" y="3224"/>
              <a:ext cx="1152" cy="521"/>
              <a:chOff x="3504" y="2112"/>
              <a:chExt cx="1152" cy="521"/>
            </a:xfrm>
          </p:grpSpPr>
          <p:sp>
            <p:nvSpPr>
              <p:cNvPr id="25674" name="Text Box 74"/>
              <p:cNvSpPr txBox="1">
                <a:spLocks noChangeArrowheads="1"/>
              </p:cNvSpPr>
              <p:nvPr/>
            </p:nvSpPr>
            <p:spPr bwMode="auto">
              <a:xfrm>
                <a:off x="3504" y="2112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accent1"/>
                    </a:solidFill>
                  </a:rPr>
                  <a:t>10</a:t>
                </a:r>
                <a:r>
                  <a:rPr lang="pt-BR" altLang="pt-BR" baseline="30000">
                    <a:solidFill>
                      <a:schemeClr val="accent1"/>
                    </a:solidFill>
                  </a:rPr>
                  <a:t>4</a:t>
                </a:r>
                <a:r>
                  <a:rPr lang="pt-BR" altLang="pt-BR">
                    <a:solidFill>
                      <a:schemeClr val="accent1"/>
                    </a:solidFill>
                  </a:rPr>
                  <a:t> m</a:t>
                </a:r>
                <a:r>
                  <a:rPr lang="pt-BR" altLang="pt-BR" baseline="30000">
                    <a:solidFill>
                      <a:schemeClr val="accent1"/>
                    </a:solidFill>
                  </a:rPr>
                  <a:t>2</a:t>
                </a:r>
                <a:endParaRPr lang="pt-BR" altLang="pt-BR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675" name="Text Box 75"/>
              <p:cNvSpPr txBox="1">
                <a:spLocks noChangeArrowheads="1"/>
              </p:cNvSpPr>
              <p:nvPr/>
            </p:nvSpPr>
            <p:spPr bwMode="auto">
              <a:xfrm>
                <a:off x="3504" y="2400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accent1"/>
                    </a:solidFill>
                  </a:rPr>
                  <a:t>      ha</a:t>
                </a:r>
              </a:p>
            </p:txBody>
          </p:sp>
        </p:grpSp>
        <p:sp>
          <p:nvSpPr>
            <p:cNvPr id="25676" name="Line 76"/>
            <p:cNvSpPr>
              <a:spLocks noChangeShapeType="1"/>
            </p:cNvSpPr>
            <p:nvPr/>
          </p:nvSpPr>
          <p:spPr bwMode="auto">
            <a:xfrm>
              <a:off x="867" y="3512"/>
              <a:ext cx="52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677" name="Text Box 77"/>
            <p:cNvSpPr txBox="1">
              <a:spLocks noChangeArrowheads="1"/>
            </p:cNvSpPr>
            <p:nvPr/>
          </p:nvSpPr>
          <p:spPr bwMode="auto">
            <a:xfrm>
              <a:off x="3600" y="3224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kg N</a:t>
              </a:r>
            </a:p>
          </p:txBody>
        </p:sp>
        <p:sp>
          <p:nvSpPr>
            <p:cNvPr id="25678" name="Line 78"/>
            <p:cNvSpPr>
              <a:spLocks noChangeShapeType="1"/>
            </p:cNvSpPr>
            <p:nvPr/>
          </p:nvSpPr>
          <p:spPr bwMode="auto">
            <a:xfrm>
              <a:off x="3577" y="3512"/>
              <a:ext cx="573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679" name="Text Box 79"/>
            <p:cNvSpPr txBox="1">
              <a:spLocks noChangeArrowheads="1"/>
            </p:cNvSpPr>
            <p:nvPr/>
          </p:nvSpPr>
          <p:spPr bwMode="auto">
            <a:xfrm>
              <a:off x="3504" y="3512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10</a:t>
              </a:r>
              <a:r>
                <a:rPr lang="pt-BR" altLang="pt-BR" baseline="30000">
                  <a:solidFill>
                    <a:schemeClr val="accent1"/>
                  </a:solidFill>
                </a:rPr>
                <a:t>3 </a:t>
              </a:r>
              <a:r>
                <a:rPr lang="pt-BR" altLang="pt-BR">
                  <a:solidFill>
                    <a:schemeClr val="accent1"/>
                  </a:solidFill>
                </a:rPr>
                <a:t>g N</a:t>
              </a:r>
            </a:p>
          </p:txBody>
        </p:sp>
        <p:sp>
          <p:nvSpPr>
            <p:cNvPr id="25680" name="Text Box 80"/>
            <p:cNvSpPr txBox="1">
              <a:spLocks noChangeArrowheads="1"/>
            </p:cNvSpPr>
            <p:nvPr/>
          </p:nvSpPr>
          <p:spPr bwMode="auto">
            <a:xfrm>
              <a:off x="4115" y="3368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=</a:t>
              </a:r>
            </a:p>
          </p:txBody>
        </p:sp>
        <p:sp>
          <p:nvSpPr>
            <p:cNvPr id="25681" name="Text Box 81"/>
            <p:cNvSpPr txBox="1">
              <a:spLocks noChangeArrowheads="1"/>
            </p:cNvSpPr>
            <p:nvPr/>
          </p:nvSpPr>
          <p:spPr bwMode="auto">
            <a:xfrm>
              <a:off x="4294" y="3224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0,79 kg N</a:t>
              </a:r>
            </a:p>
          </p:txBody>
        </p:sp>
        <p:sp>
          <p:nvSpPr>
            <p:cNvPr id="25682" name="Line 82"/>
            <p:cNvSpPr>
              <a:spLocks noChangeShapeType="1"/>
            </p:cNvSpPr>
            <p:nvPr/>
          </p:nvSpPr>
          <p:spPr bwMode="auto">
            <a:xfrm>
              <a:off x="4345" y="3512"/>
              <a:ext cx="6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25683" name="Text Box 83"/>
            <p:cNvSpPr txBox="1">
              <a:spLocks noChangeArrowheads="1"/>
            </p:cNvSpPr>
            <p:nvPr/>
          </p:nvSpPr>
          <p:spPr bwMode="auto">
            <a:xfrm>
              <a:off x="4294" y="3512"/>
              <a:ext cx="8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ha.dia</a:t>
              </a:r>
            </a:p>
          </p:txBody>
        </p:sp>
      </p:grpSp>
      <p:sp>
        <p:nvSpPr>
          <p:cNvPr id="25684" name="Text Box 84"/>
          <p:cNvSpPr txBox="1">
            <a:spLocks noChangeArrowheads="1"/>
          </p:cNvSpPr>
          <p:nvPr/>
        </p:nvSpPr>
        <p:spPr bwMode="auto">
          <a:xfrm>
            <a:off x="7543800" y="3822700"/>
            <a:ext cx="2209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00FF"/>
                </a:solidFill>
              </a:rPr>
              <a:t>P=50.000pl/ha</a:t>
            </a:r>
            <a:endParaRPr lang="pt-BR" altLang="pt-BR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0000"/>
                </a:solidFill>
              </a:rPr>
              <a:t>R=4.000kg/ha</a:t>
            </a:r>
          </a:p>
        </p:txBody>
      </p:sp>
      <p:sp>
        <p:nvSpPr>
          <p:cNvPr id="25685" name="Text Box 85"/>
          <p:cNvSpPr txBox="1">
            <a:spLocks noChangeArrowheads="1"/>
          </p:cNvSpPr>
          <p:nvPr/>
        </p:nvSpPr>
        <p:spPr bwMode="auto">
          <a:xfrm>
            <a:off x="3505200" y="4267200"/>
            <a:ext cx="373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FF0000"/>
                </a:solidFill>
              </a:rPr>
              <a:t>adubando 50 kgN/ha...</a:t>
            </a:r>
          </a:p>
        </p:txBody>
      </p:sp>
      <p:sp>
        <p:nvSpPr>
          <p:cNvPr id="25686" name="Line 86"/>
          <p:cNvSpPr>
            <a:spLocks noChangeShapeType="1"/>
          </p:cNvSpPr>
          <p:nvPr/>
        </p:nvSpPr>
        <p:spPr bwMode="auto">
          <a:xfrm>
            <a:off x="4572000" y="4724400"/>
            <a:ext cx="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87" name="Line 87"/>
          <p:cNvSpPr>
            <a:spLocks noChangeShapeType="1"/>
          </p:cNvSpPr>
          <p:nvPr/>
        </p:nvSpPr>
        <p:spPr bwMode="auto">
          <a:xfrm>
            <a:off x="1981200" y="4191000"/>
            <a:ext cx="0" cy="762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5688" name="Line 88"/>
          <p:cNvSpPr>
            <a:spLocks noChangeShapeType="1"/>
          </p:cNvSpPr>
          <p:nvPr/>
        </p:nvSpPr>
        <p:spPr bwMode="auto">
          <a:xfrm flipH="1">
            <a:off x="2438400" y="4038600"/>
            <a:ext cx="5029200" cy="1143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19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129" y="381000"/>
            <a:ext cx="1134931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pt-BR" altLang="pt-BR" dirty="0"/>
              <a:t>Água, nitrogênio, população e </a:t>
            </a:r>
            <a:r>
              <a:rPr lang="pt-BR" altLang="pt-BR" dirty="0" smtClean="0"/>
              <a:t>produtividade</a:t>
            </a:r>
            <a:endParaRPr lang="pt-BR" altLang="pt-BR" dirty="0"/>
          </a:p>
        </p:txBody>
      </p:sp>
      <p:grpSp>
        <p:nvGrpSpPr>
          <p:cNvPr id="33908" name="Group 116"/>
          <p:cNvGrpSpPr>
            <a:grpSpLocks/>
          </p:cNvGrpSpPr>
          <p:nvPr/>
        </p:nvGrpSpPr>
        <p:grpSpPr bwMode="auto">
          <a:xfrm>
            <a:off x="3779838" y="1981200"/>
            <a:ext cx="4678362" cy="3143336"/>
            <a:chOff x="192" y="1126"/>
            <a:chExt cx="3504" cy="2131"/>
          </a:xfrm>
        </p:grpSpPr>
        <p:sp>
          <p:nvSpPr>
            <p:cNvPr id="33883" name="Rectangle 91"/>
            <p:cNvSpPr>
              <a:spLocks noChangeArrowheads="1"/>
            </p:cNvSpPr>
            <p:nvPr/>
          </p:nvSpPr>
          <p:spPr bwMode="auto">
            <a:xfrm>
              <a:off x="480" y="1414"/>
              <a:ext cx="2784" cy="16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3884" name="Text Box 92"/>
            <p:cNvSpPr txBox="1">
              <a:spLocks noChangeArrowheads="1"/>
            </p:cNvSpPr>
            <p:nvPr/>
          </p:nvSpPr>
          <p:spPr bwMode="auto">
            <a:xfrm>
              <a:off x="288" y="1126"/>
              <a:ext cx="115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2000"/>
                <a:t>ETr, mm/dia</a:t>
              </a:r>
              <a:endParaRPr lang="pt-BR" altLang="pt-BR"/>
            </a:p>
          </p:txBody>
        </p:sp>
        <p:sp>
          <p:nvSpPr>
            <p:cNvPr id="33885" name="Text Box 93"/>
            <p:cNvSpPr txBox="1">
              <a:spLocks noChangeArrowheads="1"/>
            </p:cNvSpPr>
            <p:nvPr/>
          </p:nvSpPr>
          <p:spPr bwMode="auto">
            <a:xfrm>
              <a:off x="3266" y="2976"/>
              <a:ext cx="4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/>
                <a:t>dia</a:t>
              </a:r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383" y="2988"/>
              <a:ext cx="43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2000"/>
                <a:t>0</a:t>
              </a:r>
              <a:endParaRPr lang="pt-BR" altLang="pt-BR"/>
            </a:p>
          </p:txBody>
        </p:sp>
        <p:sp>
          <p:nvSpPr>
            <p:cNvPr id="33887" name="Text Box 95"/>
            <p:cNvSpPr txBox="1">
              <a:spLocks noChangeArrowheads="1"/>
            </p:cNvSpPr>
            <p:nvPr/>
          </p:nvSpPr>
          <p:spPr bwMode="auto">
            <a:xfrm>
              <a:off x="2939" y="2988"/>
              <a:ext cx="4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2000"/>
                <a:t>120</a:t>
              </a:r>
            </a:p>
          </p:txBody>
        </p:sp>
        <p:sp>
          <p:nvSpPr>
            <p:cNvPr id="33888" name="Line 96"/>
            <p:cNvSpPr>
              <a:spLocks noChangeShapeType="1"/>
            </p:cNvSpPr>
            <p:nvPr/>
          </p:nvSpPr>
          <p:spPr bwMode="auto">
            <a:xfrm>
              <a:off x="480" y="2456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3889" name="Text Box 97"/>
            <p:cNvSpPr txBox="1">
              <a:spLocks noChangeArrowheads="1"/>
            </p:cNvSpPr>
            <p:nvPr/>
          </p:nvSpPr>
          <p:spPr bwMode="auto">
            <a:xfrm>
              <a:off x="192" y="2312"/>
              <a:ext cx="43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2000">
                  <a:solidFill>
                    <a:srgbClr val="0000FF"/>
                  </a:solidFill>
                </a:rPr>
                <a:t>5</a:t>
              </a:r>
              <a:endParaRPr lang="pt-BR" altLang="pt-BR"/>
            </a:p>
          </p:txBody>
        </p:sp>
        <p:sp>
          <p:nvSpPr>
            <p:cNvPr id="33890" name="Freeform 98"/>
            <p:cNvSpPr>
              <a:spLocks/>
            </p:cNvSpPr>
            <p:nvPr/>
          </p:nvSpPr>
          <p:spPr bwMode="auto">
            <a:xfrm>
              <a:off x="480" y="1880"/>
              <a:ext cx="2784" cy="1152"/>
            </a:xfrm>
            <a:custGeom>
              <a:avLst/>
              <a:gdLst>
                <a:gd name="T0" fmla="*/ 0 w 2784"/>
                <a:gd name="T1" fmla="*/ 1152 h 1152"/>
                <a:gd name="T2" fmla="*/ 240 w 2784"/>
                <a:gd name="T3" fmla="*/ 1008 h 1152"/>
                <a:gd name="T4" fmla="*/ 576 w 2784"/>
                <a:gd name="T5" fmla="*/ 720 h 1152"/>
                <a:gd name="T6" fmla="*/ 816 w 2784"/>
                <a:gd name="T7" fmla="*/ 384 h 1152"/>
                <a:gd name="T8" fmla="*/ 960 w 2784"/>
                <a:gd name="T9" fmla="*/ 192 h 1152"/>
                <a:gd name="T10" fmla="*/ 1104 w 2784"/>
                <a:gd name="T11" fmla="*/ 48 h 1152"/>
                <a:gd name="T12" fmla="*/ 1296 w 2784"/>
                <a:gd name="T13" fmla="*/ 0 h 1152"/>
                <a:gd name="T14" fmla="*/ 1440 w 2784"/>
                <a:gd name="T15" fmla="*/ 0 h 1152"/>
                <a:gd name="T16" fmla="*/ 1728 w 2784"/>
                <a:gd name="T17" fmla="*/ 48 h 1152"/>
                <a:gd name="T18" fmla="*/ 2064 w 2784"/>
                <a:gd name="T19" fmla="*/ 192 h 1152"/>
                <a:gd name="T20" fmla="*/ 2496 w 2784"/>
                <a:gd name="T21" fmla="*/ 384 h 1152"/>
                <a:gd name="T22" fmla="*/ 2784 w 2784"/>
                <a:gd name="T23" fmla="*/ 528 h 1152"/>
                <a:gd name="T24" fmla="*/ 2784 w 2784"/>
                <a:gd name="T25" fmla="*/ 1152 h 1152"/>
                <a:gd name="T26" fmla="*/ 0 w 2784"/>
                <a:gd name="T27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84" h="1152">
                  <a:moveTo>
                    <a:pt x="0" y="1152"/>
                  </a:moveTo>
                  <a:lnTo>
                    <a:pt x="240" y="1008"/>
                  </a:lnTo>
                  <a:lnTo>
                    <a:pt x="576" y="720"/>
                  </a:lnTo>
                  <a:lnTo>
                    <a:pt x="816" y="384"/>
                  </a:lnTo>
                  <a:lnTo>
                    <a:pt x="960" y="192"/>
                  </a:lnTo>
                  <a:lnTo>
                    <a:pt x="1104" y="48"/>
                  </a:lnTo>
                  <a:lnTo>
                    <a:pt x="1296" y="0"/>
                  </a:lnTo>
                  <a:lnTo>
                    <a:pt x="1440" y="0"/>
                  </a:lnTo>
                  <a:lnTo>
                    <a:pt x="1728" y="48"/>
                  </a:lnTo>
                  <a:lnTo>
                    <a:pt x="2064" y="192"/>
                  </a:lnTo>
                  <a:lnTo>
                    <a:pt x="2496" y="384"/>
                  </a:lnTo>
                  <a:lnTo>
                    <a:pt x="2784" y="528"/>
                  </a:lnTo>
                  <a:lnTo>
                    <a:pt x="2784" y="1152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3903" name="Text Box 111"/>
            <p:cNvSpPr txBox="1">
              <a:spLocks noChangeArrowheads="1"/>
            </p:cNvSpPr>
            <p:nvPr/>
          </p:nvSpPr>
          <p:spPr bwMode="auto">
            <a:xfrm>
              <a:off x="1681" y="2448"/>
              <a:ext cx="14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00FF"/>
                  </a:solidFill>
                </a:rPr>
                <a:t>600 mm/ciclo</a:t>
              </a:r>
            </a:p>
          </p:txBody>
        </p:sp>
        <p:sp>
          <p:nvSpPr>
            <p:cNvPr id="33904" name="Text Box 112"/>
            <p:cNvSpPr txBox="1">
              <a:spLocks noChangeArrowheads="1"/>
            </p:cNvSpPr>
            <p:nvPr/>
          </p:nvSpPr>
          <p:spPr bwMode="auto">
            <a:xfrm>
              <a:off x="1152" y="2746"/>
              <a:ext cx="235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2000" b="1">
                  <a:solidFill>
                    <a:srgbClr val="FF0000"/>
                  </a:solidFill>
                </a:rPr>
                <a:t>adubando 90 kgN/ha...</a:t>
              </a:r>
              <a:endParaRPr lang="pt-BR" altLang="pt-BR" sz="2000">
                <a:solidFill>
                  <a:srgbClr val="FF0000"/>
                </a:solidFill>
              </a:endParaRPr>
            </a:p>
          </p:txBody>
        </p:sp>
      </p:grpSp>
      <p:sp>
        <p:nvSpPr>
          <p:cNvPr id="33909" name="Text Box 117"/>
          <p:cNvSpPr txBox="1">
            <a:spLocks noChangeArrowheads="1"/>
          </p:cNvSpPr>
          <p:nvPr/>
        </p:nvSpPr>
        <p:spPr bwMode="auto">
          <a:xfrm>
            <a:off x="5837238" y="251460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/>
              <a:t>8t/ha</a:t>
            </a:r>
          </a:p>
        </p:txBody>
      </p:sp>
      <p:sp>
        <p:nvSpPr>
          <p:cNvPr id="33915" name="Text Box 123"/>
          <p:cNvSpPr txBox="1">
            <a:spLocks noChangeArrowheads="1"/>
          </p:cNvSpPr>
          <p:nvPr/>
        </p:nvSpPr>
        <p:spPr bwMode="auto">
          <a:xfrm>
            <a:off x="4927600" y="5170488"/>
            <a:ext cx="1214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0000"/>
                </a:solidFill>
              </a:rPr>
              <a:t>1 kg</a:t>
            </a:r>
          </a:p>
        </p:txBody>
      </p:sp>
      <p:sp>
        <p:nvSpPr>
          <p:cNvPr id="33916" name="Line 124"/>
          <p:cNvSpPr>
            <a:spLocks noChangeShapeType="1"/>
          </p:cNvSpPr>
          <p:nvPr/>
        </p:nvSpPr>
        <p:spPr bwMode="auto">
          <a:xfrm>
            <a:off x="5010150" y="5627688"/>
            <a:ext cx="7381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3917" name="Text Box 125"/>
          <p:cNvSpPr txBox="1">
            <a:spLocks noChangeArrowheads="1"/>
          </p:cNvSpPr>
          <p:nvPr/>
        </p:nvSpPr>
        <p:spPr bwMode="auto">
          <a:xfrm>
            <a:off x="4927601" y="5627688"/>
            <a:ext cx="1057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0000"/>
                </a:solidFill>
              </a:rPr>
              <a:t>   L</a:t>
            </a:r>
          </a:p>
        </p:txBody>
      </p:sp>
      <p:grpSp>
        <p:nvGrpSpPr>
          <p:cNvPr id="33918" name="Group 126"/>
          <p:cNvGrpSpPr>
            <a:grpSpLocks/>
          </p:cNvGrpSpPr>
          <p:nvPr/>
        </p:nvGrpSpPr>
        <p:grpSpPr bwMode="auto">
          <a:xfrm>
            <a:off x="2720976" y="5170490"/>
            <a:ext cx="1889125" cy="827088"/>
            <a:chOff x="3504" y="2112"/>
            <a:chExt cx="1152" cy="521"/>
          </a:xfrm>
        </p:grpSpPr>
        <p:sp>
          <p:nvSpPr>
            <p:cNvPr id="33919" name="Text Box 127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600 L</a:t>
              </a:r>
              <a:endParaRPr lang="pt-BR" altLang="pt-BR">
                <a:solidFill>
                  <a:schemeClr val="accent1"/>
                </a:solidFill>
              </a:endParaRPr>
            </a:p>
          </p:txBody>
        </p:sp>
        <p:sp>
          <p:nvSpPr>
            <p:cNvPr id="33920" name="Text Box 128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      m</a:t>
              </a:r>
              <a:r>
                <a:rPr lang="pt-BR" altLang="pt-BR" baseline="30000">
                  <a:solidFill>
                    <a:srgbClr val="0000FF"/>
                  </a:solidFill>
                </a:rPr>
                <a:t>2</a:t>
              </a:r>
              <a:endParaRPr lang="pt-BR" altLang="pt-BR">
                <a:solidFill>
                  <a:schemeClr val="accent1"/>
                </a:solidFill>
              </a:endParaRPr>
            </a:p>
          </p:txBody>
        </p:sp>
      </p:grpSp>
      <p:sp>
        <p:nvSpPr>
          <p:cNvPr id="33921" name="Line 129"/>
          <p:cNvSpPr>
            <a:spLocks noChangeShapeType="1"/>
          </p:cNvSpPr>
          <p:nvPr/>
        </p:nvSpPr>
        <p:spPr bwMode="auto">
          <a:xfrm>
            <a:off x="2805114" y="5627688"/>
            <a:ext cx="8604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33922" name="Group 130"/>
          <p:cNvGrpSpPr>
            <a:grpSpLocks/>
          </p:cNvGrpSpPr>
          <p:nvPr/>
        </p:nvGrpSpPr>
        <p:grpSpPr bwMode="auto">
          <a:xfrm>
            <a:off x="3822701" y="5170490"/>
            <a:ext cx="1890713" cy="827088"/>
            <a:chOff x="3504" y="2112"/>
            <a:chExt cx="1152" cy="521"/>
          </a:xfrm>
        </p:grpSpPr>
        <p:sp>
          <p:nvSpPr>
            <p:cNvPr id="33923" name="Text Box 131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10</a:t>
              </a:r>
              <a:r>
                <a:rPr lang="pt-BR" altLang="pt-BR" baseline="30000">
                  <a:solidFill>
                    <a:schemeClr val="accent1"/>
                  </a:solidFill>
                </a:rPr>
                <a:t>4</a:t>
              </a:r>
              <a:r>
                <a:rPr lang="pt-BR" altLang="pt-BR">
                  <a:solidFill>
                    <a:schemeClr val="accent1"/>
                  </a:solidFill>
                </a:rPr>
                <a:t> m</a:t>
              </a:r>
              <a:r>
                <a:rPr lang="pt-BR" altLang="pt-BR" baseline="30000">
                  <a:solidFill>
                    <a:schemeClr val="accent1"/>
                  </a:solidFill>
                </a:rPr>
                <a:t>2</a:t>
              </a:r>
              <a:endParaRPr lang="pt-BR" altLang="pt-BR">
                <a:solidFill>
                  <a:schemeClr val="accent1"/>
                </a:solidFill>
              </a:endParaRPr>
            </a:p>
          </p:txBody>
        </p:sp>
        <p:sp>
          <p:nvSpPr>
            <p:cNvPr id="33924" name="Text Box 132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      ha</a:t>
              </a:r>
            </a:p>
          </p:txBody>
        </p:sp>
      </p:grpSp>
      <p:sp>
        <p:nvSpPr>
          <p:cNvPr id="33925" name="Line 133"/>
          <p:cNvSpPr>
            <a:spLocks noChangeShapeType="1"/>
          </p:cNvSpPr>
          <p:nvPr/>
        </p:nvSpPr>
        <p:spPr bwMode="auto">
          <a:xfrm>
            <a:off x="3906838" y="5627688"/>
            <a:ext cx="86201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3929" name="Text Box 137"/>
          <p:cNvSpPr txBox="1">
            <a:spLocks noChangeArrowheads="1"/>
          </p:cNvSpPr>
          <p:nvPr/>
        </p:nvSpPr>
        <p:spPr bwMode="auto">
          <a:xfrm>
            <a:off x="6988175" y="5827713"/>
            <a:ext cx="393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33930" name="Text Box 138"/>
          <p:cNvSpPr txBox="1">
            <a:spLocks noChangeArrowheads="1"/>
          </p:cNvSpPr>
          <p:nvPr/>
        </p:nvSpPr>
        <p:spPr bwMode="auto">
          <a:xfrm>
            <a:off x="7281863" y="5599113"/>
            <a:ext cx="2373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750 g água</a:t>
            </a:r>
          </a:p>
        </p:txBody>
      </p:sp>
      <p:sp>
        <p:nvSpPr>
          <p:cNvPr id="33932" name="Text Box 140"/>
          <p:cNvSpPr txBox="1">
            <a:spLocks noChangeArrowheads="1"/>
          </p:cNvSpPr>
          <p:nvPr/>
        </p:nvSpPr>
        <p:spPr bwMode="auto">
          <a:xfrm>
            <a:off x="7848601" y="6019800"/>
            <a:ext cx="1338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g grão</a:t>
            </a:r>
          </a:p>
        </p:txBody>
      </p:sp>
      <p:sp>
        <p:nvSpPr>
          <p:cNvPr id="33933" name="Line 141"/>
          <p:cNvSpPr>
            <a:spLocks noChangeShapeType="1"/>
          </p:cNvSpPr>
          <p:nvPr/>
        </p:nvSpPr>
        <p:spPr bwMode="auto">
          <a:xfrm>
            <a:off x="2720975" y="6084888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3934" name="Text Box 142"/>
          <p:cNvSpPr txBox="1">
            <a:spLocks noChangeArrowheads="1"/>
          </p:cNvSpPr>
          <p:nvPr/>
        </p:nvSpPr>
        <p:spPr bwMode="auto">
          <a:xfrm>
            <a:off x="4270375" y="6049963"/>
            <a:ext cx="157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6600"/>
                </a:solidFill>
              </a:rPr>
              <a:t>8000 kg</a:t>
            </a:r>
          </a:p>
        </p:txBody>
      </p:sp>
      <p:sp>
        <p:nvSpPr>
          <p:cNvPr id="33935" name="Line 143"/>
          <p:cNvSpPr>
            <a:spLocks noChangeShapeType="1"/>
          </p:cNvSpPr>
          <p:nvPr/>
        </p:nvSpPr>
        <p:spPr bwMode="auto">
          <a:xfrm>
            <a:off x="4354513" y="6507163"/>
            <a:ext cx="1141412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3936" name="Text Box 144"/>
          <p:cNvSpPr txBox="1">
            <a:spLocks noChangeArrowheads="1"/>
          </p:cNvSpPr>
          <p:nvPr/>
        </p:nvSpPr>
        <p:spPr bwMode="auto">
          <a:xfrm>
            <a:off x="4270376" y="6507163"/>
            <a:ext cx="1338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6600"/>
                </a:solidFill>
              </a:rPr>
              <a:t>         ha</a:t>
            </a:r>
          </a:p>
        </p:txBody>
      </p:sp>
      <p:sp>
        <p:nvSpPr>
          <p:cNvPr id="33937" name="Text Box 145"/>
          <p:cNvSpPr txBox="1">
            <a:spLocks noChangeArrowheads="1"/>
          </p:cNvSpPr>
          <p:nvPr/>
        </p:nvSpPr>
        <p:spPr bwMode="auto">
          <a:xfrm>
            <a:off x="5511800" y="6043613"/>
            <a:ext cx="157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accent1"/>
                </a:solidFill>
              </a:rPr>
              <a:t>1000 g</a:t>
            </a:r>
          </a:p>
        </p:txBody>
      </p:sp>
      <p:sp>
        <p:nvSpPr>
          <p:cNvPr id="33938" name="Line 146"/>
          <p:cNvSpPr>
            <a:spLocks noChangeShapeType="1"/>
          </p:cNvSpPr>
          <p:nvPr/>
        </p:nvSpPr>
        <p:spPr bwMode="auto">
          <a:xfrm>
            <a:off x="5595938" y="6500813"/>
            <a:ext cx="114141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3939" name="Text Box 147"/>
          <p:cNvSpPr txBox="1">
            <a:spLocks noChangeArrowheads="1"/>
          </p:cNvSpPr>
          <p:nvPr/>
        </p:nvSpPr>
        <p:spPr bwMode="auto">
          <a:xfrm>
            <a:off x="5511801" y="6500813"/>
            <a:ext cx="1338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accent1"/>
                </a:solidFill>
              </a:rPr>
              <a:t>         kg</a:t>
            </a:r>
          </a:p>
        </p:txBody>
      </p:sp>
      <p:sp>
        <p:nvSpPr>
          <p:cNvPr id="33940" name="Line 148"/>
          <p:cNvSpPr>
            <a:spLocks noChangeShapeType="1"/>
          </p:cNvSpPr>
          <p:nvPr/>
        </p:nvSpPr>
        <p:spPr bwMode="auto">
          <a:xfrm>
            <a:off x="7391400" y="60960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3941" name="Text Box 149"/>
          <p:cNvSpPr txBox="1">
            <a:spLocks noChangeArrowheads="1"/>
          </p:cNvSpPr>
          <p:nvPr/>
        </p:nvSpPr>
        <p:spPr bwMode="auto">
          <a:xfrm>
            <a:off x="5827713" y="5164138"/>
            <a:ext cx="157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accent1"/>
                </a:solidFill>
              </a:rPr>
              <a:t>1000 g</a:t>
            </a:r>
          </a:p>
        </p:txBody>
      </p:sp>
      <p:sp>
        <p:nvSpPr>
          <p:cNvPr id="33942" name="Line 150"/>
          <p:cNvSpPr>
            <a:spLocks noChangeShapeType="1"/>
          </p:cNvSpPr>
          <p:nvPr/>
        </p:nvSpPr>
        <p:spPr bwMode="auto">
          <a:xfrm>
            <a:off x="5911851" y="5621338"/>
            <a:ext cx="11414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3943" name="Text Box 151"/>
          <p:cNvSpPr txBox="1">
            <a:spLocks noChangeArrowheads="1"/>
          </p:cNvSpPr>
          <p:nvPr/>
        </p:nvSpPr>
        <p:spPr bwMode="auto">
          <a:xfrm>
            <a:off x="5827713" y="5621338"/>
            <a:ext cx="1338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accent1"/>
                </a:solidFill>
              </a:rPr>
              <a:t>         kg</a:t>
            </a:r>
          </a:p>
        </p:txBody>
      </p:sp>
    </p:spTree>
    <p:extLst>
      <p:ext uri="{BB962C8B-B14F-4D97-AF65-F5344CB8AC3E}">
        <p14:creationId xmlns:p14="http://schemas.microsoft.com/office/powerpoint/2010/main" val="9706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0210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pt-BR" altLang="pt-BR" dirty="0"/>
              <a:t>Água, nitrogênio, população e produtividade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10001" y="1981201"/>
            <a:ext cx="4678363" cy="3196383"/>
            <a:chOff x="192" y="1126"/>
            <a:chExt cx="3504" cy="2125"/>
          </a:xfrm>
        </p:grpSpPr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287" y="1126"/>
              <a:ext cx="1153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2000"/>
                <a:t>ETr, mm/dia</a:t>
              </a:r>
              <a:endParaRPr lang="pt-BR" altLang="pt-BR"/>
            </a:p>
          </p:txBody>
        </p:sp>
        <p:grpSp>
          <p:nvGrpSpPr>
            <p:cNvPr id="34821" name="Group 5"/>
            <p:cNvGrpSpPr>
              <a:grpSpLocks/>
            </p:cNvGrpSpPr>
            <p:nvPr/>
          </p:nvGrpSpPr>
          <p:grpSpPr bwMode="auto">
            <a:xfrm>
              <a:off x="192" y="1414"/>
              <a:ext cx="3504" cy="1837"/>
              <a:chOff x="192" y="1414"/>
              <a:chExt cx="3504" cy="1837"/>
            </a:xfrm>
          </p:grpSpPr>
          <p:sp>
            <p:nvSpPr>
              <p:cNvPr id="34822" name="Rectangle 6"/>
              <p:cNvSpPr>
                <a:spLocks noChangeArrowheads="1"/>
              </p:cNvSpPr>
              <p:nvPr/>
            </p:nvSpPr>
            <p:spPr bwMode="auto">
              <a:xfrm>
                <a:off x="480" y="1414"/>
                <a:ext cx="2784" cy="16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4823" name="Text Box 7"/>
              <p:cNvSpPr txBox="1">
                <a:spLocks noChangeArrowheads="1"/>
              </p:cNvSpPr>
              <p:nvPr/>
            </p:nvSpPr>
            <p:spPr bwMode="auto">
              <a:xfrm>
                <a:off x="3264" y="2975"/>
                <a:ext cx="432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/>
                  <a:t>dia</a:t>
                </a:r>
              </a:p>
            </p:txBody>
          </p:sp>
          <p:sp>
            <p:nvSpPr>
              <p:cNvPr id="34824" name="Text Box 8"/>
              <p:cNvSpPr txBox="1">
                <a:spLocks noChangeArrowheads="1"/>
              </p:cNvSpPr>
              <p:nvPr/>
            </p:nvSpPr>
            <p:spPr bwMode="auto">
              <a:xfrm>
                <a:off x="384" y="2987"/>
                <a:ext cx="432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2000"/>
                  <a:t>0</a:t>
                </a:r>
                <a:endParaRPr lang="pt-BR" altLang="pt-BR"/>
              </a:p>
            </p:txBody>
          </p:sp>
          <p:sp>
            <p:nvSpPr>
              <p:cNvPr id="34825" name="Text Box 9"/>
              <p:cNvSpPr txBox="1">
                <a:spLocks noChangeArrowheads="1"/>
              </p:cNvSpPr>
              <p:nvPr/>
            </p:nvSpPr>
            <p:spPr bwMode="auto">
              <a:xfrm>
                <a:off x="2939" y="2987"/>
                <a:ext cx="432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2000"/>
                  <a:t>120</a:t>
                </a:r>
                <a:endParaRPr lang="pt-BR" altLang="pt-BR"/>
              </a:p>
            </p:txBody>
          </p:sp>
          <p:sp>
            <p:nvSpPr>
              <p:cNvPr id="34826" name="Line 10"/>
              <p:cNvSpPr>
                <a:spLocks noChangeShapeType="1"/>
              </p:cNvSpPr>
              <p:nvPr/>
            </p:nvSpPr>
            <p:spPr bwMode="auto">
              <a:xfrm>
                <a:off x="480" y="2456"/>
                <a:ext cx="27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4827" name="Text Box 11"/>
              <p:cNvSpPr txBox="1">
                <a:spLocks noChangeArrowheads="1"/>
              </p:cNvSpPr>
              <p:nvPr/>
            </p:nvSpPr>
            <p:spPr bwMode="auto">
              <a:xfrm>
                <a:off x="192" y="2312"/>
                <a:ext cx="432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2000">
                    <a:solidFill>
                      <a:srgbClr val="0000FF"/>
                    </a:solidFill>
                  </a:rPr>
                  <a:t>3</a:t>
                </a:r>
                <a:endParaRPr lang="pt-BR" altLang="pt-BR"/>
              </a:p>
            </p:txBody>
          </p:sp>
          <p:sp>
            <p:nvSpPr>
              <p:cNvPr id="34828" name="Freeform 12"/>
              <p:cNvSpPr>
                <a:spLocks/>
              </p:cNvSpPr>
              <p:nvPr/>
            </p:nvSpPr>
            <p:spPr bwMode="auto">
              <a:xfrm>
                <a:off x="480" y="1880"/>
                <a:ext cx="2784" cy="1152"/>
              </a:xfrm>
              <a:custGeom>
                <a:avLst/>
                <a:gdLst>
                  <a:gd name="T0" fmla="*/ 0 w 2784"/>
                  <a:gd name="T1" fmla="*/ 1152 h 1152"/>
                  <a:gd name="T2" fmla="*/ 240 w 2784"/>
                  <a:gd name="T3" fmla="*/ 1008 h 1152"/>
                  <a:gd name="T4" fmla="*/ 576 w 2784"/>
                  <a:gd name="T5" fmla="*/ 720 h 1152"/>
                  <a:gd name="T6" fmla="*/ 816 w 2784"/>
                  <a:gd name="T7" fmla="*/ 384 h 1152"/>
                  <a:gd name="T8" fmla="*/ 960 w 2784"/>
                  <a:gd name="T9" fmla="*/ 192 h 1152"/>
                  <a:gd name="T10" fmla="*/ 1104 w 2784"/>
                  <a:gd name="T11" fmla="*/ 48 h 1152"/>
                  <a:gd name="T12" fmla="*/ 1296 w 2784"/>
                  <a:gd name="T13" fmla="*/ 0 h 1152"/>
                  <a:gd name="T14" fmla="*/ 1440 w 2784"/>
                  <a:gd name="T15" fmla="*/ 0 h 1152"/>
                  <a:gd name="T16" fmla="*/ 1728 w 2784"/>
                  <a:gd name="T17" fmla="*/ 48 h 1152"/>
                  <a:gd name="T18" fmla="*/ 2064 w 2784"/>
                  <a:gd name="T19" fmla="*/ 192 h 1152"/>
                  <a:gd name="T20" fmla="*/ 2496 w 2784"/>
                  <a:gd name="T21" fmla="*/ 384 h 1152"/>
                  <a:gd name="T22" fmla="*/ 2784 w 2784"/>
                  <a:gd name="T23" fmla="*/ 528 h 1152"/>
                  <a:gd name="T24" fmla="*/ 2784 w 2784"/>
                  <a:gd name="T25" fmla="*/ 1152 h 1152"/>
                  <a:gd name="T26" fmla="*/ 0 w 2784"/>
                  <a:gd name="T27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84" h="1152">
                    <a:moveTo>
                      <a:pt x="0" y="1152"/>
                    </a:moveTo>
                    <a:lnTo>
                      <a:pt x="240" y="1008"/>
                    </a:lnTo>
                    <a:lnTo>
                      <a:pt x="576" y="720"/>
                    </a:lnTo>
                    <a:lnTo>
                      <a:pt x="816" y="384"/>
                    </a:lnTo>
                    <a:lnTo>
                      <a:pt x="960" y="192"/>
                    </a:lnTo>
                    <a:lnTo>
                      <a:pt x="1104" y="48"/>
                    </a:lnTo>
                    <a:lnTo>
                      <a:pt x="1296" y="0"/>
                    </a:lnTo>
                    <a:lnTo>
                      <a:pt x="1440" y="0"/>
                    </a:lnTo>
                    <a:lnTo>
                      <a:pt x="1728" y="48"/>
                    </a:lnTo>
                    <a:lnTo>
                      <a:pt x="2064" y="192"/>
                    </a:lnTo>
                    <a:lnTo>
                      <a:pt x="2496" y="384"/>
                    </a:lnTo>
                    <a:lnTo>
                      <a:pt x="2784" y="528"/>
                    </a:lnTo>
                    <a:lnTo>
                      <a:pt x="2784" y="1152"/>
                    </a:lnTo>
                    <a:lnTo>
                      <a:pt x="0" y="1152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4829" name="Text Box 13"/>
              <p:cNvSpPr txBox="1">
                <a:spLocks noChangeArrowheads="1"/>
              </p:cNvSpPr>
              <p:nvPr/>
            </p:nvSpPr>
            <p:spPr bwMode="auto">
              <a:xfrm>
                <a:off x="1680" y="2448"/>
                <a:ext cx="1440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b="1">
                    <a:solidFill>
                      <a:srgbClr val="0000FF"/>
                    </a:solidFill>
                  </a:rPr>
                  <a:t>360 mm/ciclo</a:t>
                </a:r>
              </a:p>
            </p:txBody>
          </p:sp>
          <p:sp>
            <p:nvSpPr>
              <p:cNvPr id="34830" name="Text Box 14"/>
              <p:cNvSpPr txBox="1">
                <a:spLocks noChangeArrowheads="1"/>
              </p:cNvSpPr>
              <p:nvPr/>
            </p:nvSpPr>
            <p:spPr bwMode="auto">
              <a:xfrm>
                <a:off x="1248" y="2688"/>
                <a:ext cx="2353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2000" b="1">
                    <a:solidFill>
                      <a:srgbClr val="FF0000"/>
                    </a:solidFill>
                  </a:rPr>
                  <a:t>adubando 50 kgN/ha...</a:t>
                </a:r>
                <a:endParaRPr lang="pt-BR" altLang="pt-BR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791200" y="251460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/>
              <a:t>4t/ha</a:t>
            </a:r>
          </a:p>
        </p:txBody>
      </p:sp>
      <p:sp>
        <p:nvSpPr>
          <p:cNvPr id="34867" name="Text Box 51"/>
          <p:cNvSpPr txBox="1">
            <a:spLocks noChangeArrowheads="1"/>
          </p:cNvSpPr>
          <p:nvPr/>
        </p:nvSpPr>
        <p:spPr bwMode="auto">
          <a:xfrm>
            <a:off x="4927600" y="5067300"/>
            <a:ext cx="1214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0000"/>
                </a:solidFill>
              </a:rPr>
              <a:t>1 kg</a:t>
            </a:r>
          </a:p>
        </p:txBody>
      </p:sp>
      <p:sp>
        <p:nvSpPr>
          <p:cNvPr id="34868" name="Line 52"/>
          <p:cNvSpPr>
            <a:spLocks noChangeShapeType="1"/>
          </p:cNvSpPr>
          <p:nvPr/>
        </p:nvSpPr>
        <p:spPr bwMode="auto">
          <a:xfrm>
            <a:off x="5010150" y="5524500"/>
            <a:ext cx="7381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4869" name="Text Box 53"/>
          <p:cNvSpPr txBox="1">
            <a:spLocks noChangeArrowheads="1"/>
          </p:cNvSpPr>
          <p:nvPr/>
        </p:nvSpPr>
        <p:spPr bwMode="auto">
          <a:xfrm>
            <a:off x="4927601" y="5524500"/>
            <a:ext cx="1057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0000"/>
                </a:solidFill>
              </a:rPr>
              <a:t>   L</a:t>
            </a:r>
          </a:p>
        </p:txBody>
      </p:sp>
      <p:grpSp>
        <p:nvGrpSpPr>
          <p:cNvPr id="34870" name="Group 54"/>
          <p:cNvGrpSpPr>
            <a:grpSpLocks/>
          </p:cNvGrpSpPr>
          <p:nvPr/>
        </p:nvGrpSpPr>
        <p:grpSpPr bwMode="auto">
          <a:xfrm>
            <a:off x="2720976" y="5067302"/>
            <a:ext cx="1889125" cy="827088"/>
            <a:chOff x="3504" y="2112"/>
            <a:chExt cx="1152" cy="521"/>
          </a:xfrm>
        </p:grpSpPr>
        <p:sp>
          <p:nvSpPr>
            <p:cNvPr id="34871" name="Text Box 55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360 L</a:t>
              </a:r>
              <a:endParaRPr lang="pt-BR" altLang="pt-BR">
                <a:solidFill>
                  <a:schemeClr val="accent1"/>
                </a:solidFill>
              </a:endParaRPr>
            </a:p>
          </p:txBody>
        </p:sp>
        <p:sp>
          <p:nvSpPr>
            <p:cNvPr id="34872" name="Text Box 56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0000FF"/>
                  </a:solidFill>
                </a:rPr>
                <a:t>      m</a:t>
              </a:r>
              <a:r>
                <a:rPr lang="pt-BR" altLang="pt-BR" baseline="30000">
                  <a:solidFill>
                    <a:srgbClr val="0000FF"/>
                  </a:solidFill>
                </a:rPr>
                <a:t>2</a:t>
              </a:r>
              <a:endParaRPr lang="pt-BR" altLang="pt-BR">
                <a:solidFill>
                  <a:schemeClr val="accent1"/>
                </a:solidFill>
              </a:endParaRPr>
            </a:p>
          </p:txBody>
        </p:sp>
      </p:grpSp>
      <p:sp>
        <p:nvSpPr>
          <p:cNvPr id="34873" name="Line 57"/>
          <p:cNvSpPr>
            <a:spLocks noChangeShapeType="1"/>
          </p:cNvSpPr>
          <p:nvPr/>
        </p:nvSpPr>
        <p:spPr bwMode="auto">
          <a:xfrm>
            <a:off x="2805114" y="5524500"/>
            <a:ext cx="8604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34874" name="Group 58"/>
          <p:cNvGrpSpPr>
            <a:grpSpLocks/>
          </p:cNvGrpSpPr>
          <p:nvPr/>
        </p:nvGrpSpPr>
        <p:grpSpPr bwMode="auto">
          <a:xfrm>
            <a:off x="3822701" y="5067302"/>
            <a:ext cx="1890713" cy="827088"/>
            <a:chOff x="3504" y="2112"/>
            <a:chExt cx="1152" cy="521"/>
          </a:xfrm>
        </p:grpSpPr>
        <p:sp>
          <p:nvSpPr>
            <p:cNvPr id="34875" name="Text Box 59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10</a:t>
              </a:r>
              <a:r>
                <a:rPr lang="pt-BR" altLang="pt-BR" baseline="30000">
                  <a:solidFill>
                    <a:schemeClr val="accent1"/>
                  </a:solidFill>
                </a:rPr>
                <a:t>4</a:t>
              </a:r>
              <a:r>
                <a:rPr lang="pt-BR" altLang="pt-BR">
                  <a:solidFill>
                    <a:schemeClr val="accent1"/>
                  </a:solidFill>
                </a:rPr>
                <a:t> m</a:t>
              </a:r>
              <a:r>
                <a:rPr lang="pt-BR" altLang="pt-BR" baseline="30000">
                  <a:solidFill>
                    <a:schemeClr val="accent1"/>
                  </a:solidFill>
                </a:rPr>
                <a:t>2</a:t>
              </a:r>
              <a:endParaRPr lang="pt-BR" altLang="pt-BR">
                <a:solidFill>
                  <a:schemeClr val="accent1"/>
                </a:solidFill>
              </a:endParaRPr>
            </a:p>
          </p:txBody>
        </p:sp>
        <p:sp>
          <p:nvSpPr>
            <p:cNvPr id="34876" name="Text Box 60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      ha</a:t>
              </a:r>
            </a:p>
          </p:txBody>
        </p:sp>
      </p:grp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3906838" y="5524500"/>
            <a:ext cx="86201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4878" name="Text Box 62"/>
          <p:cNvSpPr txBox="1">
            <a:spLocks noChangeArrowheads="1"/>
          </p:cNvSpPr>
          <p:nvPr/>
        </p:nvSpPr>
        <p:spPr bwMode="auto">
          <a:xfrm>
            <a:off x="6988175" y="5724525"/>
            <a:ext cx="393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34879" name="Text Box 63"/>
          <p:cNvSpPr txBox="1">
            <a:spLocks noChangeArrowheads="1"/>
          </p:cNvSpPr>
          <p:nvPr/>
        </p:nvSpPr>
        <p:spPr bwMode="auto">
          <a:xfrm>
            <a:off x="7281863" y="5495925"/>
            <a:ext cx="2373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900 g água</a:t>
            </a:r>
          </a:p>
        </p:txBody>
      </p:sp>
      <p:sp>
        <p:nvSpPr>
          <p:cNvPr id="34880" name="Text Box 64"/>
          <p:cNvSpPr txBox="1">
            <a:spLocks noChangeArrowheads="1"/>
          </p:cNvSpPr>
          <p:nvPr/>
        </p:nvSpPr>
        <p:spPr bwMode="auto">
          <a:xfrm>
            <a:off x="7848601" y="5916613"/>
            <a:ext cx="1338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g grão</a:t>
            </a:r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2720975" y="59817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4882" name="Text Box 66"/>
          <p:cNvSpPr txBox="1">
            <a:spLocks noChangeArrowheads="1"/>
          </p:cNvSpPr>
          <p:nvPr/>
        </p:nvSpPr>
        <p:spPr bwMode="auto">
          <a:xfrm>
            <a:off x="4270375" y="5946775"/>
            <a:ext cx="157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6600"/>
                </a:solidFill>
              </a:rPr>
              <a:t>4000 kg</a:t>
            </a:r>
          </a:p>
        </p:txBody>
      </p:sp>
      <p:sp>
        <p:nvSpPr>
          <p:cNvPr id="34883" name="Line 67"/>
          <p:cNvSpPr>
            <a:spLocks noChangeShapeType="1"/>
          </p:cNvSpPr>
          <p:nvPr/>
        </p:nvSpPr>
        <p:spPr bwMode="auto">
          <a:xfrm>
            <a:off x="4354513" y="6403975"/>
            <a:ext cx="1141412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4884" name="Text Box 68"/>
          <p:cNvSpPr txBox="1">
            <a:spLocks noChangeArrowheads="1"/>
          </p:cNvSpPr>
          <p:nvPr/>
        </p:nvSpPr>
        <p:spPr bwMode="auto">
          <a:xfrm>
            <a:off x="4270376" y="6403975"/>
            <a:ext cx="1338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6600"/>
                </a:solidFill>
              </a:rPr>
              <a:t>         ha</a:t>
            </a: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5511800" y="5940425"/>
            <a:ext cx="157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accent1"/>
                </a:solidFill>
              </a:rPr>
              <a:t>1000 g</a:t>
            </a:r>
          </a:p>
        </p:txBody>
      </p:sp>
      <p:sp>
        <p:nvSpPr>
          <p:cNvPr id="34886" name="Line 70"/>
          <p:cNvSpPr>
            <a:spLocks noChangeShapeType="1"/>
          </p:cNvSpPr>
          <p:nvPr/>
        </p:nvSpPr>
        <p:spPr bwMode="auto">
          <a:xfrm>
            <a:off x="5595938" y="6397625"/>
            <a:ext cx="114141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4887" name="Text Box 71"/>
          <p:cNvSpPr txBox="1">
            <a:spLocks noChangeArrowheads="1"/>
          </p:cNvSpPr>
          <p:nvPr/>
        </p:nvSpPr>
        <p:spPr bwMode="auto">
          <a:xfrm>
            <a:off x="5511801" y="6397625"/>
            <a:ext cx="1338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accent1"/>
                </a:solidFill>
              </a:rPr>
              <a:t>         kg</a:t>
            </a:r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7391400" y="5992813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4889" name="Text Box 73"/>
          <p:cNvSpPr txBox="1">
            <a:spLocks noChangeArrowheads="1"/>
          </p:cNvSpPr>
          <p:nvPr/>
        </p:nvSpPr>
        <p:spPr bwMode="auto">
          <a:xfrm>
            <a:off x="5827713" y="5060950"/>
            <a:ext cx="157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accent1"/>
                </a:solidFill>
              </a:rPr>
              <a:t>1000 g</a:t>
            </a:r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5911851" y="5518150"/>
            <a:ext cx="11414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4891" name="Text Box 75"/>
          <p:cNvSpPr txBox="1">
            <a:spLocks noChangeArrowheads="1"/>
          </p:cNvSpPr>
          <p:nvPr/>
        </p:nvSpPr>
        <p:spPr bwMode="auto">
          <a:xfrm>
            <a:off x="5827713" y="5518150"/>
            <a:ext cx="1338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accent1"/>
                </a:solidFill>
              </a:rPr>
              <a:t>         kg</a:t>
            </a:r>
          </a:p>
        </p:txBody>
      </p:sp>
    </p:spTree>
    <p:extLst>
      <p:ext uri="{BB962C8B-B14F-4D97-AF65-F5344CB8AC3E}">
        <p14:creationId xmlns:p14="http://schemas.microsoft.com/office/powerpoint/2010/main" val="31215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 dirty="0"/>
          </a:p>
        </p:txBody>
      </p:sp>
      <p:graphicFrame>
        <p:nvGraphicFramePr>
          <p:cNvPr id="12379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313139"/>
              </p:ext>
            </p:extLst>
          </p:nvPr>
        </p:nvGraphicFramePr>
        <p:xfrm>
          <a:off x="1905000" y="1354139"/>
          <a:ext cx="8763000" cy="405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Imagem de bitmap" r:id="rId3" imgW="9152381" imgH="4401164" progId="Paint.Picture">
                  <p:embed/>
                </p:oleObj>
              </mc:Choice>
              <mc:Fallback>
                <p:oleObj name="Imagem de bitmap" r:id="rId3" imgW="9152381" imgH="44011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54139"/>
                        <a:ext cx="8763000" cy="405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32566"/>
            <a:ext cx="10515600" cy="1325563"/>
          </a:xfrm>
        </p:spPr>
        <p:txBody>
          <a:bodyPr/>
          <a:lstStyle/>
          <a:p>
            <a:pPr algn="ctr"/>
            <a:r>
              <a:rPr lang="pt-BR" altLang="pt-BR" b="1" dirty="0"/>
              <a:t>Nitrogênio</a:t>
            </a:r>
          </a:p>
        </p:txBody>
      </p:sp>
      <p:grpSp>
        <p:nvGrpSpPr>
          <p:cNvPr id="12330" name="Group 42"/>
          <p:cNvGrpSpPr>
            <a:grpSpLocks/>
          </p:cNvGrpSpPr>
          <p:nvPr/>
        </p:nvGrpSpPr>
        <p:grpSpPr bwMode="auto">
          <a:xfrm>
            <a:off x="7391400" y="2514601"/>
            <a:ext cx="2590800" cy="1752600"/>
            <a:chOff x="1008" y="2016"/>
            <a:chExt cx="1419" cy="1104"/>
          </a:xfrm>
        </p:grpSpPr>
        <p:sp>
          <p:nvSpPr>
            <p:cNvPr id="12328" name="Text Box 40"/>
            <p:cNvSpPr txBox="1">
              <a:spLocks noChangeArrowheads="1"/>
            </p:cNvSpPr>
            <p:nvPr/>
          </p:nvSpPr>
          <p:spPr bwMode="auto">
            <a:xfrm>
              <a:off x="1131" y="2016"/>
              <a:ext cx="129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00FF"/>
                  </a:solidFill>
                </a:rPr>
                <a:t>Oferta do solo (1,80mM N) </a:t>
              </a:r>
              <a:r>
                <a:rPr lang="pt-BR" altLang="pt-BR" b="1">
                  <a:solidFill>
                    <a:srgbClr val="FF0000"/>
                  </a:solidFill>
                </a:rPr>
                <a:t>sem adubação</a:t>
              </a:r>
              <a:r>
                <a:rPr lang="pt-BR" altLang="pt-BR" b="1">
                  <a:solidFill>
                    <a:srgbClr val="0000FF"/>
                  </a:solidFill>
                </a:rPr>
                <a:t> (0,315kg/ha.dia)</a:t>
              </a:r>
            </a:p>
          </p:txBody>
        </p:sp>
        <p:sp>
          <p:nvSpPr>
            <p:cNvPr id="12329" name="Line 41"/>
            <p:cNvSpPr>
              <a:spLocks noChangeShapeType="1"/>
            </p:cNvSpPr>
            <p:nvPr/>
          </p:nvSpPr>
          <p:spPr bwMode="auto">
            <a:xfrm flipH="1">
              <a:off x="1008" y="2773"/>
              <a:ext cx="123" cy="3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grpSp>
        <p:nvGrpSpPr>
          <p:cNvPr id="12354" name="Group 66"/>
          <p:cNvGrpSpPr>
            <a:grpSpLocks/>
          </p:cNvGrpSpPr>
          <p:nvPr/>
        </p:nvGrpSpPr>
        <p:grpSpPr bwMode="auto">
          <a:xfrm>
            <a:off x="2057400" y="5334004"/>
            <a:ext cx="8382000" cy="827088"/>
            <a:chOff x="144" y="3224"/>
            <a:chExt cx="5110" cy="521"/>
          </a:xfrm>
        </p:grpSpPr>
        <p:sp>
          <p:nvSpPr>
            <p:cNvPr id="12355" name="Text Box 67"/>
            <p:cNvSpPr txBox="1">
              <a:spLocks noChangeArrowheads="1"/>
            </p:cNvSpPr>
            <p:nvPr/>
          </p:nvSpPr>
          <p:spPr bwMode="auto">
            <a:xfrm>
              <a:off x="1440" y="3224"/>
              <a:ext cx="14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FF0000"/>
                  </a:solidFill>
                </a:rPr>
                <a:t>1,80.10</a:t>
              </a:r>
              <a:r>
                <a:rPr lang="pt-BR" altLang="pt-BR" baseline="30000">
                  <a:solidFill>
                    <a:srgbClr val="FF0000"/>
                  </a:solidFill>
                </a:rPr>
                <a:t>-3 </a:t>
              </a:r>
              <a:r>
                <a:rPr lang="pt-BR" altLang="pt-BR">
                  <a:solidFill>
                    <a:srgbClr val="FF0000"/>
                  </a:solidFill>
                </a:rPr>
                <a:t>moles N</a:t>
              </a:r>
              <a:endParaRPr lang="pt-BR" altLang="pt-BR">
                <a:solidFill>
                  <a:schemeClr val="accent1"/>
                </a:solidFill>
              </a:endParaRPr>
            </a:p>
          </p:txBody>
        </p:sp>
        <p:sp>
          <p:nvSpPr>
            <p:cNvPr id="12356" name="Line 68"/>
            <p:cNvSpPr>
              <a:spLocks noChangeShapeType="1"/>
            </p:cNvSpPr>
            <p:nvPr/>
          </p:nvSpPr>
          <p:spPr bwMode="auto">
            <a:xfrm>
              <a:off x="1491" y="3512"/>
              <a:ext cx="136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2357" name="Text Box 69"/>
            <p:cNvSpPr txBox="1">
              <a:spLocks noChangeArrowheads="1"/>
            </p:cNvSpPr>
            <p:nvPr/>
          </p:nvSpPr>
          <p:spPr bwMode="auto">
            <a:xfrm>
              <a:off x="1440" y="3512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rgbClr val="FF0000"/>
                  </a:solidFill>
                </a:rPr>
                <a:t>L solução</a:t>
              </a:r>
              <a:endParaRPr lang="pt-BR" altLang="pt-BR">
                <a:solidFill>
                  <a:schemeClr val="accent1"/>
                </a:solidFill>
              </a:endParaRPr>
            </a:p>
          </p:txBody>
        </p:sp>
        <p:sp>
          <p:nvSpPr>
            <p:cNvPr id="12358" name="Text Box 70"/>
            <p:cNvSpPr txBox="1">
              <a:spLocks noChangeArrowheads="1"/>
            </p:cNvSpPr>
            <p:nvPr/>
          </p:nvSpPr>
          <p:spPr bwMode="auto">
            <a:xfrm>
              <a:off x="2955" y="3224"/>
              <a:ext cx="7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14 g N</a:t>
              </a:r>
            </a:p>
          </p:txBody>
        </p:sp>
        <p:sp>
          <p:nvSpPr>
            <p:cNvPr id="12359" name="Line 71"/>
            <p:cNvSpPr>
              <a:spLocks noChangeShapeType="1"/>
            </p:cNvSpPr>
            <p:nvPr/>
          </p:nvSpPr>
          <p:spPr bwMode="auto">
            <a:xfrm>
              <a:off x="3006" y="3512"/>
              <a:ext cx="45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2360" name="Text Box 72"/>
            <p:cNvSpPr txBox="1">
              <a:spLocks noChangeArrowheads="1"/>
            </p:cNvSpPr>
            <p:nvPr/>
          </p:nvSpPr>
          <p:spPr bwMode="auto">
            <a:xfrm>
              <a:off x="2955" y="3512"/>
              <a:ext cx="64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mol N</a:t>
              </a:r>
            </a:p>
          </p:txBody>
        </p:sp>
        <p:grpSp>
          <p:nvGrpSpPr>
            <p:cNvPr id="12361" name="Group 73"/>
            <p:cNvGrpSpPr>
              <a:grpSpLocks/>
            </p:cNvGrpSpPr>
            <p:nvPr/>
          </p:nvGrpSpPr>
          <p:grpSpPr bwMode="auto">
            <a:xfrm>
              <a:off x="144" y="3224"/>
              <a:ext cx="1152" cy="521"/>
              <a:chOff x="3504" y="2112"/>
              <a:chExt cx="1152" cy="521"/>
            </a:xfrm>
          </p:grpSpPr>
          <p:sp>
            <p:nvSpPr>
              <p:cNvPr id="12362" name="Text Box 74"/>
              <p:cNvSpPr txBox="1">
                <a:spLocks noChangeArrowheads="1"/>
              </p:cNvSpPr>
              <p:nvPr/>
            </p:nvSpPr>
            <p:spPr bwMode="auto">
              <a:xfrm>
                <a:off x="3504" y="2112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rgbClr val="0000FF"/>
                    </a:solidFill>
                  </a:rPr>
                  <a:t>1,25 L</a:t>
                </a:r>
                <a:endParaRPr lang="pt-BR" altLang="pt-BR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363" name="Text Box 75"/>
              <p:cNvSpPr txBox="1">
                <a:spLocks noChangeArrowheads="1"/>
              </p:cNvSpPr>
              <p:nvPr/>
            </p:nvSpPr>
            <p:spPr bwMode="auto">
              <a:xfrm>
                <a:off x="3504" y="2400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rgbClr val="0000FF"/>
                    </a:solidFill>
                  </a:rPr>
                  <a:t>m</a:t>
                </a:r>
                <a:r>
                  <a:rPr lang="pt-BR" altLang="pt-BR" baseline="30000">
                    <a:solidFill>
                      <a:srgbClr val="0000FF"/>
                    </a:solidFill>
                  </a:rPr>
                  <a:t>2</a:t>
                </a:r>
                <a:r>
                  <a:rPr lang="pt-BR" altLang="pt-BR">
                    <a:solidFill>
                      <a:srgbClr val="0000FF"/>
                    </a:solidFill>
                  </a:rPr>
                  <a:t>.dia</a:t>
                </a:r>
                <a:endParaRPr lang="pt-BR" altLang="pt-BR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364" name="Line 76"/>
            <p:cNvSpPr>
              <a:spLocks noChangeShapeType="1"/>
            </p:cNvSpPr>
            <p:nvPr/>
          </p:nvSpPr>
          <p:spPr bwMode="auto">
            <a:xfrm>
              <a:off x="195" y="3512"/>
              <a:ext cx="52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12365" name="Group 77"/>
            <p:cNvGrpSpPr>
              <a:grpSpLocks/>
            </p:cNvGrpSpPr>
            <p:nvPr/>
          </p:nvGrpSpPr>
          <p:grpSpPr bwMode="auto">
            <a:xfrm>
              <a:off x="816" y="3224"/>
              <a:ext cx="1152" cy="521"/>
              <a:chOff x="3504" y="2112"/>
              <a:chExt cx="1152" cy="521"/>
            </a:xfrm>
          </p:grpSpPr>
          <p:sp>
            <p:nvSpPr>
              <p:cNvPr id="12366" name="Text Box 78"/>
              <p:cNvSpPr txBox="1">
                <a:spLocks noChangeArrowheads="1"/>
              </p:cNvSpPr>
              <p:nvPr/>
            </p:nvSpPr>
            <p:spPr bwMode="auto">
              <a:xfrm>
                <a:off x="3504" y="2112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accent1"/>
                    </a:solidFill>
                  </a:rPr>
                  <a:t>10</a:t>
                </a:r>
                <a:r>
                  <a:rPr lang="pt-BR" altLang="pt-BR" baseline="30000">
                    <a:solidFill>
                      <a:schemeClr val="accent1"/>
                    </a:solidFill>
                  </a:rPr>
                  <a:t>4</a:t>
                </a:r>
                <a:r>
                  <a:rPr lang="pt-BR" altLang="pt-BR">
                    <a:solidFill>
                      <a:schemeClr val="accent1"/>
                    </a:solidFill>
                  </a:rPr>
                  <a:t> m</a:t>
                </a:r>
                <a:r>
                  <a:rPr lang="pt-BR" altLang="pt-BR" baseline="30000">
                    <a:solidFill>
                      <a:schemeClr val="accent1"/>
                    </a:solidFill>
                  </a:rPr>
                  <a:t>2</a:t>
                </a:r>
                <a:endParaRPr lang="pt-BR" altLang="pt-BR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367" name="Text Box 79"/>
              <p:cNvSpPr txBox="1">
                <a:spLocks noChangeArrowheads="1"/>
              </p:cNvSpPr>
              <p:nvPr/>
            </p:nvSpPr>
            <p:spPr bwMode="auto">
              <a:xfrm>
                <a:off x="3504" y="2400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>
                    <a:solidFill>
                      <a:schemeClr val="accent1"/>
                    </a:solidFill>
                  </a:rPr>
                  <a:t>      ha</a:t>
                </a:r>
              </a:p>
            </p:txBody>
          </p:sp>
        </p:grpSp>
        <p:sp>
          <p:nvSpPr>
            <p:cNvPr id="12368" name="Line 80"/>
            <p:cNvSpPr>
              <a:spLocks noChangeShapeType="1"/>
            </p:cNvSpPr>
            <p:nvPr/>
          </p:nvSpPr>
          <p:spPr bwMode="auto">
            <a:xfrm>
              <a:off x="867" y="3512"/>
              <a:ext cx="52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2369" name="Text Box 81"/>
            <p:cNvSpPr txBox="1">
              <a:spLocks noChangeArrowheads="1"/>
            </p:cNvSpPr>
            <p:nvPr/>
          </p:nvSpPr>
          <p:spPr bwMode="auto">
            <a:xfrm>
              <a:off x="3600" y="3224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kg N</a:t>
              </a:r>
            </a:p>
          </p:txBody>
        </p:sp>
        <p:sp>
          <p:nvSpPr>
            <p:cNvPr id="12370" name="Line 82"/>
            <p:cNvSpPr>
              <a:spLocks noChangeShapeType="1"/>
            </p:cNvSpPr>
            <p:nvPr/>
          </p:nvSpPr>
          <p:spPr bwMode="auto">
            <a:xfrm>
              <a:off x="3577" y="3512"/>
              <a:ext cx="573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2371" name="Text Box 83"/>
            <p:cNvSpPr txBox="1">
              <a:spLocks noChangeArrowheads="1"/>
            </p:cNvSpPr>
            <p:nvPr/>
          </p:nvSpPr>
          <p:spPr bwMode="auto">
            <a:xfrm>
              <a:off x="3504" y="3512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10</a:t>
              </a:r>
              <a:r>
                <a:rPr lang="pt-BR" altLang="pt-BR" baseline="30000">
                  <a:solidFill>
                    <a:schemeClr val="accent1"/>
                  </a:solidFill>
                </a:rPr>
                <a:t>3 </a:t>
              </a:r>
              <a:r>
                <a:rPr lang="pt-BR" altLang="pt-BR">
                  <a:solidFill>
                    <a:schemeClr val="accent1"/>
                  </a:solidFill>
                </a:rPr>
                <a:t>g N</a:t>
              </a:r>
            </a:p>
          </p:txBody>
        </p:sp>
        <p:sp>
          <p:nvSpPr>
            <p:cNvPr id="12372" name="Text Box 84"/>
            <p:cNvSpPr txBox="1">
              <a:spLocks noChangeArrowheads="1"/>
            </p:cNvSpPr>
            <p:nvPr/>
          </p:nvSpPr>
          <p:spPr bwMode="auto">
            <a:xfrm>
              <a:off x="4115" y="3368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=</a:t>
              </a:r>
            </a:p>
          </p:txBody>
        </p:sp>
        <p:sp>
          <p:nvSpPr>
            <p:cNvPr id="12373" name="Text Box 85"/>
            <p:cNvSpPr txBox="1">
              <a:spLocks noChangeArrowheads="1"/>
            </p:cNvSpPr>
            <p:nvPr/>
          </p:nvSpPr>
          <p:spPr bwMode="auto">
            <a:xfrm>
              <a:off x="4294" y="3224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0,315 kg N</a:t>
              </a:r>
            </a:p>
          </p:txBody>
        </p:sp>
        <p:sp>
          <p:nvSpPr>
            <p:cNvPr id="12374" name="Line 86"/>
            <p:cNvSpPr>
              <a:spLocks noChangeShapeType="1"/>
            </p:cNvSpPr>
            <p:nvPr/>
          </p:nvSpPr>
          <p:spPr bwMode="auto">
            <a:xfrm>
              <a:off x="4345" y="3512"/>
              <a:ext cx="6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2375" name="Text Box 87"/>
            <p:cNvSpPr txBox="1">
              <a:spLocks noChangeArrowheads="1"/>
            </p:cNvSpPr>
            <p:nvPr/>
          </p:nvSpPr>
          <p:spPr bwMode="auto">
            <a:xfrm>
              <a:off x="4294" y="3512"/>
              <a:ext cx="8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>
                  <a:solidFill>
                    <a:schemeClr val="accent1"/>
                  </a:solidFill>
                </a:rPr>
                <a:t>ha.dia</a:t>
              </a:r>
            </a:p>
          </p:txBody>
        </p:sp>
      </p:grpSp>
      <p:sp>
        <p:nvSpPr>
          <p:cNvPr id="12376" name="Text Box 88"/>
          <p:cNvSpPr txBox="1">
            <a:spLocks noChangeArrowheads="1"/>
          </p:cNvSpPr>
          <p:nvPr/>
        </p:nvSpPr>
        <p:spPr bwMode="auto">
          <a:xfrm>
            <a:off x="2092325" y="4319590"/>
            <a:ext cx="358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0000FF"/>
                </a:solidFill>
              </a:rPr>
              <a:t>Solo médio da natureza na capacidade de campo</a:t>
            </a:r>
          </a:p>
        </p:txBody>
      </p:sp>
      <p:sp>
        <p:nvSpPr>
          <p:cNvPr id="12377" name="Line 89"/>
          <p:cNvSpPr>
            <a:spLocks noChangeShapeType="1"/>
          </p:cNvSpPr>
          <p:nvPr/>
        </p:nvSpPr>
        <p:spPr bwMode="auto">
          <a:xfrm flipH="1">
            <a:off x="2455863" y="5064126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30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47164" y="105149"/>
            <a:ext cx="105156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t-BR" altLang="pt-BR"/>
              <a:t>Água disponível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77" y="1430712"/>
            <a:ext cx="8616950" cy="493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5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6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730609"/>
              </p:ext>
            </p:extLst>
          </p:nvPr>
        </p:nvGraphicFramePr>
        <p:xfrm>
          <a:off x="1789674" y="1385047"/>
          <a:ext cx="8915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Imagem de bitmap" r:id="rId3" imgW="9152381" imgH="4401164" progId="Paint.Picture">
                  <p:embed/>
                </p:oleObj>
              </mc:Choice>
              <mc:Fallback>
                <p:oleObj name="Imagem de bitmap" r:id="rId3" imgW="9152381" imgH="44011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674" y="1385047"/>
                        <a:ext cx="89154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40977" y="48372"/>
            <a:ext cx="105156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t-BR" altLang="pt-BR" dirty="0"/>
              <a:t>Nitrogênio</a:t>
            </a:r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1743636" y="1478711"/>
            <a:ext cx="6477000" cy="3997325"/>
            <a:chOff x="48" y="1643"/>
            <a:chExt cx="4080" cy="2518"/>
          </a:xfrm>
        </p:grpSpPr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1204" y="2699"/>
              <a:ext cx="0" cy="9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14348" name="Group 12"/>
            <p:cNvGrpSpPr>
              <a:grpSpLocks/>
            </p:cNvGrpSpPr>
            <p:nvPr/>
          </p:nvGrpSpPr>
          <p:grpSpPr bwMode="auto">
            <a:xfrm>
              <a:off x="48" y="1643"/>
              <a:ext cx="4080" cy="2518"/>
              <a:chOff x="48" y="1643"/>
              <a:chExt cx="4080" cy="2518"/>
            </a:xfrm>
          </p:grpSpPr>
          <p:sp>
            <p:nvSpPr>
              <p:cNvPr id="14349" name="Text Box 13"/>
              <p:cNvSpPr txBox="1">
                <a:spLocks noChangeArrowheads="1"/>
              </p:cNvSpPr>
              <p:nvPr/>
            </p:nvSpPr>
            <p:spPr bwMode="auto">
              <a:xfrm>
                <a:off x="2832" y="1643"/>
                <a:ext cx="129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b="1">
                    <a:solidFill>
                      <a:srgbClr val="FF0000"/>
                    </a:solidFill>
                  </a:rPr>
                  <a:t>Oferta do solo com adubação</a:t>
                </a:r>
              </a:p>
            </p:txBody>
          </p:sp>
          <p:sp>
            <p:nvSpPr>
              <p:cNvPr id="14350" name="Line 14"/>
              <p:cNvSpPr>
                <a:spLocks noChangeShapeType="1"/>
              </p:cNvSpPr>
              <p:nvPr/>
            </p:nvSpPr>
            <p:spPr bwMode="auto">
              <a:xfrm flipH="1">
                <a:off x="2896" y="2145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4351" name="Line 15"/>
              <p:cNvSpPr>
                <a:spLocks noChangeShapeType="1"/>
              </p:cNvSpPr>
              <p:nvPr/>
            </p:nvSpPr>
            <p:spPr bwMode="auto">
              <a:xfrm flipV="1">
                <a:off x="561" y="3674"/>
                <a:ext cx="96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4352" name="Line 16"/>
              <p:cNvSpPr>
                <a:spLocks noChangeShapeType="1"/>
              </p:cNvSpPr>
              <p:nvPr/>
            </p:nvSpPr>
            <p:spPr bwMode="auto">
              <a:xfrm flipH="1" flipV="1">
                <a:off x="1248" y="3696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4353" name="Text Box 17"/>
              <p:cNvSpPr txBox="1">
                <a:spLocks noChangeArrowheads="1"/>
              </p:cNvSpPr>
              <p:nvPr/>
            </p:nvSpPr>
            <p:spPr bwMode="auto">
              <a:xfrm>
                <a:off x="48" y="3754"/>
                <a:ext cx="129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>
                    <a:solidFill>
                      <a:srgbClr val="FF0000"/>
                    </a:solidFill>
                  </a:rPr>
                  <a:t>Adubação na semeadura</a:t>
                </a:r>
              </a:p>
            </p:txBody>
          </p:sp>
          <p:sp>
            <p:nvSpPr>
              <p:cNvPr id="14354" name="Text Box 18"/>
              <p:cNvSpPr txBox="1">
                <a:spLocks noChangeArrowheads="1"/>
              </p:cNvSpPr>
              <p:nvPr/>
            </p:nvSpPr>
            <p:spPr bwMode="auto">
              <a:xfrm>
                <a:off x="1163" y="3648"/>
                <a:ext cx="267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 dirty="0">
                    <a:solidFill>
                      <a:srgbClr val="FF0000"/>
                    </a:solidFill>
                  </a:rPr>
                  <a:t>Adubação em cobertura (4 folhas)</a:t>
                </a:r>
              </a:p>
            </p:txBody>
          </p:sp>
        </p:grpSp>
      </p:grp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3724836" y="2880472"/>
            <a:ext cx="2667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0000FF"/>
                </a:solidFill>
              </a:rPr>
              <a:t>Oferta do solo (1,80mM N) sem adubação     (0,315kg N/ha.dia)</a:t>
            </a: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2810436" y="3899647"/>
            <a:ext cx="9906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90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979734"/>
              </p:ext>
            </p:extLst>
          </p:nvPr>
        </p:nvGraphicFramePr>
        <p:xfrm>
          <a:off x="1501589" y="1348068"/>
          <a:ext cx="9097963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Imagem de bitmap" r:id="rId3" imgW="9097645" imgH="4361905" progId="Paint.Picture">
                  <p:embed/>
                </p:oleObj>
              </mc:Choice>
              <mc:Fallback>
                <p:oleObj name="Imagem de bitmap" r:id="rId3" imgW="9097645" imgH="43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589" y="1348068"/>
                        <a:ext cx="9097963" cy="436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22113" y="36000"/>
            <a:ext cx="105156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t-BR" altLang="pt-BR" dirty="0"/>
              <a:t>Nitrogênio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7978588" y="2357719"/>
            <a:ext cx="2438400" cy="1336675"/>
            <a:chOff x="4341" y="2208"/>
            <a:chExt cx="1323" cy="842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4368" y="2208"/>
              <a:ext cx="129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00FF"/>
                  </a:solidFill>
                </a:rPr>
                <a:t>Oferta do solo sem adubação (0,315 kg/ha.dia)</a:t>
              </a:r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H="1">
              <a:off x="4341" y="2703"/>
              <a:ext cx="123" cy="3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2943038" y="1516344"/>
            <a:ext cx="3048000" cy="1198563"/>
            <a:chOff x="956" y="1678"/>
            <a:chExt cx="1920" cy="755"/>
          </a:xfrm>
        </p:grpSpPr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956" y="1678"/>
              <a:ext cx="19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>
                  <a:solidFill>
                    <a:srgbClr val="006600"/>
                  </a:solidFill>
                </a:rPr>
                <a:t>Pico de demanda da planta (4kgN/ha) (12folhas) (8t/ha)</a:t>
              </a:r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2640" y="2352"/>
              <a:ext cx="144" cy="8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1501588" y="1460782"/>
            <a:ext cx="7202488" cy="3997325"/>
            <a:chOff x="48" y="1643"/>
            <a:chExt cx="4537" cy="2518"/>
          </a:xfrm>
        </p:grpSpPr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1204" y="2699"/>
              <a:ext cx="0" cy="9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16396" name="Group 12"/>
            <p:cNvGrpSpPr>
              <a:grpSpLocks/>
            </p:cNvGrpSpPr>
            <p:nvPr/>
          </p:nvGrpSpPr>
          <p:grpSpPr bwMode="auto">
            <a:xfrm>
              <a:off x="48" y="1643"/>
              <a:ext cx="4537" cy="2518"/>
              <a:chOff x="48" y="1643"/>
              <a:chExt cx="4537" cy="2518"/>
            </a:xfrm>
          </p:grpSpPr>
          <p:sp>
            <p:nvSpPr>
              <p:cNvPr id="16397" name="Text Box 13"/>
              <p:cNvSpPr txBox="1">
                <a:spLocks noChangeArrowheads="1"/>
              </p:cNvSpPr>
              <p:nvPr/>
            </p:nvSpPr>
            <p:spPr bwMode="auto">
              <a:xfrm>
                <a:off x="2832" y="1643"/>
                <a:ext cx="159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b="1" dirty="0">
                    <a:solidFill>
                      <a:srgbClr val="FF0000"/>
                    </a:solidFill>
                  </a:rPr>
                  <a:t>Oferta do solo com adubação</a:t>
                </a:r>
              </a:p>
            </p:txBody>
          </p:sp>
          <p:sp>
            <p:nvSpPr>
              <p:cNvPr id="16398" name="Line 14"/>
              <p:cNvSpPr>
                <a:spLocks noChangeShapeType="1"/>
              </p:cNvSpPr>
              <p:nvPr/>
            </p:nvSpPr>
            <p:spPr bwMode="auto">
              <a:xfrm flipH="1">
                <a:off x="2896" y="2145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6399" name="Line 15"/>
              <p:cNvSpPr>
                <a:spLocks noChangeShapeType="1"/>
              </p:cNvSpPr>
              <p:nvPr/>
            </p:nvSpPr>
            <p:spPr bwMode="auto">
              <a:xfrm flipV="1">
                <a:off x="561" y="3674"/>
                <a:ext cx="96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6400" name="Line 16"/>
              <p:cNvSpPr>
                <a:spLocks noChangeShapeType="1"/>
              </p:cNvSpPr>
              <p:nvPr/>
            </p:nvSpPr>
            <p:spPr bwMode="auto">
              <a:xfrm flipH="1" flipV="1">
                <a:off x="1248" y="3696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6401" name="Text Box 17"/>
              <p:cNvSpPr txBox="1">
                <a:spLocks noChangeArrowheads="1"/>
              </p:cNvSpPr>
              <p:nvPr/>
            </p:nvSpPr>
            <p:spPr bwMode="auto">
              <a:xfrm>
                <a:off x="48" y="3754"/>
                <a:ext cx="129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>
                    <a:solidFill>
                      <a:srgbClr val="FF0000"/>
                    </a:solidFill>
                  </a:rPr>
                  <a:t>Adubação na semeadura</a:t>
                </a:r>
              </a:p>
            </p:txBody>
          </p:sp>
          <p:sp>
            <p:nvSpPr>
              <p:cNvPr id="16402" name="Text Box 18"/>
              <p:cNvSpPr txBox="1">
                <a:spLocks noChangeArrowheads="1"/>
              </p:cNvSpPr>
              <p:nvPr/>
            </p:nvSpPr>
            <p:spPr bwMode="auto">
              <a:xfrm>
                <a:off x="1163" y="3648"/>
                <a:ext cx="342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 dirty="0">
                    <a:solidFill>
                      <a:srgbClr val="FF0000"/>
                    </a:solidFill>
                  </a:rPr>
                  <a:t>Adubação em cobertura (4 folhas)</a:t>
                </a:r>
              </a:p>
            </p:txBody>
          </p:sp>
        </p:grpSp>
      </p:grpSp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2492188" y="2132294"/>
            <a:ext cx="7848600" cy="2511425"/>
            <a:chOff x="672" y="2066"/>
            <a:chExt cx="4944" cy="1582"/>
          </a:xfrm>
        </p:grpSpPr>
        <p:grpSp>
          <p:nvGrpSpPr>
            <p:cNvPr id="16404" name="Group 20"/>
            <p:cNvGrpSpPr>
              <a:grpSpLocks/>
            </p:cNvGrpSpPr>
            <p:nvPr/>
          </p:nvGrpSpPr>
          <p:grpSpPr bwMode="auto">
            <a:xfrm>
              <a:off x="2714" y="2066"/>
              <a:ext cx="1366" cy="1013"/>
              <a:chOff x="2714" y="2066"/>
              <a:chExt cx="1366" cy="1013"/>
            </a:xfrm>
          </p:grpSpPr>
          <p:sp>
            <p:nvSpPr>
              <p:cNvPr id="16405" name="Text Box 21"/>
              <p:cNvSpPr txBox="1">
                <a:spLocks noChangeArrowheads="1"/>
              </p:cNvSpPr>
              <p:nvPr/>
            </p:nvSpPr>
            <p:spPr bwMode="auto">
              <a:xfrm>
                <a:off x="2714" y="2066"/>
                <a:ext cx="1366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>
                    <a:solidFill>
                      <a:srgbClr val="006600"/>
                    </a:solidFill>
                  </a:rPr>
                  <a:t>Pico de demanda da planta (2kgN/ha) (12folhas) (4t/ha)</a:t>
                </a:r>
              </a:p>
            </p:txBody>
          </p:sp>
          <p:sp>
            <p:nvSpPr>
              <p:cNvPr id="16406" name="Line 22"/>
              <p:cNvSpPr>
                <a:spLocks noChangeShapeType="1"/>
              </p:cNvSpPr>
              <p:nvPr/>
            </p:nvSpPr>
            <p:spPr bwMode="auto">
              <a:xfrm flipH="1">
                <a:off x="2806" y="2839"/>
                <a:ext cx="144" cy="24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672" y="3056"/>
              <a:ext cx="4944" cy="592"/>
            </a:xfrm>
            <a:custGeom>
              <a:avLst/>
              <a:gdLst>
                <a:gd name="T0" fmla="*/ 0 w 4944"/>
                <a:gd name="T1" fmla="*/ 592 h 592"/>
                <a:gd name="T2" fmla="*/ 192 w 4944"/>
                <a:gd name="T3" fmla="*/ 496 h 592"/>
                <a:gd name="T4" fmla="*/ 384 w 4944"/>
                <a:gd name="T5" fmla="*/ 400 h 592"/>
                <a:gd name="T6" fmla="*/ 480 w 4944"/>
                <a:gd name="T7" fmla="*/ 352 h 592"/>
                <a:gd name="T8" fmla="*/ 576 w 4944"/>
                <a:gd name="T9" fmla="*/ 304 h 592"/>
                <a:gd name="T10" fmla="*/ 720 w 4944"/>
                <a:gd name="T11" fmla="*/ 208 h 592"/>
                <a:gd name="T12" fmla="*/ 960 w 4944"/>
                <a:gd name="T13" fmla="*/ 160 h 592"/>
                <a:gd name="T14" fmla="*/ 1056 w 4944"/>
                <a:gd name="T15" fmla="*/ 112 h 592"/>
                <a:gd name="T16" fmla="*/ 1200 w 4944"/>
                <a:gd name="T17" fmla="*/ 64 h 592"/>
                <a:gd name="T18" fmla="*/ 1392 w 4944"/>
                <a:gd name="T19" fmla="*/ 64 h 592"/>
                <a:gd name="T20" fmla="*/ 1536 w 4944"/>
                <a:gd name="T21" fmla="*/ 16 h 592"/>
                <a:gd name="T22" fmla="*/ 1680 w 4944"/>
                <a:gd name="T23" fmla="*/ 16 h 592"/>
                <a:gd name="T24" fmla="*/ 1872 w 4944"/>
                <a:gd name="T25" fmla="*/ 16 h 592"/>
                <a:gd name="T26" fmla="*/ 2016 w 4944"/>
                <a:gd name="T27" fmla="*/ 16 h 592"/>
                <a:gd name="T28" fmla="*/ 2304 w 4944"/>
                <a:gd name="T29" fmla="*/ 16 h 592"/>
                <a:gd name="T30" fmla="*/ 2784 w 4944"/>
                <a:gd name="T31" fmla="*/ 112 h 592"/>
                <a:gd name="T32" fmla="*/ 3072 w 4944"/>
                <a:gd name="T33" fmla="*/ 160 h 592"/>
                <a:gd name="T34" fmla="*/ 3312 w 4944"/>
                <a:gd name="T35" fmla="*/ 256 h 592"/>
                <a:gd name="T36" fmla="*/ 3552 w 4944"/>
                <a:gd name="T37" fmla="*/ 304 h 592"/>
                <a:gd name="T38" fmla="*/ 3648 w 4944"/>
                <a:gd name="T39" fmla="*/ 304 h 592"/>
                <a:gd name="T40" fmla="*/ 4032 w 4944"/>
                <a:gd name="T41" fmla="*/ 400 h 592"/>
                <a:gd name="T42" fmla="*/ 4320 w 4944"/>
                <a:gd name="T43" fmla="*/ 448 h 592"/>
                <a:gd name="T44" fmla="*/ 4512 w 4944"/>
                <a:gd name="T45" fmla="*/ 448 h 592"/>
                <a:gd name="T46" fmla="*/ 4656 w 4944"/>
                <a:gd name="T47" fmla="*/ 496 h 592"/>
                <a:gd name="T48" fmla="*/ 4848 w 4944"/>
                <a:gd name="T49" fmla="*/ 544 h 592"/>
                <a:gd name="T50" fmla="*/ 4944 w 4944"/>
                <a:gd name="T51" fmla="*/ 54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44" h="592">
                  <a:moveTo>
                    <a:pt x="0" y="592"/>
                  </a:moveTo>
                  <a:cubicBezTo>
                    <a:pt x="64" y="560"/>
                    <a:pt x="128" y="528"/>
                    <a:pt x="192" y="496"/>
                  </a:cubicBezTo>
                  <a:cubicBezTo>
                    <a:pt x="256" y="464"/>
                    <a:pt x="336" y="424"/>
                    <a:pt x="384" y="400"/>
                  </a:cubicBezTo>
                  <a:cubicBezTo>
                    <a:pt x="432" y="376"/>
                    <a:pt x="448" y="368"/>
                    <a:pt x="480" y="352"/>
                  </a:cubicBezTo>
                  <a:cubicBezTo>
                    <a:pt x="512" y="336"/>
                    <a:pt x="536" y="328"/>
                    <a:pt x="576" y="304"/>
                  </a:cubicBezTo>
                  <a:cubicBezTo>
                    <a:pt x="616" y="280"/>
                    <a:pt x="656" y="232"/>
                    <a:pt x="720" y="208"/>
                  </a:cubicBezTo>
                  <a:cubicBezTo>
                    <a:pt x="784" y="184"/>
                    <a:pt x="904" y="176"/>
                    <a:pt x="960" y="160"/>
                  </a:cubicBezTo>
                  <a:cubicBezTo>
                    <a:pt x="1016" y="144"/>
                    <a:pt x="1016" y="128"/>
                    <a:pt x="1056" y="112"/>
                  </a:cubicBezTo>
                  <a:cubicBezTo>
                    <a:pt x="1096" y="96"/>
                    <a:pt x="1144" y="72"/>
                    <a:pt x="1200" y="64"/>
                  </a:cubicBezTo>
                  <a:cubicBezTo>
                    <a:pt x="1256" y="56"/>
                    <a:pt x="1336" y="72"/>
                    <a:pt x="1392" y="64"/>
                  </a:cubicBezTo>
                  <a:cubicBezTo>
                    <a:pt x="1448" y="56"/>
                    <a:pt x="1488" y="24"/>
                    <a:pt x="1536" y="16"/>
                  </a:cubicBezTo>
                  <a:cubicBezTo>
                    <a:pt x="1584" y="8"/>
                    <a:pt x="1624" y="16"/>
                    <a:pt x="1680" y="16"/>
                  </a:cubicBezTo>
                  <a:cubicBezTo>
                    <a:pt x="1736" y="16"/>
                    <a:pt x="1816" y="16"/>
                    <a:pt x="1872" y="16"/>
                  </a:cubicBezTo>
                  <a:cubicBezTo>
                    <a:pt x="1928" y="16"/>
                    <a:pt x="1944" y="16"/>
                    <a:pt x="2016" y="16"/>
                  </a:cubicBezTo>
                  <a:cubicBezTo>
                    <a:pt x="2088" y="16"/>
                    <a:pt x="2176" y="0"/>
                    <a:pt x="2304" y="16"/>
                  </a:cubicBezTo>
                  <a:cubicBezTo>
                    <a:pt x="2432" y="32"/>
                    <a:pt x="2656" y="88"/>
                    <a:pt x="2784" y="112"/>
                  </a:cubicBezTo>
                  <a:cubicBezTo>
                    <a:pt x="2912" y="136"/>
                    <a:pt x="2984" y="136"/>
                    <a:pt x="3072" y="160"/>
                  </a:cubicBezTo>
                  <a:cubicBezTo>
                    <a:pt x="3160" y="184"/>
                    <a:pt x="3232" y="232"/>
                    <a:pt x="3312" y="256"/>
                  </a:cubicBezTo>
                  <a:cubicBezTo>
                    <a:pt x="3392" y="280"/>
                    <a:pt x="3496" y="296"/>
                    <a:pt x="3552" y="304"/>
                  </a:cubicBezTo>
                  <a:cubicBezTo>
                    <a:pt x="3608" y="312"/>
                    <a:pt x="3568" y="288"/>
                    <a:pt x="3648" y="304"/>
                  </a:cubicBezTo>
                  <a:cubicBezTo>
                    <a:pt x="3728" y="320"/>
                    <a:pt x="3920" y="376"/>
                    <a:pt x="4032" y="400"/>
                  </a:cubicBezTo>
                  <a:cubicBezTo>
                    <a:pt x="4144" y="424"/>
                    <a:pt x="4240" y="440"/>
                    <a:pt x="4320" y="448"/>
                  </a:cubicBezTo>
                  <a:cubicBezTo>
                    <a:pt x="4400" y="456"/>
                    <a:pt x="4456" y="440"/>
                    <a:pt x="4512" y="448"/>
                  </a:cubicBezTo>
                  <a:cubicBezTo>
                    <a:pt x="4568" y="456"/>
                    <a:pt x="4600" y="480"/>
                    <a:pt x="4656" y="496"/>
                  </a:cubicBezTo>
                  <a:cubicBezTo>
                    <a:pt x="4712" y="512"/>
                    <a:pt x="4800" y="536"/>
                    <a:pt x="4848" y="544"/>
                  </a:cubicBezTo>
                  <a:cubicBezTo>
                    <a:pt x="4896" y="552"/>
                    <a:pt x="4920" y="548"/>
                    <a:pt x="4944" y="544"/>
                  </a:cubicBezTo>
                </a:path>
              </a:pathLst>
            </a:custGeom>
            <a:noFill/>
            <a:ln w="12700" cap="flat" cmpd="sng">
              <a:solidFill>
                <a:srgbClr val="00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1714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37461"/>
              </p:ext>
            </p:extLst>
          </p:nvPr>
        </p:nvGraphicFramePr>
        <p:xfrm>
          <a:off x="1331260" y="1500467"/>
          <a:ext cx="9097963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Imagem de bitmap" r:id="rId3" imgW="9097645" imgH="4361905" progId="Paint.Picture">
                  <p:embed/>
                </p:oleObj>
              </mc:Choice>
              <mc:Fallback>
                <p:oleObj name="Imagem de bitmap" r:id="rId3" imgW="9097645" imgH="43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260" y="1500467"/>
                        <a:ext cx="9097963" cy="436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720726" y="62706"/>
            <a:ext cx="105156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t-BR" altLang="pt-BR" dirty="0"/>
              <a:t>Nitrogênio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8146397" y="2510118"/>
            <a:ext cx="2100262" cy="1336675"/>
            <a:chOff x="4341" y="2208"/>
            <a:chExt cx="1323" cy="842"/>
          </a:xfrm>
        </p:grpSpPr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4368" y="2208"/>
              <a:ext cx="129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b="1">
                  <a:solidFill>
                    <a:srgbClr val="0000FF"/>
                  </a:solidFill>
                </a:rPr>
                <a:t>Oferta do solo com adubação para 4t/ha</a:t>
              </a: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H="1">
              <a:off x="4341" y="2703"/>
              <a:ext cx="123" cy="3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2772709" y="2225955"/>
            <a:ext cx="3048000" cy="1198562"/>
            <a:chOff x="956" y="1678"/>
            <a:chExt cx="1920" cy="755"/>
          </a:xfrm>
        </p:grpSpPr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956" y="1678"/>
              <a:ext cx="19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>
                  <a:solidFill>
                    <a:srgbClr val="006600"/>
                  </a:solidFill>
                </a:rPr>
                <a:t>Demanda média da planta (1,8kgN/ha) (12folhas) (8t/ha)</a:t>
              </a: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2640" y="2352"/>
              <a:ext cx="144" cy="8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1331259" y="1613181"/>
            <a:ext cx="6477000" cy="3997325"/>
            <a:chOff x="48" y="1643"/>
            <a:chExt cx="4080" cy="2518"/>
          </a:xfrm>
        </p:grpSpPr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204" y="2699"/>
              <a:ext cx="0" cy="9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26636" name="Group 12"/>
            <p:cNvGrpSpPr>
              <a:grpSpLocks/>
            </p:cNvGrpSpPr>
            <p:nvPr/>
          </p:nvGrpSpPr>
          <p:grpSpPr bwMode="auto">
            <a:xfrm>
              <a:off x="48" y="1643"/>
              <a:ext cx="4080" cy="2518"/>
              <a:chOff x="48" y="1643"/>
              <a:chExt cx="4080" cy="2518"/>
            </a:xfrm>
          </p:grpSpPr>
          <p:sp>
            <p:nvSpPr>
              <p:cNvPr id="26637" name="Text Box 13"/>
              <p:cNvSpPr txBox="1">
                <a:spLocks noChangeArrowheads="1"/>
              </p:cNvSpPr>
              <p:nvPr/>
            </p:nvSpPr>
            <p:spPr bwMode="auto">
              <a:xfrm>
                <a:off x="2832" y="1643"/>
                <a:ext cx="1296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b="1">
                    <a:solidFill>
                      <a:srgbClr val="FF0000"/>
                    </a:solidFill>
                  </a:rPr>
                  <a:t>Oferta do solo com adubação para 8t/ha</a:t>
                </a:r>
              </a:p>
            </p:txBody>
          </p:sp>
          <p:sp>
            <p:nvSpPr>
              <p:cNvPr id="26638" name="Line 14"/>
              <p:cNvSpPr>
                <a:spLocks noChangeShapeType="1"/>
              </p:cNvSpPr>
              <p:nvPr/>
            </p:nvSpPr>
            <p:spPr bwMode="auto">
              <a:xfrm flipH="1">
                <a:off x="2896" y="2145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6639" name="Line 15"/>
              <p:cNvSpPr>
                <a:spLocks noChangeShapeType="1"/>
              </p:cNvSpPr>
              <p:nvPr/>
            </p:nvSpPr>
            <p:spPr bwMode="auto">
              <a:xfrm flipV="1">
                <a:off x="561" y="3674"/>
                <a:ext cx="96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6640" name="Line 16"/>
              <p:cNvSpPr>
                <a:spLocks noChangeShapeType="1"/>
              </p:cNvSpPr>
              <p:nvPr/>
            </p:nvSpPr>
            <p:spPr bwMode="auto">
              <a:xfrm flipH="1" flipV="1">
                <a:off x="1248" y="3696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6641" name="Text Box 17"/>
              <p:cNvSpPr txBox="1">
                <a:spLocks noChangeArrowheads="1"/>
              </p:cNvSpPr>
              <p:nvPr/>
            </p:nvSpPr>
            <p:spPr bwMode="auto">
              <a:xfrm>
                <a:off x="48" y="3754"/>
                <a:ext cx="129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>
                    <a:solidFill>
                      <a:srgbClr val="FF0000"/>
                    </a:solidFill>
                  </a:rPr>
                  <a:t>Adubação na semeadura</a:t>
                </a:r>
              </a:p>
            </p:txBody>
          </p:sp>
          <p:sp>
            <p:nvSpPr>
              <p:cNvPr id="26642" name="Text Box 18"/>
              <p:cNvSpPr txBox="1">
                <a:spLocks noChangeArrowheads="1"/>
              </p:cNvSpPr>
              <p:nvPr/>
            </p:nvSpPr>
            <p:spPr bwMode="auto">
              <a:xfrm>
                <a:off x="1163" y="3648"/>
                <a:ext cx="254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b="1" dirty="0">
                    <a:solidFill>
                      <a:srgbClr val="FF0000"/>
                    </a:solidFill>
                  </a:rPr>
                  <a:t>Adubação em cobertura (4 folhas)</a:t>
                </a:r>
              </a:p>
            </p:txBody>
          </p:sp>
        </p:grpSp>
      </p:grpSp>
      <p:grpSp>
        <p:nvGrpSpPr>
          <p:cNvPr id="26644" name="Group 20"/>
          <p:cNvGrpSpPr>
            <a:grpSpLocks/>
          </p:cNvGrpSpPr>
          <p:nvPr/>
        </p:nvGrpSpPr>
        <p:grpSpPr bwMode="auto">
          <a:xfrm>
            <a:off x="5563535" y="2724431"/>
            <a:ext cx="2168525" cy="1608138"/>
            <a:chOff x="2714" y="2066"/>
            <a:chExt cx="1366" cy="1013"/>
          </a:xfrm>
        </p:grpSpPr>
        <p:sp>
          <p:nvSpPr>
            <p:cNvPr id="26645" name="Text Box 21"/>
            <p:cNvSpPr txBox="1">
              <a:spLocks noChangeArrowheads="1"/>
            </p:cNvSpPr>
            <p:nvPr/>
          </p:nvSpPr>
          <p:spPr bwMode="auto">
            <a:xfrm>
              <a:off x="2714" y="2066"/>
              <a:ext cx="136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 dirty="0">
                  <a:solidFill>
                    <a:srgbClr val="006600"/>
                  </a:solidFill>
                </a:rPr>
                <a:t>Demanda média da planta (0,79kgN/ha) (12folhas) (4t/ha)</a:t>
              </a:r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 flipH="1">
              <a:off x="2806" y="2839"/>
              <a:ext cx="144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26647" name="Freeform 23"/>
          <p:cNvSpPr>
            <a:spLocks/>
          </p:cNvSpPr>
          <p:nvPr/>
        </p:nvSpPr>
        <p:spPr bwMode="auto">
          <a:xfrm>
            <a:off x="2321859" y="3853142"/>
            <a:ext cx="7848600" cy="939800"/>
          </a:xfrm>
          <a:custGeom>
            <a:avLst/>
            <a:gdLst>
              <a:gd name="T0" fmla="*/ 0 w 4944"/>
              <a:gd name="T1" fmla="*/ 592 h 592"/>
              <a:gd name="T2" fmla="*/ 192 w 4944"/>
              <a:gd name="T3" fmla="*/ 496 h 592"/>
              <a:gd name="T4" fmla="*/ 384 w 4944"/>
              <a:gd name="T5" fmla="*/ 400 h 592"/>
              <a:gd name="T6" fmla="*/ 480 w 4944"/>
              <a:gd name="T7" fmla="*/ 352 h 592"/>
              <a:gd name="T8" fmla="*/ 576 w 4944"/>
              <a:gd name="T9" fmla="*/ 304 h 592"/>
              <a:gd name="T10" fmla="*/ 720 w 4944"/>
              <a:gd name="T11" fmla="*/ 208 h 592"/>
              <a:gd name="T12" fmla="*/ 960 w 4944"/>
              <a:gd name="T13" fmla="*/ 160 h 592"/>
              <a:gd name="T14" fmla="*/ 1056 w 4944"/>
              <a:gd name="T15" fmla="*/ 112 h 592"/>
              <a:gd name="T16" fmla="*/ 1200 w 4944"/>
              <a:gd name="T17" fmla="*/ 64 h 592"/>
              <a:gd name="T18" fmla="*/ 1392 w 4944"/>
              <a:gd name="T19" fmla="*/ 64 h 592"/>
              <a:gd name="T20" fmla="*/ 1536 w 4944"/>
              <a:gd name="T21" fmla="*/ 16 h 592"/>
              <a:gd name="T22" fmla="*/ 1680 w 4944"/>
              <a:gd name="T23" fmla="*/ 16 h 592"/>
              <a:gd name="T24" fmla="*/ 1872 w 4944"/>
              <a:gd name="T25" fmla="*/ 16 h 592"/>
              <a:gd name="T26" fmla="*/ 2016 w 4944"/>
              <a:gd name="T27" fmla="*/ 16 h 592"/>
              <a:gd name="T28" fmla="*/ 2304 w 4944"/>
              <a:gd name="T29" fmla="*/ 16 h 592"/>
              <a:gd name="T30" fmla="*/ 2784 w 4944"/>
              <a:gd name="T31" fmla="*/ 112 h 592"/>
              <a:gd name="T32" fmla="*/ 3072 w 4944"/>
              <a:gd name="T33" fmla="*/ 160 h 592"/>
              <a:gd name="T34" fmla="*/ 3312 w 4944"/>
              <a:gd name="T35" fmla="*/ 256 h 592"/>
              <a:gd name="T36" fmla="*/ 3552 w 4944"/>
              <a:gd name="T37" fmla="*/ 304 h 592"/>
              <a:gd name="T38" fmla="*/ 3648 w 4944"/>
              <a:gd name="T39" fmla="*/ 304 h 592"/>
              <a:gd name="T40" fmla="*/ 4032 w 4944"/>
              <a:gd name="T41" fmla="*/ 400 h 592"/>
              <a:gd name="T42" fmla="*/ 4320 w 4944"/>
              <a:gd name="T43" fmla="*/ 448 h 592"/>
              <a:gd name="T44" fmla="*/ 4512 w 4944"/>
              <a:gd name="T45" fmla="*/ 448 h 592"/>
              <a:gd name="T46" fmla="*/ 4656 w 4944"/>
              <a:gd name="T47" fmla="*/ 496 h 592"/>
              <a:gd name="T48" fmla="*/ 4848 w 4944"/>
              <a:gd name="T49" fmla="*/ 544 h 592"/>
              <a:gd name="T50" fmla="*/ 4944 w 4944"/>
              <a:gd name="T51" fmla="*/ 544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44" h="592">
                <a:moveTo>
                  <a:pt x="0" y="592"/>
                </a:moveTo>
                <a:cubicBezTo>
                  <a:pt x="64" y="560"/>
                  <a:pt x="128" y="528"/>
                  <a:pt x="192" y="496"/>
                </a:cubicBezTo>
                <a:cubicBezTo>
                  <a:pt x="256" y="464"/>
                  <a:pt x="336" y="424"/>
                  <a:pt x="384" y="400"/>
                </a:cubicBezTo>
                <a:cubicBezTo>
                  <a:pt x="432" y="376"/>
                  <a:pt x="448" y="368"/>
                  <a:pt x="480" y="352"/>
                </a:cubicBezTo>
                <a:cubicBezTo>
                  <a:pt x="512" y="336"/>
                  <a:pt x="536" y="328"/>
                  <a:pt x="576" y="304"/>
                </a:cubicBezTo>
                <a:cubicBezTo>
                  <a:pt x="616" y="280"/>
                  <a:pt x="656" y="232"/>
                  <a:pt x="720" y="208"/>
                </a:cubicBezTo>
                <a:cubicBezTo>
                  <a:pt x="784" y="184"/>
                  <a:pt x="904" y="176"/>
                  <a:pt x="960" y="160"/>
                </a:cubicBezTo>
                <a:cubicBezTo>
                  <a:pt x="1016" y="144"/>
                  <a:pt x="1016" y="128"/>
                  <a:pt x="1056" y="112"/>
                </a:cubicBezTo>
                <a:cubicBezTo>
                  <a:pt x="1096" y="96"/>
                  <a:pt x="1144" y="72"/>
                  <a:pt x="1200" y="64"/>
                </a:cubicBezTo>
                <a:cubicBezTo>
                  <a:pt x="1256" y="56"/>
                  <a:pt x="1336" y="72"/>
                  <a:pt x="1392" y="64"/>
                </a:cubicBezTo>
                <a:cubicBezTo>
                  <a:pt x="1448" y="56"/>
                  <a:pt x="1488" y="24"/>
                  <a:pt x="1536" y="16"/>
                </a:cubicBezTo>
                <a:cubicBezTo>
                  <a:pt x="1584" y="8"/>
                  <a:pt x="1624" y="16"/>
                  <a:pt x="1680" y="16"/>
                </a:cubicBezTo>
                <a:cubicBezTo>
                  <a:pt x="1736" y="16"/>
                  <a:pt x="1816" y="16"/>
                  <a:pt x="1872" y="16"/>
                </a:cubicBezTo>
                <a:cubicBezTo>
                  <a:pt x="1928" y="16"/>
                  <a:pt x="1944" y="16"/>
                  <a:pt x="2016" y="16"/>
                </a:cubicBezTo>
                <a:cubicBezTo>
                  <a:pt x="2088" y="16"/>
                  <a:pt x="2176" y="0"/>
                  <a:pt x="2304" y="16"/>
                </a:cubicBezTo>
                <a:cubicBezTo>
                  <a:pt x="2432" y="32"/>
                  <a:pt x="2656" y="88"/>
                  <a:pt x="2784" y="112"/>
                </a:cubicBezTo>
                <a:cubicBezTo>
                  <a:pt x="2912" y="136"/>
                  <a:pt x="2984" y="136"/>
                  <a:pt x="3072" y="160"/>
                </a:cubicBezTo>
                <a:cubicBezTo>
                  <a:pt x="3160" y="184"/>
                  <a:pt x="3232" y="232"/>
                  <a:pt x="3312" y="256"/>
                </a:cubicBezTo>
                <a:cubicBezTo>
                  <a:pt x="3392" y="280"/>
                  <a:pt x="3496" y="296"/>
                  <a:pt x="3552" y="304"/>
                </a:cubicBezTo>
                <a:cubicBezTo>
                  <a:pt x="3608" y="312"/>
                  <a:pt x="3568" y="288"/>
                  <a:pt x="3648" y="304"/>
                </a:cubicBezTo>
                <a:cubicBezTo>
                  <a:pt x="3728" y="320"/>
                  <a:pt x="3920" y="376"/>
                  <a:pt x="4032" y="400"/>
                </a:cubicBezTo>
                <a:cubicBezTo>
                  <a:pt x="4144" y="424"/>
                  <a:pt x="4240" y="440"/>
                  <a:pt x="4320" y="448"/>
                </a:cubicBezTo>
                <a:cubicBezTo>
                  <a:pt x="4400" y="456"/>
                  <a:pt x="4456" y="440"/>
                  <a:pt x="4512" y="448"/>
                </a:cubicBezTo>
                <a:cubicBezTo>
                  <a:pt x="4568" y="456"/>
                  <a:pt x="4600" y="480"/>
                  <a:pt x="4656" y="496"/>
                </a:cubicBezTo>
                <a:cubicBezTo>
                  <a:pt x="4712" y="512"/>
                  <a:pt x="4800" y="536"/>
                  <a:pt x="4848" y="544"/>
                </a:cubicBezTo>
                <a:cubicBezTo>
                  <a:pt x="4896" y="552"/>
                  <a:pt x="4920" y="548"/>
                  <a:pt x="4944" y="544"/>
                </a:cubicBezTo>
              </a:path>
            </a:pathLst>
          </a:custGeom>
          <a:noFill/>
          <a:ln w="1270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2321859" y="4338917"/>
            <a:ext cx="7848600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2245659" y="3424517"/>
            <a:ext cx="79248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4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4" y="103236"/>
            <a:ext cx="3102070" cy="1325563"/>
          </a:xfrm>
          <a:solidFill>
            <a:srgbClr val="FFFF00"/>
          </a:solidFill>
        </p:spPr>
        <p:txBody>
          <a:bodyPr/>
          <a:lstStyle/>
          <a:p>
            <a:r>
              <a:rPr lang="pt-BR" altLang="pt-BR" dirty="0"/>
              <a:t>Adubação </a:t>
            </a:r>
            <a:br>
              <a:rPr lang="pt-BR" altLang="pt-BR" dirty="0"/>
            </a:br>
            <a:r>
              <a:rPr lang="pt-BR" altLang="pt-BR" dirty="0" smtClean="0"/>
              <a:t>nitrogenada</a:t>
            </a:r>
            <a:endParaRPr lang="pt-BR" altLang="pt-BR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325907" y="1053355"/>
            <a:ext cx="1541463" cy="679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Rcn</a:t>
            </a:r>
          </a:p>
          <a:p>
            <a:pPr algn="ctr"/>
            <a:r>
              <a:rPr lang="pt-BR" altLang="pt-BR" sz="2000"/>
              <a:t>8.000kg/ha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526307" y="1053355"/>
            <a:ext cx="1489075" cy="655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Rop</a:t>
            </a:r>
          </a:p>
          <a:p>
            <a:pPr algn="ctr"/>
            <a:r>
              <a:rPr lang="pt-BR" altLang="pt-BR" sz="2000"/>
              <a:t>14.000kg/ha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4011706" y="176931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9040906" y="3491756"/>
            <a:ext cx="228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/>
              <a:t>Rendimento obtenível (</a:t>
            </a:r>
            <a:r>
              <a:rPr lang="pt-BR" altLang="pt-BR">
                <a:solidFill>
                  <a:srgbClr val="FF0000"/>
                </a:solidFill>
              </a:rPr>
              <a:t>8t/ha</a:t>
            </a:r>
            <a:r>
              <a:rPr lang="pt-BR" altLang="pt-BR"/>
              <a:t>) em função do clima e material genético</a:t>
            </a:r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4997544" y="1662955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5002307" y="1205756"/>
            <a:ext cx="130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IC=36,4%</a:t>
            </a:r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3325907" y="2150318"/>
            <a:ext cx="1541463" cy="603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Proteína</a:t>
            </a:r>
          </a:p>
          <a:p>
            <a:pPr algn="ctr"/>
            <a:r>
              <a:rPr lang="pt-BR" altLang="pt-BR" sz="2000"/>
              <a:t>640kg/ha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4011707" y="1674069"/>
            <a:ext cx="130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T</a:t>
            </a:r>
            <a:r>
              <a:rPr lang="pt-BR" altLang="pt-BR" sz="2000" baseline="-25000"/>
              <a:t>PG</a:t>
            </a:r>
            <a:r>
              <a:rPr lang="pt-BR" altLang="pt-BR" sz="2000"/>
              <a:t>=8%</a:t>
            </a:r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4011706" y="277261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4011706" y="2694831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T</a:t>
            </a:r>
            <a:r>
              <a:rPr lang="pt-BR" altLang="pt-BR" sz="2000" baseline="-25000"/>
              <a:t>NP</a:t>
            </a:r>
            <a:r>
              <a:rPr lang="pt-BR" altLang="pt-BR" sz="2000"/>
              <a:t>=14%</a:t>
            </a:r>
          </a:p>
        </p:txBody>
      </p:sp>
      <p:sp>
        <p:nvSpPr>
          <p:cNvPr id="29745" name="Line 49"/>
          <p:cNvSpPr>
            <a:spLocks noChangeShapeType="1"/>
          </p:cNvSpPr>
          <p:nvPr/>
        </p:nvSpPr>
        <p:spPr bwMode="auto">
          <a:xfrm>
            <a:off x="7288306" y="1745505"/>
            <a:ext cx="0" cy="144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6526306" y="3118693"/>
            <a:ext cx="1447800" cy="673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N</a:t>
            </a:r>
          </a:p>
          <a:p>
            <a:pPr algn="ctr"/>
            <a:r>
              <a:rPr lang="pt-BR" altLang="pt-BR" sz="2000"/>
              <a:t>130,4kg/ha</a:t>
            </a:r>
          </a:p>
        </p:txBody>
      </p:sp>
      <p:sp>
        <p:nvSpPr>
          <p:cNvPr id="29747" name="Text Box 51"/>
          <p:cNvSpPr txBox="1">
            <a:spLocks noChangeArrowheads="1"/>
          </p:cNvSpPr>
          <p:nvPr/>
        </p:nvSpPr>
        <p:spPr bwMode="auto">
          <a:xfrm>
            <a:off x="7288306" y="2178894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T</a:t>
            </a:r>
            <a:r>
              <a:rPr lang="pt-BR" altLang="pt-BR" sz="2000" baseline="-25000"/>
              <a:t>NOP</a:t>
            </a:r>
            <a:r>
              <a:rPr lang="pt-BR" altLang="pt-BR" sz="2000"/>
              <a:t>=0,93%</a:t>
            </a:r>
          </a:p>
        </p:txBody>
      </p:sp>
      <p:sp>
        <p:nvSpPr>
          <p:cNvPr id="29748" name="Line 52"/>
          <p:cNvSpPr>
            <a:spLocks noChangeShapeType="1"/>
          </p:cNvSpPr>
          <p:nvPr/>
        </p:nvSpPr>
        <p:spPr bwMode="auto">
          <a:xfrm>
            <a:off x="4011706" y="379020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49" name="Line 53"/>
          <p:cNvSpPr>
            <a:spLocks noChangeShapeType="1"/>
          </p:cNvSpPr>
          <p:nvPr/>
        </p:nvSpPr>
        <p:spPr bwMode="auto">
          <a:xfrm>
            <a:off x="7288306" y="379020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4011706" y="3942605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51" name="Rectangle 55"/>
          <p:cNvSpPr>
            <a:spLocks noChangeArrowheads="1"/>
          </p:cNvSpPr>
          <p:nvPr/>
        </p:nvSpPr>
        <p:spPr bwMode="auto">
          <a:xfrm>
            <a:off x="5078507" y="4095005"/>
            <a:ext cx="1541463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N</a:t>
            </a:r>
          </a:p>
          <a:p>
            <a:pPr algn="ctr"/>
            <a:r>
              <a:rPr lang="pt-BR" altLang="pt-BR" sz="2000"/>
              <a:t>220kg/ha</a:t>
            </a:r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5764306" y="394260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3325907" y="3153618"/>
            <a:ext cx="1541463" cy="673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N</a:t>
            </a:r>
          </a:p>
          <a:p>
            <a:pPr algn="ctr"/>
            <a:r>
              <a:rPr lang="pt-BR" altLang="pt-BR" sz="2000"/>
              <a:t>89,6kg/ha</a:t>
            </a:r>
          </a:p>
        </p:txBody>
      </p:sp>
      <p:sp>
        <p:nvSpPr>
          <p:cNvPr id="29755" name="Rectangle 59"/>
          <p:cNvSpPr>
            <a:spLocks noChangeArrowheads="1"/>
          </p:cNvSpPr>
          <p:nvPr/>
        </p:nvSpPr>
        <p:spPr bwMode="auto">
          <a:xfrm>
            <a:off x="6526306" y="5026868"/>
            <a:ext cx="1447800" cy="673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N</a:t>
            </a:r>
          </a:p>
          <a:p>
            <a:pPr algn="ctr"/>
            <a:r>
              <a:rPr lang="pt-BR" altLang="pt-BR" sz="2000"/>
              <a:t>147,4kg/ha</a:t>
            </a:r>
          </a:p>
        </p:txBody>
      </p:sp>
      <p:sp>
        <p:nvSpPr>
          <p:cNvPr id="29756" name="Rectangle 60"/>
          <p:cNvSpPr>
            <a:spLocks noChangeArrowheads="1"/>
          </p:cNvSpPr>
          <p:nvPr/>
        </p:nvSpPr>
        <p:spPr bwMode="auto">
          <a:xfrm>
            <a:off x="3325907" y="5061793"/>
            <a:ext cx="1541463" cy="673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N</a:t>
            </a:r>
          </a:p>
          <a:p>
            <a:pPr algn="ctr"/>
            <a:r>
              <a:rPr lang="pt-BR" altLang="pt-BR" sz="2000"/>
              <a:t>72,6,4kg/ha</a:t>
            </a:r>
          </a:p>
        </p:txBody>
      </p:sp>
      <p:sp>
        <p:nvSpPr>
          <p:cNvPr id="29757" name="Line 61"/>
          <p:cNvSpPr>
            <a:spLocks noChangeShapeType="1"/>
          </p:cNvSpPr>
          <p:nvPr/>
        </p:nvSpPr>
        <p:spPr bwMode="auto">
          <a:xfrm>
            <a:off x="5764306" y="470460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58" name="Line 62"/>
          <p:cNvSpPr>
            <a:spLocks noChangeShapeType="1"/>
          </p:cNvSpPr>
          <p:nvPr/>
        </p:nvSpPr>
        <p:spPr bwMode="auto">
          <a:xfrm>
            <a:off x="7288306" y="487923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59" name="Line 63"/>
          <p:cNvSpPr>
            <a:spLocks noChangeShapeType="1"/>
          </p:cNvSpPr>
          <p:nvPr/>
        </p:nvSpPr>
        <p:spPr bwMode="auto">
          <a:xfrm>
            <a:off x="4011706" y="489669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60" name="Line 64"/>
          <p:cNvSpPr>
            <a:spLocks noChangeShapeType="1"/>
          </p:cNvSpPr>
          <p:nvPr/>
        </p:nvSpPr>
        <p:spPr bwMode="auto">
          <a:xfrm>
            <a:off x="4011706" y="4880818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>
            <a:off x="6678706" y="4171205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Extração</a:t>
            </a:r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7945531" y="3198068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Retorno</a:t>
            </a:r>
          </a:p>
        </p:txBody>
      </p:sp>
      <p:sp>
        <p:nvSpPr>
          <p:cNvPr id="29763" name="Text Box 67"/>
          <p:cNvSpPr txBox="1">
            <a:spLocks noChangeArrowheads="1"/>
          </p:cNvSpPr>
          <p:nvPr/>
        </p:nvSpPr>
        <p:spPr bwMode="auto">
          <a:xfrm>
            <a:off x="4797519" y="3339355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Exportação</a:t>
            </a:r>
          </a:p>
        </p:txBody>
      </p:sp>
      <p:sp>
        <p:nvSpPr>
          <p:cNvPr id="29764" name="Text Box 68"/>
          <p:cNvSpPr txBox="1">
            <a:spLocks noChangeArrowheads="1"/>
          </p:cNvSpPr>
          <p:nvPr/>
        </p:nvSpPr>
        <p:spPr bwMode="auto">
          <a:xfrm>
            <a:off x="7288306" y="4542681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N</a:t>
            </a:r>
            <a:r>
              <a:rPr lang="pt-BR" altLang="pt-BR" sz="2000" baseline="-25000"/>
              <a:t>S</a:t>
            </a:r>
            <a:r>
              <a:rPr lang="pt-BR" altLang="pt-BR" sz="2000"/>
              <a:t>=67%</a:t>
            </a:r>
          </a:p>
        </p:txBody>
      </p:sp>
      <p:sp>
        <p:nvSpPr>
          <p:cNvPr id="29765" name="Text Box 69"/>
          <p:cNvSpPr txBox="1">
            <a:spLocks noChangeArrowheads="1"/>
          </p:cNvSpPr>
          <p:nvPr/>
        </p:nvSpPr>
        <p:spPr bwMode="auto">
          <a:xfrm>
            <a:off x="3232244" y="4510931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1-N</a:t>
            </a:r>
            <a:r>
              <a:rPr lang="pt-BR" altLang="pt-BR" sz="2000" baseline="-25000"/>
              <a:t>S</a:t>
            </a:r>
            <a:r>
              <a:rPr lang="pt-BR" altLang="pt-BR" sz="2000"/>
              <a:t>=33%</a:t>
            </a:r>
          </a:p>
        </p:txBody>
      </p:sp>
      <p:sp>
        <p:nvSpPr>
          <p:cNvPr id="29766" name="Line 70"/>
          <p:cNvSpPr>
            <a:spLocks noChangeShapeType="1"/>
          </p:cNvSpPr>
          <p:nvPr/>
        </p:nvSpPr>
        <p:spPr bwMode="auto">
          <a:xfrm>
            <a:off x="4011706" y="574918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3325907" y="6165105"/>
            <a:ext cx="1541463" cy="603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Proteína</a:t>
            </a:r>
          </a:p>
          <a:p>
            <a:pPr algn="ctr"/>
            <a:r>
              <a:rPr lang="pt-BR" altLang="pt-BR" sz="2000"/>
              <a:t>90kg/ha</a:t>
            </a:r>
          </a:p>
        </p:txBody>
      </p:sp>
      <p:sp>
        <p:nvSpPr>
          <p:cNvPr id="29768" name="Text Box 72"/>
          <p:cNvSpPr txBox="1">
            <a:spLocks noChangeArrowheads="1"/>
          </p:cNvSpPr>
          <p:nvPr/>
        </p:nvSpPr>
        <p:spPr bwMode="auto">
          <a:xfrm>
            <a:off x="4011707" y="5688856"/>
            <a:ext cx="130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Ef=81%</a:t>
            </a:r>
          </a:p>
        </p:txBody>
      </p:sp>
      <p:sp>
        <p:nvSpPr>
          <p:cNvPr id="29769" name="Rectangle 73"/>
          <p:cNvSpPr>
            <a:spLocks noChangeArrowheads="1"/>
          </p:cNvSpPr>
          <p:nvPr/>
        </p:nvSpPr>
        <p:spPr bwMode="auto">
          <a:xfrm>
            <a:off x="4926107" y="62755"/>
            <a:ext cx="1541463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kg MS/ha</a:t>
            </a:r>
          </a:p>
          <a:p>
            <a:pPr algn="ctr"/>
            <a:r>
              <a:rPr lang="pt-BR" altLang="pt-BR" sz="2000"/>
              <a:t>22.000kg/ha</a:t>
            </a:r>
          </a:p>
        </p:txBody>
      </p:sp>
      <p:sp>
        <p:nvSpPr>
          <p:cNvPr id="29770" name="Line 74"/>
          <p:cNvSpPr>
            <a:spLocks noChangeShapeType="1"/>
          </p:cNvSpPr>
          <p:nvPr/>
        </p:nvSpPr>
        <p:spPr bwMode="auto">
          <a:xfrm>
            <a:off x="4011706" y="88984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71" name="Line 75"/>
          <p:cNvSpPr>
            <a:spLocks noChangeShapeType="1"/>
          </p:cNvSpPr>
          <p:nvPr/>
        </p:nvSpPr>
        <p:spPr bwMode="auto">
          <a:xfrm>
            <a:off x="7288306" y="87238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72" name="Line 76"/>
          <p:cNvSpPr>
            <a:spLocks noChangeShapeType="1"/>
          </p:cNvSpPr>
          <p:nvPr/>
        </p:nvSpPr>
        <p:spPr bwMode="auto">
          <a:xfrm>
            <a:off x="5688106" y="689818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73" name="Line 77"/>
          <p:cNvSpPr>
            <a:spLocks noChangeShapeType="1"/>
          </p:cNvSpPr>
          <p:nvPr/>
        </p:nvSpPr>
        <p:spPr bwMode="auto">
          <a:xfrm>
            <a:off x="4011706" y="87238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74" name="Text Box 78"/>
          <p:cNvSpPr txBox="1">
            <a:spLocks noChangeArrowheads="1"/>
          </p:cNvSpPr>
          <p:nvPr/>
        </p:nvSpPr>
        <p:spPr bwMode="auto">
          <a:xfrm>
            <a:off x="5764306" y="6101605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Q</a:t>
            </a:r>
            <a:r>
              <a:rPr lang="pt-BR" altLang="pt-BR" baseline="-25000"/>
              <a:t>N</a:t>
            </a:r>
            <a:r>
              <a:rPr lang="pt-BR" altLang="pt-BR"/>
              <a:t>=</a:t>
            </a:r>
          </a:p>
        </p:txBody>
      </p:sp>
      <p:sp>
        <p:nvSpPr>
          <p:cNvPr id="29775" name="Line 79"/>
          <p:cNvSpPr>
            <a:spLocks noChangeShapeType="1"/>
          </p:cNvSpPr>
          <p:nvPr/>
        </p:nvSpPr>
        <p:spPr bwMode="auto">
          <a:xfrm flipV="1">
            <a:off x="6602506" y="6311155"/>
            <a:ext cx="449580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9776" name="Text Box 80"/>
          <p:cNvSpPr txBox="1">
            <a:spLocks noChangeArrowheads="1"/>
          </p:cNvSpPr>
          <p:nvPr/>
        </p:nvSpPr>
        <p:spPr bwMode="auto">
          <a:xfrm>
            <a:off x="6602506" y="5873005"/>
            <a:ext cx="480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Rcn[T</a:t>
            </a:r>
            <a:r>
              <a:rPr lang="pt-BR" altLang="pt-BR" baseline="-25000"/>
              <a:t>PG</a:t>
            </a:r>
            <a:r>
              <a:rPr lang="pt-BR" altLang="pt-BR"/>
              <a:t>.T</a:t>
            </a:r>
            <a:r>
              <a:rPr lang="pt-BR" altLang="pt-BR" baseline="-25000"/>
              <a:t>NP</a:t>
            </a:r>
            <a:r>
              <a:rPr lang="pt-BR" altLang="pt-BR"/>
              <a:t>.IC+(1-IC)T</a:t>
            </a:r>
            <a:r>
              <a:rPr lang="pt-BR" altLang="pt-BR" baseline="-25000"/>
              <a:t>NOP</a:t>
            </a:r>
            <a:r>
              <a:rPr lang="pt-BR" altLang="pt-BR"/>
              <a:t>](1-N</a:t>
            </a:r>
            <a:r>
              <a:rPr lang="pt-BR" altLang="pt-BR" baseline="-25000"/>
              <a:t>S</a:t>
            </a:r>
            <a:r>
              <a:rPr lang="pt-BR" altLang="pt-BR"/>
              <a:t>)</a:t>
            </a:r>
          </a:p>
        </p:txBody>
      </p:sp>
      <p:sp>
        <p:nvSpPr>
          <p:cNvPr id="29777" name="Text Box 81"/>
          <p:cNvSpPr txBox="1">
            <a:spLocks noChangeArrowheads="1"/>
          </p:cNvSpPr>
          <p:nvPr/>
        </p:nvSpPr>
        <p:spPr bwMode="auto">
          <a:xfrm>
            <a:off x="8126506" y="6311155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Ef.IC</a:t>
            </a:r>
          </a:p>
        </p:txBody>
      </p:sp>
    </p:spTree>
    <p:extLst>
      <p:ext uri="{BB962C8B-B14F-4D97-AF65-F5344CB8AC3E}">
        <p14:creationId xmlns:p14="http://schemas.microsoft.com/office/powerpoint/2010/main" val="9358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sição adu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72390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5867400" y="2057400"/>
            <a:ext cx="0" cy="1600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867400" y="4572000"/>
            <a:ext cx="0" cy="838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7315200" y="2438400"/>
            <a:ext cx="1219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5715000" y="2438400"/>
            <a:ext cx="685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4038600" y="2286000"/>
            <a:ext cx="1677988" cy="838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17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es-EC" sz="1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5 a 10 cm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743200" y="609600"/>
            <a:ext cx="64008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1400" b="1" kern="10" spc="28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Posição do fertilizante na semeadura</a:t>
            </a:r>
            <a:endParaRPr lang="es-EC" sz="1400" b="1" kern="10" spc="28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3124200" y="5543550"/>
            <a:ext cx="5867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1200" b="1" kern="10" spc="24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(*) Principalmente quando a dose de Cloreto</a:t>
            </a:r>
            <a:endParaRPr lang="es-EC" sz="1200" b="1" kern="10" spc="24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3810000" y="6000750"/>
            <a:ext cx="41910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1200" b="1" kern="10" spc="24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de Potássio exceder 50 kg/ha</a:t>
            </a:r>
          </a:p>
        </p:txBody>
      </p:sp>
    </p:spTree>
    <p:extLst>
      <p:ext uri="{BB962C8B-B14F-4D97-AF65-F5344CB8AC3E}">
        <p14:creationId xmlns:p14="http://schemas.microsoft.com/office/powerpoint/2010/main" val="16359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131" y="69056"/>
            <a:ext cx="2962511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t-BR" altLang="pt-BR" dirty="0"/>
              <a:t>Adubação </a:t>
            </a:r>
            <a:br>
              <a:rPr lang="pt-BR" altLang="pt-BR" dirty="0"/>
            </a:br>
            <a:r>
              <a:rPr lang="pt-BR" altLang="pt-BR" dirty="0" smtClean="0"/>
              <a:t>nitrogenada</a:t>
            </a:r>
            <a:endParaRPr lang="pt-BR" altLang="pt-BR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55579" y="1066800"/>
            <a:ext cx="1541463" cy="679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Rcn</a:t>
            </a:r>
          </a:p>
          <a:p>
            <a:pPr algn="ctr"/>
            <a:r>
              <a:rPr lang="pt-BR" altLang="pt-BR" sz="2000"/>
              <a:t>4.000kg/ha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355979" y="1066800"/>
            <a:ext cx="1489075" cy="655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Rop</a:t>
            </a:r>
          </a:p>
          <a:p>
            <a:pPr algn="ctr"/>
            <a:r>
              <a:rPr lang="pt-BR" altLang="pt-BR" sz="2000"/>
              <a:t>5.500kg/ha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841378" y="178276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870578" y="3505201"/>
            <a:ext cx="228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dirty="0" smtClean="0"/>
              <a:t>Produtividade obtenível </a:t>
            </a:r>
            <a:r>
              <a:rPr lang="pt-BR" altLang="pt-BR" dirty="0"/>
              <a:t>(</a:t>
            </a:r>
            <a:r>
              <a:rPr lang="pt-BR" altLang="pt-BR" dirty="0">
                <a:solidFill>
                  <a:srgbClr val="FF0000"/>
                </a:solidFill>
              </a:rPr>
              <a:t>4t/ha</a:t>
            </a:r>
            <a:r>
              <a:rPr lang="pt-BR" altLang="pt-BR" dirty="0"/>
              <a:t>) em função do clima e material genético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4827216" y="16764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831979" y="1219201"/>
            <a:ext cx="130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IC=42,1%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155579" y="2163763"/>
            <a:ext cx="1541463" cy="603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Proteína</a:t>
            </a:r>
          </a:p>
          <a:p>
            <a:pPr algn="ctr"/>
            <a:r>
              <a:rPr lang="pt-BR" altLang="pt-BR" sz="2000"/>
              <a:t>320kg/ha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841379" y="1687514"/>
            <a:ext cx="130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T</a:t>
            </a:r>
            <a:r>
              <a:rPr lang="pt-BR" altLang="pt-BR" sz="2000" baseline="-25000"/>
              <a:t>PG</a:t>
            </a:r>
            <a:r>
              <a:rPr lang="pt-BR" altLang="pt-BR" sz="2000"/>
              <a:t>=8%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3841378" y="278606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841378" y="2708276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T</a:t>
            </a:r>
            <a:r>
              <a:rPr lang="pt-BR" altLang="pt-BR" sz="2000" baseline="-25000"/>
              <a:t>NP</a:t>
            </a:r>
            <a:r>
              <a:rPr lang="pt-BR" altLang="pt-BR" sz="2000"/>
              <a:t>=14%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117978" y="1758950"/>
            <a:ext cx="0" cy="144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6355978" y="3132138"/>
            <a:ext cx="1447800" cy="673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N</a:t>
            </a:r>
          </a:p>
          <a:p>
            <a:pPr algn="ctr"/>
            <a:r>
              <a:rPr lang="pt-BR" altLang="pt-BR" sz="2000"/>
              <a:t>50,2kg/ha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7117978" y="2192339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T</a:t>
            </a:r>
            <a:r>
              <a:rPr lang="pt-BR" altLang="pt-BR" sz="2000" baseline="-25000"/>
              <a:t>NOP</a:t>
            </a:r>
            <a:r>
              <a:rPr lang="pt-BR" altLang="pt-BR" sz="2000"/>
              <a:t>=0,913%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841378" y="38036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7117978" y="38036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3841378" y="395605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4908179" y="4108450"/>
            <a:ext cx="1541463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N</a:t>
            </a:r>
          </a:p>
          <a:p>
            <a:pPr algn="ctr"/>
            <a:r>
              <a:rPr lang="pt-BR" altLang="pt-BR" sz="2000"/>
              <a:t>95kg/ha</a:t>
            </a: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5593978" y="39560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3155579" y="3167063"/>
            <a:ext cx="1541463" cy="673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N</a:t>
            </a:r>
          </a:p>
          <a:p>
            <a:pPr algn="ctr"/>
            <a:r>
              <a:rPr lang="pt-BR" altLang="pt-BR" sz="2000"/>
              <a:t>44,8kg/ha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6355978" y="5040313"/>
            <a:ext cx="1447800" cy="673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N</a:t>
            </a:r>
          </a:p>
          <a:p>
            <a:pPr algn="ctr"/>
            <a:r>
              <a:rPr lang="pt-BR" altLang="pt-BR" sz="2000"/>
              <a:t>54,5kg/ha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3155579" y="5075238"/>
            <a:ext cx="1541463" cy="673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N</a:t>
            </a:r>
          </a:p>
          <a:p>
            <a:pPr algn="ctr"/>
            <a:r>
              <a:rPr lang="pt-BR" altLang="pt-BR" sz="2000"/>
              <a:t>40,5kg/ha</a:t>
            </a:r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5593978" y="47180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7117978" y="489267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3841378" y="4910138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3841378" y="4894263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6508378" y="418465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Extração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7775203" y="3211513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Retorno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4627191" y="3352800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Exportação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7117978" y="4556126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N</a:t>
            </a:r>
            <a:r>
              <a:rPr lang="pt-BR" altLang="pt-BR" sz="2000" baseline="-25000"/>
              <a:t>S</a:t>
            </a:r>
            <a:r>
              <a:rPr lang="pt-BR" altLang="pt-BR" sz="2000"/>
              <a:t>=57,4%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3061916" y="4524376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1-N</a:t>
            </a:r>
            <a:r>
              <a:rPr lang="pt-BR" altLang="pt-BR" sz="2000" baseline="-25000"/>
              <a:t>S</a:t>
            </a:r>
            <a:r>
              <a:rPr lang="pt-BR" altLang="pt-BR" sz="2000"/>
              <a:t>=42,6%</a:t>
            </a:r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3841378" y="57626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3155579" y="6178550"/>
            <a:ext cx="1541463" cy="603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Proteína</a:t>
            </a:r>
          </a:p>
          <a:p>
            <a:pPr algn="ctr"/>
            <a:r>
              <a:rPr lang="pt-BR" altLang="pt-BR" sz="2000"/>
              <a:t>50kg/ha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3841379" y="5702301"/>
            <a:ext cx="130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Ef=81%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4755779" y="76200"/>
            <a:ext cx="1541463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/>
              <a:t>kg MS/ha</a:t>
            </a:r>
          </a:p>
          <a:p>
            <a:pPr algn="ctr"/>
            <a:r>
              <a:rPr lang="pt-BR" altLang="pt-BR" sz="2000"/>
              <a:t>9.500kg/ha</a:t>
            </a:r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3841378" y="903288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7117978" y="88582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5517778" y="7032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>
            <a:off x="3841378" y="885825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5593978" y="611505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Q</a:t>
            </a:r>
            <a:r>
              <a:rPr lang="pt-BR" altLang="pt-BR" baseline="-25000"/>
              <a:t>N</a:t>
            </a:r>
            <a:r>
              <a:rPr lang="pt-BR" altLang="pt-BR"/>
              <a:t>=</a:t>
            </a:r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flipV="1">
            <a:off x="6432178" y="6324600"/>
            <a:ext cx="4495800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6432178" y="5886450"/>
            <a:ext cx="480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Rcn[T</a:t>
            </a:r>
            <a:r>
              <a:rPr lang="pt-BR" altLang="pt-BR" baseline="-25000"/>
              <a:t>PG</a:t>
            </a:r>
            <a:r>
              <a:rPr lang="pt-BR" altLang="pt-BR"/>
              <a:t>.T</a:t>
            </a:r>
            <a:r>
              <a:rPr lang="pt-BR" altLang="pt-BR" baseline="-25000"/>
              <a:t>NP</a:t>
            </a:r>
            <a:r>
              <a:rPr lang="pt-BR" altLang="pt-BR"/>
              <a:t>.IC+(1-IC)T</a:t>
            </a:r>
            <a:r>
              <a:rPr lang="pt-BR" altLang="pt-BR" baseline="-25000"/>
              <a:t>NOP</a:t>
            </a:r>
            <a:r>
              <a:rPr lang="pt-BR" altLang="pt-BR"/>
              <a:t>](1-N</a:t>
            </a:r>
            <a:r>
              <a:rPr lang="pt-BR" altLang="pt-BR" baseline="-25000"/>
              <a:t>S</a:t>
            </a:r>
            <a:r>
              <a:rPr lang="pt-BR" altLang="pt-BR"/>
              <a:t>)</a:t>
            </a:r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7956178" y="6324600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Ef.IC</a:t>
            </a:r>
          </a:p>
        </p:txBody>
      </p:sp>
    </p:spTree>
    <p:extLst>
      <p:ext uri="{BB962C8B-B14F-4D97-AF65-F5344CB8AC3E}">
        <p14:creationId xmlns:p14="http://schemas.microsoft.com/office/powerpoint/2010/main" val="13942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3741" y="140728"/>
            <a:ext cx="10363200" cy="11430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t-BR" altLang="pt-BR" dirty="0"/>
              <a:t>Análise econômica (8t/ha)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810872" y="1304365"/>
            <a:ext cx="1541463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Rcn</a:t>
            </a:r>
          </a:p>
          <a:p>
            <a:pPr algn="ctr"/>
            <a:r>
              <a:rPr lang="pt-BR" altLang="pt-BR"/>
              <a:t>8000kg/ha</a:t>
            </a:r>
          </a:p>
          <a:p>
            <a:pPr algn="ctr"/>
            <a:r>
              <a:rPr lang="pt-BR" altLang="pt-BR"/>
              <a:t>133,3 sc/ha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445997" y="1304365"/>
            <a:ext cx="1382713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Rsn</a:t>
            </a:r>
          </a:p>
          <a:p>
            <a:pPr algn="ctr"/>
            <a:r>
              <a:rPr lang="pt-BR" altLang="pt-BR"/>
              <a:t>2700kg/ha</a:t>
            </a:r>
          </a:p>
          <a:p>
            <a:pPr algn="ctr"/>
            <a:r>
              <a:rPr lang="pt-BR" altLang="pt-BR"/>
              <a:t>45,0 sc/ha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666534" y="2752165"/>
            <a:ext cx="1465262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PER</a:t>
            </a:r>
          </a:p>
          <a:p>
            <a:pPr algn="ctr"/>
            <a:r>
              <a:rPr lang="pt-BR" altLang="pt-BR"/>
              <a:t>5300kg/ha</a:t>
            </a:r>
          </a:p>
          <a:p>
            <a:pPr algn="ctr"/>
            <a:r>
              <a:rPr lang="pt-BR" altLang="pt-BR"/>
              <a:t>88,3 sc/ha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952534" y="1304365"/>
            <a:ext cx="13716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PEV</a:t>
            </a:r>
          </a:p>
          <a:p>
            <a:pPr algn="ctr"/>
            <a:r>
              <a:rPr lang="pt-BR" altLang="pt-BR"/>
              <a:t>R$10,</a:t>
            </a:r>
            <a:r>
              <a:rPr lang="pt-BR" altLang="pt-BR" sz="1400"/>
              <a:t>00</a:t>
            </a:r>
            <a:r>
              <a:rPr lang="pt-BR" altLang="pt-BR"/>
              <a:t>/sc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155609" y="4123765"/>
            <a:ext cx="2438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PERB</a:t>
            </a:r>
          </a:p>
          <a:p>
            <a:pPr algn="ctr"/>
            <a:r>
              <a:rPr lang="pt-BR" altLang="pt-BR"/>
              <a:t>R$883,</a:t>
            </a:r>
            <a:r>
              <a:rPr lang="pt-BR" altLang="pt-BR" sz="1400"/>
              <a:t>00</a:t>
            </a:r>
            <a:r>
              <a:rPr lang="pt-BR" altLang="pt-BR"/>
              <a:t>/ha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801471" y="244736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020671" y="244736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2801472" y="2599765"/>
            <a:ext cx="1236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428534" y="2617228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3469809" y="381896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5620871" y="2447365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3469810" y="3971365"/>
            <a:ext cx="2168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5222409" y="397136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6400334" y="1304365"/>
            <a:ext cx="12192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Q</a:t>
            </a:r>
            <a:r>
              <a:rPr lang="pt-BR" altLang="pt-BR" baseline="-25000"/>
              <a:t>N</a:t>
            </a:r>
            <a:endParaRPr lang="pt-BR" altLang="pt-BR"/>
          </a:p>
          <a:p>
            <a:pPr algn="ctr"/>
            <a:r>
              <a:rPr lang="pt-BR" altLang="pt-BR"/>
              <a:t>90kgN/ha</a:t>
            </a: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6933734" y="244736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7138521" y="2752165"/>
            <a:ext cx="914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Q</a:t>
            </a:r>
            <a:r>
              <a:rPr lang="pt-BR" altLang="pt-BR" baseline="-25000"/>
              <a:t>N</a:t>
            </a:r>
            <a:endParaRPr lang="pt-BR" altLang="pt-BR"/>
          </a:p>
          <a:p>
            <a:pPr algn="ctr"/>
            <a:r>
              <a:rPr lang="pt-BR" altLang="pt-BR"/>
              <a:t>4sc/ha</a:t>
            </a: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7695734" y="1304365"/>
            <a:ext cx="9906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Uréia</a:t>
            </a:r>
          </a:p>
          <a:p>
            <a:pPr algn="ctr"/>
            <a:r>
              <a:rPr lang="pt-BR" altLang="pt-BR"/>
              <a:t>N: 45%</a:t>
            </a:r>
          </a:p>
          <a:p>
            <a:pPr algn="ctr"/>
            <a:r>
              <a:rPr lang="pt-BR" altLang="pt-BR"/>
              <a:t>50kg/sc</a:t>
            </a: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8211671" y="244736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8762534" y="1304365"/>
            <a:ext cx="13716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Uréia</a:t>
            </a:r>
          </a:p>
          <a:p>
            <a:pPr algn="ctr"/>
            <a:r>
              <a:rPr lang="pt-BR" altLang="pt-BR"/>
              <a:t>R$400,</a:t>
            </a:r>
            <a:r>
              <a:rPr lang="pt-BR" altLang="pt-BR" sz="1400"/>
              <a:t>00</a:t>
            </a:r>
            <a:r>
              <a:rPr lang="pt-BR" altLang="pt-BR"/>
              <a:t>/t</a:t>
            </a: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9413409" y="2447365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6933734" y="259976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7619534" y="259976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7602071" y="351416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7602071" y="366656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7221071" y="4123765"/>
            <a:ext cx="2438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CI</a:t>
            </a:r>
          </a:p>
          <a:p>
            <a:pPr algn="ctr"/>
            <a:r>
              <a:rPr lang="pt-BR" altLang="pt-BR"/>
              <a:t>R$80,</a:t>
            </a:r>
            <a:r>
              <a:rPr lang="pt-BR" altLang="pt-BR" sz="1400"/>
              <a:t>00</a:t>
            </a:r>
            <a:r>
              <a:rPr lang="pt-BR" altLang="pt-BR"/>
              <a:t>/ha</a:t>
            </a:r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8287871" y="366656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5239871" y="488576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8287871" y="488576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5239871" y="5038165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6916271" y="503816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>
            <a:off x="5239871" y="5190565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>
            <a:off x="8287871" y="519056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>
            <a:off x="5239871" y="519056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7221071" y="5342965"/>
            <a:ext cx="2438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se PERB &gt; CI</a:t>
            </a:r>
          </a:p>
          <a:p>
            <a:pPr algn="ctr"/>
            <a:r>
              <a:rPr lang="pt-BR" altLang="pt-BR">
                <a:solidFill>
                  <a:srgbClr val="0000FF"/>
                </a:solidFill>
              </a:rPr>
              <a:t>VIÁVEL</a:t>
            </a:r>
            <a:endParaRPr lang="pt-BR" altLang="pt-BR"/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4020671" y="5342965"/>
            <a:ext cx="2438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se PERB </a:t>
            </a:r>
            <a:r>
              <a:rPr lang="pt-BR" altLang="pt-BR">
                <a:sym typeface="Symbol" panose="05050102010706020507" pitchFamily="18" charset="2"/>
              </a:rPr>
              <a:t></a:t>
            </a:r>
            <a:r>
              <a:rPr lang="pt-BR" altLang="pt-BR"/>
              <a:t> CI</a:t>
            </a:r>
          </a:p>
          <a:p>
            <a:pPr algn="ctr"/>
            <a:r>
              <a:rPr lang="pt-BR" altLang="pt-BR">
                <a:solidFill>
                  <a:srgbClr val="0000FF"/>
                </a:solidFill>
              </a:rPr>
              <a:t>INVIÁVEL</a:t>
            </a:r>
            <a:endParaRPr lang="pt-BR" altLang="pt-BR"/>
          </a:p>
        </p:txBody>
      </p:sp>
      <p:sp>
        <p:nvSpPr>
          <p:cNvPr id="28718" name="Text Box 46"/>
          <p:cNvSpPr txBox="1">
            <a:spLocks noChangeArrowheads="1"/>
          </p:cNvSpPr>
          <p:nvPr/>
        </p:nvSpPr>
        <p:spPr bwMode="auto">
          <a:xfrm>
            <a:off x="1429871" y="4428566"/>
            <a:ext cx="2743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Relação </a:t>
            </a:r>
          </a:p>
          <a:p>
            <a:pPr>
              <a:spcBef>
                <a:spcPct val="50000"/>
              </a:spcBef>
            </a:pPr>
            <a:r>
              <a:rPr lang="pt-BR" altLang="pt-BR" sz="2000"/>
              <a:t>Benefício:Custo = 11:1</a:t>
            </a:r>
          </a:p>
        </p:txBody>
      </p:sp>
    </p:spTree>
    <p:extLst>
      <p:ext uri="{BB962C8B-B14F-4D97-AF65-F5344CB8AC3E}">
        <p14:creationId xmlns:p14="http://schemas.microsoft.com/office/powerpoint/2010/main" val="29917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1647" y="156882"/>
            <a:ext cx="10363200" cy="11430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t-BR" altLang="pt-BR" dirty="0"/>
              <a:t>Análise econômica (4t/ha)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18448" y="1376082"/>
            <a:ext cx="1541463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Rcn</a:t>
            </a:r>
          </a:p>
          <a:p>
            <a:pPr algn="ctr"/>
            <a:r>
              <a:rPr lang="pt-BR" altLang="pt-BR"/>
              <a:t>4000kg/ha</a:t>
            </a:r>
          </a:p>
          <a:p>
            <a:pPr algn="ctr"/>
            <a:r>
              <a:rPr lang="pt-BR" altLang="pt-BR"/>
              <a:t>66,7 sc/ha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53573" y="1376082"/>
            <a:ext cx="1382713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Rsn</a:t>
            </a:r>
          </a:p>
          <a:p>
            <a:pPr algn="ctr"/>
            <a:r>
              <a:rPr lang="pt-BR" altLang="pt-BR"/>
              <a:t>2700kg/ha</a:t>
            </a:r>
          </a:p>
          <a:p>
            <a:pPr algn="ctr"/>
            <a:r>
              <a:rPr lang="pt-BR" altLang="pt-BR"/>
              <a:t>45,0 sc/ha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774110" y="2823882"/>
            <a:ext cx="1465262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PER</a:t>
            </a:r>
          </a:p>
          <a:p>
            <a:pPr algn="ctr"/>
            <a:r>
              <a:rPr lang="pt-BR" altLang="pt-BR"/>
              <a:t>1300kg/ha</a:t>
            </a:r>
          </a:p>
          <a:p>
            <a:pPr algn="ctr"/>
            <a:r>
              <a:rPr lang="pt-BR" altLang="pt-BR"/>
              <a:t>21,6 sc/ha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060110" y="1376082"/>
            <a:ext cx="13716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PEV</a:t>
            </a:r>
          </a:p>
          <a:p>
            <a:pPr algn="ctr"/>
            <a:r>
              <a:rPr lang="pt-BR" altLang="pt-BR"/>
              <a:t>R$10,</a:t>
            </a:r>
            <a:r>
              <a:rPr lang="pt-BR" altLang="pt-BR" sz="1400"/>
              <a:t>00</a:t>
            </a:r>
            <a:r>
              <a:rPr lang="pt-BR" altLang="pt-BR"/>
              <a:t>/sc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263185" y="4195482"/>
            <a:ext cx="2438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PERB</a:t>
            </a:r>
          </a:p>
          <a:p>
            <a:pPr algn="ctr"/>
            <a:r>
              <a:rPr lang="pt-BR" altLang="pt-BR"/>
              <a:t>R$216,</a:t>
            </a:r>
            <a:r>
              <a:rPr lang="pt-BR" altLang="pt-BR" sz="1400"/>
              <a:t>00</a:t>
            </a:r>
            <a:r>
              <a:rPr lang="pt-BR" altLang="pt-BR"/>
              <a:t>/ha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909047" y="2519082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4128247" y="2519082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2909048" y="2671482"/>
            <a:ext cx="1236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3536110" y="268894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3577385" y="3890682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5728447" y="2519082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3577386" y="4043082"/>
            <a:ext cx="2168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5329985" y="4043082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6507910" y="1376082"/>
            <a:ext cx="12192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Q</a:t>
            </a:r>
            <a:r>
              <a:rPr lang="pt-BR" altLang="pt-BR" baseline="-25000"/>
              <a:t>N</a:t>
            </a:r>
            <a:endParaRPr lang="pt-BR" altLang="pt-BR"/>
          </a:p>
          <a:p>
            <a:pPr algn="ctr"/>
            <a:r>
              <a:rPr lang="pt-BR" altLang="pt-BR"/>
              <a:t>50kgN/ha</a:t>
            </a: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7041310" y="2519082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7100047" y="2823882"/>
            <a:ext cx="106045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Q</a:t>
            </a:r>
            <a:r>
              <a:rPr lang="pt-BR" altLang="pt-BR" baseline="-25000"/>
              <a:t>N</a:t>
            </a:r>
            <a:endParaRPr lang="pt-BR" altLang="pt-BR"/>
          </a:p>
          <a:p>
            <a:pPr algn="ctr"/>
            <a:r>
              <a:rPr lang="pt-BR" altLang="pt-BR"/>
              <a:t>2,2sc/ha</a:t>
            </a: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7803310" y="1376082"/>
            <a:ext cx="9906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Uréia</a:t>
            </a:r>
          </a:p>
          <a:p>
            <a:pPr algn="ctr"/>
            <a:r>
              <a:rPr lang="pt-BR" altLang="pt-BR"/>
              <a:t>N: 45%</a:t>
            </a:r>
          </a:p>
          <a:p>
            <a:pPr algn="ctr"/>
            <a:r>
              <a:rPr lang="pt-BR" altLang="pt-BR"/>
              <a:t>50kg/sc</a:t>
            </a:r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8319247" y="2519082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8870110" y="1376082"/>
            <a:ext cx="13716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Uréia</a:t>
            </a:r>
          </a:p>
          <a:p>
            <a:pPr algn="ctr"/>
            <a:r>
              <a:rPr lang="pt-BR" altLang="pt-BR"/>
              <a:t>R$400,</a:t>
            </a:r>
            <a:r>
              <a:rPr lang="pt-BR" altLang="pt-BR" sz="1400"/>
              <a:t>00</a:t>
            </a:r>
            <a:r>
              <a:rPr lang="pt-BR" altLang="pt-BR"/>
              <a:t>/t</a:t>
            </a:r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9520985" y="2519082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7041310" y="2671482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7727110" y="2671482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7709647" y="3585882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7709647" y="373828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7328647" y="4195482"/>
            <a:ext cx="2438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CI</a:t>
            </a:r>
          </a:p>
          <a:p>
            <a:pPr algn="ctr"/>
            <a:r>
              <a:rPr lang="pt-BR" altLang="pt-BR"/>
              <a:t>R$44,</a:t>
            </a:r>
            <a:r>
              <a:rPr lang="pt-BR" altLang="pt-BR" sz="1400"/>
              <a:t>00</a:t>
            </a:r>
            <a:r>
              <a:rPr lang="pt-BR" altLang="pt-BR"/>
              <a:t>/ha</a:t>
            </a:r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8395447" y="373828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5347447" y="4957482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8395447" y="4957482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>
            <a:off x="5347447" y="5109882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>
            <a:off x="7023847" y="5109882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5347447" y="5262282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8395447" y="5262282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5347447" y="5262282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7328647" y="5414682"/>
            <a:ext cx="2438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se PERB &gt; CI</a:t>
            </a:r>
          </a:p>
          <a:p>
            <a:pPr algn="ctr"/>
            <a:r>
              <a:rPr lang="pt-BR" altLang="pt-BR">
                <a:solidFill>
                  <a:srgbClr val="0000FF"/>
                </a:solidFill>
              </a:rPr>
              <a:t>VIÁVEL</a:t>
            </a:r>
            <a:endParaRPr lang="pt-BR" altLang="pt-BR"/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4128247" y="5414682"/>
            <a:ext cx="2438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/>
              <a:t>se PERB </a:t>
            </a:r>
            <a:r>
              <a:rPr lang="pt-BR" altLang="pt-BR">
                <a:sym typeface="Symbol" panose="05050102010706020507" pitchFamily="18" charset="2"/>
              </a:rPr>
              <a:t></a:t>
            </a:r>
            <a:r>
              <a:rPr lang="pt-BR" altLang="pt-BR"/>
              <a:t> CI</a:t>
            </a:r>
          </a:p>
          <a:p>
            <a:pPr algn="ctr"/>
            <a:r>
              <a:rPr lang="pt-BR" altLang="pt-BR">
                <a:solidFill>
                  <a:srgbClr val="0000FF"/>
                </a:solidFill>
              </a:rPr>
              <a:t>INVIÁVEL</a:t>
            </a:r>
            <a:endParaRPr lang="pt-BR" altLang="pt-BR"/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1537447" y="4500283"/>
            <a:ext cx="2743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Relação </a:t>
            </a:r>
          </a:p>
          <a:p>
            <a:pPr>
              <a:spcBef>
                <a:spcPct val="50000"/>
              </a:spcBef>
            </a:pPr>
            <a:r>
              <a:rPr lang="pt-BR" altLang="pt-BR" sz="2000"/>
              <a:t>Benefício:Custo = 5:1</a:t>
            </a:r>
          </a:p>
        </p:txBody>
      </p:sp>
    </p:spTree>
    <p:extLst>
      <p:ext uri="{BB962C8B-B14F-4D97-AF65-F5344CB8AC3E}">
        <p14:creationId xmlns:p14="http://schemas.microsoft.com/office/powerpoint/2010/main" val="39244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t-BR" altLang="pt-BR" sz="3600" dirty="0"/>
              <a:t>Adubação nitrogenada em </a:t>
            </a:r>
            <a:r>
              <a:rPr lang="pt-BR" altLang="pt-BR" sz="3600" dirty="0" smtClean="0"/>
              <a:t>pré-semeadura</a:t>
            </a:r>
            <a:endParaRPr lang="pt-BR" altLang="pt-BR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172200" y="3810000"/>
            <a:ext cx="3581400" cy="2743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667000" y="3810000"/>
            <a:ext cx="3505200" cy="2743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2667000" y="6248400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590800" y="3276600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kg N/ha.dia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9144000" y="6477000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tempo</a:t>
            </a:r>
          </a:p>
        </p:txBody>
      </p:sp>
      <p:sp>
        <p:nvSpPr>
          <p:cNvPr id="35848" name="Freeform 8"/>
          <p:cNvSpPr>
            <a:spLocks/>
          </p:cNvSpPr>
          <p:nvPr/>
        </p:nvSpPr>
        <p:spPr bwMode="auto">
          <a:xfrm>
            <a:off x="3492500" y="5194300"/>
            <a:ext cx="850900" cy="1054100"/>
          </a:xfrm>
          <a:custGeom>
            <a:avLst/>
            <a:gdLst>
              <a:gd name="T0" fmla="*/ 8 w 536"/>
              <a:gd name="T1" fmla="*/ 664 h 664"/>
              <a:gd name="T2" fmla="*/ 8 w 536"/>
              <a:gd name="T3" fmla="*/ 88 h 664"/>
              <a:gd name="T4" fmla="*/ 56 w 536"/>
              <a:gd name="T5" fmla="*/ 136 h 664"/>
              <a:gd name="T6" fmla="*/ 200 w 536"/>
              <a:gd name="T7" fmla="*/ 280 h 664"/>
              <a:gd name="T8" fmla="*/ 344 w 536"/>
              <a:gd name="T9" fmla="*/ 424 h 664"/>
              <a:gd name="T10" fmla="*/ 440 w 536"/>
              <a:gd name="T11" fmla="*/ 568 h 664"/>
              <a:gd name="T12" fmla="*/ 536 w 536"/>
              <a:gd name="T13" fmla="*/ 664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6" h="664">
                <a:moveTo>
                  <a:pt x="8" y="664"/>
                </a:moveTo>
                <a:cubicBezTo>
                  <a:pt x="4" y="420"/>
                  <a:pt x="0" y="176"/>
                  <a:pt x="8" y="88"/>
                </a:cubicBezTo>
                <a:cubicBezTo>
                  <a:pt x="16" y="0"/>
                  <a:pt x="24" y="104"/>
                  <a:pt x="56" y="136"/>
                </a:cubicBezTo>
                <a:cubicBezTo>
                  <a:pt x="88" y="168"/>
                  <a:pt x="152" y="232"/>
                  <a:pt x="200" y="280"/>
                </a:cubicBezTo>
                <a:cubicBezTo>
                  <a:pt x="248" y="328"/>
                  <a:pt x="304" y="376"/>
                  <a:pt x="344" y="424"/>
                </a:cubicBezTo>
                <a:cubicBezTo>
                  <a:pt x="384" y="472"/>
                  <a:pt x="408" y="528"/>
                  <a:pt x="440" y="568"/>
                </a:cubicBezTo>
                <a:cubicBezTo>
                  <a:pt x="472" y="608"/>
                  <a:pt x="520" y="648"/>
                  <a:pt x="536" y="66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048000" y="449580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Pré-semeadura?</a:t>
            </a:r>
          </a:p>
        </p:txBody>
      </p:sp>
      <p:sp>
        <p:nvSpPr>
          <p:cNvPr id="35850" name="Freeform 10"/>
          <p:cNvSpPr>
            <a:spLocks/>
          </p:cNvSpPr>
          <p:nvPr/>
        </p:nvSpPr>
        <p:spPr bwMode="auto">
          <a:xfrm>
            <a:off x="6172200" y="5537200"/>
            <a:ext cx="3581400" cy="1016000"/>
          </a:xfrm>
          <a:custGeom>
            <a:avLst/>
            <a:gdLst>
              <a:gd name="T0" fmla="*/ 0 w 2256"/>
              <a:gd name="T1" fmla="*/ 640 h 640"/>
              <a:gd name="T2" fmla="*/ 336 w 2256"/>
              <a:gd name="T3" fmla="*/ 400 h 640"/>
              <a:gd name="T4" fmla="*/ 480 w 2256"/>
              <a:gd name="T5" fmla="*/ 208 h 640"/>
              <a:gd name="T6" fmla="*/ 672 w 2256"/>
              <a:gd name="T7" fmla="*/ 64 h 640"/>
              <a:gd name="T8" fmla="*/ 912 w 2256"/>
              <a:gd name="T9" fmla="*/ 16 h 640"/>
              <a:gd name="T10" fmla="*/ 1200 w 2256"/>
              <a:gd name="T11" fmla="*/ 16 h 640"/>
              <a:gd name="T12" fmla="*/ 1536 w 2256"/>
              <a:gd name="T13" fmla="*/ 112 h 640"/>
              <a:gd name="T14" fmla="*/ 1728 w 2256"/>
              <a:gd name="T15" fmla="*/ 256 h 640"/>
              <a:gd name="T16" fmla="*/ 1920 w 2256"/>
              <a:gd name="T17" fmla="*/ 448 h 640"/>
              <a:gd name="T18" fmla="*/ 2112 w 2256"/>
              <a:gd name="T19" fmla="*/ 544 h 640"/>
              <a:gd name="T20" fmla="*/ 2208 w 2256"/>
              <a:gd name="T21" fmla="*/ 592 h 640"/>
              <a:gd name="T22" fmla="*/ 2256 w 2256"/>
              <a:gd name="T23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56" h="640">
                <a:moveTo>
                  <a:pt x="0" y="640"/>
                </a:moveTo>
                <a:cubicBezTo>
                  <a:pt x="128" y="556"/>
                  <a:pt x="256" y="472"/>
                  <a:pt x="336" y="400"/>
                </a:cubicBezTo>
                <a:cubicBezTo>
                  <a:pt x="416" y="328"/>
                  <a:pt x="424" y="264"/>
                  <a:pt x="480" y="208"/>
                </a:cubicBezTo>
                <a:cubicBezTo>
                  <a:pt x="536" y="152"/>
                  <a:pt x="600" y="96"/>
                  <a:pt x="672" y="64"/>
                </a:cubicBezTo>
                <a:cubicBezTo>
                  <a:pt x="744" y="32"/>
                  <a:pt x="824" y="24"/>
                  <a:pt x="912" y="16"/>
                </a:cubicBezTo>
                <a:cubicBezTo>
                  <a:pt x="1000" y="8"/>
                  <a:pt x="1096" y="0"/>
                  <a:pt x="1200" y="16"/>
                </a:cubicBezTo>
                <a:cubicBezTo>
                  <a:pt x="1304" y="32"/>
                  <a:pt x="1448" y="72"/>
                  <a:pt x="1536" y="112"/>
                </a:cubicBezTo>
                <a:cubicBezTo>
                  <a:pt x="1624" y="152"/>
                  <a:pt x="1664" y="200"/>
                  <a:pt x="1728" y="256"/>
                </a:cubicBezTo>
                <a:cubicBezTo>
                  <a:pt x="1792" y="312"/>
                  <a:pt x="1856" y="400"/>
                  <a:pt x="1920" y="448"/>
                </a:cubicBezTo>
                <a:cubicBezTo>
                  <a:pt x="1984" y="496"/>
                  <a:pt x="2064" y="520"/>
                  <a:pt x="2112" y="544"/>
                </a:cubicBezTo>
                <a:cubicBezTo>
                  <a:pt x="2160" y="568"/>
                  <a:pt x="2184" y="576"/>
                  <a:pt x="2208" y="592"/>
                </a:cubicBezTo>
                <a:cubicBezTo>
                  <a:pt x="2232" y="608"/>
                  <a:pt x="2248" y="632"/>
                  <a:pt x="2256" y="64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7239000" y="4800600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Planta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7924800" y="5181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>
            <a:off x="3505200" y="48768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8534400" y="4876800"/>
            <a:ext cx="1524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8229600" y="4343400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Solo</a:t>
            </a: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9525000" y="2971800"/>
            <a:ext cx="76200" cy="327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7620000" y="1828800"/>
            <a:ext cx="304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/>
              <a:t>97% do N do solo está IMOBILIZADO pelos microorganismos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676400" y="1828801"/>
            <a:ext cx="5867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0000"/>
                </a:solidFill>
              </a:rPr>
              <a:t>kg N/ha.dia ofertado pelo solo depende de:</a:t>
            </a: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0000"/>
                </a:solidFill>
              </a:rPr>
              <a:t>- concentração molar de N na solução do solo</a:t>
            </a: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0000"/>
                </a:solidFill>
              </a:rPr>
              <a:t>- atividade dos organismos vivos</a:t>
            </a:r>
          </a:p>
        </p:txBody>
      </p:sp>
    </p:spTree>
    <p:extLst>
      <p:ext uri="{BB962C8B-B14F-4D97-AF65-F5344CB8AC3E}">
        <p14:creationId xmlns:p14="http://schemas.microsoft.com/office/powerpoint/2010/main" val="18156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125"/>
            <a:ext cx="11456894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t-BR" altLang="pt-BR" sz="3600" dirty="0"/>
              <a:t>Adubação </a:t>
            </a:r>
            <a:r>
              <a:rPr lang="pt-BR" altLang="pt-BR" sz="3600" dirty="0" smtClean="0"/>
              <a:t>nitrogenada</a:t>
            </a:r>
            <a:endParaRPr lang="pt-BR" altLang="pt-BR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013075" y="3733800"/>
            <a:ext cx="3581400" cy="2743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6882" name="Freeform 18"/>
          <p:cNvSpPr>
            <a:spLocks/>
          </p:cNvSpPr>
          <p:nvPr/>
        </p:nvSpPr>
        <p:spPr bwMode="auto">
          <a:xfrm>
            <a:off x="2992438" y="3732214"/>
            <a:ext cx="2311400" cy="2505075"/>
          </a:xfrm>
          <a:custGeom>
            <a:avLst/>
            <a:gdLst>
              <a:gd name="T0" fmla="*/ 1456 w 1456"/>
              <a:gd name="T1" fmla="*/ 0 h 1578"/>
              <a:gd name="T2" fmla="*/ 1411 w 1456"/>
              <a:gd name="T3" fmla="*/ 356 h 1578"/>
              <a:gd name="T4" fmla="*/ 1378 w 1456"/>
              <a:gd name="T5" fmla="*/ 467 h 1578"/>
              <a:gd name="T6" fmla="*/ 1334 w 1456"/>
              <a:gd name="T7" fmla="*/ 634 h 1578"/>
              <a:gd name="T8" fmla="*/ 1323 w 1456"/>
              <a:gd name="T9" fmla="*/ 689 h 1578"/>
              <a:gd name="T10" fmla="*/ 1245 w 1456"/>
              <a:gd name="T11" fmla="*/ 756 h 1578"/>
              <a:gd name="T12" fmla="*/ 1178 w 1456"/>
              <a:gd name="T13" fmla="*/ 834 h 1578"/>
              <a:gd name="T14" fmla="*/ 1145 w 1456"/>
              <a:gd name="T15" fmla="*/ 845 h 1578"/>
              <a:gd name="T16" fmla="*/ 1111 w 1456"/>
              <a:gd name="T17" fmla="*/ 867 h 1578"/>
              <a:gd name="T18" fmla="*/ 1045 w 1456"/>
              <a:gd name="T19" fmla="*/ 889 h 1578"/>
              <a:gd name="T20" fmla="*/ 756 w 1456"/>
              <a:gd name="T21" fmla="*/ 1000 h 1578"/>
              <a:gd name="T22" fmla="*/ 611 w 1456"/>
              <a:gd name="T23" fmla="*/ 1045 h 1578"/>
              <a:gd name="T24" fmla="*/ 578 w 1456"/>
              <a:gd name="T25" fmla="*/ 1067 h 1578"/>
              <a:gd name="T26" fmla="*/ 545 w 1456"/>
              <a:gd name="T27" fmla="*/ 1078 h 1578"/>
              <a:gd name="T28" fmla="*/ 434 w 1456"/>
              <a:gd name="T29" fmla="*/ 1156 h 1578"/>
              <a:gd name="T30" fmla="*/ 300 w 1456"/>
              <a:gd name="T31" fmla="*/ 1278 h 1578"/>
              <a:gd name="T32" fmla="*/ 178 w 1456"/>
              <a:gd name="T33" fmla="*/ 1389 h 1578"/>
              <a:gd name="T34" fmla="*/ 100 w 1456"/>
              <a:gd name="T35" fmla="*/ 1456 h 1578"/>
              <a:gd name="T36" fmla="*/ 67 w 1456"/>
              <a:gd name="T37" fmla="*/ 1489 h 1578"/>
              <a:gd name="T38" fmla="*/ 33 w 1456"/>
              <a:gd name="T39" fmla="*/ 1511 h 1578"/>
              <a:gd name="T40" fmla="*/ 22 w 1456"/>
              <a:gd name="T41" fmla="*/ 1545 h 1578"/>
              <a:gd name="T42" fmla="*/ 0 w 1456"/>
              <a:gd name="T43" fmla="*/ 1578 h 1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56" h="1578">
                <a:moveTo>
                  <a:pt x="1456" y="0"/>
                </a:moveTo>
                <a:cubicBezTo>
                  <a:pt x="1447" y="120"/>
                  <a:pt x="1429" y="237"/>
                  <a:pt x="1411" y="356"/>
                </a:cubicBezTo>
                <a:cubicBezTo>
                  <a:pt x="1405" y="397"/>
                  <a:pt x="1388" y="426"/>
                  <a:pt x="1378" y="467"/>
                </a:cubicBezTo>
                <a:cubicBezTo>
                  <a:pt x="1364" y="523"/>
                  <a:pt x="1348" y="578"/>
                  <a:pt x="1334" y="634"/>
                </a:cubicBezTo>
                <a:cubicBezTo>
                  <a:pt x="1330" y="652"/>
                  <a:pt x="1332" y="673"/>
                  <a:pt x="1323" y="689"/>
                </a:cubicBezTo>
                <a:cubicBezTo>
                  <a:pt x="1302" y="727"/>
                  <a:pt x="1275" y="732"/>
                  <a:pt x="1245" y="756"/>
                </a:cubicBezTo>
                <a:cubicBezTo>
                  <a:pt x="1218" y="778"/>
                  <a:pt x="1207" y="816"/>
                  <a:pt x="1178" y="834"/>
                </a:cubicBezTo>
                <a:cubicBezTo>
                  <a:pt x="1168" y="840"/>
                  <a:pt x="1155" y="840"/>
                  <a:pt x="1145" y="845"/>
                </a:cubicBezTo>
                <a:cubicBezTo>
                  <a:pt x="1133" y="851"/>
                  <a:pt x="1123" y="862"/>
                  <a:pt x="1111" y="867"/>
                </a:cubicBezTo>
                <a:cubicBezTo>
                  <a:pt x="1090" y="876"/>
                  <a:pt x="1045" y="889"/>
                  <a:pt x="1045" y="889"/>
                </a:cubicBezTo>
                <a:cubicBezTo>
                  <a:pt x="947" y="987"/>
                  <a:pt x="885" y="965"/>
                  <a:pt x="756" y="1000"/>
                </a:cubicBezTo>
                <a:cubicBezTo>
                  <a:pt x="708" y="1013"/>
                  <a:pt x="658" y="1030"/>
                  <a:pt x="611" y="1045"/>
                </a:cubicBezTo>
                <a:cubicBezTo>
                  <a:pt x="600" y="1052"/>
                  <a:pt x="590" y="1061"/>
                  <a:pt x="578" y="1067"/>
                </a:cubicBezTo>
                <a:cubicBezTo>
                  <a:pt x="568" y="1072"/>
                  <a:pt x="555" y="1072"/>
                  <a:pt x="545" y="1078"/>
                </a:cubicBezTo>
                <a:cubicBezTo>
                  <a:pt x="504" y="1102"/>
                  <a:pt x="480" y="1141"/>
                  <a:pt x="434" y="1156"/>
                </a:cubicBezTo>
                <a:cubicBezTo>
                  <a:pt x="388" y="1200"/>
                  <a:pt x="363" y="1257"/>
                  <a:pt x="300" y="1278"/>
                </a:cubicBezTo>
                <a:cubicBezTo>
                  <a:pt x="246" y="1332"/>
                  <a:pt x="264" y="1360"/>
                  <a:pt x="178" y="1389"/>
                </a:cubicBezTo>
                <a:cubicBezTo>
                  <a:pt x="153" y="1426"/>
                  <a:pt x="143" y="1442"/>
                  <a:pt x="100" y="1456"/>
                </a:cubicBezTo>
                <a:cubicBezTo>
                  <a:pt x="89" y="1467"/>
                  <a:pt x="79" y="1479"/>
                  <a:pt x="67" y="1489"/>
                </a:cubicBezTo>
                <a:cubicBezTo>
                  <a:pt x="57" y="1498"/>
                  <a:pt x="41" y="1500"/>
                  <a:pt x="33" y="1511"/>
                </a:cubicBezTo>
                <a:cubicBezTo>
                  <a:pt x="26" y="1520"/>
                  <a:pt x="27" y="1534"/>
                  <a:pt x="22" y="1545"/>
                </a:cubicBezTo>
                <a:cubicBezTo>
                  <a:pt x="16" y="1557"/>
                  <a:pt x="0" y="1578"/>
                  <a:pt x="0" y="157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1981200" y="64008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Ze, cm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438400" y="60198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50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590800" y="3505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0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096000" y="32004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kg N/kg solo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3941764" y="2133601"/>
            <a:ext cx="244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rgbClr val="FF0000"/>
                </a:solidFill>
              </a:rPr>
              <a:t>1,3</a:t>
            </a:r>
            <a:r>
              <a:rPr lang="pt-BR" altLang="pt-BR" sz="2000" baseline="30000">
                <a:solidFill>
                  <a:srgbClr val="FF0000"/>
                </a:solidFill>
              </a:rPr>
              <a:t> </a:t>
            </a:r>
            <a:r>
              <a:rPr lang="pt-BR" altLang="pt-BR" sz="2000">
                <a:solidFill>
                  <a:srgbClr val="FF0000"/>
                </a:solidFill>
              </a:rPr>
              <a:t>g solo</a:t>
            </a:r>
            <a:endParaRPr lang="pt-BR" altLang="pt-BR" sz="2000">
              <a:solidFill>
                <a:schemeClr val="accent1"/>
              </a:solidFill>
            </a:endParaRP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4025900" y="2590800"/>
            <a:ext cx="1219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3941764" y="2590801"/>
            <a:ext cx="1889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rgbClr val="FF0000"/>
                </a:solidFill>
              </a:rPr>
              <a:t>cm</a:t>
            </a:r>
            <a:r>
              <a:rPr lang="pt-BR" altLang="pt-BR" sz="2000" baseline="30000">
                <a:solidFill>
                  <a:srgbClr val="FF0000"/>
                </a:solidFill>
              </a:rPr>
              <a:t>3</a:t>
            </a:r>
            <a:r>
              <a:rPr lang="pt-BR" altLang="pt-BR" sz="2000">
                <a:solidFill>
                  <a:srgbClr val="FF0000"/>
                </a:solidFill>
              </a:rPr>
              <a:t> solo</a:t>
            </a:r>
            <a:endParaRPr lang="pt-BR" altLang="pt-BR" sz="2000">
              <a:solidFill>
                <a:schemeClr val="accent1"/>
              </a:solidFill>
            </a:endParaRP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7167564" y="2133601"/>
            <a:ext cx="121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1"/>
                </a:solidFill>
              </a:rPr>
              <a:t>  m</a:t>
            </a:r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7250114" y="2590800"/>
            <a:ext cx="7381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7167563" y="2590801"/>
            <a:ext cx="1179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1"/>
                </a:solidFill>
              </a:rPr>
              <a:t>100 cm</a:t>
            </a:r>
          </a:p>
        </p:txBody>
      </p:sp>
      <p:grpSp>
        <p:nvGrpSpPr>
          <p:cNvPr id="36895" name="Group 31"/>
          <p:cNvGrpSpPr>
            <a:grpSpLocks/>
          </p:cNvGrpSpPr>
          <p:nvPr/>
        </p:nvGrpSpPr>
        <p:grpSpPr bwMode="auto">
          <a:xfrm>
            <a:off x="1477962" y="2133601"/>
            <a:ext cx="1889126" cy="854075"/>
            <a:chOff x="3504" y="2112"/>
            <a:chExt cx="1152" cy="538"/>
          </a:xfrm>
        </p:grpSpPr>
        <p:sp>
          <p:nvSpPr>
            <p:cNvPr id="36896" name="Text Box 32"/>
            <p:cNvSpPr txBox="1">
              <a:spLocks noChangeArrowheads="1"/>
            </p:cNvSpPr>
            <p:nvPr/>
          </p:nvSpPr>
          <p:spPr bwMode="auto">
            <a:xfrm>
              <a:off x="3504" y="2112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2000">
                  <a:solidFill>
                    <a:srgbClr val="0000FF"/>
                  </a:solidFill>
                </a:rPr>
                <a:t>0,00123 kg N</a:t>
              </a:r>
              <a:endParaRPr lang="pt-BR" altLang="pt-BR" sz="2000">
                <a:solidFill>
                  <a:schemeClr val="accent1"/>
                </a:solidFill>
              </a:endParaRPr>
            </a:p>
          </p:txBody>
        </p:sp>
        <p:sp>
          <p:nvSpPr>
            <p:cNvPr id="36897" name="Text Box 33"/>
            <p:cNvSpPr txBox="1">
              <a:spLocks noChangeArrowheads="1"/>
            </p:cNvSpPr>
            <p:nvPr/>
          </p:nvSpPr>
          <p:spPr bwMode="auto">
            <a:xfrm>
              <a:off x="3504" y="2400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2000">
                  <a:solidFill>
                    <a:srgbClr val="0000FF"/>
                  </a:solidFill>
                </a:rPr>
                <a:t>kg solo</a:t>
              </a:r>
              <a:endParaRPr lang="pt-BR" altLang="pt-BR" sz="2000">
                <a:solidFill>
                  <a:schemeClr val="accent1"/>
                </a:solidFill>
              </a:endParaRPr>
            </a:p>
          </p:txBody>
        </p:sp>
      </p:grpSp>
      <p:sp>
        <p:nvSpPr>
          <p:cNvPr id="36898" name="Line 34"/>
          <p:cNvSpPr>
            <a:spLocks noChangeShapeType="1"/>
          </p:cNvSpPr>
          <p:nvPr/>
        </p:nvSpPr>
        <p:spPr bwMode="auto">
          <a:xfrm>
            <a:off x="1562100" y="2590800"/>
            <a:ext cx="11811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6183313" y="2133601"/>
            <a:ext cx="1890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10</a:t>
            </a:r>
            <a:r>
              <a:rPr lang="pt-BR" altLang="pt-BR" sz="2000" baseline="30000"/>
              <a:t>4</a:t>
            </a:r>
            <a:r>
              <a:rPr lang="pt-BR" altLang="pt-BR" sz="2000"/>
              <a:t> m</a:t>
            </a:r>
            <a:r>
              <a:rPr lang="pt-BR" altLang="pt-BR" sz="2000" baseline="30000"/>
              <a:t>2</a:t>
            </a:r>
            <a:endParaRPr lang="pt-BR" altLang="pt-BR" sz="2000"/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6183313" y="2590801"/>
            <a:ext cx="1890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      ha</a:t>
            </a:r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>
            <a:off x="6235701" y="2590800"/>
            <a:ext cx="862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3013075" y="2133601"/>
            <a:ext cx="118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1"/>
                </a:solidFill>
              </a:rPr>
              <a:t>kg solo</a:t>
            </a:r>
          </a:p>
        </p:txBody>
      </p:sp>
      <p:sp>
        <p:nvSpPr>
          <p:cNvPr id="36904" name="Line 40"/>
          <p:cNvSpPr>
            <a:spLocks noChangeShapeType="1"/>
          </p:cNvSpPr>
          <p:nvPr/>
        </p:nvSpPr>
        <p:spPr bwMode="auto">
          <a:xfrm>
            <a:off x="2974975" y="2590800"/>
            <a:ext cx="939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2855913" y="2590801"/>
            <a:ext cx="157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1"/>
                </a:solidFill>
              </a:rPr>
              <a:t>10</a:t>
            </a:r>
            <a:r>
              <a:rPr lang="pt-BR" altLang="pt-BR" sz="2000" baseline="30000">
                <a:solidFill>
                  <a:schemeClr val="accent1"/>
                </a:solidFill>
              </a:rPr>
              <a:t>3 </a:t>
            </a:r>
            <a:r>
              <a:rPr lang="pt-BR" altLang="pt-BR" sz="2000">
                <a:solidFill>
                  <a:schemeClr val="accent1"/>
                </a:solidFill>
              </a:rPr>
              <a:t>g solo</a:t>
            </a: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8875713" y="2362201"/>
            <a:ext cx="39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9169400" y="2133601"/>
            <a:ext cx="157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1"/>
                </a:solidFill>
              </a:rPr>
              <a:t>8000 kg N</a:t>
            </a:r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>
            <a:off x="9253538" y="2590800"/>
            <a:ext cx="114141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9169401" y="2590801"/>
            <a:ext cx="1338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1"/>
                </a:solidFill>
              </a:rPr>
              <a:t>          ha</a:t>
            </a: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8001000" y="2209801"/>
            <a:ext cx="121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50 cm</a:t>
            </a:r>
          </a:p>
        </p:txBody>
      </p:sp>
      <p:sp>
        <p:nvSpPr>
          <p:cNvPr id="36912" name="Text Box 48"/>
          <p:cNvSpPr txBox="1">
            <a:spLocks noChangeArrowheads="1"/>
          </p:cNvSpPr>
          <p:nvPr/>
        </p:nvSpPr>
        <p:spPr bwMode="auto">
          <a:xfrm>
            <a:off x="5195888" y="2133601"/>
            <a:ext cx="1890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1"/>
                </a:solidFill>
              </a:rPr>
              <a:t>10</a:t>
            </a:r>
            <a:r>
              <a:rPr lang="pt-BR" altLang="pt-BR" sz="2000" baseline="30000">
                <a:solidFill>
                  <a:schemeClr val="accent1"/>
                </a:solidFill>
              </a:rPr>
              <a:t>6</a:t>
            </a:r>
            <a:r>
              <a:rPr lang="pt-BR" altLang="pt-BR" sz="2000">
                <a:solidFill>
                  <a:schemeClr val="accent1"/>
                </a:solidFill>
              </a:rPr>
              <a:t> cm</a:t>
            </a:r>
            <a:r>
              <a:rPr lang="pt-BR" altLang="pt-BR" sz="2000" baseline="30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5195888" y="2590801"/>
            <a:ext cx="1890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1"/>
                </a:solidFill>
              </a:rPr>
              <a:t>       m</a:t>
            </a:r>
            <a:r>
              <a:rPr lang="pt-BR" altLang="pt-BR" sz="2000" baseline="30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6914" name="Line 50"/>
          <p:cNvSpPr>
            <a:spLocks noChangeShapeType="1"/>
          </p:cNvSpPr>
          <p:nvPr/>
        </p:nvSpPr>
        <p:spPr bwMode="auto">
          <a:xfrm>
            <a:off x="5280026" y="2590800"/>
            <a:ext cx="8620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1447800" y="35814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0000FF"/>
                </a:solidFill>
              </a:rPr>
              <a:t>0,123%</a:t>
            </a:r>
          </a:p>
        </p:txBody>
      </p:sp>
      <p:sp>
        <p:nvSpPr>
          <p:cNvPr id="36916" name="Line 52"/>
          <p:cNvSpPr>
            <a:spLocks noChangeShapeType="1"/>
          </p:cNvSpPr>
          <p:nvPr/>
        </p:nvSpPr>
        <p:spPr bwMode="auto">
          <a:xfrm flipV="1">
            <a:off x="1981200" y="2971800"/>
            <a:ext cx="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6917" name="Text Box 53"/>
          <p:cNvSpPr txBox="1">
            <a:spLocks noChangeArrowheads="1"/>
          </p:cNvSpPr>
          <p:nvPr/>
        </p:nvSpPr>
        <p:spPr bwMode="auto">
          <a:xfrm>
            <a:off x="7315200" y="3733800"/>
            <a:ext cx="304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/>
              <a:t>97% do N do solo está IMOBILIZADO pelos microorganismos</a:t>
            </a:r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>
            <a:off x="2971800" y="4114800"/>
            <a:ext cx="22860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6919" name="Text Box 55"/>
          <p:cNvSpPr txBox="1">
            <a:spLocks noChangeArrowheads="1"/>
          </p:cNvSpPr>
          <p:nvPr/>
        </p:nvSpPr>
        <p:spPr bwMode="auto">
          <a:xfrm>
            <a:off x="2590800" y="3886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5</a:t>
            </a:r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6629400" y="4800600"/>
            <a:ext cx="396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accent1"/>
                </a:solidFill>
              </a:rPr>
              <a:t>Disponibilidade na semeadura:</a:t>
            </a:r>
          </a:p>
        </p:txBody>
      </p: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6629400" y="5165726"/>
            <a:ext cx="121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1"/>
                </a:solidFill>
              </a:rPr>
              <a:t> 5 cm</a:t>
            </a:r>
          </a:p>
        </p:txBody>
      </p:sp>
      <p:sp>
        <p:nvSpPr>
          <p:cNvPr id="36922" name="Line 58"/>
          <p:cNvSpPr>
            <a:spLocks noChangeShapeType="1"/>
          </p:cNvSpPr>
          <p:nvPr/>
        </p:nvSpPr>
        <p:spPr bwMode="auto">
          <a:xfrm>
            <a:off x="6711950" y="5622925"/>
            <a:ext cx="7381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6629401" y="5622926"/>
            <a:ext cx="1179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1"/>
                </a:solidFill>
              </a:rPr>
              <a:t>50 cm</a:t>
            </a:r>
          </a:p>
        </p:txBody>
      </p:sp>
      <p:sp>
        <p:nvSpPr>
          <p:cNvPr id="36924" name="Text Box 60"/>
          <p:cNvSpPr txBox="1">
            <a:spLocks noChangeArrowheads="1"/>
          </p:cNvSpPr>
          <p:nvPr/>
        </p:nvSpPr>
        <p:spPr bwMode="auto">
          <a:xfrm>
            <a:off x="7472364" y="5165726"/>
            <a:ext cx="121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rgbClr val="FF0000"/>
                </a:solidFill>
              </a:rPr>
              <a:t>3 %</a:t>
            </a:r>
          </a:p>
        </p:txBody>
      </p:sp>
      <p:sp>
        <p:nvSpPr>
          <p:cNvPr id="36925" name="Text Box 61"/>
          <p:cNvSpPr txBox="1">
            <a:spLocks noChangeArrowheads="1"/>
          </p:cNvSpPr>
          <p:nvPr/>
        </p:nvSpPr>
        <p:spPr bwMode="auto">
          <a:xfrm>
            <a:off x="7950200" y="5165726"/>
            <a:ext cx="157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8000 kg N</a:t>
            </a:r>
          </a:p>
        </p:txBody>
      </p:sp>
      <p:sp>
        <p:nvSpPr>
          <p:cNvPr id="36926" name="Line 62"/>
          <p:cNvSpPr>
            <a:spLocks noChangeShapeType="1"/>
          </p:cNvSpPr>
          <p:nvPr/>
        </p:nvSpPr>
        <p:spPr bwMode="auto">
          <a:xfrm>
            <a:off x="8034338" y="5622925"/>
            <a:ext cx="1141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6927" name="Text Box 63"/>
          <p:cNvSpPr txBox="1">
            <a:spLocks noChangeArrowheads="1"/>
          </p:cNvSpPr>
          <p:nvPr/>
        </p:nvSpPr>
        <p:spPr bwMode="auto">
          <a:xfrm>
            <a:off x="7950201" y="5622926"/>
            <a:ext cx="1338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/>
              <a:t>          ha</a:t>
            </a:r>
          </a:p>
        </p:txBody>
      </p:sp>
      <p:sp>
        <p:nvSpPr>
          <p:cNvPr id="36928" name="Text Box 64"/>
          <p:cNvSpPr txBox="1">
            <a:spLocks noChangeArrowheads="1"/>
          </p:cNvSpPr>
          <p:nvPr/>
        </p:nvSpPr>
        <p:spPr bwMode="auto">
          <a:xfrm>
            <a:off x="9144000" y="5410201"/>
            <a:ext cx="39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9590088" y="5181601"/>
            <a:ext cx="1230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1"/>
                </a:solidFill>
              </a:rPr>
              <a:t>24 kg N</a:t>
            </a:r>
          </a:p>
        </p:txBody>
      </p:sp>
      <p:sp>
        <p:nvSpPr>
          <p:cNvPr id="36930" name="Line 66"/>
          <p:cNvSpPr>
            <a:spLocks noChangeShapeType="1"/>
          </p:cNvSpPr>
          <p:nvPr/>
        </p:nvSpPr>
        <p:spPr bwMode="auto">
          <a:xfrm>
            <a:off x="9521826" y="5638800"/>
            <a:ext cx="11414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9437688" y="5638801"/>
            <a:ext cx="1338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accent1"/>
                </a:solidFill>
              </a:rPr>
              <a:t>          ha</a:t>
            </a:r>
          </a:p>
        </p:txBody>
      </p:sp>
      <p:sp>
        <p:nvSpPr>
          <p:cNvPr id="36932" name="Text Box 68"/>
          <p:cNvSpPr txBox="1">
            <a:spLocks noChangeArrowheads="1"/>
          </p:cNvSpPr>
          <p:nvPr/>
        </p:nvSpPr>
        <p:spPr bwMode="auto">
          <a:xfrm>
            <a:off x="6629400" y="5959476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0000"/>
                </a:solidFill>
              </a:rPr>
              <a:t>30 kg N/ha na semeadura dobra a disponibilidade!!!</a:t>
            </a:r>
          </a:p>
        </p:txBody>
      </p:sp>
    </p:spTree>
    <p:extLst>
      <p:ext uri="{BB962C8B-B14F-4D97-AF65-F5344CB8AC3E}">
        <p14:creationId xmlns:p14="http://schemas.microsoft.com/office/powerpoint/2010/main" val="14246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t-BR" altLang="pt-BR" dirty="0"/>
              <a:t>Nitrogênio: conclusão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>
                <a:solidFill>
                  <a:schemeClr val="accent1"/>
                </a:solidFill>
              </a:rPr>
              <a:t>Água (750 a 900 g de água por g de grão)</a:t>
            </a:r>
            <a:endParaRPr lang="pt-BR" altLang="pt-BR"/>
          </a:p>
          <a:p>
            <a:pPr lvl="1"/>
            <a:r>
              <a:rPr lang="pt-BR" altLang="pt-BR"/>
              <a:t>Uso variável (clima, população e solo)</a:t>
            </a:r>
          </a:p>
          <a:p>
            <a:r>
              <a:rPr lang="pt-BR" altLang="pt-BR">
                <a:solidFill>
                  <a:schemeClr val="accent1"/>
                </a:solidFill>
              </a:rPr>
              <a:t>Análise econômica</a:t>
            </a:r>
            <a:endParaRPr lang="pt-BR" altLang="pt-BR"/>
          </a:p>
          <a:p>
            <a:pPr lvl="1"/>
            <a:r>
              <a:rPr lang="pt-BR" altLang="pt-BR"/>
              <a:t>Verificar adubação econômica </a:t>
            </a:r>
          </a:p>
          <a:p>
            <a:pPr lvl="1"/>
            <a:r>
              <a:rPr lang="pt-BR" altLang="pt-BR"/>
              <a:t>relação benefício/custo maior que 1,5</a:t>
            </a:r>
          </a:p>
          <a:p>
            <a:r>
              <a:rPr lang="pt-BR" altLang="pt-BR">
                <a:solidFill>
                  <a:schemeClr val="accent1"/>
                </a:solidFill>
              </a:rPr>
              <a:t>Época de aplicação</a:t>
            </a:r>
            <a:endParaRPr lang="pt-BR" altLang="pt-BR"/>
          </a:p>
          <a:p>
            <a:pPr lvl="1"/>
            <a:r>
              <a:rPr lang="pt-BR" altLang="pt-BR"/>
              <a:t>Não aplicar N em pré-semeadura</a:t>
            </a:r>
          </a:p>
          <a:p>
            <a:pPr lvl="1"/>
            <a:r>
              <a:rPr lang="pt-BR" altLang="pt-BR"/>
              <a:t>Semeadura (30-40kgN/ha)</a:t>
            </a:r>
          </a:p>
          <a:p>
            <a:pPr lvl="1"/>
            <a:r>
              <a:rPr lang="pt-BR" altLang="pt-BR"/>
              <a:t>Cobertura (o restante até 7 folhas - Sequeiro)</a:t>
            </a:r>
          </a:p>
        </p:txBody>
      </p:sp>
    </p:spTree>
    <p:extLst>
      <p:ext uri="{BB962C8B-B14F-4D97-AF65-F5344CB8AC3E}">
        <p14:creationId xmlns:p14="http://schemas.microsoft.com/office/powerpoint/2010/main" val="80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92290" y="736979"/>
            <a:ext cx="11559654" cy="5254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199" y="5532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8800" b="1" dirty="0" smtClean="0">
                <a:solidFill>
                  <a:srgbClr val="002060"/>
                </a:solidFill>
              </a:rPr>
              <a:t>Obrigado!</a:t>
            </a:r>
            <a:endParaRPr lang="pt-BR" sz="88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Esalq%2023-10-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467" y="304800"/>
            <a:ext cx="7205133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100ano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6317" y="228600"/>
            <a:ext cx="357928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51200" y="304800"/>
            <a:ext cx="436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400" b="1" dirty="0" smtClean="0">
                <a:latin typeface="Times New Roman" pitchFamily="18" charset="0"/>
              </a:rPr>
              <a:t>“A essência do conhecimento científico </a:t>
            </a:r>
            <a:r>
              <a:rPr lang="pt-BR" altLang="pt-BR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altLang="pt-BR" sz="2400" b="1" dirty="0" smtClean="0">
                <a:latin typeface="Times New Roman" pitchFamily="18" charset="0"/>
              </a:rPr>
              <a:t> sua aplicação prática”</a:t>
            </a:r>
            <a:endParaRPr lang="pt-BR" altLang="pt-BR" sz="2400" b="1" dirty="0">
              <a:latin typeface="Times New Roman" pitchFamily="18" charset="0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 bwMode="auto">
          <a:xfrm>
            <a:off x="254000" y="4738630"/>
            <a:ext cx="2435412" cy="16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Durval Dourado Neto</a:t>
            </a:r>
          </a:p>
          <a:p>
            <a:pPr marL="0" indent="0" eaLnBrk="1" hangingPunct="1">
              <a:buFontTx/>
              <a:buNone/>
              <a:defRPr/>
            </a:pPr>
            <a:r>
              <a:rPr lang="pt-BR" sz="1700" dirty="0" smtClean="0">
                <a:latin typeface="Calibri" pitchFamily="34" charset="0"/>
                <a:cs typeface="Calibri" pitchFamily="34" charset="0"/>
              </a:rPr>
              <a:t>Esalq/USP</a:t>
            </a:r>
          </a:p>
          <a:p>
            <a:pPr marL="0" indent="0" eaLnBrk="1" hangingPunct="1">
              <a:buFontTx/>
              <a:buNone/>
              <a:defRPr/>
            </a:pPr>
            <a:r>
              <a:rPr lang="pt-BR" sz="1700" u="sng" dirty="0" smtClean="0">
                <a:latin typeface="Calibri" pitchFamily="34" charset="0"/>
                <a:cs typeface="Calibri" pitchFamily="34" charset="0"/>
                <a:hlinkClick r:id="rId5"/>
              </a:rPr>
              <a:t>ddourado@usp.br</a:t>
            </a:r>
            <a:endParaRPr lang="pt-BR" sz="1700" u="sng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BR" sz="1700" dirty="0" smtClean="0">
                <a:latin typeface="Calibri" pitchFamily="34" charset="0"/>
                <a:cs typeface="Calibri" pitchFamily="34" charset="0"/>
                <a:hlinkClick r:id="rId6"/>
              </a:rPr>
              <a:t>d.dourado.n@gmail.com</a:t>
            </a:r>
            <a:endParaRPr lang="pt-BR" sz="17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pt-BR" sz="17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10271</TotalTime>
  <Words>4879</Words>
  <Application>Microsoft Office PowerPoint</Application>
  <PresentationFormat>Widescreen</PresentationFormat>
  <Paragraphs>1660</Paragraphs>
  <Slides>96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22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6</vt:i4>
      </vt:variant>
      <vt:variant>
        <vt:lpstr>Títulos de slides</vt:lpstr>
      </vt:variant>
      <vt:variant>
        <vt:i4>96</vt:i4>
      </vt:variant>
    </vt:vector>
  </HeadingPairs>
  <TitlesOfParts>
    <vt:vector size="125" baseType="lpstr">
      <vt:lpstr>Arial</vt:lpstr>
      <vt:lpstr>Arial Black</vt:lpstr>
      <vt:lpstr>Arial MT Black</vt:lpstr>
      <vt:lpstr>Arial Narrow</vt:lpstr>
      <vt:lpstr>Arial Rounded MT Bold</vt:lpstr>
      <vt:lpstr>Bookman Old Style</vt:lpstr>
      <vt:lpstr>Calibri</vt:lpstr>
      <vt:lpstr>Calibri Light</vt:lpstr>
      <vt:lpstr>Comic Sans MS</vt:lpstr>
      <vt:lpstr>CopprplGoth Hv BT</vt:lpstr>
      <vt:lpstr>Gill Sans MT Shadow</vt:lpstr>
      <vt:lpstr>Glowworm</vt:lpstr>
      <vt:lpstr>KernelSSK</vt:lpstr>
      <vt:lpstr>Nadianne</vt:lpstr>
      <vt:lpstr>PaqueteSSK</vt:lpstr>
      <vt:lpstr>Phyllis</vt:lpstr>
      <vt:lpstr>Symbol</vt:lpstr>
      <vt:lpstr>Tahoma</vt:lpstr>
      <vt:lpstr>Times New Roman</vt:lpstr>
      <vt:lpstr>UmberSSK</vt:lpstr>
      <vt:lpstr>Wingdings</vt:lpstr>
      <vt:lpstr>Yearbook Outline</vt:lpstr>
      <vt:lpstr>Tema do Office</vt:lpstr>
      <vt:lpstr>Planilha</vt:lpstr>
      <vt:lpstr>Gráfico</vt:lpstr>
      <vt:lpstr>Documento</vt:lpstr>
      <vt:lpstr>Equation</vt:lpstr>
      <vt:lpstr>Bitmap Image</vt:lpstr>
      <vt:lpstr>Imagem de bitmap</vt:lpstr>
      <vt:lpstr> Milho</vt:lpstr>
      <vt:lpstr>Sumário</vt:lpstr>
      <vt:lpstr> Milho: Fenologia e ambiente de produção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Índice de Area Foliar (IAF, m2.m-2)</vt:lpstr>
      <vt:lpstr>Índice de Area Foliar (IAF, m2.m-2)</vt:lpstr>
      <vt:lpstr> Milho: população de plantas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PRODUTIVIDADE POTENCIAL E ÉPOCA DE SEMEADURA</vt:lpstr>
      <vt:lpstr>Fluxograma dos fatores que afetam o rendimento de grãos das culturas</vt:lpstr>
      <vt:lpstr>População final de plantas</vt:lpstr>
      <vt:lpstr>Apresentação do PowerPoint</vt:lpstr>
      <vt:lpstr>Efeitos da densidade de plantas sobre a esterilidade feminina de um híbrido de milho cultivado na década de 70 e na década de 90</vt:lpstr>
      <vt:lpstr>Massa seca acumulada no pendão durante a antese de híbridos de milho cultivados nas décadas de 60, 70, 80 e 90</vt:lpstr>
      <vt:lpstr>Efeitos da densidade de plantas sobre a % de plantas acamadas e quebradas de híbridos de milho cultivados nas décadas de 60, 80 e 90</vt:lpstr>
      <vt:lpstr>PRODUTIVIDADE E DISTRIBUIÇÃO com menores respostas...</vt:lpstr>
      <vt:lpstr>DISTRIBUIÇÃO DE PLANTA</vt:lpstr>
      <vt:lpstr>DISTRIBUIÇÃO DE PLANTA</vt:lpstr>
      <vt:lpstr>Apresentação do PowerPoint</vt:lpstr>
      <vt:lpstr>Apresentação do PowerPoint</vt:lpstr>
      <vt:lpstr>Distribuição das projeções elípticas da copa do milho, ilustrando o espaçamento entre plantas (e1) e o espaçamento entre fileiras (e2)</vt:lpstr>
      <vt:lpstr>Apresentação do PowerPoint</vt:lpstr>
      <vt:lpstr>Distribuição das projeções elípticas da copa do milho, ilustrando os semi-eixos a e b, o espaçamento entre plantas (e1) e o espaçamento entre fileiras (e2)</vt:lpstr>
      <vt:lpstr>Perfil da planta de milho, consideradas as projeções horizontais das folhas, destacando o formato em pentágono, a posição da espiga (0) e os vértices A e A’</vt:lpstr>
      <vt:lpstr>Representação dos perfis em pentágono regular (A) e irregular (B) da planta de milho, consideradas as projeções horizontais das folhas (PHf, cm)</vt:lpstr>
      <vt:lpstr>Comprimento (cm) e área foliar (cm2) medido</vt:lpstr>
      <vt:lpstr>Total de folhas na planta (TF); ordem da folha de maior área (OFMA), da folha correspondente à espiga principal (OFEP) e das medidas médias de comprimento (Cfmed, cm), largura (Lfmed, cm), área foliar (AFmed, cm2), ângulo foliar (αmed, º) e projeção horizontal (PHf, cm) da folha de maior área</vt:lpstr>
      <vt:lpstr>Total de folhas na planta (TF); ordem da folha de maior área (OFMA), da folha correspondente à espiga principal (OFEP) e das medidas médias de comprimento (Cfmed, cm), largura (Lfmed, cm), área foliar (AFmed, cm2), ângulo foliar (αmed, º) e projeção horizontal (PHf, cm) da folha de maior área</vt:lpstr>
      <vt:lpstr>Total de folhas na planta (TF); ordem da folha de maior área (OFMA), da folha correspondente à espiga principal (OFEP) e das medidas médias de comprimento (Cfmed, cm), largura (Lfmed, cm), área foliar (AFmed, cm2), ângulo foliar (αmed, º) e projeção horizontal (PHf, cm) da folha de maior área</vt:lpstr>
      <vt:lpstr>Medidas mínimas entre plantas (EPmin, cm) e entre linhas (ELmin, cm), considerando a largura da folha de maior área e a maior projeção horizontal foliar (PHf, cm), respectivamente, bem como a população de plantas máxima (Populaçãomax, plantas.ha-1), para 48 genótipos de milho</vt:lpstr>
      <vt:lpstr>Índices de área foliar máximo (IAFmax, m2.m-2), reais (IAFreal, m2.m-2) e a relação entre ambos (RIAF, %) para 48 genótipos de milho</vt:lpstr>
      <vt:lpstr>População de plantas recomendada (Populaçãorec, plantas.ha-1) e ótima (Populaçãootm, plantas.ha-1) e a relação entre ambas (OP RP, %) para 48 genótipos de milho</vt:lpstr>
      <vt:lpstr>IAF recomendado (IAFrec, m2.m-2) e ótimo (IAFotm, m2.m-2) e a relação entre ambos (RIAF, %) para 48 genótipos de milho</vt:lpstr>
      <vt:lpstr>Estimativa anual do espaçamento entre plantas (EP, cm) e da população de plantas (P, plantas.ha-1) para as latitudes 10 e 30 graus Sul</vt:lpstr>
      <vt:lpstr>Ângulos foliares (α, º) a 0º (Latitude), cujas superfícies adaxiais (superiores) das folhas são normais ao vetor da radiação solar às 7:00, 8:00, 9:00, 10:00, 11:00 e 12:00 para diferentes períodos do ano</vt:lpstr>
      <vt:lpstr>Ângulos foliares (α, º) a 5ºS (Latitude), cujas superfícies adaxiais (superiores) das folhas são normais ao vetor da radiação solar às 7:00, 8:00, 9:00, 10:00, 11:00 e 12:00 para diferentes períodos do ano</vt:lpstr>
      <vt:lpstr>Ângulos foliares (α, º) a 10ºS (Latitude), cujas superfícies adaxiais (superiores) das folhas são normais ao vetor da radiação solar às 7:00, 8:00, 9:00, 10:00, 11:00 e 12:00 para diferentes períodos do ano</vt:lpstr>
      <vt:lpstr>Ângulos foliares (α, º) a 15ºS (Latitude), cujas superfícies adaxiais (superiores) das folhas são normais ao vetor da radiação solar às 7:00, 8:00, 9:00, 10:00, 11:00 e 12:00 para diferentes períodos do ano</vt:lpstr>
      <vt:lpstr>Ângulos foliares (α, º) a 20ºS (Latitude), cujas superfícies adaxiais (superiores) das folhas são normais ao vetor da radiação solar às 7:00, 8:00, 9:00, 10:00, 11:00 e 12:00 para diferentes períodos do ano</vt:lpstr>
      <vt:lpstr>Ângulos foliares (α, º) a 25ºS (Latitude) cujas superfícies adaxiais (superiores) das folhas são normais ao vetor da radiação solar às 7:00, 8:00, 9:00, 10:00, 11:00 e 12:00 para diferentes períodos do ano</vt:lpstr>
      <vt:lpstr>Ângulos foliares (α, º) a 30ºS (Latitude), cujas superfícies adaxiais (superiores)  das folhas são normais ao vetor da radiação solar às 7:00, 8:00, 9:00, 10:00, 11:00 e 12:00 para diferentes períodos do ano</vt:lpstr>
      <vt:lpstr>Ângulos foliares (α, º)  a 35ºS (Latitude), cujas superfícies adaxiais (superiores) das folhas são normais ao vetor da radiação solar às 7:00, 8:00, 9:00, 10:00, 11:00 e 12:00 para diferentes períodos do ano</vt:lpstr>
      <vt:lpstr>Diferenças entre os ângulos foliares (Δα, º), 15ºS (Latitude), calculadas para 7:00, 8:00, 9:00, 10:00, 11:00 e o ângulo foliar calculado para 12:00</vt:lpstr>
      <vt:lpstr>Diferenças entre os ângulos foliares (Δα, º), a 35ºS (Latitude), calculadas para 7:00, 8:00, 9:00, 10:00, 11:00 e o ângulo foliar calculado para 12:00</vt:lpstr>
      <vt:lpstr>Duração (horas) da superfície adaxial (superior) das folhas perpendiculares à radiação para as latitudes (φ) 0, 5, 10, 15, 20, 25, 30 e 35ºS</vt:lpstr>
      <vt:lpstr>Melhores ângulos foliares em função da latitude (φ) e do dia do ano</vt:lpstr>
      <vt:lpstr>CONCLUSÕES</vt:lpstr>
      <vt:lpstr>CONCLUSÕES</vt:lpstr>
      <vt:lpstr> Milho: nitrogênio</vt:lpstr>
      <vt:lpstr>Produção de matéria seca e Nitrogênio</vt:lpstr>
      <vt:lpstr>Nitrogênio</vt:lpstr>
      <vt:lpstr>Nitrogênio</vt:lpstr>
      <vt:lpstr>Água, nitrogênio, população e produtividade(8t/ha)</vt:lpstr>
      <vt:lpstr>Água, nitrogênio, população e produtividade(4t/ha)</vt:lpstr>
      <vt:lpstr>Água, nitrogênio, população e produtividade</vt:lpstr>
      <vt:lpstr>Água, nitrogênio, população e produtividade</vt:lpstr>
      <vt:lpstr>Nitrogênio</vt:lpstr>
      <vt:lpstr>Água disponível</vt:lpstr>
      <vt:lpstr>Nitrogênio</vt:lpstr>
      <vt:lpstr>Nitrogênio</vt:lpstr>
      <vt:lpstr>Nitrogênio</vt:lpstr>
      <vt:lpstr>Adubação  nitrogenada</vt:lpstr>
      <vt:lpstr>Adubação  nitrogenada</vt:lpstr>
      <vt:lpstr>Análise econômica (8t/ha)</vt:lpstr>
      <vt:lpstr>Análise econômica (4t/ha)</vt:lpstr>
      <vt:lpstr>Adubação nitrogenada em pré-semeadura</vt:lpstr>
      <vt:lpstr>Adubação nitrogenada</vt:lpstr>
      <vt:lpstr>Nitrogênio: conclusão</vt:lpstr>
      <vt:lpstr>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da Lavoura para Máxima Produtividade da Soja</dc:title>
  <dc:creator>Windows 7</dc:creator>
  <cp:lastModifiedBy>Fabiana</cp:lastModifiedBy>
  <cp:revision>731</cp:revision>
  <dcterms:created xsi:type="dcterms:W3CDTF">2014-11-06T16:55:44Z</dcterms:created>
  <dcterms:modified xsi:type="dcterms:W3CDTF">2016-08-29T11:01:15Z</dcterms:modified>
</cp:coreProperties>
</file>