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28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A658-2258-484A-A89B-F1EBF0161B28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5558-8B91-40AA-AFA0-108B56391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6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D46-4C33-4380-8B9B-05A1F7C6C3C1}" type="datetime1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0DF-CA84-44C6-93EB-343BE10D85F4}" type="datetime1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44D-54FA-405C-AE83-D6A748E2CC7E}" type="datetime1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1AA6-42E6-4BA5-9F7E-CEA8C247421D}" type="datetime1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85B1-8A6B-4009-9973-096CECA0B8C4}" type="datetime1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6DB6-AD4F-4A10-8E01-0D3488A21C7D}" type="datetime1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FA61-64C5-4F21-8BD8-04F0DBBB60E6}" type="datetime1">
              <a:rPr lang="pt-BR" smtClean="0"/>
              <a:t>21/11/2016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D56-D90A-4AFE-A851-E8EA5FB5D291}" type="datetime1">
              <a:rPr lang="pt-BR" smtClean="0"/>
              <a:t>21/11/2016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32C-E9FF-4784-AC2E-0ABDAC4B929C}" type="datetime1">
              <a:rPr lang="pt-BR" smtClean="0"/>
              <a:t>21/11/2016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DC3F-EE31-4A87-A098-2472FA322D89}" type="datetime1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0662-26D6-476F-8F6C-5EB7B08B659C}" type="datetime1">
              <a:rPr lang="pt-BR" smtClean="0"/>
              <a:t>21/11/2016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78E253-25F9-4D91-B8C3-E3CF28743BC7}" type="datetime1">
              <a:rPr lang="pt-BR" smtClean="0"/>
              <a:t>21/11/2016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Probabilidade e Estatística Aplicadas à Contabilidade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sz="2400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Estimação por Ponto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Na </a:t>
                </a:r>
                <a:r>
                  <a:rPr lang="pt-BR" b="1" dirty="0" smtClean="0"/>
                  <a:t>estimação por </a:t>
                </a:r>
                <a:r>
                  <a:rPr lang="pt-BR" b="1" dirty="0"/>
                  <a:t>ponto </a:t>
                </a:r>
                <a:r>
                  <a:rPr lang="pt-BR" dirty="0"/>
                  <a:t>usamos os dados a partir da amostra para calcular um valor de uma estatística </a:t>
                </a:r>
                <a:r>
                  <a:rPr lang="pt-BR" dirty="0" smtClean="0"/>
                  <a:t>amostral que </a:t>
                </a:r>
                <a:r>
                  <a:rPr lang="pt-BR" dirty="0"/>
                  <a:t>serve como uma estimativa de um parâmetro de </a:t>
                </a:r>
                <a:r>
                  <a:rPr lang="pt-BR" dirty="0" smtClean="0"/>
                  <a:t>população</a:t>
                </a:r>
                <a:endParaRPr lang="pt-BR" dirty="0"/>
              </a:p>
              <a:p>
                <a:r>
                  <a:rPr lang="pt-BR" dirty="0"/>
                  <a:t>Nos referimos </a:t>
                </a:r>
                <a:r>
                  <a:rPr lang="pt-BR" dirty="0" smtClean="0"/>
                  <a:t>ao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como o </a:t>
                </a:r>
                <a:r>
                  <a:rPr lang="pt-BR" b="1" dirty="0" smtClean="0"/>
                  <a:t>estimador por </a:t>
                </a:r>
                <a:r>
                  <a:rPr lang="pt-BR" b="1" dirty="0"/>
                  <a:t>ponto</a:t>
                </a:r>
                <a:r>
                  <a:rPr lang="pt-BR" dirty="0"/>
                  <a:t> </a:t>
                </a:r>
                <a:r>
                  <a:rPr lang="pt-BR" dirty="0" smtClean="0"/>
                  <a:t>da média populacional </a:t>
                </a:r>
                <a:r>
                  <a:rPr lang="el-GR" i="1" dirty="0" smtClean="0"/>
                  <a:t>μ</a:t>
                </a:r>
                <a:endParaRPr lang="pt-BR" i="1" dirty="0" smtClean="0"/>
              </a:p>
              <a:p>
                <a:r>
                  <a:rPr lang="pt-BR" i="1" dirty="0" smtClean="0"/>
                  <a:t>s</a:t>
                </a:r>
                <a:r>
                  <a:rPr lang="pt-BR" dirty="0" smtClean="0"/>
                  <a:t> é </a:t>
                </a:r>
                <a:r>
                  <a:rPr lang="pt-BR" dirty="0"/>
                  <a:t>o </a:t>
                </a:r>
                <a:r>
                  <a:rPr lang="pt-BR" b="1" dirty="0"/>
                  <a:t>estimador por ponto</a:t>
                </a:r>
                <a:r>
                  <a:rPr lang="pt-BR" dirty="0"/>
                  <a:t> </a:t>
                </a:r>
                <a:r>
                  <a:rPr lang="pt-BR" dirty="0" smtClean="0"/>
                  <a:t>do desvio padrão populacional </a:t>
                </a:r>
                <a:r>
                  <a:rPr lang="el-GR" i="1" dirty="0" smtClean="0"/>
                  <a:t>σ</a:t>
                </a:r>
                <a:endParaRPr lang="pt-BR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é o </a:t>
                </a:r>
                <a:r>
                  <a:rPr lang="pt-BR" b="1" dirty="0"/>
                  <a:t>estimador por ponto</a:t>
                </a:r>
                <a:r>
                  <a:rPr lang="pt-BR" dirty="0"/>
                  <a:t> </a:t>
                </a:r>
                <a:r>
                  <a:rPr lang="pt-BR" dirty="0" smtClean="0"/>
                  <a:t>da proporção </a:t>
                </a:r>
                <a:r>
                  <a:rPr lang="pt-BR" dirty="0"/>
                  <a:t>populacional </a:t>
                </a:r>
                <a:r>
                  <a:rPr lang="pt-BR" i="1" dirty="0" smtClean="0"/>
                  <a:t>p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" t="-3304" r="-2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de Amostragem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Quando o valor esperado de um estimador </a:t>
            </a:r>
            <a:r>
              <a:rPr lang="pt-BR" dirty="0" smtClean="0"/>
              <a:t>por ponto </a:t>
            </a:r>
            <a:r>
              <a:rPr lang="pt-BR" dirty="0"/>
              <a:t>é igual ao parâmetro da população, o estimador </a:t>
            </a:r>
            <a:r>
              <a:rPr lang="pt-BR" dirty="0" smtClean="0"/>
              <a:t>por ponto </a:t>
            </a:r>
            <a:r>
              <a:rPr lang="pt-BR" dirty="0"/>
              <a:t>é </a:t>
            </a:r>
            <a:r>
              <a:rPr lang="pt-BR" dirty="0" smtClean="0"/>
              <a:t>considerado </a:t>
            </a:r>
            <a:r>
              <a:rPr lang="pt-BR" b="1" dirty="0" smtClean="0"/>
              <a:t>sem viés</a:t>
            </a:r>
          </a:p>
          <a:p>
            <a:r>
              <a:rPr lang="pt-BR" dirty="0"/>
              <a:t>O valor absoluto da diferença entre uma estimativa </a:t>
            </a:r>
            <a:r>
              <a:rPr lang="pt-BR" dirty="0" smtClean="0"/>
              <a:t>por ponto sem viés e o </a:t>
            </a:r>
            <a:r>
              <a:rPr lang="pt-BR" dirty="0"/>
              <a:t>parâmetro </a:t>
            </a:r>
            <a:r>
              <a:rPr lang="pt-BR" dirty="0" smtClean="0"/>
              <a:t>da população </a:t>
            </a:r>
            <a:r>
              <a:rPr lang="pt-BR" dirty="0"/>
              <a:t>correspondente é chamado </a:t>
            </a:r>
            <a:r>
              <a:rPr lang="pt-BR" dirty="0" smtClean="0"/>
              <a:t>de </a:t>
            </a:r>
            <a:r>
              <a:rPr lang="pt-BR" b="1" dirty="0"/>
              <a:t>erro de amostragem</a:t>
            </a:r>
          </a:p>
          <a:p>
            <a:r>
              <a:rPr lang="pt-BR" dirty="0"/>
              <a:t>O erro de amostragem é o resultado da utilização de um subconjunto da população (amostra</a:t>
            </a:r>
            <a:r>
              <a:rPr lang="pt-BR" dirty="0" smtClean="0"/>
              <a:t>) </a:t>
            </a:r>
            <a:r>
              <a:rPr lang="pt-BR" dirty="0"/>
              <a:t>e não toda a população</a:t>
            </a:r>
          </a:p>
          <a:p>
            <a:r>
              <a:rPr lang="pt-BR" dirty="0"/>
              <a:t>Métodos estatísticos </a:t>
            </a:r>
            <a:r>
              <a:rPr lang="pt-BR" dirty="0" smtClean="0"/>
              <a:t>podem </a:t>
            </a:r>
            <a:r>
              <a:rPr lang="pt-BR" dirty="0"/>
              <a:t>ser </a:t>
            </a:r>
            <a:r>
              <a:rPr lang="pt-BR" dirty="0" smtClean="0"/>
              <a:t>usados </a:t>
            </a:r>
            <a:r>
              <a:rPr lang="pt-BR" dirty="0"/>
              <a:t>para fazer </a:t>
            </a:r>
            <a:r>
              <a:rPr lang="pt-BR" dirty="0" smtClean="0"/>
              <a:t>análises da </a:t>
            </a:r>
            <a:r>
              <a:rPr lang="pt-BR" dirty="0"/>
              <a:t>probabilidade sobre o tamanho do erro de </a:t>
            </a:r>
            <a:r>
              <a:rPr lang="pt-BR" dirty="0" smtClean="0"/>
              <a:t>amostragem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de Amostragem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Os erros de amostragem são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pt-BR" dirty="0" smtClean="0"/>
                  <a:t> para a média amostral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𝑠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pt-BR" dirty="0"/>
                  <a:t> para </a:t>
                </a:r>
                <a:r>
                  <a:rPr lang="pt-BR" dirty="0" smtClean="0"/>
                  <a:t>o desvio padrão amostral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pt-BR" dirty="0"/>
                  <a:t> para a </a:t>
                </a:r>
                <a:r>
                  <a:rPr lang="pt-BR" dirty="0" smtClean="0"/>
                  <a:t>proporção amostral</a:t>
                </a: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0"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7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Faculdade de Santo André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 Faculdade Santo </a:t>
            </a:r>
            <a:r>
              <a:rPr lang="pt-BR" sz="3200" dirty="0"/>
              <a:t>André recebe 900 </a:t>
            </a:r>
            <a:r>
              <a:rPr lang="pt-BR" sz="3200" dirty="0" smtClean="0"/>
              <a:t>inscrições por </a:t>
            </a:r>
            <a:r>
              <a:rPr lang="pt-BR" sz="3200" dirty="0"/>
              <a:t>ano dos estudantes potenciais. O formulário de candidatura contém uma variedade de informações, incluindo o </a:t>
            </a:r>
            <a:r>
              <a:rPr lang="pt-BR" sz="3200" dirty="0" smtClean="0"/>
              <a:t>ENEM e seus </a:t>
            </a:r>
            <a:r>
              <a:rPr lang="pt-BR" sz="3200" dirty="0"/>
              <a:t>desejos individuais </a:t>
            </a:r>
            <a:r>
              <a:rPr lang="pt-BR" sz="3200" dirty="0" smtClean="0"/>
              <a:t>de moradia no </a:t>
            </a:r>
            <a:r>
              <a:rPr lang="pt-BR" sz="3200" i="1" dirty="0" smtClean="0"/>
              <a:t>campus</a:t>
            </a:r>
            <a:endParaRPr lang="pt-BR" sz="3200" i="1" dirty="0"/>
          </a:p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13</a:t>
            </a:fld>
            <a:endParaRPr lang="pt-BR"/>
          </a:p>
        </p:txBody>
      </p:sp>
      <p:grpSp>
        <p:nvGrpSpPr>
          <p:cNvPr id="5" name="Group 521"/>
          <p:cNvGrpSpPr>
            <a:grpSpLocks/>
          </p:cNvGrpSpPr>
          <p:nvPr/>
        </p:nvGrpSpPr>
        <p:grpSpPr bwMode="auto">
          <a:xfrm>
            <a:off x="4727288" y="3611563"/>
            <a:ext cx="3724275" cy="2924175"/>
            <a:chOff x="3055" y="337"/>
            <a:chExt cx="2346" cy="1842"/>
          </a:xfrm>
        </p:grpSpPr>
        <p:sp>
          <p:nvSpPr>
            <p:cNvPr id="6" name="Freeform 264"/>
            <p:cNvSpPr>
              <a:spLocks/>
            </p:cNvSpPr>
            <p:nvPr/>
          </p:nvSpPr>
          <p:spPr bwMode="auto">
            <a:xfrm>
              <a:off x="4455" y="1911"/>
              <a:ext cx="452" cy="217"/>
            </a:xfrm>
            <a:custGeom>
              <a:avLst/>
              <a:gdLst>
                <a:gd name="T0" fmla="*/ 137 w 1070"/>
                <a:gd name="T1" fmla="*/ 93 h 505"/>
                <a:gd name="T2" fmla="*/ 187 w 1070"/>
                <a:gd name="T3" fmla="*/ 125 h 505"/>
                <a:gd name="T4" fmla="*/ 196 w 1070"/>
                <a:gd name="T5" fmla="*/ 188 h 505"/>
                <a:gd name="T6" fmla="*/ 238 w 1070"/>
                <a:gd name="T7" fmla="*/ 165 h 505"/>
                <a:gd name="T8" fmla="*/ 232 w 1070"/>
                <a:gd name="T9" fmla="*/ 211 h 505"/>
                <a:gd name="T10" fmla="*/ 318 w 1070"/>
                <a:gd name="T11" fmla="*/ 252 h 505"/>
                <a:gd name="T12" fmla="*/ 289 w 1070"/>
                <a:gd name="T13" fmla="*/ 309 h 505"/>
                <a:gd name="T14" fmla="*/ 342 w 1070"/>
                <a:gd name="T15" fmla="*/ 283 h 505"/>
                <a:gd name="T16" fmla="*/ 386 w 1070"/>
                <a:gd name="T17" fmla="*/ 315 h 505"/>
                <a:gd name="T18" fmla="*/ 348 w 1070"/>
                <a:gd name="T19" fmla="*/ 380 h 505"/>
                <a:gd name="T20" fmla="*/ 462 w 1070"/>
                <a:gd name="T21" fmla="*/ 353 h 505"/>
                <a:gd name="T22" fmla="*/ 453 w 1070"/>
                <a:gd name="T23" fmla="*/ 264 h 505"/>
                <a:gd name="T24" fmla="*/ 460 w 1070"/>
                <a:gd name="T25" fmla="*/ 195 h 505"/>
                <a:gd name="T26" fmla="*/ 498 w 1070"/>
                <a:gd name="T27" fmla="*/ 178 h 505"/>
                <a:gd name="T28" fmla="*/ 498 w 1070"/>
                <a:gd name="T29" fmla="*/ 233 h 505"/>
                <a:gd name="T30" fmla="*/ 569 w 1070"/>
                <a:gd name="T31" fmla="*/ 230 h 505"/>
                <a:gd name="T32" fmla="*/ 628 w 1070"/>
                <a:gd name="T33" fmla="*/ 224 h 505"/>
                <a:gd name="T34" fmla="*/ 612 w 1070"/>
                <a:gd name="T35" fmla="*/ 268 h 505"/>
                <a:gd name="T36" fmla="*/ 683 w 1070"/>
                <a:gd name="T37" fmla="*/ 254 h 505"/>
                <a:gd name="T38" fmla="*/ 736 w 1070"/>
                <a:gd name="T39" fmla="*/ 249 h 505"/>
                <a:gd name="T40" fmla="*/ 745 w 1070"/>
                <a:gd name="T41" fmla="*/ 290 h 505"/>
                <a:gd name="T42" fmla="*/ 802 w 1070"/>
                <a:gd name="T43" fmla="*/ 290 h 505"/>
                <a:gd name="T44" fmla="*/ 801 w 1070"/>
                <a:gd name="T45" fmla="*/ 359 h 505"/>
                <a:gd name="T46" fmla="*/ 734 w 1070"/>
                <a:gd name="T47" fmla="*/ 448 h 505"/>
                <a:gd name="T48" fmla="*/ 793 w 1070"/>
                <a:gd name="T49" fmla="*/ 437 h 505"/>
                <a:gd name="T50" fmla="*/ 821 w 1070"/>
                <a:gd name="T51" fmla="*/ 484 h 505"/>
                <a:gd name="T52" fmla="*/ 821 w 1070"/>
                <a:gd name="T53" fmla="*/ 505 h 505"/>
                <a:gd name="T54" fmla="*/ 877 w 1070"/>
                <a:gd name="T55" fmla="*/ 462 h 505"/>
                <a:gd name="T56" fmla="*/ 936 w 1070"/>
                <a:gd name="T57" fmla="*/ 437 h 505"/>
                <a:gd name="T58" fmla="*/ 991 w 1070"/>
                <a:gd name="T59" fmla="*/ 423 h 505"/>
                <a:gd name="T60" fmla="*/ 926 w 1070"/>
                <a:gd name="T61" fmla="*/ 382 h 505"/>
                <a:gd name="T62" fmla="*/ 898 w 1070"/>
                <a:gd name="T63" fmla="*/ 340 h 505"/>
                <a:gd name="T64" fmla="*/ 956 w 1070"/>
                <a:gd name="T65" fmla="*/ 359 h 505"/>
                <a:gd name="T66" fmla="*/ 924 w 1070"/>
                <a:gd name="T67" fmla="*/ 302 h 505"/>
                <a:gd name="T68" fmla="*/ 1010 w 1070"/>
                <a:gd name="T69" fmla="*/ 349 h 505"/>
                <a:gd name="T70" fmla="*/ 994 w 1070"/>
                <a:gd name="T71" fmla="*/ 302 h 505"/>
                <a:gd name="T72" fmla="*/ 1042 w 1070"/>
                <a:gd name="T73" fmla="*/ 281 h 505"/>
                <a:gd name="T74" fmla="*/ 1042 w 1070"/>
                <a:gd name="T75" fmla="*/ 216 h 505"/>
                <a:gd name="T76" fmla="*/ 1070 w 1070"/>
                <a:gd name="T77" fmla="*/ 211 h 505"/>
                <a:gd name="T78" fmla="*/ 991 w 1070"/>
                <a:gd name="T79" fmla="*/ 55 h 505"/>
                <a:gd name="T80" fmla="*/ 869 w 1070"/>
                <a:gd name="T81" fmla="*/ 0 h 505"/>
                <a:gd name="T82" fmla="*/ 34 w 1070"/>
                <a:gd name="T83" fmla="*/ 17 h 505"/>
                <a:gd name="T84" fmla="*/ 0 w 1070"/>
                <a:gd name="T85" fmla="*/ 211 h 505"/>
                <a:gd name="T86" fmla="*/ 31 w 1070"/>
                <a:gd name="T87" fmla="*/ 287 h 505"/>
                <a:gd name="T88" fmla="*/ 57 w 1070"/>
                <a:gd name="T89" fmla="*/ 347 h 505"/>
                <a:gd name="T90" fmla="*/ 86 w 1070"/>
                <a:gd name="T91" fmla="*/ 281 h 505"/>
                <a:gd name="T92" fmla="*/ 128 w 1070"/>
                <a:gd name="T93" fmla="*/ 273 h 505"/>
                <a:gd name="T94" fmla="*/ 124 w 1070"/>
                <a:gd name="T95" fmla="*/ 230 h 505"/>
                <a:gd name="T96" fmla="*/ 147 w 1070"/>
                <a:gd name="T97" fmla="*/ 195 h 505"/>
                <a:gd name="T98" fmla="*/ 128 w 1070"/>
                <a:gd name="T99" fmla="*/ 135 h 505"/>
                <a:gd name="T100" fmla="*/ 137 w 1070"/>
                <a:gd name="T101" fmla="*/ 93 h 505"/>
                <a:gd name="T102" fmla="*/ 137 w 1070"/>
                <a:gd name="T103" fmla="*/ 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0" h="505">
                  <a:moveTo>
                    <a:pt x="137" y="93"/>
                  </a:moveTo>
                  <a:lnTo>
                    <a:pt x="187" y="125"/>
                  </a:lnTo>
                  <a:lnTo>
                    <a:pt x="196" y="188"/>
                  </a:lnTo>
                  <a:lnTo>
                    <a:pt x="238" y="165"/>
                  </a:lnTo>
                  <a:lnTo>
                    <a:pt x="232" y="211"/>
                  </a:lnTo>
                  <a:lnTo>
                    <a:pt x="318" y="252"/>
                  </a:lnTo>
                  <a:lnTo>
                    <a:pt x="289" y="309"/>
                  </a:lnTo>
                  <a:lnTo>
                    <a:pt x="342" y="283"/>
                  </a:lnTo>
                  <a:lnTo>
                    <a:pt x="386" y="315"/>
                  </a:lnTo>
                  <a:lnTo>
                    <a:pt x="348" y="380"/>
                  </a:lnTo>
                  <a:lnTo>
                    <a:pt x="462" y="353"/>
                  </a:lnTo>
                  <a:lnTo>
                    <a:pt x="453" y="264"/>
                  </a:lnTo>
                  <a:lnTo>
                    <a:pt x="460" y="195"/>
                  </a:lnTo>
                  <a:lnTo>
                    <a:pt x="498" y="178"/>
                  </a:lnTo>
                  <a:lnTo>
                    <a:pt x="498" y="233"/>
                  </a:lnTo>
                  <a:lnTo>
                    <a:pt x="569" y="230"/>
                  </a:lnTo>
                  <a:lnTo>
                    <a:pt x="628" y="224"/>
                  </a:lnTo>
                  <a:lnTo>
                    <a:pt x="612" y="268"/>
                  </a:lnTo>
                  <a:lnTo>
                    <a:pt x="683" y="254"/>
                  </a:lnTo>
                  <a:lnTo>
                    <a:pt x="736" y="249"/>
                  </a:lnTo>
                  <a:lnTo>
                    <a:pt x="745" y="290"/>
                  </a:lnTo>
                  <a:lnTo>
                    <a:pt x="802" y="290"/>
                  </a:lnTo>
                  <a:lnTo>
                    <a:pt x="801" y="359"/>
                  </a:lnTo>
                  <a:lnTo>
                    <a:pt x="734" y="448"/>
                  </a:lnTo>
                  <a:lnTo>
                    <a:pt x="793" y="437"/>
                  </a:lnTo>
                  <a:lnTo>
                    <a:pt x="821" y="484"/>
                  </a:lnTo>
                  <a:lnTo>
                    <a:pt x="821" y="505"/>
                  </a:lnTo>
                  <a:lnTo>
                    <a:pt x="877" y="462"/>
                  </a:lnTo>
                  <a:lnTo>
                    <a:pt x="936" y="437"/>
                  </a:lnTo>
                  <a:lnTo>
                    <a:pt x="991" y="423"/>
                  </a:lnTo>
                  <a:lnTo>
                    <a:pt x="926" y="382"/>
                  </a:lnTo>
                  <a:lnTo>
                    <a:pt x="898" y="340"/>
                  </a:lnTo>
                  <a:lnTo>
                    <a:pt x="956" y="359"/>
                  </a:lnTo>
                  <a:lnTo>
                    <a:pt x="924" y="302"/>
                  </a:lnTo>
                  <a:lnTo>
                    <a:pt x="1010" y="349"/>
                  </a:lnTo>
                  <a:lnTo>
                    <a:pt x="994" y="302"/>
                  </a:lnTo>
                  <a:lnTo>
                    <a:pt x="1042" y="281"/>
                  </a:lnTo>
                  <a:lnTo>
                    <a:pt x="1042" y="216"/>
                  </a:lnTo>
                  <a:lnTo>
                    <a:pt x="1070" y="211"/>
                  </a:lnTo>
                  <a:lnTo>
                    <a:pt x="991" y="55"/>
                  </a:lnTo>
                  <a:lnTo>
                    <a:pt x="869" y="0"/>
                  </a:lnTo>
                  <a:lnTo>
                    <a:pt x="34" y="17"/>
                  </a:lnTo>
                  <a:lnTo>
                    <a:pt x="0" y="211"/>
                  </a:lnTo>
                  <a:lnTo>
                    <a:pt x="31" y="287"/>
                  </a:lnTo>
                  <a:lnTo>
                    <a:pt x="57" y="347"/>
                  </a:lnTo>
                  <a:lnTo>
                    <a:pt x="86" y="281"/>
                  </a:lnTo>
                  <a:lnTo>
                    <a:pt x="128" y="273"/>
                  </a:lnTo>
                  <a:lnTo>
                    <a:pt x="124" y="230"/>
                  </a:lnTo>
                  <a:lnTo>
                    <a:pt x="147" y="195"/>
                  </a:lnTo>
                  <a:lnTo>
                    <a:pt x="128" y="135"/>
                  </a:lnTo>
                  <a:lnTo>
                    <a:pt x="137" y="93"/>
                  </a:lnTo>
                  <a:lnTo>
                    <a:pt x="137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5"/>
            <p:cNvSpPr>
              <a:spLocks/>
            </p:cNvSpPr>
            <p:nvPr/>
          </p:nvSpPr>
          <p:spPr bwMode="auto">
            <a:xfrm>
              <a:off x="3930" y="930"/>
              <a:ext cx="1384" cy="1224"/>
            </a:xfrm>
            <a:custGeom>
              <a:avLst/>
              <a:gdLst>
                <a:gd name="T0" fmla="*/ 335 w 3277"/>
                <a:gd name="T1" fmla="*/ 2103 h 2863"/>
                <a:gd name="T2" fmla="*/ 418 w 3277"/>
                <a:gd name="T3" fmla="*/ 2171 h 2863"/>
                <a:gd name="T4" fmla="*/ 479 w 3277"/>
                <a:gd name="T5" fmla="*/ 2268 h 2863"/>
                <a:gd name="T6" fmla="*/ 521 w 3277"/>
                <a:gd name="T7" fmla="*/ 2238 h 2863"/>
                <a:gd name="T8" fmla="*/ 631 w 3277"/>
                <a:gd name="T9" fmla="*/ 2209 h 2863"/>
                <a:gd name="T10" fmla="*/ 669 w 3277"/>
                <a:gd name="T11" fmla="*/ 2255 h 2863"/>
                <a:gd name="T12" fmla="*/ 586 w 3277"/>
                <a:gd name="T13" fmla="*/ 2331 h 2863"/>
                <a:gd name="T14" fmla="*/ 700 w 3277"/>
                <a:gd name="T15" fmla="*/ 2337 h 2863"/>
                <a:gd name="T16" fmla="*/ 751 w 3277"/>
                <a:gd name="T17" fmla="*/ 2276 h 2863"/>
                <a:gd name="T18" fmla="*/ 817 w 3277"/>
                <a:gd name="T19" fmla="*/ 2272 h 2863"/>
                <a:gd name="T20" fmla="*/ 873 w 3277"/>
                <a:gd name="T21" fmla="*/ 2361 h 2863"/>
                <a:gd name="T22" fmla="*/ 890 w 3277"/>
                <a:gd name="T23" fmla="*/ 2506 h 2863"/>
                <a:gd name="T24" fmla="*/ 933 w 3277"/>
                <a:gd name="T25" fmla="*/ 2692 h 2863"/>
                <a:gd name="T26" fmla="*/ 1009 w 3277"/>
                <a:gd name="T27" fmla="*/ 2667 h 2863"/>
                <a:gd name="T28" fmla="*/ 1123 w 3277"/>
                <a:gd name="T29" fmla="*/ 2663 h 2863"/>
                <a:gd name="T30" fmla="*/ 1276 w 3277"/>
                <a:gd name="T31" fmla="*/ 2633 h 2863"/>
                <a:gd name="T32" fmla="*/ 1331 w 3277"/>
                <a:gd name="T33" fmla="*/ 2510 h 2863"/>
                <a:gd name="T34" fmla="*/ 1382 w 3277"/>
                <a:gd name="T35" fmla="*/ 2361 h 2863"/>
                <a:gd name="T36" fmla="*/ 1513 w 3277"/>
                <a:gd name="T37" fmla="*/ 2365 h 2863"/>
                <a:gd name="T38" fmla="*/ 1534 w 3277"/>
                <a:gd name="T39" fmla="*/ 2492 h 2863"/>
                <a:gd name="T40" fmla="*/ 1709 w 3277"/>
                <a:gd name="T41" fmla="*/ 2433 h 2863"/>
                <a:gd name="T42" fmla="*/ 1861 w 3277"/>
                <a:gd name="T43" fmla="*/ 2471 h 2863"/>
                <a:gd name="T44" fmla="*/ 1950 w 3277"/>
                <a:gd name="T45" fmla="*/ 2447 h 2863"/>
                <a:gd name="T46" fmla="*/ 2026 w 3277"/>
                <a:gd name="T47" fmla="*/ 2502 h 2863"/>
                <a:gd name="T48" fmla="*/ 2082 w 3277"/>
                <a:gd name="T49" fmla="*/ 2506 h 2863"/>
                <a:gd name="T50" fmla="*/ 2188 w 3277"/>
                <a:gd name="T51" fmla="*/ 2475 h 2863"/>
                <a:gd name="T52" fmla="*/ 2336 w 3277"/>
                <a:gd name="T53" fmla="*/ 2361 h 2863"/>
                <a:gd name="T54" fmla="*/ 2460 w 3277"/>
                <a:gd name="T55" fmla="*/ 2272 h 2863"/>
                <a:gd name="T56" fmla="*/ 2570 w 3277"/>
                <a:gd name="T57" fmla="*/ 2293 h 2863"/>
                <a:gd name="T58" fmla="*/ 2658 w 3277"/>
                <a:gd name="T59" fmla="*/ 2293 h 2863"/>
                <a:gd name="T60" fmla="*/ 2829 w 3277"/>
                <a:gd name="T61" fmla="*/ 2285 h 2863"/>
                <a:gd name="T62" fmla="*/ 2850 w 3277"/>
                <a:gd name="T63" fmla="*/ 2430 h 2863"/>
                <a:gd name="T64" fmla="*/ 2781 w 3277"/>
                <a:gd name="T65" fmla="*/ 2519 h 2863"/>
                <a:gd name="T66" fmla="*/ 2929 w 3277"/>
                <a:gd name="T67" fmla="*/ 2451 h 2863"/>
                <a:gd name="T68" fmla="*/ 3026 w 3277"/>
                <a:gd name="T69" fmla="*/ 2447 h 2863"/>
                <a:gd name="T70" fmla="*/ 3026 w 3277"/>
                <a:gd name="T71" fmla="*/ 2574 h 2863"/>
                <a:gd name="T72" fmla="*/ 2971 w 3277"/>
                <a:gd name="T73" fmla="*/ 2679 h 2863"/>
                <a:gd name="T74" fmla="*/ 3121 w 3277"/>
                <a:gd name="T75" fmla="*/ 2747 h 2863"/>
                <a:gd name="T76" fmla="*/ 3133 w 3277"/>
                <a:gd name="T77" fmla="*/ 2850 h 2863"/>
                <a:gd name="T78" fmla="*/ 3215 w 3277"/>
                <a:gd name="T79" fmla="*/ 2726 h 2863"/>
                <a:gd name="T80" fmla="*/ 3188 w 3277"/>
                <a:gd name="T81" fmla="*/ 2042 h 2863"/>
                <a:gd name="T82" fmla="*/ 3239 w 3277"/>
                <a:gd name="T83" fmla="*/ 1198 h 2863"/>
                <a:gd name="T84" fmla="*/ 3184 w 3277"/>
                <a:gd name="T85" fmla="*/ 947 h 2863"/>
                <a:gd name="T86" fmla="*/ 2494 w 3277"/>
                <a:gd name="T87" fmla="*/ 926 h 2863"/>
                <a:gd name="T88" fmla="*/ 2620 w 3277"/>
                <a:gd name="T89" fmla="*/ 1223 h 2863"/>
                <a:gd name="T90" fmla="*/ 1968 w 3277"/>
                <a:gd name="T91" fmla="*/ 740 h 2863"/>
                <a:gd name="T92" fmla="*/ 2006 w 3277"/>
                <a:gd name="T93" fmla="*/ 386 h 2863"/>
                <a:gd name="T94" fmla="*/ 1802 w 3277"/>
                <a:gd name="T95" fmla="*/ 18 h 2863"/>
                <a:gd name="T96" fmla="*/ 821 w 3277"/>
                <a:gd name="T97" fmla="*/ 103 h 2863"/>
                <a:gd name="T98" fmla="*/ 793 w 3277"/>
                <a:gd name="T99" fmla="*/ 430 h 2863"/>
                <a:gd name="T100" fmla="*/ 0 w 3277"/>
                <a:gd name="T101" fmla="*/ 1160 h 2863"/>
                <a:gd name="T102" fmla="*/ 262 w 3277"/>
                <a:gd name="T103" fmla="*/ 2072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77" h="2863">
                  <a:moveTo>
                    <a:pt x="262" y="2072"/>
                  </a:moveTo>
                  <a:lnTo>
                    <a:pt x="279" y="2120"/>
                  </a:lnTo>
                  <a:lnTo>
                    <a:pt x="335" y="2103"/>
                  </a:lnTo>
                  <a:lnTo>
                    <a:pt x="340" y="2129"/>
                  </a:lnTo>
                  <a:lnTo>
                    <a:pt x="359" y="2141"/>
                  </a:lnTo>
                  <a:lnTo>
                    <a:pt x="418" y="2171"/>
                  </a:lnTo>
                  <a:lnTo>
                    <a:pt x="407" y="2247"/>
                  </a:lnTo>
                  <a:lnTo>
                    <a:pt x="449" y="2281"/>
                  </a:lnTo>
                  <a:lnTo>
                    <a:pt x="479" y="2268"/>
                  </a:lnTo>
                  <a:lnTo>
                    <a:pt x="490" y="2289"/>
                  </a:lnTo>
                  <a:lnTo>
                    <a:pt x="517" y="2276"/>
                  </a:lnTo>
                  <a:lnTo>
                    <a:pt x="521" y="2238"/>
                  </a:lnTo>
                  <a:lnTo>
                    <a:pt x="601" y="2259"/>
                  </a:lnTo>
                  <a:lnTo>
                    <a:pt x="601" y="2213"/>
                  </a:lnTo>
                  <a:lnTo>
                    <a:pt x="631" y="2209"/>
                  </a:lnTo>
                  <a:lnTo>
                    <a:pt x="700" y="2179"/>
                  </a:lnTo>
                  <a:lnTo>
                    <a:pt x="703" y="2226"/>
                  </a:lnTo>
                  <a:lnTo>
                    <a:pt x="669" y="2255"/>
                  </a:lnTo>
                  <a:lnTo>
                    <a:pt x="627" y="2281"/>
                  </a:lnTo>
                  <a:lnTo>
                    <a:pt x="635" y="2302"/>
                  </a:lnTo>
                  <a:lnTo>
                    <a:pt x="586" y="2331"/>
                  </a:lnTo>
                  <a:lnTo>
                    <a:pt x="627" y="2348"/>
                  </a:lnTo>
                  <a:lnTo>
                    <a:pt x="639" y="2378"/>
                  </a:lnTo>
                  <a:lnTo>
                    <a:pt x="700" y="2337"/>
                  </a:lnTo>
                  <a:lnTo>
                    <a:pt x="720" y="2337"/>
                  </a:lnTo>
                  <a:lnTo>
                    <a:pt x="720" y="2281"/>
                  </a:lnTo>
                  <a:lnTo>
                    <a:pt x="751" y="2276"/>
                  </a:lnTo>
                  <a:lnTo>
                    <a:pt x="772" y="2243"/>
                  </a:lnTo>
                  <a:lnTo>
                    <a:pt x="800" y="2238"/>
                  </a:lnTo>
                  <a:lnTo>
                    <a:pt x="817" y="2272"/>
                  </a:lnTo>
                  <a:lnTo>
                    <a:pt x="852" y="2272"/>
                  </a:lnTo>
                  <a:lnTo>
                    <a:pt x="844" y="2327"/>
                  </a:lnTo>
                  <a:lnTo>
                    <a:pt x="873" y="2361"/>
                  </a:lnTo>
                  <a:lnTo>
                    <a:pt x="873" y="2420"/>
                  </a:lnTo>
                  <a:lnTo>
                    <a:pt x="916" y="2441"/>
                  </a:lnTo>
                  <a:lnTo>
                    <a:pt x="890" y="2506"/>
                  </a:lnTo>
                  <a:lnTo>
                    <a:pt x="903" y="2603"/>
                  </a:lnTo>
                  <a:lnTo>
                    <a:pt x="949" y="2608"/>
                  </a:lnTo>
                  <a:lnTo>
                    <a:pt x="933" y="2692"/>
                  </a:lnTo>
                  <a:lnTo>
                    <a:pt x="949" y="2713"/>
                  </a:lnTo>
                  <a:lnTo>
                    <a:pt x="1017" y="2696"/>
                  </a:lnTo>
                  <a:lnTo>
                    <a:pt x="1009" y="2667"/>
                  </a:lnTo>
                  <a:lnTo>
                    <a:pt x="1034" y="2637"/>
                  </a:lnTo>
                  <a:lnTo>
                    <a:pt x="1076" y="2612"/>
                  </a:lnTo>
                  <a:lnTo>
                    <a:pt x="1123" y="2663"/>
                  </a:lnTo>
                  <a:lnTo>
                    <a:pt x="1182" y="2654"/>
                  </a:lnTo>
                  <a:lnTo>
                    <a:pt x="1238" y="2650"/>
                  </a:lnTo>
                  <a:lnTo>
                    <a:pt x="1276" y="2633"/>
                  </a:lnTo>
                  <a:lnTo>
                    <a:pt x="1285" y="2586"/>
                  </a:lnTo>
                  <a:lnTo>
                    <a:pt x="1331" y="2553"/>
                  </a:lnTo>
                  <a:lnTo>
                    <a:pt x="1331" y="2510"/>
                  </a:lnTo>
                  <a:lnTo>
                    <a:pt x="1357" y="2489"/>
                  </a:lnTo>
                  <a:lnTo>
                    <a:pt x="1344" y="2451"/>
                  </a:lnTo>
                  <a:lnTo>
                    <a:pt x="1382" y="2361"/>
                  </a:lnTo>
                  <a:lnTo>
                    <a:pt x="1454" y="2365"/>
                  </a:lnTo>
                  <a:lnTo>
                    <a:pt x="1475" y="2395"/>
                  </a:lnTo>
                  <a:lnTo>
                    <a:pt x="1513" y="2365"/>
                  </a:lnTo>
                  <a:lnTo>
                    <a:pt x="1603" y="2433"/>
                  </a:lnTo>
                  <a:lnTo>
                    <a:pt x="1568" y="2471"/>
                  </a:lnTo>
                  <a:lnTo>
                    <a:pt x="1534" y="2492"/>
                  </a:lnTo>
                  <a:lnTo>
                    <a:pt x="1623" y="2506"/>
                  </a:lnTo>
                  <a:lnTo>
                    <a:pt x="1671" y="2485"/>
                  </a:lnTo>
                  <a:lnTo>
                    <a:pt x="1709" y="2433"/>
                  </a:lnTo>
                  <a:lnTo>
                    <a:pt x="1793" y="2430"/>
                  </a:lnTo>
                  <a:lnTo>
                    <a:pt x="1806" y="2481"/>
                  </a:lnTo>
                  <a:lnTo>
                    <a:pt x="1861" y="2471"/>
                  </a:lnTo>
                  <a:lnTo>
                    <a:pt x="1899" y="2471"/>
                  </a:lnTo>
                  <a:lnTo>
                    <a:pt x="1909" y="2451"/>
                  </a:lnTo>
                  <a:lnTo>
                    <a:pt x="1950" y="2447"/>
                  </a:lnTo>
                  <a:lnTo>
                    <a:pt x="1950" y="2502"/>
                  </a:lnTo>
                  <a:lnTo>
                    <a:pt x="2013" y="2464"/>
                  </a:lnTo>
                  <a:lnTo>
                    <a:pt x="2026" y="2502"/>
                  </a:lnTo>
                  <a:lnTo>
                    <a:pt x="2023" y="2527"/>
                  </a:lnTo>
                  <a:lnTo>
                    <a:pt x="2061" y="2548"/>
                  </a:lnTo>
                  <a:lnTo>
                    <a:pt x="2082" y="2506"/>
                  </a:lnTo>
                  <a:lnTo>
                    <a:pt x="2102" y="2369"/>
                  </a:lnTo>
                  <a:lnTo>
                    <a:pt x="2171" y="2365"/>
                  </a:lnTo>
                  <a:lnTo>
                    <a:pt x="2188" y="2475"/>
                  </a:lnTo>
                  <a:lnTo>
                    <a:pt x="2251" y="2331"/>
                  </a:lnTo>
                  <a:lnTo>
                    <a:pt x="2298" y="2340"/>
                  </a:lnTo>
                  <a:lnTo>
                    <a:pt x="2336" y="2361"/>
                  </a:lnTo>
                  <a:lnTo>
                    <a:pt x="2361" y="2331"/>
                  </a:lnTo>
                  <a:lnTo>
                    <a:pt x="2371" y="2285"/>
                  </a:lnTo>
                  <a:lnTo>
                    <a:pt x="2460" y="2272"/>
                  </a:lnTo>
                  <a:lnTo>
                    <a:pt x="2494" y="2289"/>
                  </a:lnTo>
                  <a:lnTo>
                    <a:pt x="2536" y="2281"/>
                  </a:lnTo>
                  <a:lnTo>
                    <a:pt x="2570" y="2293"/>
                  </a:lnTo>
                  <a:lnTo>
                    <a:pt x="2602" y="2285"/>
                  </a:lnTo>
                  <a:lnTo>
                    <a:pt x="2658" y="2323"/>
                  </a:lnTo>
                  <a:lnTo>
                    <a:pt x="2658" y="2293"/>
                  </a:lnTo>
                  <a:lnTo>
                    <a:pt x="2736" y="2293"/>
                  </a:lnTo>
                  <a:lnTo>
                    <a:pt x="2794" y="2285"/>
                  </a:lnTo>
                  <a:lnTo>
                    <a:pt x="2829" y="2285"/>
                  </a:lnTo>
                  <a:lnTo>
                    <a:pt x="2840" y="2337"/>
                  </a:lnTo>
                  <a:lnTo>
                    <a:pt x="2874" y="2361"/>
                  </a:lnTo>
                  <a:lnTo>
                    <a:pt x="2850" y="2430"/>
                  </a:lnTo>
                  <a:lnTo>
                    <a:pt x="2777" y="2454"/>
                  </a:lnTo>
                  <a:lnTo>
                    <a:pt x="2760" y="2489"/>
                  </a:lnTo>
                  <a:lnTo>
                    <a:pt x="2781" y="2519"/>
                  </a:lnTo>
                  <a:lnTo>
                    <a:pt x="2812" y="2498"/>
                  </a:lnTo>
                  <a:lnTo>
                    <a:pt x="2861" y="2502"/>
                  </a:lnTo>
                  <a:lnTo>
                    <a:pt x="2929" y="2451"/>
                  </a:lnTo>
                  <a:lnTo>
                    <a:pt x="2960" y="2395"/>
                  </a:lnTo>
                  <a:lnTo>
                    <a:pt x="2977" y="2361"/>
                  </a:lnTo>
                  <a:lnTo>
                    <a:pt x="3026" y="2447"/>
                  </a:lnTo>
                  <a:lnTo>
                    <a:pt x="3043" y="2527"/>
                  </a:lnTo>
                  <a:lnTo>
                    <a:pt x="3015" y="2536"/>
                  </a:lnTo>
                  <a:lnTo>
                    <a:pt x="3026" y="2574"/>
                  </a:lnTo>
                  <a:lnTo>
                    <a:pt x="3011" y="2616"/>
                  </a:lnTo>
                  <a:lnTo>
                    <a:pt x="2950" y="2625"/>
                  </a:lnTo>
                  <a:lnTo>
                    <a:pt x="2971" y="2679"/>
                  </a:lnTo>
                  <a:lnTo>
                    <a:pt x="3083" y="2667"/>
                  </a:lnTo>
                  <a:lnTo>
                    <a:pt x="3053" y="2736"/>
                  </a:lnTo>
                  <a:lnTo>
                    <a:pt x="3121" y="2747"/>
                  </a:lnTo>
                  <a:lnTo>
                    <a:pt x="3087" y="2808"/>
                  </a:lnTo>
                  <a:lnTo>
                    <a:pt x="3133" y="2812"/>
                  </a:lnTo>
                  <a:lnTo>
                    <a:pt x="3133" y="2850"/>
                  </a:lnTo>
                  <a:lnTo>
                    <a:pt x="3197" y="2863"/>
                  </a:lnTo>
                  <a:lnTo>
                    <a:pt x="3232" y="2836"/>
                  </a:lnTo>
                  <a:lnTo>
                    <a:pt x="3215" y="2726"/>
                  </a:lnTo>
                  <a:lnTo>
                    <a:pt x="3232" y="2416"/>
                  </a:lnTo>
                  <a:lnTo>
                    <a:pt x="3201" y="2365"/>
                  </a:lnTo>
                  <a:lnTo>
                    <a:pt x="3188" y="2042"/>
                  </a:lnTo>
                  <a:lnTo>
                    <a:pt x="3215" y="1979"/>
                  </a:lnTo>
                  <a:lnTo>
                    <a:pt x="3215" y="1198"/>
                  </a:lnTo>
                  <a:lnTo>
                    <a:pt x="3239" y="1198"/>
                  </a:lnTo>
                  <a:lnTo>
                    <a:pt x="3243" y="1053"/>
                  </a:lnTo>
                  <a:lnTo>
                    <a:pt x="3277" y="1040"/>
                  </a:lnTo>
                  <a:lnTo>
                    <a:pt x="3184" y="947"/>
                  </a:lnTo>
                  <a:lnTo>
                    <a:pt x="3032" y="974"/>
                  </a:lnTo>
                  <a:lnTo>
                    <a:pt x="2947" y="922"/>
                  </a:lnTo>
                  <a:lnTo>
                    <a:pt x="2494" y="926"/>
                  </a:lnTo>
                  <a:lnTo>
                    <a:pt x="2488" y="1025"/>
                  </a:lnTo>
                  <a:lnTo>
                    <a:pt x="2629" y="1168"/>
                  </a:lnTo>
                  <a:lnTo>
                    <a:pt x="2620" y="1223"/>
                  </a:lnTo>
                  <a:lnTo>
                    <a:pt x="2264" y="1053"/>
                  </a:lnTo>
                  <a:lnTo>
                    <a:pt x="2023" y="991"/>
                  </a:lnTo>
                  <a:lnTo>
                    <a:pt x="1968" y="740"/>
                  </a:lnTo>
                  <a:lnTo>
                    <a:pt x="1920" y="565"/>
                  </a:lnTo>
                  <a:lnTo>
                    <a:pt x="1947" y="481"/>
                  </a:lnTo>
                  <a:lnTo>
                    <a:pt x="2006" y="386"/>
                  </a:lnTo>
                  <a:lnTo>
                    <a:pt x="2002" y="234"/>
                  </a:lnTo>
                  <a:lnTo>
                    <a:pt x="2036" y="133"/>
                  </a:lnTo>
                  <a:lnTo>
                    <a:pt x="1802" y="18"/>
                  </a:lnTo>
                  <a:lnTo>
                    <a:pt x="1365" y="0"/>
                  </a:lnTo>
                  <a:lnTo>
                    <a:pt x="1154" y="4"/>
                  </a:lnTo>
                  <a:lnTo>
                    <a:pt x="821" y="103"/>
                  </a:lnTo>
                  <a:lnTo>
                    <a:pt x="745" y="189"/>
                  </a:lnTo>
                  <a:lnTo>
                    <a:pt x="789" y="289"/>
                  </a:lnTo>
                  <a:lnTo>
                    <a:pt x="793" y="430"/>
                  </a:lnTo>
                  <a:lnTo>
                    <a:pt x="838" y="514"/>
                  </a:lnTo>
                  <a:lnTo>
                    <a:pt x="844" y="926"/>
                  </a:lnTo>
                  <a:lnTo>
                    <a:pt x="0" y="1160"/>
                  </a:lnTo>
                  <a:lnTo>
                    <a:pt x="152" y="1724"/>
                  </a:lnTo>
                  <a:lnTo>
                    <a:pt x="262" y="2072"/>
                  </a:lnTo>
                  <a:lnTo>
                    <a:pt x="262" y="207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4284" y="1865"/>
              <a:ext cx="214" cy="227"/>
            </a:xfrm>
            <a:custGeom>
              <a:avLst/>
              <a:gdLst>
                <a:gd name="T0" fmla="*/ 2 w 508"/>
                <a:gd name="T1" fmla="*/ 2 h 531"/>
                <a:gd name="T2" fmla="*/ 69 w 508"/>
                <a:gd name="T3" fmla="*/ 0 h 531"/>
                <a:gd name="T4" fmla="*/ 78 w 508"/>
                <a:gd name="T5" fmla="*/ 52 h 531"/>
                <a:gd name="T6" fmla="*/ 116 w 508"/>
                <a:gd name="T7" fmla="*/ 93 h 531"/>
                <a:gd name="T8" fmla="*/ 143 w 508"/>
                <a:gd name="T9" fmla="*/ 162 h 531"/>
                <a:gd name="T10" fmla="*/ 200 w 508"/>
                <a:gd name="T11" fmla="*/ 202 h 531"/>
                <a:gd name="T12" fmla="*/ 160 w 508"/>
                <a:gd name="T13" fmla="*/ 209 h 531"/>
                <a:gd name="T14" fmla="*/ 189 w 508"/>
                <a:gd name="T15" fmla="*/ 245 h 531"/>
                <a:gd name="T16" fmla="*/ 160 w 508"/>
                <a:gd name="T17" fmla="*/ 280 h 531"/>
                <a:gd name="T18" fmla="*/ 211 w 508"/>
                <a:gd name="T19" fmla="*/ 314 h 531"/>
                <a:gd name="T20" fmla="*/ 278 w 508"/>
                <a:gd name="T21" fmla="*/ 287 h 531"/>
                <a:gd name="T22" fmla="*/ 337 w 508"/>
                <a:gd name="T23" fmla="*/ 276 h 531"/>
                <a:gd name="T24" fmla="*/ 373 w 508"/>
                <a:gd name="T25" fmla="*/ 251 h 531"/>
                <a:gd name="T26" fmla="*/ 419 w 508"/>
                <a:gd name="T27" fmla="*/ 308 h 531"/>
                <a:gd name="T28" fmla="*/ 464 w 508"/>
                <a:gd name="T29" fmla="*/ 297 h 531"/>
                <a:gd name="T30" fmla="*/ 508 w 508"/>
                <a:gd name="T31" fmla="*/ 308 h 531"/>
                <a:gd name="T32" fmla="*/ 483 w 508"/>
                <a:gd name="T33" fmla="*/ 356 h 531"/>
                <a:gd name="T34" fmla="*/ 449 w 508"/>
                <a:gd name="T35" fmla="*/ 386 h 531"/>
                <a:gd name="T36" fmla="*/ 449 w 508"/>
                <a:gd name="T37" fmla="*/ 437 h 531"/>
                <a:gd name="T38" fmla="*/ 405 w 508"/>
                <a:gd name="T39" fmla="*/ 464 h 531"/>
                <a:gd name="T40" fmla="*/ 344 w 508"/>
                <a:gd name="T41" fmla="*/ 460 h 531"/>
                <a:gd name="T42" fmla="*/ 303 w 508"/>
                <a:gd name="T43" fmla="*/ 477 h 531"/>
                <a:gd name="T44" fmla="*/ 259 w 508"/>
                <a:gd name="T45" fmla="*/ 430 h 531"/>
                <a:gd name="T46" fmla="*/ 228 w 508"/>
                <a:gd name="T47" fmla="*/ 422 h 531"/>
                <a:gd name="T48" fmla="*/ 194 w 508"/>
                <a:gd name="T49" fmla="*/ 447 h 531"/>
                <a:gd name="T50" fmla="*/ 168 w 508"/>
                <a:gd name="T51" fmla="*/ 472 h 531"/>
                <a:gd name="T52" fmla="*/ 171 w 508"/>
                <a:gd name="T53" fmla="*/ 521 h 531"/>
                <a:gd name="T54" fmla="*/ 113 w 508"/>
                <a:gd name="T55" fmla="*/ 531 h 531"/>
                <a:gd name="T56" fmla="*/ 101 w 508"/>
                <a:gd name="T57" fmla="*/ 494 h 531"/>
                <a:gd name="T58" fmla="*/ 113 w 508"/>
                <a:gd name="T59" fmla="*/ 415 h 531"/>
                <a:gd name="T60" fmla="*/ 67 w 508"/>
                <a:gd name="T61" fmla="*/ 411 h 531"/>
                <a:gd name="T62" fmla="*/ 35 w 508"/>
                <a:gd name="T63" fmla="*/ 337 h 531"/>
                <a:gd name="T64" fmla="*/ 74 w 508"/>
                <a:gd name="T65" fmla="*/ 259 h 531"/>
                <a:gd name="T66" fmla="*/ 33 w 508"/>
                <a:gd name="T67" fmla="*/ 225 h 531"/>
                <a:gd name="T68" fmla="*/ 27 w 508"/>
                <a:gd name="T69" fmla="*/ 160 h 531"/>
                <a:gd name="T70" fmla="*/ 0 w 508"/>
                <a:gd name="T71" fmla="*/ 116 h 531"/>
                <a:gd name="T72" fmla="*/ 12 w 508"/>
                <a:gd name="T73" fmla="*/ 86 h 531"/>
                <a:gd name="T74" fmla="*/ 2 w 508"/>
                <a:gd name="T75" fmla="*/ 2 h 531"/>
                <a:gd name="T76" fmla="*/ 2 w 508"/>
                <a:gd name="T77" fmla="*/ 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531">
                  <a:moveTo>
                    <a:pt x="2" y="2"/>
                  </a:moveTo>
                  <a:lnTo>
                    <a:pt x="69" y="0"/>
                  </a:lnTo>
                  <a:lnTo>
                    <a:pt x="78" y="52"/>
                  </a:lnTo>
                  <a:lnTo>
                    <a:pt x="116" y="93"/>
                  </a:lnTo>
                  <a:lnTo>
                    <a:pt x="143" y="162"/>
                  </a:lnTo>
                  <a:lnTo>
                    <a:pt x="200" y="202"/>
                  </a:lnTo>
                  <a:lnTo>
                    <a:pt x="160" y="209"/>
                  </a:lnTo>
                  <a:lnTo>
                    <a:pt x="189" y="245"/>
                  </a:lnTo>
                  <a:lnTo>
                    <a:pt x="160" y="280"/>
                  </a:lnTo>
                  <a:lnTo>
                    <a:pt x="211" y="314"/>
                  </a:lnTo>
                  <a:lnTo>
                    <a:pt x="278" y="287"/>
                  </a:lnTo>
                  <a:lnTo>
                    <a:pt x="337" y="276"/>
                  </a:lnTo>
                  <a:lnTo>
                    <a:pt x="373" y="251"/>
                  </a:lnTo>
                  <a:lnTo>
                    <a:pt x="419" y="308"/>
                  </a:lnTo>
                  <a:lnTo>
                    <a:pt x="464" y="297"/>
                  </a:lnTo>
                  <a:lnTo>
                    <a:pt x="508" y="308"/>
                  </a:lnTo>
                  <a:lnTo>
                    <a:pt x="483" y="356"/>
                  </a:lnTo>
                  <a:lnTo>
                    <a:pt x="449" y="386"/>
                  </a:lnTo>
                  <a:lnTo>
                    <a:pt x="449" y="437"/>
                  </a:lnTo>
                  <a:lnTo>
                    <a:pt x="405" y="464"/>
                  </a:lnTo>
                  <a:lnTo>
                    <a:pt x="344" y="460"/>
                  </a:lnTo>
                  <a:lnTo>
                    <a:pt x="303" y="477"/>
                  </a:lnTo>
                  <a:lnTo>
                    <a:pt x="259" y="430"/>
                  </a:lnTo>
                  <a:lnTo>
                    <a:pt x="228" y="422"/>
                  </a:lnTo>
                  <a:lnTo>
                    <a:pt x="194" y="447"/>
                  </a:lnTo>
                  <a:lnTo>
                    <a:pt x="168" y="472"/>
                  </a:lnTo>
                  <a:lnTo>
                    <a:pt x="171" y="521"/>
                  </a:lnTo>
                  <a:lnTo>
                    <a:pt x="113" y="531"/>
                  </a:lnTo>
                  <a:lnTo>
                    <a:pt x="101" y="494"/>
                  </a:lnTo>
                  <a:lnTo>
                    <a:pt x="113" y="415"/>
                  </a:lnTo>
                  <a:lnTo>
                    <a:pt x="67" y="411"/>
                  </a:lnTo>
                  <a:lnTo>
                    <a:pt x="35" y="337"/>
                  </a:lnTo>
                  <a:lnTo>
                    <a:pt x="74" y="259"/>
                  </a:lnTo>
                  <a:lnTo>
                    <a:pt x="33" y="225"/>
                  </a:lnTo>
                  <a:lnTo>
                    <a:pt x="27" y="160"/>
                  </a:lnTo>
                  <a:lnTo>
                    <a:pt x="0" y="116"/>
                  </a:lnTo>
                  <a:lnTo>
                    <a:pt x="12" y="8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7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7"/>
            <p:cNvSpPr>
              <a:spLocks/>
            </p:cNvSpPr>
            <p:nvPr/>
          </p:nvSpPr>
          <p:spPr bwMode="auto">
            <a:xfrm>
              <a:off x="4003" y="1162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4007" y="1089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4152" y="1092"/>
              <a:ext cx="134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4088" y="1105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4031" y="1119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72"/>
            <p:cNvSpPr>
              <a:spLocks/>
            </p:cNvSpPr>
            <p:nvPr/>
          </p:nvSpPr>
          <p:spPr bwMode="auto">
            <a:xfrm>
              <a:off x="3825" y="1821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73"/>
            <p:cNvSpPr>
              <a:spLocks/>
            </p:cNvSpPr>
            <p:nvPr/>
          </p:nvSpPr>
          <p:spPr bwMode="auto">
            <a:xfrm>
              <a:off x="3381" y="1916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4"/>
            <p:cNvSpPr>
              <a:spLocks/>
            </p:cNvSpPr>
            <p:nvPr/>
          </p:nvSpPr>
          <p:spPr bwMode="auto">
            <a:xfrm>
              <a:off x="3062" y="1953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75"/>
            <p:cNvSpPr>
              <a:spLocks/>
            </p:cNvSpPr>
            <p:nvPr/>
          </p:nvSpPr>
          <p:spPr bwMode="auto">
            <a:xfrm>
              <a:off x="4959" y="1010"/>
              <a:ext cx="314" cy="347"/>
            </a:xfrm>
            <a:custGeom>
              <a:avLst/>
              <a:gdLst>
                <a:gd name="T0" fmla="*/ 114 w 743"/>
                <a:gd name="T1" fmla="*/ 608 h 811"/>
                <a:gd name="T2" fmla="*/ 0 w 743"/>
                <a:gd name="T3" fmla="*/ 739 h 811"/>
                <a:gd name="T4" fmla="*/ 13 w 743"/>
                <a:gd name="T5" fmla="*/ 766 h 811"/>
                <a:gd name="T6" fmla="*/ 454 w 743"/>
                <a:gd name="T7" fmla="*/ 735 h 811"/>
                <a:gd name="T8" fmla="*/ 540 w 743"/>
                <a:gd name="T9" fmla="*/ 783 h 811"/>
                <a:gd name="T10" fmla="*/ 605 w 743"/>
                <a:gd name="T11" fmla="*/ 811 h 811"/>
                <a:gd name="T12" fmla="*/ 743 w 743"/>
                <a:gd name="T13" fmla="*/ 754 h 811"/>
                <a:gd name="T14" fmla="*/ 686 w 743"/>
                <a:gd name="T15" fmla="*/ 686 h 811"/>
                <a:gd name="T16" fmla="*/ 650 w 743"/>
                <a:gd name="T17" fmla="*/ 596 h 811"/>
                <a:gd name="T18" fmla="*/ 658 w 743"/>
                <a:gd name="T19" fmla="*/ 555 h 811"/>
                <a:gd name="T20" fmla="*/ 612 w 743"/>
                <a:gd name="T21" fmla="*/ 526 h 811"/>
                <a:gd name="T22" fmla="*/ 422 w 743"/>
                <a:gd name="T23" fmla="*/ 110 h 811"/>
                <a:gd name="T24" fmla="*/ 371 w 743"/>
                <a:gd name="T25" fmla="*/ 0 h 811"/>
                <a:gd name="T26" fmla="*/ 337 w 743"/>
                <a:gd name="T27" fmla="*/ 28 h 811"/>
                <a:gd name="T28" fmla="*/ 293 w 743"/>
                <a:gd name="T29" fmla="*/ 150 h 811"/>
                <a:gd name="T30" fmla="*/ 285 w 743"/>
                <a:gd name="T31" fmla="*/ 203 h 811"/>
                <a:gd name="T32" fmla="*/ 228 w 743"/>
                <a:gd name="T33" fmla="*/ 211 h 811"/>
                <a:gd name="T34" fmla="*/ 228 w 743"/>
                <a:gd name="T35" fmla="*/ 633 h 811"/>
                <a:gd name="T36" fmla="*/ 146 w 743"/>
                <a:gd name="T37" fmla="*/ 633 h 811"/>
                <a:gd name="T38" fmla="*/ 146 w 743"/>
                <a:gd name="T39" fmla="*/ 596 h 811"/>
                <a:gd name="T40" fmla="*/ 114 w 743"/>
                <a:gd name="T41" fmla="*/ 608 h 811"/>
                <a:gd name="T42" fmla="*/ 114 w 743"/>
                <a:gd name="T43" fmla="*/ 608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811">
                  <a:moveTo>
                    <a:pt x="114" y="608"/>
                  </a:moveTo>
                  <a:lnTo>
                    <a:pt x="0" y="739"/>
                  </a:lnTo>
                  <a:lnTo>
                    <a:pt x="13" y="766"/>
                  </a:lnTo>
                  <a:lnTo>
                    <a:pt x="454" y="735"/>
                  </a:lnTo>
                  <a:lnTo>
                    <a:pt x="540" y="783"/>
                  </a:lnTo>
                  <a:lnTo>
                    <a:pt x="605" y="811"/>
                  </a:lnTo>
                  <a:lnTo>
                    <a:pt x="743" y="754"/>
                  </a:lnTo>
                  <a:lnTo>
                    <a:pt x="686" y="686"/>
                  </a:lnTo>
                  <a:lnTo>
                    <a:pt x="650" y="596"/>
                  </a:lnTo>
                  <a:lnTo>
                    <a:pt x="658" y="555"/>
                  </a:lnTo>
                  <a:lnTo>
                    <a:pt x="612" y="526"/>
                  </a:lnTo>
                  <a:lnTo>
                    <a:pt x="422" y="110"/>
                  </a:lnTo>
                  <a:lnTo>
                    <a:pt x="371" y="0"/>
                  </a:lnTo>
                  <a:lnTo>
                    <a:pt x="337" y="28"/>
                  </a:lnTo>
                  <a:lnTo>
                    <a:pt x="293" y="150"/>
                  </a:lnTo>
                  <a:lnTo>
                    <a:pt x="285" y="203"/>
                  </a:lnTo>
                  <a:lnTo>
                    <a:pt x="228" y="211"/>
                  </a:lnTo>
                  <a:lnTo>
                    <a:pt x="228" y="633"/>
                  </a:lnTo>
                  <a:lnTo>
                    <a:pt x="146" y="633"/>
                  </a:lnTo>
                  <a:lnTo>
                    <a:pt x="146" y="596"/>
                  </a:lnTo>
                  <a:lnTo>
                    <a:pt x="114" y="608"/>
                  </a:lnTo>
                  <a:lnTo>
                    <a:pt x="114" y="608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76"/>
            <p:cNvSpPr>
              <a:spLocks/>
            </p:cNvSpPr>
            <p:nvPr/>
          </p:nvSpPr>
          <p:spPr bwMode="auto">
            <a:xfrm>
              <a:off x="4960" y="1023"/>
              <a:ext cx="210" cy="315"/>
            </a:xfrm>
            <a:custGeom>
              <a:avLst/>
              <a:gdLst>
                <a:gd name="T0" fmla="*/ 0 w 496"/>
                <a:gd name="T1" fmla="*/ 711 h 740"/>
                <a:gd name="T2" fmla="*/ 118 w 496"/>
                <a:gd name="T3" fmla="*/ 570 h 740"/>
                <a:gd name="T4" fmla="*/ 158 w 496"/>
                <a:gd name="T5" fmla="*/ 606 h 740"/>
                <a:gd name="T6" fmla="*/ 217 w 496"/>
                <a:gd name="T7" fmla="*/ 601 h 740"/>
                <a:gd name="T8" fmla="*/ 239 w 496"/>
                <a:gd name="T9" fmla="*/ 299 h 740"/>
                <a:gd name="T10" fmla="*/ 224 w 496"/>
                <a:gd name="T11" fmla="*/ 181 h 740"/>
                <a:gd name="T12" fmla="*/ 272 w 496"/>
                <a:gd name="T13" fmla="*/ 169 h 740"/>
                <a:gd name="T14" fmla="*/ 333 w 496"/>
                <a:gd name="T15" fmla="*/ 0 h 740"/>
                <a:gd name="T16" fmla="*/ 361 w 496"/>
                <a:gd name="T17" fmla="*/ 0 h 740"/>
                <a:gd name="T18" fmla="*/ 382 w 496"/>
                <a:gd name="T19" fmla="*/ 179 h 740"/>
                <a:gd name="T20" fmla="*/ 418 w 496"/>
                <a:gd name="T21" fmla="*/ 424 h 740"/>
                <a:gd name="T22" fmla="*/ 422 w 496"/>
                <a:gd name="T23" fmla="*/ 597 h 740"/>
                <a:gd name="T24" fmla="*/ 496 w 496"/>
                <a:gd name="T25" fmla="*/ 711 h 740"/>
                <a:gd name="T26" fmla="*/ 9 w 496"/>
                <a:gd name="T27" fmla="*/ 740 h 740"/>
                <a:gd name="T28" fmla="*/ 0 w 496"/>
                <a:gd name="T29" fmla="*/ 711 h 740"/>
                <a:gd name="T30" fmla="*/ 0 w 496"/>
                <a:gd name="T31" fmla="*/ 71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740">
                  <a:moveTo>
                    <a:pt x="0" y="711"/>
                  </a:moveTo>
                  <a:lnTo>
                    <a:pt x="118" y="570"/>
                  </a:lnTo>
                  <a:lnTo>
                    <a:pt x="158" y="606"/>
                  </a:lnTo>
                  <a:lnTo>
                    <a:pt x="217" y="601"/>
                  </a:lnTo>
                  <a:lnTo>
                    <a:pt x="239" y="299"/>
                  </a:lnTo>
                  <a:lnTo>
                    <a:pt x="224" y="181"/>
                  </a:lnTo>
                  <a:lnTo>
                    <a:pt x="272" y="169"/>
                  </a:lnTo>
                  <a:lnTo>
                    <a:pt x="333" y="0"/>
                  </a:lnTo>
                  <a:lnTo>
                    <a:pt x="361" y="0"/>
                  </a:lnTo>
                  <a:lnTo>
                    <a:pt x="382" y="179"/>
                  </a:lnTo>
                  <a:lnTo>
                    <a:pt x="418" y="424"/>
                  </a:lnTo>
                  <a:lnTo>
                    <a:pt x="422" y="597"/>
                  </a:lnTo>
                  <a:lnTo>
                    <a:pt x="496" y="711"/>
                  </a:lnTo>
                  <a:lnTo>
                    <a:pt x="9" y="740"/>
                  </a:lnTo>
                  <a:lnTo>
                    <a:pt x="0" y="711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77"/>
            <p:cNvSpPr>
              <a:spLocks/>
            </p:cNvSpPr>
            <p:nvPr/>
          </p:nvSpPr>
          <p:spPr bwMode="auto">
            <a:xfrm>
              <a:off x="4257" y="417"/>
              <a:ext cx="507" cy="564"/>
            </a:xfrm>
            <a:custGeom>
              <a:avLst/>
              <a:gdLst>
                <a:gd name="T0" fmla="*/ 0 w 1201"/>
                <a:gd name="T1" fmla="*/ 1321 h 1321"/>
                <a:gd name="T2" fmla="*/ 169 w 1201"/>
                <a:gd name="T3" fmla="*/ 1171 h 1321"/>
                <a:gd name="T4" fmla="*/ 205 w 1201"/>
                <a:gd name="T5" fmla="*/ 1089 h 1321"/>
                <a:gd name="T6" fmla="*/ 201 w 1201"/>
                <a:gd name="T7" fmla="*/ 1023 h 1321"/>
                <a:gd name="T8" fmla="*/ 258 w 1201"/>
                <a:gd name="T9" fmla="*/ 964 h 1321"/>
                <a:gd name="T10" fmla="*/ 540 w 1201"/>
                <a:gd name="T11" fmla="*/ 146 h 1321"/>
                <a:gd name="T12" fmla="*/ 583 w 1201"/>
                <a:gd name="T13" fmla="*/ 0 h 1321"/>
                <a:gd name="T14" fmla="*/ 627 w 1201"/>
                <a:gd name="T15" fmla="*/ 175 h 1321"/>
                <a:gd name="T16" fmla="*/ 669 w 1201"/>
                <a:gd name="T17" fmla="*/ 325 h 1321"/>
                <a:gd name="T18" fmla="*/ 806 w 1201"/>
                <a:gd name="T19" fmla="*/ 656 h 1321"/>
                <a:gd name="T20" fmla="*/ 905 w 1201"/>
                <a:gd name="T21" fmla="*/ 816 h 1321"/>
                <a:gd name="T22" fmla="*/ 884 w 1201"/>
                <a:gd name="T23" fmla="*/ 863 h 1321"/>
                <a:gd name="T24" fmla="*/ 895 w 1201"/>
                <a:gd name="T25" fmla="*/ 1106 h 1321"/>
                <a:gd name="T26" fmla="*/ 937 w 1201"/>
                <a:gd name="T27" fmla="*/ 1148 h 1321"/>
                <a:gd name="T28" fmla="*/ 998 w 1201"/>
                <a:gd name="T29" fmla="*/ 1156 h 1321"/>
                <a:gd name="T30" fmla="*/ 1009 w 1201"/>
                <a:gd name="T31" fmla="*/ 1095 h 1321"/>
                <a:gd name="T32" fmla="*/ 1201 w 1201"/>
                <a:gd name="T33" fmla="*/ 1289 h 1321"/>
                <a:gd name="T34" fmla="*/ 998 w 1201"/>
                <a:gd name="T35" fmla="*/ 1217 h 1321"/>
                <a:gd name="T36" fmla="*/ 445 w 1201"/>
                <a:gd name="T37" fmla="*/ 1207 h 1321"/>
                <a:gd name="T38" fmla="*/ 397 w 1201"/>
                <a:gd name="T39" fmla="*/ 1207 h 1321"/>
                <a:gd name="T40" fmla="*/ 125 w 1201"/>
                <a:gd name="T41" fmla="*/ 1293 h 1321"/>
                <a:gd name="T42" fmla="*/ 0 w 1201"/>
                <a:gd name="T43" fmla="*/ 1321 h 1321"/>
                <a:gd name="T44" fmla="*/ 0 w 1201"/>
                <a:gd name="T45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1" h="1321">
                  <a:moveTo>
                    <a:pt x="0" y="1321"/>
                  </a:moveTo>
                  <a:lnTo>
                    <a:pt x="169" y="1171"/>
                  </a:lnTo>
                  <a:lnTo>
                    <a:pt x="205" y="1089"/>
                  </a:lnTo>
                  <a:lnTo>
                    <a:pt x="201" y="1023"/>
                  </a:lnTo>
                  <a:lnTo>
                    <a:pt x="258" y="964"/>
                  </a:lnTo>
                  <a:lnTo>
                    <a:pt x="540" y="146"/>
                  </a:lnTo>
                  <a:lnTo>
                    <a:pt x="583" y="0"/>
                  </a:lnTo>
                  <a:lnTo>
                    <a:pt x="627" y="175"/>
                  </a:lnTo>
                  <a:lnTo>
                    <a:pt x="669" y="325"/>
                  </a:lnTo>
                  <a:lnTo>
                    <a:pt x="806" y="656"/>
                  </a:lnTo>
                  <a:lnTo>
                    <a:pt x="905" y="816"/>
                  </a:lnTo>
                  <a:lnTo>
                    <a:pt x="884" y="863"/>
                  </a:lnTo>
                  <a:lnTo>
                    <a:pt x="895" y="1106"/>
                  </a:lnTo>
                  <a:lnTo>
                    <a:pt x="937" y="1148"/>
                  </a:lnTo>
                  <a:lnTo>
                    <a:pt x="998" y="1156"/>
                  </a:lnTo>
                  <a:lnTo>
                    <a:pt x="1009" y="1095"/>
                  </a:lnTo>
                  <a:lnTo>
                    <a:pt x="1201" y="1289"/>
                  </a:lnTo>
                  <a:lnTo>
                    <a:pt x="998" y="1217"/>
                  </a:lnTo>
                  <a:lnTo>
                    <a:pt x="445" y="1207"/>
                  </a:lnTo>
                  <a:lnTo>
                    <a:pt x="397" y="1207"/>
                  </a:lnTo>
                  <a:lnTo>
                    <a:pt x="125" y="1293"/>
                  </a:lnTo>
                  <a:lnTo>
                    <a:pt x="0" y="132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78"/>
            <p:cNvSpPr>
              <a:spLocks/>
            </p:cNvSpPr>
            <p:nvPr/>
          </p:nvSpPr>
          <p:spPr bwMode="auto">
            <a:xfrm>
              <a:off x="4442" y="888"/>
              <a:ext cx="319" cy="82"/>
            </a:xfrm>
            <a:custGeom>
              <a:avLst/>
              <a:gdLst>
                <a:gd name="T0" fmla="*/ 429 w 755"/>
                <a:gd name="T1" fmla="*/ 17 h 192"/>
                <a:gd name="T2" fmla="*/ 0 w 755"/>
                <a:gd name="T3" fmla="*/ 93 h 192"/>
                <a:gd name="T4" fmla="*/ 585 w 755"/>
                <a:gd name="T5" fmla="*/ 114 h 192"/>
                <a:gd name="T6" fmla="*/ 755 w 755"/>
                <a:gd name="T7" fmla="*/ 192 h 192"/>
                <a:gd name="T8" fmla="*/ 580 w 755"/>
                <a:gd name="T9" fmla="*/ 0 h 192"/>
                <a:gd name="T10" fmla="*/ 568 w 755"/>
                <a:gd name="T11" fmla="*/ 51 h 192"/>
                <a:gd name="T12" fmla="*/ 462 w 755"/>
                <a:gd name="T13" fmla="*/ 41 h 192"/>
                <a:gd name="T14" fmla="*/ 429 w 755"/>
                <a:gd name="T15" fmla="*/ 17 h 192"/>
                <a:gd name="T16" fmla="*/ 429 w 755"/>
                <a:gd name="T17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" h="192">
                  <a:moveTo>
                    <a:pt x="429" y="17"/>
                  </a:moveTo>
                  <a:lnTo>
                    <a:pt x="0" y="93"/>
                  </a:lnTo>
                  <a:lnTo>
                    <a:pt x="585" y="114"/>
                  </a:lnTo>
                  <a:lnTo>
                    <a:pt x="755" y="192"/>
                  </a:lnTo>
                  <a:lnTo>
                    <a:pt x="580" y="0"/>
                  </a:lnTo>
                  <a:lnTo>
                    <a:pt x="568" y="51"/>
                  </a:lnTo>
                  <a:lnTo>
                    <a:pt x="462" y="41"/>
                  </a:lnTo>
                  <a:lnTo>
                    <a:pt x="429" y="17"/>
                  </a:lnTo>
                  <a:lnTo>
                    <a:pt x="429" y="1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79"/>
            <p:cNvSpPr>
              <a:spLocks/>
            </p:cNvSpPr>
            <p:nvPr/>
          </p:nvSpPr>
          <p:spPr bwMode="auto">
            <a:xfrm>
              <a:off x="4508" y="429"/>
              <a:ext cx="126" cy="460"/>
            </a:xfrm>
            <a:custGeom>
              <a:avLst/>
              <a:gdLst>
                <a:gd name="T0" fmla="*/ 3 w 296"/>
                <a:gd name="T1" fmla="*/ 0 h 1073"/>
                <a:gd name="T2" fmla="*/ 0 w 296"/>
                <a:gd name="T3" fmla="*/ 155 h 1073"/>
                <a:gd name="T4" fmla="*/ 270 w 296"/>
                <a:gd name="T5" fmla="*/ 1073 h 1073"/>
                <a:gd name="T6" fmla="*/ 296 w 296"/>
                <a:gd name="T7" fmla="*/ 996 h 1073"/>
                <a:gd name="T8" fmla="*/ 296 w 296"/>
                <a:gd name="T9" fmla="*/ 769 h 1073"/>
                <a:gd name="T10" fmla="*/ 81 w 296"/>
                <a:gd name="T11" fmla="*/ 307 h 1073"/>
                <a:gd name="T12" fmla="*/ 45 w 296"/>
                <a:gd name="T13" fmla="*/ 163 h 1073"/>
                <a:gd name="T14" fmla="*/ 3 w 296"/>
                <a:gd name="T15" fmla="*/ 0 h 1073"/>
                <a:gd name="T16" fmla="*/ 3 w 296"/>
                <a:gd name="T17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073">
                  <a:moveTo>
                    <a:pt x="3" y="0"/>
                  </a:moveTo>
                  <a:lnTo>
                    <a:pt x="0" y="155"/>
                  </a:lnTo>
                  <a:lnTo>
                    <a:pt x="270" y="1073"/>
                  </a:lnTo>
                  <a:lnTo>
                    <a:pt x="296" y="996"/>
                  </a:lnTo>
                  <a:lnTo>
                    <a:pt x="296" y="769"/>
                  </a:lnTo>
                  <a:lnTo>
                    <a:pt x="81" y="307"/>
                  </a:lnTo>
                  <a:lnTo>
                    <a:pt x="45" y="16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80"/>
            <p:cNvSpPr>
              <a:spLocks/>
            </p:cNvSpPr>
            <p:nvPr/>
          </p:nvSpPr>
          <p:spPr bwMode="auto">
            <a:xfrm>
              <a:off x="4312" y="969"/>
              <a:ext cx="163" cy="846"/>
            </a:xfrm>
            <a:custGeom>
              <a:avLst/>
              <a:gdLst>
                <a:gd name="T0" fmla="*/ 106 w 388"/>
                <a:gd name="T1" fmla="*/ 359 h 1978"/>
                <a:gd name="T2" fmla="*/ 4 w 388"/>
                <a:gd name="T3" fmla="*/ 393 h 1978"/>
                <a:gd name="T4" fmla="*/ 359 w 388"/>
                <a:gd name="T5" fmla="*/ 1978 h 1978"/>
                <a:gd name="T6" fmla="*/ 388 w 388"/>
                <a:gd name="T7" fmla="*/ 302 h 1978"/>
                <a:gd name="T8" fmla="*/ 251 w 388"/>
                <a:gd name="T9" fmla="*/ 173 h 1978"/>
                <a:gd name="T10" fmla="*/ 251 w 388"/>
                <a:gd name="T11" fmla="*/ 0 h 1978"/>
                <a:gd name="T12" fmla="*/ 0 w 388"/>
                <a:gd name="T13" fmla="*/ 100 h 1978"/>
                <a:gd name="T14" fmla="*/ 171 w 388"/>
                <a:gd name="T15" fmla="*/ 85 h 1978"/>
                <a:gd name="T16" fmla="*/ 106 w 388"/>
                <a:gd name="T17" fmla="*/ 359 h 1978"/>
                <a:gd name="T18" fmla="*/ 106 w 388"/>
                <a:gd name="T19" fmla="*/ 359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8" h="1978">
                  <a:moveTo>
                    <a:pt x="106" y="359"/>
                  </a:moveTo>
                  <a:lnTo>
                    <a:pt x="4" y="393"/>
                  </a:lnTo>
                  <a:lnTo>
                    <a:pt x="359" y="1978"/>
                  </a:lnTo>
                  <a:lnTo>
                    <a:pt x="388" y="302"/>
                  </a:lnTo>
                  <a:lnTo>
                    <a:pt x="251" y="173"/>
                  </a:lnTo>
                  <a:lnTo>
                    <a:pt x="251" y="0"/>
                  </a:lnTo>
                  <a:lnTo>
                    <a:pt x="0" y="100"/>
                  </a:lnTo>
                  <a:lnTo>
                    <a:pt x="171" y="85"/>
                  </a:lnTo>
                  <a:lnTo>
                    <a:pt x="106" y="359"/>
                  </a:lnTo>
                  <a:lnTo>
                    <a:pt x="106" y="359"/>
                  </a:lnTo>
                  <a:close/>
                </a:path>
              </a:pathLst>
            </a:custGeom>
            <a:solidFill>
              <a:srgbClr val="FFF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81"/>
            <p:cNvSpPr>
              <a:spLocks/>
            </p:cNvSpPr>
            <p:nvPr/>
          </p:nvSpPr>
          <p:spPr bwMode="auto">
            <a:xfrm>
              <a:off x="4654" y="936"/>
              <a:ext cx="125" cy="1057"/>
            </a:xfrm>
            <a:custGeom>
              <a:avLst/>
              <a:gdLst>
                <a:gd name="T0" fmla="*/ 13 w 294"/>
                <a:gd name="T1" fmla="*/ 3 h 2473"/>
                <a:gd name="T2" fmla="*/ 0 w 294"/>
                <a:gd name="T3" fmla="*/ 270 h 2473"/>
                <a:gd name="T4" fmla="*/ 28 w 294"/>
                <a:gd name="T5" fmla="*/ 435 h 2473"/>
                <a:gd name="T6" fmla="*/ 21 w 294"/>
                <a:gd name="T7" fmla="*/ 2054 h 2473"/>
                <a:gd name="T8" fmla="*/ 28 w 294"/>
                <a:gd name="T9" fmla="*/ 2414 h 2473"/>
                <a:gd name="T10" fmla="*/ 85 w 294"/>
                <a:gd name="T11" fmla="*/ 2400 h 2473"/>
                <a:gd name="T12" fmla="*/ 93 w 294"/>
                <a:gd name="T13" fmla="*/ 2457 h 2473"/>
                <a:gd name="T14" fmla="*/ 133 w 294"/>
                <a:gd name="T15" fmla="*/ 2442 h 2473"/>
                <a:gd name="T16" fmla="*/ 157 w 294"/>
                <a:gd name="T17" fmla="*/ 2473 h 2473"/>
                <a:gd name="T18" fmla="*/ 197 w 294"/>
                <a:gd name="T19" fmla="*/ 2438 h 2473"/>
                <a:gd name="T20" fmla="*/ 218 w 294"/>
                <a:gd name="T21" fmla="*/ 2438 h 2473"/>
                <a:gd name="T22" fmla="*/ 222 w 294"/>
                <a:gd name="T23" fmla="*/ 486 h 2473"/>
                <a:gd name="T24" fmla="*/ 270 w 294"/>
                <a:gd name="T25" fmla="*/ 399 h 2473"/>
                <a:gd name="T26" fmla="*/ 294 w 294"/>
                <a:gd name="T27" fmla="*/ 374 h 2473"/>
                <a:gd name="T28" fmla="*/ 294 w 294"/>
                <a:gd name="T29" fmla="*/ 127 h 2473"/>
                <a:gd name="T30" fmla="*/ 89 w 294"/>
                <a:gd name="T31" fmla="*/ 0 h 2473"/>
                <a:gd name="T32" fmla="*/ 13 w 294"/>
                <a:gd name="T33" fmla="*/ 3 h 2473"/>
                <a:gd name="T34" fmla="*/ 13 w 294"/>
                <a:gd name="T35" fmla="*/ 3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2473">
                  <a:moveTo>
                    <a:pt x="13" y="3"/>
                  </a:moveTo>
                  <a:lnTo>
                    <a:pt x="0" y="270"/>
                  </a:lnTo>
                  <a:lnTo>
                    <a:pt x="28" y="435"/>
                  </a:lnTo>
                  <a:lnTo>
                    <a:pt x="21" y="2054"/>
                  </a:lnTo>
                  <a:lnTo>
                    <a:pt x="28" y="2414"/>
                  </a:lnTo>
                  <a:lnTo>
                    <a:pt x="85" y="2400"/>
                  </a:lnTo>
                  <a:lnTo>
                    <a:pt x="93" y="2457"/>
                  </a:lnTo>
                  <a:lnTo>
                    <a:pt x="133" y="2442"/>
                  </a:lnTo>
                  <a:lnTo>
                    <a:pt x="157" y="2473"/>
                  </a:lnTo>
                  <a:lnTo>
                    <a:pt x="197" y="2438"/>
                  </a:lnTo>
                  <a:lnTo>
                    <a:pt x="218" y="2438"/>
                  </a:lnTo>
                  <a:lnTo>
                    <a:pt x="222" y="486"/>
                  </a:lnTo>
                  <a:lnTo>
                    <a:pt x="270" y="399"/>
                  </a:lnTo>
                  <a:lnTo>
                    <a:pt x="294" y="374"/>
                  </a:lnTo>
                  <a:lnTo>
                    <a:pt x="294" y="127"/>
                  </a:lnTo>
                  <a:lnTo>
                    <a:pt x="89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82"/>
            <p:cNvSpPr>
              <a:spLocks/>
            </p:cNvSpPr>
            <p:nvPr/>
          </p:nvSpPr>
          <p:spPr bwMode="auto">
            <a:xfrm>
              <a:off x="3759" y="1739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3"/>
            <p:cNvSpPr>
              <a:spLocks/>
            </p:cNvSpPr>
            <p:nvPr/>
          </p:nvSpPr>
          <p:spPr bwMode="auto">
            <a:xfrm>
              <a:off x="3445" y="1818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84"/>
            <p:cNvSpPr>
              <a:spLocks/>
            </p:cNvSpPr>
            <p:nvPr/>
          </p:nvSpPr>
          <p:spPr bwMode="auto">
            <a:xfrm>
              <a:off x="3101" y="1164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>
              <a:off x="3834" y="1532"/>
              <a:ext cx="458" cy="416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6"/>
            <p:cNvSpPr>
              <a:spLocks/>
            </p:cNvSpPr>
            <p:nvPr/>
          </p:nvSpPr>
          <p:spPr bwMode="auto">
            <a:xfrm>
              <a:off x="3547" y="1164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87"/>
            <p:cNvSpPr>
              <a:spLocks/>
            </p:cNvSpPr>
            <p:nvPr/>
          </p:nvSpPr>
          <p:spPr bwMode="auto">
            <a:xfrm>
              <a:off x="3644" y="1558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3151" y="1171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89"/>
            <p:cNvSpPr>
              <a:spLocks/>
            </p:cNvSpPr>
            <p:nvPr/>
          </p:nvSpPr>
          <p:spPr bwMode="auto">
            <a:xfrm>
              <a:off x="4740" y="1219"/>
              <a:ext cx="562" cy="931"/>
            </a:xfrm>
            <a:custGeom>
              <a:avLst/>
              <a:gdLst>
                <a:gd name="T0" fmla="*/ 6 w 1333"/>
                <a:gd name="T1" fmla="*/ 1783 h 2179"/>
                <a:gd name="T2" fmla="*/ 21 w 1333"/>
                <a:gd name="T3" fmla="*/ 1838 h 2179"/>
                <a:gd name="T4" fmla="*/ 107 w 1333"/>
                <a:gd name="T5" fmla="*/ 1810 h 2179"/>
                <a:gd name="T6" fmla="*/ 137 w 1333"/>
                <a:gd name="T7" fmla="*/ 1878 h 2179"/>
                <a:gd name="T8" fmla="*/ 154 w 1333"/>
                <a:gd name="T9" fmla="*/ 1819 h 2179"/>
                <a:gd name="T10" fmla="*/ 175 w 1333"/>
                <a:gd name="T11" fmla="*/ 1777 h 2179"/>
                <a:gd name="T12" fmla="*/ 344 w 1333"/>
                <a:gd name="T13" fmla="*/ 1646 h 2179"/>
                <a:gd name="T14" fmla="*/ 405 w 1333"/>
                <a:gd name="T15" fmla="*/ 1694 h 2179"/>
                <a:gd name="T16" fmla="*/ 449 w 1333"/>
                <a:gd name="T17" fmla="*/ 1625 h 2179"/>
                <a:gd name="T18" fmla="*/ 582 w 1333"/>
                <a:gd name="T19" fmla="*/ 1610 h 2179"/>
                <a:gd name="T20" fmla="*/ 650 w 1333"/>
                <a:gd name="T21" fmla="*/ 1622 h 2179"/>
                <a:gd name="T22" fmla="*/ 736 w 1333"/>
                <a:gd name="T23" fmla="*/ 1625 h 2179"/>
                <a:gd name="T24" fmla="*/ 848 w 1333"/>
                <a:gd name="T25" fmla="*/ 1625 h 2179"/>
                <a:gd name="T26" fmla="*/ 913 w 1333"/>
                <a:gd name="T27" fmla="*/ 1614 h 2179"/>
                <a:gd name="T28" fmla="*/ 966 w 1333"/>
                <a:gd name="T29" fmla="*/ 1690 h 2179"/>
                <a:gd name="T30" fmla="*/ 856 w 1333"/>
                <a:gd name="T31" fmla="*/ 1783 h 2179"/>
                <a:gd name="T32" fmla="*/ 890 w 1333"/>
                <a:gd name="T33" fmla="*/ 1842 h 2179"/>
                <a:gd name="T34" fmla="*/ 945 w 1333"/>
                <a:gd name="T35" fmla="*/ 1827 h 2179"/>
                <a:gd name="T36" fmla="*/ 1091 w 1333"/>
                <a:gd name="T37" fmla="*/ 1747 h 2179"/>
                <a:gd name="T38" fmla="*/ 1127 w 1333"/>
                <a:gd name="T39" fmla="*/ 1842 h 2179"/>
                <a:gd name="T40" fmla="*/ 1106 w 1333"/>
                <a:gd name="T41" fmla="*/ 1931 h 2179"/>
                <a:gd name="T42" fmla="*/ 1027 w 1333"/>
                <a:gd name="T43" fmla="*/ 1964 h 2179"/>
                <a:gd name="T44" fmla="*/ 1160 w 1333"/>
                <a:gd name="T45" fmla="*/ 2004 h 2179"/>
                <a:gd name="T46" fmla="*/ 1196 w 1333"/>
                <a:gd name="T47" fmla="*/ 2072 h 2179"/>
                <a:gd name="T48" fmla="*/ 1200 w 1333"/>
                <a:gd name="T49" fmla="*/ 2141 h 2179"/>
                <a:gd name="T50" fmla="*/ 1297 w 1333"/>
                <a:gd name="T51" fmla="*/ 2179 h 2179"/>
                <a:gd name="T52" fmla="*/ 1297 w 1333"/>
                <a:gd name="T53" fmla="*/ 1734 h 2179"/>
                <a:gd name="T54" fmla="*/ 1281 w 1333"/>
                <a:gd name="T55" fmla="*/ 1371 h 2179"/>
                <a:gd name="T56" fmla="*/ 1289 w 1333"/>
                <a:gd name="T57" fmla="*/ 521 h 2179"/>
                <a:gd name="T58" fmla="*/ 1333 w 1333"/>
                <a:gd name="T59" fmla="*/ 335 h 2179"/>
                <a:gd name="T60" fmla="*/ 1179 w 1333"/>
                <a:gd name="T61" fmla="*/ 331 h 2179"/>
                <a:gd name="T62" fmla="*/ 1006 w 1333"/>
                <a:gd name="T63" fmla="*/ 259 h 2179"/>
                <a:gd name="T64" fmla="*/ 510 w 1333"/>
                <a:gd name="T65" fmla="*/ 263 h 2179"/>
                <a:gd name="T66" fmla="*/ 664 w 1333"/>
                <a:gd name="T67" fmla="*/ 508 h 2179"/>
                <a:gd name="T68" fmla="*/ 133 w 1333"/>
                <a:gd name="T69" fmla="*/ 323 h 2179"/>
                <a:gd name="T70" fmla="*/ 0 w 1333"/>
                <a:gd name="T71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3" h="2179">
                  <a:moveTo>
                    <a:pt x="0" y="0"/>
                  </a:moveTo>
                  <a:lnTo>
                    <a:pt x="6" y="1783"/>
                  </a:lnTo>
                  <a:lnTo>
                    <a:pt x="36" y="1779"/>
                  </a:lnTo>
                  <a:lnTo>
                    <a:pt x="21" y="1838"/>
                  </a:lnTo>
                  <a:lnTo>
                    <a:pt x="89" y="1779"/>
                  </a:lnTo>
                  <a:lnTo>
                    <a:pt x="107" y="1810"/>
                  </a:lnTo>
                  <a:lnTo>
                    <a:pt x="97" y="1848"/>
                  </a:lnTo>
                  <a:lnTo>
                    <a:pt x="137" y="1878"/>
                  </a:lnTo>
                  <a:lnTo>
                    <a:pt x="154" y="1842"/>
                  </a:lnTo>
                  <a:lnTo>
                    <a:pt x="154" y="1819"/>
                  </a:lnTo>
                  <a:lnTo>
                    <a:pt x="158" y="1791"/>
                  </a:lnTo>
                  <a:lnTo>
                    <a:pt x="175" y="1777"/>
                  </a:lnTo>
                  <a:lnTo>
                    <a:pt x="179" y="1682"/>
                  </a:lnTo>
                  <a:lnTo>
                    <a:pt x="344" y="1646"/>
                  </a:lnTo>
                  <a:lnTo>
                    <a:pt x="384" y="1669"/>
                  </a:lnTo>
                  <a:lnTo>
                    <a:pt x="405" y="1694"/>
                  </a:lnTo>
                  <a:lnTo>
                    <a:pt x="437" y="1658"/>
                  </a:lnTo>
                  <a:lnTo>
                    <a:pt x="449" y="1625"/>
                  </a:lnTo>
                  <a:lnTo>
                    <a:pt x="542" y="1601"/>
                  </a:lnTo>
                  <a:lnTo>
                    <a:pt x="582" y="1610"/>
                  </a:lnTo>
                  <a:lnTo>
                    <a:pt x="626" y="1608"/>
                  </a:lnTo>
                  <a:lnTo>
                    <a:pt x="650" y="1622"/>
                  </a:lnTo>
                  <a:lnTo>
                    <a:pt x="690" y="1605"/>
                  </a:lnTo>
                  <a:lnTo>
                    <a:pt x="736" y="1625"/>
                  </a:lnTo>
                  <a:lnTo>
                    <a:pt x="783" y="1608"/>
                  </a:lnTo>
                  <a:lnTo>
                    <a:pt x="848" y="1625"/>
                  </a:lnTo>
                  <a:lnTo>
                    <a:pt x="873" y="1614"/>
                  </a:lnTo>
                  <a:lnTo>
                    <a:pt x="913" y="1614"/>
                  </a:lnTo>
                  <a:lnTo>
                    <a:pt x="909" y="1658"/>
                  </a:lnTo>
                  <a:lnTo>
                    <a:pt x="966" y="1690"/>
                  </a:lnTo>
                  <a:lnTo>
                    <a:pt x="918" y="1762"/>
                  </a:lnTo>
                  <a:lnTo>
                    <a:pt x="856" y="1783"/>
                  </a:lnTo>
                  <a:lnTo>
                    <a:pt x="848" y="1814"/>
                  </a:lnTo>
                  <a:lnTo>
                    <a:pt x="890" y="1842"/>
                  </a:lnTo>
                  <a:lnTo>
                    <a:pt x="909" y="1823"/>
                  </a:lnTo>
                  <a:lnTo>
                    <a:pt x="945" y="1827"/>
                  </a:lnTo>
                  <a:lnTo>
                    <a:pt x="1051" y="1705"/>
                  </a:lnTo>
                  <a:lnTo>
                    <a:pt x="1091" y="1747"/>
                  </a:lnTo>
                  <a:lnTo>
                    <a:pt x="1103" y="1795"/>
                  </a:lnTo>
                  <a:lnTo>
                    <a:pt x="1127" y="1842"/>
                  </a:lnTo>
                  <a:lnTo>
                    <a:pt x="1099" y="1852"/>
                  </a:lnTo>
                  <a:lnTo>
                    <a:pt x="1106" y="1931"/>
                  </a:lnTo>
                  <a:lnTo>
                    <a:pt x="1055" y="1952"/>
                  </a:lnTo>
                  <a:lnTo>
                    <a:pt x="1027" y="1964"/>
                  </a:lnTo>
                  <a:lnTo>
                    <a:pt x="1051" y="2000"/>
                  </a:lnTo>
                  <a:lnTo>
                    <a:pt x="1160" y="2004"/>
                  </a:lnTo>
                  <a:lnTo>
                    <a:pt x="1135" y="2061"/>
                  </a:lnTo>
                  <a:lnTo>
                    <a:pt x="1196" y="2072"/>
                  </a:lnTo>
                  <a:lnTo>
                    <a:pt x="1171" y="2122"/>
                  </a:lnTo>
                  <a:lnTo>
                    <a:pt x="1200" y="2141"/>
                  </a:lnTo>
                  <a:lnTo>
                    <a:pt x="1236" y="2179"/>
                  </a:lnTo>
                  <a:lnTo>
                    <a:pt x="1297" y="2179"/>
                  </a:lnTo>
                  <a:lnTo>
                    <a:pt x="1300" y="2040"/>
                  </a:lnTo>
                  <a:lnTo>
                    <a:pt x="1297" y="1734"/>
                  </a:lnTo>
                  <a:lnTo>
                    <a:pt x="1279" y="1677"/>
                  </a:lnTo>
                  <a:lnTo>
                    <a:pt x="1281" y="1371"/>
                  </a:lnTo>
                  <a:lnTo>
                    <a:pt x="1297" y="1338"/>
                  </a:lnTo>
                  <a:lnTo>
                    <a:pt x="1289" y="521"/>
                  </a:lnTo>
                  <a:lnTo>
                    <a:pt x="1314" y="517"/>
                  </a:lnTo>
                  <a:lnTo>
                    <a:pt x="1333" y="335"/>
                  </a:lnTo>
                  <a:lnTo>
                    <a:pt x="1253" y="266"/>
                  </a:lnTo>
                  <a:lnTo>
                    <a:pt x="1179" y="331"/>
                  </a:lnTo>
                  <a:lnTo>
                    <a:pt x="1078" y="323"/>
                  </a:lnTo>
                  <a:lnTo>
                    <a:pt x="1006" y="259"/>
                  </a:lnTo>
                  <a:lnTo>
                    <a:pt x="567" y="255"/>
                  </a:lnTo>
                  <a:lnTo>
                    <a:pt x="510" y="263"/>
                  </a:lnTo>
                  <a:lnTo>
                    <a:pt x="715" y="504"/>
                  </a:lnTo>
                  <a:lnTo>
                    <a:pt x="664" y="508"/>
                  </a:lnTo>
                  <a:lnTo>
                    <a:pt x="268" y="340"/>
                  </a:lnTo>
                  <a:lnTo>
                    <a:pt x="133" y="323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90"/>
            <p:cNvSpPr>
              <a:spLocks/>
            </p:cNvSpPr>
            <p:nvPr/>
          </p:nvSpPr>
          <p:spPr bwMode="auto">
            <a:xfrm>
              <a:off x="4991" y="1901"/>
              <a:ext cx="410" cy="278"/>
            </a:xfrm>
            <a:custGeom>
              <a:avLst/>
              <a:gdLst>
                <a:gd name="T0" fmla="*/ 36 w 969"/>
                <a:gd name="T1" fmla="*/ 72 h 650"/>
                <a:gd name="T2" fmla="*/ 72 w 969"/>
                <a:gd name="T3" fmla="*/ 112 h 650"/>
                <a:gd name="T4" fmla="*/ 154 w 969"/>
                <a:gd name="T5" fmla="*/ 184 h 650"/>
                <a:gd name="T6" fmla="*/ 213 w 969"/>
                <a:gd name="T7" fmla="*/ 291 h 650"/>
                <a:gd name="T8" fmla="*/ 133 w 969"/>
                <a:gd name="T9" fmla="*/ 416 h 650"/>
                <a:gd name="T10" fmla="*/ 137 w 969"/>
                <a:gd name="T11" fmla="*/ 452 h 650"/>
                <a:gd name="T12" fmla="*/ 219 w 969"/>
                <a:gd name="T13" fmla="*/ 393 h 650"/>
                <a:gd name="T14" fmla="*/ 279 w 969"/>
                <a:gd name="T15" fmla="*/ 401 h 650"/>
                <a:gd name="T16" fmla="*/ 333 w 969"/>
                <a:gd name="T17" fmla="*/ 300 h 650"/>
                <a:gd name="T18" fmla="*/ 386 w 969"/>
                <a:gd name="T19" fmla="*/ 418 h 650"/>
                <a:gd name="T20" fmla="*/ 466 w 969"/>
                <a:gd name="T21" fmla="*/ 494 h 650"/>
                <a:gd name="T22" fmla="*/ 506 w 969"/>
                <a:gd name="T23" fmla="*/ 574 h 650"/>
                <a:gd name="T24" fmla="*/ 555 w 969"/>
                <a:gd name="T25" fmla="*/ 650 h 650"/>
                <a:gd name="T26" fmla="*/ 969 w 969"/>
                <a:gd name="T27" fmla="*/ 479 h 650"/>
                <a:gd name="T28" fmla="*/ 857 w 969"/>
                <a:gd name="T29" fmla="*/ 485 h 650"/>
                <a:gd name="T30" fmla="*/ 760 w 969"/>
                <a:gd name="T31" fmla="*/ 521 h 650"/>
                <a:gd name="T32" fmla="*/ 682 w 969"/>
                <a:gd name="T33" fmla="*/ 582 h 650"/>
                <a:gd name="T34" fmla="*/ 603 w 969"/>
                <a:gd name="T35" fmla="*/ 540 h 650"/>
                <a:gd name="T36" fmla="*/ 595 w 969"/>
                <a:gd name="T37" fmla="*/ 477 h 650"/>
                <a:gd name="T38" fmla="*/ 572 w 969"/>
                <a:gd name="T39" fmla="*/ 382 h 650"/>
                <a:gd name="T40" fmla="*/ 428 w 969"/>
                <a:gd name="T41" fmla="*/ 357 h 650"/>
                <a:gd name="T42" fmla="*/ 509 w 969"/>
                <a:gd name="T43" fmla="*/ 304 h 650"/>
                <a:gd name="T44" fmla="*/ 536 w 969"/>
                <a:gd name="T45" fmla="*/ 258 h 650"/>
                <a:gd name="T46" fmla="*/ 479 w 969"/>
                <a:gd name="T47" fmla="*/ 116 h 650"/>
                <a:gd name="T48" fmla="*/ 439 w 969"/>
                <a:gd name="T49" fmla="*/ 122 h 650"/>
                <a:gd name="T50" fmla="*/ 357 w 969"/>
                <a:gd name="T51" fmla="*/ 215 h 650"/>
                <a:gd name="T52" fmla="*/ 255 w 969"/>
                <a:gd name="T53" fmla="*/ 203 h 650"/>
                <a:gd name="T54" fmla="*/ 317 w 969"/>
                <a:gd name="T55" fmla="*/ 163 h 650"/>
                <a:gd name="T56" fmla="*/ 373 w 969"/>
                <a:gd name="T57" fmla="*/ 91 h 650"/>
                <a:gd name="T58" fmla="*/ 302 w 969"/>
                <a:gd name="T59" fmla="*/ 21 h 650"/>
                <a:gd name="T60" fmla="*/ 234 w 969"/>
                <a:gd name="T61" fmla="*/ 25 h 650"/>
                <a:gd name="T62" fmla="*/ 162 w 969"/>
                <a:gd name="T63" fmla="*/ 11 h 650"/>
                <a:gd name="T64" fmla="*/ 106 w 969"/>
                <a:gd name="T65" fmla="*/ 11 h 650"/>
                <a:gd name="T66" fmla="*/ 19 w 969"/>
                <a:gd name="T67" fmla="*/ 0 h 650"/>
                <a:gd name="T68" fmla="*/ 4 w 969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9" h="650">
                  <a:moveTo>
                    <a:pt x="4" y="15"/>
                  </a:moveTo>
                  <a:lnTo>
                    <a:pt x="36" y="72"/>
                  </a:lnTo>
                  <a:lnTo>
                    <a:pt x="0" y="116"/>
                  </a:lnTo>
                  <a:lnTo>
                    <a:pt x="72" y="112"/>
                  </a:lnTo>
                  <a:lnTo>
                    <a:pt x="152" y="131"/>
                  </a:lnTo>
                  <a:lnTo>
                    <a:pt x="154" y="184"/>
                  </a:lnTo>
                  <a:lnTo>
                    <a:pt x="184" y="224"/>
                  </a:lnTo>
                  <a:lnTo>
                    <a:pt x="213" y="291"/>
                  </a:lnTo>
                  <a:lnTo>
                    <a:pt x="188" y="367"/>
                  </a:lnTo>
                  <a:lnTo>
                    <a:pt x="133" y="416"/>
                  </a:lnTo>
                  <a:lnTo>
                    <a:pt x="80" y="477"/>
                  </a:lnTo>
                  <a:lnTo>
                    <a:pt x="137" y="452"/>
                  </a:lnTo>
                  <a:lnTo>
                    <a:pt x="203" y="431"/>
                  </a:lnTo>
                  <a:lnTo>
                    <a:pt x="219" y="393"/>
                  </a:lnTo>
                  <a:lnTo>
                    <a:pt x="228" y="464"/>
                  </a:lnTo>
                  <a:lnTo>
                    <a:pt x="279" y="401"/>
                  </a:lnTo>
                  <a:lnTo>
                    <a:pt x="270" y="334"/>
                  </a:lnTo>
                  <a:lnTo>
                    <a:pt x="333" y="300"/>
                  </a:lnTo>
                  <a:lnTo>
                    <a:pt x="342" y="365"/>
                  </a:lnTo>
                  <a:lnTo>
                    <a:pt x="386" y="418"/>
                  </a:lnTo>
                  <a:lnTo>
                    <a:pt x="397" y="479"/>
                  </a:lnTo>
                  <a:lnTo>
                    <a:pt x="466" y="494"/>
                  </a:lnTo>
                  <a:lnTo>
                    <a:pt x="445" y="555"/>
                  </a:lnTo>
                  <a:lnTo>
                    <a:pt x="506" y="574"/>
                  </a:lnTo>
                  <a:lnTo>
                    <a:pt x="483" y="620"/>
                  </a:lnTo>
                  <a:lnTo>
                    <a:pt x="555" y="650"/>
                  </a:lnTo>
                  <a:lnTo>
                    <a:pt x="952" y="650"/>
                  </a:lnTo>
                  <a:lnTo>
                    <a:pt x="969" y="479"/>
                  </a:lnTo>
                  <a:lnTo>
                    <a:pt x="909" y="494"/>
                  </a:lnTo>
                  <a:lnTo>
                    <a:pt x="857" y="485"/>
                  </a:lnTo>
                  <a:lnTo>
                    <a:pt x="804" y="515"/>
                  </a:lnTo>
                  <a:lnTo>
                    <a:pt x="760" y="521"/>
                  </a:lnTo>
                  <a:lnTo>
                    <a:pt x="743" y="570"/>
                  </a:lnTo>
                  <a:lnTo>
                    <a:pt x="682" y="582"/>
                  </a:lnTo>
                  <a:lnTo>
                    <a:pt x="610" y="580"/>
                  </a:lnTo>
                  <a:lnTo>
                    <a:pt x="603" y="540"/>
                  </a:lnTo>
                  <a:lnTo>
                    <a:pt x="585" y="534"/>
                  </a:lnTo>
                  <a:lnTo>
                    <a:pt x="595" y="477"/>
                  </a:lnTo>
                  <a:lnTo>
                    <a:pt x="546" y="473"/>
                  </a:lnTo>
                  <a:lnTo>
                    <a:pt x="572" y="382"/>
                  </a:lnTo>
                  <a:lnTo>
                    <a:pt x="460" y="407"/>
                  </a:lnTo>
                  <a:lnTo>
                    <a:pt x="428" y="357"/>
                  </a:lnTo>
                  <a:lnTo>
                    <a:pt x="494" y="350"/>
                  </a:lnTo>
                  <a:lnTo>
                    <a:pt x="509" y="304"/>
                  </a:lnTo>
                  <a:lnTo>
                    <a:pt x="504" y="264"/>
                  </a:lnTo>
                  <a:lnTo>
                    <a:pt x="536" y="258"/>
                  </a:lnTo>
                  <a:lnTo>
                    <a:pt x="511" y="179"/>
                  </a:lnTo>
                  <a:lnTo>
                    <a:pt x="479" y="116"/>
                  </a:lnTo>
                  <a:lnTo>
                    <a:pt x="454" y="91"/>
                  </a:lnTo>
                  <a:lnTo>
                    <a:pt x="439" y="122"/>
                  </a:lnTo>
                  <a:lnTo>
                    <a:pt x="409" y="177"/>
                  </a:lnTo>
                  <a:lnTo>
                    <a:pt x="357" y="215"/>
                  </a:lnTo>
                  <a:lnTo>
                    <a:pt x="336" y="236"/>
                  </a:lnTo>
                  <a:lnTo>
                    <a:pt x="255" y="203"/>
                  </a:lnTo>
                  <a:lnTo>
                    <a:pt x="260" y="179"/>
                  </a:lnTo>
                  <a:lnTo>
                    <a:pt x="317" y="163"/>
                  </a:lnTo>
                  <a:lnTo>
                    <a:pt x="346" y="137"/>
                  </a:lnTo>
                  <a:lnTo>
                    <a:pt x="373" y="91"/>
                  </a:lnTo>
                  <a:lnTo>
                    <a:pt x="331" y="76"/>
                  </a:lnTo>
                  <a:lnTo>
                    <a:pt x="302" y="21"/>
                  </a:lnTo>
                  <a:lnTo>
                    <a:pt x="274" y="11"/>
                  </a:lnTo>
                  <a:lnTo>
                    <a:pt x="234" y="25"/>
                  </a:lnTo>
                  <a:lnTo>
                    <a:pt x="213" y="11"/>
                  </a:lnTo>
                  <a:lnTo>
                    <a:pt x="162" y="11"/>
                  </a:lnTo>
                  <a:lnTo>
                    <a:pt x="133" y="49"/>
                  </a:lnTo>
                  <a:lnTo>
                    <a:pt x="106" y="11"/>
                  </a:lnTo>
                  <a:lnTo>
                    <a:pt x="49" y="21"/>
                  </a:lnTo>
                  <a:lnTo>
                    <a:pt x="19" y="0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91"/>
            <p:cNvSpPr>
              <a:spLocks/>
            </p:cNvSpPr>
            <p:nvPr/>
          </p:nvSpPr>
          <p:spPr bwMode="auto">
            <a:xfrm>
              <a:off x="4252" y="1885"/>
              <a:ext cx="142" cy="238"/>
            </a:xfrm>
            <a:custGeom>
              <a:avLst/>
              <a:gdLst>
                <a:gd name="T0" fmla="*/ 15 w 335"/>
                <a:gd name="T1" fmla="*/ 0 h 557"/>
                <a:gd name="T2" fmla="*/ 40 w 335"/>
                <a:gd name="T3" fmla="*/ 53 h 557"/>
                <a:gd name="T4" fmla="*/ 10 w 335"/>
                <a:gd name="T5" fmla="*/ 114 h 557"/>
                <a:gd name="T6" fmla="*/ 38 w 335"/>
                <a:gd name="T7" fmla="*/ 114 h 557"/>
                <a:gd name="T8" fmla="*/ 0 w 335"/>
                <a:gd name="T9" fmla="*/ 207 h 557"/>
                <a:gd name="T10" fmla="*/ 44 w 335"/>
                <a:gd name="T11" fmla="*/ 165 h 557"/>
                <a:gd name="T12" fmla="*/ 86 w 335"/>
                <a:gd name="T13" fmla="*/ 226 h 557"/>
                <a:gd name="T14" fmla="*/ 63 w 335"/>
                <a:gd name="T15" fmla="*/ 298 h 557"/>
                <a:gd name="T16" fmla="*/ 91 w 335"/>
                <a:gd name="T17" fmla="*/ 378 h 557"/>
                <a:gd name="T18" fmla="*/ 101 w 335"/>
                <a:gd name="T19" fmla="*/ 473 h 557"/>
                <a:gd name="T20" fmla="*/ 38 w 335"/>
                <a:gd name="T21" fmla="*/ 540 h 557"/>
                <a:gd name="T22" fmla="*/ 135 w 335"/>
                <a:gd name="T23" fmla="*/ 496 h 557"/>
                <a:gd name="T24" fmla="*/ 209 w 335"/>
                <a:gd name="T25" fmla="*/ 557 h 557"/>
                <a:gd name="T26" fmla="*/ 335 w 335"/>
                <a:gd name="T27" fmla="*/ 557 h 557"/>
                <a:gd name="T28" fmla="*/ 230 w 335"/>
                <a:gd name="T29" fmla="*/ 534 h 557"/>
                <a:gd name="T30" fmla="*/ 183 w 335"/>
                <a:gd name="T31" fmla="*/ 467 h 557"/>
                <a:gd name="T32" fmla="*/ 183 w 335"/>
                <a:gd name="T33" fmla="*/ 416 h 557"/>
                <a:gd name="T34" fmla="*/ 183 w 335"/>
                <a:gd name="T35" fmla="*/ 365 h 557"/>
                <a:gd name="T36" fmla="*/ 139 w 335"/>
                <a:gd name="T37" fmla="*/ 372 h 557"/>
                <a:gd name="T38" fmla="*/ 129 w 335"/>
                <a:gd name="T39" fmla="*/ 312 h 557"/>
                <a:gd name="T40" fmla="*/ 124 w 335"/>
                <a:gd name="T41" fmla="*/ 264 h 557"/>
                <a:gd name="T42" fmla="*/ 154 w 335"/>
                <a:gd name="T43" fmla="*/ 203 h 557"/>
                <a:gd name="T44" fmla="*/ 97 w 335"/>
                <a:gd name="T45" fmla="*/ 175 h 557"/>
                <a:gd name="T46" fmla="*/ 97 w 335"/>
                <a:gd name="T47" fmla="*/ 93 h 557"/>
                <a:gd name="T48" fmla="*/ 88 w 335"/>
                <a:gd name="T49" fmla="*/ 32 h 557"/>
                <a:gd name="T50" fmla="*/ 15 w 335"/>
                <a:gd name="T51" fmla="*/ 0 h 557"/>
                <a:gd name="T52" fmla="*/ 15 w 335"/>
                <a:gd name="T5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57">
                  <a:moveTo>
                    <a:pt x="15" y="0"/>
                  </a:moveTo>
                  <a:lnTo>
                    <a:pt x="40" y="53"/>
                  </a:lnTo>
                  <a:lnTo>
                    <a:pt x="10" y="114"/>
                  </a:lnTo>
                  <a:lnTo>
                    <a:pt x="38" y="114"/>
                  </a:lnTo>
                  <a:lnTo>
                    <a:pt x="0" y="207"/>
                  </a:lnTo>
                  <a:lnTo>
                    <a:pt x="44" y="165"/>
                  </a:lnTo>
                  <a:lnTo>
                    <a:pt x="86" y="226"/>
                  </a:lnTo>
                  <a:lnTo>
                    <a:pt x="63" y="298"/>
                  </a:lnTo>
                  <a:lnTo>
                    <a:pt x="91" y="378"/>
                  </a:lnTo>
                  <a:lnTo>
                    <a:pt x="101" y="473"/>
                  </a:lnTo>
                  <a:lnTo>
                    <a:pt x="38" y="540"/>
                  </a:lnTo>
                  <a:lnTo>
                    <a:pt x="135" y="496"/>
                  </a:lnTo>
                  <a:lnTo>
                    <a:pt x="209" y="557"/>
                  </a:lnTo>
                  <a:lnTo>
                    <a:pt x="335" y="557"/>
                  </a:lnTo>
                  <a:lnTo>
                    <a:pt x="230" y="534"/>
                  </a:lnTo>
                  <a:lnTo>
                    <a:pt x="183" y="467"/>
                  </a:lnTo>
                  <a:lnTo>
                    <a:pt x="183" y="416"/>
                  </a:lnTo>
                  <a:lnTo>
                    <a:pt x="183" y="365"/>
                  </a:lnTo>
                  <a:lnTo>
                    <a:pt x="139" y="372"/>
                  </a:lnTo>
                  <a:lnTo>
                    <a:pt x="129" y="312"/>
                  </a:lnTo>
                  <a:lnTo>
                    <a:pt x="124" y="264"/>
                  </a:lnTo>
                  <a:lnTo>
                    <a:pt x="154" y="203"/>
                  </a:lnTo>
                  <a:lnTo>
                    <a:pt x="97" y="175"/>
                  </a:lnTo>
                  <a:lnTo>
                    <a:pt x="97" y="93"/>
                  </a:lnTo>
                  <a:lnTo>
                    <a:pt x="88" y="3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92"/>
            <p:cNvSpPr>
              <a:spLocks/>
            </p:cNvSpPr>
            <p:nvPr/>
          </p:nvSpPr>
          <p:spPr bwMode="auto">
            <a:xfrm>
              <a:off x="3758" y="2005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93"/>
            <p:cNvSpPr>
              <a:spLocks/>
            </p:cNvSpPr>
            <p:nvPr/>
          </p:nvSpPr>
          <p:spPr bwMode="auto">
            <a:xfrm>
              <a:off x="3229" y="1928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94"/>
            <p:cNvSpPr>
              <a:spLocks/>
            </p:cNvSpPr>
            <p:nvPr/>
          </p:nvSpPr>
          <p:spPr bwMode="auto">
            <a:xfrm>
              <a:off x="3451" y="1949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95"/>
            <p:cNvSpPr>
              <a:spLocks/>
            </p:cNvSpPr>
            <p:nvPr/>
          </p:nvSpPr>
          <p:spPr bwMode="auto">
            <a:xfrm>
              <a:off x="4862" y="1132"/>
              <a:ext cx="66" cy="130"/>
            </a:xfrm>
            <a:custGeom>
              <a:avLst/>
              <a:gdLst>
                <a:gd name="T0" fmla="*/ 0 w 156"/>
                <a:gd name="T1" fmla="*/ 146 h 304"/>
                <a:gd name="T2" fmla="*/ 13 w 156"/>
                <a:gd name="T3" fmla="*/ 32 h 304"/>
                <a:gd name="T4" fmla="*/ 38 w 156"/>
                <a:gd name="T5" fmla="*/ 0 h 304"/>
                <a:gd name="T6" fmla="*/ 61 w 156"/>
                <a:gd name="T7" fmla="*/ 0 h 304"/>
                <a:gd name="T8" fmla="*/ 91 w 156"/>
                <a:gd name="T9" fmla="*/ 28 h 304"/>
                <a:gd name="T10" fmla="*/ 95 w 156"/>
                <a:gd name="T11" fmla="*/ 133 h 304"/>
                <a:gd name="T12" fmla="*/ 127 w 156"/>
                <a:gd name="T13" fmla="*/ 133 h 304"/>
                <a:gd name="T14" fmla="*/ 156 w 156"/>
                <a:gd name="T15" fmla="*/ 165 h 304"/>
                <a:gd name="T16" fmla="*/ 139 w 156"/>
                <a:gd name="T17" fmla="*/ 304 h 304"/>
                <a:gd name="T18" fmla="*/ 85 w 156"/>
                <a:gd name="T19" fmla="*/ 194 h 304"/>
                <a:gd name="T20" fmla="*/ 0 w 156"/>
                <a:gd name="T21" fmla="*/ 146 h 304"/>
                <a:gd name="T22" fmla="*/ 0 w 156"/>
                <a:gd name="T23" fmla="*/ 1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304">
                  <a:moveTo>
                    <a:pt x="0" y="146"/>
                  </a:moveTo>
                  <a:lnTo>
                    <a:pt x="13" y="32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91" y="28"/>
                  </a:lnTo>
                  <a:lnTo>
                    <a:pt x="95" y="133"/>
                  </a:lnTo>
                  <a:lnTo>
                    <a:pt x="127" y="133"/>
                  </a:lnTo>
                  <a:lnTo>
                    <a:pt x="156" y="165"/>
                  </a:lnTo>
                  <a:lnTo>
                    <a:pt x="139" y="304"/>
                  </a:lnTo>
                  <a:lnTo>
                    <a:pt x="85" y="194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96"/>
            <p:cNvSpPr>
              <a:spLocks/>
            </p:cNvSpPr>
            <p:nvPr/>
          </p:nvSpPr>
          <p:spPr bwMode="auto">
            <a:xfrm>
              <a:off x="5021" y="1076"/>
              <a:ext cx="35" cy="210"/>
            </a:xfrm>
            <a:custGeom>
              <a:avLst/>
              <a:gdLst>
                <a:gd name="T0" fmla="*/ 86 w 86"/>
                <a:gd name="T1" fmla="*/ 492 h 492"/>
                <a:gd name="T2" fmla="*/ 80 w 86"/>
                <a:gd name="T3" fmla="*/ 0 h 492"/>
                <a:gd name="T4" fmla="*/ 33 w 86"/>
                <a:gd name="T5" fmla="*/ 0 h 492"/>
                <a:gd name="T6" fmla="*/ 37 w 86"/>
                <a:gd name="T7" fmla="*/ 49 h 492"/>
                <a:gd name="T8" fmla="*/ 21 w 86"/>
                <a:gd name="T9" fmla="*/ 239 h 492"/>
                <a:gd name="T10" fmla="*/ 0 w 86"/>
                <a:gd name="T11" fmla="*/ 247 h 492"/>
                <a:gd name="T12" fmla="*/ 12 w 86"/>
                <a:gd name="T13" fmla="*/ 482 h 492"/>
                <a:gd name="T14" fmla="*/ 86 w 86"/>
                <a:gd name="T15" fmla="*/ 492 h 492"/>
                <a:gd name="T16" fmla="*/ 86 w 86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92">
                  <a:moveTo>
                    <a:pt x="86" y="492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37" y="49"/>
                  </a:lnTo>
                  <a:lnTo>
                    <a:pt x="21" y="239"/>
                  </a:lnTo>
                  <a:lnTo>
                    <a:pt x="0" y="247"/>
                  </a:lnTo>
                  <a:lnTo>
                    <a:pt x="12" y="482"/>
                  </a:lnTo>
                  <a:lnTo>
                    <a:pt x="86" y="492"/>
                  </a:lnTo>
                  <a:lnTo>
                    <a:pt x="86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7"/>
            <p:cNvSpPr>
              <a:spLocks/>
            </p:cNvSpPr>
            <p:nvPr/>
          </p:nvSpPr>
          <p:spPr bwMode="auto">
            <a:xfrm>
              <a:off x="4741" y="1128"/>
              <a:ext cx="299" cy="316"/>
            </a:xfrm>
            <a:custGeom>
              <a:avLst/>
              <a:gdLst>
                <a:gd name="T0" fmla="*/ 28 w 705"/>
                <a:gd name="T1" fmla="*/ 107 h 740"/>
                <a:gd name="T2" fmla="*/ 122 w 705"/>
                <a:gd name="T3" fmla="*/ 122 h 740"/>
                <a:gd name="T4" fmla="*/ 165 w 705"/>
                <a:gd name="T5" fmla="*/ 0 h 740"/>
                <a:gd name="T6" fmla="*/ 203 w 705"/>
                <a:gd name="T7" fmla="*/ 118 h 740"/>
                <a:gd name="T8" fmla="*/ 376 w 705"/>
                <a:gd name="T9" fmla="*/ 200 h 740"/>
                <a:gd name="T10" fmla="*/ 580 w 705"/>
                <a:gd name="T11" fmla="*/ 561 h 740"/>
                <a:gd name="T12" fmla="*/ 690 w 705"/>
                <a:gd name="T13" fmla="*/ 698 h 740"/>
                <a:gd name="T14" fmla="*/ 705 w 705"/>
                <a:gd name="T15" fmla="*/ 740 h 740"/>
                <a:gd name="T16" fmla="*/ 276 w 705"/>
                <a:gd name="T17" fmla="*/ 569 h 740"/>
                <a:gd name="T18" fmla="*/ 133 w 705"/>
                <a:gd name="T19" fmla="*/ 536 h 740"/>
                <a:gd name="T20" fmla="*/ 36 w 705"/>
                <a:gd name="T21" fmla="*/ 264 h 740"/>
                <a:gd name="T22" fmla="*/ 4 w 705"/>
                <a:gd name="T23" fmla="*/ 251 h 740"/>
                <a:gd name="T24" fmla="*/ 0 w 705"/>
                <a:gd name="T25" fmla="*/ 103 h 740"/>
                <a:gd name="T26" fmla="*/ 28 w 705"/>
                <a:gd name="T27" fmla="*/ 107 h 740"/>
                <a:gd name="T28" fmla="*/ 28 w 705"/>
                <a:gd name="T29" fmla="*/ 10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5" h="740">
                  <a:moveTo>
                    <a:pt x="28" y="107"/>
                  </a:moveTo>
                  <a:lnTo>
                    <a:pt x="122" y="122"/>
                  </a:lnTo>
                  <a:lnTo>
                    <a:pt x="165" y="0"/>
                  </a:lnTo>
                  <a:lnTo>
                    <a:pt x="203" y="118"/>
                  </a:lnTo>
                  <a:lnTo>
                    <a:pt x="376" y="200"/>
                  </a:lnTo>
                  <a:lnTo>
                    <a:pt x="580" y="561"/>
                  </a:lnTo>
                  <a:lnTo>
                    <a:pt x="690" y="698"/>
                  </a:lnTo>
                  <a:lnTo>
                    <a:pt x="705" y="740"/>
                  </a:lnTo>
                  <a:lnTo>
                    <a:pt x="276" y="569"/>
                  </a:lnTo>
                  <a:lnTo>
                    <a:pt x="133" y="536"/>
                  </a:lnTo>
                  <a:lnTo>
                    <a:pt x="36" y="264"/>
                  </a:lnTo>
                  <a:lnTo>
                    <a:pt x="4" y="251"/>
                  </a:lnTo>
                  <a:lnTo>
                    <a:pt x="0" y="103"/>
                  </a:lnTo>
                  <a:lnTo>
                    <a:pt x="28" y="10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98"/>
            <p:cNvSpPr>
              <a:spLocks/>
            </p:cNvSpPr>
            <p:nvPr/>
          </p:nvSpPr>
          <p:spPr bwMode="auto">
            <a:xfrm>
              <a:off x="4630" y="640"/>
              <a:ext cx="57" cy="273"/>
            </a:xfrm>
            <a:custGeom>
              <a:avLst/>
              <a:gdLst>
                <a:gd name="T0" fmla="*/ 15 w 135"/>
                <a:gd name="T1" fmla="*/ 629 h 640"/>
                <a:gd name="T2" fmla="*/ 0 w 135"/>
                <a:gd name="T3" fmla="*/ 350 h 640"/>
                <a:gd name="T4" fmla="*/ 17 w 135"/>
                <a:gd name="T5" fmla="*/ 287 h 640"/>
                <a:gd name="T6" fmla="*/ 11 w 135"/>
                <a:gd name="T7" fmla="*/ 11 h 640"/>
                <a:gd name="T8" fmla="*/ 57 w 135"/>
                <a:gd name="T9" fmla="*/ 0 h 640"/>
                <a:gd name="T10" fmla="*/ 110 w 135"/>
                <a:gd name="T11" fmla="*/ 11 h 640"/>
                <a:gd name="T12" fmla="*/ 102 w 135"/>
                <a:gd name="T13" fmla="*/ 260 h 640"/>
                <a:gd name="T14" fmla="*/ 106 w 135"/>
                <a:gd name="T15" fmla="*/ 308 h 640"/>
                <a:gd name="T16" fmla="*/ 135 w 135"/>
                <a:gd name="T17" fmla="*/ 344 h 640"/>
                <a:gd name="T18" fmla="*/ 118 w 135"/>
                <a:gd name="T19" fmla="*/ 361 h 640"/>
                <a:gd name="T20" fmla="*/ 114 w 135"/>
                <a:gd name="T21" fmla="*/ 640 h 640"/>
                <a:gd name="T22" fmla="*/ 15 w 135"/>
                <a:gd name="T23" fmla="*/ 629 h 640"/>
                <a:gd name="T24" fmla="*/ 15 w 135"/>
                <a:gd name="T25" fmla="*/ 62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640">
                  <a:moveTo>
                    <a:pt x="15" y="629"/>
                  </a:moveTo>
                  <a:lnTo>
                    <a:pt x="0" y="350"/>
                  </a:lnTo>
                  <a:lnTo>
                    <a:pt x="17" y="287"/>
                  </a:lnTo>
                  <a:lnTo>
                    <a:pt x="11" y="11"/>
                  </a:lnTo>
                  <a:lnTo>
                    <a:pt x="57" y="0"/>
                  </a:lnTo>
                  <a:lnTo>
                    <a:pt x="110" y="11"/>
                  </a:lnTo>
                  <a:lnTo>
                    <a:pt x="102" y="260"/>
                  </a:lnTo>
                  <a:lnTo>
                    <a:pt x="106" y="308"/>
                  </a:lnTo>
                  <a:lnTo>
                    <a:pt x="135" y="344"/>
                  </a:lnTo>
                  <a:lnTo>
                    <a:pt x="118" y="361"/>
                  </a:lnTo>
                  <a:lnTo>
                    <a:pt x="114" y="640"/>
                  </a:lnTo>
                  <a:lnTo>
                    <a:pt x="15" y="629"/>
                  </a:lnTo>
                  <a:lnTo>
                    <a:pt x="15" y="6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9"/>
            <p:cNvSpPr>
              <a:spLocks/>
            </p:cNvSpPr>
            <p:nvPr/>
          </p:nvSpPr>
          <p:spPr bwMode="auto">
            <a:xfrm>
              <a:off x="3460" y="1228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3908" y="1427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01"/>
            <p:cNvSpPr>
              <a:spLocks/>
            </p:cNvSpPr>
            <p:nvPr/>
          </p:nvSpPr>
          <p:spPr bwMode="auto">
            <a:xfrm>
              <a:off x="3943" y="1440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3905" y="1299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03"/>
            <p:cNvSpPr>
              <a:spLocks/>
            </p:cNvSpPr>
            <p:nvPr/>
          </p:nvSpPr>
          <p:spPr bwMode="auto">
            <a:xfrm>
              <a:off x="3454" y="1306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3622" y="1306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05"/>
            <p:cNvSpPr>
              <a:spLocks/>
            </p:cNvSpPr>
            <p:nvPr/>
          </p:nvSpPr>
          <p:spPr bwMode="auto">
            <a:xfrm>
              <a:off x="3879" y="1306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3664" y="1408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3147" y="863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8"/>
            <p:cNvSpPr>
              <a:spLocks/>
            </p:cNvSpPr>
            <p:nvPr/>
          </p:nvSpPr>
          <p:spPr bwMode="auto">
            <a:xfrm>
              <a:off x="3342" y="895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09"/>
            <p:cNvSpPr>
              <a:spLocks/>
            </p:cNvSpPr>
            <p:nvPr/>
          </p:nvSpPr>
          <p:spPr bwMode="auto">
            <a:xfrm>
              <a:off x="4231" y="390"/>
              <a:ext cx="569" cy="713"/>
            </a:xfrm>
            <a:custGeom>
              <a:avLst/>
              <a:gdLst>
                <a:gd name="T0" fmla="*/ 40 w 1346"/>
                <a:gd name="T1" fmla="*/ 1371 h 1667"/>
                <a:gd name="T2" fmla="*/ 211 w 1346"/>
                <a:gd name="T3" fmla="*/ 1224 h 1667"/>
                <a:gd name="T4" fmla="*/ 245 w 1346"/>
                <a:gd name="T5" fmla="*/ 1082 h 1667"/>
                <a:gd name="T6" fmla="*/ 593 w 1346"/>
                <a:gd name="T7" fmla="*/ 202 h 1667"/>
                <a:gd name="T8" fmla="*/ 650 w 1346"/>
                <a:gd name="T9" fmla="*/ 82 h 1667"/>
                <a:gd name="T10" fmla="*/ 331 w 1346"/>
                <a:gd name="T11" fmla="*/ 1042 h 1667"/>
                <a:gd name="T12" fmla="*/ 277 w 1346"/>
                <a:gd name="T13" fmla="*/ 1139 h 1667"/>
                <a:gd name="T14" fmla="*/ 281 w 1346"/>
                <a:gd name="T15" fmla="*/ 1171 h 1667"/>
                <a:gd name="T16" fmla="*/ 142 w 1346"/>
                <a:gd name="T17" fmla="*/ 1338 h 1667"/>
                <a:gd name="T18" fmla="*/ 464 w 1346"/>
                <a:gd name="T19" fmla="*/ 1245 h 1667"/>
                <a:gd name="T20" fmla="*/ 585 w 1346"/>
                <a:gd name="T21" fmla="*/ 557 h 1667"/>
                <a:gd name="T22" fmla="*/ 629 w 1346"/>
                <a:gd name="T23" fmla="*/ 384 h 1667"/>
                <a:gd name="T24" fmla="*/ 562 w 1346"/>
                <a:gd name="T25" fmla="*/ 1032 h 1667"/>
                <a:gd name="T26" fmla="*/ 1080 w 1346"/>
                <a:gd name="T27" fmla="*/ 1261 h 1667"/>
                <a:gd name="T28" fmla="*/ 1298 w 1346"/>
                <a:gd name="T29" fmla="*/ 1485 h 1667"/>
                <a:gd name="T30" fmla="*/ 1272 w 1346"/>
                <a:gd name="T31" fmla="*/ 1616 h 1667"/>
                <a:gd name="T32" fmla="*/ 1275 w 1346"/>
                <a:gd name="T33" fmla="*/ 1414 h 1667"/>
                <a:gd name="T34" fmla="*/ 1218 w 1346"/>
                <a:gd name="T35" fmla="*/ 1433 h 1667"/>
                <a:gd name="T36" fmla="*/ 1199 w 1346"/>
                <a:gd name="T37" fmla="*/ 1365 h 1667"/>
                <a:gd name="T38" fmla="*/ 1146 w 1346"/>
                <a:gd name="T39" fmla="*/ 1405 h 1667"/>
                <a:gd name="T40" fmla="*/ 1125 w 1346"/>
                <a:gd name="T41" fmla="*/ 1325 h 1667"/>
                <a:gd name="T42" fmla="*/ 1078 w 1346"/>
                <a:gd name="T43" fmla="*/ 1348 h 1667"/>
                <a:gd name="T44" fmla="*/ 1042 w 1346"/>
                <a:gd name="T45" fmla="*/ 1295 h 1667"/>
                <a:gd name="T46" fmla="*/ 1015 w 1346"/>
                <a:gd name="T47" fmla="*/ 1359 h 1667"/>
                <a:gd name="T48" fmla="*/ 950 w 1346"/>
                <a:gd name="T49" fmla="*/ 1287 h 1667"/>
                <a:gd name="T50" fmla="*/ 916 w 1346"/>
                <a:gd name="T51" fmla="*/ 1321 h 1667"/>
                <a:gd name="T52" fmla="*/ 846 w 1346"/>
                <a:gd name="T53" fmla="*/ 1276 h 1667"/>
                <a:gd name="T54" fmla="*/ 802 w 1346"/>
                <a:gd name="T55" fmla="*/ 1354 h 1667"/>
                <a:gd name="T56" fmla="*/ 713 w 1346"/>
                <a:gd name="T57" fmla="*/ 1280 h 1667"/>
                <a:gd name="T58" fmla="*/ 671 w 1346"/>
                <a:gd name="T59" fmla="*/ 1312 h 1667"/>
                <a:gd name="T60" fmla="*/ 602 w 1346"/>
                <a:gd name="T61" fmla="*/ 1276 h 1667"/>
                <a:gd name="T62" fmla="*/ 551 w 1346"/>
                <a:gd name="T63" fmla="*/ 1342 h 1667"/>
                <a:gd name="T64" fmla="*/ 458 w 1346"/>
                <a:gd name="T65" fmla="*/ 1291 h 1667"/>
                <a:gd name="T66" fmla="*/ 418 w 1346"/>
                <a:gd name="T67" fmla="*/ 1338 h 1667"/>
                <a:gd name="T68" fmla="*/ 369 w 1346"/>
                <a:gd name="T69" fmla="*/ 1314 h 1667"/>
                <a:gd name="T70" fmla="*/ 325 w 1346"/>
                <a:gd name="T71" fmla="*/ 1386 h 1667"/>
                <a:gd name="T72" fmla="*/ 247 w 1346"/>
                <a:gd name="T73" fmla="*/ 1348 h 1667"/>
                <a:gd name="T74" fmla="*/ 209 w 1346"/>
                <a:gd name="T75" fmla="*/ 1394 h 1667"/>
                <a:gd name="T76" fmla="*/ 163 w 1346"/>
                <a:gd name="T77" fmla="*/ 1371 h 1667"/>
                <a:gd name="T78" fmla="*/ 121 w 1346"/>
                <a:gd name="T79" fmla="*/ 1443 h 1667"/>
                <a:gd name="T80" fmla="*/ 85 w 1346"/>
                <a:gd name="T81" fmla="*/ 1627 h 1667"/>
                <a:gd name="T82" fmla="*/ 36 w 1346"/>
                <a:gd name="T83" fmla="*/ 1576 h 1667"/>
                <a:gd name="T84" fmla="*/ 0 w 1346"/>
                <a:gd name="T85" fmla="*/ 1536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6" h="1667">
                  <a:moveTo>
                    <a:pt x="0" y="1536"/>
                  </a:moveTo>
                  <a:lnTo>
                    <a:pt x="40" y="1371"/>
                  </a:lnTo>
                  <a:lnTo>
                    <a:pt x="131" y="1304"/>
                  </a:lnTo>
                  <a:lnTo>
                    <a:pt x="211" y="1224"/>
                  </a:lnTo>
                  <a:lnTo>
                    <a:pt x="251" y="1145"/>
                  </a:lnTo>
                  <a:lnTo>
                    <a:pt x="245" y="1082"/>
                  </a:lnTo>
                  <a:lnTo>
                    <a:pt x="304" y="1023"/>
                  </a:lnTo>
                  <a:lnTo>
                    <a:pt x="593" y="202"/>
                  </a:lnTo>
                  <a:lnTo>
                    <a:pt x="639" y="0"/>
                  </a:lnTo>
                  <a:lnTo>
                    <a:pt x="650" y="82"/>
                  </a:lnTo>
                  <a:lnTo>
                    <a:pt x="612" y="219"/>
                  </a:lnTo>
                  <a:lnTo>
                    <a:pt x="331" y="1042"/>
                  </a:lnTo>
                  <a:lnTo>
                    <a:pt x="274" y="1086"/>
                  </a:lnTo>
                  <a:lnTo>
                    <a:pt x="277" y="1139"/>
                  </a:lnTo>
                  <a:lnTo>
                    <a:pt x="317" y="1086"/>
                  </a:lnTo>
                  <a:lnTo>
                    <a:pt x="281" y="1171"/>
                  </a:lnTo>
                  <a:lnTo>
                    <a:pt x="222" y="1268"/>
                  </a:lnTo>
                  <a:lnTo>
                    <a:pt x="142" y="1338"/>
                  </a:lnTo>
                  <a:lnTo>
                    <a:pt x="234" y="1327"/>
                  </a:lnTo>
                  <a:lnTo>
                    <a:pt x="464" y="1245"/>
                  </a:lnTo>
                  <a:lnTo>
                    <a:pt x="540" y="935"/>
                  </a:lnTo>
                  <a:lnTo>
                    <a:pt x="585" y="557"/>
                  </a:lnTo>
                  <a:lnTo>
                    <a:pt x="616" y="255"/>
                  </a:lnTo>
                  <a:lnTo>
                    <a:pt x="629" y="384"/>
                  </a:lnTo>
                  <a:lnTo>
                    <a:pt x="602" y="717"/>
                  </a:lnTo>
                  <a:lnTo>
                    <a:pt x="562" y="1032"/>
                  </a:lnTo>
                  <a:lnTo>
                    <a:pt x="504" y="1249"/>
                  </a:lnTo>
                  <a:lnTo>
                    <a:pt x="1080" y="1261"/>
                  </a:lnTo>
                  <a:lnTo>
                    <a:pt x="1346" y="1401"/>
                  </a:lnTo>
                  <a:lnTo>
                    <a:pt x="1298" y="1485"/>
                  </a:lnTo>
                  <a:lnTo>
                    <a:pt x="1296" y="1667"/>
                  </a:lnTo>
                  <a:lnTo>
                    <a:pt x="1272" y="1616"/>
                  </a:lnTo>
                  <a:lnTo>
                    <a:pt x="1272" y="1487"/>
                  </a:lnTo>
                  <a:lnTo>
                    <a:pt x="1275" y="1414"/>
                  </a:lnTo>
                  <a:lnTo>
                    <a:pt x="1256" y="1454"/>
                  </a:lnTo>
                  <a:lnTo>
                    <a:pt x="1218" y="1433"/>
                  </a:lnTo>
                  <a:lnTo>
                    <a:pt x="1216" y="1371"/>
                  </a:lnTo>
                  <a:lnTo>
                    <a:pt x="1199" y="1365"/>
                  </a:lnTo>
                  <a:lnTo>
                    <a:pt x="1186" y="1437"/>
                  </a:lnTo>
                  <a:lnTo>
                    <a:pt x="1146" y="1405"/>
                  </a:lnTo>
                  <a:lnTo>
                    <a:pt x="1146" y="1335"/>
                  </a:lnTo>
                  <a:lnTo>
                    <a:pt x="1125" y="1325"/>
                  </a:lnTo>
                  <a:lnTo>
                    <a:pt x="1118" y="1365"/>
                  </a:lnTo>
                  <a:lnTo>
                    <a:pt x="1078" y="1348"/>
                  </a:lnTo>
                  <a:lnTo>
                    <a:pt x="1074" y="1297"/>
                  </a:lnTo>
                  <a:lnTo>
                    <a:pt x="1042" y="1295"/>
                  </a:lnTo>
                  <a:lnTo>
                    <a:pt x="1040" y="1371"/>
                  </a:lnTo>
                  <a:lnTo>
                    <a:pt x="1015" y="1359"/>
                  </a:lnTo>
                  <a:lnTo>
                    <a:pt x="952" y="1357"/>
                  </a:lnTo>
                  <a:lnTo>
                    <a:pt x="950" y="1287"/>
                  </a:lnTo>
                  <a:lnTo>
                    <a:pt x="920" y="1287"/>
                  </a:lnTo>
                  <a:lnTo>
                    <a:pt x="916" y="1321"/>
                  </a:lnTo>
                  <a:lnTo>
                    <a:pt x="846" y="1318"/>
                  </a:lnTo>
                  <a:lnTo>
                    <a:pt x="846" y="1276"/>
                  </a:lnTo>
                  <a:lnTo>
                    <a:pt x="808" y="1276"/>
                  </a:lnTo>
                  <a:lnTo>
                    <a:pt x="802" y="1354"/>
                  </a:lnTo>
                  <a:lnTo>
                    <a:pt x="715" y="1354"/>
                  </a:lnTo>
                  <a:lnTo>
                    <a:pt x="713" y="1280"/>
                  </a:lnTo>
                  <a:lnTo>
                    <a:pt x="673" y="1280"/>
                  </a:lnTo>
                  <a:lnTo>
                    <a:pt x="671" y="1312"/>
                  </a:lnTo>
                  <a:lnTo>
                    <a:pt x="602" y="1310"/>
                  </a:lnTo>
                  <a:lnTo>
                    <a:pt x="602" y="1276"/>
                  </a:lnTo>
                  <a:lnTo>
                    <a:pt x="557" y="1274"/>
                  </a:lnTo>
                  <a:lnTo>
                    <a:pt x="551" y="1342"/>
                  </a:lnTo>
                  <a:lnTo>
                    <a:pt x="456" y="1344"/>
                  </a:lnTo>
                  <a:lnTo>
                    <a:pt x="458" y="1291"/>
                  </a:lnTo>
                  <a:lnTo>
                    <a:pt x="416" y="1293"/>
                  </a:lnTo>
                  <a:lnTo>
                    <a:pt x="418" y="1338"/>
                  </a:lnTo>
                  <a:lnTo>
                    <a:pt x="367" y="1346"/>
                  </a:lnTo>
                  <a:lnTo>
                    <a:pt x="369" y="1314"/>
                  </a:lnTo>
                  <a:lnTo>
                    <a:pt x="329" y="1327"/>
                  </a:lnTo>
                  <a:lnTo>
                    <a:pt x="325" y="1386"/>
                  </a:lnTo>
                  <a:lnTo>
                    <a:pt x="247" y="1411"/>
                  </a:lnTo>
                  <a:lnTo>
                    <a:pt x="247" y="1348"/>
                  </a:lnTo>
                  <a:lnTo>
                    <a:pt x="215" y="1352"/>
                  </a:lnTo>
                  <a:lnTo>
                    <a:pt x="209" y="1394"/>
                  </a:lnTo>
                  <a:lnTo>
                    <a:pt x="165" y="1407"/>
                  </a:lnTo>
                  <a:lnTo>
                    <a:pt x="163" y="1371"/>
                  </a:lnTo>
                  <a:lnTo>
                    <a:pt x="125" y="1378"/>
                  </a:lnTo>
                  <a:lnTo>
                    <a:pt x="121" y="1443"/>
                  </a:lnTo>
                  <a:lnTo>
                    <a:pt x="87" y="1445"/>
                  </a:lnTo>
                  <a:lnTo>
                    <a:pt x="85" y="1627"/>
                  </a:lnTo>
                  <a:lnTo>
                    <a:pt x="76" y="1576"/>
                  </a:lnTo>
                  <a:lnTo>
                    <a:pt x="36" y="1576"/>
                  </a:lnTo>
                  <a:lnTo>
                    <a:pt x="0" y="1536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4627" y="795"/>
              <a:ext cx="27" cy="113"/>
            </a:xfrm>
            <a:custGeom>
              <a:avLst/>
              <a:gdLst>
                <a:gd name="T0" fmla="*/ 67 w 67"/>
                <a:gd name="T1" fmla="*/ 264 h 264"/>
                <a:gd name="T2" fmla="*/ 25 w 67"/>
                <a:gd name="T3" fmla="*/ 177 h 264"/>
                <a:gd name="T4" fmla="*/ 25 w 67"/>
                <a:gd name="T5" fmla="*/ 2 h 264"/>
                <a:gd name="T6" fmla="*/ 0 w 67"/>
                <a:gd name="T7" fmla="*/ 0 h 264"/>
                <a:gd name="T8" fmla="*/ 2 w 67"/>
                <a:gd name="T9" fmla="*/ 180 h 264"/>
                <a:gd name="T10" fmla="*/ 25 w 67"/>
                <a:gd name="T11" fmla="*/ 255 h 264"/>
                <a:gd name="T12" fmla="*/ 67 w 67"/>
                <a:gd name="T13" fmla="*/ 264 h 264"/>
                <a:gd name="T14" fmla="*/ 67 w 67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64">
                  <a:moveTo>
                    <a:pt x="67" y="264"/>
                  </a:moveTo>
                  <a:lnTo>
                    <a:pt x="25" y="177"/>
                  </a:lnTo>
                  <a:lnTo>
                    <a:pt x="25" y="2"/>
                  </a:lnTo>
                  <a:lnTo>
                    <a:pt x="0" y="0"/>
                  </a:lnTo>
                  <a:lnTo>
                    <a:pt x="2" y="180"/>
                  </a:lnTo>
                  <a:lnTo>
                    <a:pt x="25" y="255"/>
                  </a:lnTo>
                  <a:lnTo>
                    <a:pt x="67" y="264"/>
                  </a:lnTo>
                  <a:lnTo>
                    <a:pt x="67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4334" y="1084"/>
              <a:ext cx="155" cy="464"/>
            </a:xfrm>
            <a:custGeom>
              <a:avLst/>
              <a:gdLst>
                <a:gd name="T0" fmla="*/ 344 w 369"/>
                <a:gd name="T1" fmla="*/ 1079 h 1085"/>
                <a:gd name="T2" fmla="*/ 352 w 369"/>
                <a:gd name="T3" fmla="*/ 26 h 1085"/>
                <a:gd name="T4" fmla="*/ 369 w 369"/>
                <a:gd name="T5" fmla="*/ 0 h 1085"/>
                <a:gd name="T6" fmla="*/ 276 w 369"/>
                <a:gd name="T7" fmla="*/ 3 h 1085"/>
                <a:gd name="T8" fmla="*/ 0 w 369"/>
                <a:gd name="T9" fmla="*/ 93 h 1085"/>
                <a:gd name="T10" fmla="*/ 50 w 369"/>
                <a:gd name="T11" fmla="*/ 99 h 1085"/>
                <a:gd name="T12" fmla="*/ 282 w 369"/>
                <a:gd name="T13" fmla="*/ 34 h 1085"/>
                <a:gd name="T14" fmla="*/ 312 w 369"/>
                <a:gd name="T15" fmla="*/ 34 h 1085"/>
                <a:gd name="T16" fmla="*/ 306 w 369"/>
                <a:gd name="T17" fmla="*/ 1081 h 1085"/>
                <a:gd name="T18" fmla="*/ 325 w 369"/>
                <a:gd name="T19" fmla="*/ 1085 h 1085"/>
                <a:gd name="T20" fmla="*/ 344 w 369"/>
                <a:gd name="T21" fmla="*/ 1079 h 1085"/>
                <a:gd name="T22" fmla="*/ 344 w 369"/>
                <a:gd name="T23" fmla="*/ 1079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1085">
                  <a:moveTo>
                    <a:pt x="344" y="1079"/>
                  </a:moveTo>
                  <a:lnTo>
                    <a:pt x="352" y="26"/>
                  </a:lnTo>
                  <a:lnTo>
                    <a:pt x="369" y="0"/>
                  </a:lnTo>
                  <a:lnTo>
                    <a:pt x="276" y="3"/>
                  </a:lnTo>
                  <a:lnTo>
                    <a:pt x="0" y="93"/>
                  </a:lnTo>
                  <a:lnTo>
                    <a:pt x="50" y="99"/>
                  </a:lnTo>
                  <a:lnTo>
                    <a:pt x="282" y="34"/>
                  </a:lnTo>
                  <a:lnTo>
                    <a:pt x="312" y="34"/>
                  </a:lnTo>
                  <a:lnTo>
                    <a:pt x="306" y="1081"/>
                  </a:lnTo>
                  <a:lnTo>
                    <a:pt x="325" y="1085"/>
                  </a:lnTo>
                  <a:lnTo>
                    <a:pt x="344" y="1079"/>
                  </a:lnTo>
                  <a:lnTo>
                    <a:pt x="344" y="1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12"/>
            <p:cNvSpPr>
              <a:spLocks/>
            </p:cNvSpPr>
            <p:nvPr/>
          </p:nvSpPr>
          <p:spPr bwMode="auto">
            <a:xfrm>
              <a:off x="4300" y="1143"/>
              <a:ext cx="14" cy="429"/>
            </a:xfrm>
            <a:custGeom>
              <a:avLst/>
              <a:gdLst>
                <a:gd name="T0" fmla="*/ 35 w 35"/>
                <a:gd name="T1" fmla="*/ 0 h 1004"/>
                <a:gd name="T2" fmla="*/ 31 w 35"/>
                <a:gd name="T3" fmla="*/ 1000 h 1004"/>
                <a:gd name="T4" fmla="*/ 0 w 35"/>
                <a:gd name="T5" fmla="*/ 1004 h 1004"/>
                <a:gd name="T6" fmla="*/ 8 w 35"/>
                <a:gd name="T7" fmla="*/ 40 h 1004"/>
                <a:gd name="T8" fmla="*/ 35 w 35"/>
                <a:gd name="T9" fmla="*/ 0 h 1004"/>
                <a:gd name="T10" fmla="*/ 35 w 35"/>
                <a:gd name="T1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4">
                  <a:moveTo>
                    <a:pt x="35" y="0"/>
                  </a:moveTo>
                  <a:lnTo>
                    <a:pt x="31" y="1000"/>
                  </a:lnTo>
                  <a:lnTo>
                    <a:pt x="0" y="1004"/>
                  </a:lnTo>
                  <a:lnTo>
                    <a:pt x="8" y="4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13"/>
            <p:cNvSpPr>
              <a:spLocks/>
            </p:cNvSpPr>
            <p:nvPr/>
          </p:nvSpPr>
          <p:spPr bwMode="auto">
            <a:xfrm>
              <a:off x="4258" y="1015"/>
              <a:ext cx="46" cy="585"/>
            </a:xfrm>
            <a:custGeom>
              <a:avLst/>
              <a:gdLst>
                <a:gd name="T0" fmla="*/ 72 w 108"/>
                <a:gd name="T1" fmla="*/ 1315 h 1369"/>
                <a:gd name="T2" fmla="*/ 68 w 108"/>
                <a:gd name="T3" fmla="*/ 297 h 1369"/>
                <a:gd name="T4" fmla="*/ 26 w 108"/>
                <a:gd name="T5" fmla="*/ 230 h 1369"/>
                <a:gd name="T6" fmla="*/ 26 w 108"/>
                <a:gd name="T7" fmla="*/ 0 h 1369"/>
                <a:gd name="T8" fmla="*/ 0 w 108"/>
                <a:gd name="T9" fmla="*/ 44 h 1369"/>
                <a:gd name="T10" fmla="*/ 0 w 108"/>
                <a:gd name="T11" fmla="*/ 243 h 1369"/>
                <a:gd name="T12" fmla="*/ 43 w 108"/>
                <a:gd name="T13" fmla="*/ 316 h 1369"/>
                <a:gd name="T14" fmla="*/ 45 w 108"/>
                <a:gd name="T15" fmla="*/ 1332 h 1369"/>
                <a:gd name="T16" fmla="*/ 68 w 108"/>
                <a:gd name="T17" fmla="*/ 1369 h 1369"/>
                <a:gd name="T18" fmla="*/ 108 w 108"/>
                <a:gd name="T19" fmla="*/ 1348 h 1369"/>
                <a:gd name="T20" fmla="*/ 72 w 108"/>
                <a:gd name="T21" fmla="*/ 1315 h 1369"/>
                <a:gd name="T22" fmla="*/ 72 w 108"/>
                <a:gd name="T23" fmla="*/ 131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369">
                  <a:moveTo>
                    <a:pt x="72" y="1315"/>
                  </a:moveTo>
                  <a:lnTo>
                    <a:pt x="68" y="297"/>
                  </a:lnTo>
                  <a:lnTo>
                    <a:pt x="26" y="230"/>
                  </a:lnTo>
                  <a:lnTo>
                    <a:pt x="26" y="0"/>
                  </a:lnTo>
                  <a:lnTo>
                    <a:pt x="0" y="44"/>
                  </a:lnTo>
                  <a:lnTo>
                    <a:pt x="0" y="243"/>
                  </a:lnTo>
                  <a:lnTo>
                    <a:pt x="43" y="316"/>
                  </a:lnTo>
                  <a:lnTo>
                    <a:pt x="45" y="1332"/>
                  </a:lnTo>
                  <a:lnTo>
                    <a:pt x="68" y="1369"/>
                  </a:lnTo>
                  <a:lnTo>
                    <a:pt x="108" y="1348"/>
                  </a:lnTo>
                  <a:lnTo>
                    <a:pt x="72" y="1315"/>
                  </a:lnTo>
                  <a:lnTo>
                    <a:pt x="72" y="1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14"/>
            <p:cNvSpPr>
              <a:spLocks/>
            </p:cNvSpPr>
            <p:nvPr/>
          </p:nvSpPr>
          <p:spPr bwMode="auto">
            <a:xfrm>
              <a:off x="4317" y="1566"/>
              <a:ext cx="112" cy="29"/>
            </a:xfrm>
            <a:custGeom>
              <a:avLst/>
              <a:gdLst>
                <a:gd name="T0" fmla="*/ 10 w 266"/>
                <a:gd name="T1" fmla="*/ 66 h 66"/>
                <a:gd name="T2" fmla="*/ 228 w 266"/>
                <a:gd name="T3" fmla="*/ 23 h 66"/>
                <a:gd name="T4" fmla="*/ 266 w 266"/>
                <a:gd name="T5" fmla="*/ 0 h 66"/>
                <a:gd name="T6" fmla="*/ 0 w 266"/>
                <a:gd name="T7" fmla="*/ 45 h 66"/>
                <a:gd name="T8" fmla="*/ 10 w 266"/>
                <a:gd name="T9" fmla="*/ 66 h 66"/>
                <a:gd name="T10" fmla="*/ 10 w 2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66">
                  <a:moveTo>
                    <a:pt x="10" y="66"/>
                  </a:moveTo>
                  <a:lnTo>
                    <a:pt x="228" y="23"/>
                  </a:lnTo>
                  <a:lnTo>
                    <a:pt x="266" y="0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15"/>
            <p:cNvSpPr>
              <a:spLocks/>
            </p:cNvSpPr>
            <p:nvPr/>
          </p:nvSpPr>
          <p:spPr bwMode="auto">
            <a:xfrm>
              <a:off x="4488" y="1561"/>
              <a:ext cx="150" cy="13"/>
            </a:xfrm>
            <a:custGeom>
              <a:avLst/>
              <a:gdLst>
                <a:gd name="T0" fmla="*/ 0 w 358"/>
                <a:gd name="T1" fmla="*/ 0 h 33"/>
                <a:gd name="T2" fmla="*/ 33 w 358"/>
                <a:gd name="T3" fmla="*/ 19 h 33"/>
                <a:gd name="T4" fmla="*/ 291 w 358"/>
                <a:gd name="T5" fmla="*/ 33 h 33"/>
                <a:gd name="T6" fmla="*/ 358 w 358"/>
                <a:gd name="T7" fmla="*/ 10 h 33"/>
                <a:gd name="T8" fmla="*/ 0 w 358"/>
                <a:gd name="T9" fmla="*/ 0 h 33"/>
                <a:gd name="T10" fmla="*/ 0 w 35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3">
                  <a:moveTo>
                    <a:pt x="0" y="0"/>
                  </a:moveTo>
                  <a:lnTo>
                    <a:pt x="33" y="19"/>
                  </a:lnTo>
                  <a:lnTo>
                    <a:pt x="291" y="33"/>
                  </a:lnTo>
                  <a:lnTo>
                    <a:pt x="35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16"/>
            <p:cNvSpPr>
              <a:spLocks/>
            </p:cNvSpPr>
            <p:nvPr/>
          </p:nvSpPr>
          <p:spPr bwMode="auto">
            <a:xfrm>
              <a:off x="4475" y="1804"/>
              <a:ext cx="269" cy="34"/>
            </a:xfrm>
            <a:custGeom>
              <a:avLst/>
              <a:gdLst>
                <a:gd name="T0" fmla="*/ 0 w 635"/>
                <a:gd name="T1" fmla="*/ 2 h 80"/>
                <a:gd name="T2" fmla="*/ 224 w 635"/>
                <a:gd name="T3" fmla="*/ 0 h 80"/>
                <a:gd name="T4" fmla="*/ 418 w 635"/>
                <a:gd name="T5" fmla="*/ 9 h 80"/>
                <a:gd name="T6" fmla="*/ 498 w 635"/>
                <a:gd name="T7" fmla="*/ 11 h 80"/>
                <a:gd name="T8" fmla="*/ 635 w 635"/>
                <a:gd name="T9" fmla="*/ 63 h 80"/>
                <a:gd name="T10" fmla="*/ 602 w 635"/>
                <a:gd name="T11" fmla="*/ 80 h 80"/>
                <a:gd name="T12" fmla="*/ 456 w 635"/>
                <a:gd name="T13" fmla="*/ 49 h 80"/>
                <a:gd name="T14" fmla="*/ 28 w 635"/>
                <a:gd name="T15" fmla="*/ 38 h 80"/>
                <a:gd name="T16" fmla="*/ 0 w 635"/>
                <a:gd name="T17" fmla="*/ 2 h 80"/>
                <a:gd name="T18" fmla="*/ 0 w 635"/>
                <a:gd name="T1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80">
                  <a:moveTo>
                    <a:pt x="0" y="2"/>
                  </a:moveTo>
                  <a:lnTo>
                    <a:pt x="224" y="0"/>
                  </a:lnTo>
                  <a:lnTo>
                    <a:pt x="418" y="9"/>
                  </a:lnTo>
                  <a:lnTo>
                    <a:pt x="498" y="11"/>
                  </a:lnTo>
                  <a:lnTo>
                    <a:pt x="635" y="63"/>
                  </a:lnTo>
                  <a:lnTo>
                    <a:pt x="602" y="80"/>
                  </a:lnTo>
                  <a:lnTo>
                    <a:pt x="456" y="49"/>
                  </a:lnTo>
                  <a:lnTo>
                    <a:pt x="28" y="3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17"/>
            <p:cNvSpPr>
              <a:spLocks/>
            </p:cNvSpPr>
            <p:nvPr/>
          </p:nvSpPr>
          <p:spPr bwMode="auto">
            <a:xfrm>
              <a:off x="4463" y="1562"/>
              <a:ext cx="15" cy="230"/>
            </a:xfrm>
            <a:custGeom>
              <a:avLst/>
              <a:gdLst>
                <a:gd name="T0" fmla="*/ 36 w 36"/>
                <a:gd name="T1" fmla="*/ 15 h 538"/>
                <a:gd name="T2" fmla="*/ 34 w 36"/>
                <a:gd name="T3" fmla="*/ 506 h 538"/>
                <a:gd name="T4" fmla="*/ 0 w 36"/>
                <a:gd name="T5" fmla="*/ 538 h 538"/>
                <a:gd name="T6" fmla="*/ 0 w 36"/>
                <a:gd name="T7" fmla="*/ 0 h 538"/>
                <a:gd name="T8" fmla="*/ 36 w 36"/>
                <a:gd name="T9" fmla="*/ 15 h 538"/>
                <a:gd name="T10" fmla="*/ 36 w 36"/>
                <a:gd name="T11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8">
                  <a:moveTo>
                    <a:pt x="36" y="15"/>
                  </a:moveTo>
                  <a:lnTo>
                    <a:pt x="34" y="506"/>
                  </a:lnTo>
                  <a:lnTo>
                    <a:pt x="0" y="538"/>
                  </a:lnTo>
                  <a:lnTo>
                    <a:pt x="0" y="0"/>
                  </a:lnTo>
                  <a:lnTo>
                    <a:pt x="36" y="15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18"/>
            <p:cNvSpPr>
              <a:spLocks/>
            </p:cNvSpPr>
            <p:nvPr/>
          </p:nvSpPr>
          <p:spPr bwMode="auto">
            <a:xfrm>
              <a:off x="4288" y="1804"/>
              <a:ext cx="171" cy="44"/>
            </a:xfrm>
            <a:custGeom>
              <a:avLst/>
              <a:gdLst>
                <a:gd name="T0" fmla="*/ 0 w 407"/>
                <a:gd name="T1" fmla="*/ 91 h 102"/>
                <a:gd name="T2" fmla="*/ 199 w 407"/>
                <a:gd name="T3" fmla="*/ 13 h 102"/>
                <a:gd name="T4" fmla="*/ 372 w 407"/>
                <a:gd name="T5" fmla="*/ 0 h 102"/>
                <a:gd name="T6" fmla="*/ 407 w 407"/>
                <a:gd name="T7" fmla="*/ 32 h 102"/>
                <a:gd name="T8" fmla="*/ 218 w 407"/>
                <a:gd name="T9" fmla="*/ 43 h 102"/>
                <a:gd name="T10" fmla="*/ 36 w 407"/>
                <a:gd name="T11" fmla="*/ 102 h 102"/>
                <a:gd name="T12" fmla="*/ 0 w 407"/>
                <a:gd name="T13" fmla="*/ 91 h 102"/>
                <a:gd name="T14" fmla="*/ 0 w 407"/>
                <a:gd name="T15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02">
                  <a:moveTo>
                    <a:pt x="0" y="91"/>
                  </a:moveTo>
                  <a:lnTo>
                    <a:pt x="199" y="13"/>
                  </a:lnTo>
                  <a:lnTo>
                    <a:pt x="372" y="0"/>
                  </a:lnTo>
                  <a:lnTo>
                    <a:pt x="407" y="32"/>
                  </a:lnTo>
                  <a:lnTo>
                    <a:pt x="218" y="43"/>
                  </a:lnTo>
                  <a:lnTo>
                    <a:pt x="36" y="10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19"/>
            <p:cNvSpPr>
              <a:spLocks/>
            </p:cNvSpPr>
            <p:nvPr/>
          </p:nvSpPr>
          <p:spPr bwMode="auto">
            <a:xfrm>
              <a:off x="4366" y="1690"/>
              <a:ext cx="38" cy="87"/>
            </a:xfrm>
            <a:custGeom>
              <a:avLst/>
              <a:gdLst>
                <a:gd name="T0" fmla="*/ 91 w 91"/>
                <a:gd name="T1" fmla="*/ 201 h 203"/>
                <a:gd name="T2" fmla="*/ 90 w 91"/>
                <a:gd name="T3" fmla="*/ 0 h 203"/>
                <a:gd name="T4" fmla="*/ 2 w 91"/>
                <a:gd name="T5" fmla="*/ 5 h 203"/>
                <a:gd name="T6" fmla="*/ 0 w 91"/>
                <a:gd name="T7" fmla="*/ 68 h 203"/>
                <a:gd name="T8" fmla="*/ 23 w 91"/>
                <a:gd name="T9" fmla="*/ 72 h 203"/>
                <a:gd name="T10" fmla="*/ 31 w 91"/>
                <a:gd name="T11" fmla="*/ 42 h 203"/>
                <a:gd name="T12" fmla="*/ 38 w 91"/>
                <a:gd name="T13" fmla="*/ 42 h 203"/>
                <a:gd name="T14" fmla="*/ 36 w 91"/>
                <a:gd name="T15" fmla="*/ 203 h 203"/>
                <a:gd name="T16" fmla="*/ 91 w 91"/>
                <a:gd name="T17" fmla="*/ 201 h 203"/>
                <a:gd name="T18" fmla="*/ 91 w 91"/>
                <a:gd name="T1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03">
                  <a:moveTo>
                    <a:pt x="91" y="201"/>
                  </a:moveTo>
                  <a:lnTo>
                    <a:pt x="90" y="0"/>
                  </a:lnTo>
                  <a:lnTo>
                    <a:pt x="2" y="5"/>
                  </a:lnTo>
                  <a:lnTo>
                    <a:pt x="0" y="68"/>
                  </a:lnTo>
                  <a:lnTo>
                    <a:pt x="23" y="72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36" y="203"/>
                  </a:lnTo>
                  <a:lnTo>
                    <a:pt x="91" y="201"/>
                  </a:lnTo>
                  <a:lnTo>
                    <a:pt x="9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20"/>
            <p:cNvSpPr>
              <a:spLocks/>
            </p:cNvSpPr>
            <p:nvPr/>
          </p:nvSpPr>
          <p:spPr bwMode="auto">
            <a:xfrm>
              <a:off x="4375" y="1641"/>
              <a:ext cx="29" cy="34"/>
            </a:xfrm>
            <a:custGeom>
              <a:avLst/>
              <a:gdLst>
                <a:gd name="T0" fmla="*/ 4 w 70"/>
                <a:gd name="T1" fmla="*/ 79 h 79"/>
                <a:gd name="T2" fmla="*/ 69 w 70"/>
                <a:gd name="T3" fmla="*/ 78 h 79"/>
                <a:gd name="T4" fmla="*/ 70 w 70"/>
                <a:gd name="T5" fmla="*/ 0 h 79"/>
                <a:gd name="T6" fmla="*/ 0 w 70"/>
                <a:gd name="T7" fmla="*/ 7 h 79"/>
                <a:gd name="T8" fmla="*/ 4 w 70"/>
                <a:gd name="T9" fmla="*/ 79 h 79"/>
                <a:gd name="T10" fmla="*/ 4 w 70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4" y="79"/>
                  </a:moveTo>
                  <a:lnTo>
                    <a:pt x="69" y="78"/>
                  </a:lnTo>
                  <a:lnTo>
                    <a:pt x="70" y="0"/>
                  </a:lnTo>
                  <a:lnTo>
                    <a:pt x="0" y="7"/>
                  </a:lnTo>
                  <a:lnTo>
                    <a:pt x="4" y="79"/>
                  </a:lnTo>
                  <a:lnTo>
                    <a:pt x="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21"/>
            <p:cNvSpPr>
              <a:spLocks/>
            </p:cNvSpPr>
            <p:nvPr/>
          </p:nvSpPr>
          <p:spPr bwMode="auto">
            <a:xfrm>
              <a:off x="4736" y="1108"/>
              <a:ext cx="165" cy="169"/>
            </a:xfrm>
            <a:custGeom>
              <a:avLst/>
              <a:gdLst>
                <a:gd name="T0" fmla="*/ 91 w 391"/>
                <a:gd name="T1" fmla="*/ 15 h 393"/>
                <a:gd name="T2" fmla="*/ 102 w 391"/>
                <a:gd name="T3" fmla="*/ 121 h 393"/>
                <a:gd name="T4" fmla="*/ 138 w 391"/>
                <a:gd name="T5" fmla="*/ 127 h 393"/>
                <a:gd name="T6" fmla="*/ 140 w 391"/>
                <a:gd name="T7" fmla="*/ 154 h 393"/>
                <a:gd name="T8" fmla="*/ 78 w 391"/>
                <a:gd name="T9" fmla="*/ 157 h 393"/>
                <a:gd name="T10" fmla="*/ 78 w 391"/>
                <a:gd name="T11" fmla="*/ 133 h 393"/>
                <a:gd name="T12" fmla="*/ 1 w 391"/>
                <a:gd name="T13" fmla="*/ 138 h 393"/>
                <a:gd name="T14" fmla="*/ 0 w 391"/>
                <a:gd name="T15" fmla="*/ 161 h 393"/>
                <a:gd name="T16" fmla="*/ 53 w 391"/>
                <a:gd name="T17" fmla="*/ 161 h 393"/>
                <a:gd name="T18" fmla="*/ 51 w 391"/>
                <a:gd name="T19" fmla="*/ 211 h 393"/>
                <a:gd name="T20" fmla="*/ 74 w 391"/>
                <a:gd name="T21" fmla="*/ 211 h 393"/>
                <a:gd name="T22" fmla="*/ 78 w 391"/>
                <a:gd name="T23" fmla="*/ 176 h 393"/>
                <a:gd name="T24" fmla="*/ 117 w 391"/>
                <a:gd name="T25" fmla="*/ 182 h 393"/>
                <a:gd name="T26" fmla="*/ 114 w 391"/>
                <a:gd name="T27" fmla="*/ 190 h 393"/>
                <a:gd name="T28" fmla="*/ 110 w 391"/>
                <a:gd name="T29" fmla="*/ 199 h 393"/>
                <a:gd name="T30" fmla="*/ 104 w 391"/>
                <a:gd name="T31" fmla="*/ 209 h 393"/>
                <a:gd name="T32" fmla="*/ 98 w 391"/>
                <a:gd name="T33" fmla="*/ 220 h 393"/>
                <a:gd name="T34" fmla="*/ 91 w 391"/>
                <a:gd name="T35" fmla="*/ 231 h 393"/>
                <a:gd name="T36" fmla="*/ 83 w 391"/>
                <a:gd name="T37" fmla="*/ 245 h 393"/>
                <a:gd name="T38" fmla="*/ 76 w 391"/>
                <a:gd name="T39" fmla="*/ 258 h 393"/>
                <a:gd name="T40" fmla="*/ 68 w 391"/>
                <a:gd name="T41" fmla="*/ 271 h 393"/>
                <a:gd name="T42" fmla="*/ 60 w 391"/>
                <a:gd name="T43" fmla="*/ 285 h 393"/>
                <a:gd name="T44" fmla="*/ 53 w 391"/>
                <a:gd name="T45" fmla="*/ 296 h 393"/>
                <a:gd name="T46" fmla="*/ 47 w 391"/>
                <a:gd name="T47" fmla="*/ 308 h 393"/>
                <a:gd name="T48" fmla="*/ 41 w 391"/>
                <a:gd name="T49" fmla="*/ 317 h 393"/>
                <a:gd name="T50" fmla="*/ 38 w 391"/>
                <a:gd name="T51" fmla="*/ 323 h 393"/>
                <a:gd name="T52" fmla="*/ 34 w 391"/>
                <a:gd name="T53" fmla="*/ 330 h 393"/>
                <a:gd name="T54" fmla="*/ 72 w 391"/>
                <a:gd name="T55" fmla="*/ 321 h 393"/>
                <a:gd name="T56" fmla="*/ 186 w 391"/>
                <a:gd name="T57" fmla="*/ 95 h 393"/>
                <a:gd name="T58" fmla="*/ 245 w 391"/>
                <a:gd name="T59" fmla="*/ 385 h 393"/>
                <a:gd name="T60" fmla="*/ 281 w 391"/>
                <a:gd name="T61" fmla="*/ 393 h 393"/>
                <a:gd name="T62" fmla="*/ 226 w 391"/>
                <a:gd name="T63" fmla="*/ 182 h 393"/>
                <a:gd name="T64" fmla="*/ 380 w 391"/>
                <a:gd name="T65" fmla="*/ 252 h 393"/>
                <a:gd name="T66" fmla="*/ 391 w 391"/>
                <a:gd name="T67" fmla="*/ 239 h 393"/>
                <a:gd name="T68" fmla="*/ 228 w 391"/>
                <a:gd name="T69" fmla="*/ 144 h 393"/>
                <a:gd name="T70" fmla="*/ 195 w 391"/>
                <a:gd name="T71" fmla="*/ 3 h 393"/>
                <a:gd name="T72" fmla="*/ 182 w 391"/>
                <a:gd name="T73" fmla="*/ 0 h 393"/>
                <a:gd name="T74" fmla="*/ 142 w 391"/>
                <a:gd name="T75" fmla="*/ 102 h 393"/>
                <a:gd name="T76" fmla="*/ 133 w 391"/>
                <a:gd name="T77" fmla="*/ 100 h 393"/>
                <a:gd name="T78" fmla="*/ 117 w 391"/>
                <a:gd name="T79" fmla="*/ 7 h 393"/>
                <a:gd name="T80" fmla="*/ 91 w 391"/>
                <a:gd name="T81" fmla="*/ 15 h 393"/>
                <a:gd name="T82" fmla="*/ 91 w 391"/>
                <a:gd name="T83" fmla="*/ 1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393">
                  <a:moveTo>
                    <a:pt x="91" y="15"/>
                  </a:moveTo>
                  <a:lnTo>
                    <a:pt x="102" y="121"/>
                  </a:lnTo>
                  <a:lnTo>
                    <a:pt x="138" y="127"/>
                  </a:lnTo>
                  <a:lnTo>
                    <a:pt x="140" y="154"/>
                  </a:lnTo>
                  <a:lnTo>
                    <a:pt x="78" y="157"/>
                  </a:lnTo>
                  <a:lnTo>
                    <a:pt x="78" y="133"/>
                  </a:lnTo>
                  <a:lnTo>
                    <a:pt x="1" y="138"/>
                  </a:lnTo>
                  <a:lnTo>
                    <a:pt x="0" y="161"/>
                  </a:lnTo>
                  <a:lnTo>
                    <a:pt x="53" y="161"/>
                  </a:lnTo>
                  <a:lnTo>
                    <a:pt x="51" y="211"/>
                  </a:lnTo>
                  <a:lnTo>
                    <a:pt x="74" y="211"/>
                  </a:lnTo>
                  <a:lnTo>
                    <a:pt x="78" y="176"/>
                  </a:lnTo>
                  <a:lnTo>
                    <a:pt x="117" y="182"/>
                  </a:lnTo>
                  <a:lnTo>
                    <a:pt x="114" y="190"/>
                  </a:lnTo>
                  <a:lnTo>
                    <a:pt x="110" y="199"/>
                  </a:lnTo>
                  <a:lnTo>
                    <a:pt x="104" y="209"/>
                  </a:lnTo>
                  <a:lnTo>
                    <a:pt x="98" y="220"/>
                  </a:lnTo>
                  <a:lnTo>
                    <a:pt x="91" y="231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8" y="271"/>
                  </a:lnTo>
                  <a:lnTo>
                    <a:pt x="60" y="285"/>
                  </a:lnTo>
                  <a:lnTo>
                    <a:pt x="53" y="296"/>
                  </a:lnTo>
                  <a:lnTo>
                    <a:pt x="47" y="308"/>
                  </a:lnTo>
                  <a:lnTo>
                    <a:pt x="41" y="317"/>
                  </a:lnTo>
                  <a:lnTo>
                    <a:pt x="38" y="323"/>
                  </a:lnTo>
                  <a:lnTo>
                    <a:pt x="34" y="330"/>
                  </a:lnTo>
                  <a:lnTo>
                    <a:pt x="72" y="321"/>
                  </a:lnTo>
                  <a:lnTo>
                    <a:pt x="186" y="95"/>
                  </a:lnTo>
                  <a:lnTo>
                    <a:pt x="245" y="385"/>
                  </a:lnTo>
                  <a:lnTo>
                    <a:pt x="281" y="393"/>
                  </a:lnTo>
                  <a:lnTo>
                    <a:pt x="226" y="182"/>
                  </a:lnTo>
                  <a:lnTo>
                    <a:pt x="380" y="252"/>
                  </a:lnTo>
                  <a:lnTo>
                    <a:pt x="391" y="239"/>
                  </a:lnTo>
                  <a:lnTo>
                    <a:pt x="228" y="144"/>
                  </a:lnTo>
                  <a:lnTo>
                    <a:pt x="195" y="3"/>
                  </a:lnTo>
                  <a:lnTo>
                    <a:pt x="182" y="0"/>
                  </a:lnTo>
                  <a:lnTo>
                    <a:pt x="142" y="102"/>
                  </a:lnTo>
                  <a:lnTo>
                    <a:pt x="133" y="100"/>
                  </a:lnTo>
                  <a:lnTo>
                    <a:pt x="117" y="7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22"/>
            <p:cNvSpPr>
              <a:spLocks/>
            </p:cNvSpPr>
            <p:nvPr/>
          </p:nvSpPr>
          <p:spPr bwMode="auto">
            <a:xfrm>
              <a:off x="4746" y="1226"/>
              <a:ext cx="132" cy="740"/>
            </a:xfrm>
            <a:custGeom>
              <a:avLst/>
              <a:gdLst>
                <a:gd name="T0" fmla="*/ 37 w 314"/>
                <a:gd name="T1" fmla="*/ 36 h 1732"/>
                <a:gd name="T2" fmla="*/ 37 w 314"/>
                <a:gd name="T3" fmla="*/ 401 h 1732"/>
                <a:gd name="T4" fmla="*/ 0 w 314"/>
                <a:gd name="T5" fmla="*/ 251 h 1732"/>
                <a:gd name="T6" fmla="*/ 2 w 314"/>
                <a:gd name="T7" fmla="*/ 818 h 1732"/>
                <a:gd name="T8" fmla="*/ 33 w 314"/>
                <a:gd name="T9" fmla="*/ 582 h 1732"/>
                <a:gd name="T10" fmla="*/ 44 w 314"/>
                <a:gd name="T11" fmla="*/ 647 h 1732"/>
                <a:gd name="T12" fmla="*/ 189 w 314"/>
                <a:gd name="T13" fmla="*/ 816 h 1732"/>
                <a:gd name="T14" fmla="*/ 128 w 314"/>
                <a:gd name="T15" fmla="*/ 833 h 1732"/>
                <a:gd name="T16" fmla="*/ 128 w 314"/>
                <a:gd name="T17" fmla="*/ 1059 h 1732"/>
                <a:gd name="T18" fmla="*/ 116 w 314"/>
                <a:gd name="T19" fmla="*/ 1422 h 1732"/>
                <a:gd name="T20" fmla="*/ 135 w 314"/>
                <a:gd name="T21" fmla="*/ 1494 h 1732"/>
                <a:gd name="T22" fmla="*/ 109 w 314"/>
                <a:gd name="T23" fmla="*/ 1525 h 1732"/>
                <a:gd name="T24" fmla="*/ 116 w 314"/>
                <a:gd name="T25" fmla="*/ 1677 h 1732"/>
                <a:gd name="T26" fmla="*/ 156 w 314"/>
                <a:gd name="T27" fmla="*/ 1703 h 1732"/>
                <a:gd name="T28" fmla="*/ 223 w 314"/>
                <a:gd name="T29" fmla="*/ 1700 h 1732"/>
                <a:gd name="T30" fmla="*/ 255 w 314"/>
                <a:gd name="T31" fmla="*/ 1732 h 1732"/>
                <a:gd name="T32" fmla="*/ 314 w 314"/>
                <a:gd name="T33" fmla="*/ 1648 h 1732"/>
                <a:gd name="T34" fmla="*/ 303 w 314"/>
                <a:gd name="T35" fmla="*/ 413 h 1732"/>
                <a:gd name="T36" fmla="*/ 248 w 314"/>
                <a:gd name="T37" fmla="*/ 322 h 1732"/>
                <a:gd name="T38" fmla="*/ 244 w 314"/>
                <a:gd name="T39" fmla="*/ 230 h 1732"/>
                <a:gd name="T40" fmla="*/ 291 w 314"/>
                <a:gd name="T41" fmla="*/ 270 h 1732"/>
                <a:gd name="T42" fmla="*/ 223 w 314"/>
                <a:gd name="T43" fmla="*/ 0 h 1732"/>
                <a:gd name="T44" fmla="*/ 219 w 314"/>
                <a:gd name="T45" fmla="*/ 156 h 1732"/>
                <a:gd name="T46" fmla="*/ 175 w 314"/>
                <a:gd name="T47" fmla="*/ 234 h 1732"/>
                <a:gd name="T48" fmla="*/ 196 w 314"/>
                <a:gd name="T49" fmla="*/ 285 h 1732"/>
                <a:gd name="T50" fmla="*/ 156 w 314"/>
                <a:gd name="T51" fmla="*/ 266 h 1732"/>
                <a:gd name="T52" fmla="*/ 37 w 314"/>
                <a:gd name="T53" fmla="*/ 36 h 1732"/>
                <a:gd name="T54" fmla="*/ 37 w 314"/>
                <a:gd name="T55" fmla="*/ 3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4" h="1732">
                  <a:moveTo>
                    <a:pt x="37" y="36"/>
                  </a:moveTo>
                  <a:lnTo>
                    <a:pt x="37" y="401"/>
                  </a:lnTo>
                  <a:lnTo>
                    <a:pt x="0" y="251"/>
                  </a:lnTo>
                  <a:lnTo>
                    <a:pt x="2" y="818"/>
                  </a:lnTo>
                  <a:lnTo>
                    <a:pt x="33" y="582"/>
                  </a:lnTo>
                  <a:lnTo>
                    <a:pt x="44" y="647"/>
                  </a:lnTo>
                  <a:lnTo>
                    <a:pt x="189" y="816"/>
                  </a:lnTo>
                  <a:lnTo>
                    <a:pt x="128" y="833"/>
                  </a:lnTo>
                  <a:lnTo>
                    <a:pt x="128" y="1059"/>
                  </a:lnTo>
                  <a:lnTo>
                    <a:pt x="116" y="1422"/>
                  </a:lnTo>
                  <a:lnTo>
                    <a:pt x="135" y="1494"/>
                  </a:lnTo>
                  <a:lnTo>
                    <a:pt x="109" y="1525"/>
                  </a:lnTo>
                  <a:lnTo>
                    <a:pt x="116" y="1677"/>
                  </a:lnTo>
                  <a:lnTo>
                    <a:pt x="156" y="1703"/>
                  </a:lnTo>
                  <a:lnTo>
                    <a:pt x="223" y="1700"/>
                  </a:lnTo>
                  <a:lnTo>
                    <a:pt x="255" y="1732"/>
                  </a:lnTo>
                  <a:lnTo>
                    <a:pt x="314" y="1648"/>
                  </a:lnTo>
                  <a:lnTo>
                    <a:pt x="303" y="413"/>
                  </a:lnTo>
                  <a:lnTo>
                    <a:pt x="248" y="322"/>
                  </a:lnTo>
                  <a:lnTo>
                    <a:pt x="244" y="230"/>
                  </a:lnTo>
                  <a:lnTo>
                    <a:pt x="291" y="270"/>
                  </a:lnTo>
                  <a:lnTo>
                    <a:pt x="223" y="0"/>
                  </a:lnTo>
                  <a:lnTo>
                    <a:pt x="219" y="156"/>
                  </a:lnTo>
                  <a:lnTo>
                    <a:pt x="175" y="234"/>
                  </a:lnTo>
                  <a:lnTo>
                    <a:pt x="196" y="285"/>
                  </a:lnTo>
                  <a:lnTo>
                    <a:pt x="156" y="266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23"/>
            <p:cNvSpPr>
              <a:spLocks/>
            </p:cNvSpPr>
            <p:nvPr/>
          </p:nvSpPr>
          <p:spPr bwMode="auto">
            <a:xfrm>
              <a:off x="4746" y="1469"/>
              <a:ext cx="61" cy="200"/>
            </a:xfrm>
            <a:custGeom>
              <a:avLst/>
              <a:gdLst>
                <a:gd name="T0" fmla="*/ 21 w 147"/>
                <a:gd name="T1" fmla="*/ 79 h 467"/>
                <a:gd name="T2" fmla="*/ 147 w 147"/>
                <a:gd name="T3" fmla="*/ 230 h 467"/>
                <a:gd name="T4" fmla="*/ 101 w 147"/>
                <a:gd name="T5" fmla="*/ 233 h 467"/>
                <a:gd name="T6" fmla="*/ 99 w 147"/>
                <a:gd name="T7" fmla="*/ 467 h 467"/>
                <a:gd name="T8" fmla="*/ 0 w 147"/>
                <a:gd name="T9" fmla="*/ 437 h 467"/>
                <a:gd name="T10" fmla="*/ 0 w 147"/>
                <a:gd name="T11" fmla="*/ 285 h 467"/>
                <a:gd name="T12" fmla="*/ 29 w 147"/>
                <a:gd name="T13" fmla="*/ 288 h 467"/>
                <a:gd name="T14" fmla="*/ 29 w 147"/>
                <a:gd name="T15" fmla="*/ 245 h 467"/>
                <a:gd name="T16" fmla="*/ 0 w 147"/>
                <a:gd name="T17" fmla="*/ 247 h 467"/>
                <a:gd name="T18" fmla="*/ 0 w 147"/>
                <a:gd name="T19" fmla="*/ 0 h 467"/>
                <a:gd name="T20" fmla="*/ 21 w 147"/>
                <a:gd name="T21" fmla="*/ 79 h 467"/>
                <a:gd name="T22" fmla="*/ 21 w 147"/>
                <a:gd name="T23" fmla="*/ 7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467">
                  <a:moveTo>
                    <a:pt x="21" y="79"/>
                  </a:moveTo>
                  <a:lnTo>
                    <a:pt x="147" y="230"/>
                  </a:lnTo>
                  <a:lnTo>
                    <a:pt x="101" y="233"/>
                  </a:lnTo>
                  <a:lnTo>
                    <a:pt x="99" y="467"/>
                  </a:lnTo>
                  <a:lnTo>
                    <a:pt x="0" y="437"/>
                  </a:lnTo>
                  <a:lnTo>
                    <a:pt x="0" y="285"/>
                  </a:lnTo>
                  <a:lnTo>
                    <a:pt x="29" y="288"/>
                  </a:lnTo>
                  <a:lnTo>
                    <a:pt x="29" y="245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21" y="79"/>
                  </a:lnTo>
                  <a:lnTo>
                    <a:pt x="2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24"/>
            <p:cNvSpPr>
              <a:spLocks/>
            </p:cNvSpPr>
            <p:nvPr/>
          </p:nvSpPr>
          <p:spPr bwMode="auto">
            <a:xfrm>
              <a:off x="4744" y="1592"/>
              <a:ext cx="29" cy="242"/>
            </a:xfrm>
            <a:custGeom>
              <a:avLst/>
              <a:gdLst>
                <a:gd name="T0" fmla="*/ 0 w 68"/>
                <a:gd name="T1" fmla="*/ 127 h 566"/>
                <a:gd name="T2" fmla="*/ 0 w 68"/>
                <a:gd name="T3" fmla="*/ 551 h 566"/>
                <a:gd name="T4" fmla="*/ 17 w 68"/>
                <a:gd name="T5" fmla="*/ 555 h 566"/>
                <a:gd name="T6" fmla="*/ 24 w 68"/>
                <a:gd name="T7" fmla="*/ 522 h 566"/>
                <a:gd name="T8" fmla="*/ 57 w 68"/>
                <a:gd name="T9" fmla="*/ 566 h 566"/>
                <a:gd name="T10" fmla="*/ 68 w 68"/>
                <a:gd name="T11" fmla="*/ 534 h 566"/>
                <a:gd name="T12" fmla="*/ 64 w 68"/>
                <a:gd name="T13" fmla="*/ 439 h 566"/>
                <a:gd name="T14" fmla="*/ 40 w 68"/>
                <a:gd name="T15" fmla="*/ 412 h 566"/>
                <a:gd name="T16" fmla="*/ 17 w 68"/>
                <a:gd name="T17" fmla="*/ 420 h 566"/>
                <a:gd name="T18" fmla="*/ 24 w 68"/>
                <a:gd name="T19" fmla="*/ 332 h 566"/>
                <a:gd name="T20" fmla="*/ 49 w 68"/>
                <a:gd name="T21" fmla="*/ 387 h 566"/>
                <a:gd name="T22" fmla="*/ 68 w 68"/>
                <a:gd name="T23" fmla="*/ 380 h 566"/>
                <a:gd name="T24" fmla="*/ 68 w 68"/>
                <a:gd name="T25" fmla="*/ 273 h 566"/>
                <a:gd name="T26" fmla="*/ 24 w 68"/>
                <a:gd name="T27" fmla="*/ 252 h 566"/>
                <a:gd name="T28" fmla="*/ 24 w 68"/>
                <a:gd name="T29" fmla="*/ 116 h 566"/>
                <a:gd name="T30" fmla="*/ 0 w 68"/>
                <a:gd name="T31" fmla="*/ 0 h 566"/>
                <a:gd name="T32" fmla="*/ 0 w 68"/>
                <a:gd name="T33" fmla="*/ 127 h 566"/>
                <a:gd name="T34" fmla="*/ 0 w 68"/>
                <a:gd name="T35" fmla="*/ 12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566">
                  <a:moveTo>
                    <a:pt x="0" y="127"/>
                  </a:moveTo>
                  <a:lnTo>
                    <a:pt x="0" y="551"/>
                  </a:lnTo>
                  <a:lnTo>
                    <a:pt x="17" y="555"/>
                  </a:lnTo>
                  <a:lnTo>
                    <a:pt x="24" y="522"/>
                  </a:lnTo>
                  <a:lnTo>
                    <a:pt x="57" y="566"/>
                  </a:lnTo>
                  <a:lnTo>
                    <a:pt x="68" y="534"/>
                  </a:lnTo>
                  <a:lnTo>
                    <a:pt x="64" y="439"/>
                  </a:lnTo>
                  <a:lnTo>
                    <a:pt x="40" y="412"/>
                  </a:lnTo>
                  <a:lnTo>
                    <a:pt x="17" y="420"/>
                  </a:lnTo>
                  <a:lnTo>
                    <a:pt x="24" y="332"/>
                  </a:lnTo>
                  <a:lnTo>
                    <a:pt x="49" y="387"/>
                  </a:lnTo>
                  <a:lnTo>
                    <a:pt x="68" y="380"/>
                  </a:lnTo>
                  <a:lnTo>
                    <a:pt x="68" y="273"/>
                  </a:lnTo>
                  <a:lnTo>
                    <a:pt x="24" y="252"/>
                  </a:lnTo>
                  <a:lnTo>
                    <a:pt x="24" y="116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25"/>
            <p:cNvSpPr>
              <a:spLocks/>
            </p:cNvSpPr>
            <p:nvPr/>
          </p:nvSpPr>
          <p:spPr bwMode="auto">
            <a:xfrm>
              <a:off x="4761" y="1669"/>
              <a:ext cx="27" cy="29"/>
            </a:xfrm>
            <a:custGeom>
              <a:avLst/>
              <a:gdLst>
                <a:gd name="T0" fmla="*/ 0 w 64"/>
                <a:gd name="T1" fmla="*/ 0 h 67"/>
                <a:gd name="T2" fmla="*/ 3 w 64"/>
                <a:gd name="T3" fmla="*/ 44 h 67"/>
                <a:gd name="T4" fmla="*/ 28 w 64"/>
                <a:gd name="T5" fmla="*/ 67 h 67"/>
                <a:gd name="T6" fmla="*/ 64 w 64"/>
                <a:gd name="T7" fmla="*/ 51 h 67"/>
                <a:gd name="T8" fmla="*/ 62 w 64"/>
                <a:gd name="T9" fmla="*/ 21 h 67"/>
                <a:gd name="T10" fmla="*/ 0 w 64"/>
                <a:gd name="T11" fmla="*/ 0 h 67"/>
                <a:gd name="T12" fmla="*/ 0 w 6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7">
                  <a:moveTo>
                    <a:pt x="0" y="0"/>
                  </a:moveTo>
                  <a:lnTo>
                    <a:pt x="3" y="44"/>
                  </a:lnTo>
                  <a:lnTo>
                    <a:pt x="28" y="67"/>
                  </a:lnTo>
                  <a:lnTo>
                    <a:pt x="64" y="51"/>
                  </a:lnTo>
                  <a:lnTo>
                    <a:pt x="6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26"/>
            <p:cNvSpPr>
              <a:spLocks/>
            </p:cNvSpPr>
            <p:nvPr/>
          </p:nvSpPr>
          <p:spPr bwMode="auto">
            <a:xfrm>
              <a:off x="4744" y="1851"/>
              <a:ext cx="34" cy="120"/>
            </a:xfrm>
            <a:custGeom>
              <a:avLst/>
              <a:gdLst>
                <a:gd name="T0" fmla="*/ 79 w 79"/>
                <a:gd name="T1" fmla="*/ 202 h 281"/>
                <a:gd name="T2" fmla="*/ 79 w 79"/>
                <a:gd name="T3" fmla="*/ 63 h 281"/>
                <a:gd name="T4" fmla="*/ 0 w 79"/>
                <a:gd name="T5" fmla="*/ 0 h 281"/>
                <a:gd name="T6" fmla="*/ 0 w 79"/>
                <a:gd name="T7" fmla="*/ 281 h 281"/>
                <a:gd name="T8" fmla="*/ 28 w 79"/>
                <a:gd name="T9" fmla="*/ 230 h 281"/>
                <a:gd name="T10" fmla="*/ 49 w 79"/>
                <a:gd name="T11" fmla="*/ 260 h 281"/>
                <a:gd name="T12" fmla="*/ 68 w 79"/>
                <a:gd name="T13" fmla="*/ 219 h 281"/>
                <a:gd name="T14" fmla="*/ 79 w 79"/>
                <a:gd name="T15" fmla="*/ 202 h 281"/>
                <a:gd name="T16" fmla="*/ 79 w 79"/>
                <a:gd name="T17" fmla="*/ 20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81">
                  <a:moveTo>
                    <a:pt x="79" y="202"/>
                  </a:moveTo>
                  <a:lnTo>
                    <a:pt x="79" y="63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28" y="230"/>
                  </a:lnTo>
                  <a:lnTo>
                    <a:pt x="49" y="260"/>
                  </a:lnTo>
                  <a:lnTo>
                    <a:pt x="68" y="219"/>
                  </a:lnTo>
                  <a:lnTo>
                    <a:pt x="79" y="202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27"/>
            <p:cNvSpPr>
              <a:spLocks/>
            </p:cNvSpPr>
            <p:nvPr/>
          </p:nvSpPr>
          <p:spPr bwMode="auto">
            <a:xfrm>
              <a:off x="4834" y="1360"/>
              <a:ext cx="283" cy="539"/>
            </a:xfrm>
            <a:custGeom>
              <a:avLst/>
              <a:gdLst>
                <a:gd name="T0" fmla="*/ 0 w 670"/>
                <a:gd name="T1" fmla="*/ 11 h 1262"/>
                <a:gd name="T2" fmla="*/ 73 w 670"/>
                <a:gd name="T3" fmla="*/ 0 h 1262"/>
                <a:gd name="T4" fmla="*/ 548 w 670"/>
                <a:gd name="T5" fmla="*/ 201 h 1262"/>
                <a:gd name="T6" fmla="*/ 508 w 670"/>
                <a:gd name="T7" fmla="*/ 222 h 1262"/>
                <a:gd name="T8" fmla="*/ 504 w 670"/>
                <a:gd name="T9" fmla="*/ 1045 h 1262"/>
                <a:gd name="T10" fmla="*/ 670 w 670"/>
                <a:gd name="T11" fmla="*/ 1218 h 1262"/>
                <a:gd name="T12" fmla="*/ 662 w 670"/>
                <a:gd name="T13" fmla="*/ 1243 h 1262"/>
                <a:gd name="T14" fmla="*/ 599 w 670"/>
                <a:gd name="T15" fmla="*/ 1196 h 1262"/>
                <a:gd name="T16" fmla="*/ 497 w 670"/>
                <a:gd name="T17" fmla="*/ 1262 h 1262"/>
                <a:gd name="T18" fmla="*/ 483 w 670"/>
                <a:gd name="T19" fmla="*/ 296 h 1262"/>
                <a:gd name="T20" fmla="*/ 457 w 670"/>
                <a:gd name="T21" fmla="*/ 277 h 1262"/>
                <a:gd name="T22" fmla="*/ 453 w 670"/>
                <a:gd name="T23" fmla="*/ 213 h 1262"/>
                <a:gd name="T24" fmla="*/ 398 w 670"/>
                <a:gd name="T25" fmla="*/ 190 h 1262"/>
                <a:gd name="T26" fmla="*/ 392 w 670"/>
                <a:gd name="T27" fmla="*/ 270 h 1262"/>
                <a:gd name="T28" fmla="*/ 227 w 670"/>
                <a:gd name="T29" fmla="*/ 186 h 1262"/>
                <a:gd name="T30" fmla="*/ 219 w 670"/>
                <a:gd name="T31" fmla="*/ 114 h 1262"/>
                <a:gd name="T32" fmla="*/ 162 w 670"/>
                <a:gd name="T33" fmla="*/ 91 h 1262"/>
                <a:gd name="T34" fmla="*/ 154 w 670"/>
                <a:gd name="T35" fmla="*/ 201 h 1262"/>
                <a:gd name="T36" fmla="*/ 118 w 670"/>
                <a:gd name="T37" fmla="*/ 175 h 1262"/>
                <a:gd name="T38" fmla="*/ 114 w 670"/>
                <a:gd name="T39" fmla="*/ 114 h 1262"/>
                <a:gd name="T40" fmla="*/ 52 w 670"/>
                <a:gd name="T41" fmla="*/ 99 h 1262"/>
                <a:gd name="T42" fmla="*/ 0 w 670"/>
                <a:gd name="T43" fmla="*/ 11 h 1262"/>
                <a:gd name="T44" fmla="*/ 0 w 670"/>
                <a:gd name="T45" fmla="*/ 11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0" h="1262">
                  <a:moveTo>
                    <a:pt x="0" y="11"/>
                  </a:moveTo>
                  <a:lnTo>
                    <a:pt x="73" y="0"/>
                  </a:lnTo>
                  <a:lnTo>
                    <a:pt x="548" y="201"/>
                  </a:lnTo>
                  <a:lnTo>
                    <a:pt x="508" y="222"/>
                  </a:lnTo>
                  <a:lnTo>
                    <a:pt x="504" y="1045"/>
                  </a:lnTo>
                  <a:lnTo>
                    <a:pt x="670" y="1218"/>
                  </a:lnTo>
                  <a:lnTo>
                    <a:pt x="662" y="1243"/>
                  </a:lnTo>
                  <a:lnTo>
                    <a:pt x="599" y="1196"/>
                  </a:lnTo>
                  <a:lnTo>
                    <a:pt x="497" y="1262"/>
                  </a:lnTo>
                  <a:lnTo>
                    <a:pt x="483" y="296"/>
                  </a:lnTo>
                  <a:lnTo>
                    <a:pt x="457" y="277"/>
                  </a:lnTo>
                  <a:lnTo>
                    <a:pt x="453" y="213"/>
                  </a:lnTo>
                  <a:lnTo>
                    <a:pt x="398" y="190"/>
                  </a:lnTo>
                  <a:lnTo>
                    <a:pt x="392" y="270"/>
                  </a:lnTo>
                  <a:lnTo>
                    <a:pt x="227" y="186"/>
                  </a:lnTo>
                  <a:lnTo>
                    <a:pt x="219" y="114"/>
                  </a:lnTo>
                  <a:lnTo>
                    <a:pt x="162" y="91"/>
                  </a:lnTo>
                  <a:lnTo>
                    <a:pt x="154" y="201"/>
                  </a:lnTo>
                  <a:lnTo>
                    <a:pt x="118" y="175"/>
                  </a:lnTo>
                  <a:lnTo>
                    <a:pt x="114" y="114"/>
                  </a:lnTo>
                  <a:lnTo>
                    <a:pt x="52" y="9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28"/>
            <p:cNvSpPr>
              <a:spLocks/>
            </p:cNvSpPr>
            <p:nvPr/>
          </p:nvSpPr>
          <p:spPr bwMode="auto">
            <a:xfrm>
              <a:off x="4907" y="1416"/>
              <a:ext cx="13" cy="46"/>
            </a:xfrm>
            <a:custGeom>
              <a:avLst/>
              <a:gdLst>
                <a:gd name="T0" fmla="*/ 0 w 31"/>
                <a:gd name="T1" fmla="*/ 0 h 107"/>
                <a:gd name="T2" fmla="*/ 0 w 31"/>
                <a:gd name="T3" fmla="*/ 88 h 107"/>
                <a:gd name="T4" fmla="*/ 31 w 31"/>
                <a:gd name="T5" fmla="*/ 107 h 107"/>
                <a:gd name="T6" fmla="*/ 27 w 31"/>
                <a:gd name="T7" fmla="*/ 15 h 107"/>
                <a:gd name="T8" fmla="*/ 0 w 31"/>
                <a:gd name="T9" fmla="*/ 0 h 107"/>
                <a:gd name="T10" fmla="*/ 0 w 3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7">
                  <a:moveTo>
                    <a:pt x="0" y="0"/>
                  </a:moveTo>
                  <a:lnTo>
                    <a:pt x="0" y="88"/>
                  </a:lnTo>
                  <a:lnTo>
                    <a:pt x="31" y="107"/>
                  </a:lnTo>
                  <a:lnTo>
                    <a:pt x="2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329"/>
            <p:cNvSpPr>
              <a:spLocks/>
            </p:cNvSpPr>
            <p:nvPr/>
          </p:nvSpPr>
          <p:spPr bwMode="auto">
            <a:xfrm>
              <a:off x="5008" y="1456"/>
              <a:ext cx="15" cy="40"/>
            </a:xfrm>
            <a:custGeom>
              <a:avLst/>
              <a:gdLst>
                <a:gd name="T0" fmla="*/ 0 w 32"/>
                <a:gd name="T1" fmla="*/ 0 h 91"/>
                <a:gd name="T2" fmla="*/ 0 w 32"/>
                <a:gd name="T3" fmla="*/ 78 h 91"/>
                <a:gd name="T4" fmla="*/ 32 w 32"/>
                <a:gd name="T5" fmla="*/ 91 h 91"/>
                <a:gd name="T6" fmla="*/ 27 w 32"/>
                <a:gd name="T7" fmla="*/ 12 h 91"/>
                <a:gd name="T8" fmla="*/ 0 w 32"/>
                <a:gd name="T9" fmla="*/ 0 h 91"/>
                <a:gd name="T10" fmla="*/ 0 w 32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1">
                  <a:moveTo>
                    <a:pt x="0" y="0"/>
                  </a:moveTo>
                  <a:lnTo>
                    <a:pt x="0" y="78"/>
                  </a:lnTo>
                  <a:lnTo>
                    <a:pt x="32" y="91"/>
                  </a:lnTo>
                  <a:lnTo>
                    <a:pt x="2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330"/>
            <p:cNvSpPr>
              <a:spLocks/>
            </p:cNvSpPr>
            <p:nvPr/>
          </p:nvSpPr>
          <p:spPr bwMode="auto">
            <a:xfrm>
              <a:off x="4928" y="1574"/>
              <a:ext cx="24" cy="183"/>
            </a:xfrm>
            <a:custGeom>
              <a:avLst/>
              <a:gdLst>
                <a:gd name="T0" fmla="*/ 0 w 55"/>
                <a:gd name="T1" fmla="*/ 0 h 427"/>
                <a:gd name="T2" fmla="*/ 0 w 55"/>
                <a:gd name="T3" fmla="*/ 412 h 427"/>
                <a:gd name="T4" fmla="*/ 47 w 55"/>
                <a:gd name="T5" fmla="*/ 427 h 427"/>
                <a:gd name="T6" fmla="*/ 55 w 55"/>
                <a:gd name="T7" fmla="*/ 186 h 427"/>
                <a:gd name="T8" fmla="*/ 32 w 55"/>
                <a:gd name="T9" fmla="*/ 262 h 427"/>
                <a:gd name="T10" fmla="*/ 30 w 55"/>
                <a:gd name="T11" fmla="*/ 148 h 427"/>
                <a:gd name="T12" fmla="*/ 51 w 55"/>
                <a:gd name="T13" fmla="*/ 156 h 427"/>
                <a:gd name="T14" fmla="*/ 44 w 55"/>
                <a:gd name="T15" fmla="*/ 17 h 427"/>
                <a:gd name="T16" fmla="*/ 0 w 55"/>
                <a:gd name="T17" fmla="*/ 0 h 427"/>
                <a:gd name="T18" fmla="*/ 0 w 55"/>
                <a:gd name="T1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27">
                  <a:moveTo>
                    <a:pt x="0" y="0"/>
                  </a:moveTo>
                  <a:lnTo>
                    <a:pt x="0" y="412"/>
                  </a:lnTo>
                  <a:lnTo>
                    <a:pt x="47" y="427"/>
                  </a:lnTo>
                  <a:lnTo>
                    <a:pt x="55" y="186"/>
                  </a:lnTo>
                  <a:lnTo>
                    <a:pt x="32" y="262"/>
                  </a:lnTo>
                  <a:lnTo>
                    <a:pt x="30" y="148"/>
                  </a:lnTo>
                  <a:lnTo>
                    <a:pt x="51" y="156"/>
                  </a:lnTo>
                  <a:lnTo>
                    <a:pt x="4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331"/>
            <p:cNvSpPr>
              <a:spLocks/>
            </p:cNvSpPr>
            <p:nvPr/>
          </p:nvSpPr>
          <p:spPr bwMode="auto">
            <a:xfrm>
              <a:off x="4978" y="1590"/>
              <a:ext cx="22" cy="174"/>
            </a:xfrm>
            <a:custGeom>
              <a:avLst/>
              <a:gdLst>
                <a:gd name="T0" fmla="*/ 0 w 51"/>
                <a:gd name="T1" fmla="*/ 0 h 409"/>
                <a:gd name="T2" fmla="*/ 0 w 51"/>
                <a:gd name="T3" fmla="*/ 399 h 409"/>
                <a:gd name="T4" fmla="*/ 36 w 51"/>
                <a:gd name="T5" fmla="*/ 409 h 409"/>
                <a:gd name="T6" fmla="*/ 36 w 51"/>
                <a:gd name="T7" fmla="*/ 391 h 409"/>
                <a:gd name="T8" fmla="*/ 11 w 51"/>
                <a:gd name="T9" fmla="*/ 369 h 409"/>
                <a:gd name="T10" fmla="*/ 21 w 51"/>
                <a:gd name="T11" fmla="*/ 344 h 409"/>
                <a:gd name="T12" fmla="*/ 47 w 51"/>
                <a:gd name="T13" fmla="*/ 340 h 409"/>
                <a:gd name="T14" fmla="*/ 51 w 51"/>
                <a:gd name="T15" fmla="*/ 110 h 409"/>
                <a:gd name="T16" fmla="*/ 28 w 51"/>
                <a:gd name="T17" fmla="*/ 296 h 409"/>
                <a:gd name="T18" fmla="*/ 13 w 51"/>
                <a:gd name="T19" fmla="*/ 317 h 409"/>
                <a:gd name="T20" fmla="*/ 21 w 51"/>
                <a:gd name="T21" fmla="*/ 120 h 409"/>
                <a:gd name="T22" fmla="*/ 40 w 51"/>
                <a:gd name="T23" fmla="*/ 84 h 409"/>
                <a:gd name="T24" fmla="*/ 40 w 51"/>
                <a:gd name="T25" fmla="*/ 25 h 409"/>
                <a:gd name="T26" fmla="*/ 0 w 51"/>
                <a:gd name="T27" fmla="*/ 0 h 409"/>
                <a:gd name="T28" fmla="*/ 0 w 51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09">
                  <a:moveTo>
                    <a:pt x="0" y="0"/>
                  </a:moveTo>
                  <a:lnTo>
                    <a:pt x="0" y="399"/>
                  </a:lnTo>
                  <a:lnTo>
                    <a:pt x="36" y="409"/>
                  </a:lnTo>
                  <a:lnTo>
                    <a:pt x="36" y="391"/>
                  </a:lnTo>
                  <a:lnTo>
                    <a:pt x="11" y="369"/>
                  </a:lnTo>
                  <a:lnTo>
                    <a:pt x="21" y="344"/>
                  </a:lnTo>
                  <a:lnTo>
                    <a:pt x="47" y="340"/>
                  </a:lnTo>
                  <a:lnTo>
                    <a:pt x="51" y="110"/>
                  </a:lnTo>
                  <a:lnTo>
                    <a:pt x="28" y="296"/>
                  </a:lnTo>
                  <a:lnTo>
                    <a:pt x="13" y="317"/>
                  </a:lnTo>
                  <a:lnTo>
                    <a:pt x="21" y="120"/>
                  </a:lnTo>
                  <a:lnTo>
                    <a:pt x="40" y="84"/>
                  </a:lnTo>
                  <a:lnTo>
                    <a:pt x="4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32"/>
            <p:cNvSpPr>
              <a:spLocks/>
            </p:cNvSpPr>
            <p:nvPr/>
          </p:nvSpPr>
          <p:spPr bwMode="auto">
            <a:xfrm>
              <a:off x="4872" y="1197"/>
              <a:ext cx="170" cy="246"/>
            </a:xfrm>
            <a:custGeom>
              <a:avLst/>
              <a:gdLst>
                <a:gd name="T0" fmla="*/ 51 w 405"/>
                <a:gd name="T1" fmla="*/ 36 h 574"/>
                <a:gd name="T2" fmla="*/ 114 w 405"/>
                <a:gd name="T3" fmla="*/ 169 h 574"/>
                <a:gd name="T4" fmla="*/ 182 w 405"/>
                <a:gd name="T5" fmla="*/ 296 h 574"/>
                <a:gd name="T6" fmla="*/ 256 w 405"/>
                <a:gd name="T7" fmla="*/ 416 h 574"/>
                <a:gd name="T8" fmla="*/ 310 w 405"/>
                <a:gd name="T9" fmla="*/ 471 h 574"/>
                <a:gd name="T10" fmla="*/ 376 w 405"/>
                <a:gd name="T11" fmla="*/ 538 h 574"/>
                <a:gd name="T12" fmla="*/ 376 w 405"/>
                <a:gd name="T13" fmla="*/ 570 h 574"/>
                <a:gd name="T14" fmla="*/ 405 w 405"/>
                <a:gd name="T15" fmla="*/ 574 h 574"/>
                <a:gd name="T16" fmla="*/ 405 w 405"/>
                <a:gd name="T17" fmla="*/ 530 h 574"/>
                <a:gd name="T18" fmla="*/ 285 w 405"/>
                <a:gd name="T19" fmla="*/ 407 h 574"/>
                <a:gd name="T20" fmla="*/ 161 w 405"/>
                <a:gd name="T21" fmla="*/ 205 h 574"/>
                <a:gd name="T22" fmla="*/ 83 w 405"/>
                <a:gd name="T23" fmla="*/ 40 h 574"/>
                <a:gd name="T24" fmla="*/ 0 w 405"/>
                <a:gd name="T25" fmla="*/ 0 h 574"/>
                <a:gd name="T26" fmla="*/ 51 w 405"/>
                <a:gd name="T27" fmla="*/ 36 h 574"/>
                <a:gd name="T28" fmla="*/ 51 w 405"/>
                <a:gd name="T29" fmla="*/ 3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574">
                  <a:moveTo>
                    <a:pt x="51" y="36"/>
                  </a:moveTo>
                  <a:lnTo>
                    <a:pt x="114" y="169"/>
                  </a:lnTo>
                  <a:lnTo>
                    <a:pt x="182" y="296"/>
                  </a:lnTo>
                  <a:lnTo>
                    <a:pt x="256" y="416"/>
                  </a:lnTo>
                  <a:lnTo>
                    <a:pt x="310" y="471"/>
                  </a:lnTo>
                  <a:lnTo>
                    <a:pt x="376" y="538"/>
                  </a:lnTo>
                  <a:lnTo>
                    <a:pt x="376" y="570"/>
                  </a:lnTo>
                  <a:lnTo>
                    <a:pt x="405" y="574"/>
                  </a:lnTo>
                  <a:lnTo>
                    <a:pt x="405" y="530"/>
                  </a:lnTo>
                  <a:lnTo>
                    <a:pt x="285" y="407"/>
                  </a:lnTo>
                  <a:lnTo>
                    <a:pt x="161" y="205"/>
                  </a:lnTo>
                  <a:lnTo>
                    <a:pt x="83" y="40"/>
                  </a:lnTo>
                  <a:lnTo>
                    <a:pt x="0" y="0"/>
                  </a:lnTo>
                  <a:lnTo>
                    <a:pt x="51" y="36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33"/>
            <p:cNvSpPr>
              <a:spLocks/>
            </p:cNvSpPr>
            <p:nvPr/>
          </p:nvSpPr>
          <p:spPr bwMode="auto">
            <a:xfrm>
              <a:off x="5000" y="1805"/>
              <a:ext cx="12" cy="49"/>
            </a:xfrm>
            <a:custGeom>
              <a:avLst/>
              <a:gdLst>
                <a:gd name="T0" fmla="*/ 0 w 29"/>
                <a:gd name="T1" fmla="*/ 0 h 114"/>
                <a:gd name="T2" fmla="*/ 4 w 29"/>
                <a:gd name="T3" fmla="*/ 114 h 114"/>
                <a:gd name="T4" fmla="*/ 29 w 29"/>
                <a:gd name="T5" fmla="*/ 114 h 114"/>
                <a:gd name="T6" fmla="*/ 29 w 29"/>
                <a:gd name="T7" fmla="*/ 15 h 114"/>
                <a:gd name="T8" fmla="*/ 0 w 29"/>
                <a:gd name="T9" fmla="*/ 0 h 114"/>
                <a:gd name="T10" fmla="*/ 0 w 29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4">
                  <a:moveTo>
                    <a:pt x="0" y="0"/>
                  </a:moveTo>
                  <a:lnTo>
                    <a:pt x="4" y="114"/>
                  </a:lnTo>
                  <a:lnTo>
                    <a:pt x="29" y="114"/>
                  </a:lnTo>
                  <a:lnTo>
                    <a:pt x="2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34"/>
            <p:cNvSpPr>
              <a:spLocks/>
            </p:cNvSpPr>
            <p:nvPr/>
          </p:nvSpPr>
          <p:spPr bwMode="auto">
            <a:xfrm>
              <a:off x="4947" y="1796"/>
              <a:ext cx="10" cy="51"/>
            </a:xfrm>
            <a:custGeom>
              <a:avLst/>
              <a:gdLst>
                <a:gd name="T0" fmla="*/ 22 w 22"/>
                <a:gd name="T1" fmla="*/ 0 h 119"/>
                <a:gd name="T2" fmla="*/ 22 w 22"/>
                <a:gd name="T3" fmla="*/ 116 h 119"/>
                <a:gd name="T4" fmla="*/ 0 w 22"/>
                <a:gd name="T5" fmla="*/ 119 h 119"/>
                <a:gd name="T6" fmla="*/ 0 w 22"/>
                <a:gd name="T7" fmla="*/ 28 h 119"/>
                <a:gd name="T8" fmla="*/ 22 w 22"/>
                <a:gd name="T9" fmla="*/ 0 h 119"/>
                <a:gd name="T10" fmla="*/ 22 w 22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9">
                  <a:moveTo>
                    <a:pt x="22" y="0"/>
                  </a:moveTo>
                  <a:lnTo>
                    <a:pt x="22" y="116"/>
                  </a:lnTo>
                  <a:lnTo>
                    <a:pt x="0" y="119"/>
                  </a:lnTo>
                  <a:lnTo>
                    <a:pt x="0" y="2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35"/>
            <p:cNvSpPr>
              <a:spLocks/>
            </p:cNvSpPr>
            <p:nvPr/>
          </p:nvSpPr>
          <p:spPr bwMode="auto">
            <a:xfrm>
              <a:off x="4903" y="1779"/>
              <a:ext cx="10" cy="45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04 h 104"/>
                <a:gd name="T4" fmla="*/ 0 w 25"/>
                <a:gd name="T5" fmla="*/ 102 h 104"/>
                <a:gd name="T6" fmla="*/ 0 w 25"/>
                <a:gd name="T7" fmla="*/ 5 h 104"/>
                <a:gd name="T8" fmla="*/ 25 w 25"/>
                <a:gd name="T9" fmla="*/ 0 h 104"/>
                <a:gd name="T10" fmla="*/ 25 w 25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04"/>
                  </a:lnTo>
                  <a:lnTo>
                    <a:pt x="0" y="102"/>
                  </a:lnTo>
                  <a:lnTo>
                    <a:pt x="0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36"/>
            <p:cNvSpPr>
              <a:spLocks/>
            </p:cNvSpPr>
            <p:nvPr/>
          </p:nvSpPr>
          <p:spPr bwMode="auto">
            <a:xfrm>
              <a:off x="4360" y="1465"/>
              <a:ext cx="42" cy="79"/>
            </a:xfrm>
            <a:custGeom>
              <a:avLst/>
              <a:gdLst>
                <a:gd name="T0" fmla="*/ 0 w 101"/>
                <a:gd name="T1" fmla="*/ 29 h 186"/>
                <a:gd name="T2" fmla="*/ 101 w 101"/>
                <a:gd name="T3" fmla="*/ 0 h 186"/>
                <a:gd name="T4" fmla="*/ 93 w 101"/>
                <a:gd name="T5" fmla="*/ 167 h 186"/>
                <a:gd name="T6" fmla="*/ 36 w 101"/>
                <a:gd name="T7" fmla="*/ 186 h 186"/>
                <a:gd name="T8" fmla="*/ 46 w 101"/>
                <a:gd name="T9" fmla="*/ 80 h 186"/>
                <a:gd name="T10" fmla="*/ 2 w 101"/>
                <a:gd name="T11" fmla="*/ 89 h 186"/>
                <a:gd name="T12" fmla="*/ 0 w 101"/>
                <a:gd name="T13" fmla="*/ 29 h 186"/>
                <a:gd name="T14" fmla="*/ 0 w 101"/>
                <a:gd name="T15" fmla="*/ 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86">
                  <a:moveTo>
                    <a:pt x="0" y="29"/>
                  </a:moveTo>
                  <a:lnTo>
                    <a:pt x="101" y="0"/>
                  </a:lnTo>
                  <a:lnTo>
                    <a:pt x="93" y="167"/>
                  </a:lnTo>
                  <a:lnTo>
                    <a:pt x="36" y="186"/>
                  </a:lnTo>
                  <a:lnTo>
                    <a:pt x="46" y="80"/>
                  </a:lnTo>
                  <a:lnTo>
                    <a:pt x="2" y="8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37"/>
            <p:cNvSpPr>
              <a:spLocks/>
            </p:cNvSpPr>
            <p:nvPr/>
          </p:nvSpPr>
          <p:spPr bwMode="auto">
            <a:xfrm>
              <a:off x="4345" y="1542"/>
              <a:ext cx="60" cy="24"/>
            </a:xfrm>
            <a:custGeom>
              <a:avLst/>
              <a:gdLst>
                <a:gd name="T0" fmla="*/ 15 w 140"/>
                <a:gd name="T1" fmla="*/ 30 h 57"/>
                <a:gd name="T2" fmla="*/ 133 w 140"/>
                <a:gd name="T3" fmla="*/ 0 h 57"/>
                <a:gd name="T4" fmla="*/ 140 w 140"/>
                <a:gd name="T5" fmla="*/ 21 h 57"/>
                <a:gd name="T6" fmla="*/ 0 w 140"/>
                <a:gd name="T7" fmla="*/ 57 h 57"/>
                <a:gd name="T8" fmla="*/ 15 w 140"/>
                <a:gd name="T9" fmla="*/ 30 h 57"/>
                <a:gd name="T10" fmla="*/ 15 w 140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7">
                  <a:moveTo>
                    <a:pt x="15" y="30"/>
                  </a:moveTo>
                  <a:lnTo>
                    <a:pt x="133" y="0"/>
                  </a:lnTo>
                  <a:lnTo>
                    <a:pt x="140" y="21"/>
                  </a:lnTo>
                  <a:lnTo>
                    <a:pt x="0" y="57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38"/>
            <p:cNvSpPr>
              <a:spLocks/>
            </p:cNvSpPr>
            <p:nvPr/>
          </p:nvSpPr>
          <p:spPr bwMode="auto">
            <a:xfrm>
              <a:off x="4862" y="1130"/>
              <a:ext cx="69" cy="132"/>
            </a:xfrm>
            <a:custGeom>
              <a:avLst/>
              <a:gdLst>
                <a:gd name="T0" fmla="*/ 17 w 163"/>
                <a:gd name="T1" fmla="*/ 152 h 310"/>
                <a:gd name="T2" fmla="*/ 13 w 163"/>
                <a:gd name="T3" fmla="*/ 68 h 310"/>
                <a:gd name="T4" fmla="*/ 70 w 163"/>
                <a:gd name="T5" fmla="*/ 65 h 310"/>
                <a:gd name="T6" fmla="*/ 80 w 163"/>
                <a:gd name="T7" fmla="*/ 76 h 310"/>
                <a:gd name="T8" fmla="*/ 85 w 163"/>
                <a:gd name="T9" fmla="*/ 139 h 310"/>
                <a:gd name="T10" fmla="*/ 131 w 163"/>
                <a:gd name="T11" fmla="*/ 144 h 310"/>
                <a:gd name="T12" fmla="*/ 143 w 163"/>
                <a:gd name="T13" fmla="*/ 171 h 310"/>
                <a:gd name="T14" fmla="*/ 95 w 163"/>
                <a:gd name="T15" fmla="*/ 173 h 310"/>
                <a:gd name="T16" fmla="*/ 91 w 163"/>
                <a:gd name="T17" fmla="*/ 211 h 310"/>
                <a:gd name="T18" fmla="*/ 108 w 163"/>
                <a:gd name="T19" fmla="*/ 234 h 310"/>
                <a:gd name="T20" fmla="*/ 108 w 163"/>
                <a:gd name="T21" fmla="*/ 192 h 310"/>
                <a:gd name="T22" fmla="*/ 129 w 163"/>
                <a:gd name="T23" fmla="*/ 192 h 310"/>
                <a:gd name="T24" fmla="*/ 131 w 163"/>
                <a:gd name="T25" fmla="*/ 276 h 310"/>
                <a:gd name="T26" fmla="*/ 152 w 163"/>
                <a:gd name="T27" fmla="*/ 310 h 310"/>
                <a:gd name="T28" fmla="*/ 148 w 163"/>
                <a:gd name="T29" fmla="*/ 192 h 310"/>
                <a:gd name="T30" fmla="*/ 163 w 163"/>
                <a:gd name="T31" fmla="*/ 186 h 310"/>
                <a:gd name="T32" fmla="*/ 163 w 163"/>
                <a:gd name="T33" fmla="*/ 160 h 310"/>
                <a:gd name="T34" fmla="*/ 135 w 163"/>
                <a:gd name="T35" fmla="*/ 131 h 310"/>
                <a:gd name="T36" fmla="*/ 104 w 163"/>
                <a:gd name="T37" fmla="*/ 127 h 310"/>
                <a:gd name="T38" fmla="*/ 103 w 163"/>
                <a:gd name="T39" fmla="*/ 30 h 310"/>
                <a:gd name="T40" fmla="*/ 76 w 163"/>
                <a:gd name="T41" fmla="*/ 0 h 310"/>
                <a:gd name="T42" fmla="*/ 27 w 163"/>
                <a:gd name="T43" fmla="*/ 0 h 310"/>
                <a:gd name="T44" fmla="*/ 27 w 163"/>
                <a:gd name="T45" fmla="*/ 19 h 310"/>
                <a:gd name="T46" fmla="*/ 65 w 163"/>
                <a:gd name="T47" fmla="*/ 19 h 310"/>
                <a:gd name="T48" fmla="*/ 80 w 163"/>
                <a:gd name="T49" fmla="*/ 34 h 310"/>
                <a:gd name="T50" fmla="*/ 82 w 163"/>
                <a:gd name="T51" fmla="*/ 49 h 310"/>
                <a:gd name="T52" fmla="*/ 0 w 163"/>
                <a:gd name="T53" fmla="*/ 48 h 310"/>
                <a:gd name="T54" fmla="*/ 0 w 163"/>
                <a:gd name="T55" fmla="*/ 152 h 310"/>
                <a:gd name="T56" fmla="*/ 17 w 163"/>
                <a:gd name="T57" fmla="*/ 152 h 310"/>
                <a:gd name="T58" fmla="*/ 17 w 163"/>
                <a:gd name="T59" fmla="*/ 15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310">
                  <a:moveTo>
                    <a:pt x="17" y="152"/>
                  </a:moveTo>
                  <a:lnTo>
                    <a:pt x="13" y="68"/>
                  </a:lnTo>
                  <a:lnTo>
                    <a:pt x="70" y="65"/>
                  </a:lnTo>
                  <a:lnTo>
                    <a:pt x="80" y="76"/>
                  </a:lnTo>
                  <a:lnTo>
                    <a:pt x="85" y="139"/>
                  </a:lnTo>
                  <a:lnTo>
                    <a:pt x="131" y="144"/>
                  </a:lnTo>
                  <a:lnTo>
                    <a:pt x="143" y="171"/>
                  </a:lnTo>
                  <a:lnTo>
                    <a:pt x="95" y="173"/>
                  </a:lnTo>
                  <a:lnTo>
                    <a:pt x="91" y="211"/>
                  </a:lnTo>
                  <a:lnTo>
                    <a:pt x="108" y="234"/>
                  </a:lnTo>
                  <a:lnTo>
                    <a:pt x="108" y="192"/>
                  </a:lnTo>
                  <a:lnTo>
                    <a:pt x="129" y="192"/>
                  </a:lnTo>
                  <a:lnTo>
                    <a:pt x="131" y="276"/>
                  </a:lnTo>
                  <a:lnTo>
                    <a:pt x="152" y="310"/>
                  </a:lnTo>
                  <a:lnTo>
                    <a:pt x="148" y="192"/>
                  </a:lnTo>
                  <a:lnTo>
                    <a:pt x="163" y="186"/>
                  </a:lnTo>
                  <a:lnTo>
                    <a:pt x="163" y="160"/>
                  </a:lnTo>
                  <a:lnTo>
                    <a:pt x="135" y="131"/>
                  </a:lnTo>
                  <a:lnTo>
                    <a:pt x="104" y="127"/>
                  </a:lnTo>
                  <a:lnTo>
                    <a:pt x="103" y="30"/>
                  </a:lnTo>
                  <a:lnTo>
                    <a:pt x="76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65" y="19"/>
                  </a:lnTo>
                  <a:lnTo>
                    <a:pt x="80" y="34"/>
                  </a:lnTo>
                  <a:lnTo>
                    <a:pt x="82" y="49"/>
                  </a:lnTo>
                  <a:lnTo>
                    <a:pt x="0" y="48"/>
                  </a:lnTo>
                  <a:lnTo>
                    <a:pt x="0" y="152"/>
                  </a:lnTo>
                  <a:lnTo>
                    <a:pt x="17" y="152"/>
                  </a:lnTo>
                  <a:lnTo>
                    <a:pt x="1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39"/>
            <p:cNvSpPr>
              <a:spLocks/>
            </p:cNvSpPr>
            <p:nvPr/>
          </p:nvSpPr>
          <p:spPr bwMode="auto">
            <a:xfrm>
              <a:off x="4861" y="1131"/>
              <a:ext cx="18" cy="30"/>
            </a:xfrm>
            <a:custGeom>
              <a:avLst/>
              <a:gdLst>
                <a:gd name="T0" fmla="*/ 44 w 44"/>
                <a:gd name="T1" fmla="*/ 6 h 72"/>
                <a:gd name="T2" fmla="*/ 19 w 44"/>
                <a:gd name="T3" fmla="*/ 53 h 72"/>
                <a:gd name="T4" fmla="*/ 6 w 44"/>
                <a:gd name="T5" fmla="*/ 72 h 72"/>
                <a:gd name="T6" fmla="*/ 0 w 44"/>
                <a:gd name="T7" fmla="*/ 40 h 72"/>
                <a:gd name="T8" fmla="*/ 29 w 44"/>
                <a:gd name="T9" fmla="*/ 0 h 72"/>
                <a:gd name="T10" fmla="*/ 44 w 44"/>
                <a:gd name="T11" fmla="*/ 6 h 72"/>
                <a:gd name="T12" fmla="*/ 44 w 44"/>
                <a:gd name="T1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4" y="6"/>
                  </a:moveTo>
                  <a:lnTo>
                    <a:pt x="19" y="53"/>
                  </a:lnTo>
                  <a:lnTo>
                    <a:pt x="6" y="72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40"/>
            <p:cNvSpPr>
              <a:spLocks/>
            </p:cNvSpPr>
            <p:nvPr/>
          </p:nvSpPr>
          <p:spPr bwMode="auto">
            <a:xfrm>
              <a:off x="4974" y="1090"/>
              <a:ext cx="99" cy="225"/>
            </a:xfrm>
            <a:custGeom>
              <a:avLst/>
              <a:gdLst>
                <a:gd name="T0" fmla="*/ 14 w 238"/>
                <a:gd name="T1" fmla="*/ 524 h 524"/>
                <a:gd name="T2" fmla="*/ 92 w 238"/>
                <a:gd name="T3" fmla="*/ 429 h 524"/>
                <a:gd name="T4" fmla="*/ 107 w 238"/>
                <a:gd name="T5" fmla="*/ 431 h 524"/>
                <a:gd name="T6" fmla="*/ 109 w 238"/>
                <a:gd name="T7" fmla="*/ 454 h 524"/>
                <a:gd name="T8" fmla="*/ 158 w 238"/>
                <a:gd name="T9" fmla="*/ 458 h 524"/>
                <a:gd name="T10" fmla="*/ 160 w 238"/>
                <a:gd name="T11" fmla="*/ 437 h 524"/>
                <a:gd name="T12" fmla="*/ 131 w 238"/>
                <a:gd name="T13" fmla="*/ 433 h 524"/>
                <a:gd name="T14" fmla="*/ 122 w 238"/>
                <a:gd name="T15" fmla="*/ 222 h 524"/>
                <a:gd name="T16" fmla="*/ 145 w 238"/>
                <a:gd name="T17" fmla="*/ 203 h 524"/>
                <a:gd name="T18" fmla="*/ 149 w 238"/>
                <a:gd name="T19" fmla="*/ 26 h 524"/>
                <a:gd name="T20" fmla="*/ 185 w 238"/>
                <a:gd name="T21" fmla="*/ 24 h 524"/>
                <a:gd name="T22" fmla="*/ 188 w 238"/>
                <a:gd name="T23" fmla="*/ 336 h 524"/>
                <a:gd name="T24" fmla="*/ 209 w 238"/>
                <a:gd name="T25" fmla="*/ 298 h 524"/>
                <a:gd name="T26" fmla="*/ 217 w 238"/>
                <a:gd name="T27" fmla="*/ 224 h 524"/>
                <a:gd name="T28" fmla="*/ 238 w 238"/>
                <a:gd name="T29" fmla="*/ 114 h 524"/>
                <a:gd name="T30" fmla="*/ 207 w 238"/>
                <a:gd name="T31" fmla="*/ 83 h 524"/>
                <a:gd name="T32" fmla="*/ 204 w 238"/>
                <a:gd name="T33" fmla="*/ 0 h 524"/>
                <a:gd name="T34" fmla="*/ 133 w 238"/>
                <a:gd name="T35" fmla="*/ 4 h 524"/>
                <a:gd name="T36" fmla="*/ 133 w 238"/>
                <a:gd name="T37" fmla="*/ 190 h 524"/>
                <a:gd name="T38" fmla="*/ 107 w 238"/>
                <a:gd name="T39" fmla="*/ 213 h 524"/>
                <a:gd name="T40" fmla="*/ 107 w 238"/>
                <a:gd name="T41" fmla="*/ 401 h 524"/>
                <a:gd name="T42" fmla="*/ 84 w 238"/>
                <a:gd name="T43" fmla="*/ 403 h 524"/>
                <a:gd name="T44" fmla="*/ 0 w 238"/>
                <a:gd name="T45" fmla="*/ 502 h 524"/>
                <a:gd name="T46" fmla="*/ 14 w 238"/>
                <a:gd name="T47" fmla="*/ 524 h 524"/>
                <a:gd name="T48" fmla="*/ 14 w 238"/>
                <a:gd name="T4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524">
                  <a:moveTo>
                    <a:pt x="14" y="524"/>
                  </a:moveTo>
                  <a:lnTo>
                    <a:pt x="92" y="429"/>
                  </a:lnTo>
                  <a:lnTo>
                    <a:pt x="107" y="431"/>
                  </a:lnTo>
                  <a:lnTo>
                    <a:pt x="109" y="454"/>
                  </a:lnTo>
                  <a:lnTo>
                    <a:pt x="158" y="458"/>
                  </a:lnTo>
                  <a:lnTo>
                    <a:pt x="160" y="437"/>
                  </a:lnTo>
                  <a:lnTo>
                    <a:pt x="131" y="433"/>
                  </a:lnTo>
                  <a:lnTo>
                    <a:pt x="122" y="222"/>
                  </a:lnTo>
                  <a:lnTo>
                    <a:pt x="145" y="203"/>
                  </a:lnTo>
                  <a:lnTo>
                    <a:pt x="149" y="26"/>
                  </a:lnTo>
                  <a:lnTo>
                    <a:pt x="185" y="24"/>
                  </a:lnTo>
                  <a:lnTo>
                    <a:pt x="188" y="336"/>
                  </a:lnTo>
                  <a:lnTo>
                    <a:pt x="209" y="298"/>
                  </a:lnTo>
                  <a:lnTo>
                    <a:pt x="217" y="224"/>
                  </a:lnTo>
                  <a:lnTo>
                    <a:pt x="238" y="114"/>
                  </a:lnTo>
                  <a:lnTo>
                    <a:pt x="207" y="83"/>
                  </a:lnTo>
                  <a:lnTo>
                    <a:pt x="204" y="0"/>
                  </a:lnTo>
                  <a:lnTo>
                    <a:pt x="133" y="4"/>
                  </a:lnTo>
                  <a:lnTo>
                    <a:pt x="133" y="190"/>
                  </a:lnTo>
                  <a:lnTo>
                    <a:pt x="107" y="213"/>
                  </a:lnTo>
                  <a:lnTo>
                    <a:pt x="107" y="401"/>
                  </a:lnTo>
                  <a:lnTo>
                    <a:pt x="84" y="403"/>
                  </a:lnTo>
                  <a:lnTo>
                    <a:pt x="0" y="502"/>
                  </a:lnTo>
                  <a:lnTo>
                    <a:pt x="14" y="524"/>
                  </a:lnTo>
                  <a:lnTo>
                    <a:pt x="14" y="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41"/>
            <p:cNvSpPr>
              <a:spLocks/>
            </p:cNvSpPr>
            <p:nvPr/>
          </p:nvSpPr>
          <p:spPr bwMode="auto">
            <a:xfrm>
              <a:off x="5063" y="1071"/>
              <a:ext cx="66" cy="195"/>
            </a:xfrm>
            <a:custGeom>
              <a:avLst/>
              <a:gdLst>
                <a:gd name="T0" fmla="*/ 0 w 156"/>
                <a:gd name="T1" fmla="*/ 456 h 456"/>
                <a:gd name="T2" fmla="*/ 156 w 156"/>
                <a:gd name="T3" fmla="*/ 451 h 456"/>
                <a:gd name="T4" fmla="*/ 112 w 156"/>
                <a:gd name="T5" fmla="*/ 320 h 456"/>
                <a:gd name="T6" fmla="*/ 88 w 156"/>
                <a:gd name="T7" fmla="*/ 207 h 456"/>
                <a:gd name="T8" fmla="*/ 59 w 156"/>
                <a:gd name="T9" fmla="*/ 63 h 456"/>
                <a:gd name="T10" fmla="*/ 57 w 156"/>
                <a:gd name="T11" fmla="*/ 2 h 456"/>
                <a:gd name="T12" fmla="*/ 40 w 156"/>
                <a:gd name="T13" fmla="*/ 0 h 456"/>
                <a:gd name="T14" fmla="*/ 36 w 156"/>
                <a:gd name="T15" fmla="*/ 48 h 456"/>
                <a:gd name="T16" fmla="*/ 4 w 156"/>
                <a:gd name="T17" fmla="*/ 57 h 456"/>
                <a:gd name="T18" fmla="*/ 8 w 156"/>
                <a:gd name="T19" fmla="*/ 72 h 456"/>
                <a:gd name="T20" fmla="*/ 38 w 156"/>
                <a:gd name="T21" fmla="*/ 72 h 456"/>
                <a:gd name="T22" fmla="*/ 67 w 156"/>
                <a:gd name="T23" fmla="*/ 245 h 456"/>
                <a:gd name="T24" fmla="*/ 93 w 156"/>
                <a:gd name="T25" fmla="*/ 373 h 456"/>
                <a:gd name="T26" fmla="*/ 110 w 156"/>
                <a:gd name="T27" fmla="*/ 430 h 456"/>
                <a:gd name="T28" fmla="*/ 12 w 156"/>
                <a:gd name="T29" fmla="*/ 436 h 456"/>
                <a:gd name="T30" fmla="*/ 0 w 156"/>
                <a:gd name="T31" fmla="*/ 456 h 456"/>
                <a:gd name="T32" fmla="*/ 0 w 156"/>
                <a:gd name="T3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56">
                  <a:moveTo>
                    <a:pt x="0" y="456"/>
                  </a:moveTo>
                  <a:lnTo>
                    <a:pt x="156" y="451"/>
                  </a:lnTo>
                  <a:lnTo>
                    <a:pt x="112" y="320"/>
                  </a:lnTo>
                  <a:lnTo>
                    <a:pt x="88" y="207"/>
                  </a:lnTo>
                  <a:lnTo>
                    <a:pt x="59" y="63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36" y="48"/>
                  </a:lnTo>
                  <a:lnTo>
                    <a:pt x="4" y="57"/>
                  </a:lnTo>
                  <a:lnTo>
                    <a:pt x="8" y="72"/>
                  </a:lnTo>
                  <a:lnTo>
                    <a:pt x="38" y="72"/>
                  </a:lnTo>
                  <a:lnTo>
                    <a:pt x="67" y="245"/>
                  </a:lnTo>
                  <a:lnTo>
                    <a:pt x="93" y="373"/>
                  </a:lnTo>
                  <a:lnTo>
                    <a:pt x="110" y="430"/>
                  </a:lnTo>
                  <a:lnTo>
                    <a:pt x="12" y="436"/>
                  </a:lnTo>
                  <a:lnTo>
                    <a:pt x="0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42"/>
            <p:cNvSpPr>
              <a:spLocks/>
            </p:cNvSpPr>
            <p:nvPr/>
          </p:nvSpPr>
          <p:spPr bwMode="auto">
            <a:xfrm>
              <a:off x="5031" y="1072"/>
              <a:ext cx="27" cy="28"/>
            </a:xfrm>
            <a:custGeom>
              <a:avLst/>
              <a:gdLst>
                <a:gd name="T0" fmla="*/ 0 w 65"/>
                <a:gd name="T1" fmla="*/ 46 h 65"/>
                <a:gd name="T2" fmla="*/ 0 w 65"/>
                <a:gd name="T3" fmla="*/ 0 h 65"/>
                <a:gd name="T4" fmla="*/ 65 w 65"/>
                <a:gd name="T5" fmla="*/ 2 h 65"/>
                <a:gd name="T6" fmla="*/ 65 w 65"/>
                <a:gd name="T7" fmla="*/ 59 h 65"/>
                <a:gd name="T8" fmla="*/ 46 w 65"/>
                <a:gd name="T9" fmla="*/ 49 h 65"/>
                <a:gd name="T10" fmla="*/ 46 w 65"/>
                <a:gd name="T11" fmla="*/ 19 h 65"/>
                <a:gd name="T12" fmla="*/ 19 w 65"/>
                <a:gd name="T13" fmla="*/ 15 h 65"/>
                <a:gd name="T14" fmla="*/ 19 w 65"/>
                <a:gd name="T15" fmla="*/ 65 h 65"/>
                <a:gd name="T16" fmla="*/ 0 w 65"/>
                <a:gd name="T17" fmla="*/ 46 h 65"/>
                <a:gd name="T18" fmla="*/ 0 w 65"/>
                <a:gd name="T19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46"/>
                  </a:moveTo>
                  <a:lnTo>
                    <a:pt x="0" y="0"/>
                  </a:lnTo>
                  <a:lnTo>
                    <a:pt x="65" y="2"/>
                  </a:lnTo>
                  <a:lnTo>
                    <a:pt x="65" y="59"/>
                  </a:lnTo>
                  <a:lnTo>
                    <a:pt x="46" y="49"/>
                  </a:lnTo>
                  <a:lnTo>
                    <a:pt x="46" y="19"/>
                  </a:lnTo>
                  <a:lnTo>
                    <a:pt x="19" y="15"/>
                  </a:lnTo>
                  <a:lnTo>
                    <a:pt x="19" y="65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43"/>
            <p:cNvSpPr>
              <a:spLocks/>
            </p:cNvSpPr>
            <p:nvPr/>
          </p:nvSpPr>
          <p:spPr bwMode="auto">
            <a:xfrm>
              <a:off x="5081" y="938"/>
              <a:ext cx="163" cy="315"/>
            </a:xfrm>
            <a:custGeom>
              <a:avLst/>
              <a:gdLst>
                <a:gd name="T0" fmla="*/ 13 w 386"/>
                <a:gd name="T1" fmla="*/ 324 h 736"/>
                <a:gd name="T2" fmla="*/ 59 w 386"/>
                <a:gd name="T3" fmla="*/ 206 h 736"/>
                <a:gd name="T4" fmla="*/ 84 w 386"/>
                <a:gd name="T5" fmla="*/ 206 h 736"/>
                <a:gd name="T6" fmla="*/ 120 w 386"/>
                <a:gd name="T7" fmla="*/ 297 h 736"/>
                <a:gd name="T8" fmla="*/ 165 w 386"/>
                <a:gd name="T9" fmla="*/ 415 h 736"/>
                <a:gd name="T10" fmla="*/ 241 w 386"/>
                <a:gd name="T11" fmla="*/ 580 h 736"/>
                <a:gd name="T12" fmla="*/ 319 w 386"/>
                <a:gd name="T13" fmla="*/ 725 h 736"/>
                <a:gd name="T14" fmla="*/ 335 w 386"/>
                <a:gd name="T15" fmla="*/ 711 h 736"/>
                <a:gd name="T16" fmla="*/ 373 w 386"/>
                <a:gd name="T17" fmla="*/ 736 h 736"/>
                <a:gd name="T18" fmla="*/ 386 w 386"/>
                <a:gd name="T19" fmla="*/ 725 h 736"/>
                <a:gd name="T20" fmla="*/ 359 w 386"/>
                <a:gd name="T21" fmla="*/ 694 h 736"/>
                <a:gd name="T22" fmla="*/ 325 w 386"/>
                <a:gd name="T23" fmla="*/ 687 h 736"/>
                <a:gd name="T24" fmla="*/ 143 w 386"/>
                <a:gd name="T25" fmla="*/ 299 h 736"/>
                <a:gd name="T26" fmla="*/ 137 w 386"/>
                <a:gd name="T27" fmla="*/ 242 h 736"/>
                <a:gd name="T28" fmla="*/ 95 w 386"/>
                <a:gd name="T29" fmla="*/ 189 h 736"/>
                <a:gd name="T30" fmla="*/ 80 w 386"/>
                <a:gd name="T31" fmla="*/ 0 h 736"/>
                <a:gd name="T32" fmla="*/ 68 w 386"/>
                <a:gd name="T33" fmla="*/ 0 h 736"/>
                <a:gd name="T34" fmla="*/ 61 w 386"/>
                <a:gd name="T35" fmla="*/ 181 h 736"/>
                <a:gd name="T36" fmla="*/ 42 w 386"/>
                <a:gd name="T37" fmla="*/ 194 h 736"/>
                <a:gd name="T38" fmla="*/ 0 w 386"/>
                <a:gd name="T39" fmla="*/ 320 h 736"/>
                <a:gd name="T40" fmla="*/ 13 w 386"/>
                <a:gd name="T41" fmla="*/ 324 h 736"/>
                <a:gd name="T42" fmla="*/ 13 w 386"/>
                <a:gd name="T43" fmla="*/ 32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6" h="736">
                  <a:moveTo>
                    <a:pt x="13" y="324"/>
                  </a:moveTo>
                  <a:lnTo>
                    <a:pt x="59" y="206"/>
                  </a:lnTo>
                  <a:lnTo>
                    <a:pt x="84" y="206"/>
                  </a:lnTo>
                  <a:lnTo>
                    <a:pt x="120" y="297"/>
                  </a:lnTo>
                  <a:lnTo>
                    <a:pt x="165" y="415"/>
                  </a:lnTo>
                  <a:lnTo>
                    <a:pt x="241" y="580"/>
                  </a:lnTo>
                  <a:lnTo>
                    <a:pt x="319" y="725"/>
                  </a:lnTo>
                  <a:lnTo>
                    <a:pt x="335" y="711"/>
                  </a:lnTo>
                  <a:lnTo>
                    <a:pt x="373" y="736"/>
                  </a:lnTo>
                  <a:lnTo>
                    <a:pt x="386" y="725"/>
                  </a:lnTo>
                  <a:lnTo>
                    <a:pt x="359" y="694"/>
                  </a:lnTo>
                  <a:lnTo>
                    <a:pt x="325" y="687"/>
                  </a:lnTo>
                  <a:lnTo>
                    <a:pt x="143" y="299"/>
                  </a:lnTo>
                  <a:lnTo>
                    <a:pt x="137" y="242"/>
                  </a:lnTo>
                  <a:lnTo>
                    <a:pt x="95" y="189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181"/>
                  </a:lnTo>
                  <a:lnTo>
                    <a:pt x="42" y="194"/>
                  </a:lnTo>
                  <a:lnTo>
                    <a:pt x="0" y="320"/>
                  </a:lnTo>
                  <a:lnTo>
                    <a:pt x="13" y="324"/>
                  </a:lnTo>
                  <a:lnTo>
                    <a:pt x="13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44"/>
            <p:cNvSpPr>
              <a:spLocks/>
            </p:cNvSpPr>
            <p:nvPr/>
          </p:nvSpPr>
          <p:spPr bwMode="auto">
            <a:xfrm>
              <a:off x="5098" y="1040"/>
              <a:ext cx="39" cy="36"/>
            </a:xfrm>
            <a:custGeom>
              <a:avLst/>
              <a:gdLst>
                <a:gd name="T0" fmla="*/ 0 w 91"/>
                <a:gd name="T1" fmla="*/ 84 h 84"/>
                <a:gd name="T2" fmla="*/ 55 w 91"/>
                <a:gd name="T3" fmla="*/ 84 h 84"/>
                <a:gd name="T4" fmla="*/ 91 w 91"/>
                <a:gd name="T5" fmla="*/ 38 h 84"/>
                <a:gd name="T6" fmla="*/ 57 w 91"/>
                <a:gd name="T7" fmla="*/ 0 h 84"/>
                <a:gd name="T8" fmla="*/ 49 w 91"/>
                <a:gd name="T9" fmla="*/ 57 h 84"/>
                <a:gd name="T10" fmla="*/ 0 w 91"/>
                <a:gd name="T11" fmla="*/ 84 h 84"/>
                <a:gd name="T12" fmla="*/ 0 w 91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4">
                  <a:moveTo>
                    <a:pt x="0" y="84"/>
                  </a:moveTo>
                  <a:lnTo>
                    <a:pt x="55" y="84"/>
                  </a:lnTo>
                  <a:lnTo>
                    <a:pt x="91" y="38"/>
                  </a:lnTo>
                  <a:lnTo>
                    <a:pt x="57" y="0"/>
                  </a:lnTo>
                  <a:lnTo>
                    <a:pt x="49" y="5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45"/>
            <p:cNvSpPr>
              <a:spLocks/>
            </p:cNvSpPr>
            <p:nvPr/>
          </p:nvSpPr>
          <p:spPr bwMode="auto">
            <a:xfrm>
              <a:off x="4981" y="1068"/>
              <a:ext cx="357" cy="355"/>
            </a:xfrm>
            <a:custGeom>
              <a:avLst/>
              <a:gdLst>
                <a:gd name="T0" fmla="*/ 316 w 844"/>
                <a:gd name="T1" fmla="*/ 60 h 830"/>
                <a:gd name="T2" fmla="*/ 350 w 844"/>
                <a:gd name="T3" fmla="*/ 230 h 830"/>
                <a:gd name="T4" fmla="*/ 371 w 844"/>
                <a:gd name="T5" fmla="*/ 469 h 830"/>
                <a:gd name="T6" fmla="*/ 318 w 844"/>
                <a:gd name="T7" fmla="*/ 450 h 830"/>
                <a:gd name="T8" fmla="*/ 418 w 844"/>
                <a:gd name="T9" fmla="*/ 576 h 830"/>
                <a:gd name="T10" fmla="*/ 0 w 844"/>
                <a:gd name="T11" fmla="*/ 627 h 830"/>
                <a:gd name="T12" fmla="*/ 420 w 844"/>
                <a:gd name="T13" fmla="*/ 739 h 830"/>
                <a:gd name="T14" fmla="*/ 443 w 844"/>
                <a:gd name="T15" fmla="*/ 790 h 830"/>
                <a:gd name="T16" fmla="*/ 476 w 844"/>
                <a:gd name="T17" fmla="*/ 739 h 830"/>
                <a:gd name="T18" fmla="*/ 504 w 844"/>
                <a:gd name="T19" fmla="*/ 830 h 830"/>
                <a:gd name="T20" fmla="*/ 538 w 844"/>
                <a:gd name="T21" fmla="*/ 724 h 830"/>
                <a:gd name="T22" fmla="*/ 700 w 844"/>
                <a:gd name="T23" fmla="*/ 750 h 830"/>
                <a:gd name="T24" fmla="*/ 668 w 844"/>
                <a:gd name="T25" fmla="*/ 665 h 830"/>
                <a:gd name="T26" fmla="*/ 715 w 844"/>
                <a:gd name="T27" fmla="*/ 663 h 830"/>
                <a:gd name="T28" fmla="*/ 690 w 844"/>
                <a:gd name="T29" fmla="*/ 688 h 830"/>
                <a:gd name="T30" fmla="*/ 711 w 844"/>
                <a:gd name="T31" fmla="*/ 716 h 830"/>
                <a:gd name="T32" fmla="*/ 736 w 844"/>
                <a:gd name="T33" fmla="*/ 688 h 830"/>
                <a:gd name="T34" fmla="*/ 744 w 844"/>
                <a:gd name="T35" fmla="*/ 733 h 830"/>
                <a:gd name="T36" fmla="*/ 766 w 844"/>
                <a:gd name="T37" fmla="*/ 667 h 830"/>
                <a:gd name="T38" fmla="*/ 643 w 844"/>
                <a:gd name="T39" fmla="*/ 543 h 830"/>
                <a:gd name="T40" fmla="*/ 607 w 844"/>
                <a:gd name="T41" fmla="*/ 452 h 830"/>
                <a:gd name="T42" fmla="*/ 584 w 844"/>
                <a:gd name="T43" fmla="*/ 471 h 830"/>
                <a:gd name="T44" fmla="*/ 671 w 844"/>
                <a:gd name="T45" fmla="*/ 614 h 830"/>
                <a:gd name="T46" fmla="*/ 531 w 844"/>
                <a:gd name="T47" fmla="*/ 648 h 830"/>
                <a:gd name="T48" fmla="*/ 382 w 844"/>
                <a:gd name="T49" fmla="*/ 496 h 830"/>
                <a:gd name="T50" fmla="*/ 430 w 844"/>
                <a:gd name="T51" fmla="*/ 384 h 830"/>
                <a:gd name="T52" fmla="*/ 495 w 844"/>
                <a:gd name="T53" fmla="*/ 471 h 830"/>
                <a:gd name="T54" fmla="*/ 394 w 844"/>
                <a:gd name="T55" fmla="*/ 125 h 830"/>
                <a:gd name="T56" fmla="*/ 401 w 844"/>
                <a:gd name="T57" fmla="*/ 233 h 830"/>
                <a:gd name="T58" fmla="*/ 348 w 844"/>
                <a:gd name="T59" fmla="*/ 47 h 830"/>
                <a:gd name="T60" fmla="*/ 308 w 844"/>
                <a:gd name="T61" fmla="*/ 7 h 830"/>
                <a:gd name="T62" fmla="*/ 246 w 844"/>
                <a:gd name="T63" fmla="*/ 47 h 830"/>
                <a:gd name="T64" fmla="*/ 251 w 844"/>
                <a:gd name="T65" fmla="*/ 6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4" h="830">
                  <a:moveTo>
                    <a:pt x="251" y="60"/>
                  </a:moveTo>
                  <a:lnTo>
                    <a:pt x="316" y="60"/>
                  </a:lnTo>
                  <a:lnTo>
                    <a:pt x="325" y="266"/>
                  </a:lnTo>
                  <a:lnTo>
                    <a:pt x="350" y="230"/>
                  </a:lnTo>
                  <a:lnTo>
                    <a:pt x="365" y="435"/>
                  </a:lnTo>
                  <a:lnTo>
                    <a:pt x="371" y="469"/>
                  </a:lnTo>
                  <a:lnTo>
                    <a:pt x="329" y="420"/>
                  </a:lnTo>
                  <a:lnTo>
                    <a:pt x="318" y="450"/>
                  </a:lnTo>
                  <a:lnTo>
                    <a:pt x="418" y="553"/>
                  </a:lnTo>
                  <a:lnTo>
                    <a:pt x="418" y="576"/>
                  </a:lnTo>
                  <a:lnTo>
                    <a:pt x="8" y="581"/>
                  </a:lnTo>
                  <a:lnTo>
                    <a:pt x="0" y="627"/>
                  </a:lnTo>
                  <a:lnTo>
                    <a:pt x="415" y="619"/>
                  </a:lnTo>
                  <a:lnTo>
                    <a:pt x="420" y="739"/>
                  </a:lnTo>
                  <a:lnTo>
                    <a:pt x="447" y="745"/>
                  </a:lnTo>
                  <a:lnTo>
                    <a:pt x="443" y="790"/>
                  </a:lnTo>
                  <a:lnTo>
                    <a:pt x="477" y="790"/>
                  </a:lnTo>
                  <a:lnTo>
                    <a:pt x="476" y="739"/>
                  </a:lnTo>
                  <a:lnTo>
                    <a:pt x="506" y="745"/>
                  </a:lnTo>
                  <a:lnTo>
                    <a:pt x="504" y="830"/>
                  </a:lnTo>
                  <a:lnTo>
                    <a:pt x="529" y="806"/>
                  </a:lnTo>
                  <a:lnTo>
                    <a:pt x="538" y="724"/>
                  </a:lnTo>
                  <a:lnTo>
                    <a:pt x="607" y="752"/>
                  </a:lnTo>
                  <a:lnTo>
                    <a:pt x="700" y="750"/>
                  </a:lnTo>
                  <a:lnTo>
                    <a:pt x="666" y="703"/>
                  </a:lnTo>
                  <a:lnTo>
                    <a:pt x="668" y="665"/>
                  </a:lnTo>
                  <a:lnTo>
                    <a:pt x="687" y="644"/>
                  </a:lnTo>
                  <a:lnTo>
                    <a:pt x="715" y="663"/>
                  </a:lnTo>
                  <a:lnTo>
                    <a:pt x="709" y="682"/>
                  </a:lnTo>
                  <a:lnTo>
                    <a:pt x="690" y="688"/>
                  </a:lnTo>
                  <a:lnTo>
                    <a:pt x="694" y="707"/>
                  </a:lnTo>
                  <a:lnTo>
                    <a:pt x="711" y="716"/>
                  </a:lnTo>
                  <a:lnTo>
                    <a:pt x="723" y="701"/>
                  </a:lnTo>
                  <a:lnTo>
                    <a:pt x="736" y="688"/>
                  </a:lnTo>
                  <a:lnTo>
                    <a:pt x="753" y="710"/>
                  </a:lnTo>
                  <a:lnTo>
                    <a:pt x="744" y="733"/>
                  </a:lnTo>
                  <a:lnTo>
                    <a:pt x="844" y="735"/>
                  </a:lnTo>
                  <a:lnTo>
                    <a:pt x="766" y="667"/>
                  </a:lnTo>
                  <a:lnTo>
                    <a:pt x="694" y="598"/>
                  </a:lnTo>
                  <a:lnTo>
                    <a:pt x="643" y="543"/>
                  </a:lnTo>
                  <a:lnTo>
                    <a:pt x="609" y="475"/>
                  </a:lnTo>
                  <a:lnTo>
                    <a:pt x="607" y="452"/>
                  </a:lnTo>
                  <a:lnTo>
                    <a:pt x="576" y="446"/>
                  </a:lnTo>
                  <a:lnTo>
                    <a:pt x="584" y="471"/>
                  </a:lnTo>
                  <a:lnTo>
                    <a:pt x="622" y="543"/>
                  </a:lnTo>
                  <a:lnTo>
                    <a:pt x="671" y="614"/>
                  </a:lnTo>
                  <a:lnTo>
                    <a:pt x="576" y="627"/>
                  </a:lnTo>
                  <a:lnTo>
                    <a:pt x="531" y="648"/>
                  </a:lnTo>
                  <a:lnTo>
                    <a:pt x="457" y="564"/>
                  </a:lnTo>
                  <a:lnTo>
                    <a:pt x="382" y="496"/>
                  </a:lnTo>
                  <a:lnTo>
                    <a:pt x="365" y="203"/>
                  </a:lnTo>
                  <a:lnTo>
                    <a:pt x="430" y="384"/>
                  </a:lnTo>
                  <a:lnTo>
                    <a:pt x="434" y="338"/>
                  </a:lnTo>
                  <a:lnTo>
                    <a:pt x="495" y="471"/>
                  </a:lnTo>
                  <a:lnTo>
                    <a:pt x="445" y="309"/>
                  </a:lnTo>
                  <a:lnTo>
                    <a:pt x="394" y="125"/>
                  </a:lnTo>
                  <a:lnTo>
                    <a:pt x="386" y="146"/>
                  </a:lnTo>
                  <a:lnTo>
                    <a:pt x="401" y="233"/>
                  </a:lnTo>
                  <a:lnTo>
                    <a:pt x="363" y="142"/>
                  </a:lnTo>
                  <a:lnTo>
                    <a:pt x="348" y="47"/>
                  </a:lnTo>
                  <a:lnTo>
                    <a:pt x="323" y="0"/>
                  </a:lnTo>
                  <a:lnTo>
                    <a:pt x="308" y="7"/>
                  </a:lnTo>
                  <a:lnTo>
                    <a:pt x="308" y="38"/>
                  </a:lnTo>
                  <a:lnTo>
                    <a:pt x="246" y="47"/>
                  </a:lnTo>
                  <a:lnTo>
                    <a:pt x="251" y="60"/>
                  </a:lnTo>
                  <a:lnTo>
                    <a:pt x="2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46"/>
            <p:cNvSpPr>
              <a:spLocks/>
            </p:cNvSpPr>
            <p:nvPr/>
          </p:nvSpPr>
          <p:spPr bwMode="auto">
            <a:xfrm>
              <a:off x="5008" y="1383"/>
              <a:ext cx="140" cy="17"/>
            </a:xfrm>
            <a:custGeom>
              <a:avLst/>
              <a:gdLst>
                <a:gd name="T0" fmla="*/ 0 w 331"/>
                <a:gd name="T1" fmla="*/ 23 h 42"/>
                <a:gd name="T2" fmla="*/ 108 w 331"/>
                <a:gd name="T3" fmla="*/ 27 h 42"/>
                <a:gd name="T4" fmla="*/ 106 w 331"/>
                <a:gd name="T5" fmla="*/ 10 h 42"/>
                <a:gd name="T6" fmla="*/ 143 w 331"/>
                <a:gd name="T7" fmla="*/ 8 h 42"/>
                <a:gd name="T8" fmla="*/ 162 w 331"/>
                <a:gd name="T9" fmla="*/ 27 h 42"/>
                <a:gd name="T10" fmla="*/ 207 w 331"/>
                <a:gd name="T11" fmla="*/ 27 h 42"/>
                <a:gd name="T12" fmla="*/ 200 w 331"/>
                <a:gd name="T13" fmla="*/ 0 h 42"/>
                <a:gd name="T14" fmla="*/ 241 w 331"/>
                <a:gd name="T15" fmla="*/ 0 h 42"/>
                <a:gd name="T16" fmla="*/ 243 w 331"/>
                <a:gd name="T17" fmla="*/ 23 h 42"/>
                <a:gd name="T18" fmla="*/ 331 w 331"/>
                <a:gd name="T19" fmla="*/ 23 h 42"/>
                <a:gd name="T20" fmla="*/ 308 w 331"/>
                <a:gd name="T21" fmla="*/ 40 h 42"/>
                <a:gd name="T22" fmla="*/ 17 w 331"/>
                <a:gd name="T23" fmla="*/ 42 h 42"/>
                <a:gd name="T24" fmla="*/ 0 w 331"/>
                <a:gd name="T25" fmla="*/ 23 h 42"/>
                <a:gd name="T26" fmla="*/ 0 w 331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42">
                  <a:moveTo>
                    <a:pt x="0" y="23"/>
                  </a:moveTo>
                  <a:lnTo>
                    <a:pt x="108" y="27"/>
                  </a:lnTo>
                  <a:lnTo>
                    <a:pt x="106" y="10"/>
                  </a:lnTo>
                  <a:lnTo>
                    <a:pt x="143" y="8"/>
                  </a:lnTo>
                  <a:lnTo>
                    <a:pt x="162" y="27"/>
                  </a:lnTo>
                  <a:lnTo>
                    <a:pt x="207" y="27"/>
                  </a:lnTo>
                  <a:lnTo>
                    <a:pt x="200" y="0"/>
                  </a:lnTo>
                  <a:lnTo>
                    <a:pt x="241" y="0"/>
                  </a:lnTo>
                  <a:lnTo>
                    <a:pt x="243" y="23"/>
                  </a:lnTo>
                  <a:lnTo>
                    <a:pt x="331" y="23"/>
                  </a:lnTo>
                  <a:lnTo>
                    <a:pt x="308" y="40"/>
                  </a:lnTo>
                  <a:lnTo>
                    <a:pt x="17" y="4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47"/>
            <p:cNvSpPr>
              <a:spLocks/>
            </p:cNvSpPr>
            <p:nvPr/>
          </p:nvSpPr>
          <p:spPr bwMode="auto">
            <a:xfrm>
              <a:off x="5117" y="1371"/>
              <a:ext cx="52" cy="66"/>
            </a:xfrm>
            <a:custGeom>
              <a:avLst/>
              <a:gdLst>
                <a:gd name="T0" fmla="*/ 121 w 121"/>
                <a:gd name="T1" fmla="*/ 22 h 154"/>
                <a:gd name="T2" fmla="*/ 60 w 121"/>
                <a:gd name="T3" fmla="*/ 154 h 154"/>
                <a:gd name="T4" fmla="*/ 3 w 121"/>
                <a:gd name="T5" fmla="*/ 154 h 154"/>
                <a:gd name="T6" fmla="*/ 0 w 121"/>
                <a:gd name="T7" fmla="*/ 119 h 154"/>
                <a:gd name="T8" fmla="*/ 55 w 121"/>
                <a:gd name="T9" fmla="*/ 119 h 154"/>
                <a:gd name="T10" fmla="*/ 104 w 121"/>
                <a:gd name="T11" fmla="*/ 0 h 154"/>
                <a:gd name="T12" fmla="*/ 121 w 121"/>
                <a:gd name="T13" fmla="*/ 22 h 154"/>
                <a:gd name="T14" fmla="*/ 121 w 121"/>
                <a:gd name="T15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4">
                  <a:moveTo>
                    <a:pt x="121" y="22"/>
                  </a:moveTo>
                  <a:lnTo>
                    <a:pt x="60" y="154"/>
                  </a:lnTo>
                  <a:lnTo>
                    <a:pt x="3" y="154"/>
                  </a:lnTo>
                  <a:lnTo>
                    <a:pt x="0" y="119"/>
                  </a:lnTo>
                  <a:lnTo>
                    <a:pt x="55" y="119"/>
                  </a:lnTo>
                  <a:lnTo>
                    <a:pt x="104" y="0"/>
                  </a:lnTo>
                  <a:lnTo>
                    <a:pt x="121" y="22"/>
                  </a:lnTo>
                  <a:lnTo>
                    <a:pt x="1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48"/>
            <p:cNvSpPr>
              <a:spLocks/>
            </p:cNvSpPr>
            <p:nvPr/>
          </p:nvSpPr>
          <p:spPr bwMode="auto">
            <a:xfrm>
              <a:off x="5115" y="1403"/>
              <a:ext cx="23" cy="10"/>
            </a:xfrm>
            <a:custGeom>
              <a:avLst/>
              <a:gdLst>
                <a:gd name="T0" fmla="*/ 51 w 53"/>
                <a:gd name="T1" fmla="*/ 23 h 23"/>
                <a:gd name="T2" fmla="*/ 2 w 53"/>
                <a:gd name="T3" fmla="*/ 23 h 23"/>
                <a:gd name="T4" fmla="*/ 0 w 53"/>
                <a:gd name="T5" fmla="*/ 0 h 23"/>
                <a:gd name="T6" fmla="*/ 53 w 53"/>
                <a:gd name="T7" fmla="*/ 2 h 23"/>
                <a:gd name="T8" fmla="*/ 51 w 53"/>
                <a:gd name="T9" fmla="*/ 23 h 23"/>
                <a:gd name="T10" fmla="*/ 51 w 53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3">
                  <a:moveTo>
                    <a:pt x="51" y="23"/>
                  </a:moveTo>
                  <a:lnTo>
                    <a:pt x="2" y="23"/>
                  </a:lnTo>
                  <a:lnTo>
                    <a:pt x="0" y="0"/>
                  </a:lnTo>
                  <a:lnTo>
                    <a:pt x="53" y="2"/>
                  </a:lnTo>
                  <a:lnTo>
                    <a:pt x="51" y="23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49"/>
            <p:cNvSpPr>
              <a:spLocks/>
            </p:cNvSpPr>
            <p:nvPr/>
          </p:nvSpPr>
          <p:spPr bwMode="auto">
            <a:xfrm>
              <a:off x="5072" y="1409"/>
              <a:ext cx="28" cy="23"/>
            </a:xfrm>
            <a:custGeom>
              <a:avLst/>
              <a:gdLst>
                <a:gd name="T0" fmla="*/ 55 w 65"/>
                <a:gd name="T1" fmla="*/ 2 h 55"/>
                <a:gd name="T2" fmla="*/ 65 w 65"/>
                <a:gd name="T3" fmla="*/ 21 h 55"/>
                <a:gd name="T4" fmla="*/ 31 w 65"/>
                <a:gd name="T5" fmla="*/ 21 h 55"/>
                <a:gd name="T6" fmla="*/ 32 w 65"/>
                <a:gd name="T7" fmla="*/ 55 h 55"/>
                <a:gd name="T8" fmla="*/ 0 w 65"/>
                <a:gd name="T9" fmla="*/ 55 h 55"/>
                <a:gd name="T10" fmla="*/ 4 w 65"/>
                <a:gd name="T11" fmla="*/ 0 h 55"/>
                <a:gd name="T12" fmla="*/ 55 w 65"/>
                <a:gd name="T13" fmla="*/ 2 h 55"/>
                <a:gd name="T14" fmla="*/ 55 w 65"/>
                <a:gd name="T15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5">
                  <a:moveTo>
                    <a:pt x="55" y="2"/>
                  </a:moveTo>
                  <a:lnTo>
                    <a:pt x="65" y="21"/>
                  </a:lnTo>
                  <a:lnTo>
                    <a:pt x="31" y="21"/>
                  </a:lnTo>
                  <a:lnTo>
                    <a:pt x="32" y="55"/>
                  </a:lnTo>
                  <a:lnTo>
                    <a:pt x="0" y="55"/>
                  </a:lnTo>
                  <a:lnTo>
                    <a:pt x="4" y="0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50"/>
            <p:cNvSpPr>
              <a:spLocks/>
            </p:cNvSpPr>
            <p:nvPr/>
          </p:nvSpPr>
          <p:spPr bwMode="auto">
            <a:xfrm>
              <a:off x="5036" y="1405"/>
              <a:ext cx="20" cy="10"/>
            </a:xfrm>
            <a:custGeom>
              <a:avLst/>
              <a:gdLst>
                <a:gd name="T0" fmla="*/ 45 w 45"/>
                <a:gd name="T1" fmla="*/ 4 h 23"/>
                <a:gd name="T2" fmla="*/ 43 w 45"/>
                <a:gd name="T3" fmla="*/ 23 h 23"/>
                <a:gd name="T4" fmla="*/ 0 w 45"/>
                <a:gd name="T5" fmla="*/ 19 h 23"/>
                <a:gd name="T6" fmla="*/ 0 w 45"/>
                <a:gd name="T7" fmla="*/ 0 h 23"/>
                <a:gd name="T8" fmla="*/ 45 w 45"/>
                <a:gd name="T9" fmla="*/ 4 h 23"/>
                <a:gd name="T10" fmla="*/ 45 w 45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3">
                  <a:moveTo>
                    <a:pt x="45" y="4"/>
                  </a:moveTo>
                  <a:lnTo>
                    <a:pt x="43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51"/>
            <p:cNvSpPr>
              <a:spLocks/>
            </p:cNvSpPr>
            <p:nvPr/>
          </p:nvSpPr>
          <p:spPr bwMode="auto">
            <a:xfrm>
              <a:off x="5130" y="1447"/>
              <a:ext cx="42" cy="466"/>
            </a:xfrm>
            <a:custGeom>
              <a:avLst/>
              <a:gdLst>
                <a:gd name="T0" fmla="*/ 0 w 101"/>
                <a:gd name="T1" fmla="*/ 0 h 1091"/>
                <a:gd name="T2" fmla="*/ 0 w 101"/>
                <a:gd name="T3" fmla="*/ 1036 h 1091"/>
                <a:gd name="T4" fmla="*/ 27 w 101"/>
                <a:gd name="T5" fmla="*/ 1044 h 1091"/>
                <a:gd name="T6" fmla="*/ 27 w 101"/>
                <a:gd name="T7" fmla="*/ 574 h 1091"/>
                <a:gd name="T8" fmla="*/ 47 w 101"/>
                <a:gd name="T9" fmla="*/ 624 h 1091"/>
                <a:gd name="T10" fmla="*/ 51 w 101"/>
                <a:gd name="T11" fmla="*/ 1044 h 1091"/>
                <a:gd name="T12" fmla="*/ 70 w 101"/>
                <a:gd name="T13" fmla="*/ 1057 h 1091"/>
                <a:gd name="T14" fmla="*/ 68 w 101"/>
                <a:gd name="T15" fmla="*/ 1090 h 1091"/>
                <a:gd name="T16" fmla="*/ 89 w 101"/>
                <a:gd name="T17" fmla="*/ 1091 h 1091"/>
                <a:gd name="T18" fmla="*/ 101 w 101"/>
                <a:gd name="T19" fmla="*/ 285 h 1091"/>
                <a:gd name="T20" fmla="*/ 87 w 101"/>
                <a:gd name="T21" fmla="*/ 310 h 1091"/>
                <a:gd name="T22" fmla="*/ 78 w 101"/>
                <a:gd name="T23" fmla="*/ 624 h 1091"/>
                <a:gd name="T24" fmla="*/ 53 w 101"/>
                <a:gd name="T25" fmla="*/ 584 h 1091"/>
                <a:gd name="T26" fmla="*/ 66 w 101"/>
                <a:gd name="T27" fmla="*/ 63 h 1091"/>
                <a:gd name="T28" fmla="*/ 47 w 101"/>
                <a:gd name="T29" fmla="*/ 109 h 1091"/>
                <a:gd name="T30" fmla="*/ 46 w 101"/>
                <a:gd name="T31" fmla="*/ 409 h 1091"/>
                <a:gd name="T32" fmla="*/ 25 w 101"/>
                <a:gd name="T33" fmla="*/ 392 h 1091"/>
                <a:gd name="T34" fmla="*/ 28 w 101"/>
                <a:gd name="T35" fmla="*/ 14 h 1091"/>
                <a:gd name="T36" fmla="*/ 0 w 101"/>
                <a:gd name="T37" fmla="*/ 0 h 1091"/>
                <a:gd name="T38" fmla="*/ 0 w 101"/>
                <a:gd name="T3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091">
                  <a:moveTo>
                    <a:pt x="0" y="0"/>
                  </a:moveTo>
                  <a:lnTo>
                    <a:pt x="0" y="1036"/>
                  </a:lnTo>
                  <a:lnTo>
                    <a:pt x="27" y="1044"/>
                  </a:lnTo>
                  <a:lnTo>
                    <a:pt x="27" y="574"/>
                  </a:lnTo>
                  <a:lnTo>
                    <a:pt x="47" y="624"/>
                  </a:lnTo>
                  <a:lnTo>
                    <a:pt x="51" y="1044"/>
                  </a:lnTo>
                  <a:lnTo>
                    <a:pt x="70" y="1057"/>
                  </a:lnTo>
                  <a:lnTo>
                    <a:pt x="68" y="1090"/>
                  </a:lnTo>
                  <a:lnTo>
                    <a:pt x="89" y="1091"/>
                  </a:lnTo>
                  <a:lnTo>
                    <a:pt x="101" y="285"/>
                  </a:lnTo>
                  <a:lnTo>
                    <a:pt x="87" y="310"/>
                  </a:lnTo>
                  <a:lnTo>
                    <a:pt x="78" y="624"/>
                  </a:lnTo>
                  <a:lnTo>
                    <a:pt x="53" y="584"/>
                  </a:lnTo>
                  <a:lnTo>
                    <a:pt x="66" y="63"/>
                  </a:lnTo>
                  <a:lnTo>
                    <a:pt x="47" y="109"/>
                  </a:lnTo>
                  <a:lnTo>
                    <a:pt x="46" y="409"/>
                  </a:lnTo>
                  <a:lnTo>
                    <a:pt x="25" y="392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52"/>
            <p:cNvSpPr>
              <a:spLocks/>
            </p:cNvSpPr>
            <p:nvPr/>
          </p:nvSpPr>
          <p:spPr bwMode="auto">
            <a:xfrm>
              <a:off x="5152" y="1374"/>
              <a:ext cx="92" cy="240"/>
            </a:xfrm>
            <a:custGeom>
              <a:avLst/>
              <a:gdLst>
                <a:gd name="T0" fmla="*/ 54 w 219"/>
                <a:gd name="T1" fmla="*/ 50 h 561"/>
                <a:gd name="T2" fmla="*/ 10 w 219"/>
                <a:gd name="T3" fmla="*/ 103 h 561"/>
                <a:gd name="T4" fmla="*/ 14 w 219"/>
                <a:gd name="T5" fmla="*/ 143 h 561"/>
                <a:gd name="T6" fmla="*/ 0 w 219"/>
                <a:gd name="T7" fmla="*/ 164 h 561"/>
                <a:gd name="T8" fmla="*/ 0 w 219"/>
                <a:gd name="T9" fmla="*/ 312 h 561"/>
                <a:gd name="T10" fmla="*/ 12 w 219"/>
                <a:gd name="T11" fmla="*/ 373 h 561"/>
                <a:gd name="T12" fmla="*/ 17 w 219"/>
                <a:gd name="T13" fmla="*/ 234 h 561"/>
                <a:gd name="T14" fmla="*/ 34 w 219"/>
                <a:gd name="T15" fmla="*/ 236 h 561"/>
                <a:gd name="T16" fmla="*/ 33 w 219"/>
                <a:gd name="T17" fmla="*/ 561 h 561"/>
                <a:gd name="T18" fmla="*/ 52 w 219"/>
                <a:gd name="T19" fmla="*/ 451 h 561"/>
                <a:gd name="T20" fmla="*/ 63 w 219"/>
                <a:gd name="T21" fmla="*/ 451 h 561"/>
                <a:gd name="T22" fmla="*/ 73 w 219"/>
                <a:gd name="T23" fmla="*/ 483 h 561"/>
                <a:gd name="T24" fmla="*/ 99 w 219"/>
                <a:gd name="T25" fmla="*/ 483 h 561"/>
                <a:gd name="T26" fmla="*/ 103 w 219"/>
                <a:gd name="T27" fmla="*/ 367 h 561"/>
                <a:gd name="T28" fmla="*/ 179 w 219"/>
                <a:gd name="T29" fmla="*/ 445 h 561"/>
                <a:gd name="T30" fmla="*/ 183 w 219"/>
                <a:gd name="T31" fmla="*/ 416 h 561"/>
                <a:gd name="T32" fmla="*/ 171 w 219"/>
                <a:gd name="T33" fmla="*/ 384 h 561"/>
                <a:gd name="T34" fmla="*/ 168 w 219"/>
                <a:gd name="T35" fmla="*/ 211 h 561"/>
                <a:gd name="T36" fmla="*/ 147 w 219"/>
                <a:gd name="T37" fmla="*/ 175 h 561"/>
                <a:gd name="T38" fmla="*/ 112 w 219"/>
                <a:gd name="T39" fmla="*/ 177 h 561"/>
                <a:gd name="T40" fmla="*/ 112 w 219"/>
                <a:gd name="T41" fmla="*/ 145 h 561"/>
                <a:gd name="T42" fmla="*/ 196 w 219"/>
                <a:gd name="T43" fmla="*/ 148 h 561"/>
                <a:gd name="T44" fmla="*/ 219 w 219"/>
                <a:gd name="T45" fmla="*/ 109 h 561"/>
                <a:gd name="T46" fmla="*/ 215 w 219"/>
                <a:gd name="T47" fmla="*/ 17 h 561"/>
                <a:gd name="T48" fmla="*/ 183 w 219"/>
                <a:gd name="T49" fmla="*/ 12 h 561"/>
                <a:gd name="T50" fmla="*/ 190 w 219"/>
                <a:gd name="T51" fmla="*/ 129 h 561"/>
                <a:gd name="T52" fmla="*/ 124 w 219"/>
                <a:gd name="T53" fmla="*/ 124 h 561"/>
                <a:gd name="T54" fmla="*/ 128 w 219"/>
                <a:gd name="T55" fmla="*/ 0 h 561"/>
                <a:gd name="T56" fmla="*/ 101 w 219"/>
                <a:gd name="T57" fmla="*/ 88 h 561"/>
                <a:gd name="T58" fmla="*/ 103 w 219"/>
                <a:gd name="T59" fmla="*/ 133 h 561"/>
                <a:gd name="T60" fmla="*/ 80 w 219"/>
                <a:gd name="T61" fmla="*/ 126 h 561"/>
                <a:gd name="T62" fmla="*/ 84 w 219"/>
                <a:gd name="T63" fmla="*/ 181 h 561"/>
                <a:gd name="T64" fmla="*/ 52 w 219"/>
                <a:gd name="T65" fmla="*/ 200 h 561"/>
                <a:gd name="T66" fmla="*/ 19 w 219"/>
                <a:gd name="T67" fmla="*/ 194 h 561"/>
                <a:gd name="T68" fmla="*/ 29 w 219"/>
                <a:gd name="T69" fmla="*/ 133 h 561"/>
                <a:gd name="T70" fmla="*/ 59 w 219"/>
                <a:gd name="T71" fmla="*/ 101 h 561"/>
                <a:gd name="T72" fmla="*/ 54 w 219"/>
                <a:gd name="T73" fmla="*/ 50 h 561"/>
                <a:gd name="T74" fmla="*/ 54 w 219"/>
                <a:gd name="T75" fmla="*/ 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561">
                  <a:moveTo>
                    <a:pt x="54" y="50"/>
                  </a:moveTo>
                  <a:lnTo>
                    <a:pt x="10" y="103"/>
                  </a:lnTo>
                  <a:lnTo>
                    <a:pt x="14" y="143"/>
                  </a:lnTo>
                  <a:lnTo>
                    <a:pt x="0" y="164"/>
                  </a:lnTo>
                  <a:lnTo>
                    <a:pt x="0" y="312"/>
                  </a:lnTo>
                  <a:lnTo>
                    <a:pt x="12" y="373"/>
                  </a:lnTo>
                  <a:lnTo>
                    <a:pt x="17" y="234"/>
                  </a:lnTo>
                  <a:lnTo>
                    <a:pt x="34" y="236"/>
                  </a:lnTo>
                  <a:lnTo>
                    <a:pt x="33" y="561"/>
                  </a:lnTo>
                  <a:lnTo>
                    <a:pt x="52" y="451"/>
                  </a:lnTo>
                  <a:lnTo>
                    <a:pt x="63" y="451"/>
                  </a:lnTo>
                  <a:lnTo>
                    <a:pt x="73" y="483"/>
                  </a:lnTo>
                  <a:lnTo>
                    <a:pt x="99" y="483"/>
                  </a:lnTo>
                  <a:lnTo>
                    <a:pt x="103" y="367"/>
                  </a:lnTo>
                  <a:lnTo>
                    <a:pt x="179" y="445"/>
                  </a:lnTo>
                  <a:lnTo>
                    <a:pt x="183" y="416"/>
                  </a:lnTo>
                  <a:lnTo>
                    <a:pt x="171" y="384"/>
                  </a:lnTo>
                  <a:lnTo>
                    <a:pt x="168" y="211"/>
                  </a:lnTo>
                  <a:lnTo>
                    <a:pt x="147" y="175"/>
                  </a:lnTo>
                  <a:lnTo>
                    <a:pt x="112" y="177"/>
                  </a:lnTo>
                  <a:lnTo>
                    <a:pt x="112" y="145"/>
                  </a:lnTo>
                  <a:lnTo>
                    <a:pt x="196" y="148"/>
                  </a:lnTo>
                  <a:lnTo>
                    <a:pt x="219" y="109"/>
                  </a:lnTo>
                  <a:lnTo>
                    <a:pt x="215" y="17"/>
                  </a:lnTo>
                  <a:lnTo>
                    <a:pt x="183" y="12"/>
                  </a:lnTo>
                  <a:lnTo>
                    <a:pt x="190" y="129"/>
                  </a:lnTo>
                  <a:lnTo>
                    <a:pt x="124" y="124"/>
                  </a:lnTo>
                  <a:lnTo>
                    <a:pt x="128" y="0"/>
                  </a:lnTo>
                  <a:lnTo>
                    <a:pt x="101" y="88"/>
                  </a:lnTo>
                  <a:lnTo>
                    <a:pt x="103" y="133"/>
                  </a:lnTo>
                  <a:lnTo>
                    <a:pt x="80" y="126"/>
                  </a:lnTo>
                  <a:lnTo>
                    <a:pt x="84" y="181"/>
                  </a:lnTo>
                  <a:lnTo>
                    <a:pt x="52" y="200"/>
                  </a:lnTo>
                  <a:lnTo>
                    <a:pt x="19" y="194"/>
                  </a:lnTo>
                  <a:lnTo>
                    <a:pt x="29" y="133"/>
                  </a:lnTo>
                  <a:lnTo>
                    <a:pt x="59" y="101"/>
                  </a:lnTo>
                  <a:lnTo>
                    <a:pt x="54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53"/>
            <p:cNvSpPr>
              <a:spLocks/>
            </p:cNvSpPr>
            <p:nvPr/>
          </p:nvSpPr>
          <p:spPr bwMode="auto">
            <a:xfrm>
              <a:off x="5161" y="1410"/>
              <a:ext cx="29" cy="57"/>
            </a:xfrm>
            <a:custGeom>
              <a:avLst/>
              <a:gdLst>
                <a:gd name="T0" fmla="*/ 0 w 69"/>
                <a:gd name="T1" fmla="*/ 38 h 133"/>
                <a:gd name="T2" fmla="*/ 15 w 69"/>
                <a:gd name="T3" fmla="*/ 74 h 133"/>
                <a:gd name="T4" fmla="*/ 15 w 69"/>
                <a:gd name="T5" fmla="*/ 127 h 133"/>
                <a:gd name="T6" fmla="*/ 27 w 69"/>
                <a:gd name="T7" fmla="*/ 133 h 133"/>
                <a:gd name="T8" fmla="*/ 23 w 69"/>
                <a:gd name="T9" fmla="*/ 66 h 133"/>
                <a:gd name="T10" fmla="*/ 65 w 69"/>
                <a:gd name="T11" fmla="*/ 108 h 133"/>
                <a:gd name="T12" fmla="*/ 69 w 69"/>
                <a:gd name="T13" fmla="*/ 49 h 133"/>
                <a:gd name="T14" fmla="*/ 29 w 69"/>
                <a:gd name="T15" fmla="*/ 0 h 133"/>
                <a:gd name="T16" fmla="*/ 0 w 69"/>
                <a:gd name="T17" fmla="*/ 38 h 133"/>
                <a:gd name="T18" fmla="*/ 0 w 69"/>
                <a:gd name="T19" fmla="*/ 3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33">
                  <a:moveTo>
                    <a:pt x="0" y="38"/>
                  </a:moveTo>
                  <a:lnTo>
                    <a:pt x="15" y="74"/>
                  </a:lnTo>
                  <a:lnTo>
                    <a:pt x="15" y="127"/>
                  </a:lnTo>
                  <a:lnTo>
                    <a:pt x="27" y="133"/>
                  </a:lnTo>
                  <a:lnTo>
                    <a:pt x="23" y="66"/>
                  </a:lnTo>
                  <a:lnTo>
                    <a:pt x="65" y="108"/>
                  </a:lnTo>
                  <a:lnTo>
                    <a:pt x="69" y="49"/>
                  </a:lnTo>
                  <a:lnTo>
                    <a:pt x="2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54"/>
            <p:cNvSpPr>
              <a:spLocks/>
            </p:cNvSpPr>
            <p:nvPr/>
          </p:nvSpPr>
          <p:spPr bwMode="auto">
            <a:xfrm>
              <a:off x="5233" y="1416"/>
              <a:ext cx="35" cy="72"/>
            </a:xfrm>
            <a:custGeom>
              <a:avLst/>
              <a:gdLst>
                <a:gd name="T0" fmla="*/ 17 w 86"/>
                <a:gd name="T1" fmla="*/ 0 h 169"/>
                <a:gd name="T2" fmla="*/ 86 w 86"/>
                <a:gd name="T3" fmla="*/ 6 h 169"/>
                <a:gd name="T4" fmla="*/ 80 w 86"/>
                <a:gd name="T5" fmla="*/ 25 h 169"/>
                <a:gd name="T6" fmla="*/ 63 w 86"/>
                <a:gd name="T7" fmla="*/ 25 h 169"/>
                <a:gd name="T8" fmla="*/ 55 w 86"/>
                <a:gd name="T9" fmla="*/ 42 h 169"/>
                <a:gd name="T10" fmla="*/ 76 w 86"/>
                <a:gd name="T11" fmla="*/ 42 h 169"/>
                <a:gd name="T12" fmla="*/ 74 w 86"/>
                <a:gd name="T13" fmla="*/ 61 h 169"/>
                <a:gd name="T14" fmla="*/ 52 w 86"/>
                <a:gd name="T15" fmla="*/ 61 h 169"/>
                <a:gd name="T16" fmla="*/ 42 w 86"/>
                <a:gd name="T17" fmla="*/ 84 h 169"/>
                <a:gd name="T18" fmla="*/ 65 w 86"/>
                <a:gd name="T19" fmla="*/ 88 h 169"/>
                <a:gd name="T20" fmla="*/ 63 w 86"/>
                <a:gd name="T21" fmla="*/ 103 h 169"/>
                <a:gd name="T22" fmla="*/ 27 w 86"/>
                <a:gd name="T23" fmla="*/ 103 h 169"/>
                <a:gd name="T24" fmla="*/ 27 w 86"/>
                <a:gd name="T25" fmla="*/ 169 h 169"/>
                <a:gd name="T26" fmla="*/ 4 w 86"/>
                <a:gd name="T27" fmla="*/ 165 h 169"/>
                <a:gd name="T28" fmla="*/ 0 w 86"/>
                <a:gd name="T29" fmla="*/ 93 h 169"/>
                <a:gd name="T30" fmla="*/ 34 w 86"/>
                <a:gd name="T31" fmla="*/ 27 h 169"/>
                <a:gd name="T32" fmla="*/ 8 w 86"/>
                <a:gd name="T33" fmla="*/ 23 h 169"/>
                <a:gd name="T34" fmla="*/ 17 w 86"/>
                <a:gd name="T35" fmla="*/ 0 h 169"/>
                <a:gd name="T36" fmla="*/ 17 w 86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69">
                  <a:moveTo>
                    <a:pt x="17" y="0"/>
                  </a:moveTo>
                  <a:lnTo>
                    <a:pt x="86" y="6"/>
                  </a:lnTo>
                  <a:lnTo>
                    <a:pt x="80" y="25"/>
                  </a:lnTo>
                  <a:lnTo>
                    <a:pt x="63" y="25"/>
                  </a:lnTo>
                  <a:lnTo>
                    <a:pt x="55" y="42"/>
                  </a:lnTo>
                  <a:lnTo>
                    <a:pt x="76" y="42"/>
                  </a:lnTo>
                  <a:lnTo>
                    <a:pt x="74" y="61"/>
                  </a:lnTo>
                  <a:lnTo>
                    <a:pt x="52" y="61"/>
                  </a:lnTo>
                  <a:lnTo>
                    <a:pt x="42" y="84"/>
                  </a:lnTo>
                  <a:lnTo>
                    <a:pt x="65" y="88"/>
                  </a:lnTo>
                  <a:lnTo>
                    <a:pt x="63" y="103"/>
                  </a:lnTo>
                  <a:lnTo>
                    <a:pt x="27" y="103"/>
                  </a:lnTo>
                  <a:lnTo>
                    <a:pt x="27" y="169"/>
                  </a:lnTo>
                  <a:lnTo>
                    <a:pt x="4" y="165"/>
                  </a:lnTo>
                  <a:lnTo>
                    <a:pt x="0" y="93"/>
                  </a:lnTo>
                  <a:lnTo>
                    <a:pt x="34" y="27"/>
                  </a:lnTo>
                  <a:lnTo>
                    <a:pt x="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55"/>
            <p:cNvSpPr>
              <a:spLocks/>
            </p:cNvSpPr>
            <p:nvPr/>
          </p:nvSpPr>
          <p:spPr bwMode="auto">
            <a:xfrm>
              <a:off x="5202" y="1368"/>
              <a:ext cx="111" cy="758"/>
            </a:xfrm>
            <a:custGeom>
              <a:avLst/>
              <a:gdLst>
                <a:gd name="T0" fmla="*/ 188 w 264"/>
                <a:gd name="T1" fmla="*/ 78 h 1771"/>
                <a:gd name="T2" fmla="*/ 186 w 264"/>
                <a:gd name="T3" fmla="*/ 160 h 1771"/>
                <a:gd name="T4" fmla="*/ 215 w 264"/>
                <a:gd name="T5" fmla="*/ 158 h 1771"/>
                <a:gd name="T6" fmla="*/ 221 w 264"/>
                <a:gd name="T7" fmla="*/ 23 h 1771"/>
                <a:gd name="T8" fmla="*/ 240 w 264"/>
                <a:gd name="T9" fmla="*/ 0 h 1771"/>
                <a:gd name="T10" fmla="*/ 264 w 264"/>
                <a:gd name="T11" fmla="*/ 17 h 1771"/>
                <a:gd name="T12" fmla="*/ 243 w 264"/>
                <a:gd name="T13" fmla="*/ 25 h 1771"/>
                <a:gd name="T14" fmla="*/ 242 w 264"/>
                <a:gd name="T15" fmla="*/ 179 h 1771"/>
                <a:gd name="T16" fmla="*/ 213 w 264"/>
                <a:gd name="T17" fmla="*/ 179 h 1771"/>
                <a:gd name="T18" fmla="*/ 215 w 264"/>
                <a:gd name="T19" fmla="*/ 1003 h 1771"/>
                <a:gd name="T20" fmla="*/ 200 w 264"/>
                <a:gd name="T21" fmla="*/ 1021 h 1771"/>
                <a:gd name="T22" fmla="*/ 198 w 264"/>
                <a:gd name="T23" fmla="*/ 1340 h 1771"/>
                <a:gd name="T24" fmla="*/ 221 w 264"/>
                <a:gd name="T25" fmla="*/ 1380 h 1771"/>
                <a:gd name="T26" fmla="*/ 219 w 264"/>
                <a:gd name="T27" fmla="*/ 1756 h 1771"/>
                <a:gd name="T28" fmla="*/ 192 w 264"/>
                <a:gd name="T29" fmla="*/ 1771 h 1771"/>
                <a:gd name="T30" fmla="*/ 194 w 264"/>
                <a:gd name="T31" fmla="*/ 1389 h 1771"/>
                <a:gd name="T32" fmla="*/ 171 w 264"/>
                <a:gd name="T33" fmla="*/ 1351 h 1771"/>
                <a:gd name="T34" fmla="*/ 27 w 264"/>
                <a:gd name="T35" fmla="*/ 1351 h 1771"/>
                <a:gd name="T36" fmla="*/ 0 w 264"/>
                <a:gd name="T37" fmla="*/ 1330 h 1771"/>
                <a:gd name="T38" fmla="*/ 179 w 264"/>
                <a:gd name="T39" fmla="*/ 1330 h 1771"/>
                <a:gd name="T40" fmla="*/ 175 w 264"/>
                <a:gd name="T41" fmla="*/ 1038 h 1771"/>
                <a:gd name="T42" fmla="*/ 167 w 264"/>
                <a:gd name="T43" fmla="*/ 1021 h 1771"/>
                <a:gd name="T44" fmla="*/ 86 w 264"/>
                <a:gd name="T45" fmla="*/ 1017 h 1771"/>
                <a:gd name="T46" fmla="*/ 116 w 264"/>
                <a:gd name="T47" fmla="*/ 996 h 1771"/>
                <a:gd name="T48" fmla="*/ 192 w 264"/>
                <a:gd name="T49" fmla="*/ 996 h 1771"/>
                <a:gd name="T50" fmla="*/ 188 w 264"/>
                <a:gd name="T51" fmla="*/ 209 h 1771"/>
                <a:gd name="T52" fmla="*/ 166 w 264"/>
                <a:gd name="T53" fmla="*/ 190 h 1771"/>
                <a:gd name="T54" fmla="*/ 188 w 264"/>
                <a:gd name="T55" fmla="*/ 78 h 1771"/>
                <a:gd name="T56" fmla="*/ 188 w 264"/>
                <a:gd name="T57" fmla="*/ 78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1771">
                  <a:moveTo>
                    <a:pt x="188" y="78"/>
                  </a:moveTo>
                  <a:lnTo>
                    <a:pt x="186" y="160"/>
                  </a:lnTo>
                  <a:lnTo>
                    <a:pt x="215" y="158"/>
                  </a:lnTo>
                  <a:lnTo>
                    <a:pt x="221" y="23"/>
                  </a:lnTo>
                  <a:lnTo>
                    <a:pt x="240" y="0"/>
                  </a:lnTo>
                  <a:lnTo>
                    <a:pt x="264" y="17"/>
                  </a:lnTo>
                  <a:lnTo>
                    <a:pt x="243" y="25"/>
                  </a:lnTo>
                  <a:lnTo>
                    <a:pt x="242" y="179"/>
                  </a:lnTo>
                  <a:lnTo>
                    <a:pt x="213" y="179"/>
                  </a:lnTo>
                  <a:lnTo>
                    <a:pt x="215" y="1003"/>
                  </a:lnTo>
                  <a:lnTo>
                    <a:pt x="200" y="1021"/>
                  </a:lnTo>
                  <a:lnTo>
                    <a:pt x="198" y="1340"/>
                  </a:lnTo>
                  <a:lnTo>
                    <a:pt x="221" y="1380"/>
                  </a:lnTo>
                  <a:lnTo>
                    <a:pt x="219" y="1756"/>
                  </a:lnTo>
                  <a:lnTo>
                    <a:pt x="192" y="1771"/>
                  </a:lnTo>
                  <a:lnTo>
                    <a:pt x="194" y="1389"/>
                  </a:lnTo>
                  <a:lnTo>
                    <a:pt x="171" y="1351"/>
                  </a:lnTo>
                  <a:lnTo>
                    <a:pt x="27" y="1351"/>
                  </a:lnTo>
                  <a:lnTo>
                    <a:pt x="0" y="1330"/>
                  </a:lnTo>
                  <a:lnTo>
                    <a:pt x="179" y="1330"/>
                  </a:lnTo>
                  <a:lnTo>
                    <a:pt x="175" y="1038"/>
                  </a:lnTo>
                  <a:lnTo>
                    <a:pt x="167" y="1021"/>
                  </a:lnTo>
                  <a:lnTo>
                    <a:pt x="86" y="1017"/>
                  </a:lnTo>
                  <a:lnTo>
                    <a:pt x="116" y="996"/>
                  </a:lnTo>
                  <a:lnTo>
                    <a:pt x="192" y="996"/>
                  </a:lnTo>
                  <a:lnTo>
                    <a:pt x="188" y="209"/>
                  </a:lnTo>
                  <a:lnTo>
                    <a:pt x="166" y="190"/>
                  </a:lnTo>
                  <a:lnTo>
                    <a:pt x="188" y="78"/>
                  </a:lnTo>
                  <a:lnTo>
                    <a:pt x="1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56"/>
            <p:cNvSpPr>
              <a:spLocks/>
            </p:cNvSpPr>
            <p:nvPr/>
          </p:nvSpPr>
          <p:spPr bwMode="auto">
            <a:xfrm>
              <a:off x="4068" y="1273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57"/>
            <p:cNvSpPr>
              <a:spLocks/>
            </p:cNvSpPr>
            <p:nvPr/>
          </p:nvSpPr>
          <p:spPr bwMode="auto">
            <a:xfrm>
              <a:off x="4230" y="1342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58"/>
            <p:cNvSpPr>
              <a:spLocks/>
            </p:cNvSpPr>
            <p:nvPr/>
          </p:nvSpPr>
          <p:spPr bwMode="auto">
            <a:xfrm>
              <a:off x="4254" y="1525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59"/>
            <p:cNvSpPr>
              <a:spLocks/>
            </p:cNvSpPr>
            <p:nvPr/>
          </p:nvSpPr>
          <p:spPr bwMode="auto">
            <a:xfrm>
              <a:off x="4220" y="1536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4052" y="1388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4066" y="1103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62"/>
            <p:cNvSpPr>
              <a:spLocks/>
            </p:cNvSpPr>
            <p:nvPr/>
          </p:nvSpPr>
          <p:spPr bwMode="auto">
            <a:xfrm>
              <a:off x="4000" y="1113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63"/>
            <p:cNvSpPr>
              <a:spLocks/>
            </p:cNvSpPr>
            <p:nvPr/>
          </p:nvSpPr>
          <p:spPr bwMode="auto">
            <a:xfrm>
              <a:off x="3688" y="1220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64"/>
            <p:cNvSpPr>
              <a:spLocks/>
            </p:cNvSpPr>
            <p:nvPr/>
          </p:nvSpPr>
          <p:spPr bwMode="auto">
            <a:xfrm>
              <a:off x="3921" y="1229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65"/>
            <p:cNvSpPr>
              <a:spLocks/>
            </p:cNvSpPr>
            <p:nvPr/>
          </p:nvSpPr>
          <p:spPr bwMode="auto">
            <a:xfrm>
              <a:off x="3921" y="1202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66"/>
            <p:cNvSpPr>
              <a:spLocks/>
            </p:cNvSpPr>
            <p:nvPr/>
          </p:nvSpPr>
          <p:spPr bwMode="auto">
            <a:xfrm>
              <a:off x="3940" y="1400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67"/>
            <p:cNvSpPr>
              <a:spLocks/>
            </p:cNvSpPr>
            <p:nvPr/>
          </p:nvSpPr>
          <p:spPr bwMode="auto">
            <a:xfrm>
              <a:off x="3909" y="1407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68"/>
            <p:cNvSpPr>
              <a:spLocks/>
            </p:cNvSpPr>
            <p:nvPr/>
          </p:nvSpPr>
          <p:spPr bwMode="auto">
            <a:xfrm>
              <a:off x="3772" y="1300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69"/>
            <p:cNvSpPr>
              <a:spLocks/>
            </p:cNvSpPr>
            <p:nvPr/>
          </p:nvSpPr>
          <p:spPr bwMode="auto">
            <a:xfrm>
              <a:off x="3844" y="1551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70"/>
            <p:cNvSpPr>
              <a:spLocks/>
            </p:cNvSpPr>
            <p:nvPr/>
          </p:nvSpPr>
          <p:spPr bwMode="auto">
            <a:xfrm>
              <a:off x="3755" y="1503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71"/>
            <p:cNvSpPr>
              <a:spLocks/>
            </p:cNvSpPr>
            <p:nvPr/>
          </p:nvSpPr>
          <p:spPr bwMode="auto">
            <a:xfrm>
              <a:off x="3811" y="1558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372"/>
            <p:cNvSpPr>
              <a:spLocks/>
            </p:cNvSpPr>
            <p:nvPr/>
          </p:nvSpPr>
          <p:spPr bwMode="auto">
            <a:xfrm>
              <a:off x="3898" y="1563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373"/>
            <p:cNvSpPr>
              <a:spLocks/>
            </p:cNvSpPr>
            <p:nvPr/>
          </p:nvSpPr>
          <p:spPr bwMode="auto">
            <a:xfrm>
              <a:off x="3782" y="1585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374"/>
            <p:cNvSpPr>
              <a:spLocks/>
            </p:cNvSpPr>
            <p:nvPr/>
          </p:nvSpPr>
          <p:spPr bwMode="auto">
            <a:xfrm>
              <a:off x="4076" y="1607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375"/>
            <p:cNvSpPr>
              <a:spLocks/>
            </p:cNvSpPr>
            <p:nvPr/>
          </p:nvSpPr>
          <p:spPr bwMode="auto">
            <a:xfrm>
              <a:off x="4106" y="1630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376"/>
            <p:cNvSpPr>
              <a:spLocks/>
            </p:cNvSpPr>
            <p:nvPr/>
          </p:nvSpPr>
          <p:spPr bwMode="auto">
            <a:xfrm>
              <a:off x="4156" y="1636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377"/>
            <p:cNvSpPr>
              <a:spLocks/>
            </p:cNvSpPr>
            <p:nvPr/>
          </p:nvSpPr>
          <p:spPr bwMode="auto">
            <a:xfrm>
              <a:off x="4280" y="1614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378"/>
            <p:cNvSpPr>
              <a:spLocks/>
            </p:cNvSpPr>
            <p:nvPr/>
          </p:nvSpPr>
          <p:spPr bwMode="auto">
            <a:xfrm>
              <a:off x="4303" y="1627"/>
              <a:ext cx="14" cy="104"/>
            </a:xfrm>
            <a:custGeom>
              <a:avLst/>
              <a:gdLst>
                <a:gd name="T0" fmla="*/ 0 w 32"/>
                <a:gd name="T1" fmla="*/ 4 h 246"/>
                <a:gd name="T2" fmla="*/ 8 w 32"/>
                <a:gd name="T3" fmla="*/ 246 h 246"/>
                <a:gd name="T4" fmla="*/ 17 w 32"/>
                <a:gd name="T5" fmla="*/ 171 h 246"/>
                <a:gd name="T6" fmla="*/ 32 w 32"/>
                <a:gd name="T7" fmla="*/ 0 h 246"/>
                <a:gd name="T8" fmla="*/ 0 w 32"/>
                <a:gd name="T9" fmla="*/ 4 h 246"/>
                <a:gd name="T10" fmla="*/ 0 w 32"/>
                <a:gd name="T11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6">
                  <a:moveTo>
                    <a:pt x="0" y="4"/>
                  </a:moveTo>
                  <a:lnTo>
                    <a:pt x="8" y="246"/>
                  </a:lnTo>
                  <a:lnTo>
                    <a:pt x="17" y="171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379"/>
            <p:cNvSpPr>
              <a:spLocks/>
            </p:cNvSpPr>
            <p:nvPr/>
          </p:nvSpPr>
          <p:spPr bwMode="auto">
            <a:xfrm>
              <a:off x="4248" y="1738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380"/>
            <p:cNvSpPr>
              <a:spLocks/>
            </p:cNvSpPr>
            <p:nvPr/>
          </p:nvSpPr>
          <p:spPr bwMode="auto">
            <a:xfrm>
              <a:off x="3666" y="1508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381"/>
            <p:cNvSpPr>
              <a:spLocks/>
            </p:cNvSpPr>
            <p:nvPr/>
          </p:nvSpPr>
          <p:spPr bwMode="auto">
            <a:xfrm>
              <a:off x="3685" y="1675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382"/>
            <p:cNvSpPr>
              <a:spLocks/>
            </p:cNvSpPr>
            <p:nvPr/>
          </p:nvSpPr>
          <p:spPr bwMode="auto">
            <a:xfrm>
              <a:off x="3668" y="1580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383"/>
            <p:cNvSpPr>
              <a:spLocks/>
            </p:cNvSpPr>
            <p:nvPr/>
          </p:nvSpPr>
          <p:spPr bwMode="auto">
            <a:xfrm>
              <a:off x="3702" y="1592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384"/>
            <p:cNvSpPr>
              <a:spLocks/>
            </p:cNvSpPr>
            <p:nvPr/>
          </p:nvSpPr>
          <p:spPr bwMode="auto">
            <a:xfrm>
              <a:off x="3728" y="1586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385"/>
            <p:cNvSpPr>
              <a:spLocks/>
            </p:cNvSpPr>
            <p:nvPr/>
          </p:nvSpPr>
          <p:spPr bwMode="auto">
            <a:xfrm>
              <a:off x="3655" y="1606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386"/>
            <p:cNvSpPr>
              <a:spLocks/>
            </p:cNvSpPr>
            <p:nvPr/>
          </p:nvSpPr>
          <p:spPr bwMode="auto">
            <a:xfrm>
              <a:off x="3611" y="1390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87"/>
            <p:cNvSpPr>
              <a:spLocks/>
            </p:cNvSpPr>
            <p:nvPr/>
          </p:nvSpPr>
          <p:spPr bwMode="auto">
            <a:xfrm>
              <a:off x="3743" y="1470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88"/>
            <p:cNvSpPr>
              <a:spLocks/>
            </p:cNvSpPr>
            <p:nvPr/>
          </p:nvSpPr>
          <p:spPr bwMode="auto">
            <a:xfrm>
              <a:off x="3769" y="1436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89"/>
            <p:cNvSpPr>
              <a:spLocks/>
            </p:cNvSpPr>
            <p:nvPr/>
          </p:nvSpPr>
          <p:spPr bwMode="auto">
            <a:xfrm>
              <a:off x="3807" y="1388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90"/>
            <p:cNvSpPr>
              <a:spLocks/>
            </p:cNvSpPr>
            <p:nvPr/>
          </p:nvSpPr>
          <p:spPr bwMode="auto">
            <a:xfrm>
              <a:off x="3731" y="1326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91"/>
            <p:cNvSpPr>
              <a:spLocks/>
            </p:cNvSpPr>
            <p:nvPr/>
          </p:nvSpPr>
          <p:spPr bwMode="auto">
            <a:xfrm>
              <a:off x="3760" y="1347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92"/>
            <p:cNvSpPr>
              <a:spLocks/>
            </p:cNvSpPr>
            <p:nvPr/>
          </p:nvSpPr>
          <p:spPr bwMode="auto">
            <a:xfrm>
              <a:off x="3733" y="1354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93"/>
            <p:cNvSpPr>
              <a:spLocks/>
            </p:cNvSpPr>
            <p:nvPr/>
          </p:nvSpPr>
          <p:spPr bwMode="auto">
            <a:xfrm>
              <a:off x="3470" y="1473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94"/>
            <p:cNvSpPr>
              <a:spLocks/>
            </p:cNvSpPr>
            <p:nvPr/>
          </p:nvSpPr>
          <p:spPr bwMode="auto">
            <a:xfrm>
              <a:off x="3555" y="1527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95"/>
            <p:cNvSpPr>
              <a:spLocks/>
            </p:cNvSpPr>
            <p:nvPr/>
          </p:nvSpPr>
          <p:spPr bwMode="auto">
            <a:xfrm>
              <a:off x="3541" y="1609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6"/>
            <p:cNvSpPr>
              <a:spLocks/>
            </p:cNvSpPr>
            <p:nvPr/>
          </p:nvSpPr>
          <p:spPr bwMode="auto">
            <a:xfrm>
              <a:off x="3454" y="1468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7"/>
            <p:cNvSpPr>
              <a:spLocks/>
            </p:cNvSpPr>
            <p:nvPr/>
          </p:nvSpPr>
          <p:spPr bwMode="auto">
            <a:xfrm>
              <a:off x="3555" y="1670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398"/>
            <p:cNvSpPr>
              <a:spLocks/>
            </p:cNvSpPr>
            <p:nvPr/>
          </p:nvSpPr>
          <p:spPr bwMode="auto">
            <a:xfrm>
              <a:off x="3553" y="1756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399"/>
            <p:cNvSpPr>
              <a:spLocks/>
            </p:cNvSpPr>
            <p:nvPr/>
          </p:nvSpPr>
          <p:spPr bwMode="auto">
            <a:xfrm>
              <a:off x="3688" y="1713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00"/>
            <p:cNvSpPr>
              <a:spLocks/>
            </p:cNvSpPr>
            <p:nvPr/>
          </p:nvSpPr>
          <p:spPr bwMode="auto">
            <a:xfrm>
              <a:off x="3695" y="1673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01"/>
            <p:cNvSpPr>
              <a:spLocks/>
            </p:cNvSpPr>
            <p:nvPr/>
          </p:nvSpPr>
          <p:spPr bwMode="auto">
            <a:xfrm>
              <a:off x="3807" y="1697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02"/>
            <p:cNvSpPr>
              <a:spLocks/>
            </p:cNvSpPr>
            <p:nvPr/>
          </p:nvSpPr>
          <p:spPr bwMode="auto">
            <a:xfrm>
              <a:off x="3808" y="1726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03"/>
            <p:cNvSpPr>
              <a:spLocks/>
            </p:cNvSpPr>
            <p:nvPr/>
          </p:nvSpPr>
          <p:spPr bwMode="auto">
            <a:xfrm>
              <a:off x="3867" y="1716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04"/>
            <p:cNvSpPr>
              <a:spLocks/>
            </p:cNvSpPr>
            <p:nvPr/>
          </p:nvSpPr>
          <p:spPr bwMode="auto">
            <a:xfrm>
              <a:off x="3892" y="1745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05"/>
            <p:cNvSpPr>
              <a:spLocks/>
            </p:cNvSpPr>
            <p:nvPr/>
          </p:nvSpPr>
          <p:spPr bwMode="auto">
            <a:xfrm>
              <a:off x="3811" y="1763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06"/>
            <p:cNvSpPr>
              <a:spLocks/>
            </p:cNvSpPr>
            <p:nvPr/>
          </p:nvSpPr>
          <p:spPr bwMode="auto">
            <a:xfrm>
              <a:off x="3815" y="1792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407"/>
            <p:cNvSpPr>
              <a:spLocks/>
            </p:cNvSpPr>
            <p:nvPr/>
          </p:nvSpPr>
          <p:spPr bwMode="auto">
            <a:xfrm>
              <a:off x="3825" y="1811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408"/>
            <p:cNvSpPr>
              <a:spLocks/>
            </p:cNvSpPr>
            <p:nvPr/>
          </p:nvSpPr>
          <p:spPr bwMode="auto">
            <a:xfrm>
              <a:off x="3470" y="1157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409"/>
            <p:cNvSpPr>
              <a:spLocks/>
            </p:cNvSpPr>
            <p:nvPr/>
          </p:nvSpPr>
          <p:spPr bwMode="auto">
            <a:xfrm>
              <a:off x="3491" y="1405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410"/>
            <p:cNvSpPr>
              <a:spLocks/>
            </p:cNvSpPr>
            <p:nvPr/>
          </p:nvSpPr>
          <p:spPr bwMode="auto">
            <a:xfrm>
              <a:off x="3524" y="1251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411"/>
            <p:cNvSpPr>
              <a:spLocks/>
            </p:cNvSpPr>
            <p:nvPr/>
          </p:nvSpPr>
          <p:spPr bwMode="auto">
            <a:xfrm>
              <a:off x="3645" y="1245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412"/>
            <p:cNvSpPr>
              <a:spLocks/>
            </p:cNvSpPr>
            <p:nvPr/>
          </p:nvSpPr>
          <p:spPr bwMode="auto">
            <a:xfrm>
              <a:off x="3130" y="790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413"/>
            <p:cNvSpPr>
              <a:spLocks/>
            </p:cNvSpPr>
            <p:nvPr/>
          </p:nvSpPr>
          <p:spPr bwMode="auto">
            <a:xfrm>
              <a:off x="3133" y="1248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414"/>
            <p:cNvSpPr>
              <a:spLocks/>
            </p:cNvSpPr>
            <p:nvPr/>
          </p:nvSpPr>
          <p:spPr bwMode="auto">
            <a:xfrm>
              <a:off x="3203" y="1136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415"/>
            <p:cNvSpPr>
              <a:spLocks/>
            </p:cNvSpPr>
            <p:nvPr/>
          </p:nvSpPr>
          <p:spPr bwMode="auto">
            <a:xfrm>
              <a:off x="3378" y="1048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416"/>
            <p:cNvSpPr>
              <a:spLocks/>
            </p:cNvSpPr>
            <p:nvPr/>
          </p:nvSpPr>
          <p:spPr bwMode="auto">
            <a:xfrm>
              <a:off x="3427" y="1101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417"/>
            <p:cNvSpPr>
              <a:spLocks/>
            </p:cNvSpPr>
            <p:nvPr/>
          </p:nvSpPr>
          <p:spPr bwMode="auto">
            <a:xfrm>
              <a:off x="3097" y="1285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Freeform 418"/>
            <p:cNvSpPr>
              <a:spLocks/>
            </p:cNvSpPr>
            <p:nvPr/>
          </p:nvSpPr>
          <p:spPr bwMode="auto">
            <a:xfrm>
              <a:off x="3178" y="1274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Freeform 419"/>
            <p:cNvSpPr>
              <a:spLocks/>
            </p:cNvSpPr>
            <p:nvPr/>
          </p:nvSpPr>
          <p:spPr bwMode="auto">
            <a:xfrm>
              <a:off x="3193" y="1252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Freeform 420"/>
            <p:cNvSpPr>
              <a:spLocks/>
            </p:cNvSpPr>
            <p:nvPr/>
          </p:nvSpPr>
          <p:spPr bwMode="auto">
            <a:xfrm>
              <a:off x="3225" y="1236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Freeform 421"/>
            <p:cNvSpPr>
              <a:spLocks/>
            </p:cNvSpPr>
            <p:nvPr/>
          </p:nvSpPr>
          <p:spPr bwMode="auto">
            <a:xfrm>
              <a:off x="3294" y="1231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Freeform 422"/>
            <p:cNvSpPr>
              <a:spLocks/>
            </p:cNvSpPr>
            <p:nvPr/>
          </p:nvSpPr>
          <p:spPr bwMode="auto">
            <a:xfrm>
              <a:off x="3286" y="1252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423"/>
            <p:cNvSpPr>
              <a:spLocks/>
            </p:cNvSpPr>
            <p:nvPr/>
          </p:nvSpPr>
          <p:spPr bwMode="auto">
            <a:xfrm>
              <a:off x="3440" y="1245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Freeform 424"/>
            <p:cNvSpPr>
              <a:spLocks/>
            </p:cNvSpPr>
            <p:nvPr/>
          </p:nvSpPr>
          <p:spPr bwMode="auto">
            <a:xfrm>
              <a:off x="3415" y="1260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Freeform 425"/>
            <p:cNvSpPr>
              <a:spLocks/>
            </p:cNvSpPr>
            <p:nvPr/>
          </p:nvSpPr>
          <p:spPr bwMode="auto">
            <a:xfrm>
              <a:off x="3108" y="1304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Freeform 426"/>
            <p:cNvSpPr>
              <a:spLocks/>
            </p:cNvSpPr>
            <p:nvPr/>
          </p:nvSpPr>
          <p:spPr bwMode="auto">
            <a:xfrm>
              <a:off x="3117" y="1340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Freeform 427"/>
            <p:cNvSpPr>
              <a:spLocks/>
            </p:cNvSpPr>
            <p:nvPr/>
          </p:nvSpPr>
          <p:spPr bwMode="auto">
            <a:xfrm>
              <a:off x="3127" y="1406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428"/>
            <p:cNvSpPr>
              <a:spLocks/>
            </p:cNvSpPr>
            <p:nvPr/>
          </p:nvSpPr>
          <p:spPr bwMode="auto">
            <a:xfrm>
              <a:off x="3117" y="1332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429"/>
            <p:cNvSpPr>
              <a:spLocks/>
            </p:cNvSpPr>
            <p:nvPr/>
          </p:nvSpPr>
          <p:spPr bwMode="auto">
            <a:xfrm>
              <a:off x="3139" y="1320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430"/>
            <p:cNvSpPr>
              <a:spLocks/>
            </p:cNvSpPr>
            <p:nvPr/>
          </p:nvSpPr>
          <p:spPr bwMode="auto">
            <a:xfrm>
              <a:off x="3160" y="1309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431"/>
            <p:cNvSpPr>
              <a:spLocks/>
            </p:cNvSpPr>
            <p:nvPr/>
          </p:nvSpPr>
          <p:spPr bwMode="auto">
            <a:xfrm>
              <a:off x="3208" y="1306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432"/>
            <p:cNvSpPr>
              <a:spLocks/>
            </p:cNvSpPr>
            <p:nvPr/>
          </p:nvSpPr>
          <p:spPr bwMode="auto">
            <a:xfrm>
              <a:off x="3253" y="1437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433"/>
            <p:cNvSpPr>
              <a:spLocks/>
            </p:cNvSpPr>
            <p:nvPr/>
          </p:nvSpPr>
          <p:spPr bwMode="auto">
            <a:xfrm>
              <a:off x="3253" y="1489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434"/>
            <p:cNvSpPr>
              <a:spLocks/>
            </p:cNvSpPr>
            <p:nvPr/>
          </p:nvSpPr>
          <p:spPr bwMode="auto">
            <a:xfrm>
              <a:off x="3252" y="1561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435"/>
            <p:cNvSpPr>
              <a:spLocks/>
            </p:cNvSpPr>
            <p:nvPr/>
          </p:nvSpPr>
          <p:spPr bwMode="auto">
            <a:xfrm>
              <a:off x="3213" y="1367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436"/>
            <p:cNvSpPr>
              <a:spLocks/>
            </p:cNvSpPr>
            <p:nvPr/>
          </p:nvSpPr>
          <p:spPr bwMode="auto">
            <a:xfrm>
              <a:off x="3463" y="1636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437"/>
            <p:cNvSpPr>
              <a:spLocks/>
            </p:cNvSpPr>
            <p:nvPr/>
          </p:nvSpPr>
          <p:spPr bwMode="auto">
            <a:xfrm>
              <a:off x="3485" y="1685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438"/>
            <p:cNvSpPr>
              <a:spLocks/>
            </p:cNvSpPr>
            <p:nvPr/>
          </p:nvSpPr>
          <p:spPr bwMode="auto">
            <a:xfrm>
              <a:off x="3148" y="1753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439"/>
            <p:cNvSpPr>
              <a:spLocks/>
            </p:cNvSpPr>
            <p:nvPr/>
          </p:nvSpPr>
          <p:spPr bwMode="auto">
            <a:xfrm>
              <a:off x="3240" y="1778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440"/>
            <p:cNvSpPr>
              <a:spLocks/>
            </p:cNvSpPr>
            <p:nvPr/>
          </p:nvSpPr>
          <p:spPr bwMode="auto">
            <a:xfrm>
              <a:off x="3275" y="1775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441"/>
            <p:cNvSpPr>
              <a:spLocks/>
            </p:cNvSpPr>
            <p:nvPr/>
          </p:nvSpPr>
          <p:spPr bwMode="auto">
            <a:xfrm>
              <a:off x="3240" y="1831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442"/>
            <p:cNvSpPr>
              <a:spLocks/>
            </p:cNvSpPr>
            <p:nvPr/>
          </p:nvSpPr>
          <p:spPr bwMode="auto">
            <a:xfrm>
              <a:off x="3374" y="1755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443"/>
            <p:cNvSpPr>
              <a:spLocks/>
            </p:cNvSpPr>
            <p:nvPr/>
          </p:nvSpPr>
          <p:spPr bwMode="auto">
            <a:xfrm>
              <a:off x="3472" y="1760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444"/>
            <p:cNvSpPr>
              <a:spLocks/>
            </p:cNvSpPr>
            <p:nvPr/>
          </p:nvSpPr>
          <p:spPr bwMode="auto">
            <a:xfrm>
              <a:off x="3631" y="1712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445"/>
            <p:cNvSpPr>
              <a:spLocks/>
            </p:cNvSpPr>
            <p:nvPr/>
          </p:nvSpPr>
          <p:spPr bwMode="auto">
            <a:xfrm>
              <a:off x="3626" y="1745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446"/>
            <p:cNvSpPr>
              <a:spLocks/>
            </p:cNvSpPr>
            <p:nvPr/>
          </p:nvSpPr>
          <p:spPr bwMode="auto">
            <a:xfrm>
              <a:off x="3700" y="1782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447"/>
            <p:cNvSpPr>
              <a:spLocks/>
            </p:cNvSpPr>
            <p:nvPr/>
          </p:nvSpPr>
          <p:spPr bwMode="auto">
            <a:xfrm>
              <a:off x="3628" y="1777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448"/>
            <p:cNvSpPr>
              <a:spLocks/>
            </p:cNvSpPr>
            <p:nvPr/>
          </p:nvSpPr>
          <p:spPr bwMode="auto">
            <a:xfrm>
              <a:off x="3633" y="1834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449"/>
            <p:cNvSpPr>
              <a:spLocks/>
            </p:cNvSpPr>
            <p:nvPr/>
          </p:nvSpPr>
          <p:spPr bwMode="auto">
            <a:xfrm>
              <a:off x="3645" y="1852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450"/>
            <p:cNvSpPr>
              <a:spLocks/>
            </p:cNvSpPr>
            <p:nvPr/>
          </p:nvSpPr>
          <p:spPr bwMode="auto">
            <a:xfrm>
              <a:off x="3055" y="1909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451"/>
            <p:cNvSpPr>
              <a:spLocks/>
            </p:cNvSpPr>
            <p:nvPr/>
          </p:nvSpPr>
          <p:spPr bwMode="auto">
            <a:xfrm>
              <a:off x="3426" y="1908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452"/>
            <p:cNvSpPr>
              <a:spLocks/>
            </p:cNvSpPr>
            <p:nvPr/>
          </p:nvSpPr>
          <p:spPr bwMode="auto">
            <a:xfrm>
              <a:off x="3482" y="1830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453"/>
            <p:cNvSpPr>
              <a:spLocks/>
            </p:cNvSpPr>
            <p:nvPr/>
          </p:nvSpPr>
          <p:spPr bwMode="auto">
            <a:xfrm>
              <a:off x="3490" y="1953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454"/>
            <p:cNvSpPr>
              <a:spLocks/>
            </p:cNvSpPr>
            <p:nvPr/>
          </p:nvSpPr>
          <p:spPr bwMode="auto">
            <a:xfrm>
              <a:off x="3698" y="1915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455"/>
            <p:cNvSpPr>
              <a:spLocks/>
            </p:cNvSpPr>
            <p:nvPr/>
          </p:nvSpPr>
          <p:spPr bwMode="auto">
            <a:xfrm>
              <a:off x="3718" y="1943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456"/>
            <p:cNvSpPr>
              <a:spLocks/>
            </p:cNvSpPr>
            <p:nvPr/>
          </p:nvSpPr>
          <p:spPr bwMode="auto">
            <a:xfrm>
              <a:off x="3769" y="1979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457"/>
            <p:cNvSpPr>
              <a:spLocks/>
            </p:cNvSpPr>
            <p:nvPr/>
          </p:nvSpPr>
          <p:spPr bwMode="auto">
            <a:xfrm>
              <a:off x="3814" y="1801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458"/>
            <p:cNvSpPr>
              <a:spLocks/>
            </p:cNvSpPr>
            <p:nvPr/>
          </p:nvSpPr>
          <p:spPr bwMode="auto">
            <a:xfrm>
              <a:off x="4049" y="1823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459"/>
            <p:cNvSpPr>
              <a:spLocks/>
            </p:cNvSpPr>
            <p:nvPr/>
          </p:nvSpPr>
          <p:spPr bwMode="auto">
            <a:xfrm>
              <a:off x="4111" y="1855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460"/>
            <p:cNvSpPr>
              <a:spLocks/>
            </p:cNvSpPr>
            <p:nvPr/>
          </p:nvSpPr>
          <p:spPr bwMode="auto">
            <a:xfrm>
              <a:off x="4214" y="1876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461"/>
            <p:cNvSpPr>
              <a:spLocks/>
            </p:cNvSpPr>
            <p:nvPr/>
          </p:nvSpPr>
          <p:spPr bwMode="auto">
            <a:xfrm>
              <a:off x="4274" y="1906"/>
              <a:ext cx="75" cy="199"/>
            </a:xfrm>
            <a:custGeom>
              <a:avLst/>
              <a:gdLst>
                <a:gd name="T0" fmla="*/ 21 w 178"/>
                <a:gd name="T1" fmla="*/ 23 h 464"/>
                <a:gd name="T2" fmla="*/ 0 w 178"/>
                <a:gd name="T3" fmla="*/ 69 h 464"/>
                <a:gd name="T4" fmla="*/ 28 w 178"/>
                <a:gd name="T5" fmla="*/ 65 h 464"/>
                <a:gd name="T6" fmla="*/ 41 w 178"/>
                <a:gd name="T7" fmla="*/ 76 h 464"/>
                <a:gd name="T8" fmla="*/ 21 w 178"/>
                <a:gd name="T9" fmla="*/ 97 h 464"/>
                <a:gd name="T10" fmla="*/ 22 w 178"/>
                <a:gd name="T11" fmla="*/ 130 h 464"/>
                <a:gd name="T12" fmla="*/ 59 w 178"/>
                <a:gd name="T13" fmla="*/ 152 h 464"/>
                <a:gd name="T14" fmla="*/ 85 w 178"/>
                <a:gd name="T15" fmla="*/ 162 h 464"/>
                <a:gd name="T16" fmla="*/ 74 w 178"/>
                <a:gd name="T17" fmla="*/ 187 h 464"/>
                <a:gd name="T18" fmla="*/ 59 w 178"/>
                <a:gd name="T19" fmla="*/ 223 h 464"/>
                <a:gd name="T20" fmla="*/ 62 w 178"/>
                <a:gd name="T21" fmla="*/ 265 h 464"/>
                <a:gd name="T22" fmla="*/ 76 w 178"/>
                <a:gd name="T23" fmla="*/ 274 h 464"/>
                <a:gd name="T24" fmla="*/ 78 w 178"/>
                <a:gd name="T25" fmla="*/ 306 h 464"/>
                <a:gd name="T26" fmla="*/ 76 w 178"/>
                <a:gd name="T27" fmla="*/ 335 h 464"/>
                <a:gd name="T28" fmla="*/ 129 w 178"/>
                <a:gd name="T29" fmla="*/ 339 h 464"/>
                <a:gd name="T30" fmla="*/ 121 w 178"/>
                <a:gd name="T31" fmla="*/ 360 h 464"/>
                <a:gd name="T32" fmla="*/ 106 w 178"/>
                <a:gd name="T33" fmla="*/ 379 h 464"/>
                <a:gd name="T34" fmla="*/ 106 w 178"/>
                <a:gd name="T35" fmla="*/ 409 h 464"/>
                <a:gd name="T36" fmla="*/ 121 w 178"/>
                <a:gd name="T37" fmla="*/ 436 h 464"/>
                <a:gd name="T38" fmla="*/ 150 w 178"/>
                <a:gd name="T39" fmla="*/ 464 h 464"/>
                <a:gd name="T40" fmla="*/ 178 w 178"/>
                <a:gd name="T41" fmla="*/ 441 h 464"/>
                <a:gd name="T42" fmla="*/ 167 w 178"/>
                <a:gd name="T43" fmla="*/ 426 h 464"/>
                <a:gd name="T44" fmla="*/ 142 w 178"/>
                <a:gd name="T45" fmla="*/ 415 h 464"/>
                <a:gd name="T46" fmla="*/ 133 w 178"/>
                <a:gd name="T47" fmla="*/ 394 h 464"/>
                <a:gd name="T48" fmla="*/ 150 w 178"/>
                <a:gd name="T49" fmla="*/ 380 h 464"/>
                <a:gd name="T50" fmla="*/ 152 w 178"/>
                <a:gd name="T51" fmla="*/ 333 h 464"/>
                <a:gd name="T52" fmla="*/ 152 w 178"/>
                <a:gd name="T53" fmla="*/ 303 h 464"/>
                <a:gd name="T54" fmla="*/ 121 w 178"/>
                <a:gd name="T55" fmla="*/ 308 h 464"/>
                <a:gd name="T56" fmla="*/ 100 w 178"/>
                <a:gd name="T57" fmla="*/ 303 h 464"/>
                <a:gd name="T58" fmla="*/ 100 w 178"/>
                <a:gd name="T59" fmla="*/ 280 h 464"/>
                <a:gd name="T60" fmla="*/ 123 w 178"/>
                <a:gd name="T61" fmla="*/ 272 h 464"/>
                <a:gd name="T62" fmla="*/ 118 w 178"/>
                <a:gd name="T63" fmla="*/ 251 h 464"/>
                <a:gd name="T64" fmla="*/ 85 w 178"/>
                <a:gd name="T65" fmla="*/ 238 h 464"/>
                <a:gd name="T66" fmla="*/ 89 w 178"/>
                <a:gd name="T67" fmla="*/ 206 h 464"/>
                <a:gd name="T68" fmla="*/ 118 w 178"/>
                <a:gd name="T69" fmla="*/ 175 h 464"/>
                <a:gd name="T70" fmla="*/ 119 w 178"/>
                <a:gd name="T71" fmla="*/ 145 h 464"/>
                <a:gd name="T72" fmla="*/ 79 w 178"/>
                <a:gd name="T73" fmla="*/ 135 h 464"/>
                <a:gd name="T74" fmla="*/ 79 w 178"/>
                <a:gd name="T75" fmla="*/ 114 h 464"/>
                <a:gd name="T76" fmla="*/ 97 w 178"/>
                <a:gd name="T77" fmla="*/ 109 h 464"/>
                <a:gd name="T78" fmla="*/ 74 w 178"/>
                <a:gd name="T79" fmla="*/ 92 h 464"/>
                <a:gd name="T80" fmla="*/ 70 w 178"/>
                <a:gd name="T81" fmla="*/ 59 h 464"/>
                <a:gd name="T82" fmla="*/ 55 w 178"/>
                <a:gd name="T83" fmla="*/ 38 h 464"/>
                <a:gd name="T84" fmla="*/ 38 w 178"/>
                <a:gd name="T85" fmla="*/ 0 h 464"/>
                <a:gd name="T86" fmla="*/ 21 w 178"/>
                <a:gd name="T87" fmla="*/ 23 h 464"/>
                <a:gd name="T88" fmla="*/ 21 w 178"/>
                <a:gd name="T89" fmla="*/ 2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464">
                  <a:moveTo>
                    <a:pt x="21" y="23"/>
                  </a:moveTo>
                  <a:lnTo>
                    <a:pt x="0" y="69"/>
                  </a:lnTo>
                  <a:lnTo>
                    <a:pt x="28" y="65"/>
                  </a:lnTo>
                  <a:lnTo>
                    <a:pt x="41" y="76"/>
                  </a:lnTo>
                  <a:lnTo>
                    <a:pt x="21" y="97"/>
                  </a:lnTo>
                  <a:lnTo>
                    <a:pt x="22" y="130"/>
                  </a:lnTo>
                  <a:lnTo>
                    <a:pt x="59" y="152"/>
                  </a:lnTo>
                  <a:lnTo>
                    <a:pt x="85" y="162"/>
                  </a:lnTo>
                  <a:lnTo>
                    <a:pt x="74" y="187"/>
                  </a:lnTo>
                  <a:lnTo>
                    <a:pt x="59" y="223"/>
                  </a:lnTo>
                  <a:lnTo>
                    <a:pt x="62" y="265"/>
                  </a:lnTo>
                  <a:lnTo>
                    <a:pt x="76" y="274"/>
                  </a:lnTo>
                  <a:lnTo>
                    <a:pt x="78" y="306"/>
                  </a:lnTo>
                  <a:lnTo>
                    <a:pt x="76" y="335"/>
                  </a:lnTo>
                  <a:lnTo>
                    <a:pt x="129" y="339"/>
                  </a:lnTo>
                  <a:lnTo>
                    <a:pt x="121" y="360"/>
                  </a:lnTo>
                  <a:lnTo>
                    <a:pt x="106" y="379"/>
                  </a:lnTo>
                  <a:lnTo>
                    <a:pt x="106" y="409"/>
                  </a:lnTo>
                  <a:lnTo>
                    <a:pt x="121" y="436"/>
                  </a:lnTo>
                  <a:lnTo>
                    <a:pt x="150" y="464"/>
                  </a:lnTo>
                  <a:lnTo>
                    <a:pt x="178" y="441"/>
                  </a:lnTo>
                  <a:lnTo>
                    <a:pt x="167" y="426"/>
                  </a:lnTo>
                  <a:lnTo>
                    <a:pt x="142" y="415"/>
                  </a:lnTo>
                  <a:lnTo>
                    <a:pt x="133" y="394"/>
                  </a:lnTo>
                  <a:lnTo>
                    <a:pt x="150" y="380"/>
                  </a:lnTo>
                  <a:lnTo>
                    <a:pt x="152" y="333"/>
                  </a:lnTo>
                  <a:lnTo>
                    <a:pt x="152" y="303"/>
                  </a:lnTo>
                  <a:lnTo>
                    <a:pt x="121" y="308"/>
                  </a:lnTo>
                  <a:lnTo>
                    <a:pt x="100" y="303"/>
                  </a:lnTo>
                  <a:lnTo>
                    <a:pt x="100" y="280"/>
                  </a:lnTo>
                  <a:lnTo>
                    <a:pt x="123" y="272"/>
                  </a:lnTo>
                  <a:lnTo>
                    <a:pt x="118" y="251"/>
                  </a:lnTo>
                  <a:lnTo>
                    <a:pt x="85" y="238"/>
                  </a:lnTo>
                  <a:lnTo>
                    <a:pt x="89" y="206"/>
                  </a:lnTo>
                  <a:lnTo>
                    <a:pt x="118" y="175"/>
                  </a:lnTo>
                  <a:lnTo>
                    <a:pt x="119" y="145"/>
                  </a:lnTo>
                  <a:lnTo>
                    <a:pt x="79" y="135"/>
                  </a:lnTo>
                  <a:lnTo>
                    <a:pt x="79" y="114"/>
                  </a:lnTo>
                  <a:lnTo>
                    <a:pt x="97" y="109"/>
                  </a:lnTo>
                  <a:lnTo>
                    <a:pt x="74" y="92"/>
                  </a:lnTo>
                  <a:lnTo>
                    <a:pt x="70" y="59"/>
                  </a:lnTo>
                  <a:lnTo>
                    <a:pt x="55" y="38"/>
                  </a:lnTo>
                  <a:lnTo>
                    <a:pt x="38" y="0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462"/>
            <p:cNvSpPr>
              <a:spLocks/>
            </p:cNvSpPr>
            <p:nvPr/>
          </p:nvSpPr>
          <p:spPr bwMode="auto">
            <a:xfrm>
              <a:off x="4335" y="2009"/>
              <a:ext cx="69" cy="91"/>
            </a:xfrm>
            <a:custGeom>
              <a:avLst/>
              <a:gdLst>
                <a:gd name="T0" fmla="*/ 0 w 162"/>
                <a:gd name="T1" fmla="*/ 182 h 213"/>
                <a:gd name="T2" fmla="*/ 40 w 162"/>
                <a:gd name="T3" fmla="*/ 163 h 213"/>
                <a:gd name="T4" fmla="*/ 27 w 162"/>
                <a:gd name="T5" fmla="*/ 142 h 213"/>
                <a:gd name="T6" fmla="*/ 40 w 162"/>
                <a:gd name="T7" fmla="*/ 116 h 213"/>
                <a:gd name="T8" fmla="*/ 80 w 162"/>
                <a:gd name="T9" fmla="*/ 91 h 213"/>
                <a:gd name="T10" fmla="*/ 97 w 162"/>
                <a:gd name="T11" fmla="*/ 70 h 213"/>
                <a:gd name="T12" fmla="*/ 78 w 162"/>
                <a:gd name="T13" fmla="*/ 53 h 213"/>
                <a:gd name="T14" fmla="*/ 61 w 162"/>
                <a:gd name="T15" fmla="*/ 38 h 213"/>
                <a:gd name="T16" fmla="*/ 68 w 162"/>
                <a:gd name="T17" fmla="*/ 0 h 213"/>
                <a:gd name="T18" fmla="*/ 89 w 162"/>
                <a:gd name="T19" fmla="*/ 11 h 213"/>
                <a:gd name="T20" fmla="*/ 120 w 162"/>
                <a:gd name="T21" fmla="*/ 7 h 213"/>
                <a:gd name="T22" fmla="*/ 143 w 162"/>
                <a:gd name="T23" fmla="*/ 17 h 213"/>
                <a:gd name="T24" fmla="*/ 162 w 162"/>
                <a:gd name="T25" fmla="*/ 43 h 213"/>
                <a:gd name="T26" fmla="*/ 129 w 162"/>
                <a:gd name="T27" fmla="*/ 43 h 213"/>
                <a:gd name="T28" fmla="*/ 112 w 162"/>
                <a:gd name="T29" fmla="*/ 42 h 213"/>
                <a:gd name="T30" fmla="*/ 124 w 162"/>
                <a:gd name="T31" fmla="*/ 68 h 213"/>
                <a:gd name="T32" fmla="*/ 152 w 162"/>
                <a:gd name="T33" fmla="*/ 85 h 213"/>
                <a:gd name="T34" fmla="*/ 133 w 162"/>
                <a:gd name="T35" fmla="*/ 102 h 213"/>
                <a:gd name="T36" fmla="*/ 105 w 162"/>
                <a:gd name="T37" fmla="*/ 114 h 213"/>
                <a:gd name="T38" fmla="*/ 106 w 162"/>
                <a:gd name="T39" fmla="*/ 142 h 213"/>
                <a:gd name="T40" fmla="*/ 67 w 162"/>
                <a:gd name="T41" fmla="*/ 129 h 213"/>
                <a:gd name="T42" fmla="*/ 63 w 162"/>
                <a:gd name="T43" fmla="*/ 152 h 213"/>
                <a:gd name="T44" fmla="*/ 74 w 162"/>
                <a:gd name="T45" fmla="*/ 167 h 213"/>
                <a:gd name="T46" fmla="*/ 61 w 162"/>
                <a:gd name="T47" fmla="*/ 192 h 213"/>
                <a:gd name="T48" fmla="*/ 44 w 162"/>
                <a:gd name="T49" fmla="*/ 213 h 213"/>
                <a:gd name="T50" fmla="*/ 4 w 162"/>
                <a:gd name="T51" fmla="*/ 199 h 213"/>
                <a:gd name="T52" fmla="*/ 0 w 162"/>
                <a:gd name="T53" fmla="*/ 182 h 213"/>
                <a:gd name="T54" fmla="*/ 0 w 162"/>
                <a:gd name="T55" fmla="*/ 18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13">
                  <a:moveTo>
                    <a:pt x="0" y="182"/>
                  </a:moveTo>
                  <a:lnTo>
                    <a:pt x="40" y="163"/>
                  </a:lnTo>
                  <a:lnTo>
                    <a:pt x="27" y="142"/>
                  </a:lnTo>
                  <a:lnTo>
                    <a:pt x="40" y="116"/>
                  </a:lnTo>
                  <a:lnTo>
                    <a:pt x="80" y="91"/>
                  </a:lnTo>
                  <a:lnTo>
                    <a:pt x="97" y="70"/>
                  </a:lnTo>
                  <a:lnTo>
                    <a:pt x="78" y="53"/>
                  </a:lnTo>
                  <a:lnTo>
                    <a:pt x="61" y="38"/>
                  </a:lnTo>
                  <a:lnTo>
                    <a:pt x="68" y="0"/>
                  </a:lnTo>
                  <a:lnTo>
                    <a:pt x="89" y="11"/>
                  </a:lnTo>
                  <a:lnTo>
                    <a:pt x="120" y="7"/>
                  </a:lnTo>
                  <a:lnTo>
                    <a:pt x="143" y="17"/>
                  </a:lnTo>
                  <a:lnTo>
                    <a:pt x="162" y="43"/>
                  </a:lnTo>
                  <a:lnTo>
                    <a:pt x="129" y="43"/>
                  </a:lnTo>
                  <a:lnTo>
                    <a:pt x="112" y="42"/>
                  </a:lnTo>
                  <a:lnTo>
                    <a:pt x="124" y="68"/>
                  </a:lnTo>
                  <a:lnTo>
                    <a:pt x="152" y="85"/>
                  </a:lnTo>
                  <a:lnTo>
                    <a:pt x="133" y="102"/>
                  </a:lnTo>
                  <a:lnTo>
                    <a:pt x="105" y="114"/>
                  </a:lnTo>
                  <a:lnTo>
                    <a:pt x="106" y="142"/>
                  </a:lnTo>
                  <a:lnTo>
                    <a:pt x="67" y="129"/>
                  </a:lnTo>
                  <a:lnTo>
                    <a:pt x="63" y="152"/>
                  </a:lnTo>
                  <a:lnTo>
                    <a:pt x="74" y="167"/>
                  </a:lnTo>
                  <a:lnTo>
                    <a:pt x="61" y="192"/>
                  </a:lnTo>
                  <a:lnTo>
                    <a:pt x="44" y="213"/>
                  </a:lnTo>
                  <a:lnTo>
                    <a:pt x="4" y="199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463"/>
            <p:cNvSpPr>
              <a:spLocks/>
            </p:cNvSpPr>
            <p:nvPr/>
          </p:nvSpPr>
          <p:spPr bwMode="auto">
            <a:xfrm>
              <a:off x="4365" y="1982"/>
              <a:ext cx="132" cy="108"/>
            </a:xfrm>
            <a:custGeom>
              <a:avLst/>
              <a:gdLst>
                <a:gd name="T0" fmla="*/ 30 w 311"/>
                <a:gd name="T1" fmla="*/ 154 h 253"/>
                <a:gd name="T2" fmla="*/ 34 w 311"/>
                <a:gd name="T3" fmla="*/ 194 h 253"/>
                <a:gd name="T4" fmla="*/ 60 w 311"/>
                <a:gd name="T5" fmla="*/ 211 h 253"/>
                <a:gd name="T6" fmla="*/ 70 w 311"/>
                <a:gd name="T7" fmla="*/ 245 h 253"/>
                <a:gd name="T8" fmla="*/ 114 w 311"/>
                <a:gd name="T9" fmla="*/ 253 h 253"/>
                <a:gd name="T10" fmla="*/ 110 w 311"/>
                <a:gd name="T11" fmla="*/ 211 h 253"/>
                <a:gd name="T12" fmla="*/ 135 w 311"/>
                <a:gd name="T13" fmla="*/ 203 h 253"/>
                <a:gd name="T14" fmla="*/ 152 w 311"/>
                <a:gd name="T15" fmla="*/ 224 h 253"/>
                <a:gd name="T16" fmla="*/ 188 w 311"/>
                <a:gd name="T17" fmla="*/ 219 h 253"/>
                <a:gd name="T18" fmla="*/ 188 w 311"/>
                <a:gd name="T19" fmla="*/ 184 h 253"/>
                <a:gd name="T20" fmla="*/ 218 w 311"/>
                <a:gd name="T21" fmla="*/ 192 h 253"/>
                <a:gd name="T22" fmla="*/ 243 w 311"/>
                <a:gd name="T23" fmla="*/ 175 h 253"/>
                <a:gd name="T24" fmla="*/ 230 w 311"/>
                <a:gd name="T25" fmla="*/ 135 h 253"/>
                <a:gd name="T26" fmla="*/ 241 w 311"/>
                <a:gd name="T27" fmla="*/ 114 h 253"/>
                <a:gd name="T28" fmla="*/ 262 w 311"/>
                <a:gd name="T29" fmla="*/ 110 h 253"/>
                <a:gd name="T30" fmla="*/ 283 w 311"/>
                <a:gd name="T31" fmla="*/ 84 h 253"/>
                <a:gd name="T32" fmla="*/ 281 w 311"/>
                <a:gd name="T33" fmla="*/ 49 h 253"/>
                <a:gd name="T34" fmla="*/ 311 w 311"/>
                <a:gd name="T35" fmla="*/ 27 h 253"/>
                <a:gd name="T36" fmla="*/ 298 w 311"/>
                <a:gd name="T37" fmla="*/ 0 h 253"/>
                <a:gd name="T38" fmla="*/ 275 w 311"/>
                <a:gd name="T39" fmla="*/ 28 h 253"/>
                <a:gd name="T40" fmla="*/ 251 w 311"/>
                <a:gd name="T41" fmla="*/ 44 h 253"/>
                <a:gd name="T42" fmla="*/ 254 w 311"/>
                <a:gd name="T43" fmla="*/ 78 h 253"/>
                <a:gd name="T44" fmla="*/ 220 w 311"/>
                <a:gd name="T45" fmla="*/ 89 h 253"/>
                <a:gd name="T46" fmla="*/ 195 w 311"/>
                <a:gd name="T47" fmla="*/ 120 h 253"/>
                <a:gd name="T48" fmla="*/ 216 w 311"/>
                <a:gd name="T49" fmla="*/ 152 h 253"/>
                <a:gd name="T50" fmla="*/ 194 w 311"/>
                <a:gd name="T51" fmla="*/ 171 h 253"/>
                <a:gd name="T52" fmla="*/ 165 w 311"/>
                <a:gd name="T53" fmla="*/ 179 h 253"/>
                <a:gd name="T54" fmla="*/ 150 w 311"/>
                <a:gd name="T55" fmla="*/ 179 h 253"/>
                <a:gd name="T56" fmla="*/ 148 w 311"/>
                <a:gd name="T57" fmla="*/ 105 h 253"/>
                <a:gd name="T58" fmla="*/ 152 w 311"/>
                <a:gd name="T59" fmla="*/ 48 h 253"/>
                <a:gd name="T60" fmla="*/ 116 w 311"/>
                <a:gd name="T61" fmla="*/ 46 h 253"/>
                <a:gd name="T62" fmla="*/ 83 w 311"/>
                <a:gd name="T63" fmla="*/ 59 h 253"/>
                <a:gd name="T64" fmla="*/ 108 w 311"/>
                <a:gd name="T65" fmla="*/ 101 h 253"/>
                <a:gd name="T66" fmla="*/ 104 w 311"/>
                <a:gd name="T67" fmla="*/ 150 h 253"/>
                <a:gd name="T68" fmla="*/ 97 w 311"/>
                <a:gd name="T69" fmla="*/ 179 h 253"/>
                <a:gd name="T70" fmla="*/ 57 w 311"/>
                <a:gd name="T71" fmla="*/ 179 h 253"/>
                <a:gd name="T72" fmla="*/ 60 w 311"/>
                <a:gd name="T73" fmla="*/ 148 h 253"/>
                <a:gd name="T74" fmla="*/ 0 w 311"/>
                <a:gd name="T75" fmla="*/ 122 h 253"/>
                <a:gd name="T76" fmla="*/ 30 w 311"/>
                <a:gd name="T77" fmla="*/ 154 h 253"/>
                <a:gd name="T78" fmla="*/ 30 w 311"/>
                <a:gd name="T79" fmla="*/ 15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253">
                  <a:moveTo>
                    <a:pt x="30" y="154"/>
                  </a:moveTo>
                  <a:lnTo>
                    <a:pt x="34" y="194"/>
                  </a:lnTo>
                  <a:lnTo>
                    <a:pt x="60" y="211"/>
                  </a:lnTo>
                  <a:lnTo>
                    <a:pt x="70" y="245"/>
                  </a:lnTo>
                  <a:lnTo>
                    <a:pt x="114" y="253"/>
                  </a:lnTo>
                  <a:lnTo>
                    <a:pt x="110" y="211"/>
                  </a:lnTo>
                  <a:lnTo>
                    <a:pt x="135" y="203"/>
                  </a:lnTo>
                  <a:lnTo>
                    <a:pt x="152" y="224"/>
                  </a:lnTo>
                  <a:lnTo>
                    <a:pt x="188" y="219"/>
                  </a:lnTo>
                  <a:lnTo>
                    <a:pt x="188" y="184"/>
                  </a:lnTo>
                  <a:lnTo>
                    <a:pt x="218" y="192"/>
                  </a:lnTo>
                  <a:lnTo>
                    <a:pt x="243" y="175"/>
                  </a:lnTo>
                  <a:lnTo>
                    <a:pt x="230" y="135"/>
                  </a:lnTo>
                  <a:lnTo>
                    <a:pt x="241" y="114"/>
                  </a:lnTo>
                  <a:lnTo>
                    <a:pt x="262" y="110"/>
                  </a:lnTo>
                  <a:lnTo>
                    <a:pt x="283" y="84"/>
                  </a:lnTo>
                  <a:lnTo>
                    <a:pt x="281" y="49"/>
                  </a:lnTo>
                  <a:lnTo>
                    <a:pt x="311" y="27"/>
                  </a:lnTo>
                  <a:lnTo>
                    <a:pt x="298" y="0"/>
                  </a:lnTo>
                  <a:lnTo>
                    <a:pt x="275" y="28"/>
                  </a:lnTo>
                  <a:lnTo>
                    <a:pt x="251" y="44"/>
                  </a:lnTo>
                  <a:lnTo>
                    <a:pt x="254" y="78"/>
                  </a:lnTo>
                  <a:lnTo>
                    <a:pt x="220" y="89"/>
                  </a:lnTo>
                  <a:lnTo>
                    <a:pt x="195" y="120"/>
                  </a:lnTo>
                  <a:lnTo>
                    <a:pt x="216" y="152"/>
                  </a:lnTo>
                  <a:lnTo>
                    <a:pt x="194" y="171"/>
                  </a:lnTo>
                  <a:lnTo>
                    <a:pt x="165" y="179"/>
                  </a:lnTo>
                  <a:lnTo>
                    <a:pt x="150" y="179"/>
                  </a:lnTo>
                  <a:lnTo>
                    <a:pt x="148" y="105"/>
                  </a:lnTo>
                  <a:lnTo>
                    <a:pt x="152" y="48"/>
                  </a:lnTo>
                  <a:lnTo>
                    <a:pt x="116" y="46"/>
                  </a:lnTo>
                  <a:lnTo>
                    <a:pt x="83" y="59"/>
                  </a:lnTo>
                  <a:lnTo>
                    <a:pt x="108" y="101"/>
                  </a:lnTo>
                  <a:lnTo>
                    <a:pt x="104" y="150"/>
                  </a:lnTo>
                  <a:lnTo>
                    <a:pt x="97" y="179"/>
                  </a:lnTo>
                  <a:lnTo>
                    <a:pt x="57" y="179"/>
                  </a:lnTo>
                  <a:lnTo>
                    <a:pt x="60" y="148"/>
                  </a:lnTo>
                  <a:lnTo>
                    <a:pt x="0" y="122"/>
                  </a:lnTo>
                  <a:lnTo>
                    <a:pt x="30" y="154"/>
                  </a:lnTo>
                  <a:lnTo>
                    <a:pt x="3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64"/>
            <p:cNvSpPr>
              <a:spLocks/>
            </p:cNvSpPr>
            <p:nvPr/>
          </p:nvSpPr>
          <p:spPr bwMode="auto">
            <a:xfrm>
              <a:off x="4473" y="1930"/>
              <a:ext cx="66" cy="64"/>
            </a:xfrm>
            <a:custGeom>
              <a:avLst/>
              <a:gdLst>
                <a:gd name="T0" fmla="*/ 27 w 156"/>
                <a:gd name="T1" fmla="*/ 150 h 150"/>
                <a:gd name="T2" fmla="*/ 25 w 156"/>
                <a:gd name="T3" fmla="*/ 126 h 150"/>
                <a:gd name="T4" fmla="*/ 0 w 156"/>
                <a:gd name="T5" fmla="*/ 107 h 150"/>
                <a:gd name="T6" fmla="*/ 37 w 156"/>
                <a:gd name="T7" fmla="*/ 73 h 150"/>
                <a:gd name="T8" fmla="*/ 50 w 156"/>
                <a:gd name="T9" fmla="*/ 44 h 150"/>
                <a:gd name="T10" fmla="*/ 48 w 156"/>
                <a:gd name="T11" fmla="*/ 14 h 150"/>
                <a:gd name="T12" fmla="*/ 82 w 156"/>
                <a:gd name="T13" fmla="*/ 0 h 150"/>
                <a:gd name="T14" fmla="*/ 101 w 156"/>
                <a:gd name="T15" fmla="*/ 16 h 150"/>
                <a:gd name="T16" fmla="*/ 145 w 156"/>
                <a:gd name="T17" fmla="*/ 8 h 150"/>
                <a:gd name="T18" fmla="*/ 156 w 156"/>
                <a:gd name="T19" fmla="*/ 27 h 150"/>
                <a:gd name="T20" fmla="*/ 151 w 156"/>
                <a:gd name="T21" fmla="*/ 78 h 150"/>
                <a:gd name="T22" fmla="*/ 132 w 156"/>
                <a:gd name="T23" fmla="*/ 35 h 150"/>
                <a:gd name="T24" fmla="*/ 90 w 156"/>
                <a:gd name="T25" fmla="*/ 38 h 150"/>
                <a:gd name="T26" fmla="*/ 80 w 156"/>
                <a:gd name="T27" fmla="*/ 31 h 150"/>
                <a:gd name="T28" fmla="*/ 78 w 156"/>
                <a:gd name="T29" fmla="*/ 61 h 150"/>
                <a:gd name="T30" fmla="*/ 40 w 156"/>
                <a:gd name="T31" fmla="*/ 88 h 150"/>
                <a:gd name="T32" fmla="*/ 48 w 156"/>
                <a:gd name="T33" fmla="*/ 111 h 150"/>
                <a:gd name="T34" fmla="*/ 37 w 156"/>
                <a:gd name="T35" fmla="*/ 150 h 150"/>
                <a:gd name="T36" fmla="*/ 27 w 156"/>
                <a:gd name="T37" fmla="*/ 150 h 150"/>
                <a:gd name="T38" fmla="*/ 27 w 156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0">
                  <a:moveTo>
                    <a:pt x="27" y="150"/>
                  </a:moveTo>
                  <a:lnTo>
                    <a:pt x="25" y="126"/>
                  </a:lnTo>
                  <a:lnTo>
                    <a:pt x="0" y="107"/>
                  </a:lnTo>
                  <a:lnTo>
                    <a:pt x="37" y="73"/>
                  </a:lnTo>
                  <a:lnTo>
                    <a:pt x="50" y="44"/>
                  </a:lnTo>
                  <a:lnTo>
                    <a:pt x="48" y="14"/>
                  </a:lnTo>
                  <a:lnTo>
                    <a:pt x="82" y="0"/>
                  </a:lnTo>
                  <a:lnTo>
                    <a:pt x="101" y="16"/>
                  </a:lnTo>
                  <a:lnTo>
                    <a:pt x="145" y="8"/>
                  </a:lnTo>
                  <a:lnTo>
                    <a:pt x="156" y="27"/>
                  </a:lnTo>
                  <a:lnTo>
                    <a:pt x="151" y="78"/>
                  </a:lnTo>
                  <a:lnTo>
                    <a:pt x="132" y="35"/>
                  </a:lnTo>
                  <a:lnTo>
                    <a:pt x="90" y="38"/>
                  </a:lnTo>
                  <a:lnTo>
                    <a:pt x="80" y="31"/>
                  </a:lnTo>
                  <a:lnTo>
                    <a:pt x="78" y="61"/>
                  </a:lnTo>
                  <a:lnTo>
                    <a:pt x="40" y="88"/>
                  </a:lnTo>
                  <a:lnTo>
                    <a:pt x="48" y="111"/>
                  </a:lnTo>
                  <a:lnTo>
                    <a:pt x="37" y="150"/>
                  </a:lnTo>
                  <a:lnTo>
                    <a:pt x="27" y="150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65"/>
            <p:cNvSpPr>
              <a:spLocks/>
            </p:cNvSpPr>
            <p:nvPr/>
          </p:nvSpPr>
          <p:spPr bwMode="auto">
            <a:xfrm>
              <a:off x="4640" y="1961"/>
              <a:ext cx="145" cy="64"/>
            </a:xfrm>
            <a:custGeom>
              <a:avLst/>
              <a:gdLst>
                <a:gd name="T0" fmla="*/ 0 w 344"/>
                <a:gd name="T1" fmla="*/ 26 h 150"/>
                <a:gd name="T2" fmla="*/ 26 w 344"/>
                <a:gd name="T3" fmla="*/ 39 h 150"/>
                <a:gd name="T4" fmla="*/ 76 w 344"/>
                <a:gd name="T5" fmla="*/ 30 h 150"/>
                <a:gd name="T6" fmla="*/ 66 w 344"/>
                <a:gd name="T7" fmla="*/ 57 h 150"/>
                <a:gd name="T8" fmla="*/ 36 w 344"/>
                <a:gd name="T9" fmla="*/ 83 h 150"/>
                <a:gd name="T10" fmla="*/ 59 w 344"/>
                <a:gd name="T11" fmla="*/ 98 h 150"/>
                <a:gd name="T12" fmla="*/ 93 w 344"/>
                <a:gd name="T13" fmla="*/ 89 h 150"/>
                <a:gd name="T14" fmla="*/ 116 w 344"/>
                <a:gd name="T15" fmla="*/ 77 h 150"/>
                <a:gd name="T16" fmla="*/ 131 w 344"/>
                <a:gd name="T17" fmla="*/ 89 h 150"/>
                <a:gd name="T18" fmla="*/ 138 w 344"/>
                <a:gd name="T19" fmla="*/ 64 h 150"/>
                <a:gd name="T20" fmla="*/ 165 w 344"/>
                <a:gd name="T21" fmla="*/ 85 h 150"/>
                <a:gd name="T22" fmla="*/ 195 w 344"/>
                <a:gd name="T23" fmla="*/ 76 h 150"/>
                <a:gd name="T24" fmla="*/ 203 w 344"/>
                <a:gd name="T25" fmla="*/ 49 h 150"/>
                <a:gd name="T26" fmla="*/ 237 w 344"/>
                <a:gd name="T27" fmla="*/ 47 h 150"/>
                <a:gd name="T28" fmla="*/ 222 w 344"/>
                <a:gd name="T29" fmla="*/ 76 h 150"/>
                <a:gd name="T30" fmla="*/ 188 w 344"/>
                <a:gd name="T31" fmla="*/ 110 h 150"/>
                <a:gd name="T32" fmla="*/ 256 w 344"/>
                <a:gd name="T33" fmla="*/ 106 h 150"/>
                <a:gd name="T34" fmla="*/ 294 w 344"/>
                <a:gd name="T35" fmla="*/ 66 h 150"/>
                <a:gd name="T36" fmla="*/ 300 w 344"/>
                <a:gd name="T37" fmla="*/ 79 h 150"/>
                <a:gd name="T38" fmla="*/ 285 w 344"/>
                <a:gd name="T39" fmla="*/ 110 h 150"/>
                <a:gd name="T40" fmla="*/ 311 w 344"/>
                <a:gd name="T41" fmla="*/ 138 h 150"/>
                <a:gd name="T42" fmla="*/ 344 w 344"/>
                <a:gd name="T43" fmla="*/ 150 h 150"/>
                <a:gd name="T44" fmla="*/ 317 w 344"/>
                <a:gd name="T45" fmla="*/ 108 h 150"/>
                <a:gd name="T46" fmla="*/ 327 w 344"/>
                <a:gd name="T47" fmla="*/ 57 h 150"/>
                <a:gd name="T48" fmla="*/ 302 w 344"/>
                <a:gd name="T49" fmla="*/ 36 h 150"/>
                <a:gd name="T50" fmla="*/ 275 w 344"/>
                <a:gd name="T51" fmla="*/ 11 h 150"/>
                <a:gd name="T52" fmla="*/ 273 w 344"/>
                <a:gd name="T53" fmla="*/ 47 h 150"/>
                <a:gd name="T54" fmla="*/ 239 w 344"/>
                <a:gd name="T55" fmla="*/ 77 h 150"/>
                <a:gd name="T56" fmla="*/ 256 w 344"/>
                <a:gd name="T57" fmla="*/ 41 h 150"/>
                <a:gd name="T58" fmla="*/ 222 w 344"/>
                <a:gd name="T59" fmla="*/ 26 h 150"/>
                <a:gd name="T60" fmla="*/ 184 w 344"/>
                <a:gd name="T61" fmla="*/ 32 h 150"/>
                <a:gd name="T62" fmla="*/ 167 w 344"/>
                <a:gd name="T63" fmla="*/ 60 h 150"/>
                <a:gd name="T64" fmla="*/ 146 w 344"/>
                <a:gd name="T65" fmla="*/ 26 h 150"/>
                <a:gd name="T66" fmla="*/ 142 w 344"/>
                <a:gd name="T67" fmla="*/ 13 h 150"/>
                <a:gd name="T68" fmla="*/ 119 w 344"/>
                <a:gd name="T69" fmla="*/ 53 h 150"/>
                <a:gd name="T70" fmla="*/ 100 w 344"/>
                <a:gd name="T71" fmla="*/ 38 h 150"/>
                <a:gd name="T72" fmla="*/ 100 w 344"/>
                <a:gd name="T73" fmla="*/ 1 h 150"/>
                <a:gd name="T74" fmla="*/ 53 w 344"/>
                <a:gd name="T75" fmla="*/ 0 h 150"/>
                <a:gd name="T76" fmla="*/ 7 w 344"/>
                <a:gd name="T77" fmla="*/ 17 h 150"/>
                <a:gd name="T78" fmla="*/ 0 w 344"/>
                <a:gd name="T79" fmla="*/ 26 h 150"/>
                <a:gd name="T80" fmla="*/ 0 w 344"/>
                <a:gd name="T8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150">
                  <a:moveTo>
                    <a:pt x="0" y="26"/>
                  </a:moveTo>
                  <a:lnTo>
                    <a:pt x="26" y="39"/>
                  </a:lnTo>
                  <a:lnTo>
                    <a:pt x="76" y="30"/>
                  </a:lnTo>
                  <a:lnTo>
                    <a:pt x="66" y="57"/>
                  </a:lnTo>
                  <a:lnTo>
                    <a:pt x="36" y="83"/>
                  </a:lnTo>
                  <a:lnTo>
                    <a:pt x="59" y="98"/>
                  </a:lnTo>
                  <a:lnTo>
                    <a:pt x="93" y="89"/>
                  </a:lnTo>
                  <a:lnTo>
                    <a:pt x="116" y="77"/>
                  </a:lnTo>
                  <a:lnTo>
                    <a:pt x="131" y="89"/>
                  </a:lnTo>
                  <a:lnTo>
                    <a:pt x="138" y="64"/>
                  </a:lnTo>
                  <a:lnTo>
                    <a:pt x="165" y="85"/>
                  </a:lnTo>
                  <a:lnTo>
                    <a:pt x="195" y="76"/>
                  </a:lnTo>
                  <a:lnTo>
                    <a:pt x="203" y="49"/>
                  </a:lnTo>
                  <a:lnTo>
                    <a:pt x="237" y="47"/>
                  </a:lnTo>
                  <a:lnTo>
                    <a:pt x="222" y="76"/>
                  </a:lnTo>
                  <a:lnTo>
                    <a:pt x="188" y="110"/>
                  </a:lnTo>
                  <a:lnTo>
                    <a:pt x="256" y="106"/>
                  </a:lnTo>
                  <a:lnTo>
                    <a:pt x="294" y="66"/>
                  </a:lnTo>
                  <a:lnTo>
                    <a:pt x="300" y="79"/>
                  </a:lnTo>
                  <a:lnTo>
                    <a:pt x="285" y="110"/>
                  </a:lnTo>
                  <a:lnTo>
                    <a:pt x="311" y="138"/>
                  </a:lnTo>
                  <a:lnTo>
                    <a:pt x="344" y="150"/>
                  </a:lnTo>
                  <a:lnTo>
                    <a:pt x="317" y="108"/>
                  </a:lnTo>
                  <a:lnTo>
                    <a:pt x="327" y="57"/>
                  </a:lnTo>
                  <a:lnTo>
                    <a:pt x="302" y="36"/>
                  </a:lnTo>
                  <a:lnTo>
                    <a:pt x="275" y="11"/>
                  </a:lnTo>
                  <a:lnTo>
                    <a:pt x="273" y="47"/>
                  </a:lnTo>
                  <a:lnTo>
                    <a:pt x="239" y="77"/>
                  </a:lnTo>
                  <a:lnTo>
                    <a:pt x="256" y="41"/>
                  </a:lnTo>
                  <a:lnTo>
                    <a:pt x="222" y="26"/>
                  </a:lnTo>
                  <a:lnTo>
                    <a:pt x="184" y="32"/>
                  </a:lnTo>
                  <a:lnTo>
                    <a:pt x="167" y="60"/>
                  </a:lnTo>
                  <a:lnTo>
                    <a:pt x="146" y="26"/>
                  </a:lnTo>
                  <a:lnTo>
                    <a:pt x="142" y="13"/>
                  </a:lnTo>
                  <a:lnTo>
                    <a:pt x="119" y="53"/>
                  </a:lnTo>
                  <a:lnTo>
                    <a:pt x="100" y="38"/>
                  </a:lnTo>
                  <a:lnTo>
                    <a:pt x="100" y="1"/>
                  </a:lnTo>
                  <a:lnTo>
                    <a:pt x="53" y="0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66"/>
            <p:cNvSpPr>
              <a:spLocks/>
            </p:cNvSpPr>
            <p:nvPr/>
          </p:nvSpPr>
          <p:spPr bwMode="auto">
            <a:xfrm>
              <a:off x="4776" y="1943"/>
              <a:ext cx="37" cy="85"/>
            </a:xfrm>
            <a:custGeom>
              <a:avLst/>
              <a:gdLst>
                <a:gd name="T0" fmla="*/ 0 w 87"/>
                <a:gd name="T1" fmla="*/ 167 h 197"/>
                <a:gd name="T2" fmla="*/ 32 w 87"/>
                <a:gd name="T3" fmla="*/ 146 h 197"/>
                <a:gd name="T4" fmla="*/ 15 w 87"/>
                <a:gd name="T5" fmla="*/ 127 h 197"/>
                <a:gd name="T6" fmla="*/ 30 w 87"/>
                <a:gd name="T7" fmla="*/ 106 h 197"/>
                <a:gd name="T8" fmla="*/ 23 w 87"/>
                <a:gd name="T9" fmla="*/ 80 h 197"/>
                <a:gd name="T10" fmla="*/ 44 w 87"/>
                <a:gd name="T11" fmla="*/ 72 h 197"/>
                <a:gd name="T12" fmla="*/ 36 w 87"/>
                <a:gd name="T13" fmla="*/ 45 h 197"/>
                <a:gd name="T14" fmla="*/ 49 w 87"/>
                <a:gd name="T15" fmla="*/ 0 h 197"/>
                <a:gd name="T16" fmla="*/ 85 w 87"/>
                <a:gd name="T17" fmla="*/ 9 h 197"/>
                <a:gd name="T18" fmla="*/ 72 w 87"/>
                <a:gd name="T19" fmla="*/ 43 h 197"/>
                <a:gd name="T20" fmla="*/ 87 w 87"/>
                <a:gd name="T21" fmla="*/ 85 h 197"/>
                <a:gd name="T22" fmla="*/ 55 w 87"/>
                <a:gd name="T23" fmla="*/ 85 h 197"/>
                <a:gd name="T24" fmla="*/ 57 w 87"/>
                <a:gd name="T25" fmla="*/ 112 h 197"/>
                <a:gd name="T26" fmla="*/ 68 w 87"/>
                <a:gd name="T27" fmla="*/ 140 h 197"/>
                <a:gd name="T28" fmla="*/ 44 w 87"/>
                <a:gd name="T29" fmla="*/ 129 h 197"/>
                <a:gd name="T30" fmla="*/ 53 w 87"/>
                <a:gd name="T31" fmla="*/ 161 h 197"/>
                <a:gd name="T32" fmla="*/ 42 w 87"/>
                <a:gd name="T33" fmla="*/ 167 h 197"/>
                <a:gd name="T34" fmla="*/ 38 w 87"/>
                <a:gd name="T35" fmla="*/ 197 h 197"/>
                <a:gd name="T36" fmla="*/ 4 w 87"/>
                <a:gd name="T37" fmla="*/ 186 h 197"/>
                <a:gd name="T38" fmla="*/ 0 w 87"/>
                <a:gd name="T39" fmla="*/ 167 h 197"/>
                <a:gd name="T40" fmla="*/ 0 w 87"/>
                <a:gd name="T41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97">
                  <a:moveTo>
                    <a:pt x="0" y="167"/>
                  </a:moveTo>
                  <a:lnTo>
                    <a:pt x="32" y="146"/>
                  </a:lnTo>
                  <a:lnTo>
                    <a:pt x="15" y="127"/>
                  </a:lnTo>
                  <a:lnTo>
                    <a:pt x="30" y="106"/>
                  </a:lnTo>
                  <a:lnTo>
                    <a:pt x="23" y="80"/>
                  </a:lnTo>
                  <a:lnTo>
                    <a:pt x="44" y="72"/>
                  </a:lnTo>
                  <a:lnTo>
                    <a:pt x="36" y="45"/>
                  </a:lnTo>
                  <a:lnTo>
                    <a:pt x="49" y="0"/>
                  </a:lnTo>
                  <a:lnTo>
                    <a:pt x="85" y="9"/>
                  </a:lnTo>
                  <a:lnTo>
                    <a:pt x="72" y="43"/>
                  </a:lnTo>
                  <a:lnTo>
                    <a:pt x="87" y="85"/>
                  </a:lnTo>
                  <a:lnTo>
                    <a:pt x="55" y="85"/>
                  </a:lnTo>
                  <a:lnTo>
                    <a:pt x="57" y="112"/>
                  </a:lnTo>
                  <a:lnTo>
                    <a:pt x="68" y="140"/>
                  </a:lnTo>
                  <a:lnTo>
                    <a:pt x="44" y="129"/>
                  </a:lnTo>
                  <a:lnTo>
                    <a:pt x="53" y="161"/>
                  </a:lnTo>
                  <a:lnTo>
                    <a:pt x="42" y="167"/>
                  </a:lnTo>
                  <a:lnTo>
                    <a:pt x="38" y="197"/>
                  </a:lnTo>
                  <a:lnTo>
                    <a:pt x="4" y="186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67"/>
            <p:cNvSpPr>
              <a:spLocks/>
            </p:cNvSpPr>
            <p:nvPr/>
          </p:nvSpPr>
          <p:spPr bwMode="auto">
            <a:xfrm>
              <a:off x="4814" y="1910"/>
              <a:ext cx="74" cy="136"/>
            </a:xfrm>
            <a:custGeom>
              <a:avLst/>
              <a:gdLst>
                <a:gd name="T0" fmla="*/ 31 w 175"/>
                <a:gd name="T1" fmla="*/ 95 h 315"/>
                <a:gd name="T2" fmla="*/ 52 w 175"/>
                <a:gd name="T3" fmla="*/ 148 h 315"/>
                <a:gd name="T4" fmla="*/ 46 w 175"/>
                <a:gd name="T5" fmla="*/ 171 h 315"/>
                <a:gd name="T6" fmla="*/ 23 w 175"/>
                <a:gd name="T7" fmla="*/ 161 h 315"/>
                <a:gd name="T8" fmla="*/ 27 w 175"/>
                <a:gd name="T9" fmla="*/ 195 h 315"/>
                <a:gd name="T10" fmla="*/ 0 w 175"/>
                <a:gd name="T11" fmla="*/ 218 h 315"/>
                <a:gd name="T12" fmla="*/ 14 w 175"/>
                <a:gd name="T13" fmla="*/ 241 h 315"/>
                <a:gd name="T14" fmla="*/ 52 w 175"/>
                <a:gd name="T15" fmla="*/ 243 h 315"/>
                <a:gd name="T16" fmla="*/ 63 w 175"/>
                <a:gd name="T17" fmla="*/ 289 h 315"/>
                <a:gd name="T18" fmla="*/ 92 w 175"/>
                <a:gd name="T19" fmla="*/ 315 h 315"/>
                <a:gd name="T20" fmla="*/ 82 w 175"/>
                <a:gd name="T21" fmla="*/ 272 h 315"/>
                <a:gd name="T22" fmla="*/ 112 w 175"/>
                <a:gd name="T23" fmla="*/ 245 h 315"/>
                <a:gd name="T24" fmla="*/ 128 w 175"/>
                <a:gd name="T25" fmla="*/ 251 h 315"/>
                <a:gd name="T26" fmla="*/ 135 w 175"/>
                <a:gd name="T27" fmla="*/ 253 h 315"/>
                <a:gd name="T28" fmla="*/ 135 w 175"/>
                <a:gd name="T29" fmla="*/ 251 h 315"/>
                <a:gd name="T30" fmla="*/ 133 w 175"/>
                <a:gd name="T31" fmla="*/ 247 h 315"/>
                <a:gd name="T32" fmla="*/ 124 w 175"/>
                <a:gd name="T33" fmla="*/ 234 h 315"/>
                <a:gd name="T34" fmla="*/ 112 w 175"/>
                <a:gd name="T35" fmla="*/ 222 h 315"/>
                <a:gd name="T36" fmla="*/ 99 w 175"/>
                <a:gd name="T37" fmla="*/ 209 h 315"/>
                <a:gd name="T38" fmla="*/ 109 w 175"/>
                <a:gd name="T39" fmla="*/ 184 h 315"/>
                <a:gd name="T40" fmla="*/ 135 w 175"/>
                <a:gd name="T41" fmla="*/ 171 h 315"/>
                <a:gd name="T42" fmla="*/ 118 w 175"/>
                <a:gd name="T43" fmla="*/ 144 h 315"/>
                <a:gd name="T44" fmla="*/ 114 w 175"/>
                <a:gd name="T45" fmla="*/ 116 h 315"/>
                <a:gd name="T46" fmla="*/ 130 w 175"/>
                <a:gd name="T47" fmla="*/ 81 h 315"/>
                <a:gd name="T48" fmla="*/ 141 w 175"/>
                <a:gd name="T49" fmla="*/ 51 h 315"/>
                <a:gd name="T50" fmla="*/ 175 w 175"/>
                <a:gd name="T51" fmla="*/ 49 h 315"/>
                <a:gd name="T52" fmla="*/ 122 w 175"/>
                <a:gd name="T53" fmla="*/ 32 h 315"/>
                <a:gd name="T54" fmla="*/ 99 w 175"/>
                <a:gd name="T55" fmla="*/ 0 h 315"/>
                <a:gd name="T56" fmla="*/ 63 w 175"/>
                <a:gd name="T57" fmla="*/ 66 h 315"/>
                <a:gd name="T58" fmla="*/ 33 w 175"/>
                <a:gd name="T59" fmla="*/ 83 h 315"/>
                <a:gd name="T60" fmla="*/ 31 w 175"/>
                <a:gd name="T61" fmla="*/ 95 h 315"/>
                <a:gd name="T62" fmla="*/ 31 w 175"/>
                <a:gd name="T63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315">
                  <a:moveTo>
                    <a:pt x="31" y="95"/>
                  </a:moveTo>
                  <a:lnTo>
                    <a:pt x="52" y="148"/>
                  </a:lnTo>
                  <a:lnTo>
                    <a:pt x="46" y="171"/>
                  </a:lnTo>
                  <a:lnTo>
                    <a:pt x="23" y="161"/>
                  </a:lnTo>
                  <a:lnTo>
                    <a:pt x="27" y="195"/>
                  </a:lnTo>
                  <a:lnTo>
                    <a:pt x="0" y="218"/>
                  </a:lnTo>
                  <a:lnTo>
                    <a:pt x="14" y="241"/>
                  </a:lnTo>
                  <a:lnTo>
                    <a:pt x="52" y="243"/>
                  </a:lnTo>
                  <a:lnTo>
                    <a:pt x="63" y="289"/>
                  </a:lnTo>
                  <a:lnTo>
                    <a:pt x="92" y="315"/>
                  </a:lnTo>
                  <a:lnTo>
                    <a:pt x="82" y="272"/>
                  </a:lnTo>
                  <a:lnTo>
                    <a:pt x="112" y="245"/>
                  </a:lnTo>
                  <a:lnTo>
                    <a:pt x="128" y="251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47"/>
                  </a:lnTo>
                  <a:lnTo>
                    <a:pt x="124" y="234"/>
                  </a:lnTo>
                  <a:lnTo>
                    <a:pt x="112" y="222"/>
                  </a:lnTo>
                  <a:lnTo>
                    <a:pt x="99" y="209"/>
                  </a:lnTo>
                  <a:lnTo>
                    <a:pt x="109" y="184"/>
                  </a:lnTo>
                  <a:lnTo>
                    <a:pt x="135" y="171"/>
                  </a:lnTo>
                  <a:lnTo>
                    <a:pt x="118" y="144"/>
                  </a:lnTo>
                  <a:lnTo>
                    <a:pt x="114" y="116"/>
                  </a:lnTo>
                  <a:lnTo>
                    <a:pt x="130" y="81"/>
                  </a:lnTo>
                  <a:lnTo>
                    <a:pt x="141" y="51"/>
                  </a:lnTo>
                  <a:lnTo>
                    <a:pt x="175" y="49"/>
                  </a:lnTo>
                  <a:lnTo>
                    <a:pt x="122" y="32"/>
                  </a:lnTo>
                  <a:lnTo>
                    <a:pt x="99" y="0"/>
                  </a:lnTo>
                  <a:lnTo>
                    <a:pt x="63" y="66"/>
                  </a:lnTo>
                  <a:lnTo>
                    <a:pt x="33" y="83"/>
                  </a:lnTo>
                  <a:lnTo>
                    <a:pt x="31" y="95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68"/>
            <p:cNvSpPr>
              <a:spLocks/>
            </p:cNvSpPr>
            <p:nvPr/>
          </p:nvSpPr>
          <p:spPr bwMode="auto">
            <a:xfrm>
              <a:off x="4835" y="1892"/>
              <a:ext cx="305" cy="133"/>
            </a:xfrm>
            <a:custGeom>
              <a:avLst/>
              <a:gdLst>
                <a:gd name="T0" fmla="*/ 127 w 722"/>
                <a:gd name="T1" fmla="*/ 106 h 312"/>
                <a:gd name="T2" fmla="*/ 140 w 722"/>
                <a:gd name="T3" fmla="*/ 129 h 312"/>
                <a:gd name="T4" fmla="*/ 194 w 722"/>
                <a:gd name="T5" fmla="*/ 86 h 312"/>
                <a:gd name="T6" fmla="*/ 222 w 722"/>
                <a:gd name="T7" fmla="*/ 87 h 312"/>
                <a:gd name="T8" fmla="*/ 254 w 722"/>
                <a:gd name="T9" fmla="*/ 59 h 312"/>
                <a:gd name="T10" fmla="*/ 264 w 722"/>
                <a:gd name="T11" fmla="*/ 72 h 312"/>
                <a:gd name="T12" fmla="*/ 273 w 722"/>
                <a:gd name="T13" fmla="*/ 82 h 312"/>
                <a:gd name="T14" fmla="*/ 300 w 722"/>
                <a:gd name="T15" fmla="*/ 36 h 312"/>
                <a:gd name="T16" fmla="*/ 330 w 722"/>
                <a:gd name="T17" fmla="*/ 68 h 312"/>
                <a:gd name="T18" fmla="*/ 357 w 722"/>
                <a:gd name="T19" fmla="*/ 42 h 312"/>
                <a:gd name="T20" fmla="*/ 408 w 722"/>
                <a:gd name="T21" fmla="*/ 87 h 312"/>
                <a:gd name="T22" fmla="*/ 424 w 722"/>
                <a:gd name="T23" fmla="*/ 44 h 312"/>
                <a:gd name="T24" fmla="*/ 460 w 722"/>
                <a:gd name="T25" fmla="*/ 103 h 312"/>
                <a:gd name="T26" fmla="*/ 490 w 722"/>
                <a:gd name="T27" fmla="*/ 80 h 312"/>
                <a:gd name="T28" fmla="*/ 532 w 722"/>
                <a:gd name="T29" fmla="*/ 42 h 312"/>
                <a:gd name="T30" fmla="*/ 562 w 722"/>
                <a:gd name="T31" fmla="*/ 68 h 312"/>
                <a:gd name="T32" fmla="*/ 600 w 722"/>
                <a:gd name="T33" fmla="*/ 65 h 312"/>
                <a:gd name="T34" fmla="*/ 636 w 722"/>
                <a:gd name="T35" fmla="*/ 46 h 312"/>
                <a:gd name="T36" fmla="*/ 642 w 722"/>
                <a:gd name="T37" fmla="*/ 101 h 312"/>
                <a:gd name="T38" fmla="*/ 686 w 722"/>
                <a:gd name="T39" fmla="*/ 122 h 312"/>
                <a:gd name="T40" fmla="*/ 661 w 722"/>
                <a:gd name="T41" fmla="*/ 152 h 312"/>
                <a:gd name="T42" fmla="*/ 646 w 722"/>
                <a:gd name="T43" fmla="*/ 186 h 312"/>
                <a:gd name="T44" fmla="*/ 598 w 722"/>
                <a:gd name="T45" fmla="*/ 196 h 312"/>
                <a:gd name="T46" fmla="*/ 581 w 722"/>
                <a:gd name="T47" fmla="*/ 215 h 312"/>
                <a:gd name="T48" fmla="*/ 572 w 722"/>
                <a:gd name="T49" fmla="*/ 232 h 312"/>
                <a:gd name="T50" fmla="*/ 595 w 722"/>
                <a:gd name="T51" fmla="*/ 260 h 312"/>
                <a:gd name="T52" fmla="*/ 602 w 722"/>
                <a:gd name="T53" fmla="*/ 247 h 312"/>
                <a:gd name="T54" fmla="*/ 633 w 722"/>
                <a:gd name="T55" fmla="*/ 232 h 312"/>
                <a:gd name="T56" fmla="*/ 654 w 722"/>
                <a:gd name="T57" fmla="*/ 209 h 312"/>
                <a:gd name="T58" fmla="*/ 690 w 722"/>
                <a:gd name="T59" fmla="*/ 167 h 312"/>
                <a:gd name="T60" fmla="*/ 722 w 722"/>
                <a:gd name="T61" fmla="*/ 93 h 312"/>
                <a:gd name="T62" fmla="*/ 674 w 722"/>
                <a:gd name="T63" fmla="*/ 84 h 312"/>
                <a:gd name="T64" fmla="*/ 631 w 722"/>
                <a:gd name="T65" fmla="*/ 23 h 312"/>
                <a:gd name="T66" fmla="*/ 579 w 722"/>
                <a:gd name="T67" fmla="*/ 42 h 312"/>
                <a:gd name="T68" fmla="*/ 539 w 722"/>
                <a:gd name="T69" fmla="*/ 30 h 312"/>
                <a:gd name="T70" fmla="*/ 479 w 722"/>
                <a:gd name="T71" fmla="*/ 40 h 312"/>
                <a:gd name="T72" fmla="*/ 427 w 722"/>
                <a:gd name="T73" fmla="*/ 15 h 312"/>
                <a:gd name="T74" fmla="*/ 372 w 722"/>
                <a:gd name="T75" fmla="*/ 9 h 312"/>
                <a:gd name="T76" fmla="*/ 327 w 722"/>
                <a:gd name="T77" fmla="*/ 17 h 312"/>
                <a:gd name="T78" fmla="*/ 285 w 722"/>
                <a:gd name="T79" fmla="*/ 4 h 312"/>
                <a:gd name="T80" fmla="*/ 252 w 722"/>
                <a:gd name="T81" fmla="*/ 0 h 312"/>
                <a:gd name="T82" fmla="*/ 209 w 722"/>
                <a:gd name="T83" fmla="*/ 2 h 312"/>
                <a:gd name="T84" fmla="*/ 165 w 722"/>
                <a:gd name="T85" fmla="*/ 27 h 312"/>
                <a:gd name="T86" fmla="*/ 146 w 722"/>
                <a:gd name="T87" fmla="*/ 97 h 312"/>
                <a:gd name="T88" fmla="*/ 0 w 722"/>
                <a:gd name="T89" fmla="*/ 74 h 312"/>
                <a:gd name="T90" fmla="*/ 125 w 722"/>
                <a:gd name="T91" fmla="*/ 1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2" h="312">
                  <a:moveTo>
                    <a:pt x="125" y="101"/>
                  </a:moveTo>
                  <a:lnTo>
                    <a:pt x="127" y="106"/>
                  </a:lnTo>
                  <a:lnTo>
                    <a:pt x="133" y="118"/>
                  </a:lnTo>
                  <a:lnTo>
                    <a:pt x="140" y="129"/>
                  </a:lnTo>
                  <a:lnTo>
                    <a:pt x="144" y="133"/>
                  </a:lnTo>
                  <a:lnTo>
                    <a:pt x="194" y="86"/>
                  </a:lnTo>
                  <a:lnTo>
                    <a:pt x="199" y="55"/>
                  </a:lnTo>
                  <a:lnTo>
                    <a:pt x="222" y="87"/>
                  </a:lnTo>
                  <a:lnTo>
                    <a:pt x="232" y="46"/>
                  </a:lnTo>
                  <a:lnTo>
                    <a:pt x="254" y="59"/>
                  </a:lnTo>
                  <a:lnTo>
                    <a:pt x="258" y="63"/>
                  </a:lnTo>
                  <a:lnTo>
                    <a:pt x="264" y="72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3" y="29"/>
                  </a:lnTo>
                  <a:lnTo>
                    <a:pt x="300" y="36"/>
                  </a:lnTo>
                  <a:lnTo>
                    <a:pt x="308" y="68"/>
                  </a:lnTo>
                  <a:lnTo>
                    <a:pt x="330" y="68"/>
                  </a:lnTo>
                  <a:lnTo>
                    <a:pt x="338" y="40"/>
                  </a:lnTo>
                  <a:lnTo>
                    <a:pt x="357" y="42"/>
                  </a:lnTo>
                  <a:lnTo>
                    <a:pt x="367" y="72"/>
                  </a:lnTo>
                  <a:lnTo>
                    <a:pt x="408" y="87"/>
                  </a:lnTo>
                  <a:lnTo>
                    <a:pt x="405" y="57"/>
                  </a:lnTo>
                  <a:lnTo>
                    <a:pt x="424" y="44"/>
                  </a:lnTo>
                  <a:lnTo>
                    <a:pt x="452" y="59"/>
                  </a:lnTo>
                  <a:lnTo>
                    <a:pt x="460" y="103"/>
                  </a:lnTo>
                  <a:lnTo>
                    <a:pt x="490" y="124"/>
                  </a:lnTo>
                  <a:lnTo>
                    <a:pt x="490" y="80"/>
                  </a:lnTo>
                  <a:lnTo>
                    <a:pt x="507" y="46"/>
                  </a:lnTo>
                  <a:lnTo>
                    <a:pt x="532" y="42"/>
                  </a:lnTo>
                  <a:lnTo>
                    <a:pt x="534" y="74"/>
                  </a:lnTo>
                  <a:lnTo>
                    <a:pt x="562" y="68"/>
                  </a:lnTo>
                  <a:lnTo>
                    <a:pt x="583" y="53"/>
                  </a:lnTo>
                  <a:lnTo>
                    <a:pt x="600" y="65"/>
                  </a:lnTo>
                  <a:lnTo>
                    <a:pt x="616" y="46"/>
                  </a:lnTo>
                  <a:lnTo>
                    <a:pt x="636" y="46"/>
                  </a:lnTo>
                  <a:lnTo>
                    <a:pt x="644" y="80"/>
                  </a:lnTo>
                  <a:lnTo>
                    <a:pt x="642" y="101"/>
                  </a:lnTo>
                  <a:lnTo>
                    <a:pt x="663" y="108"/>
                  </a:lnTo>
                  <a:lnTo>
                    <a:pt x="686" y="122"/>
                  </a:lnTo>
                  <a:lnTo>
                    <a:pt x="682" y="148"/>
                  </a:lnTo>
                  <a:lnTo>
                    <a:pt x="661" y="152"/>
                  </a:lnTo>
                  <a:lnTo>
                    <a:pt x="661" y="182"/>
                  </a:lnTo>
                  <a:lnTo>
                    <a:pt x="646" y="186"/>
                  </a:lnTo>
                  <a:lnTo>
                    <a:pt x="625" y="190"/>
                  </a:lnTo>
                  <a:lnTo>
                    <a:pt x="598" y="196"/>
                  </a:lnTo>
                  <a:lnTo>
                    <a:pt x="589" y="203"/>
                  </a:lnTo>
                  <a:lnTo>
                    <a:pt x="581" y="215"/>
                  </a:lnTo>
                  <a:lnTo>
                    <a:pt x="574" y="226"/>
                  </a:lnTo>
                  <a:lnTo>
                    <a:pt x="572" y="232"/>
                  </a:lnTo>
                  <a:lnTo>
                    <a:pt x="589" y="312"/>
                  </a:lnTo>
                  <a:lnTo>
                    <a:pt x="595" y="260"/>
                  </a:lnTo>
                  <a:lnTo>
                    <a:pt x="597" y="255"/>
                  </a:lnTo>
                  <a:lnTo>
                    <a:pt x="602" y="247"/>
                  </a:lnTo>
                  <a:lnTo>
                    <a:pt x="610" y="239"/>
                  </a:lnTo>
                  <a:lnTo>
                    <a:pt x="633" y="232"/>
                  </a:lnTo>
                  <a:lnTo>
                    <a:pt x="604" y="219"/>
                  </a:lnTo>
                  <a:lnTo>
                    <a:pt x="654" y="209"/>
                  </a:lnTo>
                  <a:lnTo>
                    <a:pt x="682" y="198"/>
                  </a:lnTo>
                  <a:lnTo>
                    <a:pt x="690" y="167"/>
                  </a:lnTo>
                  <a:lnTo>
                    <a:pt x="716" y="131"/>
                  </a:lnTo>
                  <a:lnTo>
                    <a:pt x="722" y="93"/>
                  </a:lnTo>
                  <a:lnTo>
                    <a:pt x="692" y="95"/>
                  </a:lnTo>
                  <a:lnTo>
                    <a:pt x="674" y="84"/>
                  </a:lnTo>
                  <a:lnTo>
                    <a:pt x="669" y="29"/>
                  </a:lnTo>
                  <a:lnTo>
                    <a:pt x="631" y="23"/>
                  </a:lnTo>
                  <a:lnTo>
                    <a:pt x="606" y="23"/>
                  </a:lnTo>
                  <a:lnTo>
                    <a:pt x="579" y="42"/>
                  </a:lnTo>
                  <a:lnTo>
                    <a:pt x="555" y="19"/>
                  </a:lnTo>
                  <a:lnTo>
                    <a:pt x="539" y="30"/>
                  </a:lnTo>
                  <a:lnTo>
                    <a:pt x="505" y="21"/>
                  </a:lnTo>
                  <a:lnTo>
                    <a:pt x="479" y="40"/>
                  </a:lnTo>
                  <a:lnTo>
                    <a:pt x="441" y="27"/>
                  </a:lnTo>
                  <a:lnTo>
                    <a:pt x="427" y="15"/>
                  </a:lnTo>
                  <a:lnTo>
                    <a:pt x="397" y="32"/>
                  </a:lnTo>
                  <a:lnTo>
                    <a:pt x="372" y="9"/>
                  </a:lnTo>
                  <a:lnTo>
                    <a:pt x="344" y="11"/>
                  </a:lnTo>
                  <a:lnTo>
                    <a:pt x="327" y="17"/>
                  </a:lnTo>
                  <a:lnTo>
                    <a:pt x="315" y="29"/>
                  </a:lnTo>
                  <a:lnTo>
                    <a:pt x="285" y="4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66" y="23"/>
                  </a:lnTo>
                  <a:lnTo>
                    <a:pt x="209" y="2"/>
                  </a:lnTo>
                  <a:lnTo>
                    <a:pt x="209" y="21"/>
                  </a:lnTo>
                  <a:lnTo>
                    <a:pt x="165" y="27"/>
                  </a:lnTo>
                  <a:lnTo>
                    <a:pt x="178" y="72"/>
                  </a:lnTo>
                  <a:lnTo>
                    <a:pt x="146" y="97"/>
                  </a:lnTo>
                  <a:lnTo>
                    <a:pt x="117" y="68"/>
                  </a:lnTo>
                  <a:lnTo>
                    <a:pt x="0" y="74"/>
                  </a:lnTo>
                  <a:lnTo>
                    <a:pt x="93" y="95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69"/>
            <p:cNvSpPr>
              <a:spLocks/>
            </p:cNvSpPr>
            <p:nvPr/>
          </p:nvSpPr>
          <p:spPr bwMode="auto">
            <a:xfrm>
              <a:off x="5092" y="1932"/>
              <a:ext cx="102" cy="85"/>
            </a:xfrm>
            <a:custGeom>
              <a:avLst/>
              <a:gdLst>
                <a:gd name="T0" fmla="*/ 2 w 241"/>
                <a:gd name="T1" fmla="*/ 143 h 200"/>
                <a:gd name="T2" fmla="*/ 0 w 241"/>
                <a:gd name="T3" fmla="*/ 173 h 200"/>
                <a:gd name="T4" fmla="*/ 42 w 241"/>
                <a:gd name="T5" fmla="*/ 200 h 200"/>
                <a:gd name="T6" fmla="*/ 42 w 241"/>
                <a:gd name="T7" fmla="*/ 169 h 200"/>
                <a:gd name="T8" fmla="*/ 89 w 241"/>
                <a:gd name="T9" fmla="*/ 167 h 200"/>
                <a:gd name="T10" fmla="*/ 112 w 241"/>
                <a:gd name="T11" fmla="*/ 131 h 200"/>
                <a:gd name="T12" fmla="*/ 163 w 241"/>
                <a:gd name="T13" fmla="*/ 120 h 200"/>
                <a:gd name="T14" fmla="*/ 156 w 241"/>
                <a:gd name="T15" fmla="*/ 93 h 200"/>
                <a:gd name="T16" fmla="*/ 173 w 241"/>
                <a:gd name="T17" fmla="*/ 88 h 200"/>
                <a:gd name="T18" fmla="*/ 186 w 241"/>
                <a:gd name="T19" fmla="*/ 70 h 200"/>
                <a:gd name="T20" fmla="*/ 184 w 241"/>
                <a:gd name="T21" fmla="*/ 46 h 200"/>
                <a:gd name="T22" fmla="*/ 241 w 241"/>
                <a:gd name="T23" fmla="*/ 65 h 200"/>
                <a:gd name="T24" fmla="*/ 209 w 241"/>
                <a:gd name="T25" fmla="*/ 31 h 200"/>
                <a:gd name="T26" fmla="*/ 177 w 241"/>
                <a:gd name="T27" fmla="*/ 0 h 200"/>
                <a:gd name="T28" fmla="*/ 169 w 241"/>
                <a:gd name="T29" fmla="*/ 36 h 200"/>
                <a:gd name="T30" fmla="*/ 141 w 241"/>
                <a:gd name="T31" fmla="*/ 38 h 200"/>
                <a:gd name="T32" fmla="*/ 152 w 241"/>
                <a:gd name="T33" fmla="*/ 67 h 200"/>
                <a:gd name="T34" fmla="*/ 114 w 241"/>
                <a:gd name="T35" fmla="*/ 74 h 200"/>
                <a:gd name="T36" fmla="*/ 114 w 241"/>
                <a:gd name="T37" fmla="*/ 108 h 200"/>
                <a:gd name="T38" fmla="*/ 70 w 241"/>
                <a:gd name="T39" fmla="*/ 152 h 200"/>
                <a:gd name="T40" fmla="*/ 32 w 241"/>
                <a:gd name="T41" fmla="*/ 135 h 200"/>
                <a:gd name="T42" fmla="*/ 27 w 241"/>
                <a:gd name="T43" fmla="*/ 152 h 200"/>
                <a:gd name="T44" fmla="*/ 2 w 241"/>
                <a:gd name="T45" fmla="*/ 143 h 200"/>
                <a:gd name="T46" fmla="*/ 2 w 241"/>
                <a:gd name="T47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1" h="200">
                  <a:moveTo>
                    <a:pt x="2" y="143"/>
                  </a:moveTo>
                  <a:lnTo>
                    <a:pt x="0" y="173"/>
                  </a:lnTo>
                  <a:lnTo>
                    <a:pt x="42" y="200"/>
                  </a:lnTo>
                  <a:lnTo>
                    <a:pt x="42" y="169"/>
                  </a:lnTo>
                  <a:lnTo>
                    <a:pt x="89" y="167"/>
                  </a:lnTo>
                  <a:lnTo>
                    <a:pt x="112" y="131"/>
                  </a:lnTo>
                  <a:lnTo>
                    <a:pt x="163" y="120"/>
                  </a:lnTo>
                  <a:lnTo>
                    <a:pt x="156" y="93"/>
                  </a:lnTo>
                  <a:lnTo>
                    <a:pt x="173" y="88"/>
                  </a:lnTo>
                  <a:lnTo>
                    <a:pt x="186" y="70"/>
                  </a:lnTo>
                  <a:lnTo>
                    <a:pt x="184" y="46"/>
                  </a:lnTo>
                  <a:lnTo>
                    <a:pt x="241" y="65"/>
                  </a:lnTo>
                  <a:lnTo>
                    <a:pt x="209" y="31"/>
                  </a:lnTo>
                  <a:lnTo>
                    <a:pt x="177" y="0"/>
                  </a:lnTo>
                  <a:lnTo>
                    <a:pt x="169" y="36"/>
                  </a:lnTo>
                  <a:lnTo>
                    <a:pt x="141" y="38"/>
                  </a:lnTo>
                  <a:lnTo>
                    <a:pt x="152" y="67"/>
                  </a:lnTo>
                  <a:lnTo>
                    <a:pt x="114" y="74"/>
                  </a:lnTo>
                  <a:lnTo>
                    <a:pt x="114" y="108"/>
                  </a:lnTo>
                  <a:lnTo>
                    <a:pt x="70" y="152"/>
                  </a:lnTo>
                  <a:lnTo>
                    <a:pt x="32" y="135"/>
                  </a:lnTo>
                  <a:lnTo>
                    <a:pt x="27" y="152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70"/>
            <p:cNvSpPr>
              <a:spLocks/>
            </p:cNvSpPr>
            <p:nvPr/>
          </p:nvSpPr>
          <p:spPr bwMode="auto">
            <a:xfrm>
              <a:off x="5156" y="1969"/>
              <a:ext cx="236" cy="201"/>
            </a:xfrm>
            <a:custGeom>
              <a:avLst/>
              <a:gdLst>
                <a:gd name="T0" fmla="*/ 78 w 559"/>
                <a:gd name="T1" fmla="*/ 58 h 467"/>
                <a:gd name="T2" fmla="*/ 61 w 559"/>
                <a:gd name="T3" fmla="*/ 95 h 467"/>
                <a:gd name="T4" fmla="*/ 80 w 559"/>
                <a:gd name="T5" fmla="*/ 144 h 467"/>
                <a:gd name="T6" fmla="*/ 59 w 559"/>
                <a:gd name="T7" fmla="*/ 157 h 467"/>
                <a:gd name="T8" fmla="*/ 0 w 559"/>
                <a:gd name="T9" fmla="*/ 186 h 467"/>
                <a:gd name="T10" fmla="*/ 27 w 559"/>
                <a:gd name="T11" fmla="*/ 277 h 467"/>
                <a:gd name="T12" fmla="*/ 74 w 559"/>
                <a:gd name="T13" fmla="*/ 254 h 467"/>
                <a:gd name="T14" fmla="*/ 127 w 559"/>
                <a:gd name="T15" fmla="*/ 258 h 467"/>
                <a:gd name="T16" fmla="*/ 116 w 559"/>
                <a:gd name="T17" fmla="*/ 275 h 467"/>
                <a:gd name="T18" fmla="*/ 103 w 559"/>
                <a:gd name="T19" fmla="*/ 292 h 467"/>
                <a:gd name="T20" fmla="*/ 88 w 559"/>
                <a:gd name="T21" fmla="*/ 340 h 467"/>
                <a:gd name="T22" fmla="*/ 167 w 559"/>
                <a:gd name="T23" fmla="*/ 328 h 467"/>
                <a:gd name="T24" fmla="*/ 141 w 559"/>
                <a:gd name="T25" fmla="*/ 401 h 467"/>
                <a:gd name="T26" fmla="*/ 183 w 559"/>
                <a:gd name="T27" fmla="*/ 403 h 467"/>
                <a:gd name="T28" fmla="*/ 198 w 559"/>
                <a:gd name="T29" fmla="*/ 442 h 467"/>
                <a:gd name="T30" fmla="*/ 253 w 559"/>
                <a:gd name="T31" fmla="*/ 442 h 467"/>
                <a:gd name="T32" fmla="*/ 287 w 559"/>
                <a:gd name="T33" fmla="*/ 465 h 467"/>
                <a:gd name="T34" fmla="*/ 306 w 559"/>
                <a:gd name="T35" fmla="*/ 420 h 467"/>
                <a:gd name="T36" fmla="*/ 335 w 559"/>
                <a:gd name="T37" fmla="*/ 431 h 467"/>
                <a:gd name="T38" fmla="*/ 340 w 559"/>
                <a:gd name="T39" fmla="*/ 410 h 467"/>
                <a:gd name="T40" fmla="*/ 344 w 559"/>
                <a:gd name="T41" fmla="*/ 393 h 467"/>
                <a:gd name="T42" fmla="*/ 386 w 559"/>
                <a:gd name="T43" fmla="*/ 389 h 467"/>
                <a:gd name="T44" fmla="*/ 439 w 559"/>
                <a:gd name="T45" fmla="*/ 340 h 467"/>
                <a:gd name="T46" fmla="*/ 504 w 559"/>
                <a:gd name="T47" fmla="*/ 338 h 467"/>
                <a:gd name="T48" fmla="*/ 515 w 559"/>
                <a:gd name="T49" fmla="*/ 308 h 467"/>
                <a:gd name="T50" fmla="*/ 439 w 559"/>
                <a:gd name="T51" fmla="*/ 304 h 467"/>
                <a:gd name="T52" fmla="*/ 382 w 559"/>
                <a:gd name="T53" fmla="*/ 349 h 467"/>
                <a:gd name="T54" fmla="*/ 327 w 559"/>
                <a:gd name="T55" fmla="*/ 355 h 467"/>
                <a:gd name="T56" fmla="*/ 266 w 559"/>
                <a:gd name="T57" fmla="*/ 389 h 467"/>
                <a:gd name="T58" fmla="*/ 219 w 559"/>
                <a:gd name="T59" fmla="*/ 406 h 467"/>
                <a:gd name="T60" fmla="*/ 171 w 559"/>
                <a:gd name="T61" fmla="*/ 361 h 467"/>
                <a:gd name="T62" fmla="*/ 192 w 559"/>
                <a:gd name="T63" fmla="*/ 313 h 467"/>
                <a:gd name="T64" fmla="*/ 183 w 559"/>
                <a:gd name="T65" fmla="*/ 302 h 467"/>
                <a:gd name="T66" fmla="*/ 141 w 559"/>
                <a:gd name="T67" fmla="*/ 290 h 467"/>
                <a:gd name="T68" fmla="*/ 171 w 559"/>
                <a:gd name="T69" fmla="*/ 224 h 467"/>
                <a:gd name="T70" fmla="*/ 101 w 559"/>
                <a:gd name="T71" fmla="*/ 230 h 467"/>
                <a:gd name="T72" fmla="*/ 34 w 559"/>
                <a:gd name="T73" fmla="*/ 207 h 467"/>
                <a:gd name="T74" fmla="*/ 108 w 559"/>
                <a:gd name="T75" fmla="*/ 186 h 467"/>
                <a:gd name="T76" fmla="*/ 116 w 559"/>
                <a:gd name="T77" fmla="*/ 138 h 467"/>
                <a:gd name="T78" fmla="*/ 131 w 559"/>
                <a:gd name="T79" fmla="*/ 100 h 467"/>
                <a:gd name="T80" fmla="*/ 120 w 559"/>
                <a:gd name="T81" fmla="*/ 83 h 467"/>
                <a:gd name="T82" fmla="*/ 105 w 559"/>
                <a:gd name="T83" fmla="*/ 60 h 467"/>
                <a:gd name="T84" fmla="*/ 99 w 559"/>
                <a:gd name="T85" fmla="*/ 38 h 467"/>
                <a:gd name="T86" fmla="*/ 91 w 559"/>
                <a:gd name="T87" fmla="*/ 0 h 467"/>
                <a:gd name="T88" fmla="*/ 78 w 559"/>
                <a:gd name="T89" fmla="*/ 2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9" h="467">
                  <a:moveTo>
                    <a:pt x="78" y="20"/>
                  </a:moveTo>
                  <a:lnTo>
                    <a:pt x="78" y="58"/>
                  </a:lnTo>
                  <a:lnTo>
                    <a:pt x="97" y="93"/>
                  </a:lnTo>
                  <a:lnTo>
                    <a:pt x="61" y="95"/>
                  </a:lnTo>
                  <a:lnTo>
                    <a:pt x="74" y="123"/>
                  </a:lnTo>
                  <a:lnTo>
                    <a:pt x="80" y="144"/>
                  </a:lnTo>
                  <a:lnTo>
                    <a:pt x="70" y="167"/>
                  </a:lnTo>
                  <a:lnTo>
                    <a:pt x="59" y="157"/>
                  </a:lnTo>
                  <a:lnTo>
                    <a:pt x="48" y="178"/>
                  </a:lnTo>
                  <a:lnTo>
                    <a:pt x="0" y="186"/>
                  </a:lnTo>
                  <a:lnTo>
                    <a:pt x="4" y="241"/>
                  </a:lnTo>
                  <a:lnTo>
                    <a:pt x="27" y="277"/>
                  </a:lnTo>
                  <a:lnTo>
                    <a:pt x="61" y="275"/>
                  </a:lnTo>
                  <a:lnTo>
                    <a:pt x="74" y="254"/>
                  </a:lnTo>
                  <a:lnTo>
                    <a:pt x="133" y="250"/>
                  </a:lnTo>
                  <a:lnTo>
                    <a:pt x="127" y="258"/>
                  </a:lnTo>
                  <a:lnTo>
                    <a:pt x="122" y="266"/>
                  </a:lnTo>
                  <a:lnTo>
                    <a:pt x="116" y="275"/>
                  </a:lnTo>
                  <a:lnTo>
                    <a:pt x="108" y="285"/>
                  </a:lnTo>
                  <a:lnTo>
                    <a:pt x="103" y="292"/>
                  </a:lnTo>
                  <a:lnTo>
                    <a:pt x="97" y="304"/>
                  </a:lnTo>
                  <a:lnTo>
                    <a:pt x="88" y="340"/>
                  </a:lnTo>
                  <a:lnTo>
                    <a:pt x="137" y="328"/>
                  </a:lnTo>
                  <a:lnTo>
                    <a:pt x="167" y="328"/>
                  </a:lnTo>
                  <a:lnTo>
                    <a:pt x="137" y="365"/>
                  </a:lnTo>
                  <a:lnTo>
                    <a:pt x="141" y="401"/>
                  </a:lnTo>
                  <a:lnTo>
                    <a:pt x="171" y="395"/>
                  </a:lnTo>
                  <a:lnTo>
                    <a:pt x="183" y="403"/>
                  </a:lnTo>
                  <a:lnTo>
                    <a:pt x="184" y="427"/>
                  </a:lnTo>
                  <a:lnTo>
                    <a:pt x="198" y="442"/>
                  </a:lnTo>
                  <a:lnTo>
                    <a:pt x="224" y="433"/>
                  </a:lnTo>
                  <a:lnTo>
                    <a:pt x="253" y="442"/>
                  </a:lnTo>
                  <a:lnTo>
                    <a:pt x="270" y="467"/>
                  </a:lnTo>
                  <a:lnTo>
                    <a:pt x="287" y="465"/>
                  </a:lnTo>
                  <a:lnTo>
                    <a:pt x="287" y="435"/>
                  </a:lnTo>
                  <a:lnTo>
                    <a:pt x="306" y="420"/>
                  </a:lnTo>
                  <a:lnTo>
                    <a:pt x="333" y="439"/>
                  </a:lnTo>
                  <a:lnTo>
                    <a:pt x="335" y="431"/>
                  </a:lnTo>
                  <a:lnTo>
                    <a:pt x="338" y="418"/>
                  </a:lnTo>
                  <a:lnTo>
                    <a:pt x="340" y="410"/>
                  </a:lnTo>
                  <a:lnTo>
                    <a:pt x="342" y="403"/>
                  </a:lnTo>
                  <a:lnTo>
                    <a:pt x="344" y="393"/>
                  </a:lnTo>
                  <a:lnTo>
                    <a:pt x="359" y="357"/>
                  </a:lnTo>
                  <a:lnTo>
                    <a:pt x="386" y="389"/>
                  </a:lnTo>
                  <a:lnTo>
                    <a:pt x="415" y="353"/>
                  </a:lnTo>
                  <a:lnTo>
                    <a:pt x="439" y="340"/>
                  </a:lnTo>
                  <a:lnTo>
                    <a:pt x="462" y="349"/>
                  </a:lnTo>
                  <a:lnTo>
                    <a:pt x="504" y="338"/>
                  </a:lnTo>
                  <a:lnTo>
                    <a:pt x="559" y="321"/>
                  </a:lnTo>
                  <a:lnTo>
                    <a:pt x="515" y="308"/>
                  </a:lnTo>
                  <a:lnTo>
                    <a:pt x="479" y="325"/>
                  </a:lnTo>
                  <a:lnTo>
                    <a:pt x="439" y="304"/>
                  </a:lnTo>
                  <a:lnTo>
                    <a:pt x="403" y="328"/>
                  </a:lnTo>
                  <a:lnTo>
                    <a:pt x="382" y="349"/>
                  </a:lnTo>
                  <a:lnTo>
                    <a:pt x="352" y="323"/>
                  </a:lnTo>
                  <a:lnTo>
                    <a:pt x="327" y="355"/>
                  </a:lnTo>
                  <a:lnTo>
                    <a:pt x="308" y="397"/>
                  </a:lnTo>
                  <a:lnTo>
                    <a:pt x="266" y="389"/>
                  </a:lnTo>
                  <a:lnTo>
                    <a:pt x="262" y="412"/>
                  </a:lnTo>
                  <a:lnTo>
                    <a:pt x="219" y="406"/>
                  </a:lnTo>
                  <a:lnTo>
                    <a:pt x="209" y="374"/>
                  </a:lnTo>
                  <a:lnTo>
                    <a:pt x="171" y="361"/>
                  </a:lnTo>
                  <a:lnTo>
                    <a:pt x="192" y="323"/>
                  </a:lnTo>
                  <a:lnTo>
                    <a:pt x="192" y="313"/>
                  </a:lnTo>
                  <a:lnTo>
                    <a:pt x="190" y="308"/>
                  </a:lnTo>
                  <a:lnTo>
                    <a:pt x="183" y="302"/>
                  </a:lnTo>
                  <a:lnTo>
                    <a:pt x="158" y="294"/>
                  </a:lnTo>
                  <a:lnTo>
                    <a:pt x="141" y="290"/>
                  </a:lnTo>
                  <a:lnTo>
                    <a:pt x="171" y="245"/>
                  </a:lnTo>
                  <a:lnTo>
                    <a:pt x="171" y="224"/>
                  </a:lnTo>
                  <a:lnTo>
                    <a:pt x="137" y="209"/>
                  </a:lnTo>
                  <a:lnTo>
                    <a:pt x="101" y="230"/>
                  </a:lnTo>
                  <a:lnTo>
                    <a:pt x="57" y="233"/>
                  </a:lnTo>
                  <a:lnTo>
                    <a:pt x="34" y="207"/>
                  </a:lnTo>
                  <a:lnTo>
                    <a:pt x="76" y="205"/>
                  </a:lnTo>
                  <a:lnTo>
                    <a:pt x="108" y="186"/>
                  </a:lnTo>
                  <a:lnTo>
                    <a:pt x="95" y="173"/>
                  </a:lnTo>
                  <a:lnTo>
                    <a:pt x="116" y="138"/>
                  </a:lnTo>
                  <a:lnTo>
                    <a:pt x="97" y="110"/>
                  </a:lnTo>
                  <a:lnTo>
                    <a:pt x="131" y="100"/>
                  </a:lnTo>
                  <a:lnTo>
                    <a:pt x="127" y="97"/>
                  </a:lnTo>
                  <a:lnTo>
                    <a:pt x="120" y="83"/>
                  </a:lnTo>
                  <a:lnTo>
                    <a:pt x="112" y="70"/>
                  </a:lnTo>
                  <a:lnTo>
                    <a:pt x="105" y="60"/>
                  </a:lnTo>
                  <a:lnTo>
                    <a:pt x="101" y="47"/>
                  </a:lnTo>
                  <a:lnTo>
                    <a:pt x="99" y="38"/>
                  </a:lnTo>
                  <a:lnTo>
                    <a:pt x="97" y="28"/>
                  </a:lnTo>
                  <a:lnTo>
                    <a:pt x="91" y="0"/>
                  </a:lnTo>
                  <a:lnTo>
                    <a:pt x="78" y="20"/>
                  </a:lnTo>
                  <a:lnTo>
                    <a:pt x="7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1"/>
            <p:cNvSpPr>
              <a:spLocks/>
            </p:cNvSpPr>
            <p:nvPr/>
          </p:nvSpPr>
          <p:spPr bwMode="auto">
            <a:xfrm>
              <a:off x="4323" y="1048"/>
              <a:ext cx="351" cy="530"/>
            </a:xfrm>
            <a:custGeom>
              <a:avLst/>
              <a:gdLst>
                <a:gd name="T0" fmla="*/ 0 w 833"/>
                <a:gd name="T1" fmla="*/ 160 h 1237"/>
                <a:gd name="T2" fmla="*/ 222 w 833"/>
                <a:gd name="T3" fmla="*/ 15 h 1237"/>
                <a:gd name="T4" fmla="*/ 344 w 833"/>
                <a:gd name="T5" fmla="*/ 0 h 1237"/>
                <a:gd name="T6" fmla="*/ 625 w 833"/>
                <a:gd name="T7" fmla="*/ 30 h 1237"/>
                <a:gd name="T8" fmla="*/ 833 w 833"/>
                <a:gd name="T9" fmla="*/ 59 h 1237"/>
                <a:gd name="T10" fmla="*/ 796 w 833"/>
                <a:gd name="T11" fmla="*/ 289 h 1237"/>
                <a:gd name="T12" fmla="*/ 776 w 833"/>
                <a:gd name="T13" fmla="*/ 1237 h 1237"/>
                <a:gd name="T14" fmla="*/ 639 w 833"/>
                <a:gd name="T15" fmla="*/ 181 h 1237"/>
                <a:gd name="T16" fmla="*/ 323 w 833"/>
                <a:gd name="T17" fmla="*/ 108 h 1237"/>
                <a:gd name="T18" fmla="*/ 0 w 833"/>
                <a:gd name="T19" fmla="*/ 160 h 1237"/>
                <a:gd name="T20" fmla="*/ 0 w 833"/>
                <a:gd name="T21" fmla="*/ 1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3" h="1237">
                  <a:moveTo>
                    <a:pt x="0" y="160"/>
                  </a:moveTo>
                  <a:lnTo>
                    <a:pt x="222" y="15"/>
                  </a:lnTo>
                  <a:lnTo>
                    <a:pt x="344" y="0"/>
                  </a:lnTo>
                  <a:lnTo>
                    <a:pt x="625" y="30"/>
                  </a:lnTo>
                  <a:lnTo>
                    <a:pt x="833" y="59"/>
                  </a:lnTo>
                  <a:lnTo>
                    <a:pt x="796" y="289"/>
                  </a:lnTo>
                  <a:lnTo>
                    <a:pt x="776" y="1237"/>
                  </a:lnTo>
                  <a:lnTo>
                    <a:pt x="639" y="181"/>
                  </a:lnTo>
                  <a:lnTo>
                    <a:pt x="323" y="108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72"/>
            <p:cNvSpPr>
              <a:spLocks/>
            </p:cNvSpPr>
            <p:nvPr/>
          </p:nvSpPr>
          <p:spPr bwMode="auto">
            <a:xfrm>
              <a:off x="4642" y="876"/>
              <a:ext cx="30" cy="38"/>
            </a:xfrm>
            <a:custGeom>
              <a:avLst/>
              <a:gdLst>
                <a:gd name="T0" fmla="*/ 50 w 73"/>
                <a:gd name="T1" fmla="*/ 72 h 89"/>
                <a:gd name="T2" fmla="*/ 33 w 73"/>
                <a:gd name="T3" fmla="*/ 82 h 89"/>
                <a:gd name="T4" fmla="*/ 0 w 73"/>
                <a:gd name="T5" fmla="*/ 89 h 89"/>
                <a:gd name="T6" fmla="*/ 73 w 73"/>
                <a:gd name="T7" fmla="*/ 85 h 89"/>
                <a:gd name="T8" fmla="*/ 61 w 73"/>
                <a:gd name="T9" fmla="*/ 0 h 89"/>
                <a:gd name="T10" fmla="*/ 50 w 73"/>
                <a:gd name="T11" fmla="*/ 72 h 89"/>
                <a:gd name="T12" fmla="*/ 50 w 73"/>
                <a:gd name="T13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9">
                  <a:moveTo>
                    <a:pt x="50" y="72"/>
                  </a:moveTo>
                  <a:lnTo>
                    <a:pt x="33" y="82"/>
                  </a:lnTo>
                  <a:lnTo>
                    <a:pt x="0" y="89"/>
                  </a:lnTo>
                  <a:lnTo>
                    <a:pt x="73" y="85"/>
                  </a:lnTo>
                  <a:lnTo>
                    <a:pt x="61" y="0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73"/>
            <p:cNvSpPr>
              <a:spLocks/>
            </p:cNvSpPr>
            <p:nvPr/>
          </p:nvSpPr>
          <p:spPr bwMode="auto">
            <a:xfrm>
              <a:off x="4252" y="957"/>
              <a:ext cx="164" cy="69"/>
            </a:xfrm>
            <a:custGeom>
              <a:avLst/>
              <a:gdLst>
                <a:gd name="T0" fmla="*/ 5 w 389"/>
                <a:gd name="T1" fmla="*/ 164 h 164"/>
                <a:gd name="T2" fmla="*/ 389 w 389"/>
                <a:gd name="T3" fmla="*/ 36 h 164"/>
                <a:gd name="T4" fmla="*/ 387 w 389"/>
                <a:gd name="T5" fmla="*/ 0 h 164"/>
                <a:gd name="T6" fmla="*/ 378 w 389"/>
                <a:gd name="T7" fmla="*/ 13 h 164"/>
                <a:gd name="T8" fmla="*/ 243 w 389"/>
                <a:gd name="T9" fmla="*/ 61 h 164"/>
                <a:gd name="T10" fmla="*/ 247 w 389"/>
                <a:gd name="T11" fmla="*/ 42 h 164"/>
                <a:gd name="T12" fmla="*/ 169 w 389"/>
                <a:gd name="T13" fmla="*/ 67 h 164"/>
                <a:gd name="T14" fmla="*/ 163 w 389"/>
                <a:gd name="T15" fmla="*/ 88 h 164"/>
                <a:gd name="T16" fmla="*/ 51 w 389"/>
                <a:gd name="T17" fmla="*/ 126 h 164"/>
                <a:gd name="T18" fmla="*/ 40 w 389"/>
                <a:gd name="T19" fmla="*/ 46 h 164"/>
                <a:gd name="T20" fmla="*/ 0 w 389"/>
                <a:gd name="T21" fmla="*/ 124 h 164"/>
                <a:gd name="T22" fmla="*/ 5 w 389"/>
                <a:gd name="T23" fmla="*/ 164 h 164"/>
                <a:gd name="T24" fmla="*/ 5 w 389"/>
                <a:gd name="T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164">
                  <a:moveTo>
                    <a:pt x="5" y="164"/>
                  </a:moveTo>
                  <a:lnTo>
                    <a:pt x="389" y="36"/>
                  </a:lnTo>
                  <a:lnTo>
                    <a:pt x="387" y="0"/>
                  </a:lnTo>
                  <a:lnTo>
                    <a:pt x="378" y="13"/>
                  </a:lnTo>
                  <a:lnTo>
                    <a:pt x="243" y="61"/>
                  </a:lnTo>
                  <a:lnTo>
                    <a:pt x="247" y="42"/>
                  </a:lnTo>
                  <a:lnTo>
                    <a:pt x="169" y="67"/>
                  </a:lnTo>
                  <a:lnTo>
                    <a:pt x="163" y="88"/>
                  </a:lnTo>
                  <a:lnTo>
                    <a:pt x="51" y="126"/>
                  </a:lnTo>
                  <a:lnTo>
                    <a:pt x="40" y="46"/>
                  </a:lnTo>
                  <a:lnTo>
                    <a:pt x="0" y="124"/>
                  </a:lnTo>
                  <a:lnTo>
                    <a:pt x="5" y="164"/>
                  </a:lnTo>
                  <a:lnTo>
                    <a:pt x="5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474"/>
            <p:cNvSpPr>
              <a:spLocks/>
            </p:cNvSpPr>
            <p:nvPr/>
          </p:nvSpPr>
          <p:spPr bwMode="auto">
            <a:xfrm>
              <a:off x="4413" y="958"/>
              <a:ext cx="244" cy="19"/>
            </a:xfrm>
            <a:custGeom>
              <a:avLst/>
              <a:gdLst>
                <a:gd name="T0" fmla="*/ 0 w 578"/>
                <a:gd name="T1" fmla="*/ 34 h 46"/>
                <a:gd name="T2" fmla="*/ 578 w 578"/>
                <a:gd name="T3" fmla="*/ 46 h 46"/>
                <a:gd name="T4" fmla="*/ 564 w 578"/>
                <a:gd name="T5" fmla="*/ 27 h 46"/>
                <a:gd name="T6" fmla="*/ 24 w 578"/>
                <a:gd name="T7" fmla="*/ 11 h 46"/>
                <a:gd name="T8" fmla="*/ 5 w 578"/>
                <a:gd name="T9" fmla="*/ 0 h 46"/>
                <a:gd name="T10" fmla="*/ 0 w 578"/>
                <a:gd name="T11" fmla="*/ 34 h 46"/>
                <a:gd name="T12" fmla="*/ 0 w 578"/>
                <a:gd name="T13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46">
                  <a:moveTo>
                    <a:pt x="0" y="34"/>
                  </a:moveTo>
                  <a:lnTo>
                    <a:pt x="578" y="46"/>
                  </a:lnTo>
                  <a:lnTo>
                    <a:pt x="564" y="27"/>
                  </a:lnTo>
                  <a:lnTo>
                    <a:pt x="24" y="11"/>
                  </a:lnTo>
                  <a:lnTo>
                    <a:pt x="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475"/>
            <p:cNvSpPr>
              <a:spLocks/>
            </p:cNvSpPr>
            <p:nvPr/>
          </p:nvSpPr>
          <p:spPr bwMode="auto">
            <a:xfrm>
              <a:off x="4649" y="972"/>
              <a:ext cx="113" cy="69"/>
            </a:xfrm>
            <a:custGeom>
              <a:avLst/>
              <a:gdLst>
                <a:gd name="T0" fmla="*/ 0 w 268"/>
                <a:gd name="T1" fmla="*/ 10 h 164"/>
                <a:gd name="T2" fmla="*/ 266 w 268"/>
                <a:gd name="T3" fmla="*/ 164 h 164"/>
                <a:gd name="T4" fmla="*/ 268 w 268"/>
                <a:gd name="T5" fmla="*/ 141 h 164"/>
                <a:gd name="T6" fmla="*/ 19 w 268"/>
                <a:gd name="T7" fmla="*/ 0 h 164"/>
                <a:gd name="T8" fmla="*/ 0 w 268"/>
                <a:gd name="T9" fmla="*/ 10 h 164"/>
                <a:gd name="T10" fmla="*/ 0 w 268"/>
                <a:gd name="T11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64">
                  <a:moveTo>
                    <a:pt x="0" y="10"/>
                  </a:moveTo>
                  <a:lnTo>
                    <a:pt x="266" y="164"/>
                  </a:lnTo>
                  <a:lnTo>
                    <a:pt x="268" y="141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476"/>
            <p:cNvSpPr>
              <a:spLocks/>
            </p:cNvSpPr>
            <p:nvPr/>
          </p:nvSpPr>
          <p:spPr bwMode="auto">
            <a:xfrm>
              <a:off x="4263" y="1072"/>
              <a:ext cx="50" cy="59"/>
            </a:xfrm>
            <a:custGeom>
              <a:avLst/>
              <a:gdLst>
                <a:gd name="T0" fmla="*/ 44 w 118"/>
                <a:gd name="T1" fmla="*/ 137 h 137"/>
                <a:gd name="T2" fmla="*/ 12 w 118"/>
                <a:gd name="T3" fmla="*/ 103 h 137"/>
                <a:gd name="T4" fmla="*/ 0 w 118"/>
                <a:gd name="T5" fmla="*/ 87 h 137"/>
                <a:gd name="T6" fmla="*/ 2 w 118"/>
                <a:gd name="T7" fmla="*/ 65 h 137"/>
                <a:gd name="T8" fmla="*/ 6 w 118"/>
                <a:gd name="T9" fmla="*/ 55 h 137"/>
                <a:gd name="T10" fmla="*/ 29 w 118"/>
                <a:gd name="T11" fmla="*/ 48 h 137"/>
                <a:gd name="T12" fmla="*/ 61 w 118"/>
                <a:gd name="T13" fmla="*/ 30 h 137"/>
                <a:gd name="T14" fmla="*/ 69 w 118"/>
                <a:gd name="T15" fmla="*/ 8 h 137"/>
                <a:gd name="T16" fmla="*/ 91 w 118"/>
                <a:gd name="T17" fmla="*/ 0 h 137"/>
                <a:gd name="T18" fmla="*/ 112 w 118"/>
                <a:gd name="T19" fmla="*/ 0 h 137"/>
                <a:gd name="T20" fmla="*/ 118 w 118"/>
                <a:gd name="T21" fmla="*/ 13 h 137"/>
                <a:gd name="T22" fmla="*/ 118 w 118"/>
                <a:gd name="T23" fmla="*/ 34 h 137"/>
                <a:gd name="T24" fmla="*/ 116 w 118"/>
                <a:gd name="T25" fmla="*/ 57 h 137"/>
                <a:gd name="T26" fmla="*/ 88 w 118"/>
                <a:gd name="T27" fmla="*/ 61 h 137"/>
                <a:gd name="T28" fmla="*/ 65 w 118"/>
                <a:gd name="T29" fmla="*/ 51 h 137"/>
                <a:gd name="T30" fmla="*/ 50 w 118"/>
                <a:gd name="T31" fmla="*/ 61 h 137"/>
                <a:gd name="T32" fmla="*/ 52 w 118"/>
                <a:gd name="T33" fmla="*/ 76 h 137"/>
                <a:gd name="T34" fmla="*/ 44 w 118"/>
                <a:gd name="T35" fmla="*/ 91 h 137"/>
                <a:gd name="T36" fmla="*/ 25 w 118"/>
                <a:gd name="T37" fmla="*/ 97 h 137"/>
                <a:gd name="T38" fmla="*/ 33 w 118"/>
                <a:gd name="T39" fmla="*/ 112 h 137"/>
                <a:gd name="T40" fmla="*/ 78 w 118"/>
                <a:gd name="T41" fmla="*/ 110 h 137"/>
                <a:gd name="T42" fmla="*/ 44 w 118"/>
                <a:gd name="T43" fmla="*/ 137 h 137"/>
                <a:gd name="T44" fmla="*/ 44 w 118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37">
                  <a:moveTo>
                    <a:pt x="44" y="137"/>
                  </a:moveTo>
                  <a:lnTo>
                    <a:pt x="12" y="103"/>
                  </a:lnTo>
                  <a:lnTo>
                    <a:pt x="0" y="87"/>
                  </a:lnTo>
                  <a:lnTo>
                    <a:pt x="2" y="65"/>
                  </a:lnTo>
                  <a:lnTo>
                    <a:pt x="6" y="55"/>
                  </a:lnTo>
                  <a:lnTo>
                    <a:pt x="29" y="48"/>
                  </a:lnTo>
                  <a:lnTo>
                    <a:pt x="61" y="30"/>
                  </a:lnTo>
                  <a:lnTo>
                    <a:pt x="69" y="8"/>
                  </a:lnTo>
                  <a:lnTo>
                    <a:pt x="91" y="0"/>
                  </a:lnTo>
                  <a:lnTo>
                    <a:pt x="112" y="0"/>
                  </a:lnTo>
                  <a:lnTo>
                    <a:pt x="118" y="13"/>
                  </a:lnTo>
                  <a:lnTo>
                    <a:pt x="118" y="34"/>
                  </a:lnTo>
                  <a:lnTo>
                    <a:pt x="116" y="57"/>
                  </a:lnTo>
                  <a:lnTo>
                    <a:pt x="88" y="61"/>
                  </a:lnTo>
                  <a:lnTo>
                    <a:pt x="65" y="51"/>
                  </a:lnTo>
                  <a:lnTo>
                    <a:pt x="50" y="61"/>
                  </a:lnTo>
                  <a:lnTo>
                    <a:pt x="52" y="76"/>
                  </a:lnTo>
                  <a:lnTo>
                    <a:pt x="44" y="91"/>
                  </a:lnTo>
                  <a:lnTo>
                    <a:pt x="25" y="97"/>
                  </a:lnTo>
                  <a:lnTo>
                    <a:pt x="33" y="112"/>
                  </a:lnTo>
                  <a:lnTo>
                    <a:pt x="78" y="110"/>
                  </a:lnTo>
                  <a:lnTo>
                    <a:pt x="44" y="137"/>
                  </a:lnTo>
                  <a:lnTo>
                    <a:pt x="4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477"/>
            <p:cNvSpPr>
              <a:spLocks/>
            </p:cNvSpPr>
            <p:nvPr/>
          </p:nvSpPr>
          <p:spPr bwMode="auto">
            <a:xfrm>
              <a:off x="4323" y="1050"/>
              <a:ext cx="73" cy="38"/>
            </a:xfrm>
            <a:custGeom>
              <a:avLst/>
              <a:gdLst>
                <a:gd name="T0" fmla="*/ 4 w 175"/>
                <a:gd name="T1" fmla="*/ 87 h 87"/>
                <a:gd name="T2" fmla="*/ 127 w 175"/>
                <a:gd name="T3" fmla="*/ 59 h 87"/>
                <a:gd name="T4" fmla="*/ 135 w 175"/>
                <a:gd name="T5" fmla="*/ 47 h 87"/>
                <a:gd name="T6" fmla="*/ 154 w 175"/>
                <a:gd name="T7" fmla="*/ 43 h 87"/>
                <a:gd name="T8" fmla="*/ 171 w 175"/>
                <a:gd name="T9" fmla="*/ 38 h 87"/>
                <a:gd name="T10" fmla="*/ 175 w 175"/>
                <a:gd name="T11" fmla="*/ 23 h 87"/>
                <a:gd name="T12" fmla="*/ 171 w 175"/>
                <a:gd name="T13" fmla="*/ 5 h 87"/>
                <a:gd name="T14" fmla="*/ 152 w 175"/>
                <a:gd name="T15" fmla="*/ 0 h 87"/>
                <a:gd name="T16" fmla="*/ 129 w 175"/>
                <a:gd name="T17" fmla="*/ 9 h 87"/>
                <a:gd name="T18" fmla="*/ 122 w 175"/>
                <a:gd name="T19" fmla="*/ 36 h 87"/>
                <a:gd name="T20" fmla="*/ 118 w 175"/>
                <a:gd name="T21" fmla="*/ 47 h 87"/>
                <a:gd name="T22" fmla="*/ 0 w 175"/>
                <a:gd name="T23" fmla="*/ 68 h 87"/>
                <a:gd name="T24" fmla="*/ 4 w 175"/>
                <a:gd name="T25" fmla="*/ 87 h 87"/>
                <a:gd name="T26" fmla="*/ 4 w 175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7">
                  <a:moveTo>
                    <a:pt x="4" y="87"/>
                  </a:moveTo>
                  <a:lnTo>
                    <a:pt x="127" y="59"/>
                  </a:lnTo>
                  <a:lnTo>
                    <a:pt x="135" y="47"/>
                  </a:lnTo>
                  <a:lnTo>
                    <a:pt x="154" y="43"/>
                  </a:lnTo>
                  <a:lnTo>
                    <a:pt x="171" y="38"/>
                  </a:lnTo>
                  <a:lnTo>
                    <a:pt x="175" y="23"/>
                  </a:lnTo>
                  <a:lnTo>
                    <a:pt x="171" y="5"/>
                  </a:lnTo>
                  <a:lnTo>
                    <a:pt x="152" y="0"/>
                  </a:lnTo>
                  <a:lnTo>
                    <a:pt x="129" y="9"/>
                  </a:lnTo>
                  <a:lnTo>
                    <a:pt x="122" y="36"/>
                  </a:lnTo>
                  <a:lnTo>
                    <a:pt x="118" y="47"/>
                  </a:lnTo>
                  <a:lnTo>
                    <a:pt x="0" y="68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478"/>
            <p:cNvSpPr>
              <a:spLocks/>
            </p:cNvSpPr>
            <p:nvPr/>
          </p:nvSpPr>
          <p:spPr bwMode="auto">
            <a:xfrm>
              <a:off x="4407" y="1036"/>
              <a:ext cx="90" cy="50"/>
            </a:xfrm>
            <a:custGeom>
              <a:avLst/>
              <a:gdLst>
                <a:gd name="T0" fmla="*/ 1 w 214"/>
                <a:gd name="T1" fmla="*/ 68 h 117"/>
                <a:gd name="T2" fmla="*/ 53 w 214"/>
                <a:gd name="T3" fmla="*/ 53 h 117"/>
                <a:gd name="T4" fmla="*/ 110 w 214"/>
                <a:gd name="T5" fmla="*/ 47 h 117"/>
                <a:gd name="T6" fmla="*/ 131 w 214"/>
                <a:gd name="T7" fmla="*/ 51 h 117"/>
                <a:gd name="T8" fmla="*/ 133 w 214"/>
                <a:gd name="T9" fmla="*/ 79 h 117"/>
                <a:gd name="T10" fmla="*/ 85 w 214"/>
                <a:gd name="T11" fmla="*/ 85 h 117"/>
                <a:gd name="T12" fmla="*/ 20 w 214"/>
                <a:gd name="T13" fmla="*/ 89 h 117"/>
                <a:gd name="T14" fmla="*/ 1 w 214"/>
                <a:gd name="T15" fmla="*/ 100 h 117"/>
                <a:gd name="T16" fmla="*/ 13 w 214"/>
                <a:gd name="T17" fmla="*/ 117 h 117"/>
                <a:gd name="T18" fmla="*/ 49 w 214"/>
                <a:gd name="T19" fmla="*/ 102 h 117"/>
                <a:gd name="T20" fmla="*/ 114 w 214"/>
                <a:gd name="T21" fmla="*/ 104 h 117"/>
                <a:gd name="T22" fmla="*/ 150 w 214"/>
                <a:gd name="T23" fmla="*/ 96 h 117"/>
                <a:gd name="T24" fmla="*/ 161 w 214"/>
                <a:gd name="T25" fmla="*/ 60 h 117"/>
                <a:gd name="T26" fmla="*/ 165 w 214"/>
                <a:gd name="T27" fmla="*/ 39 h 117"/>
                <a:gd name="T28" fmla="*/ 192 w 214"/>
                <a:gd name="T29" fmla="*/ 36 h 117"/>
                <a:gd name="T30" fmla="*/ 197 w 214"/>
                <a:gd name="T31" fmla="*/ 57 h 117"/>
                <a:gd name="T32" fmla="*/ 212 w 214"/>
                <a:gd name="T33" fmla="*/ 57 h 117"/>
                <a:gd name="T34" fmla="*/ 214 w 214"/>
                <a:gd name="T35" fmla="*/ 30 h 117"/>
                <a:gd name="T36" fmla="*/ 214 w 214"/>
                <a:gd name="T37" fmla="*/ 20 h 117"/>
                <a:gd name="T38" fmla="*/ 212 w 214"/>
                <a:gd name="T39" fmla="*/ 15 h 117"/>
                <a:gd name="T40" fmla="*/ 207 w 214"/>
                <a:gd name="T41" fmla="*/ 11 h 117"/>
                <a:gd name="T42" fmla="*/ 190 w 214"/>
                <a:gd name="T43" fmla="*/ 3 h 117"/>
                <a:gd name="T44" fmla="*/ 178 w 214"/>
                <a:gd name="T45" fmla="*/ 0 h 117"/>
                <a:gd name="T46" fmla="*/ 150 w 214"/>
                <a:gd name="T47" fmla="*/ 3 h 117"/>
                <a:gd name="T48" fmla="*/ 133 w 214"/>
                <a:gd name="T49" fmla="*/ 24 h 117"/>
                <a:gd name="T50" fmla="*/ 133 w 214"/>
                <a:gd name="T51" fmla="*/ 36 h 117"/>
                <a:gd name="T52" fmla="*/ 95 w 214"/>
                <a:gd name="T53" fmla="*/ 26 h 117"/>
                <a:gd name="T54" fmla="*/ 45 w 214"/>
                <a:gd name="T55" fmla="*/ 32 h 117"/>
                <a:gd name="T56" fmla="*/ 11 w 214"/>
                <a:gd name="T57" fmla="*/ 43 h 117"/>
                <a:gd name="T58" fmla="*/ 0 w 214"/>
                <a:gd name="T59" fmla="*/ 60 h 117"/>
                <a:gd name="T60" fmla="*/ 1 w 214"/>
                <a:gd name="T61" fmla="*/ 68 h 117"/>
                <a:gd name="T62" fmla="*/ 1 w 214"/>
                <a:gd name="T63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17">
                  <a:moveTo>
                    <a:pt x="1" y="68"/>
                  </a:moveTo>
                  <a:lnTo>
                    <a:pt x="53" y="53"/>
                  </a:lnTo>
                  <a:lnTo>
                    <a:pt x="110" y="47"/>
                  </a:lnTo>
                  <a:lnTo>
                    <a:pt x="131" y="51"/>
                  </a:lnTo>
                  <a:lnTo>
                    <a:pt x="133" y="79"/>
                  </a:lnTo>
                  <a:lnTo>
                    <a:pt x="85" y="85"/>
                  </a:lnTo>
                  <a:lnTo>
                    <a:pt x="20" y="89"/>
                  </a:lnTo>
                  <a:lnTo>
                    <a:pt x="1" y="100"/>
                  </a:lnTo>
                  <a:lnTo>
                    <a:pt x="13" y="117"/>
                  </a:lnTo>
                  <a:lnTo>
                    <a:pt x="49" y="102"/>
                  </a:lnTo>
                  <a:lnTo>
                    <a:pt x="114" y="104"/>
                  </a:lnTo>
                  <a:lnTo>
                    <a:pt x="150" y="96"/>
                  </a:lnTo>
                  <a:lnTo>
                    <a:pt x="161" y="60"/>
                  </a:lnTo>
                  <a:lnTo>
                    <a:pt x="165" y="39"/>
                  </a:lnTo>
                  <a:lnTo>
                    <a:pt x="192" y="36"/>
                  </a:lnTo>
                  <a:lnTo>
                    <a:pt x="197" y="57"/>
                  </a:lnTo>
                  <a:lnTo>
                    <a:pt x="212" y="57"/>
                  </a:lnTo>
                  <a:lnTo>
                    <a:pt x="214" y="30"/>
                  </a:lnTo>
                  <a:lnTo>
                    <a:pt x="214" y="20"/>
                  </a:lnTo>
                  <a:lnTo>
                    <a:pt x="212" y="15"/>
                  </a:lnTo>
                  <a:lnTo>
                    <a:pt x="207" y="11"/>
                  </a:lnTo>
                  <a:lnTo>
                    <a:pt x="190" y="3"/>
                  </a:lnTo>
                  <a:lnTo>
                    <a:pt x="178" y="0"/>
                  </a:lnTo>
                  <a:lnTo>
                    <a:pt x="150" y="3"/>
                  </a:lnTo>
                  <a:lnTo>
                    <a:pt x="133" y="24"/>
                  </a:lnTo>
                  <a:lnTo>
                    <a:pt x="133" y="36"/>
                  </a:lnTo>
                  <a:lnTo>
                    <a:pt x="95" y="26"/>
                  </a:lnTo>
                  <a:lnTo>
                    <a:pt x="45" y="32"/>
                  </a:lnTo>
                  <a:lnTo>
                    <a:pt x="11" y="43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479"/>
            <p:cNvSpPr>
              <a:spLocks/>
            </p:cNvSpPr>
            <p:nvPr/>
          </p:nvSpPr>
          <p:spPr bwMode="auto">
            <a:xfrm>
              <a:off x="4325" y="1086"/>
              <a:ext cx="56" cy="24"/>
            </a:xfrm>
            <a:custGeom>
              <a:avLst/>
              <a:gdLst>
                <a:gd name="T0" fmla="*/ 133 w 133"/>
                <a:gd name="T1" fmla="*/ 0 h 57"/>
                <a:gd name="T2" fmla="*/ 0 w 133"/>
                <a:gd name="T3" fmla="*/ 40 h 57"/>
                <a:gd name="T4" fmla="*/ 7 w 133"/>
                <a:gd name="T5" fmla="*/ 57 h 57"/>
                <a:gd name="T6" fmla="*/ 129 w 133"/>
                <a:gd name="T7" fmla="*/ 25 h 57"/>
                <a:gd name="T8" fmla="*/ 133 w 133"/>
                <a:gd name="T9" fmla="*/ 0 h 57"/>
                <a:gd name="T10" fmla="*/ 133 w 133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7">
                  <a:moveTo>
                    <a:pt x="133" y="0"/>
                  </a:moveTo>
                  <a:lnTo>
                    <a:pt x="0" y="40"/>
                  </a:lnTo>
                  <a:lnTo>
                    <a:pt x="7" y="57"/>
                  </a:lnTo>
                  <a:lnTo>
                    <a:pt x="129" y="25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480"/>
            <p:cNvSpPr>
              <a:spLocks/>
            </p:cNvSpPr>
            <p:nvPr/>
          </p:nvSpPr>
          <p:spPr bwMode="auto">
            <a:xfrm>
              <a:off x="4369" y="1022"/>
              <a:ext cx="30" cy="24"/>
            </a:xfrm>
            <a:custGeom>
              <a:avLst/>
              <a:gdLst>
                <a:gd name="T0" fmla="*/ 0 w 72"/>
                <a:gd name="T1" fmla="*/ 44 h 57"/>
                <a:gd name="T2" fmla="*/ 4 w 72"/>
                <a:gd name="T3" fmla="*/ 21 h 57"/>
                <a:gd name="T4" fmla="*/ 19 w 72"/>
                <a:gd name="T5" fmla="*/ 8 h 57"/>
                <a:gd name="T6" fmla="*/ 40 w 72"/>
                <a:gd name="T7" fmla="*/ 0 h 57"/>
                <a:gd name="T8" fmla="*/ 53 w 72"/>
                <a:gd name="T9" fmla="*/ 4 h 57"/>
                <a:gd name="T10" fmla="*/ 71 w 72"/>
                <a:gd name="T11" fmla="*/ 19 h 57"/>
                <a:gd name="T12" fmla="*/ 72 w 72"/>
                <a:gd name="T13" fmla="*/ 36 h 57"/>
                <a:gd name="T14" fmla="*/ 50 w 72"/>
                <a:gd name="T15" fmla="*/ 38 h 57"/>
                <a:gd name="T16" fmla="*/ 42 w 72"/>
                <a:gd name="T17" fmla="*/ 21 h 57"/>
                <a:gd name="T18" fmla="*/ 29 w 72"/>
                <a:gd name="T19" fmla="*/ 23 h 57"/>
                <a:gd name="T20" fmla="*/ 21 w 72"/>
                <a:gd name="T21" fmla="*/ 31 h 57"/>
                <a:gd name="T22" fmla="*/ 21 w 72"/>
                <a:gd name="T23" fmla="*/ 44 h 57"/>
                <a:gd name="T24" fmla="*/ 0 w 72"/>
                <a:gd name="T25" fmla="*/ 57 h 57"/>
                <a:gd name="T26" fmla="*/ 0 w 72"/>
                <a:gd name="T27" fmla="*/ 44 h 57"/>
                <a:gd name="T28" fmla="*/ 0 w 72"/>
                <a:gd name="T2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7">
                  <a:moveTo>
                    <a:pt x="0" y="44"/>
                  </a:moveTo>
                  <a:lnTo>
                    <a:pt x="4" y="21"/>
                  </a:lnTo>
                  <a:lnTo>
                    <a:pt x="19" y="8"/>
                  </a:lnTo>
                  <a:lnTo>
                    <a:pt x="40" y="0"/>
                  </a:lnTo>
                  <a:lnTo>
                    <a:pt x="53" y="4"/>
                  </a:lnTo>
                  <a:lnTo>
                    <a:pt x="71" y="19"/>
                  </a:lnTo>
                  <a:lnTo>
                    <a:pt x="72" y="36"/>
                  </a:lnTo>
                  <a:lnTo>
                    <a:pt x="50" y="38"/>
                  </a:lnTo>
                  <a:lnTo>
                    <a:pt x="42" y="21"/>
                  </a:lnTo>
                  <a:lnTo>
                    <a:pt x="29" y="23"/>
                  </a:lnTo>
                  <a:lnTo>
                    <a:pt x="21" y="31"/>
                  </a:lnTo>
                  <a:lnTo>
                    <a:pt x="21" y="44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481"/>
            <p:cNvSpPr>
              <a:spLocks/>
            </p:cNvSpPr>
            <p:nvPr/>
          </p:nvSpPr>
          <p:spPr bwMode="auto">
            <a:xfrm>
              <a:off x="4286" y="1043"/>
              <a:ext cx="34" cy="25"/>
            </a:xfrm>
            <a:custGeom>
              <a:avLst/>
              <a:gdLst>
                <a:gd name="T0" fmla="*/ 16 w 80"/>
                <a:gd name="T1" fmla="*/ 51 h 57"/>
                <a:gd name="T2" fmla="*/ 25 w 80"/>
                <a:gd name="T3" fmla="*/ 30 h 57"/>
                <a:gd name="T4" fmla="*/ 42 w 80"/>
                <a:gd name="T5" fmla="*/ 20 h 57"/>
                <a:gd name="T6" fmla="*/ 57 w 80"/>
                <a:gd name="T7" fmla="*/ 24 h 57"/>
                <a:gd name="T8" fmla="*/ 57 w 80"/>
                <a:gd name="T9" fmla="*/ 45 h 57"/>
                <a:gd name="T10" fmla="*/ 80 w 80"/>
                <a:gd name="T11" fmla="*/ 36 h 57"/>
                <a:gd name="T12" fmla="*/ 76 w 80"/>
                <a:gd name="T13" fmla="*/ 19 h 57"/>
                <a:gd name="T14" fmla="*/ 59 w 80"/>
                <a:gd name="T15" fmla="*/ 5 h 57"/>
                <a:gd name="T16" fmla="*/ 42 w 80"/>
                <a:gd name="T17" fmla="*/ 0 h 57"/>
                <a:gd name="T18" fmla="*/ 23 w 80"/>
                <a:gd name="T19" fmla="*/ 1 h 57"/>
                <a:gd name="T20" fmla="*/ 6 w 80"/>
                <a:gd name="T21" fmla="*/ 19 h 57"/>
                <a:gd name="T22" fmla="*/ 0 w 80"/>
                <a:gd name="T23" fmla="*/ 38 h 57"/>
                <a:gd name="T24" fmla="*/ 0 w 80"/>
                <a:gd name="T25" fmla="*/ 57 h 57"/>
                <a:gd name="T26" fmla="*/ 16 w 80"/>
                <a:gd name="T27" fmla="*/ 51 h 57"/>
                <a:gd name="T28" fmla="*/ 16 w 80"/>
                <a:gd name="T2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57">
                  <a:moveTo>
                    <a:pt x="16" y="51"/>
                  </a:moveTo>
                  <a:lnTo>
                    <a:pt x="25" y="30"/>
                  </a:lnTo>
                  <a:lnTo>
                    <a:pt x="42" y="20"/>
                  </a:lnTo>
                  <a:lnTo>
                    <a:pt x="57" y="24"/>
                  </a:lnTo>
                  <a:lnTo>
                    <a:pt x="57" y="45"/>
                  </a:lnTo>
                  <a:lnTo>
                    <a:pt x="80" y="36"/>
                  </a:lnTo>
                  <a:lnTo>
                    <a:pt x="76" y="19"/>
                  </a:lnTo>
                  <a:lnTo>
                    <a:pt x="59" y="5"/>
                  </a:lnTo>
                  <a:lnTo>
                    <a:pt x="42" y="0"/>
                  </a:lnTo>
                  <a:lnTo>
                    <a:pt x="23" y="1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6" y="51"/>
                  </a:lnTo>
                  <a:lnTo>
                    <a:pt x="1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482"/>
            <p:cNvSpPr>
              <a:spLocks/>
            </p:cNvSpPr>
            <p:nvPr/>
          </p:nvSpPr>
          <p:spPr bwMode="auto">
            <a:xfrm>
              <a:off x="4463" y="1012"/>
              <a:ext cx="34" cy="17"/>
            </a:xfrm>
            <a:custGeom>
              <a:avLst/>
              <a:gdLst>
                <a:gd name="T0" fmla="*/ 0 w 81"/>
                <a:gd name="T1" fmla="*/ 38 h 40"/>
                <a:gd name="T2" fmla="*/ 5 w 81"/>
                <a:gd name="T3" fmla="*/ 19 h 40"/>
                <a:gd name="T4" fmla="*/ 22 w 81"/>
                <a:gd name="T5" fmla="*/ 6 h 40"/>
                <a:gd name="T6" fmla="*/ 38 w 81"/>
                <a:gd name="T7" fmla="*/ 0 h 40"/>
                <a:gd name="T8" fmla="*/ 57 w 81"/>
                <a:gd name="T9" fmla="*/ 0 h 40"/>
                <a:gd name="T10" fmla="*/ 72 w 81"/>
                <a:gd name="T11" fmla="*/ 8 h 40"/>
                <a:gd name="T12" fmla="*/ 79 w 81"/>
                <a:gd name="T13" fmla="*/ 21 h 40"/>
                <a:gd name="T14" fmla="*/ 81 w 81"/>
                <a:gd name="T15" fmla="*/ 40 h 40"/>
                <a:gd name="T16" fmla="*/ 57 w 81"/>
                <a:gd name="T17" fmla="*/ 38 h 40"/>
                <a:gd name="T18" fmla="*/ 45 w 81"/>
                <a:gd name="T19" fmla="*/ 25 h 40"/>
                <a:gd name="T20" fmla="*/ 32 w 81"/>
                <a:gd name="T21" fmla="*/ 23 h 40"/>
                <a:gd name="T22" fmla="*/ 28 w 81"/>
                <a:gd name="T23" fmla="*/ 38 h 40"/>
                <a:gd name="T24" fmla="*/ 0 w 81"/>
                <a:gd name="T25" fmla="*/ 38 h 40"/>
                <a:gd name="T26" fmla="*/ 0 w 81"/>
                <a:gd name="T2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0">
                  <a:moveTo>
                    <a:pt x="0" y="38"/>
                  </a:moveTo>
                  <a:lnTo>
                    <a:pt x="5" y="19"/>
                  </a:lnTo>
                  <a:lnTo>
                    <a:pt x="22" y="6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72" y="8"/>
                  </a:lnTo>
                  <a:lnTo>
                    <a:pt x="79" y="21"/>
                  </a:lnTo>
                  <a:lnTo>
                    <a:pt x="81" y="40"/>
                  </a:lnTo>
                  <a:lnTo>
                    <a:pt x="57" y="38"/>
                  </a:lnTo>
                  <a:lnTo>
                    <a:pt x="45" y="25"/>
                  </a:lnTo>
                  <a:lnTo>
                    <a:pt x="32" y="23"/>
                  </a:lnTo>
                  <a:lnTo>
                    <a:pt x="28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483"/>
            <p:cNvSpPr>
              <a:spLocks/>
            </p:cNvSpPr>
            <p:nvPr/>
          </p:nvSpPr>
          <p:spPr bwMode="auto">
            <a:xfrm>
              <a:off x="4561" y="1015"/>
              <a:ext cx="44" cy="19"/>
            </a:xfrm>
            <a:custGeom>
              <a:avLst/>
              <a:gdLst>
                <a:gd name="T0" fmla="*/ 16 w 103"/>
                <a:gd name="T1" fmla="*/ 40 h 44"/>
                <a:gd name="T2" fmla="*/ 39 w 103"/>
                <a:gd name="T3" fmla="*/ 38 h 44"/>
                <a:gd name="T4" fmla="*/ 44 w 103"/>
                <a:gd name="T5" fmla="*/ 27 h 44"/>
                <a:gd name="T6" fmla="*/ 56 w 103"/>
                <a:gd name="T7" fmla="*/ 23 h 44"/>
                <a:gd name="T8" fmla="*/ 61 w 103"/>
                <a:gd name="T9" fmla="*/ 30 h 44"/>
                <a:gd name="T10" fmla="*/ 63 w 103"/>
                <a:gd name="T11" fmla="*/ 44 h 44"/>
                <a:gd name="T12" fmla="*/ 103 w 103"/>
                <a:gd name="T13" fmla="*/ 44 h 44"/>
                <a:gd name="T14" fmla="*/ 94 w 103"/>
                <a:gd name="T15" fmla="*/ 19 h 44"/>
                <a:gd name="T16" fmla="*/ 78 w 103"/>
                <a:gd name="T17" fmla="*/ 2 h 44"/>
                <a:gd name="T18" fmla="*/ 50 w 103"/>
                <a:gd name="T19" fmla="*/ 0 h 44"/>
                <a:gd name="T20" fmla="*/ 27 w 103"/>
                <a:gd name="T21" fmla="*/ 6 h 44"/>
                <a:gd name="T22" fmla="*/ 10 w 103"/>
                <a:gd name="T23" fmla="*/ 23 h 44"/>
                <a:gd name="T24" fmla="*/ 0 w 103"/>
                <a:gd name="T25" fmla="*/ 40 h 44"/>
                <a:gd name="T26" fmla="*/ 16 w 103"/>
                <a:gd name="T27" fmla="*/ 40 h 44"/>
                <a:gd name="T28" fmla="*/ 16 w 103"/>
                <a:gd name="T2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16" y="40"/>
                  </a:moveTo>
                  <a:lnTo>
                    <a:pt x="39" y="38"/>
                  </a:lnTo>
                  <a:lnTo>
                    <a:pt x="44" y="27"/>
                  </a:lnTo>
                  <a:lnTo>
                    <a:pt x="56" y="23"/>
                  </a:lnTo>
                  <a:lnTo>
                    <a:pt x="61" y="30"/>
                  </a:lnTo>
                  <a:lnTo>
                    <a:pt x="63" y="44"/>
                  </a:lnTo>
                  <a:lnTo>
                    <a:pt x="103" y="44"/>
                  </a:lnTo>
                  <a:lnTo>
                    <a:pt x="94" y="19"/>
                  </a:lnTo>
                  <a:lnTo>
                    <a:pt x="78" y="2"/>
                  </a:lnTo>
                  <a:lnTo>
                    <a:pt x="50" y="0"/>
                  </a:lnTo>
                  <a:lnTo>
                    <a:pt x="27" y="6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484"/>
            <p:cNvSpPr>
              <a:spLocks/>
            </p:cNvSpPr>
            <p:nvPr/>
          </p:nvSpPr>
          <p:spPr bwMode="auto">
            <a:xfrm>
              <a:off x="4487" y="1036"/>
              <a:ext cx="107" cy="66"/>
            </a:xfrm>
            <a:custGeom>
              <a:avLst/>
              <a:gdLst>
                <a:gd name="T0" fmla="*/ 43 w 252"/>
                <a:gd name="T1" fmla="*/ 68 h 153"/>
                <a:gd name="T2" fmla="*/ 195 w 252"/>
                <a:gd name="T3" fmla="*/ 70 h 153"/>
                <a:gd name="T4" fmla="*/ 186 w 252"/>
                <a:gd name="T5" fmla="*/ 85 h 153"/>
                <a:gd name="T6" fmla="*/ 40 w 252"/>
                <a:gd name="T7" fmla="*/ 85 h 153"/>
                <a:gd name="T8" fmla="*/ 30 w 252"/>
                <a:gd name="T9" fmla="*/ 104 h 153"/>
                <a:gd name="T10" fmla="*/ 192 w 252"/>
                <a:gd name="T11" fmla="*/ 106 h 153"/>
                <a:gd name="T12" fmla="*/ 182 w 252"/>
                <a:gd name="T13" fmla="*/ 129 h 153"/>
                <a:gd name="T14" fmla="*/ 13 w 252"/>
                <a:gd name="T15" fmla="*/ 131 h 153"/>
                <a:gd name="T16" fmla="*/ 0 w 252"/>
                <a:gd name="T17" fmla="*/ 153 h 153"/>
                <a:gd name="T18" fmla="*/ 199 w 252"/>
                <a:gd name="T19" fmla="*/ 153 h 153"/>
                <a:gd name="T20" fmla="*/ 216 w 252"/>
                <a:gd name="T21" fmla="*/ 57 h 153"/>
                <a:gd name="T22" fmla="*/ 239 w 252"/>
                <a:gd name="T23" fmla="*/ 53 h 153"/>
                <a:gd name="T24" fmla="*/ 252 w 252"/>
                <a:gd name="T25" fmla="*/ 41 h 153"/>
                <a:gd name="T26" fmla="*/ 249 w 252"/>
                <a:gd name="T27" fmla="*/ 15 h 153"/>
                <a:gd name="T28" fmla="*/ 224 w 252"/>
                <a:gd name="T29" fmla="*/ 0 h 153"/>
                <a:gd name="T30" fmla="*/ 201 w 252"/>
                <a:gd name="T31" fmla="*/ 9 h 153"/>
                <a:gd name="T32" fmla="*/ 199 w 252"/>
                <a:gd name="T33" fmla="*/ 30 h 153"/>
                <a:gd name="T34" fmla="*/ 195 w 252"/>
                <a:gd name="T35" fmla="*/ 43 h 153"/>
                <a:gd name="T36" fmla="*/ 60 w 252"/>
                <a:gd name="T37" fmla="*/ 39 h 153"/>
                <a:gd name="T38" fmla="*/ 43 w 252"/>
                <a:gd name="T39" fmla="*/ 68 h 153"/>
                <a:gd name="T40" fmla="*/ 43 w 252"/>
                <a:gd name="T41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53">
                  <a:moveTo>
                    <a:pt x="43" y="68"/>
                  </a:moveTo>
                  <a:lnTo>
                    <a:pt x="195" y="70"/>
                  </a:lnTo>
                  <a:lnTo>
                    <a:pt x="186" y="85"/>
                  </a:lnTo>
                  <a:lnTo>
                    <a:pt x="40" y="85"/>
                  </a:lnTo>
                  <a:lnTo>
                    <a:pt x="30" y="104"/>
                  </a:lnTo>
                  <a:lnTo>
                    <a:pt x="192" y="106"/>
                  </a:lnTo>
                  <a:lnTo>
                    <a:pt x="182" y="129"/>
                  </a:lnTo>
                  <a:lnTo>
                    <a:pt x="13" y="131"/>
                  </a:lnTo>
                  <a:lnTo>
                    <a:pt x="0" y="153"/>
                  </a:lnTo>
                  <a:lnTo>
                    <a:pt x="199" y="153"/>
                  </a:lnTo>
                  <a:lnTo>
                    <a:pt x="216" y="57"/>
                  </a:lnTo>
                  <a:lnTo>
                    <a:pt x="239" y="53"/>
                  </a:lnTo>
                  <a:lnTo>
                    <a:pt x="252" y="41"/>
                  </a:lnTo>
                  <a:lnTo>
                    <a:pt x="249" y="15"/>
                  </a:lnTo>
                  <a:lnTo>
                    <a:pt x="224" y="0"/>
                  </a:lnTo>
                  <a:lnTo>
                    <a:pt x="201" y="9"/>
                  </a:lnTo>
                  <a:lnTo>
                    <a:pt x="199" y="30"/>
                  </a:lnTo>
                  <a:lnTo>
                    <a:pt x="195" y="43"/>
                  </a:lnTo>
                  <a:lnTo>
                    <a:pt x="60" y="39"/>
                  </a:lnTo>
                  <a:lnTo>
                    <a:pt x="43" y="68"/>
                  </a:lnTo>
                  <a:lnTo>
                    <a:pt x="4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485"/>
            <p:cNvSpPr>
              <a:spLocks/>
            </p:cNvSpPr>
            <p:nvPr/>
          </p:nvSpPr>
          <p:spPr bwMode="auto">
            <a:xfrm>
              <a:off x="4687" y="1071"/>
              <a:ext cx="23" cy="25"/>
            </a:xfrm>
            <a:custGeom>
              <a:avLst/>
              <a:gdLst>
                <a:gd name="T0" fmla="*/ 0 w 55"/>
                <a:gd name="T1" fmla="*/ 23 h 61"/>
                <a:gd name="T2" fmla="*/ 55 w 55"/>
                <a:gd name="T3" fmla="*/ 61 h 61"/>
                <a:gd name="T4" fmla="*/ 55 w 55"/>
                <a:gd name="T5" fmla="*/ 36 h 61"/>
                <a:gd name="T6" fmla="*/ 2 w 55"/>
                <a:gd name="T7" fmla="*/ 0 h 61"/>
                <a:gd name="T8" fmla="*/ 0 w 55"/>
                <a:gd name="T9" fmla="*/ 23 h 61"/>
                <a:gd name="T10" fmla="*/ 0 w 55"/>
                <a:gd name="T1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1">
                  <a:moveTo>
                    <a:pt x="0" y="23"/>
                  </a:moveTo>
                  <a:lnTo>
                    <a:pt x="55" y="61"/>
                  </a:lnTo>
                  <a:lnTo>
                    <a:pt x="55" y="36"/>
                  </a:lnTo>
                  <a:lnTo>
                    <a:pt x="2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486"/>
            <p:cNvSpPr>
              <a:spLocks/>
            </p:cNvSpPr>
            <p:nvPr/>
          </p:nvSpPr>
          <p:spPr bwMode="auto">
            <a:xfrm>
              <a:off x="4683" y="1092"/>
              <a:ext cx="22" cy="23"/>
            </a:xfrm>
            <a:custGeom>
              <a:avLst/>
              <a:gdLst>
                <a:gd name="T0" fmla="*/ 2 w 54"/>
                <a:gd name="T1" fmla="*/ 0 h 53"/>
                <a:gd name="T2" fmla="*/ 0 w 54"/>
                <a:gd name="T3" fmla="*/ 20 h 53"/>
                <a:gd name="T4" fmla="*/ 54 w 54"/>
                <a:gd name="T5" fmla="*/ 53 h 53"/>
                <a:gd name="T6" fmla="*/ 50 w 54"/>
                <a:gd name="T7" fmla="*/ 32 h 53"/>
                <a:gd name="T8" fmla="*/ 2 w 54"/>
                <a:gd name="T9" fmla="*/ 0 h 53"/>
                <a:gd name="T10" fmla="*/ 2 w 5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" y="0"/>
                  </a:moveTo>
                  <a:lnTo>
                    <a:pt x="0" y="20"/>
                  </a:lnTo>
                  <a:lnTo>
                    <a:pt x="54" y="53"/>
                  </a:lnTo>
                  <a:lnTo>
                    <a:pt x="50" y="3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487"/>
            <p:cNvSpPr>
              <a:spLocks/>
            </p:cNvSpPr>
            <p:nvPr/>
          </p:nvSpPr>
          <p:spPr bwMode="auto">
            <a:xfrm>
              <a:off x="4675" y="1107"/>
              <a:ext cx="24" cy="28"/>
            </a:xfrm>
            <a:custGeom>
              <a:avLst/>
              <a:gdLst>
                <a:gd name="T0" fmla="*/ 12 w 57"/>
                <a:gd name="T1" fmla="*/ 0 h 62"/>
                <a:gd name="T2" fmla="*/ 0 w 57"/>
                <a:gd name="T3" fmla="*/ 24 h 62"/>
                <a:gd name="T4" fmla="*/ 52 w 57"/>
                <a:gd name="T5" fmla="*/ 62 h 62"/>
                <a:gd name="T6" fmla="*/ 57 w 57"/>
                <a:gd name="T7" fmla="*/ 36 h 62"/>
                <a:gd name="T8" fmla="*/ 12 w 57"/>
                <a:gd name="T9" fmla="*/ 0 h 62"/>
                <a:gd name="T10" fmla="*/ 12 w 5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0" y="24"/>
                  </a:lnTo>
                  <a:lnTo>
                    <a:pt x="52" y="62"/>
                  </a:lnTo>
                  <a:lnTo>
                    <a:pt x="57" y="3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488"/>
            <p:cNvSpPr>
              <a:spLocks/>
            </p:cNvSpPr>
            <p:nvPr/>
          </p:nvSpPr>
          <p:spPr bwMode="auto">
            <a:xfrm>
              <a:off x="4720" y="1094"/>
              <a:ext cx="39" cy="53"/>
            </a:xfrm>
            <a:custGeom>
              <a:avLst/>
              <a:gdLst>
                <a:gd name="T0" fmla="*/ 30 w 91"/>
                <a:gd name="T1" fmla="*/ 16 h 124"/>
                <a:gd name="T2" fmla="*/ 66 w 91"/>
                <a:gd name="T3" fmla="*/ 38 h 124"/>
                <a:gd name="T4" fmla="*/ 51 w 91"/>
                <a:gd name="T5" fmla="*/ 54 h 124"/>
                <a:gd name="T6" fmla="*/ 24 w 91"/>
                <a:gd name="T7" fmla="*/ 40 h 124"/>
                <a:gd name="T8" fmla="*/ 15 w 91"/>
                <a:gd name="T9" fmla="*/ 54 h 124"/>
                <a:gd name="T10" fmla="*/ 40 w 91"/>
                <a:gd name="T11" fmla="*/ 75 h 124"/>
                <a:gd name="T12" fmla="*/ 24 w 91"/>
                <a:gd name="T13" fmla="*/ 88 h 124"/>
                <a:gd name="T14" fmla="*/ 9 w 91"/>
                <a:gd name="T15" fmla="*/ 80 h 124"/>
                <a:gd name="T16" fmla="*/ 0 w 91"/>
                <a:gd name="T17" fmla="*/ 94 h 124"/>
                <a:gd name="T18" fmla="*/ 19 w 91"/>
                <a:gd name="T19" fmla="*/ 109 h 124"/>
                <a:gd name="T20" fmla="*/ 42 w 91"/>
                <a:gd name="T21" fmla="*/ 124 h 124"/>
                <a:gd name="T22" fmla="*/ 91 w 91"/>
                <a:gd name="T23" fmla="*/ 31 h 124"/>
                <a:gd name="T24" fmla="*/ 49 w 91"/>
                <a:gd name="T25" fmla="*/ 0 h 124"/>
                <a:gd name="T26" fmla="*/ 30 w 91"/>
                <a:gd name="T27" fmla="*/ 16 h 124"/>
                <a:gd name="T28" fmla="*/ 30 w 91"/>
                <a:gd name="T29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24">
                  <a:moveTo>
                    <a:pt x="30" y="16"/>
                  </a:moveTo>
                  <a:lnTo>
                    <a:pt x="66" y="38"/>
                  </a:lnTo>
                  <a:lnTo>
                    <a:pt x="51" y="54"/>
                  </a:lnTo>
                  <a:lnTo>
                    <a:pt x="24" y="40"/>
                  </a:lnTo>
                  <a:lnTo>
                    <a:pt x="15" y="54"/>
                  </a:lnTo>
                  <a:lnTo>
                    <a:pt x="40" y="75"/>
                  </a:lnTo>
                  <a:lnTo>
                    <a:pt x="24" y="88"/>
                  </a:lnTo>
                  <a:lnTo>
                    <a:pt x="9" y="80"/>
                  </a:lnTo>
                  <a:lnTo>
                    <a:pt x="0" y="94"/>
                  </a:lnTo>
                  <a:lnTo>
                    <a:pt x="19" y="109"/>
                  </a:lnTo>
                  <a:lnTo>
                    <a:pt x="42" y="124"/>
                  </a:lnTo>
                  <a:lnTo>
                    <a:pt x="91" y="31"/>
                  </a:lnTo>
                  <a:lnTo>
                    <a:pt x="49" y="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489"/>
            <p:cNvSpPr>
              <a:spLocks/>
            </p:cNvSpPr>
            <p:nvPr/>
          </p:nvSpPr>
          <p:spPr bwMode="auto">
            <a:xfrm>
              <a:off x="4719" y="1133"/>
              <a:ext cx="20" cy="263"/>
            </a:xfrm>
            <a:custGeom>
              <a:avLst/>
              <a:gdLst>
                <a:gd name="T0" fmla="*/ 46 w 46"/>
                <a:gd name="T1" fmla="*/ 13 h 614"/>
                <a:gd name="T2" fmla="*/ 34 w 46"/>
                <a:gd name="T3" fmla="*/ 614 h 614"/>
                <a:gd name="T4" fmla="*/ 0 w 46"/>
                <a:gd name="T5" fmla="*/ 106 h 614"/>
                <a:gd name="T6" fmla="*/ 0 w 46"/>
                <a:gd name="T7" fmla="*/ 49 h 614"/>
                <a:gd name="T8" fmla="*/ 25 w 46"/>
                <a:gd name="T9" fmla="*/ 93 h 614"/>
                <a:gd name="T10" fmla="*/ 26 w 46"/>
                <a:gd name="T11" fmla="*/ 0 h 614"/>
                <a:gd name="T12" fmla="*/ 46 w 46"/>
                <a:gd name="T13" fmla="*/ 13 h 614"/>
                <a:gd name="T14" fmla="*/ 46 w 46"/>
                <a:gd name="T15" fmla="*/ 1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14">
                  <a:moveTo>
                    <a:pt x="46" y="13"/>
                  </a:moveTo>
                  <a:lnTo>
                    <a:pt x="34" y="614"/>
                  </a:lnTo>
                  <a:lnTo>
                    <a:pt x="0" y="106"/>
                  </a:lnTo>
                  <a:lnTo>
                    <a:pt x="0" y="49"/>
                  </a:lnTo>
                  <a:lnTo>
                    <a:pt x="25" y="93"/>
                  </a:lnTo>
                  <a:lnTo>
                    <a:pt x="26" y="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490"/>
            <p:cNvSpPr>
              <a:spLocks/>
            </p:cNvSpPr>
            <p:nvPr/>
          </p:nvSpPr>
          <p:spPr bwMode="auto">
            <a:xfrm>
              <a:off x="4334" y="1287"/>
              <a:ext cx="68" cy="27"/>
            </a:xfrm>
            <a:custGeom>
              <a:avLst/>
              <a:gdLst>
                <a:gd name="T0" fmla="*/ 0 w 161"/>
                <a:gd name="T1" fmla="*/ 47 h 63"/>
                <a:gd name="T2" fmla="*/ 32 w 161"/>
                <a:gd name="T3" fmla="*/ 63 h 63"/>
                <a:gd name="T4" fmla="*/ 152 w 161"/>
                <a:gd name="T5" fmla="*/ 24 h 63"/>
                <a:gd name="T6" fmla="*/ 161 w 161"/>
                <a:gd name="T7" fmla="*/ 0 h 63"/>
                <a:gd name="T8" fmla="*/ 0 w 161"/>
                <a:gd name="T9" fmla="*/ 47 h 63"/>
                <a:gd name="T10" fmla="*/ 0 w 161"/>
                <a:gd name="T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63">
                  <a:moveTo>
                    <a:pt x="0" y="47"/>
                  </a:moveTo>
                  <a:lnTo>
                    <a:pt x="32" y="63"/>
                  </a:lnTo>
                  <a:lnTo>
                    <a:pt x="152" y="24"/>
                  </a:lnTo>
                  <a:lnTo>
                    <a:pt x="161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491"/>
            <p:cNvSpPr>
              <a:spLocks/>
            </p:cNvSpPr>
            <p:nvPr/>
          </p:nvSpPr>
          <p:spPr bwMode="auto">
            <a:xfrm>
              <a:off x="4344" y="1401"/>
              <a:ext cx="45" cy="63"/>
            </a:xfrm>
            <a:custGeom>
              <a:avLst/>
              <a:gdLst>
                <a:gd name="T0" fmla="*/ 4 w 109"/>
                <a:gd name="T1" fmla="*/ 131 h 146"/>
                <a:gd name="T2" fmla="*/ 0 w 109"/>
                <a:gd name="T3" fmla="*/ 25 h 146"/>
                <a:gd name="T4" fmla="*/ 105 w 109"/>
                <a:gd name="T5" fmla="*/ 0 h 146"/>
                <a:gd name="T6" fmla="*/ 109 w 109"/>
                <a:gd name="T7" fmla="*/ 127 h 146"/>
                <a:gd name="T8" fmla="*/ 48 w 109"/>
                <a:gd name="T9" fmla="*/ 137 h 146"/>
                <a:gd name="T10" fmla="*/ 50 w 109"/>
                <a:gd name="T11" fmla="*/ 47 h 146"/>
                <a:gd name="T12" fmla="*/ 25 w 109"/>
                <a:gd name="T13" fmla="*/ 51 h 146"/>
                <a:gd name="T14" fmla="*/ 27 w 109"/>
                <a:gd name="T15" fmla="*/ 131 h 146"/>
                <a:gd name="T16" fmla="*/ 4 w 109"/>
                <a:gd name="T17" fmla="*/ 146 h 146"/>
                <a:gd name="T18" fmla="*/ 4 w 109"/>
                <a:gd name="T19" fmla="*/ 131 h 146"/>
                <a:gd name="T20" fmla="*/ 4 w 109"/>
                <a:gd name="T21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46">
                  <a:moveTo>
                    <a:pt x="4" y="131"/>
                  </a:moveTo>
                  <a:lnTo>
                    <a:pt x="0" y="25"/>
                  </a:lnTo>
                  <a:lnTo>
                    <a:pt x="105" y="0"/>
                  </a:lnTo>
                  <a:lnTo>
                    <a:pt x="109" y="127"/>
                  </a:lnTo>
                  <a:lnTo>
                    <a:pt x="48" y="137"/>
                  </a:lnTo>
                  <a:lnTo>
                    <a:pt x="50" y="47"/>
                  </a:lnTo>
                  <a:lnTo>
                    <a:pt x="25" y="51"/>
                  </a:lnTo>
                  <a:lnTo>
                    <a:pt x="27" y="131"/>
                  </a:lnTo>
                  <a:lnTo>
                    <a:pt x="4" y="146"/>
                  </a:lnTo>
                  <a:lnTo>
                    <a:pt x="4" y="131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492"/>
            <p:cNvSpPr>
              <a:spLocks/>
            </p:cNvSpPr>
            <p:nvPr/>
          </p:nvSpPr>
          <p:spPr bwMode="auto">
            <a:xfrm>
              <a:off x="4346" y="1151"/>
              <a:ext cx="53" cy="142"/>
            </a:xfrm>
            <a:custGeom>
              <a:avLst/>
              <a:gdLst>
                <a:gd name="T0" fmla="*/ 4 w 126"/>
                <a:gd name="T1" fmla="*/ 295 h 333"/>
                <a:gd name="T2" fmla="*/ 0 w 126"/>
                <a:gd name="T3" fmla="*/ 37 h 333"/>
                <a:gd name="T4" fmla="*/ 122 w 126"/>
                <a:gd name="T5" fmla="*/ 0 h 333"/>
                <a:gd name="T6" fmla="*/ 126 w 126"/>
                <a:gd name="T7" fmla="*/ 111 h 333"/>
                <a:gd name="T8" fmla="*/ 48 w 126"/>
                <a:gd name="T9" fmla="*/ 133 h 333"/>
                <a:gd name="T10" fmla="*/ 40 w 126"/>
                <a:gd name="T11" fmla="*/ 50 h 333"/>
                <a:gd name="T12" fmla="*/ 15 w 126"/>
                <a:gd name="T13" fmla="*/ 56 h 333"/>
                <a:gd name="T14" fmla="*/ 17 w 126"/>
                <a:gd name="T15" fmla="*/ 172 h 333"/>
                <a:gd name="T16" fmla="*/ 118 w 126"/>
                <a:gd name="T17" fmla="*/ 145 h 333"/>
                <a:gd name="T18" fmla="*/ 116 w 126"/>
                <a:gd name="T19" fmla="*/ 286 h 333"/>
                <a:gd name="T20" fmla="*/ 55 w 126"/>
                <a:gd name="T21" fmla="*/ 318 h 333"/>
                <a:gd name="T22" fmla="*/ 51 w 126"/>
                <a:gd name="T23" fmla="*/ 236 h 333"/>
                <a:gd name="T24" fmla="*/ 36 w 126"/>
                <a:gd name="T25" fmla="*/ 259 h 333"/>
                <a:gd name="T26" fmla="*/ 21 w 126"/>
                <a:gd name="T27" fmla="*/ 282 h 333"/>
                <a:gd name="T28" fmla="*/ 23 w 126"/>
                <a:gd name="T29" fmla="*/ 324 h 333"/>
                <a:gd name="T30" fmla="*/ 2 w 126"/>
                <a:gd name="T31" fmla="*/ 333 h 333"/>
                <a:gd name="T32" fmla="*/ 4 w 126"/>
                <a:gd name="T33" fmla="*/ 295 h 333"/>
                <a:gd name="T34" fmla="*/ 4 w 126"/>
                <a:gd name="T35" fmla="*/ 2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3">
                  <a:moveTo>
                    <a:pt x="4" y="295"/>
                  </a:moveTo>
                  <a:lnTo>
                    <a:pt x="0" y="37"/>
                  </a:lnTo>
                  <a:lnTo>
                    <a:pt x="122" y="0"/>
                  </a:lnTo>
                  <a:lnTo>
                    <a:pt x="126" y="111"/>
                  </a:lnTo>
                  <a:lnTo>
                    <a:pt x="48" y="133"/>
                  </a:lnTo>
                  <a:lnTo>
                    <a:pt x="40" y="50"/>
                  </a:lnTo>
                  <a:lnTo>
                    <a:pt x="15" y="56"/>
                  </a:lnTo>
                  <a:lnTo>
                    <a:pt x="17" y="172"/>
                  </a:lnTo>
                  <a:lnTo>
                    <a:pt x="118" y="145"/>
                  </a:lnTo>
                  <a:lnTo>
                    <a:pt x="116" y="286"/>
                  </a:lnTo>
                  <a:lnTo>
                    <a:pt x="55" y="318"/>
                  </a:lnTo>
                  <a:lnTo>
                    <a:pt x="51" y="236"/>
                  </a:lnTo>
                  <a:lnTo>
                    <a:pt x="36" y="259"/>
                  </a:lnTo>
                  <a:lnTo>
                    <a:pt x="21" y="282"/>
                  </a:lnTo>
                  <a:lnTo>
                    <a:pt x="23" y="324"/>
                  </a:lnTo>
                  <a:lnTo>
                    <a:pt x="2" y="333"/>
                  </a:lnTo>
                  <a:lnTo>
                    <a:pt x="4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493"/>
            <p:cNvSpPr>
              <a:spLocks/>
            </p:cNvSpPr>
            <p:nvPr/>
          </p:nvSpPr>
          <p:spPr bwMode="auto">
            <a:xfrm>
              <a:off x="4147" y="1086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494"/>
            <p:cNvSpPr>
              <a:spLocks/>
            </p:cNvSpPr>
            <p:nvPr/>
          </p:nvSpPr>
          <p:spPr bwMode="auto">
            <a:xfrm>
              <a:off x="4071" y="1098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495"/>
            <p:cNvSpPr>
              <a:spLocks/>
            </p:cNvSpPr>
            <p:nvPr/>
          </p:nvSpPr>
          <p:spPr bwMode="auto">
            <a:xfrm>
              <a:off x="4089" y="1270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496"/>
            <p:cNvSpPr>
              <a:spLocks/>
            </p:cNvSpPr>
            <p:nvPr/>
          </p:nvSpPr>
          <p:spPr bwMode="auto">
            <a:xfrm>
              <a:off x="4105" y="1185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497"/>
            <p:cNvSpPr>
              <a:spLocks/>
            </p:cNvSpPr>
            <p:nvPr/>
          </p:nvSpPr>
          <p:spPr bwMode="auto">
            <a:xfrm>
              <a:off x="4611" y="1032"/>
              <a:ext cx="131" cy="768"/>
            </a:xfrm>
            <a:custGeom>
              <a:avLst/>
              <a:gdLst>
                <a:gd name="T0" fmla="*/ 86 w 312"/>
                <a:gd name="T1" fmla="*/ 1779 h 1796"/>
                <a:gd name="T2" fmla="*/ 101 w 312"/>
                <a:gd name="T3" fmla="*/ 169 h 1796"/>
                <a:gd name="T4" fmla="*/ 114 w 312"/>
                <a:gd name="T5" fmla="*/ 161 h 1796"/>
                <a:gd name="T6" fmla="*/ 78 w 312"/>
                <a:gd name="T7" fmla="*/ 139 h 1796"/>
                <a:gd name="T8" fmla="*/ 74 w 312"/>
                <a:gd name="T9" fmla="*/ 114 h 1796"/>
                <a:gd name="T10" fmla="*/ 118 w 312"/>
                <a:gd name="T11" fmla="*/ 146 h 1796"/>
                <a:gd name="T12" fmla="*/ 118 w 312"/>
                <a:gd name="T13" fmla="*/ 118 h 1796"/>
                <a:gd name="T14" fmla="*/ 86 w 312"/>
                <a:gd name="T15" fmla="*/ 87 h 1796"/>
                <a:gd name="T16" fmla="*/ 0 w 312"/>
                <a:gd name="T17" fmla="*/ 89 h 1796"/>
                <a:gd name="T18" fmla="*/ 8 w 312"/>
                <a:gd name="T19" fmla="*/ 47 h 1796"/>
                <a:gd name="T20" fmla="*/ 92 w 312"/>
                <a:gd name="T21" fmla="*/ 51 h 1796"/>
                <a:gd name="T22" fmla="*/ 73 w 312"/>
                <a:gd name="T23" fmla="*/ 70 h 1796"/>
                <a:gd name="T24" fmla="*/ 95 w 312"/>
                <a:gd name="T25" fmla="*/ 76 h 1796"/>
                <a:gd name="T26" fmla="*/ 133 w 312"/>
                <a:gd name="T27" fmla="*/ 103 h 1796"/>
                <a:gd name="T28" fmla="*/ 137 w 312"/>
                <a:gd name="T29" fmla="*/ 44 h 1796"/>
                <a:gd name="T30" fmla="*/ 126 w 312"/>
                <a:gd name="T31" fmla="*/ 19 h 1796"/>
                <a:gd name="T32" fmla="*/ 137 w 312"/>
                <a:gd name="T33" fmla="*/ 0 h 1796"/>
                <a:gd name="T34" fmla="*/ 162 w 312"/>
                <a:gd name="T35" fmla="*/ 0 h 1796"/>
                <a:gd name="T36" fmla="*/ 175 w 312"/>
                <a:gd name="T37" fmla="*/ 21 h 1796"/>
                <a:gd name="T38" fmla="*/ 177 w 312"/>
                <a:gd name="T39" fmla="*/ 44 h 1796"/>
                <a:gd name="T40" fmla="*/ 162 w 312"/>
                <a:gd name="T41" fmla="*/ 61 h 1796"/>
                <a:gd name="T42" fmla="*/ 162 w 312"/>
                <a:gd name="T43" fmla="*/ 110 h 1796"/>
                <a:gd name="T44" fmla="*/ 139 w 312"/>
                <a:gd name="T45" fmla="*/ 194 h 1796"/>
                <a:gd name="T46" fmla="*/ 217 w 312"/>
                <a:gd name="T47" fmla="*/ 257 h 1796"/>
                <a:gd name="T48" fmla="*/ 238 w 312"/>
                <a:gd name="T49" fmla="*/ 198 h 1796"/>
                <a:gd name="T50" fmla="*/ 261 w 312"/>
                <a:gd name="T51" fmla="*/ 120 h 1796"/>
                <a:gd name="T52" fmla="*/ 251 w 312"/>
                <a:gd name="T53" fmla="*/ 91 h 1796"/>
                <a:gd name="T54" fmla="*/ 266 w 312"/>
                <a:gd name="T55" fmla="*/ 68 h 1796"/>
                <a:gd name="T56" fmla="*/ 291 w 312"/>
                <a:gd name="T57" fmla="*/ 68 h 1796"/>
                <a:gd name="T58" fmla="*/ 308 w 312"/>
                <a:gd name="T59" fmla="*/ 87 h 1796"/>
                <a:gd name="T60" fmla="*/ 312 w 312"/>
                <a:gd name="T61" fmla="*/ 120 h 1796"/>
                <a:gd name="T62" fmla="*/ 287 w 312"/>
                <a:gd name="T63" fmla="*/ 135 h 1796"/>
                <a:gd name="T64" fmla="*/ 253 w 312"/>
                <a:gd name="T65" fmla="*/ 262 h 1796"/>
                <a:gd name="T66" fmla="*/ 270 w 312"/>
                <a:gd name="T67" fmla="*/ 281 h 1796"/>
                <a:gd name="T68" fmla="*/ 270 w 312"/>
                <a:gd name="T69" fmla="*/ 329 h 1796"/>
                <a:gd name="T70" fmla="*/ 272 w 312"/>
                <a:gd name="T71" fmla="*/ 390 h 1796"/>
                <a:gd name="T72" fmla="*/ 223 w 312"/>
                <a:gd name="T73" fmla="*/ 312 h 1796"/>
                <a:gd name="T74" fmla="*/ 209 w 312"/>
                <a:gd name="T75" fmla="*/ 323 h 1796"/>
                <a:gd name="T76" fmla="*/ 213 w 312"/>
                <a:gd name="T77" fmla="*/ 395 h 1796"/>
                <a:gd name="T78" fmla="*/ 196 w 312"/>
                <a:gd name="T79" fmla="*/ 390 h 1796"/>
                <a:gd name="T80" fmla="*/ 158 w 312"/>
                <a:gd name="T81" fmla="*/ 346 h 1796"/>
                <a:gd name="T82" fmla="*/ 149 w 312"/>
                <a:gd name="T83" fmla="*/ 359 h 1796"/>
                <a:gd name="T84" fmla="*/ 145 w 312"/>
                <a:gd name="T85" fmla="*/ 1260 h 1796"/>
                <a:gd name="T86" fmla="*/ 263 w 312"/>
                <a:gd name="T87" fmla="*/ 1291 h 1796"/>
                <a:gd name="T88" fmla="*/ 261 w 312"/>
                <a:gd name="T89" fmla="*/ 1340 h 1796"/>
                <a:gd name="T90" fmla="*/ 143 w 312"/>
                <a:gd name="T91" fmla="*/ 1302 h 1796"/>
                <a:gd name="T92" fmla="*/ 139 w 312"/>
                <a:gd name="T93" fmla="*/ 1771 h 1796"/>
                <a:gd name="T94" fmla="*/ 139 w 312"/>
                <a:gd name="T95" fmla="*/ 1796 h 1796"/>
                <a:gd name="T96" fmla="*/ 86 w 312"/>
                <a:gd name="T97" fmla="*/ 1779 h 1796"/>
                <a:gd name="T98" fmla="*/ 86 w 312"/>
                <a:gd name="T99" fmla="*/ 1779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1796">
                  <a:moveTo>
                    <a:pt x="86" y="1779"/>
                  </a:moveTo>
                  <a:lnTo>
                    <a:pt x="101" y="169"/>
                  </a:lnTo>
                  <a:lnTo>
                    <a:pt x="114" y="161"/>
                  </a:lnTo>
                  <a:lnTo>
                    <a:pt x="78" y="139"/>
                  </a:lnTo>
                  <a:lnTo>
                    <a:pt x="74" y="114"/>
                  </a:lnTo>
                  <a:lnTo>
                    <a:pt x="118" y="146"/>
                  </a:lnTo>
                  <a:lnTo>
                    <a:pt x="118" y="118"/>
                  </a:lnTo>
                  <a:lnTo>
                    <a:pt x="86" y="87"/>
                  </a:lnTo>
                  <a:lnTo>
                    <a:pt x="0" y="89"/>
                  </a:lnTo>
                  <a:lnTo>
                    <a:pt x="8" y="47"/>
                  </a:lnTo>
                  <a:lnTo>
                    <a:pt x="92" y="51"/>
                  </a:lnTo>
                  <a:lnTo>
                    <a:pt x="73" y="70"/>
                  </a:lnTo>
                  <a:lnTo>
                    <a:pt x="95" y="76"/>
                  </a:lnTo>
                  <a:lnTo>
                    <a:pt x="133" y="103"/>
                  </a:lnTo>
                  <a:lnTo>
                    <a:pt x="137" y="44"/>
                  </a:lnTo>
                  <a:lnTo>
                    <a:pt x="126" y="19"/>
                  </a:lnTo>
                  <a:lnTo>
                    <a:pt x="137" y="0"/>
                  </a:lnTo>
                  <a:lnTo>
                    <a:pt x="162" y="0"/>
                  </a:lnTo>
                  <a:lnTo>
                    <a:pt x="175" y="21"/>
                  </a:lnTo>
                  <a:lnTo>
                    <a:pt x="177" y="44"/>
                  </a:lnTo>
                  <a:lnTo>
                    <a:pt x="162" y="61"/>
                  </a:lnTo>
                  <a:lnTo>
                    <a:pt x="162" y="110"/>
                  </a:lnTo>
                  <a:lnTo>
                    <a:pt x="139" y="194"/>
                  </a:lnTo>
                  <a:lnTo>
                    <a:pt x="217" y="257"/>
                  </a:lnTo>
                  <a:lnTo>
                    <a:pt x="238" y="198"/>
                  </a:lnTo>
                  <a:lnTo>
                    <a:pt x="261" y="120"/>
                  </a:lnTo>
                  <a:lnTo>
                    <a:pt x="251" y="91"/>
                  </a:lnTo>
                  <a:lnTo>
                    <a:pt x="266" y="68"/>
                  </a:lnTo>
                  <a:lnTo>
                    <a:pt x="291" y="68"/>
                  </a:lnTo>
                  <a:lnTo>
                    <a:pt x="308" y="87"/>
                  </a:lnTo>
                  <a:lnTo>
                    <a:pt x="312" y="120"/>
                  </a:lnTo>
                  <a:lnTo>
                    <a:pt x="287" y="135"/>
                  </a:lnTo>
                  <a:lnTo>
                    <a:pt x="253" y="262"/>
                  </a:lnTo>
                  <a:lnTo>
                    <a:pt x="270" y="281"/>
                  </a:lnTo>
                  <a:lnTo>
                    <a:pt x="270" y="329"/>
                  </a:lnTo>
                  <a:lnTo>
                    <a:pt x="272" y="390"/>
                  </a:lnTo>
                  <a:lnTo>
                    <a:pt x="223" y="312"/>
                  </a:lnTo>
                  <a:lnTo>
                    <a:pt x="209" y="323"/>
                  </a:lnTo>
                  <a:lnTo>
                    <a:pt x="213" y="395"/>
                  </a:lnTo>
                  <a:lnTo>
                    <a:pt x="196" y="390"/>
                  </a:lnTo>
                  <a:lnTo>
                    <a:pt x="158" y="346"/>
                  </a:lnTo>
                  <a:lnTo>
                    <a:pt x="149" y="359"/>
                  </a:lnTo>
                  <a:lnTo>
                    <a:pt x="145" y="1260"/>
                  </a:lnTo>
                  <a:lnTo>
                    <a:pt x="263" y="1291"/>
                  </a:lnTo>
                  <a:lnTo>
                    <a:pt x="261" y="1340"/>
                  </a:lnTo>
                  <a:lnTo>
                    <a:pt x="143" y="1302"/>
                  </a:lnTo>
                  <a:lnTo>
                    <a:pt x="139" y="1771"/>
                  </a:lnTo>
                  <a:lnTo>
                    <a:pt x="139" y="1796"/>
                  </a:lnTo>
                  <a:lnTo>
                    <a:pt x="86" y="1779"/>
                  </a:lnTo>
                  <a:lnTo>
                    <a:pt x="86" y="1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498"/>
            <p:cNvSpPr>
              <a:spLocks/>
            </p:cNvSpPr>
            <p:nvPr/>
          </p:nvSpPr>
          <p:spPr bwMode="auto">
            <a:xfrm>
              <a:off x="4531" y="1928"/>
              <a:ext cx="123" cy="93"/>
            </a:xfrm>
            <a:custGeom>
              <a:avLst/>
              <a:gdLst>
                <a:gd name="T0" fmla="*/ 10 w 289"/>
                <a:gd name="T1" fmla="*/ 55 h 214"/>
                <a:gd name="T2" fmla="*/ 12 w 289"/>
                <a:gd name="T3" fmla="*/ 83 h 214"/>
                <a:gd name="T4" fmla="*/ 44 w 289"/>
                <a:gd name="T5" fmla="*/ 70 h 214"/>
                <a:gd name="T6" fmla="*/ 53 w 289"/>
                <a:gd name="T7" fmla="*/ 47 h 214"/>
                <a:gd name="T8" fmla="*/ 74 w 289"/>
                <a:gd name="T9" fmla="*/ 57 h 214"/>
                <a:gd name="T10" fmla="*/ 48 w 289"/>
                <a:gd name="T11" fmla="*/ 87 h 214"/>
                <a:gd name="T12" fmla="*/ 88 w 289"/>
                <a:gd name="T13" fmla="*/ 87 h 214"/>
                <a:gd name="T14" fmla="*/ 122 w 289"/>
                <a:gd name="T15" fmla="*/ 95 h 214"/>
                <a:gd name="T16" fmla="*/ 126 w 289"/>
                <a:gd name="T17" fmla="*/ 114 h 214"/>
                <a:gd name="T18" fmla="*/ 86 w 289"/>
                <a:gd name="T19" fmla="*/ 115 h 214"/>
                <a:gd name="T20" fmla="*/ 55 w 289"/>
                <a:gd name="T21" fmla="*/ 165 h 214"/>
                <a:gd name="T22" fmla="*/ 90 w 289"/>
                <a:gd name="T23" fmla="*/ 174 h 214"/>
                <a:gd name="T24" fmla="*/ 133 w 289"/>
                <a:gd name="T25" fmla="*/ 174 h 214"/>
                <a:gd name="T26" fmla="*/ 128 w 289"/>
                <a:gd name="T27" fmla="*/ 211 h 214"/>
                <a:gd name="T28" fmla="*/ 169 w 289"/>
                <a:gd name="T29" fmla="*/ 214 h 214"/>
                <a:gd name="T30" fmla="*/ 198 w 289"/>
                <a:gd name="T31" fmla="*/ 176 h 214"/>
                <a:gd name="T32" fmla="*/ 228 w 289"/>
                <a:gd name="T33" fmla="*/ 171 h 214"/>
                <a:gd name="T34" fmla="*/ 247 w 289"/>
                <a:gd name="T35" fmla="*/ 140 h 214"/>
                <a:gd name="T36" fmla="*/ 255 w 289"/>
                <a:gd name="T37" fmla="*/ 108 h 214"/>
                <a:gd name="T38" fmla="*/ 289 w 289"/>
                <a:gd name="T39" fmla="*/ 106 h 214"/>
                <a:gd name="T40" fmla="*/ 282 w 289"/>
                <a:gd name="T41" fmla="*/ 81 h 214"/>
                <a:gd name="T42" fmla="*/ 224 w 289"/>
                <a:gd name="T43" fmla="*/ 93 h 214"/>
                <a:gd name="T44" fmla="*/ 213 w 289"/>
                <a:gd name="T45" fmla="*/ 127 h 214"/>
                <a:gd name="T46" fmla="*/ 173 w 289"/>
                <a:gd name="T47" fmla="*/ 131 h 214"/>
                <a:gd name="T48" fmla="*/ 173 w 289"/>
                <a:gd name="T49" fmla="*/ 161 h 214"/>
                <a:gd name="T50" fmla="*/ 118 w 289"/>
                <a:gd name="T51" fmla="*/ 161 h 214"/>
                <a:gd name="T52" fmla="*/ 90 w 289"/>
                <a:gd name="T53" fmla="*/ 155 h 214"/>
                <a:gd name="T54" fmla="*/ 131 w 289"/>
                <a:gd name="T55" fmla="*/ 134 h 214"/>
                <a:gd name="T56" fmla="*/ 143 w 289"/>
                <a:gd name="T57" fmla="*/ 127 h 214"/>
                <a:gd name="T58" fmla="*/ 158 w 289"/>
                <a:gd name="T59" fmla="*/ 114 h 214"/>
                <a:gd name="T60" fmla="*/ 158 w 289"/>
                <a:gd name="T61" fmla="*/ 77 h 214"/>
                <a:gd name="T62" fmla="*/ 131 w 289"/>
                <a:gd name="T63" fmla="*/ 72 h 214"/>
                <a:gd name="T64" fmla="*/ 105 w 289"/>
                <a:gd name="T65" fmla="*/ 58 h 214"/>
                <a:gd name="T66" fmla="*/ 99 w 289"/>
                <a:gd name="T67" fmla="*/ 19 h 214"/>
                <a:gd name="T68" fmla="*/ 82 w 289"/>
                <a:gd name="T69" fmla="*/ 36 h 214"/>
                <a:gd name="T70" fmla="*/ 63 w 289"/>
                <a:gd name="T71" fmla="*/ 0 h 214"/>
                <a:gd name="T72" fmla="*/ 46 w 289"/>
                <a:gd name="T73" fmla="*/ 22 h 214"/>
                <a:gd name="T74" fmla="*/ 32 w 289"/>
                <a:gd name="T75" fmla="*/ 41 h 214"/>
                <a:gd name="T76" fmla="*/ 0 w 289"/>
                <a:gd name="T77" fmla="*/ 22 h 214"/>
                <a:gd name="T78" fmla="*/ 10 w 289"/>
                <a:gd name="T79" fmla="*/ 55 h 214"/>
                <a:gd name="T80" fmla="*/ 10 w 289"/>
                <a:gd name="T81" fmla="*/ 5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9" h="214">
                  <a:moveTo>
                    <a:pt x="10" y="55"/>
                  </a:moveTo>
                  <a:lnTo>
                    <a:pt x="12" y="83"/>
                  </a:lnTo>
                  <a:lnTo>
                    <a:pt x="44" y="70"/>
                  </a:lnTo>
                  <a:lnTo>
                    <a:pt x="53" y="47"/>
                  </a:lnTo>
                  <a:lnTo>
                    <a:pt x="74" y="57"/>
                  </a:lnTo>
                  <a:lnTo>
                    <a:pt x="48" y="87"/>
                  </a:lnTo>
                  <a:lnTo>
                    <a:pt x="88" y="87"/>
                  </a:lnTo>
                  <a:lnTo>
                    <a:pt x="122" y="95"/>
                  </a:lnTo>
                  <a:lnTo>
                    <a:pt x="126" y="114"/>
                  </a:lnTo>
                  <a:lnTo>
                    <a:pt x="86" y="115"/>
                  </a:lnTo>
                  <a:lnTo>
                    <a:pt x="55" y="165"/>
                  </a:lnTo>
                  <a:lnTo>
                    <a:pt x="90" y="174"/>
                  </a:lnTo>
                  <a:lnTo>
                    <a:pt x="133" y="174"/>
                  </a:lnTo>
                  <a:lnTo>
                    <a:pt x="128" y="211"/>
                  </a:lnTo>
                  <a:lnTo>
                    <a:pt x="169" y="214"/>
                  </a:lnTo>
                  <a:lnTo>
                    <a:pt x="198" y="176"/>
                  </a:lnTo>
                  <a:lnTo>
                    <a:pt x="228" y="171"/>
                  </a:lnTo>
                  <a:lnTo>
                    <a:pt x="247" y="140"/>
                  </a:lnTo>
                  <a:lnTo>
                    <a:pt x="255" y="108"/>
                  </a:lnTo>
                  <a:lnTo>
                    <a:pt x="289" y="106"/>
                  </a:lnTo>
                  <a:lnTo>
                    <a:pt x="282" y="81"/>
                  </a:lnTo>
                  <a:lnTo>
                    <a:pt x="224" y="93"/>
                  </a:lnTo>
                  <a:lnTo>
                    <a:pt x="213" y="127"/>
                  </a:lnTo>
                  <a:lnTo>
                    <a:pt x="173" y="131"/>
                  </a:lnTo>
                  <a:lnTo>
                    <a:pt x="173" y="161"/>
                  </a:lnTo>
                  <a:lnTo>
                    <a:pt x="118" y="161"/>
                  </a:lnTo>
                  <a:lnTo>
                    <a:pt x="90" y="155"/>
                  </a:lnTo>
                  <a:lnTo>
                    <a:pt x="131" y="134"/>
                  </a:lnTo>
                  <a:lnTo>
                    <a:pt x="143" y="127"/>
                  </a:lnTo>
                  <a:lnTo>
                    <a:pt x="158" y="114"/>
                  </a:lnTo>
                  <a:lnTo>
                    <a:pt x="158" y="77"/>
                  </a:lnTo>
                  <a:lnTo>
                    <a:pt x="131" y="72"/>
                  </a:lnTo>
                  <a:lnTo>
                    <a:pt x="105" y="58"/>
                  </a:lnTo>
                  <a:lnTo>
                    <a:pt x="99" y="19"/>
                  </a:lnTo>
                  <a:lnTo>
                    <a:pt x="82" y="36"/>
                  </a:lnTo>
                  <a:lnTo>
                    <a:pt x="63" y="0"/>
                  </a:lnTo>
                  <a:lnTo>
                    <a:pt x="46" y="22"/>
                  </a:lnTo>
                  <a:lnTo>
                    <a:pt x="32" y="41"/>
                  </a:lnTo>
                  <a:lnTo>
                    <a:pt x="0" y="22"/>
                  </a:lnTo>
                  <a:lnTo>
                    <a:pt x="10" y="55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499"/>
            <p:cNvSpPr>
              <a:spLocks/>
            </p:cNvSpPr>
            <p:nvPr/>
          </p:nvSpPr>
          <p:spPr bwMode="auto">
            <a:xfrm>
              <a:off x="4639" y="641"/>
              <a:ext cx="32" cy="269"/>
            </a:xfrm>
            <a:custGeom>
              <a:avLst/>
              <a:gdLst>
                <a:gd name="T0" fmla="*/ 21 w 72"/>
                <a:gd name="T1" fmla="*/ 0 h 629"/>
                <a:gd name="T2" fmla="*/ 13 w 72"/>
                <a:gd name="T3" fmla="*/ 285 h 629"/>
                <a:gd name="T4" fmla="*/ 21 w 72"/>
                <a:gd name="T5" fmla="*/ 321 h 629"/>
                <a:gd name="T6" fmla="*/ 0 w 72"/>
                <a:gd name="T7" fmla="*/ 629 h 629"/>
                <a:gd name="T8" fmla="*/ 68 w 72"/>
                <a:gd name="T9" fmla="*/ 625 h 629"/>
                <a:gd name="T10" fmla="*/ 64 w 72"/>
                <a:gd name="T11" fmla="*/ 363 h 629"/>
                <a:gd name="T12" fmla="*/ 72 w 72"/>
                <a:gd name="T13" fmla="*/ 332 h 629"/>
                <a:gd name="T14" fmla="*/ 61 w 72"/>
                <a:gd name="T15" fmla="*/ 296 h 629"/>
                <a:gd name="T16" fmla="*/ 53 w 72"/>
                <a:gd name="T17" fmla="*/ 7 h 629"/>
                <a:gd name="T18" fmla="*/ 21 w 72"/>
                <a:gd name="T19" fmla="*/ 0 h 629"/>
                <a:gd name="T20" fmla="*/ 21 w 72"/>
                <a:gd name="T2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29">
                  <a:moveTo>
                    <a:pt x="21" y="0"/>
                  </a:moveTo>
                  <a:lnTo>
                    <a:pt x="13" y="285"/>
                  </a:lnTo>
                  <a:lnTo>
                    <a:pt x="21" y="321"/>
                  </a:lnTo>
                  <a:lnTo>
                    <a:pt x="0" y="629"/>
                  </a:lnTo>
                  <a:lnTo>
                    <a:pt x="68" y="625"/>
                  </a:lnTo>
                  <a:lnTo>
                    <a:pt x="64" y="363"/>
                  </a:lnTo>
                  <a:lnTo>
                    <a:pt x="72" y="332"/>
                  </a:lnTo>
                  <a:lnTo>
                    <a:pt x="61" y="296"/>
                  </a:lnTo>
                  <a:lnTo>
                    <a:pt x="53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500"/>
            <p:cNvSpPr>
              <a:spLocks/>
            </p:cNvSpPr>
            <p:nvPr/>
          </p:nvSpPr>
          <p:spPr bwMode="auto">
            <a:xfrm>
              <a:off x="4611" y="635"/>
              <a:ext cx="163" cy="351"/>
            </a:xfrm>
            <a:custGeom>
              <a:avLst/>
              <a:gdLst>
                <a:gd name="T0" fmla="*/ 0 w 384"/>
                <a:gd name="T1" fmla="*/ 358 h 820"/>
                <a:gd name="T2" fmla="*/ 36 w 384"/>
                <a:gd name="T3" fmla="*/ 365 h 820"/>
                <a:gd name="T4" fmla="*/ 57 w 384"/>
                <a:gd name="T5" fmla="*/ 356 h 820"/>
                <a:gd name="T6" fmla="*/ 101 w 384"/>
                <a:gd name="T7" fmla="*/ 358 h 820"/>
                <a:gd name="T8" fmla="*/ 114 w 384"/>
                <a:gd name="T9" fmla="*/ 380 h 820"/>
                <a:gd name="T10" fmla="*/ 118 w 384"/>
                <a:gd name="T11" fmla="*/ 610 h 820"/>
                <a:gd name="T12" fmla="*/ 118 w 384"/>
                <a:gd name="T13" fmla="*/ 641 h 820"/>
                <a:gd name="T14" fmla="*/ 143 w 384"/>
                <a:gd name="T15" fmla="*/ 643 h 820"/>
                <a:gd name="T16" fmla="*/ 143 w 384"/>
                <a:gd name="T17" fmla="*/ 609 h 820"/>
                <a:gd name="T18" fmla="*/ 206 w 384"/>
                <a:gd name="T19" fmla="*/ 683 h 820"/>
                <a:gd name="T20" fmla="*/ 316 w 384"/>
                <a:gd name="T21" fmla="*/ 785 h 820"/>
                <a:gd name="T22" fmla="*/ 384 w 384"/>
                <a:gd name="T23" fmla="*/ 820 h 820"/>
                <a:gd name="T24" fmla="*/ 282 w 384"/>
                <a:gd name="T25" fmla="*/ 717 h 820"/>
                <a:gd name="T26" fmla="*/ 202 w 384"/>
                <a:gd name="T27" fmla="*/ 629 h 820"/>
                <a:gd name="T28" fmla="*/ 149 w 384"/>
                <a:gd name="T29" fmla="*/ 559 h 820"/>
                <a:gd name="T30" fmla="*/ 143 w 384"/>
                <a:gd name="T31" fmla="*/ 392 h 820"/>
                <a:gd name="T32" fmla="*/ 154 w 384"/>
                <a:gd name="T33" fmla="*/ 380 h 820"/>
                <a:gd name="T34" fmla="*/ 156 w 384"/>
                <a:gd name="T35" fmla="*/ 354 h 820"/>
                <a:gd name="T36" fmla="*/ 133 w 384"/>
                <a:gd name="T37" fmla="*/ 316 h 820"/>
                <a:gd name="T38" fmla="*/ 128 w 384"/>
                <a:gd name="T39" fmla="*/ 17 h 820"/>
                <a:gd name="T40" fmla="*/ 84 w 384"/>
                <a:gd name="T41" fmla="*/ 0 h 820"/>
                <a:gd name="T42" fmla="*/ 46 w 384"/>
                <a:gd name="T43" fmla="*/ 4 h 820"/>
                <a:gd name="T44" fmla="*/ 19 w 384"/>
                <a:gd name="T45" fmla="*/ 19 h 820"/>
                <a:gd name="T46" fmla="*/ 19 w 384"/>
                <a:gd name="T47" fmla="*/ 76 h 820"/>
                <a:gd name="T48" fmla="*/ 21 w 384"/>
                <a:gd name="T49" fmla="*/ 284 h 820"/>
                <a:gd name="T50" fmla="*/ 12 w 384"/>
                <a:gd name="T51" fmla="*/ 329 h 820"/>
                <a:gd name="T52" fmla="*/ 42 w 384"/>
                <a:gd name="T53" fmla="*/ 301 h 820"/>
                <a:gd name="T54" fmla="*/ 38 w 384"/>
                <a:gd name="T55" fmla="*/ 44 h 820"/>
                <a:gd name="T56" fmla="*/ 59 w 384"/>
                <a:gd name="T57" fmla="*/ 36 h 820"/>
                <a:gd name="T58" fmla="*/ 46 w 384"/>
                <a:gd name="T59" fmla="*/ 25 h 820"/>
                <a:gd name="T60" fmla="*/ 84 w 384"/>
                <a:gd name="T61" fmla="*/ 21 h 820"/>
                <a:gd name="T62" fmla="*/ 107 w 384"/>
                <a:gd name="T63" fmla="*/ 29 h 820"/>
                <a:gd name="T64" fmla="*/ 109 w 384"/>
                <a:gd name="T65" fmla="*/ 312 h 820"/>
                <a:gd name="T66" fmla="*/ 133 w 384"/>
                <a:gd name="T67" fmla="*/ 341 h 820"/>
                <a:gd name="T68" fmla="*/ 126 w 384"/>
                <a:gd name="T69" fmla="*/ 358 h 820"/>
                <a:gd name="T70" fmla="*/ 109 w 384"/>
                <a:gd name="T71" fmla="*/ 339 h 820"/>
                <a:gd name="T72" fmla="*/ 33 w 384"/>
                <a:gd name="T73" fmla="*/ 342 h 820"/>
                <a:gd name="T74" fmla="*/ 15 w 384"/>
                <a:gd name="T75" fmla="*/ 344 h 820"/>
                <a:gd name="T76" fmla="*/ 0 w 384"/>
                <a:gd name="T77" fmla="*/ 358 h 820"/>
                <a:gd name="T78" fmla="*/ 0 w 384"/>
                <a:gd name="T79" fmla="*/ 358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4" h="820">
                  <a:moveTo>
                    <a:pt x="0" y="358"/>
                  </a:moveTo>
                  <a:lnTo>
                    <a:pt x="36" y="365"/>
                  </a:lnTo>
                  <a:lnTo>
                    <a:pt x="57" y="356"/>
                  </a:lnTo>
                  <a:lnTo>
                    <a:pt x="101" y="358"/>
                  </a:lnTo>
                  <a:lnTo>
                    <a:pt x="114" y="380"/>
                  </a:lnTo>
                  <a:lnTo>
                    <a:pt x="118" y="610"/>
                  </a:lnTo>
                  <a:lnTo>
                    <a:pt x="118" y="641"/>
                  </a:lnTo>
                  <a:lnTo>
                    <a:pt x="143" y="643"/>
                  </a:lnTo>
                  <a:lnTo>
                    <a:pt x="143" y="609"/>
                  </a:lnTo>
                  <a:lnTo>
                    <a:pt x="206" y="683"/>
                  </a:lnTo>
                  <a:lnTo>
                    <a:pt x="316" y="785"/>
                  </a:lnTo>
                  <a:lnTo>
                    <a:pt x="384" y="820"/>
                  </a:lnTo>
                  <a:lnTo>
                    <a:pt x="282" y="717"/>
                  </a:lnTo>
                  <a:lnTo>
                    <a:pt x="202" y="629"/>
                  </a:lnTo>
                  <a:lnTo>
                    <a:pt x="149" y="559"/>
                  </a:lnTo>
                  <a:lnTo>
                    <a:pt x="143" y="392"/>
                  </a:lnTo>
                  <a:lnTo>
                    <a:pt x="154" y="380"/>
                  </a:lnTo>
                  <a:lnTo>
                    <a:pt x="156" y="354"/>
                  </a:lnTo>
                  <a:lnTo>
                    <a:pt x="133" y="316"/>
                  </a:lnTo>
                  <a:lnTo>
                    <a:pt x="128" y="17"/>
                  </a:lnTo>
                  <a:lnTo>
                    <a:pt x="84" y="0"/>
                  </a:lnTo>
                  <a:lnTo>
                    <a:pt x="46" y="4"/>
                  </a:lnTo>
                  <a:lnTo>
                    <a:pt x="19" y="19"/>
                  </a:lnTo>
                  <a:lnTo>
                    <a:pt x="19" y="76"/>
                  </a:lnTo>
                  <a:lnTo>
                    <a:pt x="21" y="284"/>
                  </a:lnTo>
                  <a:lnTo>
                    <a:pt x="12" y="329"/>
                  </a:lnTo>
                  <a:lnTo>
                    <a:pt x="42" y="301"/>
                  </a:lnTo>
                  <a:lnTo>
                    <a:pt x="38" y="44"/>
                  </a:lnTo>
                  <a:lnTo>
                    <a:pt x="59" y="36"/>
                  </a:lnTo>
                  <a:lnTo>
                    <a:pt x="46" y="25"/>
                  </a:lnTo>
                  <a:lnTo>
                    <a:pt x="84" y="21"/>
                  </a:lnTo>
                  <a:lnTo>
                    <a:pt x="107" y="29"/>
                  </a:lnTo>
                  <a:lnTo>
                    <a:pt x="109" y="312"/>
                  </a:lnTo>
                  <a:lnTo>
                    <a:pt x="133" y="341"/>
                  </a:lnTo>
                  <a:lnTo>
                    <a:pt x="126" y="358"/>
                  </a:lnTo>
                  <a:lnTo>
                    <a:pt x="109" y="339"/>
                  </a:lnTo>
                  <a:lnTo>
                    <a:pt x="33" y="342"/>
                  </a:lnTo>
                  <a:lnTo>
                    <a:pt x="15" y="344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501"/>
            <p:cNvSpPr>
              <a:spLocks/>
            </p:cNvSpPr>
            <p:nvPr/>
          </p:nvSpPr>
          <p:spPr bwMode="auto">
            <a:xfrm>
              <a:off x="4611" y="760"/>
              <a:ext cx="17" cy="131"/>
            </a:xfrm>
            <a:custGeom>
              <a:avLst/>
              <a:gdLst>
                <a:gd name="T0" fmla="*/ 40 w 40"/>
                <a:gd name="T1" fmla="*/ 0 h 306"/>
                <a:gd name="T2" fmla="*/ 40 w 40"/>
                <a:gd name="T3" fmla="*/ 29 h 306"/>
                <a:gd name="T4" fmla="*/ 27 w 40"/>
                <a:gd name="T5" fmla="*/ 48 h 306"/>
                <a:gd name="T6" fmla="*/ 31 w 40"/>
                <a:gd name="T7" fmla="*/ 69 h 306"/>
                <a:gd name="T8" fmla="*/ 25 w 40"/>
                <a:gd name="T9" fmla="*/ 122 h 306"/>
                <a:gd name="T10" fmla="*/ 27 w 40"/>
                <a:gd name="T11" fmla="*/ 306 h 306"/>
                <a:gd name="T12" fmla="*/ 6 w 40"/>
                <a:gd name="T13" fmla="*/ 196 h 306"/>
                <a:gd name="T14" fmla="*/ 0 w 40"/>
                <a:gd name="T15" fmla="*/ 61 h 306"/>
                <a:gd name="T16" fmla="*/ 23 w 40"/>
                <a:gd name="T17" fmla="*/ 8 h 306"/>
                <a:gd name="T18" fmla="*/ 40 w 40"/>
                <a:gd name="T19" fmla="*/ 0 h 306"/>
                <a:gd name="T20" fmla="*/ 40 w 40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06">
                  <a:moveTo>
                    <a:pt x="40" y="0"/>
                  </a:moveTo>
                  <a:lnTo>
                    <a:pt x="40" y="29"/>
                  </a:lnTo>
                  <a:lnTo>
                    <a:pt x="27" y="48"/>
                  </a:lnTo>
                  <a:lnTo>
                    <a:pt x="31" y="69"/>
                  </a:lnTo>
                  <a:lnTo>
                    <a:pt x="25" y="122"/>
                  </a:lnTo>
                  <a:lnTo>
                    <a:pt x="27" y="306"/>
                  </a:lnTo>
                  <a:lnTo>
                    <a:pt x="6" y="196"/>
                  </a:lnTo>
                  <a:lnTo>
                    <a:pt x="0" y="61"/>
                  </a:lnTo>
                  <a:lnTo>
                    <a:pt x="23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502"/>
            <p:cNvSpPr>
              <a:spLocks/>
            </p:cNvSpPr>
            <p:nvPr/>
          </p:nvSpPr>
          <p:spPr bwMode="auto">
            <a:xfrm>
              <a:off x="4475" y="337"/>
              <a:ext cx="174" cy="573"/>
            </a:xfrm>
            <a:custGeom>
              <a:avLst/>
              <a:gdLst>
                <a:gd name="T0" fmla="*/ 316 w 413"/>
                <a:gd name="T1" fmla="*/ 1332 h 1340"/>
                <a:gd name="T2" fmla="*/ 205 w 413"/>
                <a:gd name="T3" fmla="*/ 998 h 1340"/>
                <a:gd name="T4" fmla="*/ 124 w 413"/>
                <a:gd name="T5" fmla="*/ 690 h 1340"/>
                <a:gd name="T6" fmla="*/ 51 w 413"/>
                <a:gd name="T7" fmla="*/ 363 h 1340"/>
                <a:gd name="T8" fmla="*/ 36 w 413"/>
                <a:gd name="T9" fmla="*/ 363 h 1340"/>
                <a:gd name="T10" fmla="*/ 29 w 413"/>
                <a:gd name="T11" fmla="*/ 479 h 1340"/>
                <a:gd name="T12" fmla="*/ 4 w 413"/>
                <a:gd name="T13" fmla="*/ 671 h 1340"/>
                <a:gd name="T14" fmla="*/ 0 w 413"/>
                <a:gd name="T15" fmla="*/ 505 h 1340"/>
                <a:gd name="T16" fmla="*/ 8 w 413"/>
                <a:gd name="T17" fmla="*/ 365 h 1340"/>
                <a:gd name="T18" fmla="*/ 4 w 413"/>
                <a:gd name="T19" fmla="*/ 311 h 1340"/>
                <a:gd name="T20" fmla="*/ 23 w 413"/>
                <a:gd name="T21" fmla="*/ 325 h 1340"/>
                <a:gd name="T22" fmla="*/ 53 w 413"/>
                <a:gd name="T23" fmla="*/ 327 h 1340"/>
                <a:gd name="T24" fmla="*/ 27 w 413"/>
                <a:gd name="T25" fmla="*/ 180 h 1340"/>
                <a:gd name="T26" fmla="*/ 27 w 413"/>
                <a:gd name="T27" fmla="*/ 66 h 1340"/>
                <a:gd name="T28" fmla="*/ 27 w 413"/>
                <a:gd name="T29" fmla="*/ 0 h 1340"/>
                <a:gd name="T30" fmla="*/ 48 w 413"/>
                <a:gd name="T31" fmla="*/ 0 h 1340"/>
                <a:gd name="T32" fmla="*/ 48 w 413"/>
                <a:gd name="T33" fmla="*/ 133 h 1340"/>
                <a:gd name="T34" fmla="*/ 91 w 413"/>
                <a:gd name="T35" fmla="*/ 361 h 1340"/>
                <a:gd name="T36" fmla="*/ 127 w 413"/>
                <a:gd name="T37" fmla="*/ 494 h 1340"/>
                <a:gd name="T38" fmla="*/ 219 w 413"/>
                <a:gd name="T39" fmla="*/ 716 h 1340"/>
                <a:gd name="T40" fmla="*/ 276 w 413"/>
                <a:gd name="T41" fmla="*/ 847 h 1340"/>
                <a:gd name="T42" fmla="*/ 346 w 413"/>
                <a:gd name="T43" fmla="*/ 969 h 1340"/>
                <a:gd name="T44" fmla="*/ 342 w 413"/>
                <a:gd name="T45" fmla="*/ 1011 h 1340"/>
                <a:gd name="T46" fmla="*/ 247 w 413"/>
                <a:gd name="T47" fmla="*/ 846 h 1340"/>
                <a:gd name="T48" fmla="*/ 202 w 413"/>
                <a:gd name="T49" fmla="*/ 732 h 1340"/>
                <a:gd name="T50" fmla="*/ 116 w 413"/>
                <a:gd name="T51" fmla="*/ 530 h 1340"/>
                <a:gd name="T52" fmla="*/ 150 w 413"/>
                <a:gd name="T53" fmla="*/ 699 h 1340"/>
                <a:gd name="T54" fmla="*/ 217 w 413"/>
                <a:gd name="T55" fmla="*/ 924 h 1340"/>
                <a:gd name="T56" fmla="*/ 264 w 413"/>
                <a:gd name="T57" fmla="*/ 1072 h 1340"/>
                <a:gd name="T58" fmla="*/ 306 w 413"/>
                <a:gd name="T59" fmla="*/ 1201 h 1340"/>
                <a:gd name="T60" fmla="*/ 327 w 413"/>
                <a:gd name="T61" fmla="*/ 1258 h 1340"/>
                <a:gd name="T62" fmla="*/ 352 w 413"/>
                <a:gd name="T63" fmla="*/ 1304 h 1340"/>
                <a:gd name="T64" fmla="*/ 413 w 413"/>
                <a:gd name="T65" fmla="*/ 1340 h 1340"/>
                <a:gd name="T66" fmla="*/ 356 w 413"/>
                <a:gd name="T67" fmla="*/ 1338 h 1340"/>
                <a:gd name="T68" fmla="*/ 316 w 413"/>
                <a:gd name="T69" fmla="*/ 1332 h 1340"/>
                <a:gd name="T70" fmla="*/ 316 w 413"/>
                <a:gd name="T71" fmla="*/ 133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1340">
                  <a:moveTo>
                    <a:pt x="316" y="1332"/>
                  </a:moveTo>
                  <a:lnTo>
                    <a:pt x="205" y="998"/>
                  </a:lnTo>
                  <a:lnTo>
                    <a:pt x="124" y="690"/>
                  </a:lnTo>
                  <a:lnTo>
                    <a:pt x="51" y="363"/>
                  </a:lnTo>
                  <a:lnTo>
                    <a:pt x="36" y="363"/>
                  </a:lnTo>
                  <a:lnTo>
                    <a:pt x="29" y="479"/>
                  </a:lnTo>
                  <a:lnTo>
                    <a:pt x="4" y="671"/>
                  </a:lnTo>
                  <a:lnTo>
                    <a:pt x="0" y="505"/>
                  </a:lnTo>
                  <a:lnTo>
                    <a:pt x="8" y="365"/>
                  </a:lnTo>
                  <a:lnTo>
                    <a:pt x="4" y="311"/>
                  </a:lnTo>
                  <a:lnTo>
                    <a:pt x="23" y="325"/>
                  </a:lnTo>
                  <a:lnTo>
                    <a:pt x="53" y="327"/>
                  </a:lnTo>
                  <a:lnTo>
                    <a:pt x="27" y="180"/>
                  </a:lnTo>
                  <a:lnTo>
                    <a:pt x="27" y="66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48" y="133"/>
                  </a:lnTo>
                  <a:lnTo>
                    <a:pt x="91" y="361"/>
                  </a:lnTo>
                  <a:lnTo>
                    <a:pt x="127" y="494"/>
                  </a:lnTo>
                  <a:lnTo>
                    <a:pt x="219" y="716"/>
                  </a:lnTo>
                  <a:lnTo>
                    <a:pt x="276" y="847"/>
                  </a:lnTo>
                  <a:lnTo>
                    <a:pt x="346" y="969"/>
                  </a:lnTo>
                  <a:lnTo>
                    <a:pt x="342" y="1011"/>
                  </a:lnTo>
                  <a:lnTo>
                    <a:pt x="247" y="846"/>
                  </a:lnTo>
                  <a:lnTo>
                    <a:pt x="202" y="732"/>
                  </a:lnTo>
                  <a:lnTo>
                    <a:pt x="116" y="530"/>
                  </a:lnTo>
                  <a:lnTo>
                    <a:pt x="150" y="699"/>
                  </a:lnTo>
                  <a:lnTo>
                    <a:pt x="217" y="924"/>
                  </a:lnTo>
                  <a:lnTo>
                    <a:pt x="264" y="1072"/>
                  </a:lnTo>
                  <a:lnTo>
                    <a:pt x="306" y="1201"/>
                  </a:lnTo>
                  <a:lnTo>
                    <a:pt x="327" y="1258"/>
                  </a:lnTo>
                  <a:lnTo>
                    <a:pt x="352" y="1304"/>
                  </a:lnTo>
                  <a:lnTo>
                    <a:pt x="413" y="1340"/>
                  </a:lnTo>
                  <a:lnTo>
                    <a:pt x="356" y="1338"/>
                  </a:lnTo>
                  <a:lnTo>
                    <a:pt x="316" y="1332"/>
                  </a:lnTo>
                  <a:lnTo>
                    <a:pt x="316" y="1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503"/>
            <p:cNvSpPr>
              <a:spLocks/>
            </p:cNvSpPr>
            <p:nvPr/>
          </p:nvSpPr>
          <p:spPr bwMode="auto">
            <a:xfrm>
              <a:off x="4129" y="1938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504"/>
            <p:cNvSpPr>
              <a:spLocks/>
            </p:cNvSpPr>
            <p:nvPr/>
          </p:nvSpPr>
          <p:spPr bwMode="auto">
            <a:xfrm>
              <a:off x="4853" y="1922"/>
              <a:ext cx="161" cy="202"/>
            </a:xfrm>
            <a:custGeom>
              <a:avLst/>
              <a:gdLst>
                <a:gd name="T0" fmla="*/ 75 w 383"/>
                <a:gd name="T1" fmla="*/ 350 h 474"/>
                <a:gd name="T2" fmla="*/ 141 w 383"/>
                <a:gd name="T3" fmla="*/ 219 h 474"/>
                <a:gd name="T4" fmla="*/ 88 w 383"/>
                <a:gd name="T5" fmla="*/ 103 h 474"/>
                <a:gd name="T6" fmla="*/ 139 w 383"/>
                <a:gd name="T7" fmla="*/ 97 h 474"/>
                <a:gd name="T8" fmla="*/ 147 w 383"/>
                <a:gd name="T9" fmla="*/ 67 h 474"/>
                <a:gd name="T10" fmla="*/ 170 w 383"/>
                <a:gd name="T11" fmla="*/ 112 h 474"/>
                <a:gd name="T12" fmla="*/ 227 w 383"/>
                <a:gd name="T13" fmla="*/ 54 h 474"/>
                <a:gd name="T14" fmla="*/ 242 w 383"/>
                <a:gd name="T15" fmla="*/ 0 h 474"/>
                <a:gd name="T16" fmla="*/ 251 w 383"/>
                <a:gd name="T17" fmla="*/ 67 h 474"/>
                <a:gd name="T18" fmla="*/ 280 w 383"/>
                <a:gd name="T19" fmla="*/ 31 h 474"/>
                <a:gd name="T20" fmla="*/ 270 w 383"/>
                <a:gd name="T21" fmla="*/ 90 h 474"/>
                <a:gd name="T22" fmla="*/ 383 w 383"/>
                <a:gd name="T23" fmla="*/ 88 h 474"/>
                <a:gd name="T24" fmla="*/ 287 w 383"/>
                <a:gd name="T25" fmla="*/ 124 h 474"/>
                <a:gd name="T26" fmla="*/ 227 w 383"/>
                <a:gd name="T27" fmla="*/ 130 h 474"/>
                <a:gd name="T28" fmla="*/ 223 w 383"/>
                <a:gd name="T29" fmla="*/ 177 h 474"/>
                <a:gd name="T30" fmla="*/ 236 w 383"/>
                <a:gd name="T31" fmla="*/ 270 h 474"/>
                <a:gd name="T32" fmla="*/ 151 w 383"/>
                <a:gd name="T33" fmla="*/ 284 h 474"/>
                <a:gd name="T34" fmla="*/ 145 w 383"/>
                <a:gd name="T35" fmla="*/ 371 h 474"/>
                <a:gd name="T36" fmla="*/ 145 w 383"/>
                <a:gd name="T37" fmla="*/ 438 h 474"/>
                <a:gd name="T38" fmla="*/ 16 w 383"/>
                <a:gd name="T39" fmla="*/ 474 h 474"/>
                <a:gd name="T40" fmla="*/ 63 w 383"/>
                <a:gd name="T41" fmla="*/ 426 h 474"/>
                <a:gd name="T42" fmla="*/ 0 w 383"/>
                <a:gd name="T43" fmla="*/ 348 h 474"/>
                <a:gd name="T44" fmla="*/ 61 w 383"/>
                <a:gd name="T45" fmla="*/ 379 h 474"/>
                <a:gd name="T46" fmla="*/ 75 w 383"/>
                <a:gd name="T47" fmla="*/ 350 h 474"/>
                <a:gd name="T48" fmla="*/ 75 w 383"/>
                <a:gd name="T49" fmla="*/ 3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474">
                  <a:moveTo>
                    <a:pt x="75" y="350"/>
                  </a:moveTo>
                  <a:lnTo>
                    <a:pt x="141" y="219"/>
                  </a:lnTo>
                  <a:lnTo>
                    <a:pt x="88" y="103"/>
                  </a:lnTo>
                  <a:lnTo>
                    <a:pt x="139" y="97"/>
                  </a:lnTo>
                  <a:lnTo>
                    <a:pt x="147" y="67"/>
                  </a:lnTo>
                  <a:lnTo>
                    <a:pt x="170" y="112"/>
                  </a:lnTo>
                  <a:lnTo>
                    <a:pt x="227" y="54"/>
                  </a:lnTo>
                  <a:lnTo>
                    <a:pt x="242" y="0"/>
                  </a:lnTo>
                  <a:lnTo>
                    <a:pt x="251" y="67"/>
                  </a:lnTo>
                  <a:lnTo>
                    <a:pt x="280" y="31"/>
                  </a:lnTo>
                  <a:lnTo>
                    <a:pt x="270" y="90"/>
                  </a:lnTo>
                  <a:lnTo>
                    <a:pt x="383" y="88"/>
                  </a:lnTo>
                  <a:lnTo>
                    <a:pt x="287" y="124"/>
                  </a:lnTo>
                  <a:lnTo>
                    <a:pt x="227" y="130"/>
                  </a:lnTo>
                  <a:lnTo>
                    <a:pt x="223" y="177"/>
                  </a:lnTo>
                  <a:lnTo>
                    <a:pt x="236" y="270"/>
                  </a:lnTo>
                  <a:lnTo>
                    <a:pt x="151" y="284"/>
                  </a:lnTo>
                  <a:lnTo>
                    <a:pt x="145" y="371"/>
                  </a:lnTo>
                  <a:lnTo>
                    <a:pt x="145" y="438"/>
                  </a:lnTo>
                  <a:lnTo>
                    <a:pt x="16" y="474"/>
                  </a:lnTo>
                  <a:lnTo>
                    <a:pt x="63" y="426"/>
                  </a:lnTo>
                  <a:lnTo>
                    <a:pt x="0" y="348"/>
                  </a:lnTo>
                  <a:lnTo>
                    <a:pt x="61" y="379"/>
                  </a:lnTo>
                  <a:lnTo>
                    <a:pt x="75" y="350"/>
                  </a:lnTo>
                  <a:lnTo>
                    <a:pt x="75" y="35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505"/>
            <p:cNvSpPr>
              <a:spLocks/>
            </p:cNvSpPr>
            <p:nvPr/>
          </p:nvSpPr>
          <p:spPr bwMode="auto">
            <a:xfrm>
              <a:off x="4643" y="2017"/>
              <a:ext cx="120" cy="102"/>
            </a:xfrm>
            <a:custGeom>
              <a:avLst/>
              <a:gdLst>
                <a:gd name="T0" fmla="*/ 0 w 286"/>
                <a:gd name="T1" fmla="*/ 0 h 239"/>
                <a:gd name="T2" fmla="*/ 2 w 286"/>
                <a:gd name="T3" fmla="*/ 80 h 239"/>
                <a:gd name="T4" fmla="*/ 50 w 286"/>
                <a:gd name="T5" fmla="*/ 49 h 239"/>
                <a:gd name="T6" fmla="*/ 84 w 286"/>
                <a:gd name="T7" fmla="*/ 108 h 239"/>
                <a:gd name="T8" fmla="*/ 133 w 286"/>
                <a:gd name="T9" fmla="*/ 91 h 239"/>
                <a:gd name="T10" fmla="*/ 156 w 286"/>
                <a:gd name="T11" fmla="*/ 135 h 239"/>
                <a:gd name="T12" fmla="*/ 183 w 286"/>
                <a:gd name="T13" fmla="*/ 190 h 239"/>
                <a:gd name="T14" fmla="*/ 190 w 286"/>
                <a:gd name="T15" fmla="*/ 239 h 239"/>
                <a:gd name="T16" fmla="*/ 230 w 286"/>
                <a:gd name="T17" fmla="*/ 161 h 239"/>
                <a:gd name="T18" fmla="*/ 286 w 286"/>
                <a:gd name="T19" fmla="*/ 104 h 239"/>
                <a:gd name="T20" fmla="*/ 179 w 286"/>
                <a:gd name="T21" fmla="*/ 104 h 239"/>
                <a:gd name="T22" fmla="*/ 227 w 286"/>
                <a:gd name="T23" fmla="*/ 26 h 239"/>
                <a:gd name="T24" fmla="*/ 132 w 286"/>
                <a:gd name="T25" fmla="*/ 44 h 239"/>
                <a:gd name="T26" fmla="*/ 78 w 286"/>
                <a:gd name="T27" fmla="*/ 21 h 239"/>
                <a:gd name="T28" fmla="*/ 67 w 286"/>
                <a:gd name="T29" fmla="*/ 13 h 239"/>
                <a:gd name="T30" fmla="*/ 54 w 286"/>
                <a:gd name="T31" fmla="*/ 7 h 239"/>
                <a:gd name="T32" fmla="*/ 38 w 286"/>
                <a:gd name="T33" fmla="*/ 6 h 239"/>
                <a:gd name="T34" fmla="*/ 0 w 286"/>
                <a:gd name="T35" fmla="*/ 0 h 239"/>
                <a:gd name="T36" fmla="*/ 0 w 286"/>
                <a:gd name="T3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239">
                  <a:moveTo>
                    <a:pt x="0" y="0"/>
                  </a:moveTo>
                  <a:lnTo>
                    <a:pt x="2" y="80"/>
                  </a:lnTo>
                  <a:lnTo>
                    <a:pt x="50" y="49"/>
                  </a:lnTo>
                  <a:lnTo>
                    <a:pt x="84" y="108"/>
                  </a:lnTo>
                  <a:lnTo>
                    <a:pt x="133" y="91"/>
                  </a:lnTo>
                  <a:lnTo>
                    <a:pt x="156" y="135"/>
                  </a:lnTo>
                  <a:lnTo>
                    <a:pt x="183" y="190"/>
                  </a:lnTo>
                  <a:lnTo>
                    <a:pt x="190" y="239"/>
                  </a:lnTo>
                  <a:lnTo>
                    <a:pt x="230" y="161"/>
                  </a:lnTo>
                  <a:lnTo>
                    <a:pt x="286" y="104"/>
                  </a:lnTo>
                  <a:lnTo>
                    <a:pt x="179" y="104"/>
                  </a:lnTo>
                  <a:lnTo>
                    <a:pt x="227" y="26"/>
                  </a:lnTo>
                  <a:lnTo>
                    <a:pt x="132" y="44"/>
                  </a:lnTo>
                  <a:lnTo>
                    <a:pt x="78" y="21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3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8" name="Group 506"/>
            <p:cNvGrpSpPr>
              <a:grpSpLocks/>
            </p:cNvGrpSpPr>
            <p:nvPr/>
          </p:nvGrpSpPr>
          <p:grpSpPr bwMode="auto">
            <a:xfrm>
              <a:off x="4522" y="1139"/>
              <a:ext cx="86" cy="151"/>
              <a:chOff x="3184" y="2297"/>
              <a:chExt cx="74" cy="157"/>
            </a:xfrm>
          </p:grpSpPr>
          <p:sp>
            <p:nvSpPr>
              <p:cNvPr id="260" name="Freeform 507"/>
              <p:cNvSpPr>
                <a:spLocks/>
              </p:cNvSpPr>
              <p:nvPr/>
            </p:nvSpPr>
            <p:spPr bwMode="auto">
              <a:xfrm>
                <a:off x="3185" y="2297"/>
                <a:ext cx="70" cy="54"/>
              </a:xfrm>
              <a:custGeom>
                <a:avLst/>
                <a:gdLst>
                  <a:gd name="T0" fmla="*/ 2 w 140"/>
                  <a:gd name="T1" fmla="*/ 15 h 106"/>
                  <a:gd name="T2" fmla="*/ 0 w 140"/>
                  <a:gd name="T3" fmla="*/ 106 h 106"/>
                  <a:gd name="T4" fmla="*/ 51 w 140"/>
                  <a:gd name="T5" fmla="*/ 104 h 106"/>
                  <a:gd name="T6" fmla="*/ 51 w 140"/>
                  <a:gd name="T7" fmla="*/ 32 h 106"/>
                  <a:gd name="T8" fmla="*/ 91 w 140"/>
                  <a:gd name="T9" fmla="*/ 30 h 106"/>
                  <a:gd name="T10" fmla="*/ 91 w 140"/>
                  <a:gd name="T11" fmla="*/ 100 h 106"/>
                  <a:gd name="T12" fmla="*/ 140 w 140"/>
                  <a:gd name="T13" fmla="*/ 97 h 106"/>
                  <a:gd name="T14" fmla="*/ 138 w 140"/>
                  <a:gd name="T15" fmla="*/ 0 h 106"/>
                  <a:gd name="T16" fmla="*/ 2 w 140"/>
                  <a:gd name="T17" fmla="*/ 15 h 106"/>
                  <a:gd name="T18" fmla="*/ 2 w 140"/>
                  <a:gd name="T19" fmla="*/ 1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06">
                    <a:moveTo>
                      <a:pt x="2" y="15"/>
                    </a:moveTo>
                    <a:lnTo>
                      <a:pt x="0" y="106"/>
                    </a:lnTo>
                    <a:lnTo>
                      <a:pt x="51" y="104"/>
                    </a:lnTo>
                    <a:lnTo>
                      <a:pt x="51" y="32"/>
                    </a:lnTo>
                    <a:lnTo>
                      <a:pt x="91" y="30"/>
                    </a:lnTo>
                    <a:lnTo>
                      <a:pt x="91" y="100"/>
                    </a:lnTo>
                    <a:lnTo>
                      <a:pt x="140" y="97"/>
                    </a:lnTo>
                    <a:lnTo>
                      <a:pt x="138" y="0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Freeform 508"/>
              <p:cNvSpPr>
                <a:spLocks/>
              </p:cNvSpPr>
              <p:nvPr/>
            </p:nvSpPr>
            <p:spPr bwMode="auto">
              <a:xfrm>
                <a:off x="3186" y="2358"/>
                <a:ext cx="66" cy="76"/>
              </a:xfrm>
              <a:custGeom>
                <a:avLst/>
                <a:gdLst>
                  <a:gd name="T0" fmla="*/ 0 w 133"/>
                  <a:gd name="T1" fmla="*/ 10 h 152"/>
                  <a:gd name="T2" fmla="*/ 0 w 133"/>
                  <a:gd name="T3" fmla="*/ 152 h 152"/>
                  <a:gd name="T4" fmla="*/ 49 w 133"/>
                  <a:gd name="T5" fmla="*/ 149 h 152"/>
                  <a:gd name="T6" fmla="*/ 47 w 133"/>
                  <a:gd name="T7" fmla="*/ 25 h 152"/>
                  <a:gd name="T8" fmla="*/ 76 w 133"/>
                  <a:gd name="T9" fmla="*/ 23 h 152"/>
                  <a:gd name="T10" fmla="*/ 76 w 133"/>
                  <a:gd name="T11" fmla="*/ 150 h 152"/>
                  <a:gd name="T12" fmla="*/ 133 w 133"/>
                  <a:gd name="T13" fmla="*/ 150 h 152"/>
                  <a:gd name="T14" fmla="*/ 133 w 133"/>
                  <a:gd name="T15" fmla="*/ 0 h 152"/>
                  <a:gd name="T16" fmla="*/ 0 w 133"/>
                  <a:gd name="T17" fmla="*/ 10 h 152"/>
                  <a:gd name="T18" fmla="*/ 0 w 133"/>
                  <a:gd name="T19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52">
                    <a:moveTo>
                      <a:pt x="0" y="10"/>
                    </a:moveTo>
                    <a:lnTo>
                      <a:pt x="0" y="152"/>
                    </a:lnTo>
                    <a:lnTo>
                      <a:pt x="49" y="149"/>
                    </a:lnTo>
                    <a:lnTo>
                      <a:pt x="47" y="25"/>
                    </a:lnTo>
                    <a:lnTo>
                      <a:pt x="76" y="23"/>
                    </a:lnTo>
                    <a:lnTo>
                      <a:pt x="76" y="150"/>
                    </a:lnTo>
                    <a:lnTo>
                      <a:pt x="133" y="150"/>
                    </a:lnTo>
                    <a:lnTo>
                      <a:pt x="1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Freeform 509"/>
              <p:cNvSpPr>
                <a:spLocks/>
              </p:cNvSpPr>
              <p:nvPr/>
            </p:nvSpPr>
            <p:spPr bwMode="auto">
              <a:xfrm>
                <a:off x="3184" y="2442"/>
                <a:ext cx="74" cy="12"/>
              </a:xfrm>
              <a:custGeom>
                <a:avLst/>
                <a:gdLst>
                  <a:gd name="T0" fmla="*/ 0 w 148"/>
                  <a:gd name="T1" fmla="*/ 7 h 24"/>
                  <a:gd name="T2" fmla="*/ 148 w 148"/>
                  <a:gd name="T3" fmla="*/ 0 h 24"/>
                  <a:gd name="T4" fmla="*/ 131 w 148"/>
                  <a:gd name="T5" fmla="*/ 22 h 24"/>
                  <a:gd name="T6" fmla="*/ 0 w 148"/>
                  <a:gd name="T7" fmla="*/ 24 h 24"/>
                  <a:gd name="T8" fmla="*/ 0 w 148"/>
                  <a:gd name="T9" fmla="*/ 7 h 24"/>
                  <a:gd name="T10" fmla="*/ 0 w 148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24">
                    <a:moveTo>
                      <a:pt x="0" y="7"/>
                    </a:moveTo>
                    <a:lnTo>
                      <a:pt x="148" y="0"/>
                    </a:lnTo>
                    <a:lnTo>
                      <a:pt x="131" y="22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9" name="Group 510"/>
            <p:cNvGrpSpPr>
              <a:grpSpLocks/>
            </p:cNvGrpSpPr>
            <p:nvPr/>
          </p:nvGrpSpPr>
          <p:grpSpPr bwMode="auto">
            <a:xfrm>
              <a:off x="3682" y="1857"/>
              <a:ext cx="60" cy="141"/>
              <a:chOff x="1714" y="2760"/>
              <a:chExt cx="71" cy="165"/>
            </a:xfrm>
          </p:grpSpPr>
          <p:sp>
            <p:nvSpPr>
              <p:cNvPr id="257" name="Freeform 51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" name="Freeform 51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" name="Freeform 51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0" name="Group 514"/>
            <p:cNvGrpSpPr>
              <a:grpSpLocks/>
            </p:cNvGrpSpPr>
            <p:nvPr/>
          </p:nvGrpSpPr>
          <p:grpSpPr bwMode="auto">
            <a:xfrm>
              <a:off x="4527" y="1617"/>
              <a:ext cx="77" cy="158"/>
              <a:chOff x="1714" y="2760"/>
              <a:chExt cx="71" cy="165"/>
            </a:xfrm>
          </p:grpSpPr>
          <p:sp>
            <p:nvSpPr>
              <p:cNvPr id="254" name="Freeform 515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" name="Freeform 516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" name="Freeform 517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1" name="Freeform 518"/>
            <p:cNvSpPr>
              <a:spLocks/>
            </p:cNvSpPr>
            <p:nvPr/>
          </p:nvSpPr>
          <p:spPr bwMode="auto">
            <a:xfrm>
              <a:off x="4527" y="1429"/>
              <a:ext cx="72" cy="97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519"/>
            <p:cNvSpPr>
              <a:spLocks/>
            </p:cNvSpPr>
            <p:nvPr/>
          </p:nvSpPr>
          <p:spPr bwMode="auto">
            <a:xfrm>
              <a:off x="3349" y="1533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520"/>
            <p:cNvSpPr>
              <a:spLocks/>
            </p:cNvSpPr>
            <p:nvPr/>
          </p:nvSpPr>
          <p:spPr bwMode="auto">
            <a:xfrm>
              <a:off x="4531" y="1354"/>
              <a:ext cx="65" cy="68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816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Faculdade de Santo André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diretor de </a:t>
            </a:r>
            <a:r>
              <a:rPr lang="pt-BR" sz="3200" dirty="0" smtClean="0"/>
              <a:t>vestibular gostaria </a:t>
            </a:r>
            <a:r>
              <a:rPr lang="pt-BR" sz="3200" dirty="0"/>
              <a:t>de saber as seguintes informações: a média pontuação </a:t>
            </a:r>
            <a:r>
              <a:rPr lang="pt-BR" sz="3200" dirty="0" smtClean="0"/>
              <a:t>ENEM para </a:t>
            </a:r>
            <a:r>
              <a:rPr lang="pt-BR" sz="3200" dirty="0"/>
              <a:t>os 900 candidatos, </a:t>
            </a:r>
            <a:r>
              <a:rPr lang="pt-BR" sz="3200" dirty="0" smtClean="0"/>
              <a:t>e a </a:t>
            </a:r>
            <a:r>
              <a:rPr lang="pt-BR" sz="3200" dirty="0"/>
              <a:t>proporção de candidatos que querem </a:t>
            </a:r>
            <a:r>
              <a:rPr lang="pt-BR" sz="3200" dirty="0" smtClean="0"/>
              <a:t>morar no </a:t>
            </a:r>
            <a:r>
              <a:rPr lang="pt-BR" sz="3200" i="1" dirty="0" smtClean="0"/>
              <a:t>campus</a:t>
            </a:r>
            <a:endParaRPr lang="pt-BR" sz="32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14</a:t>
            </a:fld>
            <a:endParaRPr lang="pt-BR"/>
          </a:p>
        </p:txBody>
      </p:sp>
      <p:grpSp>
        <p:nvGrpSpPr>
          <p:cNvPr id="5" name="Group 521"/>
          <p:cNvGrpSpPr>
            <a:grpSpLocks/>
          </p:cNvGrpSpPr>
          <p:nvPr/>
        </p:nvGrpSpPr>
        <p:grpSpPr bwMode="auto">
          <a:xfrm>
            <a:off x="4727288" y="3611563"/>
            <a:ext cx="3724275" cy="2924175"/>
            <a:chOff x="3055" y="337"/>
            <a:chExt cx="2346" cy="1842"/>
          </a:xfrm>
        </p:grpSpPr>
        <p:sp>
          <p:nvSpPr>
            <p:cNvPr id="6" name="Freeform 264"/>
            <p:cNvSpPr>
              <a:spLocks/>
            </p:cNvSpPr>
            <p:nvPr/>
          </p:nvSpPr>
          <p:spPr bwMode="auto">
            <a:xfrm>
              <a:off x="4455" y="1911"/>
              <a:ext cx="452" cy="217"/>
            </a:xfrm>
            <a:custGeom>
              <a:avLst/>
              <a:gdLst>
                <a:gd name="T0" fmla="*/ 137 w 1070"/>
                <a:gd name="T1" fmla="*/ 93 h 505"/>
                <a:gd name="T2" fmla="*/ 187 w 1070"/>
                <a:gd name="T3" fmla="*/ 125 h 505"/>
                <a:gd name="T4" fmla="*/ 196 w 1070"/>
                <a:gd name="T5" fmla="*/ 188 h 505"/>
                <a:gd name="T6" fmla="*/ 238 w 1070"/>
                <a:gd name="T7" fmla="*/ 165 h 505"/>
                <a:gd name="T8" fmla="*/ 232 w 1070"/>
                <a:gd name="T9" fmla="*/ 211 h 505"/>
                <a:gd name="T10" fmla="*/ 318 w 1070"/>
                <a:gd name="T11" fmla="*/ 252 h 505"/>
                <a:gd name="T12" fmla="*/ 289 w 1070"/>
                <a:gd name="T13" fmla="*/ 309 h 505"/>
                <a:gd name="T14" fmla="*/ 342 w 1070"/>
                <a:gd name="T15" fmla="*/ 283 h 505"/>
                <a:gd name="T16" fmla="*/ 386 w 1070"/>
                <a:gd name="T17" fmla="*/ 315 h 505"/>
                <a:gd name="T18" fmla="*/ 348 w 1070"/>
                <a:gd name="T19" fmla="*/ 380 h 505"/>
                <a:gd name="T20" fmla="*/ 462 w 1070"/>
                <a:gd name="T21" fmla="*/ 353 h 505"/>
                <a:gd name="T22" fmla="*/ 453 w 1070"/>
                <a:gd name="T23" fmla="*/ 264 h 505"/>
                <a:gd name="T24" fmla="*/ 460 w 1070"/>
                <a:gd name="T25" fmla="*/ 195 h 505"/>
                <a:gd name="T26" fmla="*/ 498 w 1070"/>
                <a:gd name="T27" fmla="*/ 178 h 505"/>
                <a:gd name="T28" fmla="*/ 498 w 1070"/>
                <a:gd name="T29" fmla="*/ 233 h 505"/>
                <a:gd name="T30" fmla="*/ 569 w 1070"/>
                <a:gd name="T31" fmla="*/ 230 h 505"/>
                <a:gd name="T32" fmla="*/ 628 w 1070"/>
                <a:gd name="T33" fmla="*/ 224 h 505"/>
                <a:gd name="T34" fmla="*/ 612 w 1070"/>
                <a:gd name="T35" fmla="*/ 268 h 505"/>
                <a:gd name="T36" fmla="*/ 683 w 1070"/>
                <a:gd name="T37" fmla="*/ 254 h 505"/>
                <a:gd name="T38" fmla="*/ 736 w 1070"/>
                <a:gd name="T39" fmla="*/ 249 h 505"/>
                <a:gd name="T40" fmla="*/ 745 w 1070"/>
                <a:gd name="T41" fmla="*/ 290 h 505"/>
                <a:gd name="T42" fmla="*/ 802 w 1070"/>
                <a:gd name="T43" fmla="*/ 290 h 505"/>
                <a:gd name="T44" fmla="*/ 801 w 1070"/>
                <a:gd name="T45" fmla="*/ 359 h 505"/>
                <a:gd name="T46" fmla="*/ 734 w 1070"/>
                <a:gd name="T47" fmla="*/ 448 h 505"/>
                <a:gd name="T48" fmla="*/ 793 w 1070"/>
                <a:gd name="T49" fmla="*/ 437 h 505"/>
                <a:gd name="T50" fmla="*/ 821 w 1070"/>
                <a:gd name="T51" fmla="*/ 484 h 505"/>
                <a:gd name="T52" fmla="*/ 821 w 1070"/>
                <a:gd name="T53" fmla="*/ 505 h 505"/>
                <a:gd name="T54" fmla="*/ 877 w 1070"/>
                <a:gd name="T55" fmla="*/ 462 h 505"/>
                <a:gd name="T56" fmla="*/ 936 w 1070"/>
                <a:gd name="T57" fmla="*/ 437 h 505"/>
                <a:gd name="T58" fmla="*/ 991 w 1070"/>
                <a:gd name="T59" fmla="*/ 423 h 505"/>
                <a:gd name="T60" fmla="*/ 926 w 1070"/>
                <a:gd name="T61" fmla="*/ 382 h 505"/>
                <a:gd name="T62" fmla="*/ 898 w 1070"/>
                <a:gd name="T63" fmla="*/ 340 h 505"/>
                <a:gd name="T64" fmla="*/ 956 w 1070"/>
                <a:gd name="T65" fmla="*/ 359 h 505"/>
                <a:gd name="T66" fmla="*/ 924 w 1070"/>
                <a:gd name="T67" fmla="*/ 302 h 505"/>
                <a:gd name="T68" fmla="*/ 1010 w 1070"/>
                <a:gd name="T69" fmla="*/ 349 h 505"/>
                <a:gd name="T70" fmla="*/ 994 w 1070"/>
                <a:gd name="T71" fmla="*/ 302 h 505"/>
                <a:gd name="T72" fmla="*/ 1042 w 1070"/>
                <a:gd name="T73" fmla="*/ 281 h 505"/>
                <a:gd name="T74" fmla="*/ 1042 w 1070"/>
                <a:gd name="T75" fmla="*/ 216 h 505"/>
                <a:gd name="T76" fmla="*/ 1070 w 1070"/>
                <a:gd name="T77" fmla="*/ 211 h 505"/>
                <a:gd name="T78" fmla="*/ 991 w 1070"/>
                <a:gd name="T79" fmla="*/ 55 h 505"/>
                <a:gd name="T80" fmla="*/ 869 w 1070"/>
                <a:gd name="T81" fmla="*/ 0 h 505"/>
                <a:gd name="T82" fmla="*/ 34 w 1070"/>
                <a:gd name="T83" fmla="*/ 17 h 505"/>
                <a:gd name="T84" fmla="*/ 0 w 1070"/>
                <a:gd name="T85" fmla="*/ 211 h 505"/>
                <a:gd name="T86" fmla="*/ 31 w 1070"/>
                <a:gd name="T87" fmla="*/ 287 h 505"/>
                <a:gd name="T88" fmla="*/ 57 w 1070"/>
                <a:gd name="T89" fmla="*/ 347 h 505"/>
                <a:gd name="T90" fmla="*/ 86 w 1070"/>
                <a:gd name="T91" fmla="*/ 281 h 505"/>
                <a:gd name="T92" fmla="*/ 128 w 1070"/>
                <a:gd name="T93" fmla="*/ 273 h 505"/>
                <a:gd name="T94" fmla="*/ 124 w 1070"/>
                <a:gd name="T95" fmla="*/ 230 h 505"/>
                <a:gd name="T96" fmla="*/ 147 w 1070"/>
                <a:gd name="T97" fmla="*/ 195 h 505"/>
                <a:gd name="T98" fmla="*/ 128 w 1070"/>
                <a:gd name="T99" fmla="*/ 135 h 505"/>
                <a:gd name="T100" fmla="*/ 137 w 1070"/>
                <a:gd name="T101" fmla="*/ 93 h 505"/>
                <a:gd name="T102" fmla="*/ 137 w 1070"/>
                <a:gd name="T103" fmla="*/ 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0" h="505">
                  <a:moveTo>
                    <a:pt x="137" y="93"/>
                  </a:moveTo>
                  <a:lnTo>
                    <a:pt x="187" y="125"/>
                  </a:lnTo>
                  <a:lnTo>
                    <a:pt x="196" y="188"/>
                  </a:lnTo>
                  <a:lnTo>
                    <a:pt x="238" y="165"/>
                  </a:lnTo>
                  <a:lnTo>
                    <a:pt x="232" y="211"/>
                  </a:lnTo>
                  <a:lnTo>
                    <a:pt x="318" y="252"/>
                  </a:lnTo>
                  <a:lnTo>
                    <a:pt x="289" y="309"/>
                  </a:lnTo>
                  <a:lnTo>
                    <a:pt x="342" y="283"/>
                  </a:lnTo>
                  <a:lnTo>
                    <a:pt x="386" y="315"/>
                  </a:lnTo>
                  <a:lnTo>
                    <a:pt x="348" y="380"/>
                  </a:lnTo>
                  <a:lnTo>
                    <a:pt x="462" y="353"/>
                  </a:lnTo>
                  <a:lnTo>
                    <a:pt x="453" y="264"/>
                  </a:lnTo>
                  <a:lnTo>
                    <a:pt x="460" y="195"/>
                  </a:lnTo>
                  <a:lnTo>
                    <a:pt x="498" y="178"/>
                  </a:lnTo>
                  <a:lnTo>
                    <a:pt x="498" y="233"/>
                  </a:lnTo>
                  <a:lnTo>
                    <a:pt x="569" y="230"/>
                  </a:lnTo>
                  <a:lnTo>
                    <a:pt x="628" y="224"/>
                  </a:lnTo>
                  <a:lnTo>
                    <a:pt x="612" y="268"/>
                  </a:lnTo>
                  <a:lnTo>
                    <a:pt x="683" y="254"/>
                  </a:lnTo>
                  <a:lnTo>
                    <a:pt x="736" y="249"/>
                  </a:lnTo>
                  <a:lnTo>
                    <a:pt x="745" y="290"/>
                  </a:lnTo>
                  <a:lnTo>
                    <a:pt x="802" y="290"/>
                  </a:lnTo>
                  <a:lnTo>
                    <a:pt x="801" y="359"/>
                  </a:lnTo>
                  <a:lnTo>
                    <a:pt x="734" y="448"/>
                  </a:lnTo>
                  <a:lnTo>
                    <a:pt x="793" y="437"/>
                  </a:lnTo>
                  <a:lnTo>
                    <a:pt x="821" y="484"/>
                  </a:lnTo>
                  <a:lnTo>
                    <a:pt x="821" y="505"/>
                  </a:lnTo>
                  <a:lnTo>
                    <a:pt x="877" y="462"/>
                  </a:lnTo>
                  <a:lnTo>
                    <a:pt x="936" y="437"/>
                  </a:lnTo>
                  <a:lnTo>
                    <a:pt x="991" y="423"/>
                  </a:lnTo>
                  <a:lnTo>
                    <a:pt x="926" y="382"/>
                  </a:lnTo>
                  <a:lnTo>
                    <a:pt x="898" y="340"/>
                  </a:lnTo>
                  <a:lnTo>
                    <a:pt x="956" y="359"/>
                  </a:lnTo>
                  <a:lnTo>
                    <a:pt x="924" y="302"/>
                  </a:lnTo>
                  <a:lnTo>
                    <a:pt x="1010" y="349"/>
                  </a:lnTo>
                  <a:lnTo>
                    <a:pt x="994" y="302"/>
                  </a:lnTo>
                  <a:lnTo>
                    <a:pt x="1042" y="281"/>
                  </a:lnTo>
                  <a:lnTo>
                    <a:pt x="1042" y="216"/>
                  </a:lnTo>
                  <a:lnTo>
                    <a:pt x="1070" y="211"/>
                  </a:lnTo>
                  <a:lnTo>
                    <a:pt x="991" y="55"/>
                  </a:lnTo>
                  <a:lnTo>
                    <a:pt x="869" y="0"/>
                  </a:lnTo>
                  <a:lnTo>
                    <a:pt x="34" y="17"/>
                  </a:lnTo>
                  <a:lnTo>
                    <a:pt x="0" y="211"/>
                  </a:lnTo>
                  <a:lnTo>
                    <a:pt x="31" y="287"/>
                  </a:lnTo>
                  <a:lnTo>
                    <a:pt x="57" y="347"/>
                  </a:lnTo>
                  <a:lnTo>
                    <a:pt x="86" y="281"/>
                  </a:lnTo>
                  <a:lnTo>
                    <a:pt x="128" y="273"/>
                  </a:lnTo>
                  <a:lnTo>
                    <a:pt x="124" y="230"/>
                  </a:lnTo>
                  <a:lnTo>
                    <a:pt x="147" y="195"/>
                  </a:lnTo>
                  <a:lnTo>
                    <a:pt x="128" y="135"/>
                  </a:lnTo>
                  <a:lnTo>
                    <a:pt x="137" y="93"/>
                  </a:lnTo>
                  <a:lnTo>
                    <a:pt x="137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5"/>
            <p:cNvSpPr>
              <a:spLocks/>
            </p:cNvSpPr>
            <p:nvPr/>
          </p:nvSpPr>
          <p:spPr bwMode="auto">
            <a:xfrm>
              <a:off x="3930" y="930"/>
              <a:ext cx="1384" cy="1224"/>
            </a:xfrm>
            <a:custGeom>
              <a:avLst/>
              <a:gdLst>
                <a:gd name="T0" fmla="*/ 335 w 3277"/>
                <a:gd name="T1" fmla="*/ 2103 h 2863"/>
                <a:gd name="T2" fmla="*/ 418 w 3277"/>
                <a:gd name="T3" fmla="*/ 2171 h 2863"/>
                <a:gd name="T4" fmla="*/ 479 w 3277"/>
                <a:gd name="T5" fmla="*/ 2268 h 2863"/>
                <a:gd name="T6" fmla="*/ 521 w 3277"/>
                <a:gd name="T7" fmla="*/ 2238 h 2863"/>
                <a:gd name="T8" fmla="*/ 631 w 3277"/>
                <a:gd name="T9" fmla="*/ 2209 h 2863"/>
                <a:gd name="T10" fmla="*/ 669 w 3277"/>
                <a:gd name="T11" fmla="*/ 2255 h 2863"/>
                <a:gd name="T12" fmla="*/ 586 w 3277"/>
                <a:gd name="T13" fmla="*/ 2331 h 2863"/>
                <a:gd name="T14" fmla="*/ 700 w 3277"/>
                <a:gd name="T15" fmla="*/ 2337 h 2863"/>
                <a:gd name="T16" fmla="*/ 751 w 3277"/>
                <a:gd name="T17" fmla="*/ 2276 h 2863"/>
                <a:gd name="T18" fmla="*/ 817 w 3277"/>
                <a:gd name="T19" fmla="*/ 2272 h 2863"/>
                <a:gd name="T20" fmla="*/ 873 w 3277"/>
                <a:gd name="T21" fmla="*/ 2361 h 2863"/>
                <a:gd name="T22" fmla="*/ 890 w 3277"/>
                <a:gd name="T23" fmla="*/ 2506 h 2863"/>
                <a:gd name="T24" fmla="*/ 933 w 3277"/>
                <a:gd name="T25" fmla="*/ 2692 h 2863"/>
                <a:gd name="T26" fmla="*/ 1009 w 3277"/>
                <a:gd name="T27" fmla="*/ 2667 h 2863"/>
                <a:gd name="T28" fmla="*/ 1123 w 3277"/>
                <a:gd name="T29" fmla="*/ 2663 h 2863"/>
                <a:gd name="T30" fmla="*/ 1276 w 3277"/>
                <a:gd name="T31" fmla="*/ 2633 h 2863"/>
                <a:gd name="T32" fmla="*/ 1331 w 3277"/>
                <a:gd name="T33" fmla="*/ 2510 h 2863"/>
                <a:gd name="T34" fmla="*/ 1382 w 3277"/>
                <a:gd name="T35" fmla="*/ 2361 h 2863"/>
                <a:gd name="T36" fmla="*/ 1513 w 3277"/>
                <a:gd name="T37" fmla="*/ 2365 h 2863"/>
                <a:gd name="T38" fmla="*/ 1534 w 3277"/>
                <a:gd name="T39" fmla="*/ 2492 h 2863"/>
                <a:gd name="T40" fmla="*/ 1709 w 3277"/>
                <a:gd name="T41" fmla="*/ 2433 h 2863"/>
                <a:gd name="T42" fmla="*/ 1861 w 3277"/>
                <a:gd name="T43" fmla="*/ 2471 h 2863"/>
                <a:gd name="T44" fmla="*/ 1950 w 3277"/>
                <a:gd name="T45" fmla="*/ 2447 h 2863"/>
                <a:gd name="T46" fmla="*/ 2026 w 3277"/>
                <a:gd name="T47" fmla="*/ 2502 h 2863"/>
                <a:gd name="T48" fmla="*/ 2082 w 3277"/>
                <a:gd name="T49" fmla="*/ 2506 h 2863"/>
                <a:gd name="T50" fmla="*/ 2188 w 3277"/>
                <a:gd name="T51" fmla="*/ 2475 h 2863"/>
                <a:gd name="T52" fmla="*/ 2336 w 3277"/>
                <a:gd name="T53" fmla="*/ 2361 h 2863"/>
                <a:gd name="T54" fmla="*/ 2460 w 3277"/>
                <a:gd name="T55" fmla="*/ 2272 h 2863"/>
                <a:gd name="T56" fmla="*/ 2570 w 3277"/>
                <a:gd name="T57" fmla="*/ 2293 h 2863"/>
                <a:gd name="T58" fmla="*/ 2658 w 3277"/>
                <a:gd name="T59" fmla="*/ 2293 h 2863"/>
                <a:gd name="T60" fmla="*/ 2829 w 3277"/>
                <a:gd name="T61" fmla="*/ 2285 h 2863"/>
                <a:gd name="T62" fmla="*/ 2850 w 3277"/>
                <a:gd name="T63" fmla="*/ 2430 h 2863"/>
                <a:gd name="T64" fmla="*/ 2781 w 3277"/>
                <a:gd name="T65" fmla="*/ 2519 h 2863"/>
                <a:gd name="T66" fmla="*/ 2929 w 3277"/>
                <a:gd name="T67" fmla="*/ 2451 h 2863"/>
                <a:gd name="T68" fmla="*/ 3026 w 3277"/>
                <a:gd name="T69" fmla="*/ 2447 h 2863"/>
                <a:gd name="T70" fmla="*/ 3026 w 3277"/>
                <a:gd name="T71" fmla="*/ 2574 h 2863"/>
                <a:gd name="T72" fmla="*/ 2971 w 3277"/>
                <a:gd name="T73" fmla="*/ 2679 h 2863"/>
                <a:gd name="T74" fmla="*/ 3121 w 3277"/>
                <a:gd name="T75" fmla="*/ 2747 h 2863"/>
                <a:gd name="T76" fmla="*/ 3133 w 3277"/>
                <a:gd name="T77" fmla="*/ 2850 h 2863"/>
                <a:gd name="T78" fmla="*/ 3215 w 3277"/>
                <a:gd name="T79" fmla="*/ 2726 h 2863"/>
                <a:gd name="T80" fmla="*/ 3188 w 3277"/>
                <a:gd name="T81" fmla="*/ 2042 h 2863"/>
                <a:gd name="T82" fmla="*/ 3239 w 3277"/>
                <a:gd name="T83" fmla="*/ 1198 h 2863"/>
                <a:gd name="T84" fmla="*/ 3184 w 3277"/>
                <a:gd name="T85" fmla="*/ 947 h 2863"/>
                <a:gd name="T86" fmla="*/ 2494 w 3277"/>
                <a:gd name="T87" fmla="*/ 926 h 2863"/>
                <a:gd name="T88" fmla="*/ 2620 w 3277"/>
                <a:gd name="T89" fmla="*/ 1223 h 2863"/>
                <a:gd name="T90" fmla="*/ 1968 w 3277"/>
                <a:gd name="T91" fmla="*/ 740 h 2863"/>
                <a:gd name="T92" fmla="*/ 2006 w 3277"/>
                <a:gd name="T93" fmla="*/ 386 h 2863"/>
                <a:gd name="T94" fmla="*/ 1802 w 3277"/>
                <a:gd name="T95" fmla="*/ 18 h 2863"/>
                <a:gd name="T96" fmla="*/ 821 w 3277"/>
                <a:gd name="T97" fmla="*/ 103 h 2863"/>
                <a:gd name="T98" fmla="*/ 793 w 3277"/>
                <a:gd name="T99" fmla="*/ 430 h 2863"/>
                <a:gd name="T100" fmla="*/ 0 w 3277"/>
                <a:gd name="T101" fmla="*/ 1160 h 2863"/>
                <a:gd name="T102" fmla="*/ 262 w 3277"/>
                <a:gd name="T103" fmla="*/ 2072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77" h="2863">
                  <a:moveTo>
                    <a:pt x="262" y="2072"/>
                  </a:moveTo>
                  <a:lnTo>
                    <a:pt x="279" y="2120"/>
                  </a:lnTo>
                  <a:lnTo>
                    <a:pt x="335" y="2103"/>
                  </a:lnTo>
                  <a:lnTo>
                    <a:pt x="340" y="2129"/>
                  </a:lnTo>
                  <a:lnTo>
                    <a:pt x="359" y="2141"/>
                  </a:lnTo>
                  <a:lnTo>
                    <a:pt x="418" y="2171"/>
                  </a:lnTo>
                  <a:lnTo>
                    <a:pt x="407" y="2247"/>
                  </a:lnTo>
                  <a:lnTo>
                    <a:pt x="449" y="2281"/>
                  </a:lnTo>
                  <a:lnTo>
                    <a:pt x="479" y="2268"/>
                  </a:lnTo>
                  <a:lnTo>
                    <a:pt x="490" y="2289"/>
                  </a:lnTo>
                  <a:lnTo>
                    <a:pt x="517" y="2276"/>
                  </a:lnTo>
                  <a:lnTo>
                    <a:pt x="521" y="2238"/>
                  </a:lnTo>
                  <a:lnTo>
                    <a:pt x="601" y="2259"/>
                  </a:lnTo>
                  <a:lnTo>
                    <a:pt x="601" y="2213"/>
                  </a:lnTo>
                  <a:lnTo>
                    <a:pt x="631" y="2209"/>
                  </a:lnTo>
                  <a:lnTo>
                    <a:pt x="700" y="2179"/>
                  </a:lnTo>
                  <a:lnTo>
                    <a:pt x="703" y="2226"/>
                  </a:lnTo>
                  <a:lnTo>
                    <a:pt x="669" y="2255"/>
                  </a:lnTo>
                  <a:lnTo>
                    <a:pt x="627" y="2281"/>
                  </a:lnTo>
                  <a:lnTo>
                    <a:pt x="635" y="2302"/>
                  </a:lnTo>
                  <a:lnTo>
                    <a:pt x="586" y="2331"/>
                  </a:lnTo>
                  <a:lnTo>
                    <a:pt x="627" y="2348"/>
                  </a:lnTo>
                  <a:lnTo>
                    <a:pt x="639" y="2378"/>
                  </a:lnTo>
                  <a:lnTo>
                    <a:pt x="700" y="2337"/>
                  </a:lnTo>
                  <a:lnTo>
                    <a:pt x="720" y="2337"/>
                  </a:lnTo>
                  <a:lnTo>
                    <a:pt x="720" y="2281"/>
                  </a:lnTo>
                  <a:lnTo>
                    <a:pt x="751" y="2276"/>
                  </a:lnTo>
                  <a:lnTo>
                    <a:pt x="772" y="2243"/>
                  </a:lnTo>
                  <a:lnTo>
                    <a:pt x="800" y="2238"/>
                  </a:lnTo>
                  <a:lnTo>
                    <a:pt x="817" y="2272"/>
                  </a:lnTo>
                  <a:lnTo>
                    <a:pt x="852" y="2272"/>
                  </a:lnTo>
                  <a:lnTo>
                    <a:pt x="844" y="2327"/>
                  </a:lnTo>
                  <a:lnTo>
                    <a:pt x="873" y="2361"/>
                  </a:lnTo>
                  <a:lnTo>
                    <a:pt x="873" y="2420"/>
                  </a:lnTo>
                  <a:lnTo>
                    <a:pt x="916" y="2441"/>
                  </a:lnTo>
                  <a:lnTo>
                    <a:pt x="890" y="2506"/>
                  </a:lnTo>
                  <a:lnTo>
                    <a:pt x="903" y="2603"/>
                  </a:lnTo>
                  <a:lnTo>
                    <a:pt x="949" y="2608"/>
                  </a:lnTo>
                  <a:lnTo>
                    <a:pt x="933" y="2692"/>
                  </a:lnTo>
                  <a:lnTo>
                    <a:pt x="949" y="2713"/>
                  </a:lnTo>
                  <a:lnTo>
                    <a:pt x="1017" y="2696"/>
                  </a:lnTo>
                  <a:lnTo>
                    <a:pt x="1009" y="2667"/>
                  </a:lnTo>
                  <a:lnTo>
                    <a:pt x="1034" y="2637"/>
                  </a:lnTo>
                  <a:lnTo>
                    <a:pt x="1076" y="2612"/>
                  </a:lnTo>
                  <a:lnTo>
                    <a:pt x="1123" y="2663"/>
                  </a:lnTo>
                  <a:lnTo>
                    <a:pt x="1182" y="2654"/>
                  </a:lnTo>
                  <a:lnTo>
                    <a:pt x="1238" y="2650"/>
                  </a:lnTo>
                  <a:lnTo>
                    <a:pt x="1276" y="2633"/>
                  </a:lnTo>
                  <a:lnTo>
                    <a:pt x="1285" y="2586"/>
                  </a:lnTo>
                  <a:lnTo>
                    <a:pt x="1331" y="2553"/>
                  </a:lnTo>
                  <a:lnTo>
                    <a:pt x="1331" y="2510"/>
                  </a:lnTo>
                  <a:lnTo>
                    <a:pt x="1357" y="2489"/>
                  </a:lnTo>
                  <a:lnTo>
                    <a:pt x="1344" y="2451"/>
                  </a:lnTo>
                  <a:lnTo>
                    <a:pt x="1382" y="2361"/>
                  </a:lnTo>
                  <a:lnTo>
                    <a:pt x="1454" y="2365"/>
                  </a:lnTo>
                  <a:lnTo>
                    <a:pt x="1475" y="2395"/>
                  </a:lnTo>
                  <a:lnTo>
                    <a:pt x="1513" y="2365"/>
                  </a:lnTo>
                  <a:lnTo>
                    <a:pt x="1603" y="2433"/>
                  </a:lnTo>
                  <a:lnTo>
                    <a:pt x="1568" y="2471"/>
                  </a:lnTo>
                  <a:lnTo>
                    <a:pt x="1534" y="2492"/>
                  </a:lnTo>
                  <a:lnTo>
                    <a:pt x="1623" y="2506"/>
                  </a:lnTo>
                  <a:lnTo>
                    <a:pt x="1671" y="2485"/>
                  </a:lnTo>
                  <a:lnTo>
                    <a:pt x="1709" y="2433"/>
                  </a:lnTo>
                  <a:lnTo>
                    <a:pt x="1793" y="2430"/>
                  </a:lnTo>
                  <a:lnTo>
                    <a:pt x="1806" y="2481"/>
                  </a:lnTo>
                  <a:lnTo>
                    <a:pt x="1861" y="2471"/>
                  </a:lnTo>
                  <a:lnTo>
                    <a:pt x="1899" y="2471"/>
                  </a:lnTo>
                  <a:lnTo>
                    <a:pt x="1909" y="2451"/>
                  </a:lnTo>
                  <a:lnTo>
                    <a:pt x="1950" y="2447"/>
                  </a:lnTo>
                  <a:lnTo>
                    <a:pt x="1950" y="2502"/>
                  </a:lnTo>
                  <a:lnTo>
                    <a:pt x="2013" y="2464"/>
                  </a:lnTo>
                  <a:lnTo>
                    <a:pt x="2026" y="2502"/>
                  </a:lnTo>
                  <a:lnTo>
                    <a:pt x="2023" y="2527"/>
                  </a:lnTo>
                  <a:lnTo>
                    <a:pt x="2061" y="2548"/>
                  </a:lnTo>
                  <a:lnTo>
                    <a:pt x="2082" y="2506"/>
                  </a:lnTo>
                  <a:lnTo>
                    <a:pt x="2102" y="2369"/>
                  </a:lnTo>
                  <a:lnTo>
                    <a:pt x="2171" y="2365"/>
                  </a:lnTo>
                  <a:lnTo>
                    <a:pt x="2188" y="2475"/>
                  </a:lnTo>
                  <a:lnTo>
                    <a:pt x="2251" y="2331"/>
                  </a:lnTo>
                  <a:lnTo>
                    <a:pt x="2298" y="2340"/>
                  </a:lnTo>
                  <a:lnTo>
                    <a:pt x="2336" y="2361"/>
                  </a:lnTo>
                  <a:lnTo>
                    <a:pt x="2361" y="2331"/>
                  </a:lnTo>
                  <a:lnTo>
                    <a:pt x="2371" y="2285"/>
                  </a:lnTo>
                  <a:lnTo>
                    <a:pt x="2460" y="2272"/>
                  </a:lnTo>
                  <a:lnTo>
                    <a:pt x="2494" y="2289"/>
                  </a:lnTo>
                  <a:lnTo>
                    <a:pt x="2536" y="2281"/>
                  </a:lnTo>
                  <a:lnTo>
                    <a:pt x="2570" y="2293"/>
                  </a:lnTo>
                  <a:lnTo>
                    <a:pt x="2602" y="2285"/>
                  </a:lnTo>
                  <a:lnTo>
                    <a:pt x="2658" y="2323"/>
                  </a:lnTo>
                  <a:lnTo>
                    <a:pt x="2658" y="2293"/>
                  </a:lnTo>
                  <a:lnTo>
                    <a:pt x="2736" y="2293"/>
                  </a:lnTo>
                  <a:lnTo>
                    <a:pt x="2794" y="2285"/>
                  </a:lnTo>
                  <a:lnTo>
                    <a:pt x="2829" y="2285"/>
                  </a:lnTo>
                  <a:lnTo>
                    <a:pt x="2840" y="2337"/>
                  </a:lnTo>
                  <a:lnTo>
                    <a:pt x="2874" y="2361"/>
                  </a:lnTo>
                  <a:lnTo>
                    <a:pt x="2850" y="2430"/>
                  </a:lnTo>
                  <a:lnTo>
                    <a:pt x="2777" y="2454"/>
                  </a:lnTo>
                  <a:lnTo>
                    <a:pt x="2760" y="2489"/>
                  </a:lnTo>
                  <a:lnTo>
                    <a:pt x="2781" y="2519"/>
                  </a:lnTo>
                  <a:lnTo>
                    <a:pt x="2812" y="2498"/>
                  </a:lnTo>
                  <a:lnTo>
                    <a:pt x="2861" y="2502"/>
                  </a:lnTo>
                  <a:lnTo>
                    <a:pt x="2929" y="2451"/>
                  </a:lnTo>
                  <a:lnTo>
                    <a:pt x="2960" y="2395"/>
                  </a:lnTo>
                  <a:lnTo>
                    <a:pt x="2977" y="2361"/>
                  </a:lnTo>
                  <a:lnTo>
                    <a:pt x="3026" y="2447"/>
                  </a:lnTo>
                  <a:lnTo>
                    <a:pt x="3043" y="2527"/>
                  </a:lnTo>
                  <a:lnTo>
                    <a:pt x="3015" y="2536"/>
                  </a:lnTo>
                  <a:lnTo>
                    <a:pt x="3026" y="2574"/>
                  </a:lnTo>
                  <a:lnTo>
                    <a:pt x="3011" y="2616"/>
                  </a:lnTo>
                  <a:lnTo>
                    <a:pt x="2950" y="2625"/>
                  </a:lnTo>
                  <a:lnTo>
                    <a:pt x="2971" y="2679"/>
                  </a:lnTo>
                  <a:lnTo>
                    <a:pt x="3083" y="2667"/>
                  </a:lnTo>
                  <a:lnTo>
                    <a:pt x="3053" y="2736"/>
                  </a:lnTo>
                  <a:lnTo>
                    <a:pt x="3121" y="2747"/>
                  </a:lnTo>
                  <a:lnTo>
                    <a:pt x="3087" y="2808"/>
                  </a:lnTo>
                  <a:lnTo>
                    <a:pt x="3133" y="2812"/>
                  </a:lnTo>
                  <a:lnTo>
                    <a:pt x="3133" y="2850"/>
                  </a:lnTo>
                  <a:lnTo>
                    <a:pt x="3197" y="2863"/>
                  </a:lnTo>
                  <a:lnTo>
                    <a:pt x="3232" y="2836"/>
                  </a:lnTo>
                  <a:lnTo>
                    <a:pt x="3215" y="2726"/>
                  </a:lnTo>
                  <a:lnTo>
                    <a:pt x="3232" y="2416"/>
                  </a:lnTo>
                  <a:lnTo>
                    <a:pt x="3201" y="2365"/>
                  </a:lnTo>
                  <a:lnTo>
                    <a:pt x="3188" y="2042"/>
                  </a:lnTo>
                  <a:lnTo>
                    <a:pt x="3215" y="1979"/>
                  </a:lnTo>
                  <a:lnTo>
                    <a:pt x="3215" y="1198"/>
                  </a:lnTo>
                  <a:lnTo>
                    <a:pt x="3239" y="1198"/>
                  </a:lnTo>
                  <a:lnTo>
                    <a:pt x="3243" y="1053"/>
                  </a:lnTo>
                  <a:lnTo>
                    <a:pt x="3277" y="1040"/>
                  </a:lnTo>
                  <a:lnTo>
                    <a:pt x="3184" y="947"/>
                  </a:lnTo>
                  <a:lnTo>
                    <a:pt x="3032" y="974"/>
                  </a:lnTo>
                  <a:lnTo>
                    <a:pt x="2947" y="922"/>
                  </a:lnTo>
                  <a:lnTo>
                    <a:pt x="2494" y="926"/>
                  </a:lnTo>
                  <a:lnTo>
                    <a:pt x="2488" y="1025"/>
                  </a:lnTo>
                  <a:lnTo>
                    <a:pt x="2629" y="1168"/>
                  </a:lnTo>
                  <a:lnTo>
                    <a:pt x="2620" y="1223"/>
                  </a:lnTo>
                  <a:lnTo>
                    <a:pt x="2264" y="1053"/>
                  </a:lnTo>
                  <a:lnTo>
                    <a:pt x="2023" y="991"/>
                  </a:lnTo>
                  <a:lnTo>
                    <a:pt x="1968" y="740"/>
                  </a:lnTo>
                  <a:lnTo>
                    <a:pt x="1920" y="565"/>
                  </a:lnTo>
                  <a:lnTo>
                    <a:pt x="1947" y="481"/>
                  </a:lnTo>
                  <a:lnTo>
                    <a:pt x="2006" y="386"/>
                  </a:lnTo>
                  <a:lnTo>
                    <a:pt x="2002" y="234"/>
                  </a:lnTo>
                  <a:lnTo>
                    <a:pt x="2036" y="133"/>
                  </a:lnTo>
                  <a:lnTo>
                    <a:pt x="1802" y="18"/>
                  </a:lnTo>
                  <a:lnTo>
                    <a:pt x="1365" y="0"/>
                  </a:lnTo>
                  <a:lnTo>
                    <a:pt x="1154" y="4"/>
                  </a:lnTo>
                  <a:lnTo>
                    <a:pt x="821" y="103"/>
                  </a:lnTo>
                  <a:lnTo>
                    <a:pt x="745" y="189"/>
                  </a:lnTo>
                  <a:lnTo>
                    <a:pt x="789" y="289"/>
                  </a:lnTo>
                  <a:lnTo>
                    <a:pt x="793" y="430"/>
                  </a:lnTo>
                  <a:lnTo>
                    <a:pt x="838" y="514"/>
                  </a:lnTo>
                  <a:lnTo>
                    <a:pt x="844" y="926"/>
                  </a:lnTo>
                  <a:lnTo>
                    <a:pt x="0" y="1160"/>
                  </a:lnTo>
                  <a:lnTo>
                    <a:pt x="152" y="1724"/>
                  </a:lnTo>
                  <a:lnTo>
                    <a:pt x="262" y="2072"/>
                  </a:lnTo>
                  <a:lnTo>
                    <a:pt x="262" y="207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4284" y="1865"/>
              <a:ext cx="214" cy="227"/>
            </a:xfrm>
            <a:custGeom>
              <a:avLst/>
              <a:gdLst>
                <a:gd name="T0" fmla="*/ 2 w 508"/>
                <a:gd name="T1" fmla="*/ 2 h 531"/>
                <a:gd name="T2" fmla="*/ 69 w 508"/>
                <a:gd name="T3" fmla="*/ 0 h 531"/>
                <a:gd name="T4" fmla="*/ 78 w 508"/>
                <a:gd name="T5" fmla="*/ 52 h 531"/>
                <a:gd name="T6" fmla="*/ 116 w 508"/>
                <a:gd name="T7" fmla="*/ 93 h 531"/>
                <a:gd name="T8" fmla="*/ 143 w 508"/>
                <a:gd name="T9" fmla="*/ 162 h 531"/>
                <a:gd name="T10" fmla="*/ 200 w 508"/>
                <a:gd name="T11" fmla="*/ 202 h 531"/>
                <a:gd name="T12" fmla="*/ 160 w 508"/>
                <a:gd name="T13" fmla="*/ 209 h 531"/>
                <a:gd name="T14" fmla="*/ 189 w 508"/>
                <a:gd name="T15" fmla="*/ 245 h 531"/>
                <a:gd name="T16" fmla="*/ 160 w 508"/>
                <a:gd name="T17" fmla="*/ 280 h 531"/>
                <a:gd name="T18" fmla="*/ 211 w 508"/>
                <a:gd name="T19" fmla="*/ 314 h 531"/>
                <a:gd name="T20" fmla="*/ 278 w 508"/>
                <a:gd name="T21" fmla="*/ 287 h 531"/>
                <a:gd name="T22" fmla="*/ 337 w 508"/>
                <a:gd name="T23" fmla="*/ 276 h 531"/>
                <a:gd name="T24" fmla="*/ 373 w 508"/>
                <a:gd name="T25" fmla="*/ 251 h 531"/>
                <a:gd name="T26" fmla="*/ 419 w 508"/>
                <a:gd name="T27" fmla="*/ 308 h 531"/>
                <a:gd name="T28" fmla="*/ 464 w 508"/>
                <a:gd name="T29" fmla="*/ 297 h 531"/>
                <a:gd name="T30" fmla="*/ 508 w 508"/>
                <a:gd name="T31" fmla="*/ 308 h 531"/>
                <a:gd name="T32" fmla="*/ 483 w 508"/>
                <a:gd name="T33" fmla="*/ 356 h 531"/>
                <a:gd name="T34" fmla="*/ 449 w 508"/>
                <a:gd name="T35" fmla="*/ 386 h 531"/>
                <a:gd name="T36" fmla="*/ 449 w 508"/>
                <a:gd name="T37" fmla="*/ 437 h 531"/>
                <a:gd name="T38" fmla="*/ 405 w 508"/>
                <a:gd name="T39" fmla="*/ 464 h 531"/>
                <a:gd name="T40" fmla="*/ 344 w 508"/>
                <a:gd name="T41" fmla="*/ 460 h 531"/>
                <a:gd name="T42" fmla="*/ 303 w 508"/>
                <a:gd name="T43" fmla="*/ 477 h 531"/>
                <a:gd name="T44" fmla="*/ 259 w 508"/>
                <a:gd name="T45" fmla="*/ 430 h 531"/>
                <a:gd name="T46" fmla="*/ 228 w 508"/>
                <a:gd name="T47" fmla="*/ 422 h 531"/>
                <a:gd name="T48" fmla="*/ 194 w 508"/>
                <a:gd name="T49" fmla="*/ 447 h 531"/>
                <a:gd name="T50" fmla="*/ 168 w 508"/>
                <a:gd name="T51" fmla="*/ 472 h 531"/>
                <a:gd name="T52" fmla="*/ 171 w 508"/>
                <a:gd name="T53" fmla="*/ 521 h 531"/>
                <a:gd name="T54" fmla="*/ 113 w 508"/>
                <a:gd name="T55" fmla="*/ 531 h 531"/>
                <a:gd name="T56" fmla="*/ 101 w 508"/>
                <a:gd name="T57" fmla="*/ 494 h 531"/>
                <a:gd name="T58" fmla="*/ 113 w 508"/>
                <a:gd name="T59" fmla="*/ 415 h 531"/>
                <a:gd name="T60" fmla="*/ 67 w 508"/>
                <a:gd name="T61" fmla="*/ 411 h 531"/>
                <a:gd name="T62" fmla="*/ 35 w 508"/>
                <a:gd name="T63" fmla="*/ 337 h 531"/>
                <a:gd name="T64" fmla="*/ 74 w 508"/>
                <a:gd name="T65" fmla="*/ 259 h 531"/>
                <a:gd name="T66" fmla="*/ 33 w 508"/>
                <a:gd name="T67" fmla="*/ 225 h 531"/>
                <a:gd name="T68" fmla="*/ 27 w 508"/>
                <a:gd name="T69" fmla="*/ 160 h 531"/>
                <a:gd name="T70" fmla="*/ 0 w 508"/>
                <a:gd name="T71" fmla="*/ 116 h 531"/>
                <a:gd name="T72" fmla="*/ 12 w 508"/>
                <a:gd name="T73" fmla="*/ 86 h 531"/>
                <a:gd name="T74" fmla="*/ 2 w 508"/>
                <a:gd name="T75" fmla="*/ 2 h 531"/>
                <a:gd name="T76" fmla="*/ 2 w 508"/>
                <a:gd name="T77" fmla="*/ 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531">
                  <a:moveTo>
                    <a:pt x="2" y="2"/>
                  </a:moveTo>
                  <a:lnTo>
                    <a:pt x="69" y="0"/>
                  </a:lnTo>
                  <a:lnTo>
                    <a:pt x="78" y="52"/>
                  </a:lnTo>
                  <a:lnTo>
                    <a:pt x="116" y="93"/>
                  </a:lnTo>
                  <a:lnTo>
                    <a:pt x="143" y="162"/>
                  </a:lnTo>
                  <a:lnTo>
                    <a:pt x="200" y="202"/>
                  </a:lnTo>
                  <a:lnTo>
                    <a:pt x="160" y="209"/>
                  </a:lnTo>
                  <a:lnTo>
                    <a:pt x="189" y="245"/>
                  </a:lnTo>
                  <a:lnTo>
                    <a:pt x="160" y="280"/>
                  </a:lnTo>
                  <a:lnTo>
                    <a:pt x="211" y="314"/>
                  </a:lnTo>
                  <a:lnTo>
                    <a:pt x="278" y="287"/>
                  </a:lnTo>
                  <a:lnTo>
                    <a:pt x="337" y="276"/>
                  </a:lnTo>
                  <a:lnTo>
                    <a:pt x="373" y="251"/>
                  </a:lnTo>
                  <a:lnTo>
                    <a:pt x="419" y="308"/>
                  </a:lnTo>
                  <a:lnTo>
                    <a:pt x="464" y="297"/>
                  </a:lnTo>
                  <a:lnTo>
                    <a:pt x="508" y="308"/>
                  </a:lnTo>
                  <a:lnTo>
                    <a:pt x="483" y="356"/>
                  </a:lnTo>
                  <a:lnTo>
                    <a:pt x="449" y="386"/>
                  </a:lnTo>
                  <a:lnTo>
                    <a:pt x="449" y="437"/>
                  </a:lnTo>
                  <a:lnTo>
                    <a:pt x="405" y="464"/>
                  </a:lnTo>
                  <a:lnTo>
                    <a:pt x="344" y="460"/>
                  </a:lnTo>
                  <a:lnTo>
                    <a:pt x="303" y="477"/>
                  </a:lnTo>
                  <a:lnTo>
                    <a:pt x="259" y="430"/>
                  </a:lnTo>
                  <a:lnTo>
                    <a:pt x="228" y="422"/>
                  </a:lnTo>
                  <a:lnTo>
                    <a:pt x="194" y="447"/>
                  </a:lnTo>
                  <a:lnTo>
                    <a:pt x="168" y="472"/>
                  </a:lnTo>
                  <a:lnTo>
                    <a:pt x="171" y="521"/>
                  </a:lnTo>
                  <a:lnTo>
                    <a:pt x="113" y="531"/>
                  </a:lnTo>
                  <a:lnTo>
                    <a:pt x="101" y="494"/>
                  </a:lnTo>
                  <a:lnTo>
                    <a:pt x="113" y="415"/>
                  </a:lnTo>
                  <a:lnTo>
                    <a:pt x="67" y="411"/>
                  </a:lnTo>
                  <a:lnTo>
                    <a:pt x="35" y="337"/>
                  </a:lnTo>
                  <a:lnTo>
                    <a:pt x="74" y="259"/>
                  </a:lnTo>
                  <a:lnTo>
                    <a:pt x="33" y="225"/>
                  </a:lnTo>
                  <a:lnTo>
                    <a:pt x="27" y="160"/>
                  </a:lnTo>
                  <a:lnTo>
                    <a:pt x="0" y="116"/>
                  </a:lnTo>
                  <a:lnTo>
                    <a:pt x="12" y="8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7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7"/>
            <p:cNvSpPr>
              <a:spLocks/>
            </p:cNvSpPr>
            <p:nvPr/>
          </p:nvSpPr>
          <p:spPr bwMode="auto">
            <a:xfrm>
              <a:off x="4003" y="1162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4007" y="1089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4152" y="1092"/>
              <a:ext cx="134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4088" y="1105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4031" y="1119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72"/>
            <p:cNvSpPr>
              <a:spLocks/>
            </p:cNvSpPr>
            <p:nvPr/>
          </p:nvSpPr>
          <p:spPr bwMode="auto">
            <a:xfrm>
              <a:off x="3825" y="1821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73"/>
            <p:cNvSpPr>
              <a:spLocks/>
            </p:cNvSpPr>
            <p:nvPr/>
          </p:nvSpPr>
          <p:spPr bwMode="auto">
            <a:xfrm>
              <a:off x="3381" y="1916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4"/>
            <p:cNvSpPr>
              <a:spLocks/>
            </p:cNvSpPr>
            <p:nvPr/>
          </p:nvSpPr>
          <p:spPr bwMode="auto">
            <a:xfrm>
              <a:off x="3062" y="1953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75"/>
            <p:cNvSpPr>
              <a:spLocks/>
            </p:cNvSpPr>
            <p:nvPr/>
          </p:nvSpPr>
          <p:spPr bwMode="auto">
            <a:xfrm>
              <a:off x="4959" y="1010"/>
              <a:ext cx="314" cy="347"/>
            </a:xfrm>
            <a:custGeom>
              <a:avLst/>
              <a:gdLst>
                <a:gd name="T0" fmla="*/ 114 w 743"/>
                <a:gd name="T1" fmla="*/ 608 h 811"/>
                <a:gd name="T2" fmla="*/ 0 w 743"/>
                <a:gd name="T3" fmla="*/ 739 h 811"/>
                <a:gd name="T4" fmla="*/ 13 w 743"/>
                <a:gd name="T5" fmla="*/ 766 h 811"/>
                <a:gd name="T6" fmla="*/ 454 w 743"/>
                <a:gd name="T7" fmla="*/ 735 h 811"/>
                <a:gd name="T8" fmla="*/ 540 w 743"/>
                <a:gd name="T9" fmla="*/ 783 h 811"/>
                <a:gd name="T10" fmla="*/ 605 w 743"/>
                <a:gd name="T11" fmla="*/ 811 h 811"/>
                <a:gd name="T12" fmla="*/ 743 w 743"/>
                <a:gd name="T13" fmla="*/ 754 h 811"/>
                <a:gd name="T14" fmla="*/ 686 w 743"/>
                <a:gd name="T15" fmla="*/ 686 h 811"/>
                <a:gd name="T16" fmla="*/ 650 w 743"/>
                <a:gd name="T17" fmla="*/ 596 h 811"/>
                <a:gd name="T18" fmla="*/ 658 w 743"/>
                <a:gd name="T19" fmla="*/ 555 h 811"/>
                <a:gd name="T20" fmla="*/ 612 w 743"/>
                <a:gd name="T21" fmla="*/ 526 h 811"/>
                <a:gd name="T22" fmla="*/ 422 w 743"/>
                <a:gd name="T23" fmla="*/ 110 h 811"/>
                <a:gd name="T24" fmla="*/ 371 w 743"/>
                <a:gd name="T25" fmla="*/ 0 h 811"/>
                <a:gd name="T26" fmla="*/ 337 w 743"/>
                <a:gd name="T27" fmla="*/ 28 h 811"/>
                <a:gd name="T28" fmla="*/ 293 w 743"/>
                <a:gd name="T29" fmla="*/ 150 h 811"/>
                <a:gd name="T30" fmla="*/ 285 w 743"/>
                <a:gd name="T31" fmla="*/ 203 h 811"/>
                <a:gd name="T32" fmla="*/ 228 w 743"/>
                <a:gd name="T33" fmla="*/ 211 h 811"/>
                <a:gd name="T34" fmla="*/ 228 w 743"/>
                <a:gd name="T35" fmla="*/ 633 h 811"/>
                <a:gd name="T36" fmla="*/ 146 w 743"/>
                <a:gd name="T37" fmla="*/ 633 h 811"/>
                <a:gd name="T38" fmla="*/ 146 w 743"/>
                <a:gd name="T39" fmla="*/ 596 h 811"/>
                <a:gd name="T40" fmla="*/ 114 w 743"/>
                <a:gd name="T41" fmla="*/ 608 h 811"/>
                <a:gd name="T42" fmla="*/ 114 w 743"/>
                <a:gd name="T43" fmla="*/ 608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811">
                  <a:moveTo>
                    <a:pt x="114" y="608"/>
                  </a:moveTo>
                  <a:lnTo>
                    <a:pt x="0" y="739"/>
                  </a:lnTo>
                  <a:lnTo>
                    <a:pt x="13" y="766"/>
                  </a:lnTo>
                  <a:lnTo>
                    <a:pt x="454" y="735"/>
                  </a:lnTo>
                  <a:lnTo>
                    <a:pt x="540" y="783"/>
                  </a:lnTo>
                  <a:lnTo>
                    <a:pt x="605" y="811"/>
                  </a:lnTo>
                  <a:lnTo>
                    <a:pt x="743" y="754"/>
                  </a:lnTo>
                  <a:lnTo>
                    <a:pt x="686" y="686"/>
                  </a:lnTo>
                  <a:lnTo>
                    <a:pt x="650" y="596"/>
                  </a:lnTo>
                  <a:lnTo>
                    <a:pt x="658" y="555"/>
                  </a:lnTo>
                  <a:lnTo>
                    <a:pt x="612" y="526"/>
                  </a:lnTo>
                  <a:lnTo>
                    <a:pt x="422" y="110"/>
                  </a:lnTo>
                  <a:lnTo>
                    <a:pt x="371" y="0"/>
                  </a:lnTo>
                  <a:lnTo>
                    <a:pt x="337" y="28"/>
                  </a:lnTo>
                  <a:lnTo>
                    <a:pt x="293" y="150"/>
                  </a:lnTo>
                  <a:lnTo>
                    <a:pt x="285" y="203"/>
                  </a:lnTo>
                  <a:lnTo>
                    <a:pt x="228" y="211"/>
                  </a:lnTo>
                  <a:lnTo>
                    <a:pt x="228" y="633"/>
                  </a:lnTo>
                  <a:lnTo>
                    <a:pt x="146" y="633"/>
                  </a:lnTo>
                  <a:lnTo>
                    <a:pt x="146" y="596"/>
                  </a:lnTo>
                  <a:lnTo>
                    <a:pt x="114" y="608"/>
                  </a:lnTo>
                  <a:lnTo>
                    <a:pt x="114" y="608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76"/>
            <p:cNvSpPr>
              <a:spLocks/>
            </p:cNvSpPr>
            <p:nvPr/>
          </p:nvSpPr>
          <p:spPr bwMode="auto">
            <a:xfrm>
              <a:off x="4960" y="1023"/>
              <a:ext cx="210" cy="315"/>
            </a:xfrm>
            <a:custGeom>
              <a:avLst/>
              <a:gdLst>
                <a:gd name="T0" fmla="*/ 0 w 496"/>
                <a:gd name="T1" fmla="*/ 711 h 740"/>
                <a:gd name="T2" fmla="*/ 118 w 496"/>
                <a:gd name="T3" fmla="*/ 570 h 740"/>
                <a:gd name="T4" fmla="*/ 158 w 496"/>
                <a:gd name="T5" fmla="*/ 606 h 740"/>
                <a:gd name="T6" fmla="*/ 217 w 496"/>
                <a:gd name="T7" fmla="*/ 601 h 740"/>
                <a:gd name="T8" fmla="*/ 239 w 496"/>
                <a:gd name="T9" fmla="*/ 299 h 740"/>
                <a:gd name="T10" fmla="*/ 224 w 496"/>
                <a:gd name="T11" fmla="*/ 181 h 740"/>
                <a:gd name="T12" fmla="*/ 272 w 496"/>
                <a:gd name="T13" fmla="*/ 169 h 740"/>
                <a:gd name="T14" fmla="*/ 333 w 496"/>
                <a:gd name="T15" fmla="*/ 0 h 740"/>
                <a:gd name="T16" fmla="*/ 361 w 496"/>
                <a:gd name="T17" fmla="*/ 0 h 740"/>
                <a:gd name="T18" fmla="*/ 382 w 496"/>
                <a:gd name="T19" fmla="*/ 179 h 740"/>
                <a:gd name="T20" fmla="*/ 418 w 496"/>
                <a:gd name="T21" fmla="*/ 424 h 740"/>
                <a:gd name="T22" fmla="*/ 422 w 496"/>
                <a:gd name="T23" fmla="*/ 597 h 740"/>
                <a:gd name="T24" fmla="*/ 496 w 496"/>
                <a:gd name="T25" fmla="*/ 711 h 740"/>
                <a:gd name="T26" fmla="*/ 9 w 496"/>
                <a:gd name="T27" fmla="*/ 740 h 740"/>
                <a:gd name="T28" fmla="*/ 0 w 496"/>
                <a:gd name="T29" fmla="*/ 711 h 740"/>
                <a:gd name="T30" fmla="*/ 0 w 496"/>
                <a:gd name="T31" fmla="*/ 71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740">
                  <a:moveTo>
                    <a:pt x="0" y="711"/>
                  </a:moveTo>
                  <a:lnTo>
                    <a:pt x="118" y="570"/>
                  </a:lnTo>
                  <a:lnTo>
                    <a:pt x="158" y="606"/>
                  </a:lnTo>
                  <a:lnTo>
                    <a:pt x="217" y="601"/>
                  </a:lnTo>
                  <a:lnTo>
                    <a:pt x="239" y="299"/>
                  </a:lnTo>
                  <a:lnTo>
                    <a:pt x="224" y="181"/>
                  </a:lnTo>
                  <a:lnTo>
                    <a:pt x="272" y="169"/>
                  </a:lnTo>
                  <a:lnTo>
                    <a:pt x="333" y="0"/>
                  </a:lnTo>
                  <a:lnTo>
                    <a:pt x="361" y="0"/>
                  </a:lnTo>
                  <a:lnTo>
                    <a:pt x="382" y="179"/>
                  </a:lnTo>
                  <a:lnTo>
                    <a:pt x="418" y="424"/>
                  </a:lnTo>
                  <a:lnTo>
                    <a:pt x="422" y="597"/>
                  </a:lnTo>
                  <a:lnTo>
                    <a:pt x="496" y="711"/>
                  </a:lnTo>
                  <a:lnTo>
                    <a:pt x="9" y="740"/>
                  </a:lnTo>
                  <a:lnTo>
                    <a:pt x="0" y="711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77"/>
            <p:cNvSpPr>
              <a:spLocks/>
            </p:cNvSpPr>
            <p:nvPr/>
          </p:nvSpPr>
          <p:spPr bwMode="auto">
            <a:xfrm>
              <a:off x="4257" y="417"/>
              <a:ext cx="507" cy="564"/>
            </a:xfrm>
            <a:custGeom>
              <a:avLst/>
              <a:gdLst>
                <a:gd name="T0" fmla="*/ 0 w 1201"/>
                <a:gd name="T1" fmla="*/ 1321 h 1321"/>
                <a:gd name="T2" fmla="*/ 169 w 1201"/>
                <a:gd name="T3" fmla="*/ 1171 h 1321"/>
                <a:gd name="T4" fmla="*/ 205 w 1201"/>
                <a:gd name="T5" fmla="*/ 1089 h 1321"/>
                <a:gd name="T6" fmla="*/ 201 w 1201"/>
                <a:gd name="T7" fmla="*/ 1023 h 1321"/>
                <a:gd name="T8" fmla="*/ 258 w 1201"/>
                <a:gd name="T9" fmla="*/ 964 h 1321"/>
                <a:gd name="T10" fmla="*/ 540 w 1201"/>
                <a:gd name="T11" fmla="*/ 146 h 1321"/>
                <a:gd name="T12" fmla="*/ 583 w 1201"/>
                <a:gd name="T13" fmla="*/ 0 h 1321"/>
                <a:gd name="T14" fmla="*/ 627 w 1201"/>
                <a:gd name="T15" fmla="*/ 175 h 1321"/>
                <a:gd name="T16" fmla="*/ 669 w 1201"/>
                <a:gd name="T17" fmla="*/ 325 h 1321"/>
                <a:gd name="T18" fmla="*/ 806 w 1201"/>
                <a:gd name="T19" fmla="*/ 656 h 1321"/>
                <a:gd name="T20" fmla="*/ 905 w 1201"/>
                <a:gd name="T21" fmla="*/ 816 h 1321"/>
                <a:gd name="T22" fmla="*/ 884 w 1201"/>
                <a:gd name="T23" fmla="*/ 863 h 1321"/>
                <a:gd name="T24" fmla="*/ 895 w 1201"/>
                <a:gd name="T25" fmla="*/ 1106 h 1321"/>
                <a:gd name="T26" fmla="*/ 937 w 1201"/>
                <a:gd name="T27" fmla="*/ 1148 h 1321"/>
                <a:gd name="T28" fmla="*/ 998 w 1201"/>
                <a:gd name="T29" fmla="*/ 1156 h 1321"/>
                <a:gd name="T30" fmla="*/ 1009 w 1201"/>
                <a:gd name="T31" fmla="*/ 1095 h 1321"/>
                <a:gd name="T32" fmla="*/ 1201 w 1201"/>
                <a:gd name="T33" fmla="*/ 1289 h 1321"/>
                <a:gd name="T34" fmla="*/ 998 w 1201"/>
                <a:gd name="T35" fmla="*/ 1217 h 1321"/>
                <a:gd name="T36" fmla="*/ 445 w 1201"/>
                <a:gd name="T37" fmla="*/ 1207 h 1321"/>
                <a:gd name="T38" fmla="*/ 397 w 1201"/>
                <a:gd name="T39" fmla="*/ 1207 h 1321"/>
                <a:gd name="T40" fmla="*/ 125 w 1201"/>
                <a:gd name="T41" fmla="*/ 1293 h 1321"/>
                <a:gd name="T42" fmla="*/ 0 w 1201"/>
                <a:gd name="T43" fmla="*/ 1321 h 1321"/>
                <a:gd name="T44" fmla="*/ 0 w 1201"/>
                <a:gd name="T45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1" h="1321">
                  <a:moveTo>
                    <a:pt x="0" y="1321"/>
                  </a:moveTo>
                  <a:lnTo>
                    <a:pt x="169" y="1171"/>
                  </a:lnTo>
                  <a:lnTo>
                    <a:pt x="205" y="1089"/>
                  </a:lnTo>
                  <a:lnTo>
                    <a:pt x="201" y="1023"/>
                  </a:lnTo>
                  <a:lnTo>
                    <a:pt x="258" y="964"/>
                  </a:lnTo>
                  <a:lnTo>
                    <a:pt x="540" y="146"/>
                  </a:lnTo>
                  <a:lnTo>
                    <a:pt x="583" y="0"/>
                  </a:lnTo>
                  <a:lnTo>
                    <a:pt x="627" y="175"/>
                  </a:lnTo>
                  <a:lnTo>
                    <a:pt x="669" y="325"/>
                  </a:lnTo>
                  <a:lnTo>
                    <a:pt x="806" y="656"/>
                  </a:lnTo>
                  <a:lnTo>
                    <a:pt x="905" y="816"/>
                  </a:lnTo>
                  <a:lnTo>
                    <a:pt x="884" y="863"/>
                  </a:lnTo>
                  <a:lnTo>
                    <a:pt x="895" y="1106"/>
                  </a:lnTo>
                  <a:lnTo>
                    <a:pt x="937" y="1148"/>
                  </a:lnTo>
                  <a:lnTo>
                    <a:pt x="998" y="1156"/>
                  </a:lnTo>
                  <a:lnTo>
                    <a:pt x="1009" y="1095"/>
                  </a:lnTo>
                  <a:lnTo>
                    <a:pt x="1201" y="1289"/>
                  </a:lnTo>
                  <a:lnTo>
                    <a:pt x="998" y="1217"/>
                  </a:lnTo>
                  <a:lnTo>
                    <a:pt x="445" y="1207"/>
                  </a:lnTo>
                  <a:lnTo>
                    <a:pt x="397" y="1207"/>
                  </a:lnTo>
                  <a:lnTo>
                    <a:pt x="125" y="1293"/>
                  </a:lnTo>
                  <a:lnTo>
                    <a:pt x="0" y="132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78"/>
            <p:cNvSpPr>
              <a:spLocks/>
            </p:cNvSpPr>
            <p:nvPr/>
          </p:nvSpPr>
          <p:spPr bwMode="auto">
            <a:xfrm>
              <a:off x="4442" y="888"/>
              <a:ext cx="319" cy="82"/>
            </a:xfrm>
            <a:custGeom>
              <a:avLst/>
              <a:gdLst>
                <a:gd name="T0" fmla="*/ 429 w 755"/>
                <a:gd name="T1" fmla="*/ 17 h 192"/>
                <a:gd name="T2" fmla="*/ 0 w 755"/>
                <a:gd name="T3" fmla="*/ 93 h 192"/>
                <a:gd name="T4" fmla="*/ 585 w 755"/>
                <a:gd name="T5" fmla="*/ 114 h 192"/>
                <a:gd name="T6" fmla="*/ 755 w 755"/>
                <a:gd name="T7" fmla="*/ 192 h 192"/>
                <a:gd name="T8" fmla="*/ 580 w 755"/>
                <a:gd name="T9" fmla="*/ 0 h 192"/>
                <a:gd name="T10" fmla="*/ 568 w 755"/>
                <a:gd name="T11" fmla="*/ 51 h 192"/>
                <a:gd name="T12" fmla="*/ 462 w 755"/>
                <a:gd name="T13" fmla="*/ 41 h 192"/>
                <a:gd name="T14" fmla="*/ 429 w 755"/>
                <a:gd name="T15" fmla="*/ 17 h 192"/>
                <a:gd name="T16" fmla="*/ 429 w 755"/>
                <a:gd name="T17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" h="192">
                  <a:moveTo>
                    <a:pt x="429" y="17"/>
                  </a:moveTo>
                  <a:lnTo>
                    <a:pt x="0" y="93"/>
                  </a:lnTo>
                  <a:lnTo>
                    <a:pt x="585" y="114"/>
                  </a:lnTo>
                  <a:lnTo>
                    <a:pt x="755" y="192"/>
                  </a:lnTo>
                  <a:lnTo>
                    <a:pt x="580" y="0"/>
                  </a:lnTo>
                  <a:lnTo>
                    <a:pt x="568" y="51"/>
                  </a:lnTo>
                  <a:lnTo>
                    <a:pt x="462" y="41"/>
                  </a:lnTo>
                  <a:lnTo>
                    <a:pt x="429" y="17"/>
                  </a:lnTo>
                  <a:lnTo>
                    <a:pt x="429" y="1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79"/>
            <p:cNvSpPr>
              <a:spLocks/>
            </p:cNvSpPr>
            <p:nvPr/>
          </p:nvSpPr>
          <p:spPr bwMode="auto">
            <a:xfrm>
              <a:off x="4508" y="429"/>
              <a:ext cx="126" cy="460"/>
            </a:xfrm>
            <a:custGeom>
              <a:avLst/>
              <a:gdLst>
                <a:gd name="T0" fmla="*/ 3 w 296"/>
                <a:gd name="T1" fmla="*/ 0 h 1073"/>
                <a:gd name="T2" fmla="*/ 0 w 296"/>
                <a:gd name="T3" fmla="*/ 155 h 1073"/>
                <a:gd name="T4" fmla="*/ 270 w 296"/>
                <a:gd name="T5" fmla="*/ 1073 h 1073"/>
                <a:gd name="T6" fmla="*/ 296 w 296"/>
                <a:gd name="T7" fmla="*/ 996 h 1073"/>
                <a:gd name="T8" fmla="*/ 296 w 296"/>
                <a:gd name="T9" fmla="*/ 769 h 1073"/>
                <a:gd name="T10" fmla="*/ 81 w 296"/>
                <a:gd name="T11" fmla="*/ 307 h 1073"/>
                <a:gd name="T12" fmla="*/ 45 w 296"/>
                <a:gd name="T13" fmla="*/ 163 h 1073"/>
                <a:gd name="T14" fmla="*/ 3 w 296"/>
                <a:gd name="T15" fmla="*/ 0 h 1073"/>
                <a:gd name="T16" fmla="*/ 3 w 296"/>
                <a:gd name="T17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073">
                  <a:moveTo>
                    <a:pt x="3" y="0"/>
                  </a:moveTo>
                  <a:lnTo>
                    <a:pt x="0" y="155"/>
                  </a:lnTo>
                  <a:lnTo>
                    <a:pt x="270" y="1073"/>
                  </a:lnTo>
                  <a:lnTo>
                    <a:pt x="296" y="996"/>
                  </a:lnTo>
                  <a:lnTo>
                    <a:pt x="296" y="769"/>
                  </a:lnTo>
                  <a:lnTo>
                    <a:pt x="81" y="307"/>
                  </a:lnTo>
                  <a:lnTo>
                    <a:pt x="45" y="16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80"/>
            <p:cNvSpPr>
              <a:spLocks/>
            </p:cNvSpPr>
            <p:nvPr/>
          </p:nvSpPr>
          <p:spPr bwMode="auto">
            <a:xfrm>
              <a:off x="4312" y="969"/>
              <a:ext cx="163" cy="846"/>
            </a:xfrm>
            <a:custGeom>
              <a:avLst/>
              <a:gdLst>
                <a:gd name="T0" fmla="*/ 106 w 388"/>
                <a:gd name="T1" fmla="*/ 359 h 1978"/>
                <a:gd name="T2" fmla="*/ 4 w 388"/>
                <a:gd name="T3" fmla="*/ 393 h 1978"/>
                <a:gd name="T4" fmla="*/ 359 w 388"/>
                <a:gd name="T5" fmla="*/ 1978 h 1978"/>
                <a:gd name="T6" fmla="*/ 388 w 388"/>
                <a:gd name="T7" fmla="*/ 302 h 1978"/>
                <a:gd name="T8" fmla="*/ 251 w 388"/>
                <a:gd name="T9" fmla="*/ 173 h 1978"/>
                <a:gd name="T10" fmla="*/ 251 w 388"/>
                <a:gd name="T11" fmla="*/ 0 h 1978"/>
                <a:gd name="T12" fmla="*/ 0 w 388"/>
                <a:gd name="T13" fmla="*/ 100 h 1978"/>
                <a:gd name="T14" fmla="*/ 171 w 388"/>
                <a:gd name="T15" fmla="*/ 85 h 1978"/>
                <a:gd name="T16" fmla="*/ 106 w 388"/>
                <a:gd name="T17" fmla="*/ 359 h 1978"/>
                <a:gd name="T18" fmla="*/ 106 w 388"/>
                <a:gd name="T19" fmla="*/ 359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8" h="1978">
                  <a:moveTo>
                    <a:pt x="106" y="359"/>
                  </a:moveTo>
                  <a:lnTo>
                    <a:pt x="4" y="393"/>
                  </a:lnTo>
                  <a:lnTo>
                    <a:pt x="359" y="1978"/>
                  </a:lnTo>
                  <a:lnTo>
                    <a:pt x="388" y="302"/>
                  </a:lnTo>
                  <a:lnTo>
                    <a:pt x="251" y="173"/>
                  </a:lnTo>
                  <a:lnTo>
                    <a:pt x="251" y="0"/>
                  </a:lnTo>
                  <a:lnTo>
                    <a:pt x="0" y="100"/>
                  </a:lnTo>
                  <a:lnTo>
                    <a:pt x="171" y="85"/>
                  </a:lnTo>
                  <a:lnTo>
                    <a:pt x="106" y="359"/>
                  </a:lnTo>
                  <a:lnTo>
                    <a:pt x="106" y="359"/>
                  </a:lnTo>
                  <a:close/>
                </a:path>
              </a:pathLst>
            </a:custGeom>
            <a:solidFill>
              <a:srgbClr val="FFF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81"/>
            <p:cNvSpPr>
              <a:spLocks/>
            </p:cNvSpPr>
            <p:nvPr/>
          </p:nvSpPr>
          <p:spPr bwMode="auto">
            <a:xfrm>
              <a:off x="4654" y="936"/>
              <a:ext cx="125" cy="1057"/>
            </a:xfrm>
            <a:custGeom>
              <a:avLst/>
              <a:gdLst>
                <a:gd name="T0" fmla="*/ 13 w 294"/>
                <a:gd name="T1" fmla="*/ 3 h 2473"/>
                <a:gd name="T2" fmla="*/ 0 w 294"/>
                <a:gd name="T3" fmla="*/ 270 h 2473"/>
                <a:gd name="T4" fmla="*/ 28 w 294"/>
                <a:gd name="T5" fmla="*/ 435 h 2473"/>
                <a:gd name="T6" fmla="*/ 21 w 294"/>
                <a:gd name="T7" fmla="*/ 2054 h 2473"/>
                <a:gd name="T8" fmla="*/ 28 w 294"/>
                <a:gd name="T9" fmla="*/ 2414 h 2473"/>
                <a:gd name="T10" fmla="*/ 85 w 294"/>
                <a:gd name="T11" fmla="*/ 2400 h 2473"/>
                <a:gd name="T12" fmla="*/ 93 w 294"/>
                <a:gd name="T13" fmla="*/ 2457 h 2473"/>
                <a:gd name="T14" fmla="*/ 133 w 294"/>
                <a:gd name="T15" fmla="*/ 2442 h 2473"/>
                <a:gd name="T16" fmla="*/ 157 w 294"/>
                <a:gd name="T17" fmla="*/ 2473 h 2473"/>
                <a:gd name="T18" fmla="*/ 197 w 294"/>
                <a:gd name="T19" fmla="*/ 2438 h 2473"/>
                <a:gd name="T20" fmla="*/ 218 w 294"/>
                <a:gd name="T21" fmla="*/ 2438 h 2473"/>
                <a:gd name="T22" fmla="*/ 222 w 294"/>
                <a:gd name="T23" fmla="*/ 486 h 2473"/>
                <a:gd name="T24" fmla="*/ 270 w 294"/>
                <a:gd name="T25" fmla="*/ 399 h 2473"/>
                <a:gd name="T26" fmla="*/ 294 w 294"/>
                <a:gd name="T27" fmla="*/ 374 h 2473"/>
                <a:gd name="T28" fmla="*/ 294 w 294"/>
                <a:gd name="T29" fmla="*/ 127 h 2473"/>
                <a:gd name="T30" fmla="*/ 89 w 294"/>
                <a:gd name="T31" fmla="*/ 0 h 2473"/>
                <a:gd name="T32" fmla="*/ 13 w 294"/>
                <a:gd name="T33" fmla="*/ 3 h 2473"/>
                <a:gd name="T34" fmla="*/ 13 w 294"/>
                <a:gd name="T35" fmla="*/ 3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2473">
                  <a:moveTo>
                    <a:pt x="13" y="3"/>
                  </a:moveTo>
                  <a:lnTo>
                    <a:pt x="0" y="270"/>
                  </a:lnTo>
                  <a:lnTo>
                    <a:pt x="28" y="435"/>
                  </a:lnTo>
                  <a:lnTo>
                    <a:pt x="21" y="2054"/>
                  </a:lnTo>
                  <a:lnTo>
                    <a:pt x="28" y="2414"/>
                  </a:lnTo>
                  <a:lnTo>
                    <a:pt x="85" y="2400"/>
                  </a:lnTo>
                  <a:lnTo>
                    <a:pt x="93" y="2457"/>
                  </a:lnTo>
                  <a:lnTo>
                    <a:pt x="133" y="2442"/>
                  </a:lnTo>
                  <a:lnTo>
                    <a:pt x="157" y="2473"/>
                  </a:lnTo>
                  <a:lnTo>
                    <a:pt x="197" y="2438"/>
                  </a:lnTo>
                  <a:lnTo>
                    <a:pt x="218" y="2438"/>
                  </a:lnTo>
                  <a:lnTo>
                    <a:pt x="222" y="486"/>
                  </a:lnTo>
                  <a:lnTo>
                    <a:pt x="270" y="399"/>
                  </a:lnTo>
                  <a:lnTo>
                    <a:pt x="294" y="374"/>
                  </a:lnTo>
                  <a:lnTo>
                    <a:pt x="294" y="127"/>
                  </a:lnTo>
                  <a:lnTo>
                    <a:pt x="89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82"/>
            <p:cNvSpPr>
              <a:spLocks/>
            </p:cNvSpPr>
            <p:nvPr/>
          </p:nvSpPr>
          <p:spPr bwMode="auto">
            <a:xfrm>
              <a:off x="3759" y="1739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3"/>
            <p:cNvSpPr>
              <a:spLocks/>
            </p:cNvSpPr>
            <p:nvPr/>
          </p:nvSpPr>
          <p:spPr bwMode="auto">
            <a:xfrm>
              <a:off x="3445" y="1818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84"/>
            <p:cNvSpPr>
              <a:spLocks/>
            </p:cNvSpPr>
            <p:nvPr/>
          </p:nvSpPr>
          <p:spPr bwMode="auto">
            <a:xfrm>
              <a:off x="3101" y="1164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>
              <a:off x="3834" y="1532"/>
              <a:ext cx="458" cy="416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6"/>
            <p:cNvSpPr>
              <a:spLocks/>
            </p:cNvSpPr>
            <p:nvPr/>
          </p:nvSpPr>
          <p:spPr bwMode="auto">
            <a:xfrm>
              <a:off x="3547" y="1164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87"/>
            <p:cNvSpPr>
              <a:spLocks/>
            </p:cNvSpPr>
            <p:nvPr/>
          </p:nvSpPr>
          <p:spPr bwMode="auto">
            <a:xfrm>
              <a:off x="3644" y="1558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3151" y="1171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89"/>
            <p:cNvSpPr>
              <a:spLocks/>
            </p:cNvSpPr>
            <p:nvPr/>
          </p:nvSpPr>
          <p:spPr bwMode="auto">
            <a:xfrm>
              <a:off x="4740" y="1219"/>
              <a:ext cx="562" cy="931"/>
            </a:xfrm>
            <a:custGeom>
              <a:avLst/>
              <a:gdLst>
                <a:gd name="T0" fmla="*/ 6 w 1333"/>
                <a:gd name="T1" fmla="*/ 1783 h 2179"/>
                <a:gd name="T2" fmla="*/ 21 w 1333"/>
                <a:gd name="T3" fmla="*/ 1838 h 2179"/>
                <a:gd name="T4" fmla="*/ 107 w 1333"/>
                <a:gd name="T5" fmla="*/ 1810 h 2179"/>
                <a:gd name="T6" fmla="*/ 137 w 1333"/>
                <a:gd name="T7" fmla="*/ 1878 h 2179"/>
                <a:gd name="T8" fmla="*/ 154 w 1333"/>
                <a:gd name="T9" fmla="*/ 1819 h 2179"/>
                <a:gd name="T10" fmla="*/ 175 w 1333"/>
                <a:gd name="T11" fmla="*/ 1777 h 2179"/>
                <a:gd name="T12" fmla="*/ 344 w 1333"/>
                <a:gd name="T13" fmla="*/ 1646 h 2179"/>
                <a:gd name="T14" fmla="*/ 405 w 1333"/>
                <a:gd name="T15" fmla="*/ 1694 h 2179"/>
                <a:gd name="T16" fmla="*/ 449 w 1333"/>
                <a:gd name="T17" fmla="*/ 1625 h 2179"/>
                <a:gd name="T18" fmla="*/ 582 w 1333"/>
                <a:gd name="T19" fmla="*/ 1610 h 2179"/>
                <a:gd name="T20" fmla="*/ 650 w 1333"/>
                <a:gd name="T21" fmla="*/ 1622 h 2179"/>
                <a:gd name="T22" fmla="*/ 736 w 1333"/>
                <a:gd name="T23" fmla="*/ 1625 h 2179"/>
                <a:gd name="T24" fmla="*/ 848 w 1333"/>
                <a:gd name="T25" fmla="*/ 1625 h 2179"/>
                <a:gd name="T26" fmla="*/ 913 w 1333"/>
                <a:gd name="T27" fmla="*/ 1614 h 2179"/>
                <a:gd name="T28" fmla="*/ 966 w 1333"/>
                <a:gd name="T29" fmla="*/ 1690 h 2179"/>
                <a:gd name="T30" fmla="*/ 856 w 1333"/>
                <a:gd name="T31" fmla="*/ 1783 h 2179"/>
                <a:gd name="T32" fmla="*/ 890 w 1333"/>
                <a:gd name="T33" fmla="*/ 1842 h 2179"/>
                <a:gd name="T34" fmla="*/ 945 w 1333"/>
                <a:gd name="T35" fmla="*/ 1827 h 2179"/>
                <a:gd name="T36" fmla="*/ 1091 w 1333"/>
                <a:gd name="T37" fmla="*/ 1747 h 2179"/>
                <a:gd name="T38" fmla="*/ 1127 w 1333"/>
                <a:gd name="T39" fmla="*/ 1842 h 2179"/>
                <a:gd name="T40" fmla="*/ 1106 w 1333"/>
                <a:gd name="T41" fmla="*/ 1931 h 2179"/>
                <a:gd name="T42" fmla="*/ 1027 w 1333"/>
                <a:gd name="T43" fmla="*/ 1964 h 2179"/>
                <a:gd name="T44" fmla="*/ 1160 w 1333"/>
                <a:gd name="T45" fmla="*/ 2004 h 2179"/>
                <a:gd name="T46" fmla="*/ 1196 w 1333"/>
                <a:gd name="T47" fmla="*/ 2072 h 2179"/>
                <a:gd name="T48" fmla="*/ 1200 w 1333"/>
                <a:gd name="T49" fmla="*/ 2141 h 2179"/>
                <a:gd name="T50" fmla="*/ 1297 w 1333"/>
                <a:gd name="T51" fmla="*/ 2179 h 2179"/>
                <a:gd name="T52" fmla="*/ 1297 w 1333"/>
                <a:gd name="T53" fmla="*/ 1734 h 2179"/>
                <a:gd name="T54" fmla="*/ 1281 w 1333"/>
                <a:gd name="T55" fmla="*/ 1371 h 2179"/>
                <a:gd name="T56" fmla="*/ 1289 w 1333"/>
                <a:gd name="T57" fmla="*/ 521 h 2179"/>
                <a:gd name="T58" fmla="*/ 1333 w 1333"/>
                <a:gd name="T59" fmla="*/ 335 h 2179"/>
                <a:gd name="T60" fmla="*/ 1179 w 1333"/>
                <a:gd name="T61" fmla="*/ 331 h 2179"/>
                <a:gd name="T62" fmla="*/ 1006 w 1333"/>
                <a:gd name="T63" fmla="*/ 259 h 2179"/>
                <a:gd name="T64" fmla="*/ 510 w 1333"/>
                <a:gd name="T65" fmla="*/ 263 h 2179"/>
                <a:gd name="T66" fmla="*/ 664 w 1333"/>
                <a:gd name="T67" fmla="*/ 508 h 2179"/>
                <a:gd name="T68" fmla="*/ 133 w 1333"/>
                <a:gd name="T69" fmla="*/ 323 h 2179"/>
                <a:gd name="T70" fmla="*/ 0 w 1333"/>
                <a:gd name="T71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3" h="2179">
                  <a:moveTo>
                    <a:pt x="0" y="0"/>
                  </a:moveTo>
                  <a:lnTo>
                    <a:pt x="6" y="1783"/>
                  </a:lnTo>
                  <a:lnTo>
                    <a:pt x="36" y="1779"/>
                  </a:lnTo>
                  <a:lnTo>
                    <a:pt x="21" y="1838"/>
                  </a:lnTo>
                  <a:lnTo>
                    <a:pt x="89" y="1779"/>
                  </a:lnTo>
                  <a:lnTo>
                    <a:pt x="107" y="1810"/>
                  </a:lnTo>
                  <a:lnTo>
                    <a:pt x="97" y="1848"/>
                  </a:lnTo>
                  <a:lnTo>
                    <a:pt x="137" y="1878"/>
                  </a:lnTo>
                  <a:lnTo>
                    <a:pt x="154" y="1842"/>
                  </a:lnTo>
                  <a:lnTo>
                    <a:pt x="154" y="1819"/>
                  </a:lnTo>
                  <a:lnTo>
                    <a:pt x="158" y="1791"/>
                  </a:lnTo>
                  <a:lnTo>
                    <a:pt x="175" y="1777"/>
                  </a:lnTo>
                  <a:lnTo>
                    <a:pt x="179" y="1682"/>
                  </a:lnTo>
                  <a:lnTo>
                    <a:pt x="344" y="1646"/>
                  </a:lnTo>
                  <a:lnTo>
                    <a:pt x="384" y="1669"/>
                  </a:lnTo>
                  <a:lnTo>
                    <a:pt x="405" y="1694"/>
                  </a:lnTo>
                  <a:lnTo>
                    <a:pt x="437" y="1658"/>
                  </a:lnTo>
                  <a:lnTo>
                    <a:pt x="449" y="1625"/>
                  </a:lnTo>
                  <a:lnTo>
                    <a:pt x="542" y="1601"/>
                  </a:lnTo>
                  <a:lnTo>
                    <a:pt x="582" y="1610"/>
                  </a:lnTo>
                  <a:lnTo>
                    <a:pt x="626" y="1608"/>
                  </a:lnTo>
                  <a:lnTo>
                    <a:pt x="650" y="1622"/>
                  </a:lnTo>
                  <a:lnTo>
                    <a:pt x="690" y="1605"/>
                  </a:lnTo>
                  <a:lnTo>
                    <a:pt x="736" y="1625"/>
                  </a:lnTo>
                  <a:lnTo>
                    <a:pt x="783" y="1608"/>
                  </a:lnTo>
                  <a:lnTo>
                    <a:pt x="848" y="1625"/>
                  </a:lnTo>
                  <a:lnTo>
                    <a:pt x="873" y="1614"/>
                  </a:lnTo>
                  <a:lnTo>
                    <a:pt x="913" y="1614"/>
                  </a:lnTo>
                  <a:lnTo>
                    <a:pt x="909" y="1658"/>
                  </a:lnTo>
                  <a:lnTo>
                    <a:pt x="966" y="1690"/>
                  </a:lnTo>
                  <a:lnTo>
                    <a:pt x="918" y="1762"/>
                  </a:lnTo>
                  <a:lnTo>
                    <a:pt x="856" y="1783"/>
                  </a:lnTo>
                  <a:lnTo>
                    <a:pt x="848" y="1814"/>
                  </a:lnTo>
                  <a:lnTo>
                    <a:pt x="890" y="1842"/>
                  </a:lnTo>
                  <a:lnTo>
                    <a:pt x="909" y="1823"/>
                  </a:lnTo>
                  <a:lnTo>
                    <a:pt x="945" y="1827"/>
                  </a:lnTo>
                  <a:lnTo>
                    <a:pt x="1051" y="1705"/>
                  </a:lnTo>
                  <a:lnTo>
                    <a:pt x="1091" y="1747"/>
                  </a:lnTo>
                  <a:lnTo>
                    <a:pt x="1103" y="1795"/>
                  </a:lnTo>
                  <a:lnTo>
                    <a:pt x="1127" y="1842"/>
                  </a:lnTo>
                  <a:lnTo>
                    <a:pt x="1099" y="1852"/>
                  </a:lnTo>
                  <a:lnTo>
                    <a:pt x="1106" y="1931"/>
                  </a:lnTo>
                  <a:lnTo>
                    <a:pt x="1055" y="1952"/>
                  </a:lnTo>
                  <a:lnTo>
                    <a:pt x="1027" y="1964"/>
                  </a:lnTo>
                  <a:lnTo>
                    <a:pt x="1051" y="2000"/>
                  </a:lnTo>
                  <a:lnTo>
                    <a:pt x="1160" y="2004"/>
                  </a:lnTo>
                  <a:lnTo>
                    <a:pt x="1135" y="2061"/>
                  </a:lnTo>
                  <a:lnTo>
                    <a:pt x="1196" y="2072"/>
                  </a:lnTo>
                  <a:lnTo>
                    <a:pt x="1171" y="2122"/>
                  </a:lnTo>
                  <a:lnTo>
                    <a:pt x="1200" y="2141"/>
                  </a:lnTo>
                  <a:lnTo>
                    <a:pt x="1236" y="2179"/>
                  </a:lnTo>
                  <a:lnTo>
                    <a:pt x="1297" y="2179"/>
                  </a:lnTo>
                  <a:lnTo>
                    <a:pt x="1300" y="2040"/>
                  </a:lnTo>
                  <a:lnTo>
                    <a:pt x="1297" y="1734"/>
                  </a:lnTo>
                  <a:lnTo>
                    <a:pt x="1279" y="1677"/>
                  </a:lnTo>
                  <a:lnTo>
                    <a:pt x="1281" y="1371"/>
                  </a:lnTo>
                  <a:lnTo>
                    <a:pt x="1297" y="1338"/>
                  </a:lnTo>
                  <a:lnTo>
                    <a:pt x="1289" y="521"/>
                  </a:lnTo>
                  <a:lnTo>
                    <a:pt x="1314" y="517"/>
                  </a:lnTo>
                  <a:lnTo>
                    <a:pt x="1333" y="335"/>
                  </a:lnTo>
                  <a:lnTo>
                    <a:pt x="1253" y="266"/>
                  </a:lnTo>
                  <a:lnTo>
                    <a:pt x="1179" y="331"/>
                  </a:lnTo>
                  <a:lnTo>
                    <a:pt x="1078" y="323"/>
                  </a:lnTo>
                  <a:lnTo>
                    <a:pt x="1006" y="259"/>
                  </a:lnTo>
                  <a:lnTo>
                    <a:pt x="567" y="255"/>
                  </a:lnTo>
                  <a:lnTo>
                    <a:pt x="510" y="263"/>
                  </a:lnTo>
                  <a:lnTo>
                    <a:pt x="715" y="504"/>
                  </a:lnTo>
                  <a:lnTo>
                    <a:pt x="664" y="508"/>
                  </a:lnTo>
                  <a:lnTo>
                    <a:pt x="268" y="340"/>
                  </a:lnTo>
                  <a:lnTo>
                    <a:pt x="133" y="323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90"/>
            <p:cNvSpPr>
              <a:spLocks/>
            </p:cNvSpPr>
            <p:nvPr/>
          </p:nvSpPr>
          <p:spPr bwMode="auto">
            <a:xfrm>
              <a:off x="4991" y="1901"/>
              <a:ext cx="410" cy="278"/>
            </a:xfrm>
            <a:custGeom>
              <a:avLst/>
              <a:gdLst>
                <a:gd name="T0" fmla="*/ 36 w 969"/>
                <a:gd name="T1" fmla="*/ 72 h 650"/>
                <a:gd name="T2" fmla="*/ 72 w 969"/>
                <a:gd name="T3" fmla="*/ 112 h 650"/>
                <a:gd name="T4" fmla="*/ 154 w 969"/>
                <a:gd name="T5" fmla="*/ 184 h 650"/>
                <a:gd name="T6" fmla="*/ 213 w 969"/>
                <a:gd name="T7" fmla="*/ 291 h 650"/>
                <a:gd name="T8" fmla="*/ 133 w 969"/>
                <a:gd name="T9" fmla="*/ 416 h 650"/>
                <a:gd name="T10" fmla="*/ 137 w 969"/>
                <a:gd name="T11" fmla="*/ 452 h 650"/>
                <a:gd name="T12" fmla="*/ 219 w 969"/>
                <a:gd name="T13" fmla="*/ 393 h 650"/>
                <a:gd name="T14" fmla="*/ 279 w 969"/>
                <a:gd name="T15" fmla="*/ 401 h 650"/>
                <a:gd name="T16" fmla="*/ 333 w 969"/>
                <a:gd name="T17" fmla="*/ 300 h 650"/>
                <a:gd name="T18" fmla="*/ 386 w 969"/>
                <a:gd name="T19" fmla="*/ 418 h 650"/>
                <a:gd name="T20" fmla="*/ 466 w 969"/>
                <a:gd name="T21" fmla="*/ 494 h 650"/>
                <a:gd name="T22" fmla="*/ 506 w 969"/>
                <a:gd name="T23" fmla="*/ 574 h 650"/>
                <a:gd name="T24" fmla="*/ 555 w 969"/>
                <a:gd name="T25" fmla="*/ 650 h 650"/>
                <a:gd name="T26" fmla="*/ 969 w 969"/>
                <a:gd name="T27" fmla="*/ 479 h 650"/>
                <a:gd name="T28" fmla="*/ 857 w 969"/>
                <a:gd name="T29" fmla="*/ 485 h 650"/>
                <a:gd name="T30" fmla="*/ 760 w 969"/>
                <a:gd name="T31" fmla="*/ 521 h 650"/>
                <a:gd name="T32" fmla="*/ 682 w 969"/>
                <a:gd name="T33" fmla="*/ 582 h 650"/>
                <a:gd name="T34" fmla="*/ 603 w 969"/>
                <a:gd name="T35" fmla="*/ 540 h 650"/>
                <a:gd name="T36" fmla="*/ 595 w 969"/>
                <a:gd name="T37" fmla="*/ 477 h 650"/>
                <a:gd name="T38" fmla="*/ 572 w 969"/>
                <a:gd name="T39" fmla="*/ 382 h 650"/>
                <a:gd name="T40" fmla="*/ 428 w 969"/>
                <a:gd name="T41" fmla="*/ 357 h 650"/>
                <a:gd name="T42" fmla="*/ 509 w 969"/>
                <a:gd name="T43" fmla="*/ 304 h 650"/>
                <a:gd name="T44" fmla="*/ 536 w 969"/>
                <a:gd name="T45" fmla="*/ 258 h 650"/>
                <a:gd name="T46" fmla="*/ 479 w 969"/>
                <a:gd name="T47" fmla="*/ 116 h 650"/>
                <a:gd name="T48" fmla="*/ 439 w 969"/>
                <a:gd name="T49" fmla="*/ 122 h 650"/>
                <a:gd name="T50" fmla="*/ 357 w 969"/>
                <a:gd name="T51" fmla="*/ 215 h 650"/>
                <a:gd name="T52" fmla="*/ 255 w 969"/>
                <a:gd name="T53" fmla="*/ 203 h 650"/>
                <a:gd name="T54" fmla="*/ 317 w 969"/>
                <a:gd name="T55" fmla="*/ 163 h 650"/>
                <a:gd name="T56" fmla="*/ 373 w 969"/>
                <a:gd name="T57" fmla="*/ 91 h 650"/>
                <a:gd name="T58" fmla="*/ 302 w 969"/>
                <a:gd name="T59" fmla="*/ 21 h 650"/>
                <a:gd name="T60" fmla="*/ 234 w 969"/>
                <a:gd name="T61" fmla="*/ 25 h 650"/>
                <a:gd name="T62" fmla="*/ 162 w 969"/>
                <a:gd name="T63" fmla="*/ 11 h 650"/>
                <a:gd name="T64" fmla="*/ 106 w 969"/>
                <a:gd name="T65" fmla="*/ 11 h 650"/>
                <a:gd name="T66" fmla="*/ 19 w 969"/>
                <a:gd name="T67" fmla="*/ 0 h 650"/>
                <a:gd name="T68" fmla="*/ 4 w 969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9" h="650">
                  <a:moveTo>
                    <a:pt x="4" y="15"/>
                  </a:moveTo>
                  <a:lnTo>
                    <a:pt x="36" y="72"/>
                  </a:lnTo>
                  <a:lnTo>
                    <a:pt x="0" y="116"/>
                  </a:lnTo>
                  <a:lnTo>
                    <a:pt x="72" y="112"/>
                  </a:lnTo>
                  <a:lnTo>
                    <a:pt x="152" y="131"/>
                  </a:lnTo>
                  <a:lnTo>
                    <a:pt x="154" y="184"/>
                  </a:lnTo>
                  <a:lnTo>
                    <a:pt x="184" y="224"/>
                  </a:lnTo>
                  <a:lnTo>
                    <a:pt x="213" y="291"/>
                  </a:lnTo>
                  <a:lnTo>
                    <a:pt x="188" y="367"/>
                  </a:lnTo>
                  <a:lnTo>
                    <a:pt x="133" y="416"/>
                  </a:lnTo>
                  <a:lnTo>
                    <a:pt x="80" y="477"/>
                  </a:lnTo>
                  <a:lnTo>
                    <a:pt x="137" y="452"/>
                  </a:lnTo>
                  <a:lnTo>
                    <a:pt x="203" y="431"/>
                  </a:lnTo>
                  <a:lnTo>
                    <a:pt x="219" y="393"/>
                  </a:lnTo>
                  <a:lnTo>
                    <a:pt x="228" y="464"/>
                  </a:lnTo>
                  <a:lnTo>
                    <a:pt x="279" y="401"/>
                  </a:lnTo>
                  <a:lnTo>
                    <a:pt x="270" y="334"/>
                  </a:lnTo>
                  <a:lnTo>
                    <a:pt x="333" y="300"/>
                  </a:lnTo>
                  <a:lnTo>
                    <a:pt x="342" y="365"/>
                  </a:lnTo>
                  <a:lnTo>
                    <a:pt x="386" y="418"/>
                  </a:lnTo>
                  <a:lnTo>
                    <a:pt x="397" y="479"/>
                  </a:lnTo>
                  <a:lnTo>
                    <a:pt x="466" y="494"/>
                  </a:lnTo>
                  <a:lnTo>
                    <a:pt x="445" y="555"/>
                  </a:lnTo>
                  <a:lnTo>
                    <a:pt x="506" y="574"/>
                  </a:lnTo>
                  <a:lnTo>
                    <a:pt x="483" y="620"/>
                  </a:lnTo>
                  <a:lnTo>
                    <a:pt x="555" y="650"/>
                  </a:lnTo>
                  <a:lnTo>
                    <a:pt x="952" y="650"/>
                  </a:lnTo>
                  <a:lnTo>
                    <a:pt x="969" y="479"/>
                  </a:lnTo>
                  <a:lnTo>
                    <a:pt x="909" y="494"/>
                  </a:lnTo>
                  <a:lnTo>
                    <a:pt x="857" y="485"/>
                  </a:lnTo>
                  <a:lnTo>
                    <a:pt x="804" y="515"/>
                  </a:lnTo>
                  <a:lnTo>
                    <a:pt x="760" y="521"/>
                  </a:lnTo>
                  <a:lnTo>
                    <a:pt x="743" y="570"/>
                  </a:lnTo>
                  <a:lnTo>
                    <a:pt x="682" y="582"/>
                  </a:lnTo>
                  <a:lnTo>
                    <a:pt x="610" y="580"/>
                  </a:lnTo>
                  <a:lnTo>
                    <a:pt x="603" y="540"/>
                  </a:lnTo>
                  <a:lnTo>
                    <a:pt x="585" y="534"/>
                  </a:lnTo>
                  <a:lnTo>
                    <a:pt x="595" y="477"/>
                  </a:lnTo>
                  <a:lnTo>
                    <a:pt x="546" y="473"/>
                  </a:lnTo>
                  <a:lnTo>
                    <a:pt x="572" y="382"/>
                  </a:lnTo>
                  <a:lnTo>
                    <a:pt x="460" y="407"/>
                  </a:lnTo>
                  <a:lnTo>
                    <a:pt x="428" y="357"/>
                  </a:lnTo>
                  <a:lnTo>
                    <a:pt x="494" y="350"/>
                  </a:lnTo>
                  <a:lnTo>
                    <a:pt x="509" y="304"/>
                  </a:lnTo>
                  <a:lnTo>
                    <a:pt x="504" y="264"/>
                  </a:lnTo>
                  <a:lnTo>
                    <a:pt x="536" y="258"/>
                  </a:lnTo>
                  <a:lnTo>
                    <a:pt x="511" y="179"/>
                  </a:lnTo>
                  <a:lnTo>
                    <a:pt x="479" y="116"/>
                  </a:lnTo>
                  <a:lnTo>
                    <a:pt x="454" y="91"/>
                  </a:lnTo>
                  <a:lnTo>
                    <a:pt x="439" y="122"/>
                  </a:lnTo>
                  <a:lnTo>
                    <a:pt x="409" y="177"/>
                  </a:lnTo>
                  <a:lnTo>
                    <a:pt x="357" y="215"/>
                  </a:lnTo>
                  <a:lnTo>
                    <a:pt x="336" y="236"/>
                  </a:lnTo>
                  <a:lnTo>
                    <a:pt x="255" y="203"/>
                  </a:lnTo>
                  <a:lnTo>
                    <a:pt x="260" y="179"/>
                  </a:lnTo>
                  <a:lnTo>
                    <a:pt x="317" y="163"/>
                  </a:lnTo>
                  <a:lnTo>
                    <a:pt x="346" y="137"/>
                  </a:lnTo>
                  <a:lnTo>
                    <a:pt x="373" y="91"/>
                  </a:lnTo>
                  <a:lnTo>
                    <a:pt x="331" y="76"/>
                  </a:lnTo>
                  <a:lnTo>
                    <a:pt x="302" y="21"/>
                  </a:lnTo>
                  <a:lnTo>
                    <a:pt x="274" y="11"/>
                  </a:lnTo>
                  <a:lnTo>
                    <a:pt x="234" y="25"/>
                  </a:lnTo>
                  <a:lnTo>
                    <a:pt x="213" y="11"/>
                  </a:lnTo>
                  <a:lnTo>
                    <a:pt x="162" y="11"/>
                  </a:lnTo>
                  <a:lnTo>
                    <a:pt x="133" y="49"/>
                  </a:lnTo>
                  <a:lnTo>
                    <a:pt x="106" y="11"/>
                  </a:lnTo>
                  <a:lnTo>
                    <a:pt x="49" y="21"/>
                  </a:lnTo>
                  <a:lnTo>
                    <a:pt x="19" y="0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91"/>
            <p:cNvSpPr>
              <a:spLocks/>
            </p:cNvSpPr>
            <p:nvPr/>
          </p:nvSpPr>
          <p:spPr bwMode="auto">
            <a:xfrm>
              <a:off x="4252" y="1885"/>
              <a:ext cx="142" cy="238"/>
            </a:xfrm>
            <a:custGeom>
              <a:avLst/>
              <a:gdLst>
                <a:gd name="T0" fmla="*/ 15 w 335"/>
                <a:gd name="T1" fmla="*/ 0 h 557"/>
                <a:gd name="T2" fmla="*/ 40 w 335"/>
                <a:gd name="T3" fmla="*/ 53 h 557"/>
                <a:gd name="T4" fmla="*/ 10 w 335"/>
                <a:gd name="T5" fmla="*/ 114 h 557"/>
                <a:gd name="T6" fmla="*/ 38 w 335"/>
                <a:gd name="T7" fmla="*/ 114 h 557"/>
                <a:gd name="T8" fmla="*/ 0 w 335"/>
                <a:gd name="T9" fmla="*/ 207 h 557"/>
                <a:gd name="T10" fmla="*/ 44 w 335"/>
                <a:gd name="T11" fmla="*/ 165 h 557"/>
                <a:gd name="T12" fmla="*/ 86 w 335"/>
                <a:gd name="T13" fmla="*/ 226 h 557"/>
                <a:gd name="T14" fmla="*/ 63 w 335"/>
                <a:gd name="T15" fmla="*/ 298 h 557"/>
                <a:gd name="T16" fmla="*/ 91 w 335"/>
                <a:gd name="T17" fmla="*/ 378 h 557"/>
                <a:gd name="T18" fmla="*/ 101 w 335"/>
                <a:gd name="T19" fmla="*/ 473 h 557"/>
                <a:gd name="T20" fmla="*/ 38 w 335"/>
                <a:gd name="T21" fmla="*/ 540 h 557"/>
                <a:gd name="T22" fmla="*/ 135 w 335"/>
                <a:gd name="T23" fmla="*/ 496 h 557"/>
                <a:gd name="T24" fmla="*/ 209 w 335"/>
                <a:gd name="T25" fmla="*/ 557 h 557"/>
                <a:gd name="T26" fmla="*/ 335 w 335"/>
                <a:gd name="T27" fmla="*/ 557 h 557"/>
                <a:gd name="T28" fmla="*/ 230 w 335"/>
                <a:gd name="T29" fmla="*/ 534 h 557"/>
                <a:gd name="T30" fmla="*/ 183 w 335"/>
                <a:gd name="T31" fmla="*/ 467 h 557"/>
                <a:gd name="T32" fmla="*/ 183 w 335"/>
                <a:gd name="T33" fmla="*/ 416 h 557"/>
                <a:gd name="T34" fmla="*/ 183 w 335"/>
                <a:gd name="T35" fmla="*/ 365 h 557"/>
                <a:gd name="T36" fmla="*/ 139 w 335"/>
                <a:gd name="T37" fmla="*/ 372 h 557"/>
                <a:gd name="T38" fmla="*/ 129 w 335"/>
                <a:gd name="T39" fmla="*/ 312 h 557"/>
                <a:gd name="T40" fmla="*/ 124 w 335"/>
                <a:gd name="T41" fmla="*/ 264 h 557"/>
                <a:gd name="T42" fmla="*/ 154 w 335"/>
                <a:gd name="T43" fmla="*/ 203 h 557"/>
                <a:gd name="T44" fmla="*/ 97 w 335"/>
                <a:gd name="T45" fmla="*/ 175 h 557"/>
                <a:gd name="T46" fmla="*/ 97 w 335"/>
                <a:gd name="T47" fmla="*/ 93 h 557"/>
                <a:gd name="T48" fmla="*/ 88 w 335"/>
                <a:gd name="T49" fmla="*/ 32 h 557"/>
                <a:gd name="T50" fmla="*/ 15 w 335"/>
                <a:gd name="T51" fmla="*/ 0 h 557"/>
                <a:gd name="T52" fmla="*/ 15 w 335"/>
                <a:gd name="T5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57">
                  <a:moveTo>
                    <a:pt x="15" y="0"/>
                  </a:moveTo>
                  <a:lnTo>
                    <a:pt x="40" y="53"/>
                  </a:lnTo>
                  <a:lnTo>
                    <a:pt x="10" y="114"/>
                  </a:lnTo>
                  <a:lnTo>
                    <a:pt x="38" y="114"/>
                  </a:lnTo>
                  <a:lnTo>
                    <a:pt x="0" y="207"/>
                  </a:lnTo>
                  <a:lnTo>
                    <a:pt x="44" y="165"/>
                  </a:lnTo>
                  <a:lnTo>
                    <a:pt x="86" y="226"/>
                  </a:lnTo>
                  <a:lnTo>
                    <a:pt x="63" y="298"/>
                  </a:lnTo>
                  <a:lnTo>
                    <a:pt x="91" y="378"/>
                  </a:lnTo>
                  <a:lnTo>
                    <a:pt x="101" y="473"/>
                  </a:lnTo>
                  <a:lnTo>
                    <a:pt x="38" y="540"/>
                  </a:lnTo>
                  <a:lnTo>
                    <a:pt x="135" y="496"/>
                  </a:lnTo>
                  <a:lnTo>
                    <a:pt x="209" y="557"/>
                  </a:lnTo>
                  <a:lnTo>
                    <a:pt x="335" y="557"/>
                  </a:lnTo>
                  <a:lnTo>
                    <a:pt x="230" y="534"/>
                  </a:lnTo>
                  <a:lnTo>
                    <a:pt x="183" y="467"/>
                  </a:lnTo>
                  <a:lnTo>
                    <a:pt x="183" y="416"/>
                  </a:lnTo>
                  <a:lnTo>
                    <a:pt x="183" y="365"/>
                  </a:lnTo>
                  <a:lnTo>
                    <a:pt x="139" y="372"/>
                  </a:lnTo>
                  <a:lnTo>
                    <a:pt x="129" y="312"/>
                  </a:lnTo>
                  <a:lnTo>
                    <a:pt x="124" y="264"/>
                  </a:lnTo>
                  <a:lnTo>
                    <a:pt x="154" y="203"/>
                  </a:lnTo>
                  <a:lnTo>
                    <a:pt x="97" y="175"/>
                  </a:lnTo>
                  <a:lnTo>
                    <a:pt x="97" y="93"/>
                  </a:lnTo>
                  <a:lnTo>
                    <a:pt x="88" y="3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92"/>
            <p:cNvSpPr>
              <a:spLocks/>
            </p:cNvSpPr>
            <p:nvPr/>
          </p:nvSpPr>
          <p:spPr bwMode="auto">
            <a:xfrm>
              <a:off x="3758" y="2005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93"/>
            <p:cNvSpPr>
              <a:spLocks/>
            </p:cNvSpPr>
            <p:nvPr/>
          </p:nvSpPr>
          <p:spPr bwMode="auto">
            <a:xfrm>
              <a:off x="3229" y="1928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94"/>
            <p:cNvSpPr>
              <a:spLocks/>
            </p:cNvSpPr>
            <p:nvPr/>
          </p:nvSpPr>
          <p:spPr bwMode="auto">
            <a:xfrm>
              <a:off x="3451" y="1949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95"/>
            <p:cNvSpPr>
              <a:spLocks/>
            </p:cNvSpPr>
            <p:nvPr/>
          </p:nvSpPr>
          <p:spPr bwMode="auto">
            <a:xfrm>
              <a:off x="4862" y="1132"/>
              <a:ext cx="66" cy="130"/>
            </a:xfrm>
            <a:custGeom>
              <a:avLst/>
              <a:gdLst>
                <a:gd name="T0" fmla="*/ 0 w 156"/>
                <a:gd name="T1" fmla="*/ 146 h 304"/>
                <a:gd name="T2" fmla="*/ 13 w 156"/>
                <a:gd name="T3" fmla="*/ 32 h 304"/>
                <a:gd name="T4" fmla="*/ 38 w 156"/>
                <a:gd name="T5" fmla="*/ 0 h 304"/>
                <a:gd name="T6" fmla="*/ 61 w 156"/>
                <a:gd name="T7" fmla="*/ 0 h 304"/>
                <a:gd name="T8" fmla="*/ 91 w 156"/>
                <a:gd name="T9" fmla="*/ 28 h 304"/>
                <a:gd name="T10" fmla="*/ 95 w 156"/>
                <a:gd name="T11" fmla="*/ 133 h 304"/>
                <a:gd name="T12" fmla="*/ 127 w 156"/>
                <a:gd name="T13" fmla="*/ 133 h 304"/>
                <a:gd name="T14" fmla="*/ 156 w 156"/>
                <a:gd name="T15" fmla="*/ 165 h 304"/>
                <a:gd name="T16" fmla="*/ 139 w 156"/>
                <a:gd name="T17" fmla="*/ 304 h 304"/>
                <a:gd name="T18" fmla="*/ 85 w 156"/>
                <a:gd name="T19" fmla="*/ 194 h 304"/>
                <a:gd name="T20" fmla="*/ 0 w 156"/>
                <a:gd name="T21" fmla="*/ 146 h 304"/>
                <a:gd name="T22" fmla="*/ 0 w 156"/>
                <a:gd name="T23" fmla="*/ 1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304">
                  <a:moveTo>
                    <a:pt x="0" y="146"/>
                  </a:moveTo>
                  <a:lnTo>
                    <a:pt x="13" y="32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91" y="28"/>
                  </a:lnTo>
                  <a:lnTo>
                    <a:pt x="95" y="133"/>
                  </a:lnTo>
                  <a:lnTo>
                    <a:pt x="127" y="133"/>
                  </a:lnTo>
                  <a:lnTo>
                    <a:pt x="156" y="165"/>
                  </a:lnTo>
                  <a:lnTo>
                    <a:pt x="139" y="304"/>
                  </a:lnTo>
                  <a:lnTo>
                    <a:pt x="85" y="194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96"/>
            <p:cNvSpPr>
              <a:spLocks/>
            </p:cNvSpPr>
            <p:nvPr/>
          </p:nvSpPr>
          <p:spPr bwMode="auto">
            <a:xfrm>
              <a:off x="5021" y="1076"/>
              <a:ext cx="35" cy="210"/>
            </a:xfrm>
            <a:custGeom>
              <a:avLst/>
              <a:gdLst>
                <a:gd name="T0" fmla="*/ 86 w 86"/>
                <a:gd name="T1" fmla="*/ 492 h 492"/>
                <a:gd name="T2" fmla="*/ 80 w 86"/>
                <a:gd name="T3" fmla="*/ 0 h 492"/>
                <a:gd name="T4" fmla="*/ 33 w 86"/>
                <a:gd name="T5" fmla="*/ 0 h 492"/>
                <a:gd name="T6" fmla="*/ 37 w 86"/>
                <a:gd name="T7" fmla="*/ 49 h 492"/>
                <a:gd name="T8" fmla="*/ 21 w 86"/>
                <a:gd name="T9" fmla="*/ 239 h 492"/>
                <a:gd name="T10" fmla="*/ 0 w 86"/>
                <a:gd name="T11" fmla="*/ 247 h 492"/>
                <a:gd name="T12" fmla="*/ 12 w 86"/>
                <a:gd name="T13" fmla="*/ 482 h 492"/>
                <a:gd name="T14" fmla="*/ 86 w 86"/>
                <a:gd name="T15" fmla="*/ 492 h 492"/>
                <a:gd name="T16" fmla="*/ 86 w 86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92">
                  <a:moveTo>
                    <a:pt x="86" y="492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37" y="49"/>
                  </a:lnTo>
                  <a:lnTo>
                    <a:pt x="21" y="239"/>
                  </a:lnTo>
                  <a:lnTo>
                    <a:pt x="0" y="247"/>
                  </a:lnTo>
                  <a:lnTo>
                    <a:pt x="12" y="482"/>
                  </a:lnTo>
                  <a:lnTo>
                    <a:pt x="86" y="492"/>
                  </a:lnTo>
                  <a:lnTo>
                    <a:pt x="86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7"/>
            <p:cNvSpPr>
              <a:spLocks/>
            </p:cNvSpPr>
            <p:nvPr/>
          </p:nvSpPr>
          <p:spPr bwMode="auto">
            <a:xfrm>
              <a:off x="4741" y="1128"/>
              <a:ext cx="299" cy="316"/>
            </a:xfrm>
            <a:custGeom>
              <a:avLst/>
              <a:gdLst>
                <a:gd name="T0" fmla="*/ 28 w 705"/>
                <a:gd name="T1" fmla="*/ 107 h 740"/>
                <a:gd name="T2" fmla="*/ 122 w 705"/>
                <a:gd name="T3" fmla="*/ 122 h 740"/>
                <a:gd name="T4" fmla="*/ 165 w 705"/>
                <a:gd name="T5" fmla="*/ 0 h 740"/>
                <a:gd name="T6" fmla="*/ 203 w 705"/>
                <a:gd name="T7" fmla="*/ 118 h 740"/>
                <a:gd name="T8" fmla="*/ 376 w 705"/>
                <a:gd name="T9" fmla="*/ 200 h 740"/>
                <a:gd name="T10" fmla="*/ 580 w 705"/>
                <a:gd name="T11" fmla="*/ 561 h 740"/>
                <a:gd name="T12" fmla="*/ 690 w 705"/>
                <a:gd name="T13" fmla="*/ 698 h 740"/>
                <a:gd name="T14" fmla="*/ 705 w 705"/>
                <a:gd name="T15" fmla="*/ 740 h 740"/>
                <a:gd name="T16" fmla="*/ 276 w 705"/>
                <a:gd name="T17" fmla="*/ 569 h 740"/>
                <a:gd name="T18" fmla="*/ 133 w 705"/>
                <a:gd name="T19" fmla="*/ 536 h 740"/>
                <a:gd name="T20" fmla="*/ 36 w 705"/>
                <a:gd name="T21" fmla="*/ 264 h 740"/>
                <a:gd name="T22" fmla="*/ 4 w 705"/>
                <a:gd name="T23" fmla="*/ 251 h 740"/>
                <a:gd name="T24" fmla="*/ 0 w 705"/>
                <a:gd name="T25" fmla="*/ 103 h 740"/>
                <a:gd name="T26" fmla="*/ 28 w 705"/>
                <a:gd name="T27" fmla="*/ 107 h 740"/>
                <a:gd name="T28" fmla="*/ 28 w 705"/>
                <a:gd name="T29" fmla="*/ 10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5" h="740">
                  <a:moveTo>
                    <a:pt x="28" y="107"/>
                  </a:moveTo>
                  <a:lnTo>
                    <a:pt x="122" y="122"/>
                  </a:lnTo>
                  <a:lnTo>
                    <a:pt x="165" y="0"/>
                  </a:lnTo>
                  <a:lnTo>
                    <a:pt x="203" y="118"/>
                  </a:lnTo>
                  <a:lnTo>
                    <a:pt x="376" y="200"/>
                  </a:lnTo>
                  <a:lnTo>
                    <a:pt x="580" y="561"/>
                  </a:lnTo>
                  <a:lnTo>
                    <a:pt x="690" y="698"/>
                  </a:lnTo>
                  <a:lnTo>
                    <a:pt x="705" y="740"/>
                  </a:lnTo>
                  <a:lnTo>
                    <a:pt x="276" y="569"/>
                  </a:lnTo>
                  <a:lnTo>
                    <a:pt x="133" y="536"/>
                  </a:lnTo>
                  <a:lnTo>
                    <a:pt x="36" y="264"/>
                  </a:lnTo>
                  <a:lnTo>
                    <a:pt x="4" y="251"/>
                  </a:lnTo>
                  <a:lnTo>
                    <a:pt x="0" y="103"/>
                  </a:lnTo>
                  <a:lnTo>
                    <a:pt x="28" y="10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98"/>
            <p:cNvSpPr>
              <a:spLocks/>
            </p:cNvSpPr>
            <p:nvPr/>
          </p:nvSpPr>
          <p:spPr bwMode="auto">
            <a:xfrm>
              <a:off x="4630" y="640"/>
              <a:ext cx="57" cy="273"/>
            </a:xfrm>
            <a:custGeom>
              <a:avLst/>
              <a:gdLst>
                <a:gd name="T0" fmla="*/ 15 w 135"/>
                <a:gd name="T1" fmla="*/ 629 h 640"/>
                <a:gd name="T2" fmla="*/ 0 w 135"/>
                <a:gd name="T3" fmla="*/ 350 h 640"/>
                <a:gd name="T4" fmla="*/ 17 w 135"/>
                <a:gd name="T5" fmla="*/ 287 h 640"/>
                <a:gd name="T6" fmla="*/ 11 w 135"/>
                <a:gd name="T7" fmla="*/ 11 h 640"/>
                <a:gd name="T8" fmla="*/ 57 w 135"/>
                <a:gd name="T9" fmla="*/ 0 h 640"/>
                <a:gd name="T10" fmla="*/ 110 w 135"/>
                <a:gd name="T11" fmla="*/ 11 h 640"/>
                <a:gd name="T12" fmla="*/ 102 w 135"/>
                <a:gd name="T13" fmla="*/ 260 h 640"/>
                <a:gd name="T14" fmla="*/ 106 w 135"/>
                <a:gd name="T15" fmla="*/ 308 h 640"/>
                <a:gd name="T16" fmla="*/ 135 w 135"/>
                <a:gd name="T17" fmla="*/ 344 h 640"/>
                <a:gd name="T18" fmla="*/ 118 w 135"/>
                <a:gd name="T19" fmla="*/ 361 h 640"/>
                <a:gd name="T20" fmla="*/ 114 w 135"/>
                <a:gd name="T21" fmla="*/ 640 h 640"/>
                <a:gd name="T22" fmla="*/ 15 w 135"/>
                <a:gd name="T23" fmla="*/ 629 h 640"/>
                <a:gd name="T24" fmla="*/ 15 w 135"/>
                <a:gd name="T25" fmla="*/ 62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640">
                  <a:moveTo>
                    <a:pt x="15" y="629"/>
                  </a:moveTo>
                  <a:lnTo>
                    <a:pt x="0" y="350"/>
                  </a:lnTo>
                  <a:lnTo>
                    <a:pt x="17" y="287"/>
                  </a:lnTo>
                  <a:lnTo>
                    <a:pt x="11" y="11"/>
                  </a:lnTo>
                  <a:lnTo>
                    <a:pt x="57" y="0"/>
                  </a:lnTo>
                  <a:lnTo>
                    <a:pt x="110" y="11"/>
                  </a:lnTo>
                  <a:lnTo>
                    <a:pt x="102" y="260"/>
                  </a:lnTo>
                  <a:lnTo>
                    <a:pt x="106" y="308"/>
                  </a:lnTo>
                  <a:lnTo>
                    <a:pt x="135" y="344"/>
                  </a:lnTo>
                  <a:lnTo>
                    <a:pt x="118" y="361"/>
                  </a:lnTo>
                  <a:lnTo>
                    <a:pt x="114" y="640"/>
                  </a:lnTo>
                  <a:lnTo>
                    <a:pt x="15" y="629"/>
                  </a:lnTo>
                  <a:lnTo>
                    <a:pt x="15" y="6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9"/>
            <p:cNvSpPr>
              <a:spLocks/>
            </p:cNvSpPr>
            <p:nvPr/>
          </p:nvSpPr>
          <p:spPr bwMode="auto">
            <a:xfrm>
              <a:off x="3460" y="1228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3908" y="1427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01"/>
            <p:cNvSpPr>
              <a:spLocks/>
            </p:cNvSpPr>
            <p:nvPr/>
          </p:nvSpPr>
          <p:spPr bwMode="auto">
            <a:xfrm>
              <a:off x="3943" y="1440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3905" y="1299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03"/>
            <p:cNvSpPr>
              <a:spLocks/>
            </p:cNvSpPr>
            <p:nvPr/>
          </p:nvSpPr>
          <p:spPr bwMode="auto">
            <a:xfrm>
              <a:off x="3454" y="1306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3622" y="1306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05"/>
            <p:cNvSpPr>
              <a:spLocks/>
            </p:cNvSpPr>
            <p:nvPr/>
          </p:nvSpPr>
          <p:spPr bwMode="auto">
            <a:xfrm>
              <a:off x="3879" y="1306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3664" y="1408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3147" y="863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8"/>
            <p:cNvSpPr>
              <a:spLocks/>
            </p:cNvSpPr>
            <p:nvPr/>
          </p:nvSpPr>
          <p:spPr bwMode="auto">
            <a:xfrm>
              <a:off x="3342" y="895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09"/>
            <p:cNvSpPr>
              <a:spLocks/>
            </p:cNvSpPr>
            <p:nvPr/>
          </p:nvSpPr>
          <p:spPr bwMode="auto">
            <a:xfrm>
              <a:off x="4231" y="390"/>
              <a:ext cx="569" cy="713"/>
            </a:xfrm>
            <a:custGeom>
              <a:avLst/>
              <a:gdLst>
                <a:gd name="T0" fmla="*/ 40 w 1346"/>
                <a:gd name="T1" fmla="*/ 1371 h 1667"/>
                <a:gd name="T2" fmla="*/ 211 w 1346"/>
                <a:gd name="T3" fmla="*/ 1224 h 1667"/>
                <a:gd name="T4" fmla="*/ 245 w 1346"/>
                <a:gd name="T5" fmla="*/ 1082 h 1667"/>
                <a:gd name="T6" fmla="*/ 593 w 1346"/>
                <a:gd name="T7" fmla="*/ 202 h 1667"/>
                <a:gd name="T8" fmla="*/ 650 w 1346"/>
                <a:gd name="T9" fmla="*/ 82 h 1667"/>
                <a:gd name="T10" fmla="*/ 331 w 1346"/>
                <a:gd name="T11" fmla="*/ 1042 h 1667"/>
                <a:gd name="T12" fmla="*/ 277 w 1346"/>
                <a:gd name="T13" fmla="*/ 1139 h 1667"/>
                <a:gd name="T14" fmla="*/ 281 w 1346"/>
                <a:gd name="T15" fmla="*/ 1171 h 1667"/>
                <a:gd name="T16" fmla="*/ 142 w 1346"/>
                <a:gd name="T17" fmla="*/ 1338 h 1667"/>
                <a:gd name="T18" fmla="*/ 464 w 1346"/>
                <a:gd name="T19" fmla="*/ 1245 h 1667"/>
                <a:gd name="T20" fmla="*/ 585 w 1346"/>
                <a:gd name="T21" fmla="*/ 557 h 1667"/>
                <a:gd name="T22" fmla="*/ 629 w 1346"/>
                <a:gd name="T23" fmla="*/ 384 h 1667"/>
                <a:gd name="T24" fmla="*/ 562 w 1346"/>
                <a:gd name="T25" fmla="*/ 1032 h 1667"/>
                <a:gd name="T26" fmla="*/ 1080 w 1346"/>
                <a:gd name="T27" fmla="*/ 1261 h 1667"/>
                <a:gd name="T28" fmla="*/ 1298 w 1346"/>
                <a:gd name="T29" fmla="*/ 1485 h 1667"/>
                <a:gd name="T30" fmla="*/ 1272 w 1346"/>
                <a:gd name="T31" fmla="*/ 1616 h 1667"/>
                <a:gd name="T32" fmla="*/ 1275 w 1346"/>
                <a:gd name="T33" fmla="*/ 1414 h 1667"/>
                <a:gd name="T34" fmla="*/ 1218 w 1346"/>
                <a:gd name="T35" fmla="*/ 1433 h 1667"/>
                <a:gd name="T36" fmla="*/ 1199 w 1346"/>
                <a:gd name="T37" fmla="*/ 1365 h 1667"/>
                <a:gd name="T38" fmla="*/ 1146 w 1346"/>
                <a:gd name="T39" fmla="*/ 1405 h 1667"/>
                <a:gd name="T40" fmla="*/ 1125 w 1346"/>
                <a:gd name="T41" fmla="*/ 1325 h 1667"/>
                <a:gd name="T42" fmla="*/ 1078 w 1346"/>
                <a:gd name="T43" fmla="*/ 1348 h 1667"/>
                <a:gd name="T44" fmla="*/ 1042 w 1346"/>
                <a:gd name="T45" fmla="*/ 1295 h 1667"/>
                <a:gd name="T46" fmla="*/ 1015 w 1346"/>
                <a:gd name="T47" fmla="*/ 1359 h 1667"/>
                <a:gd name="T48" fmla="*/ 950 w 1346"/>
                <a:gd name="T49" fmla="*/ 1287 h 1667"/>
                <a:gd name="T50" fmla="*/ 916 w 1346"/>
                <a:gd name="T51" fmla="*/ 1321 h 1667"/>
                <a:gd name="T52" fmla="*/ 846 w 1346"/>
                <a:gd name="T53" fmla="*/ 1276 h 1667"/>
                <a:gd name="T54" fmla="*/ 802 w 1346"/>
                <a:gd name="T55" fmla="*/ 1354 h 1667"/>
                <a:gd name="T56" fmla="*/ 713 w 1346"/>
                <a:gd name="T57" fmla="*/ 1280 h 1667"/>
                <a:gd name="T58" fmla="*/ 671 w 1346"/>
                <a:gd name="T59" fmla="*/ 1312 h 1667"/>
                <a:gd name="T60" fmla="*/ 602 w 1346"/>
                <a:gd name="T61" fmla="*/ 1276 h 1667"/>
                <a:gd name="T62" fmla="*/ 551 w 1346"/>
                <a:gd name="T63" fmla="*/ 1342 h 1667"/>
                <a:gd name="T64" fmla="*/ 458 w 1346"/>
                <a:gd name="T65" fmla="*/ 1291 h 1667"/>
                <a:gd name="T66" fmla="*/ 418 w 1346"/>
                <a:gd name="T67" fmla="*/ 1338 h 1667"/>
                <a:gd name="T68" fmla="*/ 369 w 1346"/>
                <a:gd name="T69" fmla="*/ 1314 h 1667"/>
                <a:gd name="T70" fmla="*/ 325 w 1346"/>
                <a:gd name="T71" fmla="*/ 1386 h 1667"/>
                <a:gd name="T72" fmla="*/ 247 w 1346"/>
                <a:gd name="T73" fmla="*/ 1348 h 1667"/>
                <a:gd name="T74" fmla="*/ 209 w 1346"/>
                <a:gd name="T75" fmla="*/ 1394 h 1667"/>
                <a:gd name="T76" fmla="*/ 163 w 1346"/>
                <a:gd name="T77" fmla="*/ 1371 h 1667"/>
                <a:gd name="T78" fmla="*/ 121 w 1346"/>
                <a:gd name="T79" fmla="*/ 1443 h 1667"/>
                <a:gd name="T80" fmla="*/ 85 w 1346"/>
                <a:gd name="T81" fmla="*/ 1627 h 1667"/>
                <a:gd name="T82" fmla="*/ 36 w 1346"/>
                <a:gd name="T83" fmla="*/ 1576 h 1667"/>
                <a:gd name="T84" fmla="*/ 0 w 1346"/>
                <a:gd name="T85" fmla="*/ 1536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6" h="1667">
                  <a:moveTo>
                    <a:pt x="0" y="1536"/>
                  </a:moveTo>
                  <a:lnTo>
                    <a:pt x="40" y="1371"/>
                  </a:lnTo>
                  <a:lnTo>
                    <a:pt x="131" y="1304"/>
                  </a:lnTo>
                  <a:lnTo>
                    <a:pt x="211" y="1224"/>
                  </a:lnTo>
                  <a:lnTo>
                    <a:pt x="251" y="1145"/>
                  </a:lnTo>
                  <a:lnTo>
                    <a:pt x="245" y="1082"/>
                  </a:lnTo>
                  <a:lnTo>
                    <a:pt x="304" y="1023"/>
                  </a:lnTo>
                  <a:lnTo>
                    <a:pt x="593" y="202"/>
                  </a:lnTo>
                  <a:lnTo>
                    <a:pt x="639" y="0"/>
                  </a:lnTo>
                  <a:lnTo>
                    <a:pt x="650" y="82"/>
                  </a:lnTo>
                  <a:lnTo>
                    <a:pt x="612" y="219"/>
                  </a:lnTo>
                  <a:lnTo>
                    <a:pt x="331" y="1042"/>
                  </a:lnTo>
                  <a:lnTo>
                    <a:pt x="274" y="1086"/>
                  </a:lnTo>
                  <a:lnTo>
                    <a:pt x="277" y="1139"/>
                  </a:lnTo>
                  <a:lnTo>
                    <a:pt x="317" y="1086"/>
                  </a:lnTo>
                  <a:lnTo>
                    <a:pt x="281" y="1171"/>
                  </a:lnTo>
                  <a:lnTo>
                    <a:pt x="222" y="1268"/>
                  </a:lnTo>
                  <a:lnTo>
                    <a:pt x="142" y="1338"/>
                  </a:lnTo>
                  <a:lnTo>
                    <a:pt x="234" y="1327"/>
                  </a:lnTo>
                  <a:lnTo>
                    <a:pt x="464" y="1245"/>
                  </a:lnTo>
                  <a:lnTo>
                    <a:pt x="540" y="935"/>
                  </a:lnTo>
                  <a:lnTo>
                    <a:pt x="585" y="557"/>
                  </a:lnTo>
                  <a:lnTo>
                    <a:pt x="616" y="255"/>
                  </a:lnTo>
                  <a:lnTo>
                    <a:pt x="629" y="384"/>
                  </a:lnTo>
                  <a:lnTo>
                    <a:pt x="602" y="717"/>
                  </a:lnTo>
                  <a:lnTo>
                    <a:pt x="562" y="1032"/>
                  </a:lnTo>
                  <a:lnTo>
                    <a:pt x="504" y="1249"/>
                  </a:lnTo>
                  <a:lnTo>
                    <a:pt x="1080" y="1261"/>
                  </a:lnTo>
                  <a:lnTo>
                    <a:pt x="1346" y="1401"/>
                  </a:lnTo>
                  <a:lnTo>
                    <a:pt x="1298" y="1485"/>
                  </a:lnTo>
                  <a:lnTo>
                    <a:pt x="1296" y="1667"/>
                  </a:lnTo>
                  <a:lnTo>
                    <a:pt x="1272" y="1616"/>
                  </a:lnTo>
                  <a:lnTo>
                    <a:pt x="1272" y="1487"/>
                  </a:lnTo>
                  <a:lnTo>
                    <a:pt x="1275" y="1414"/>
                  </a:lnTo>
                  <a:lnTo>
                    <a:pt x="1256" y="1454"/>
                  </a:lnTo>
                  <a:lnTo>
                    <a:pt x="1218" y="1433"/>
                  </a:lnTo>
                  <a:lnTo>
                    <a:pt x="1216" y="1371"/>
                  </a:lnTo>
                  <a:lnTo>
                    <a:pt x="1199" y="1365"/>
                  </a:lnTo>
                  <a:lnTo>
                    <a:pt x="1186" y="1437"/>
                  </a:lnTo>
                  <a:lnTo>
                    <a:pt x="1146" y="1405"/>
                  </a:lnTo>
                  <a:lnTo>
                    <a:pt x="1146" y="1335"/>
                  </a:lnTo>
                  <a:lnTo>
                    <a:pt x="1125" y="1325"/>
                  </a:lnTo>
                  <a:lnTo>
                    <a:pt x="1118" y="1365"/>
                  </a:lnTo>
                  <a:lnTo>
                    <a:pt x="1078" y="1348"/>
                  </a:lnTo>
                  <a:lnTo>
                    <a:pt x="1074" y="1297"/>
                  </a:lnTo>
                  <a:lnTo>
                    <a:pt x="1042" y="1295"/>
                  </a:lnTo>
                  <a:lnTo>
                    <a:pt x="1040" y="1371"/>
                  </a:lnTo>
                  <a:lnTo>
                    <a:pt x="1015" y="1359"/>
                  </a:lnTo>
                  <a:lnTo>
                    <a:pt x="952" y="1357"/>
                  </a:lnTo>
                  <a:lnTo>
                    <a:pt x="950" y="1287"/>
                  </a:lnTo>
                  <a:lnTo>
                    <a:pt x="920" y="1287"/>
                  </a:lnTo>
                  <a:lnTo>
                    <a:pt x="916" y="1321"/>
                  </a:lnTo>
                  <a:lnTo>
                    <a:pt x="846" y="1318"/>
                  </a:lnTo>
                  <a:lnTo>
                    <a:pt x="846" y="1276"/>
                  </a:lnTo>
                  <a:lnTo>
                    <a:pt x="808" y="1276"/>
                  </a:lnTo>
                  <a:lnTo>
                    <a:pt x="802" y="1354"/>
                  </a:lnTo>
                  <a:lnTo>
                    <a:pt x="715" y="1354"/>
                  </a:lnTo>
                  <a:lnTo>
                    <a:pt x="713" y="1280"/>
                  </a:lnTo>
                  <a:lnTo>
                    <a:pt x="673" y="1280"/>
                  </a:lnTo>
                  <a:lnTo>
                    <a:pt x="671" y="1312"/>
                  </a:lnTo>
                  <a:lnTo>
                    <a:pt x="602" y="1310"/>
                  </a:lnTo>
                  <a:lnTo>
                    <a:pt x="602" y="1276"/>
                  </a:lnTo>
                  <a:lnTo>
                    <a:pt x="557" y="1274"/>
                  </a:lnTo>
                  <a:lnTo>
                    <a:pt x="551" y="1342"/>
                  </a:lnTo>
                  <a:lnTo>
                    <a:pt x="456" y="1344"/>
                  </a:lnTo>
                  <a:lnTo>
                    <a:pt x="458" y="1291"/>
                  </a:lnTo>
                  <a:lnTo>
                    <a:pt x="416" y="1293"/>
                  </a:lnTo>
                  <a:lnTo>
                    <a:pt x="418" y="1338"/>
                  </a:lnTo>
                  <a:lnTo>
                    <a:pt x="367" y="1346"/>
                  </a:lnTo>
                  <a:lnTo>
                    <a:pt x="369" y="1314"/>
                  </a:lnTo>
                  <a:lnTo>
                    <a:pt x="329" y="1327"/>
                  </a:lnTo>
                  <a:lnTo>
                    <a:pt x="325" y="1386"/>
                  </a:lnTo>
                  <a:lnTo>
                    <a:pt x="247" y="1411"/>
                  </a:lnTo>
                  <a:lnTo>
                    <a:pt x="247" y="1348"/>
                  </a:lnTo>
                  <a:lnTo>
                    <a:pt x="215" y="1352"/>
                  </a:lnTo>
                  <a:lnTo>
                    <a:pt x="209" y="1394"/>
                  </a:lnTo>
                  <a:lnTo>
                    <a:pt x="165" y="1407"/>
                  </a:lnTo>
                  <a:lnTo>
                    <a:pt x="163" y="1371"/>
                  </a:lnTo>
                  <a:lnTo>
                    <a:pt x="125" y="1378"/>
                  </a:lnTo>
                  <a:lnTo>
                    <a:pt x="121" y="1443"/>
                  </a:lnTo>
                  <a:lnTo>
                    <a:pt x="87" y="1445"/>
                  </a:lnTo>
                  <a:lnTo>
                    <a:pt x="85" y="1627"/>
                  </a:lnTo>
                  <a:lnTo>
                    <a:pt x="76" y="1576"/>
                  </a:lnTo>
                  <a:lnTo>
                    <a:pt x="36" y="1576"/>
                  </a:lnTo>
                  <a:lnTo>
                    <a:pt x="0" y="1536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4627" y="795"/>
              <a:ext cx="27" cy="113"/>
            </a:xfrm>
            <a:custGeom>
              <a:avLst/>
              <a:gdLst>
                <a:gd name="T0" fmla="*/ 67 w 67"/>
                <a:gd name="T1" fmla="*/ 264 h 264"/>
                <a:gd name="T2" fmla="*/ 25 w 67"/>
                <a:gd name="T3" fmla="*/ 177 h 264"/>
                <a:gd name="T4" fmla="*/ 25 w 67"/>
                <a:gd name="T5" fmla="*/ 2 h 264"/>
                <a:gd name="T6" fmla="*/ 0 w 67"/>
                <a:gd name="T7" fmla="*/ 0 h 264"/>
                <a:gd name="T8" fmla="*/ 2 w 67"/>
                <a:gd name="T9" fmla="*/ 180 h 264"/>
                <a:gd name="T10" fmla="*/ 25 w 67"/>
                <a:gd name="T11" fmla="*/ 255 h 264"/>
                <a:gd name="T12" fmla="*/ 67 w 67"/>
                <a:gd name="T13" fmla="*/ 264 h 264"/>
                <a:gd name="T14" fmla="*/ 67 w 67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64">
                  <a:moveTo>
                    <a:pt x="67" y="264"/>
                  </a:moveTo>
                  <a:lnTo>
                    <a:pt x="25" y="177"/>
                  </a:lnTo>
                  <a:lnTo>
                    <a:pt x="25" y="2"/>
                  </a:lnTo>
                  <a:lnTo>
                    <a:pt x="0" y="0"/>
                  </a:lnTo>
                  <a:lnTo>
                    <a:pt x="2" y="180"/>
                  </a:lnTo>
                  <a:lnTo>
                    <a:pt x="25" y="255"/>
                  </a:lnTo>
                  <a:lnTo>
                    <a:pt x="67" y="264"/>
                  </a:lnTo>
                  <a:lnTo>
                    <a:pt x="67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4334" y="1084"/>
              <a:ext cx="155" cy="464"/>
            </a:xfrm>
            <a:custGeom>
              <a:avLst/>
              <a:gdLst>
                <a:gd name="T0" fmla="*/ 344 w 369"/>
                <a:gd name="T1" fmla="*/ 1079 h 1085"/>
                <a:gd name="T2" fmla="*/ 352 w 369"/>
                <a:gd name="T3" fmla="*/ 26 h 1085"/>
                <a:gd name="T4" fmla="*/ 369 w 369"/>
                <a:gd name="T5" fmla="*/ 0 h 1085"/>
                <a:gd name="T6" fmla="*/ 276 w 369"/>
                <a:gd name="T7" fmla="*/ 3 h 1085"/>
                <a:gd name="T8" fmla="*/ 0 w 369"/>
                <a:gd name="T9" fmla="*/ 93 h 1085"/>
                <a:gd name="T10" fmla="*/ 50 w 369"/>
                <a:gd name="T11" fmla="*/ 99 h 1085"/>
                <a:gd name="T12" fmla="*/ 282 w 369"/>
                <a:gd name="T13" fmla="*/ 34 h 1085"/>
                <a:gd name="T14" fmla="*/ 312 w 369"/>
                <a:gd name="T15" fmla="*/ 34 h 1085"/>
                <a:gd name="T16" fmla="*/ 306 w 369"/>
                <a:gd name="T17" fmla="*/ 1081 h 1085"/>
                <a:gd name="T18" fmla="*/ 325 w 369"/>
                <a:gd name="T19" fmla="*/ 1085 h 1085"/>
                <a:gd name="T20" fmla="*/ 344 w 369"/>
                <a:gd name="T21" fmla="*/ 1079 h 1085"/>
                <a:gd name="T22" fmla="*/ 344 w 369"/>
                <a:gd name="T23" fmla="*/ 1079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1085">
                  <a:moveTo>
                    <a:pt x="344" y="1079"/>
                  </a:moveTo>
                  <a:lnTo>
                    <a:pt x="352" y="26"/>
                  </a:lnTo>
                  <a:lnTo>
                    <a:pt x="369" y="0"/>
                  </a:lnTo>
                  <a:lnTo>
                    <a:pt x="276" y="3"/>
                  </a:lnTo>
                  <a:lnTo>
                    <a:pt x="0" y="93"/>
                  </a:lnTo>
                  <a:lnTo>
                    <a:pt x="50" y="99"/>
                  </a:lnTo>
                  <a:lnTo>
                    <a:pt x="282" y="34"/>
                  </a:lnTo>
                  <a:lnTo>
                    <a:pt x="312" y="34"/>
                  </a:lnTo>
                  <a:lnTo>
                    <a:pt x="306" y="1081"/>
                  </a:lnTo>
                  <a:lnTo>
                    <a:pt x="325" y="1085"/>
                  </a:lnTo>
                  <a:lnTo>
                    <a:pt x="344" y="1079"/>
                  </a:lnTo>
                  <a:lnTo>
                    <a:pt x="344" y="1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12"/>
            <p:cNvSpPr>
              <a:spLocks/>
            </p:cNvSpPr>
            <p:nvPr/>
          </p:nvSpPr>
          <p:spPr bwMode="auto">
            <a:xfrm>
              <a:off x="4300" y="1143"/>
              <a:ext cx="14" cy="429"/>
            </a:xfrm>
            <a:custGeom>
              <a:avLst/>
              <a:gdLst>
                <a:gd name="T0" fmla="*/ 35 w 35"/>
                <a:gd name="T1" fmla="*/ 0 h 1004"/>
                <a:gd name="T2" fmla="*/ 31 w 35"/>
                <a:gd name="T3" fmla="*/ 1000 h 1004"/>
                <a:gd name="T4" fmla="*/ 0 w 35"/>
                <a:gd name="T5" fmla="*/ 1004 h 1004"/>
                <a:gd name="T6" fmla="*/ 8 w 35"/>
                <a:gd name="T7" fmla="*/ 40 h 1004"/>
                <a:gd name="T8" fmla="*/ 35 w 35"/>
                <a:gd name="T9" fmla="*/ 0 h 1004"/>
                <a:gd name="T10" fmla="*/ 35 w 35"/>
                <a:gd name="T1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4">
                  <a:moveTo>
                    <a:pt x="35" y="0"/>
                  </a:moveTo>
                  <a:lnTo>
                    <a:pt x="31" y="1000"/>
                  </a:lnTo>
                  <a:lnTo>
                    <a:pt x="0" y="1004"/>
                  </a:lnTo>
                  <a:lnTo>
                    <a:pt x="8" y="4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13"/>
            <p:cNvSpPr>
              <a:spLocks/>
            </p:cNvSpPr>
            <p:nvPr/>
          </p:nvSpPr>
          <p:spPr bwMode="auto">
            <a:xfrm>
              <a:off x="4258" y="1015"/>
              <a:ext cx="46" cy="585"/>
            </a:xfrm>
            <a:custGeom>
              <a:avLst/>
              <a:gdLst>
                <a:gd name="T0" fmla="*/ 72 w 108"/>
                <a:gd name="T1" fmla="*/ 1315 h 1369"/>
                <a:gd name="T2" fmla="*/ 68 w 108"/>
                <a:gd name="T3" fmla="*/ 297 h 1369"/>
                <a:gd name="T4" fmla="*/ 26 w 108"/>
                <a:gd name="T5" fmla="*/ 230 h 1369"/>
                <a:gd name="T6" fmla="*/ 26 w 108"/>
                <a:gd name="T7" fmla="*/ 0 h 1369"/>
                <a:gd name="T8" fmla="*/ 0 w 108"/>
                <a:gd name="T9" fmla="*/ 44 h 1369"/>
                <a:gd name="T10" fmla="*/ 0 w 108"/>
                <a:gd name="T11" fmla="*/ 243 h 1369"/>
                <a:gd name="T12" fmla="*/ 43 w 108"/>
                <a:gd name="T13" fmla="*/ 316 h 1369"/>
                <a:gd name="T14" fmla="*/ 45 w 108"/>
                <a:gd name="T15" fmla="*/ 1332 h 1369"/>
                <a:gd name="T16" fmla="*/ 68 w 108"/>
                <a:gd name="T17" fmla="*/ 1369 h 1369"/>
                <a:gd name="T18" fmla="*/ 108 w 108"/>
                <a:gd name="T19" fmla="*/ 1348 h 1369"/>
                <a:gd name="T20" fmla="*/ 72 w 108"/>
                <a:gd name="T21" fmla="*/ 1315 h 1369"/>
                <a:gd name="T22" fmla="*/ 72 w 108"/>
                <a:gd name="T23" fmla="*/ 131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369">
                  <a:moveTo>
                    <a:pt x="72" y="1315"/>
                  </a:moveTo>
                  <a:lnTo>
                    <a:pt x="68" y="297"/>
                  </a:lnTo>
                  <a:lnTo>
                    <a:pt x="26" y="230"/>
                  </a:lnTo>
                  <a:lnTo>
                    <a:pt x="26" y="0"/>
                  </a:lnTo>
                  <a:lnTo>
                    <a:pt x="0" y="44"/>
                  </a:lnTo>
                  <a:lnTo>
                    <a:pt x="0" y="243"/>
                  </a:lnTo>
                  <a:lnTo>
                    <a:pt x="43" y="316"/>
                  </a:lnTo>
                  <a:lnTo>
                    <a:pt x="45" y="1332"/>
                  </a:lnTo>
                  <a:lnTo>
                    <a:pt x="68" y="1369"/>
                  </a:lnTo>
                  <a:lnTo>
                    <a:pt x="108" y="1348"/>
                  </a:lnTo>
                  <a:lnTo>
                    <a:pt x="72" y="1315"/>
                  </a:lnTo>
                  <a:lnTo>
                    <a:pt x="72" y="1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14"/>
            <p:cNvSpPr>
              <a:spLocks/>
            </p:cNvSpPr>
            <p:nvPr/>
          </p:nvSpPr>
          <p:spPr bwMode="auto">
            <a:xfrm>
              <a:off x="4317" y="1566"/>
              <a:ext cx="112" cy="29"/>
            </a:xfrm>
            <a:custGeom>
              <a:avLst/>
              <a:gdLst>
                <a:gd name="T0" fmla="*/ 10 w 266"/>
                <a:gd name="T1" fmla="*/ 66 h 66"/>
                <a:gd name="T2" fmla="*/ 228 w 266"/>
                <a:gd name="T3" fmla="*/ 23 h 66"/>
                <a:gd name="T4" fmla="*/ 266 w 266"/>
                <a:gd name="T5" fmla="*/ 0 h 66"/>
                <a:gd name="T6" fmla="*/ 0 w 266"/>
                <a:gd name="T7" fmla="*/ 45 h 66"/>
                <a:gd name="T8" fmla="*/ 10 w 266"/>
                <a:gd name="T9" fmla="*/ 66 h 66"/>
                <a:gd name="T10" fmla="*/ 10 w 2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66">
                  <a:moveTo>
                    <a:pt x="10" y="66"/>
                  </a:moveTo>
                  <a:lnTo>
                    <a:pt x="228" y="23"/>
                  </a:lnTo>
                  <a:lnTo>
                    <a:pt x="266" y="0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15"/>
            <p:cNvSpPr>
              <a:spLocks/>
            </p:cNvSpPr>
            <p:nvPr/>
          </p:nvSpPr>
          <p:spPr bwMode="auto">
            <a:xfrm>
              <a:off x="4488" y="1561"/>
              <a:ext cx="150" cy="13"/>
            </a:xfrm>
            <a:custGeom>
              <a:avLst/>
              <a:gdLst>
                <a:gd name="T0" fmla="*/ 0 w 358"/>
                <a:gd name="T1" fmla="*/ 0 h 33"/>
                <a:gd name="T2" fmla="*/ 33 w 358"/>
                <a:gd name="T3" fmla="*/ 19 h 33"/>
                <a:gd name="T4" fmla="*/ 291 w 358"/>
                <a:gd name="T5" fmla="*/ 33 h 33"/>
                <a:gd name="T6" fmla="*/ 358 w 358"/>
                <a:gd name="T7" fmla="*/ 10 h 33"/>
                <a:gd name="T8" fmla="*/ 0 w 358"/>
                <a:gd name="T9" fmla="*/ 0 h 33"/>
                <a:gd name="T10" fmla="*/ 0 w 35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3">
                  <a:moveTo>
                    <a:pt x="0" y="0"/>
                  </a:moveTo>
                  <a:lnTo>
                    <a:pt x="33" y="19"/>
                  </a:lnTo>
                  <a:lnTo>
                    <a:pt x="291" y="33"/>
                  </a:lnTo>
                  <a:lnTo>
                    <a:pt x="35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16"/>
            <p:cNvSpPr>
              <a:spLocks/>
            </p:cNvSpPr>
            <p:nvPr/>
          </p:nvSpPr>
          <p:spPr bwMode="auto">
            <a:xfrm>
              <a:off x="4475" y="1804"/>
              <a:ext cx="269" cy="34"/>
            </a:xfrm>
            <a:custGeom>
              <a:avLst/>
              <a:gdLst>
                <a:gd name="T0" fmla="*/ 0 w 635"/>
                <a:gd name="T1" fmla="*/ 2 h 80"/>
                <a:gd name="T2" fmla="*/ 224 w 635"/>
                <a:gd name="T3" fmla="*/ 0 h 80"/>
                <a:gd name="T4" fmla="*/ 418 w 635"/>
                <a:gd name="T5" fmla="*/ 9 h 80"/>
                <a:gd name="T6" fmla="*/ 498 w 635"/>
                <a:gd name="T7" fmla="*/ 11 h 80"/>
                <a:gd name="T8" fmla="*/ 635 w 635"/>
                <a:gd name="T9" fmla="*/ 63 h 80"/>
                <a:gd name="T10" fmla="*/ 602 w 635"/>
                <a:gd name="T11" fmla="*/ 80 h 80"/>
                <a:gd name="T12" fmla="*/ 456 w 635"/>
                <a:gd name="T13" fmla="*/ 49 h 80"/>
                <a:gd name="T14" fmla="*/ 28 w 635"/>
                <a:gd name="T15" fmla="*/ 38 h 80"/>
                <a:gd name="T16" fmla="*/ 0 w 635"/>
                <a:gd name="T17" fmla="*/ 2 h 80"/>
                <a:gd name="T18" fmla="*/ 0 w 635"/>
                <a:gd name="T1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80">
                  <a:moveTo>
                    <a:pt x="0" y="2"/>
                  </a:moveTo>
                  <a:lnTo>
                    <a:pt x="224" y="0"/>
                  </a:lnTo>
                  <a:lnTo>
                    <a:pt x="418" y="9"/>
                  </a:lnTo>
                  <a:lnTo>
                    <a:pt x="498" y="11"/>
                  </a:lnTo>
                  <a:lnTo>
                    <a:pt x="635" y="63"/>
                  </a:lnTo>
                  <a:lnTo>
                    <a:pt x="602" y="80"/>
                  </a:lnTo>
                  <a:lnTo>
                    <a:pt x="456" y="49"/>
                  </a:lnTo>
                  <a:lnTo>
                    <a:pt x="28" y="3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17"/>
            <p:cNvSpPr>
              <a:spLocks/>
            </p:cNvSpPr>
            <p:nvPr/>
          </p:nvSpPr>
          <p:spPr bwMode="auto">
            <a:xfrm>
              <a:off x="4463" y="1562"/>
              <a:ext cx="15" cy="230"/>
            </a:xfrm>
            <a:custGeom>
              <a:avLst/>
              <a:gdLst>
                <a:gd name="T0" fmla="*/ 36 w 36"/>
                <a:gd name="T1" fmla="*/ 15 h 538"/>
                <a:gd name="T2" fmla="*/ 34 w 36"/>
                <a:gd name="T3" fmla="*/ 506 h 538"/>
                <a:gd name="T4" fmla="*/ 0 w 36"/>
                <a:gd name="T5" fmla="*/ 538 h 538"/>
                <a:gd name="T6" fmla="*/ 0 w 36"/>
                <a:gd name="T7" fmla="*/ 0 h 538"/>
                <a:gd name="T8" fmla="*/ 36 w 36"/>
                <a:gd name="T9" fmla="*/ 15 h 538"/>
                <a:gd name="T10" fmla="*/ 36 w 36"/>
                <a:gd name="T11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8">
                  <a:moveTo>
                    <a:pt x="36" y="15"/>
                  </a:moveTo>
                  <a:lnTo>
                    <a:pt x="34" y="506"/>
                  </a:lnTo>
                  <a:lnTo>
                    <a:pt x="0" y="538"/>
                  </a:lnTo>
                  <a:lnTo>
                    <a:pt x="0" y="0"/>
                  </a:lnTo>
                  <a:lnTo>
                    <a:pt x="36" y="15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18"/>
            <p:cNvSpPr>
              <a:spLocks/>
            </p:cNvSpPr>
            <p:nvPr/>
          </p:nvSpPr>
          <p:spPr bwMode="auto">
            <a:xfrm>
              <a:off x="4288" y="1804"/>
              <a:ext cx="171" cy="44"/>
            </a:xfrm>
            <a:custGeom>
              <a:avLst/>
              <a:gdLst>
                <a:gd name="T0" fmla="*/ 0 w 407"/>
                <a:gd name="T1" fmla="*/ 91 h 102"/>
                <a:gd name="T2" fmla="*/ 199 w 407"/>
                <a:gd name="T3" fmla="*/ 13 h 102"/>
                <a:gd name="T4" fmla="*/ 372 w 407"/>
                <a:gd name="T5" fmla="*/ 0 h 102"/>
                <a:gd name="T6" fmla="*/ 407 w 407"/>
                <a:gd name="T7" fmla="*/ 32 h 102"/>
                <a:gd name="T8" fmla="*/ 218 w 407"/>
                <a:gd name="T9" fmla="*/ 43 h 102"/>
                <a:gd name="T10" fmla="*/ 36 w 407"/>
                <a:gd name="T11" fmla="*/ 102 h 102"/>
                <a:gd name="T12" fmla="*/ 0 w 407"/>
                <a:gd name="T13" fmla="*/ 91 h 102"/>
                <a:gd name="T14" fmla="*/ 0 w 407"/>
                <a:gd name="T15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02">
                  <a:moveTo>
                    <a:pt x="0" y="91"/>
                  </a:moveTo>
                  <a:lnTo>
                    <a:pt x="199" y="13"/>
                  </a:lnTo>
                  <a:lnTo>
                    <a:pt x="372" y="0"/>
                  </a:lnTo>
                  <a:lnTo>
                    <a:pt x="407" y="32"/>
                  </a:lnTo>
                  <a:lnTo>
                    <a:pt x="218" y="43"/>
                  </a:lnTo>
                  <a:lnTo>
                    <a:pt x="36" y="10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19"/>
            <p:cNvSpPr>
              <a:spLocks/>
            </p:cNvSpPr>
            <p:nvPr/>
          </p:nvSpPr>
          <p:spPr bwMode="auto">
            <a:xfrm>
              <a:off x="4366" y="1690"/>
              <a:ext cx="38" cy="87"/>
            </a:xfrm>
            <a:custGeom>
              <a:avLst/>
              <a:gdLst>
                <a:gd name="T0" fmla="*/ 91 w 91"/>
                <a:gd name="T1" fmla="*/ 201 h 203"/>
                <a:gd name="T2" fmla="*/ 90 w 91"/>
                <a:gd name="T3" fmla="*/ 0 h 203"/>
                <a:gd name="T4" fmla="*/ 2 w 91"/>
                <a:gd name="T5" fmla="*/ 5 h 203"/>
                <a:gd name="T6" fmla="*/ 0 w 91"/>
                <a:gd name="T7" fmla="*/ 68 h 203"/>
                <a:gd name="T8" fmla="*/ 23 w 91"/>
                <a:gd name="T9" fmla="*/ 72 h 203"/>
                <a:gd name="T10" fmla="*/ 31 w 91"/>
                <a:gd name="T11" fmla="*/ 42 h 203"/>
                <a:gd name="T12" fmla="*/ 38 w 91"/>
                <a:gd name="T13" fmla="*/ 42 h 203"/>
                <a:gd name="T14" fmla="*/ 36 w 91"/>
                <a:gd name="T15" fmla="*/ 203 h 203"/>
                <a:gd name="T16" fmla="*/ 91 w 91"/>
                <a:gd name="T17" fmla="*/ 201 h 203"/>
                <a:gd name="T18" fmla="*/ 91 w 91"/>
                <a:gd name="T1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03">
                  <a:moveTo>
                    <a:pt x="91" y="201"/>
                  </a:moveTo>
                  <a:lnTo>
                    <a:pt x="90" y="0"/>
                  </a:lnTo>
                  <a:lnTo>
                    <a:pt x="2" y="5"/>
                  </a:lnTo>
                  <a:lnTo>
                    <a:pt x="0" y="68"/>
                  </a:lnTo>
                  <a:lnTo>
                    <a:pt x="23" y="72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36" y="203"/>
                  </a:lnTo>
                  <a:lnTo>
                    <a:pt x="91" y="201"/>
                  </a:lnTo>
                  <a:lnTo>
                    <a:pt x="9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20"/>
            <p:cNvSpPr>
              <a:spLocks/>
            </p:cNvSpPr>
            <p:nvPr/>
          </p:nvSpPr>
          <p:spPr bwMode="auto">
            <a:xfrm>
              <a:off x="4375" y="1641"/>
              <a:ext cx="29" cy="34"/>
            </a:xfrm>
            <a:custGeom>
              <a:avLst/>
              <a:gdLst>
                <a:gd name="T0" fmla="*/ 4 w 70"/>
                <a:gd name="T1" fmla="*/ 79 h 79"/>
                <a:gd name="T2" fmla="*/ 69 w 70"/>
                <a:gd name="T3" fmla="*/ 78 h 79"/>
                <a:gd name="T4" fmla="*/ 70 w 70"/>
                <a:gd name="T5" fmla="*/ 0 h 79"/>
                <a:gd name="T6" fmla="*/ 0 w 70"/>
                <a:gd name="T7" fmla="*/ 7 h 79"/>
                <a:gd name="T8" fmla="*/ 4 w 70"/>
                <a:gd name="T9" fmla="*/ 79 h 79"/>
                <a:gd name="T10" fmla="*/ 4 w 70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4" y="79"/>
                  </a:moveTo>
                  <a:lnTo>
                    <a:pt x="69" y="78"/>
                  </a:lnTo>
                  <a:lnTo>
                    <a:pt x="70" y="0"/>
                  </a:lnTo>
                  <a:lnTo>
                    <a:pt x="0" y="7"/>
                  </a:lnTo>
                  <a:lnTo>
                    <a:pt x="4" y="79"/>
                  </a:lnTo>
                  <a:lnTo>
                    <a:pt x="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21"/>
            <p:cNvSpPr>
              <a:spLocks/>
            </p:cNvSpPr>
            <p:nvPr/>
          </p:nvSpPr>
          <p:spPr bwMode="auto">
            <a:xfrm>
              <a:off x="4736" y="1108"/>
              <a:ext cx="165" cy="169"/>
            </a:xfrm>
            <a:custGeom>
              <a:avLst/>
              <a:gdLst>
                <a:gd name="T0" fmla="*/ 91 w 391"/>
                <a:gd name="T1" fmla="*/ 15 h 393"/>
                <a:gd name="T2" fmla="*/ 102 w 391"/>
                <a:gd name="T3" fmla="*/ 121 h 393"/>
                <a:gd name="T4" fmla="*/ 138 w 391"/>
                <a:gd name="T5" fmla="*/ 127 h 393"/>
                <a:gd name="T6" fmla="*/ 140 w 391"/>
                <a:gd name="T7" fmla="*/ 154 h 393"/>
                <a:gd name="T8" fmla="*/ 78 w 391"/>
                <a:gd name="T9" fmla="*/ 157 h 393"/>
                <a:gd name="T10" fmla="*/ 78 w 391"/>
                <a:gd name="T11" fmla="*/ 133 h 393"/>
                <a:gd name="T12" fmla="*/ 1 w 391"/>
                <a:gd name="T13" fmla="*/ 138 h 393"/>
                <a:gd name="T14" fmla="*/ 0 w 391"/>
                <a:gd name="T15" fmla="*/ 161 h 393"/>
                <a:gd name="T16" fmla="*/ 53 w 391"/>
                <a:gd name="T17" fmla="*/ 161 h 393"/>
                <a:gd name="T18" fmla="*/ 51 w 391"/>
                <a:gd name="T19" fmla="*/ 211 h 393"/>
                <a:gd name="T20" fmla="*/ 74 w 391"/>
                <a:gd name="T21" fmla="*/ 211 h 393"/>
                <a:gd name="T22" fmla="*/ 78 w 391"/>
                <a:gd name="T23" fmla="*/ 176 h 393"/>
                <a:gd name="T24" fmla="*/ 117 w 391"/>
                <a:gd name="T25" fmla="*/ 182 h 393"/>
                <a:gd name="T26" fmla="*/ 114 w 391"/>
                <a:gd name="T27" fmla="*/ 190 h 393"/>
                <a:gd name="T28" fmla="*/ 110 w 391"/>
                <a:gd name="T29" fmla="*/ 199 h 393"/>
                <a:gd name="T30" fmla="*/ 104 w 391"/>
                <a:gd name="T31" fmla="*/ 209 h 393"/>
                <a:gd name="T32" fmla="*/ 98 w 391"/>
                <a:gd name="T33" fmla="*/ 220 h 393"/>
                <a:gd name="T34" fmla="*/ 91 w 391"/>
                <a:gd name="T35" fmla="*/ 231 h 393"/>
                <a:gd name="T36" fmla="*/ 83 w 391"/>
                <a:gd name="T37" fmla="*/ 245 h 393"/>
                <a:gd name="T38" fmla="*/ 76 w 391"/>
                <a:gd name="T39" fmla="*/ 258 h 393"/>
                <a:gd name="T40" fmla="*/ 68 w 391"/>
                <a:gd name="T41" fmla="*/ 271 h 393"/>
                <a:gd name="T42" fmla="*/ 60 w 391"/>
                <a:gd name="T43" fmla="*/ 285 h 393"/>
                <a:gd name="T44" fmla="*/ 53 w 391"/>
                <a:gd name="T45" fmla="*/ 296 h 393"/>
                <a:gd name="T46" fmla="*/ 47 w 391"/>
                <a:gd name="T47" fmla="*/ 308 h 393"/>
                <a:gd name="T48" fmla="*/ 41 w 391"/>
                <a:gd name="T49" fmla="*/ 317 h 393"/>
                <a:gd name="T50" fmla="*/ 38 w 391"/>
                <a:gd name="T51" fmla="*/ 323 h 393"/>
                <a:gd name="T52" fmla="*/ 34 w 391"/>
                <a:gd name="T53" fmla="*/ 330 h 393"/>
                <a:gd name="T54" fmla="*/ 72 w 391"/>
                <a:gd name="T55" fmla="*/ 321 h 393"/>
                <a:gd name="T56" fmla="*/ 186 w 391"/>
                <a:gd name="T57" fmla="*/ 95 h 393"/>
                <a:gd name="T58" fmla="*/ 245 w 391"/>
                <a:gd name="T59" fmla="*/ 385 h 393"/>
                <a:gd name="T60" fmla="*/ 281 w 391"/>
                <a:gd name="T61" fmla="*/ 393 h 393"/>
                <a:gd name="T62" fmla="*/ 226 w 391"/>
                <a:gd name="T63" fmla="*/ 182 h 393"/>
                <a:gd name="T64" fmla="*/ 380 w 391"/>
                <a:gd name="T65" fmla="*/ 252 h 393"/>
                <a:gd name="T66" fmla="*/ 391 w 391"/>
                <a:gd name="T67" fmla="*/ 239 h 393"/>
                <a:gd name="T68" fmla="*/ 228 w 391"/>
                <a:gd name="T69" fmla="*/ 144 h 393"/>
                <a:gd name="T70" fmla="*/ 195 w 391"/>
                <a:gd name="T71" fmla="*/ 3 h 393"/>
                <a:gd name="T72" fmla="*/ 182 w 391"/>
                <a:gd name="T73" fmla="*/ 0 h 393"/>
                <a:gd name="T74" fmla="*/ 142 w 391"/>
                <a:gd name="T75" fmla="*/ 102 h 393"/>
                <a:gd name="T76" fmla="*/ 133 w 391"/>
                <a:gd name="T77" fmla="*/ 100 h 393"/>
                <a:gd name="T78" fmla="*/ 117 w 391"/>
                <a:gd name="T79" fmla="*/ 7 h 393"/>
                <a:gd name="T80" fmla="*/ 91 w 391"/>
                <a:gd name="T81" fmla="*/ 15 h 393"/>
                <a:gd name="T82" fmla="*/ 91 w 391"/>
                <a:gd name="T83" fmla="*/ 1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393">
                  <a:moveTo>
                    <a:pt x="91" y="15"/>
                  </a:moveTo>
                  <a:lnTo>
                    <a:pt x="102" y="121"/>
                  </a:lnTo>
                  <a:lnTo>
                    <a:pt x="138" y="127"/>
                  </a:lnTo>
                  <a:lnTo>
                    <a:pt x="140" y="154"/>
                  </a:lnTo>
                  <a:lnTo>
                    <a:pt x="78" y="157"/>
                  </a:lnTo>
                  <a:lnTo>
                    <a:pt x="78" y="133"/>
                  </a:lnTo>
                  <a:lnTo>
                    <a:pt x="1" y="138"/>
                  </a:lnTo>
                  <a:lnTo>
                    <a:pt x="0" y="161"/>
                  </a:lnTo>
                  <a:lnTo>
                    <a:pt x="53" y="161"/>
                  </a:lnTo>
                  <a:lnTo>
                    <a:pt x="51" y="211"/>
                  </a:lnTo>
                  <a:lnTo>
                    <a:pt x="74" y="211"/>
                  </a:lnTo>
                  <a:lnTo>
                    <a:pt x="78" y="176"/>
                  </a:lnTo>
                  <a:lnTo>
                    <a:pt x="117" y="182"/>
                  </a:lnTo>
                  <a:lnTo>
                    <a:pt x="114" y="190"/>
                  </a:lnTo>
                  <a:lnTo>
                    <a:pt x="110" y="199"/>
                  </a:lnTo>
                  <a:lnTo>
                    <a:pt x="104" y="209"/>
                  </a:lnTo>
                  <a:lnTo>
                    <a:pt x="98" y="220"/>
                  </a:lnTo>
                  <a:lnTo>
                    <a:pt x="91" y="231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8" y="271"/>
                  </a:lnTo>
                  <a:lnTo>
                    <a:pt x="60" y="285"/>
                  </a:lnTo>
                  <a:lnTo>
                    <a:pt x="53" y="296"/>
                  </a:lnTo>
                  <a:lnTo>
                    <a:pt x="47" y="308"/>
                  </a:lnTo>
                  <a:lnTo>
                    <a:pt x="41" y="317"/>
                  </a:lnTo>
                  <a:lnTo>
                    <a:pt x="38" y="323"/>
                  </a:lnTo>
                  <a:lnTo>
                    <a:pt x="34" y="330"/>
                  </a:lnTo>
                  <a:lnTo>
                    <a:pt x="72" y="321"/>
                  </a:lnTo>
                  <a:lnTo>
                    <a:pt x="186" y="95"/>
                  </a:lnTo>
                  <a:lnTo>
                    <a:pt x="245" y="385"/>
                  </a:lnTo>
                  <a:lnTo>
                    <a:pt x="281" y="393"/>
                  </a:lnTo>
                  <a:lnTo>
                    <a:pt x="226" y="182"/>
                  </a:lnTo>
                  <a:lnTo>
                    <a:pt x="380" y="252"/>
                  </a:lnTo>
                  <a:lnTo>
                    <a:pt x="391" y="239"/>
                  </a:lnTo>
                  <a:lnTo>
                    <a:pt x="228" y="144"/>
                  </a:lnTo>
                  <a:lnTo>
                    <a:pt x="195" y="3"/>
                  </a:lnTo>
                  <a:lnTo>
                    <a:pt x="182" y="0"/>
                  </a:lnTo>
                  <a:lnTo>
                    <a:pt x="142" y="102"/>
                  </a:lnTo>
                  <a:lnTo>
                    <a:pt x="133" y="100"/>
                  </a:lnTo>
                  <a:lnTo>
                    <a:pt x="117" y="7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22"/>
            <p:cNvSpPr>
              <a:spLocks/>
            </p:cNvSpPr>
            <p:nvPr/>
          </p:nvSpPr>
          <p:spPr bwMode="auto">
            <a:xfrm>
              <a:off x="4746" y="1226"/>
              <a:ext cx="132" cy="740"/>
            </a:xfrm>
            <a:custGeom>
              <a:avLst/>
              <a:gdLst>
                <a:gd name="T0" fmla="*/ 37 w 314"/>
                <a:gd name="T1" fmla="*/ 36 h 1732"/>
                <a:gd name="T2" fmla="*/ 37 w 314"/>
                <a:gd name="T3" fmla="*/ 401 h 1732"/>
                <a:gd name="T4" fmla="*/ 0 w 314"/>
                <a:gd name="T5" fmla="*/ 251 h 1732"/>
                <a:gd name="T6" fmla="*/ 2 w 314"/>
                <a:gd name="T7" fmla="*/ 818 h 1732"/>
                <a:gd name="T8" fmla="*/ 33 w 314"/>
                <a:gd name="T9" fmla="*/ 582 h 1732"/>
                <a:gd name="T10" fmla="*/ 44 w 314"/>
                <a:gd name="T11" fmla="*/ 647 h 1732"/>
                <a:gd name="T12" fmla="*/ 189 w 314"/>
                <a:gd name="T13" fmla="*/ 816 h 1732"/>
                <a:gd name="T14" fmla="*/ 128 w 314"/>
                <a:gd name="T15" fmla="*/ 833 h 1732"/>
                <a:gd name="T16" fmla="*/ 128 w 314"/>
                <a:gd name="T17" fmla="*/ 1059 h 1732"/>
                <a:gd name="T18" fmla="*/ 116 w 314"/>
                <a:gd name="T19" fmla="*/ 1422 h 1732"/>
                <a:gd name="T20" fmla="*/ 135 w 314"/>
                <a:gd name="T21" fmla="*/ 1494 h 1732"/>
                <a:gd name="T22" fmla="*/ 109 w 314"/>
                <a:gd name="T23" fmla="*/ 1525 h 1732"/>
                <a:gd name="T24" fmla="*/ 116 w 314"/>
                <a:gd name="T25" fmla="*/ 1677 h 1732"/>
                <a:gd name="T26" fmla="*/ 156 w 314"/>
                <a:gd name="T27" fmla="*/ 1703 h 1732"/>
                <a:gd name="T28" fmla="*/ 223 w 314"/>
                <a:gd name="T29" fmla="*/ 1700 h 1732"/>
                <a:gd name="T30" fmla="*/ 255 w 314"/>
                <a:gd name="T31" fmla="*/ 1732 h 1732"/>
                <a:gd name="T32" fmla="*/ 314 w 314"/>
                <a:gd name="T33" fmla="*/ 1648 h 1732"/>
                <a:gd name="T34" fmla="*/ 303 w 314"/>
                <a:gd name="T35" fmla="*/ 413 h 1732"/>
                <a:gd name="T36" fmla="*/ 248 w 314"/>
                <a:gd name="T37" fmla="*/ 322 h 1732"/>
                <a:gd name="T38" fmla="*/ 244 w 314"/>
                <a:gd name="T39" fmla="*/ 230 h 1732"/>
                <a:gd name="T40" fmla="*/ 291 w 314"/>
                <a:gd name="T41" fmla="*/ 270 h 1732"/>
                <a:gd name="T42" fmla="*/ 223 w 314"/>
                <a:gd name="T43" fmla="*/ 0 h 1732"/>
                <a:gd name="T44" fmla="*/ 219 w 314"/>
                <a:gd name="T45" fmla="*/ 156 h 1732"/>
                <a:gd name="T46" fmla="*/ 175 w 314"/>
                <a:gd name="T47" fmla="*/ 234 h 1732"/>
                <a:gd name="T48" fmla="*/ 196 w 314"/>
                <a:gd name="T49" fmla="*/ 285 h 1732"/>
                <a:gd name="T50" fmla="*/ 156 w 314"/>
                <a:gd name="T51" fmla="*/ 266 h 1732"/>
                <a:gd name="T52" fmla="*/ 37 w 314"/>
                <a:gd name="T53" fmla="*/ 36 h 1732"/>
                <a:gd name="T54" fmla="*/ 37 w 314"/>
                <a:gd name="T55" fmla="*/ 3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4" h="1732">
                  <a:moveTo>
                    <a:pt x="37" y="36"/>
                  </a:moveTo>
                  <a:lnTo>
                    <a:pt x="37" y="401"/>
                  </a:lnTo>
                  <a:lnTo>
                    <a:pt x="0" y="251"/>
                  </a:lnTo>
                  <a:lnTo>
                    <a:pt x="2" y="818"/>
                  </a:lnTo>
                  <a:lnTo>
                    <a:pt x="33" y="582"/>
                  </a:lnTo>
                  <a:lnTo>
                    <a:pt x="44" y="647"/>
                  </a:lnTo>
                  <a:lnTo>
                    <a:pt x="189" y="816"/>
                  </a:lnTo>
                  <a:lnTo>
                    <a:pt x="128" y="833"/>
                  </a:lnTo>
                  <a:lnTo>
                    <a:pt x="128" y="1059"/>
                  </a:lnTo>
                  <a:lnTo>
                    <a:pt x="116" y="1422"/>
                  </a:lnTo>
                  <a:lnTo>
                    <a:pt x="135" y="1494"/>
                  </a:lnTo>
                  <a:lnTo>
                    <a:pt x="109" y="1525"/>
                  </a:lnTo>
                  <a:lnTo>
                    <a:pt x="116" y="1677"/>
                  </a:lnTo>
                  <a:lnTo>
                    <a:pt x="156" y="1703"/>
                  </a:lnTo>
                  <a:lnTo>
                    <a:pt x="223" y="1700"/>
                  </a:lnTo>
                  <a:lnTo>
                    <a:pt x="255" y="1732"/>
                  </a:lnTo>
                  <a:lnTo>
                    <a:pt x="314" y="1648"/>
                  </a:lnTo>
                  <a:lnTo>
                    <a:pt x="303" y="413"/>
                  </a:lnTo>
                  <a:lnTo>
                    <a:pt x="248" y="322"/>
                  </a:lnTo>
                  <a:lnTo>
                    <a:pt x="244" y="230"/>
                  </a:lnTo>
                  <a:lnTo>
                    <a:pt x="291" y="270"/>
                  </a:lnTo>
                  <a:lnTo>
                    <a:pt x="223" y="0"/>
                  </a:lnTo>
                  <a:lnTo>
                    <a:pt x="219" y="156"/>
                  </a:lnTo>
                  <a:lnTo>
                    <a:pt x="175" y="234"/>
                  </a:lnTo>
                  <a:lnTo>
                    <a:pt x="196" y="285"/>
                  </a:lnTo>
                  <a:lnTo>
                    <a:pt x="156" y="266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23"/>
            <p:cNvSpPr>
              <a:spLocks/>
            </p:cNvSpPr>
            <p:nvPr/>
          </p:nvSpPr>
          <p:spPr bwMode="auto">
            <a:xfrm>
              <a:off x="4746" y="1469"/>
              <a:ext cx="61" cy="200"/>
            </a:xfrm>
            <a:custGeom>
              <a:avLst/>
              <a:gdLst>
                <a:gd name="T0" fmla="*/ 21 w 147"/>
                <a:gd name="T1" fmla="*/ 79 h 467"/>
                <a:gd name="T2" fmla="*/ 147 w 147"/>
                <a:gd name="T3" fmla="*/ 230 h 467"/>
                <a:gd name="T4" fmla="*/ 101 w 147"/>
                <a:gd name="T5" fmla="*/ 233 h 467"/>
                <a:gd name="T6" fmla="*/ 99 w 147"/>
                <a:gd name="T7" fmla="*/ 467 h 467"/>
                <a:gd name="T8" fmla="*/ 0 w 147"/>
                <a:gd name="T9" fmla="*/ 437 h 467"/>
                <a:gd name="T10" fmla="*/ 0 w 147"/>
                <a:gd name="T11" fmla="*/ 285 h 467"/>
                <a:gd name="T12" fmla="*/ 29 w 147"/>
                <a:gd name="T13" fmla="*/ 288 h 467"/>
                <a:gd name="T14" fmla="*/ 29 w 147"/>
                <a:gd name="T15" fmla="*/ 245 h 467"/>
                <a:gd name="T16" fmla="*/ 0 w 147"/>
                <a:gd name="T17" fmla="*/ 247 h 467"/>
                <a:gd name="T18" fmla="*/ 0 w 147"/>
                <a:gd name="T19" fmla="*/ 0 h 467"/>
                <a:gd name="T20" fmla="*/ 21 w 147"/>
                <a:gd name="T21" fmla="*/ 79 h 467"/>
                <a:gd name="T22" fmla="*/ 21 w 147"/>
                <a:gd name="T23" fmla="*/ 7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467">
                  <a:moveTo>
                    <a:pt x="21" y="79"/>
                  </a:moveTo>
                  <a:lnTo>
                    <a:pt x="147" y="230"/>
                  </a:lnTo>
                  <a:lnTo>
                    <a:pt x="101" y="233"/>
                  </a:lnTo>
                  <a:lnTo>
                    <a:pt x="99" y="467"/>
                  </a:lnTo>
                  <a:lnTo>
                    <a:pt x="0" y="437"/>
                  </a:lnTo>
                  <a:lnTo>
                    <a:pt x="0" y="285"/>
                  </a:lnTo>
                  <a:lnTo>
                    <a:pt x="29" y="288"/>
                  </a:lnTo>
                  <a:lnTo>
                    <a:pt x="29" y="245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21" y="79"/>
                  </a:lnTo>
                  <a:lnTo>
                    <a:pt x="2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24"/>
            <p:cNvSpPr>
              <a:spLocks/>
            </p:cNvSpPr>
            <p:nvPr/>
          </p:nvSpPr>
          <p:spPr bwMode="auto">
            <a:xfrm>
              <a:off x="4744" y="1592"/>
              <a:ext cx="29" cy="242"/>
            </a:xfrm>
            <a:custGeom>
              <a:avLst/>
              <a:gdLst>
                <a:gd name="T0" fmla="*/ 0 w 68"/>
                <a:gd name="T1" fmla="*/ 127 h 566"/>
                <a:gd name="T2" fmla="*/ 0 w 68"/>
                <a:gd name="T3" fmla="*/ 551 h 566"/>
                <a:gd name="T4" fmla="*/ 17 w 68"/>
                <a:gd name="T5" fmla="*/ 555 h 566"/>
                <a:gd name="T6" fmla="*/ 24 w 68"/>
                <a:gd name="T7" fmla="*/ 522 h 566"/>
                <a:gd name="T8" fmla="*/ 57 w 68"/>
                <a:gd name="T9" fmla="*/ 566 h 566"/>
                <a:gd name="T10" fmla="*/ 68 w 68"/>
                <a:gd name="T11" fmla="*/ 534 h 566"/>
                <a:gd name="T12" fmla="*/ 64 w 68"/>
                <a:gd name="T13" fmla="*/ 439 h 566"/>
                <a:gd name="T14" fmla="*/ 40 w 68"/>
                <a:gd name="T15" fmla="*/ 412 h 566"/>
                <a:gd name="T16" fmla="*/ 17 w 68"/>
                <a:gd name="T17" fmla="*/ 420 h 566"/>
                <a:gd name="T18" fmla="*/ 24 w 68"/>
                <a:gd name="T19" fmla="*/ 332 h 566"/>
                <a:gd name="T20" fmla="*/ 49 w 68"/>
                <a:gd name="T21" fmla="*/ 387 h 566"/>
                <a:gd name="T22" fmla="*/ 68 w 68"/>
                <a:gd name="T23" fmla="*/ 380 h 566"/>
                <a:gd name="T24" fmla="*/ 68 w 68"/>
                <a:gd name="T25" fmla="*/ 273 h 566"/>
                <a:gd name="T26" fmla="*/ 24 w 68"/>
                <a:gd name="T27" fmla="*/ 252 h 566"/>
                <a:gd name="T28" fmla="*/ 24 w 68"/>
                <a:gd name="T29" fmla="*/ 116 h 566"/>
                <a:gd name="T30" fmla="*/ 0 w 68"/>
                <a:gd name="T31" fmla="*/ 0 h 566"/>
                <a:gd name="T32" fmla="*/ 0 w 68"/>
                <a:gd name="T33" fmla="*/ 127 h 566"/>
                <a:gd name="T34" fmla="*/ 0 w 68"/>
                <a:gd name="T35" fmla="*/ 12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566">
                  <a:moveTo>
                    <a:pt x="0" y="127"/>
                  </a:moveTo>
                  <a:lnTo>
                    <a:pt x="0" y="551"/>
                  </a:lnTo>
                  <a:lnTo>
                    <a:pt x="17" y="555"/>
                  </a:lnTo>
                  <a:lnTo>
                    <a:pt x="24" y="522"/>
                  </a:lnTo>
                  <a:lnTo>
                    <a:pt x="57" y="566"/>
                  </a:lnTo>
                  <a:lnTo>
                    <a:pt x="68" y="534"/>
                  </a:lnTo>
                  <a:lnTo>
                    <a:pt x="64" y="439"/>
                  </a:lnTo>
                  <a:lnTo>
                    <a:pt x="40" y="412"/>
                  </a:lnTo>
                  <a:lnTo>
                    <a:pt x="17" y="420"/>
                  </a:lnTo>
                  <a:lnTo>
                    <a:pt x="24" y="332"/>
                  </a:lnTo>
                  <a:lnTo>
                    <a:pt x="49" y="387"/>
                  </a:lnTo>
                  <a:lnTo>
                    <a:pt x="68" y="380"/>
                  </a:lnTo>
                  <a:lnTo>
                    <a:pt x="68" y="273"/>
                  </a:lnTo>
                  <a:lnTo>
                    <a:pt x="24" y="252"/>
                  </a:lnTo>
                  <a:lnTo>
                    <a:pt x="24" y="116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25"/>
            <p:cNvSpPr>
              <a:spLocks/>
            </p:cNvSpPr>
            <p:nvPr/>
          </p:nvSpPr>
          <p:spPr bwMode="auto">
            <a:xfrm>
              <a:off x="4761" y="1669"/>
              <a:ext cx="27" cy="29"/>
            </a:xfrm>
            <a:custGeom>
              <a:avLst/>
              <a:gdLst>
                <a:gd name="T0" fmla="*/ 0 w 64"/>
                <a:gd name="T1" fmla="*/ 0 h 67"/>
                <a:gd name="T2" fmla="*/ 3 w 64"/>
                <a:gd name="T3" fmla="*/ 44 h 67"/>
                <a:gd name="T4" fmla="*/ 28 w 64"/>
                <a:gd name="T5" fmla="*/ 67 h 67"/>
                <a:gd name="T6" fmla="*/ 64 w 64"/>
                <a:gd name="T7" fmla="*/ 51 h 67"/>
                <a:gd name="T8" fmla="*/ 62 w 64"/>
                <a:gd name="T9" fmla="*/ 21 h 67"/>
                <a:gd name="T10" fmla="*/ 0 w 64"/>
                <a:gd name="T11" fmla="*/ 0 h 67"/>
                <a:gd name="T12" fmla="*/ 0 w 6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7">
                  <a:moveTo>
                    <a:pt x="0" y="0"/>
                  </a:moveTo>
                  <a:lnTo>
                    <a:pt x="3" y="44"/>
                  </a:lnTo>
                  <a:lnTo>
                    <a:pt x="28" y="67"/>
                  </a:lnTo>
                  <a:lnTo>
                    <a:pt x="64" y="51"/>
                  </a:lnTo>
                  <a:lnTo>
                    <a:pt x="6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26"/>
            <p:cNvSpPr>
              <a:spLocks/>
            </p:cNvSpPr>
            <p:nvPr/>
          </p:nvSpPr>
          <p:spPr bwMode="auto">
            <a:xfrm>
              <a:off x="4744" y="1851"/>
              <a:ext cx="34" cy="120"/>
            </a:xfrm>
            <a:custGeom>
              <a:avLst/>
              <a:gdLst>
                <a:gd name="T0" fmla="*/ 79 w 79"/>
                <a:gd name="T1" fmla="*/ 202 h 281"/>
                <a:gd name="T2" fmla="*/ 79 w 79"/>
                <a:gd name="T3" fmla="*/ 63 h 281"/>
                <a:gd name="T4" fmla="*/ 0 w 79"/>
                <a:gd name="T5" fmla="*/ 0 h 281"/>
                <a:gd name="T6" fmla="*/ 0 w 79"/>
                <a:gd name="T7" fmla="*/ 281 h 281"/>
                <a:gd name="T8" fmla="*/ 28 w 79"/>
                <a:gd name="T9" fmla="*/ 230 h 281"/>
                <a:gd name="T10" fmla="*/ 49 w 79"/>
                <a:gd name="T11" fmla="*/ 260 h 281"/>
                <a:gd name="T12" fmla="*/ 68 w 79"/>
                <a:gd name="T13" fmla="*/ 219 h 281"/>
                <a:gd name="T14" fmla="*/ 79 w 79"/>
                <a:gd name="T15" fmla="*/ 202 h 281"/>
                <a:gd name="T16" fmla="*/ 79 w 79"/>
                <a:gd name="T17" fmla="*/ 20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81">
                  <a:moveTo>
                    <a:pt x="79" y="202"/>
                  </a:moveTo>
                  <a:lnTo>
                    <a:pt x="79" y="63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28" y="230"/>
                  </a:lnTo>
                  <a:lnTo>
                    <a:pt x="49" y="260"/>
                  </a:lnTo>
                  <a:lnTo>
                    <a:pt x="68" y="219"/>
                  </a:lnTo>
                  <a:lnTo>
                    <a:pt x="79" y="202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27"/>
            <p:cNvSpPr>
              <a:spLocks/>
            </p:cNvSpPr>
            <p:nvPr/>
          </p:nvSpPr>
          <p:spPr bwMode="auto">
            <a:xfrm>
              <a:off x="4834" y="1360"/>
              <a:ext cx="283" cy="539"/>
            </a:xfrm>
            <a:custGeom>
              <a:avLst/>
              <a:gdLst>
                <a:gd name="T0" fmla="*/ 0 w 670"/>
                <a:gd name="T1" fmla="*/ 11 h 1262"/>
                <a:gd name="T2" fmla="*/ 73 w 670"/>
                <a:gd name="T3" fmla="*/ 0 h 1262"/>
                <a:gd name="T4" fmla="*/ 548 w 670"/>
                <a:gd name="T5" fmla="*/ 201 h 1262"/>
                <a:gd name="T6" fmla="*/ 508 w 670"/>
                <a:gd name="T7" fmla="*/ 222 h 1262"/>
                <a:gd name="T8" fmla="*/ 504 w 670"/>
                <a:gd name="T9" fmla="*/ 1045 h 1262"/>
                <a:gd name="T10" fmla="*/ 670 w 670"/>
                <a:gd name="T11" fmla="*/ 1218 h 1262"/>
                <a:gd name="T12" fmla="*/ 662 w 670"/>
                <a:gd name="T13" fmla="*/ 1243 h 1262"/>
                <a:gd name="T14" fmla="*/ 599 w 670"/>
                <a:gd name="T15" fmla="*/ 1196 h 1262"/>
                <a:gd name="T16" fmla="*/ 497 w 670"/>
                <a:gd name="T17" fmla="*/ 1262 h 1262"/>
                <a:gd name="T18" fmla="*/ 483 w 670"/>
                <a:gd name="T19" fmla="*/ 296 h 1262"/>
                <a:gd name="T20" fmla="*/ 457 w 670"/>
                <a:gd name="T21" fmla="*/ 277 h 1262"/>
                <a:gd name="T22" fmla="*/ 453 w 670"/>
                <a:gd name="T23" fmla="*/ 213 h 1262"/>
                <a:gd name="T24" fmla="*/ 398 w 670"/>
                <a:gd name="T25" fmla="*/ 190 h 1262"/>
                <a:gd name="T26" fmla="*/ 392 w 670"/>
                <a:gd name="T27" fmla="*/ 270 h 1262"/>
                <a:gd name="T28" fmla="*/ 227 w 670"/>
                <a:gd name="T29" fmla="*/ 186 h 1262"/>
                <a:gd name="T30" fmla="*/ 219 w 670"/>
                <a:gd name="T31" fmla="*/ 114 h 1262"/>
                <a:gd name="T32" fmla="*/ 162 w 670"/>
                <a:gd name="T33" fmla="*/ 91 h 1262"/>
                <a:gd name="T34" fmla="*/ 154 w 670"/>
                <a:gd name="T35" fmla="*/ 201 h 1262"/>
                <a:gd name="T36" fmla="*/ 118 w 670"/>
                <a:gd name="T37" fmla="*/ 175 h 1262"/>
                <a:gd name="T38" fmla="*/ 114 w 670"/>
                <a:gd name="T39" fmla="*/ 114 h 1262"/>
                <a:gd name="T40" fmla="*/ 52 w 670"/>
                <a:gd name="T41" fmla="*/ 99 h 1262"/>
                <a:gd name="T42" fmla="*/ 0 w 670"/>
                <a:gd name="T43" fmla="*/ 11 h 1262"/>
                <a:gd name="T44" fmla="*/ 0 w 670"/>
                <a:gd name="T45" fmla="*/ 11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0" h="1262">
                  <a:moveTo>
                    <a:pt x="0" y="11"/>
                  </a:moveTo>
                  <a:lnTo>
                    <a:pt x="73" y="0"/>
                  </a:lnTo>
                  <a:lnTo>
                    <a:pt x="548" y="201"/>
                  </a:lnTo>
                  <a:lnTo>
                    <a:pt x="508" y="222"/>
                  </a:lnTo>
                  <a:lnTo>
                    <a:pt x="504" y="1045"/>
                  </a:lnTo>
                  <a:lnTo>
                    <a:pt x="670" y="1218"/>
                  </a:lnTo>
                  <a:lnTo>
                    <a:pt x="662" y="1243"/>
                  </a:lnTo>
                  <a:lnTo>
                    <a:pt x="599" y="1196"/>
                  </a:lnTo>
                  <a:lnTo>
                    <a:pt x="497" y="1262"/>
                  </a:lnTo>
                  <a:lnTo>
                    <a:pt x="483" y="296"/>
                  </a:lnTo>
                  <a:lnTo>
                    <a:pt x="457" y="277"/>
                  </a:lnTo>
                  <a:lnTo>
                    <a:pt x="453" y="213"/>
                  </a:lnTo>
                  <a:lnTo>
                    <a:pt x="398" y="190"/>
                  </a:lnTo>
                  <a:lnTo>
                    <a:pt x="392" y="270"/>
                  </a:lnTo>
                  <a:lnTo>
                    <a:pt x="227" y="186"/>
                  </a:lnTo>
                  <a:lnTo>
                    <a:pt x="219" y="114"/>
                  </a:lnTo>
                  <a:lnTo>
                    <a:pt x="162" y="91"/>
                  </a:lnTo>
                  <a:lnTo>
                    <a:pt x="154" y="201"/>
                  </a:lnTo>
                  <a:lnTo>
                    <a:pt x="118" y="175"/>
                  </a:lnTo>
                  <a:lnTo>
                    <a:pt x="114" y="114"/>
                  </a:lnTo>
                  <a:lnTo>
                    <a:pt x="52" y="9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28"/>
            <p:cNvSpPr>
              <a:spLocks/>
            </p:cNvSpPr>
            <p:nvPr/>
          </p:nvSpPr>
          <p:spPr bwMode="auto">
            <a:xfrm>
              <a:off x="4907" y="1416"/>
              <a:ext cx="13" cy="46"/>
            </a:xfrm>
            <a:custGeom>
              <a:avLst/>
              <a:gdLst>
                <a:gd name="T0" fmla="*/ 0 w 31"/>
                <a:gd name="T1" fmla="*/ 0 h 107"/>
                <a:gd name="T2" fmla="*/ 0 w 31"/>
                <a:gd name="T3" fmla="*/ 88 h 107"/>
                <a:gd name="T4" fmla="*/ 31 w 31"/>
                <a:gd name="T5" fmla="*/ 107 h 107"/>
                <a:gd name="T6" fmla="*/ 27 w 31"/>
                <a:gd name="T7" fmla="*/ 15 h 107"/>
                <a:gd name="T8" fmla="*/ 0 w 31"/>
                <a:gd name="T9" fmla="*/ 0 h 107"/>
                <a:gd name="T10" fmla="*/ 0 w 3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7">
                  <a:moveTo>
                    <a:pt x="0" y="0"/>
                  </a:moveTo>
                  <a:lnTo>
                    <a:pt x="0" y="88"/>
                  </a:lnTo>
                  <a:lnTo>
                    <a:pt x="31" y="107"/>
                  </a:lnTo>
                  <a:lnTo>
                    <a:pt x="2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329"/>
            <p:cNvSpPr>
              <a:spLocks/>
            </p:cNvSpPr>
            <p:nvPr/>
          </p:nvSpPr>
          <p:spPr bwMode="auto">
            <a:xfrm>
              <a:off x="5008" y="1456"/>
              <a:ext cx="15" cy="40"/>
            </a:xfrm>
            <a:custGeom>
              <a:avLst/>
              <a:gdLst>
                <a:gd name="T0" fmla="*/ 0 w 32"/>
                <a:gd name="T1" fmla="*/ 0 h 91"/>
                <a:gd name="T2" fmla="*/ 0 w 32"/>
                <a:gd name="T3" fmla="*/ 78 h 91"/>
                <a:gd name="T4" fmla="*/ 32 w 32"/>
                <a:gd name="T5" fmla="*/ 91 h 91"/>
                <a:gd name="T6" fmla="*/ 27 w 32"/>
                <a:gd name="T7" fmla="*/ 12 h 91"/>
                <a:gd name="T8" fmla="*/ 0 w 32"/>
                <a:gd name="T9" fmla="*/ 0 h 91"/>
                <a:gd name="T10" fmla="*/ 0 w 32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1">
                  <a:moveTo>
                    <a:pt x="0" y="0"/>
                  </a:moveTo>
                  <a:lnTo>
                    <a:pt x="0" y="78"/>
                  </a:lnTo>
                  <a:lnTo>
                    <a:pt x="32" y="91"/>
                  </a:lnTo>
                  <a:lnTo>
                    <a:pt x="2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330"/>
            <p:cNvSpPr>
              <a:spLocks/>
            </p:cNvSpPr>
            <p:nvPr/>
          </p:nvSpPr>
          <p:spPr bwMode="auto">
            <a:xfrm>
              <a:off x="4928" y="1574"/>
              <a:ext cx="24" cy="183"/>
            </a:xfrm>
            <a:custGeom>
              <a:avLst/>
              <a:gdLst>
                <a:gd name="T0" fmla="*/ 0 w 55"/>
                <a:gd name="T1" fmla="*/ 0 h 427"/>
                <a:gd name="T2" fmla="*/ 0 w 55"/>
                <a:gd name="T3" fmla="*/ 412 h 427"/>
                <a:gd name="T4" fmla="*/ 47 w 55"/>
                <a:gd name="T5" fmla="*/ 427 h 427"/>
                <a:gd name="T6" fmla="*/ 55 w 55"/>
                <a:gd name="T7" fmla="*/ 186 h 427"/>
                <a:gd name="T8" fmla="*/ 32 w 55"/>
                <a:gd name="T9" fmla="*/ 262 h 427"/>
                <a:gd name="T10" fmla="*/ 30 w 55"/>
                <a:gd name="T11" fmla="*/ 148 h 427"/>
                <a:gd name="T12" fmla="*/ 51 w 55"/>
                <a:gd name="T13" fmla="*/ 156 h 427"/>
                <a:gd name="T14" fmla="*/ 44 w 55"/>
                <a:gd name="T15" fmla="*/ 17 h 427"/>
                <a:gd name="T16" fmla="*/ 0 w 55"/>
                <a:gd name="T17" fmla="*/ 0 h 427"/>
                <a:gd name="T18" fmla="*/ 0 w 55"/>
                <a:gd name="T1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27">
                  <a:moveTo>
                    <a:pt x="0" y="0"/>
                  </a:moveTo>
                  <a:lnTo>
                    <a:pt x="0" y="412"/>
                  </a:lnTo>
                  <a:lnTo>
                    <a:pt x="47" y="427"/>
                  </a:lnTo>
                  <a:lnTo>
                    <a:pt x="55" y="186"/>
                  </a:lnTo>
                  <a:lnTo>
                    <a:pt x="32" y="262"/>
                  </a:lnTo>
                  <a:lnTo>
                    <a:pt x="30" y="148"/>
                  </a:lnTo>
                  <a:lnTo>
                    <a:pt x="51" y="156"/>
                  </a:lnTo>
                  <a:lnTo>
                    <a:pt x="4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331"/>
            <p:cNvSpPr>
              <a:spLocks/>
            </p:cNvSpPr>
            <p:nvPr/>
          </p:nvSpPr>
          <p:spPr bwMode="auto">
            <a:xfrm>
              <a:off x="4978" y="1590"/>
              <a:ext cx="22" cy="174"/>
            </a:xfrm>
            <a:custGeom>
              <a:avLst/>
              <a:gdLst>
                <a:gd name="T0" fmla="*/ 0 w 51"/>
                <a:gd name="T1" fmla="*/ 0 h 409"/>
                <a:gd name="T2" fmla="*/ 0 w 51"/>
                <a:gd name="T3" fmla="*/ 399 h 409"/>
                <a:gd name="T4" fmla="*/ 36 w 51"/>
                <a:gd name="T5" fmla="*/ 409 h 409"/>
                <a:gd name="T6" fmla="*/ 36 w 51"/>
                <a:gd name="T7" fmla="*/ 391 h 409"/>
                <a:gd name="T8" fmla="*/ 11 w 51"/>
                <a:gd name="T9" fmla="*/ 369 h 409"/>
                <a:gd name="T10" fmla="*/ 21 w 51"/>
                <a:gd name="T11" fmla="*/ 344 h 409"/>
                <a:gd name="T12" fmla="*/ 47 w 51"/>
                <a:gd name="T13" fmla="*/ 340 h 409"/>
                <a:gd name="T14" fmla="*/ 51 w 51"/>
                <a:gd name="T15" fmla="*/ 110 h 409"/>
                <a:gd name="T16" fmla="*/ 28 w 51"/>
                <a:gd name="T17" fmla="*/ 296 h 409"/>
                <a:gd name="T18" fmla="*/ 13 w 51"/>
                <a:gd name="T19" fmla="*/ 317 h 409"/>
                <a:gd name="T20" fmla="*/ 21 w 51"/>
                <a:gd name="T21" fmla="*/ 120 h 409"/>
                <a:gd name="T22" fmla="*/ 40 w 51"/>
                <a:gd name="T23" fmla="*/ 84 h 409"/>
                <a:gd name="T24" fmla="*/ 40 w 51"/>
                <a:gd name="T25" fmla="*/ 25 h 409"/>
                <a:gd name="T26" fmla="*/ 0 w 51"/>
                <a:gd name="T27" fmla="*/ 0 h 409"/>
                <a:gd name="T28" fmla="*/ 0 w 51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09">
                  <a:moveTo>
                    <a:pt x="0" y="0"/>
                  </a:moveTo>
                  <a:lnTo>
                    <a:pt x="0" y="399"/>
                  </a:lnTo>
                  <a:lnTo>
                    <a:pt x="36" y="409"/>
                  </a:lnTo>
                  <a:lnTo>
                    <a:pt x="36" y="391"/>
                  </a:lnTo>
                  <a:lnTo>
                    <a:pt x="11" y="369"/>
                  </a:lnTo>
                  <a:lnTo>
                    <a:pt x="21" y="344"/>
                  </a:lnTo>
                  <a:lnTo>
                    <a:pt x="47" y="340"/>
                  </a:lnTo>
                  <a:lnTo>
                    <a:pt x="51" y="110"/>
                  </a:lnTo>
                  <a:lnTo>
                    <a:pt x="28" y="296"/>
                  </a:lnTo>
                  <a:lnTo>
                    <a:pt x="13" y="317"/>
                  </a:lnTo>
                  <a:lnTo>
                    <a:pt x="21" y="120"/>
                  </a:lnTo>
                  <a:lnTo>
                    <a:pt x="40" y="84"/>
                  </a:lnTo>
                  <a:lnTo>
                    <a:pt x="4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32"/>
            <p:cNvSpPr>
              <a:spLocks/>
            </p:cNvSpPr>
            <p:nvPr/>
          </p:nvSpPr>
          <p:spPr bwMode="auto">
            <a:xfrm>
              <a:off x="4872" y="1197"/>
              <a:ext cx="170" cy="246"/>
            </a:xfrm>
            <a:custGeom>
              <a:avLst/>
              <a:gdLst>
                <a:gd name="T0" fmla="*/ 51 w 405"/>
                <a:gd name="T1" fmla="*/ 36 h 574"/>
                <a:gd name="T2" fmla="*/ 114 w 405"/>
                <a:gd name="T3" fmla="*/ 169 h 574"/>
                <a:gd name="T4" fmla="*/ 182 w 405"/>
                <a:gd name="T5" fmla="*/ 296 h 574"/>
                <a:gd name="T6" fmla="*/ 256 w 405"/>
                <a:gd name="T7" fmla="*/ 416 h 574"/>
                <a:gd name="T8" fmla="*/ 310 w 405"/>
                <a:gd name="T9" fmla="*/ 471 h 574"/>
                <a:gd name="T10" fmla="*/ 376 w 405"/>
                <a:gd name="T11" fmla="*/ 538 h 574"/>
                <a:gd name="T12" fmla="*/ 376 w 405"/>
                <a:gd name="T13" fmla="*/ 570 h 574"/>
                <a:gd name="T14" fmla="*/ 405 w 405"/>
                <a:gd name="T15" fmla="*/ 574 h 574"/>
                <a:gd name="T16" fmla="*/ 405 w 405"/>
                <a:gd name="T17" fmla="*/ 530 h 574"/>
                <a:gd name="T18" fmla="*/ 285 w 405"/>
                <a:gd name="T19" fmla="*/ 407 h 574"/>
                <a:gd name="T20" fmla="*/ 161 w 405"/>
                <a:gd name="T21" fmla="*/ 205 h 574"/>
                <a:gd name="T22" fmla="*/ 83 w 405"/>
                <a:gd name="T23" fmla="*/ 40 h 574"/>
                <a:gd name="T24" fmla="*/ 0 w 405"/>
                <a:gd name="T25" fmla="*/ 0 h 574"/>
                <a:gd name="T26" fmla="*/ 51 w 405"/>
                <a:gd name="T27" fmla="*/ 36 h 574"/>
                <a:gd name="T28" fmla="*/ 51 w 405"/>
                <a:gd name="T29" fmla="*/ 3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574">
                  <a:moveTo>
                    <a:pt x="51" y="36"/>
                  </a:moveTo>
                  <a:lnTo>
                    <a:pt x="114" y="169"/>
                  </a:lnTo>
                  <a:lnTo>
                    <a:pt x="182" y="296"/>
                  </a:lnTo>
                  <a:lnTo>
                    <a:pt x="256" y="416"/>
                  </a:lnTo>
                  <a:lnTo>
                    <a:pt x="310" y="471"/>
                  </a:lnTo>
                  <a:lnTo>
                    <a:pt x="376" y="538"/>
                  </a:lnTo>
                  <a:lnTo>
                    <a:pt x="376" y="570"/>
                  </a:lnTo>
                  <a:lnTo>
                    <a:pt x="405" y="574"/>
                  </a:lnTo>
                  <a:lnTo>
                    <a:pt x="405" y="530"/>
                  </a:lnTo>
                  <a:lnTo>
                    <a:pt x="285" y="407"/>
                  </a:lnTo>
                  <a:lnTo>
                    <a:pt x="161" y="205"/>
                  </a:lnTo>
                  <a:lnTo>
                    <a:pt x="83" y="40"/>
                  </a:lnTo>
                  <a:lnTo>
                    <a:pt x="0" y="0"/>
                  </a:lnTo>
                  <a:lnTo>
                    <a:pt x="51" y="36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33"/>
            <p:cNvSpPr>
              <a:spLocks/>
            </p:cNvSpPr>
            <p:nvPr/>
          </p:nvSpPr>
          <p:spPr bwMode="auto">
            <a:xfrm>
              <a:off x="5000" y="1805"/>
              <a:ext cx="12" cy="49"/>
            </a:xfrm>
            <a:custGeom>
              <a:avLst/>
              <a:gdLst>
                <a:gd name="T0" fmla="*/ 0 w 29"/>
                <a:gd name="T1" fmla="*/ 0 h 114"/>
                <a:gd name="T2" fmla="*/ 4 w 29"/>
                <a:gd name="T3" fmla="*/ 114 h 114"/>
                <a:gd name="T4" fmla="*/ 29 w 29"/>
                <a:gd name="T5" fmla="*/ 114 h 114"/>
                <a:gd name="T6" fmla="*/ 29 w 29"/>
                <a:gd name="T7" fmla="*/ 15 h 114"/>
                <a:gd name="T8" fmla="*/ 0 w 29"/>
                <a:gd name="T9" fmla="*/ 0 h 114"/>
                <a:gd name="T10" fmla="*/ 0 w 29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4">
                  <a:moveTo>
                    <a:pt x="0" y="0"/>
                  </a:moveTo>
                  <a:lnTo>
                    <a:pt x="4" y="114"/>
                  </a:lnTo>
                  <a:lnTo>
                    <a:pt x="29" y="114"/>
                  </a:lnTo>
                  <a:lnTo>
                    <a:pt x="2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34"/>
            <p:cNvSpPr>
              <a:spLocks/>
            </p:cNvSpPr>
            <p:nvPr/>
          </p:nvSpPr>
          <p:spPr bwMode="auto">
            <a:xfrm>
              <a:off x="4947" y="1796"/>
              <a:ext cx="10" cy="51"/>
            </a:xfrm>
            <a:custGeom>
              <a:avLst/>
              <a:gdLst>
                <a:gd name="T0" fmla="*/ 22 w 22"/>
                <a:gd name="T1" fmla="*/ 0 h 119"/>
                <a:gd name="T2" fmla="*/ 22 w 22"/>
                <a:gd name="T3" fmla="*/ 116 h 119"/>
                <a:gd name="T4" fmla="*/ 0 w 22"/>
                <a:gd name="T5" fmla="*/ 119 h 119"/>
                <a:gd name="T6" fmla="*/ 0 w 22"/>
                <a:gd name="T7" fmla="*/ 28 h 119"/>
                <a:gd name="T8" fmla="*/ 22 w 22"/>
                <a:gd name="T9" fmla="*/ 0 h 119"/>
                <a:gd name="T10" fmla="*/ 22 w 22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9">
                  <a:moveTo>
                    <a:pt x="22" y="0"/>
                  </a:moveTo>
                  <a:lnTo>
                    <a:pt x="22" y="116"/>
                  </a:lnTo>
                  <a:lnTo>
                    <a:pt x="0" y="119"/>
                  </a:lnTo>
                  <a:lnTo>
                    <a:pt x="0" y="2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35"/>
            <p:cNvSpPr>
              <a:spLocks/>
            </p:cNvSpPr>
            <p:nvPr/>
          </p:nvSpPr>
          <p:spPr bwMode="auto">
            <a:xfrm>
              <a:off x="4903" y="1779"/>
              <a:ext cx="10" cy="45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04 h 104"/>
                <a:gd name="T4" fmla="*/ 0 w 25"/>
                <a:gd name="T5" fmla="*/ 102 h 104"/>
                <a:gd name="T6" fmla="*/ 0 w 25"/>
                <a:gd name="T7" fmla="*/ 5 h 104"/>
                <a:gd name="T8" fmla="*/ 25 w 25"/>
                <a:gd name="T9" fmla="*/ 0 h 104"/>
                <a:gd name="T10" fmla="*/ 25 w 25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04"/>
                  </a:lnTo>
                  <a:lnTo>
                    <a:pt x="0" y="102"/>
                  </a:lnTo>
                  <a:lnTo>
                    <a:pt x="0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36"/>
            <p:cNvSpPr>
              <a:spLocks/>
            </p:cNvSpPr>
            <p:nvPr/>
          </p:nvSpPr>
          <p:spPr bwMode="auto">
            <a:xfrm>
              <a:off x="4360" y="1465"/>
              <a:ext cx="42" cy="79"/>
            </a:xfrm>
            <a:custGeom>
              <a:avLst/>
              <a:gdLst>
                <a:gd name="T0" fmla="*/ 0 w 101"/>
                <a:gd name="T1" fmla="*/ 29 h 186"/>
                <a:gd name="T2" fmla="*/ 101 w 101"/>
                <a:gd name="T3" fmla="*/ 0 h 186"/>
                <a:gd name="T4" fmla="*/ 93 w 101"/>
                <a:gd name="T5" fmla="*/ 167 h 186"/>
                <a:gd name="T6" fmla="*/ 36 w 101"/>
                <a:gd name="T7" fmla="*/ 186 h 186"/>
                <a:gd name="T8" fmla="*/ 46 w 101"/>
                <a:gd name="T9" fmla="*/ 80 h 186"/>
                <a:gd name="T10" fmla="*/ 2 w 101"/>
                <a:gd name="T11" fmla="*/ 89 h 186"/>
                <a:gd name="T12" fmla="*/ 0 w 101"/>
                <a:gd name="T13" fmla="*/ 29 h 186"/>
                <a:gd name="T14" fmla="*/ 0 w 101"/>
                <a:gd name="T15" fmla="*/ 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86">
                  <a:moveTo>
                    <a:pt x="0" y="29"/>
                  </a:moveTo>
                  <a:lnTo>
                    <a:pt x="101" y="0"/>
                  </a:lnTo>
                  <a:lnTo>
                    <a:pt x="93" y="167"/>
                  </a:lnTo>
                  <a:lnTo>
                    <a:pt x="36" y="186"/>
                  </a:lnTo>
                  <a:lnTo>
                    <a:pt x="46" y="80"/>
                  </a:lnTo>
                  <a:lnTo>
                    <a:pt x="2" y="8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37"/>
            <p:cNvSpPr>
              <a:spLocks/>
            </p:cNvSpPr>
            <p:nvPr/>
          </p:nvSpPr>
          <p:spPr bwMode="auto">
            <a:xfrm>
              <a:off x="4345" y="1542"/>
              <a:ext cx="60" cy="24"/>
            </a:xfrm>
            <a:custGeom>
              <a:avLst/>
              <a:gdLst>
                <a:gd name="T0" fmla="*/ 15 w 140"/>
                <a:gd name="T1" fmla="*/ 30 h 57"/>
                <a:gd name="T2" fmla="*/ 133 w 140"/>
                <a:gd name="T3" fmla="*/ 0 h 57"/>
                <a:gd name="T4" fmla="*/ 140 w 140"/>
                <a:gd name="T5" fmla="*/ 21 h 57"/>
                <a:gd name="T6" fmla="*/ 0 w 140"/>
                <a:gd name="T7" fmla="*/ 57 h 57"/>
                <a:gd name="T8" fmla="*/ 15 w 140"/>
                <a:gd name="T9" fmla="*/ 30 h 57"/>
                <a:gd name="T10" fmla="*/ 15 w 140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7">
                  <a:moveTo>
                    <a:pt x="15" y="30"/>
                  </a:moveTo>
                  <a:lnTo>
                    <a:pt x="133" y="0"/>
                  </a:lnTo>
                  <a:lnTo>
                    <a:pt x="140" y="21"/>
                  </a:lnTo>
                  <a:lnTo>
                    <a:pt x="0" y="57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38"/>
            <p:cNvSpPr>
              <a:spLocks/>
            </p:cNvSpPr>
            <p:nvPr/>
          </p:nvSpPr>
          <p:spPr bwMode="auto">
            <a:xfrm>
              <a:off x="4862" y="1130"/>
              <a:ext cx="69" cy="132"/>
            </a:xfrm>
            <a:custGeom>
              <a:avLst/>
              <a:gdLst>
                <a:gd name="T0" fmla="*/ 17 w 163"/>
                <a:gd name="T1" fmla="*/ 152 h 310"/>
                <a:gd name="T2" fmla="*/ 13 w 163"/>
                <a:gd name="T3" fmla="*/ 68 h 310"/>
                <a:gd name="T4" fmla="*/ 70 w 163"/>
                <a:gd name="T5" fmla="*/ 65 h 310"/>
                <a:gd name="T6" fmla="*/ 80 w 163"/>
                <a:gd name="T7" fmla="*/ 76 h 310"/>
                <a:gd name="T8" fmla="*/ 85 w 163"/>
                <a:gd name="T9" fmla="*/ 139 h 310"/>
                <a:gd name="T10" fmla="*/ 131 w 163"/>
                <a:gd name="T11" fmla="*/ 144 h 310"/>
                <a:gd name="T12" fmla="*/ 143 w 163"/>
                <a:gd name="T13" fmla="*/ 171 h 310"/>
                <a:gd name="T14" fmla="*/ 95 w 163"/>
                <a:gd name="T15" fmla="*/ 173 h 310"/>
                <a:gd name="T16" fmla="*/ 91 w 163"/>
                <a:gd name="T17" fmla="*/ 211 h 310"/>
                <a:gd name="T18" fmla="*/ 108 w 163"/>
                <a:gd name="T19" fmla="*/ 234 h 310"/>
                <a:gd name="T20" fmla="*/ 108 w 163"/>
                <a:gd name="T21" fmla="*/ 192 h 310"/>
                <a:gd name="T22" fmla="*/ 129 w 163"/>
                <a:gd name="T23" fmla="*/ 192 h 310"/>
                <a:gd name="T24" fmla="*/ 131 w 163"/>
                <a:gd name="T25" fmla="*/ 276 h 310"/>
                <a:gd name="T26" fmla="*/ 152 w 163"/>
                <a:gd name="T27" fmla="*/ 310 h 310"/>
                <a:gd name="T28" fmla="*/ 148 w 163"/>
                <a:gd name="T29" fmla="*/ 192 h 310"/>
                <a:gd name="T30" fmla="*/ 163 w 163"/>
                <a:gd name="T31" fmla="*/ 186 h 310"/>
                <a:gd name="T32" fmla="*/ 163 w 163"/>
                <a:gd name="T33" fmla="*/ 160 h 310"/>
                <a:gd name="T34" fmla="*/ 135 w 163"/>
                <a:gd name="T35" fmla="*/ 131 h 310"/>
                <a:gd name="T36" fmla="*/ 104 w 163"/>
                <a:gd name="T37" fmla="*/ 127 h 310"/>
                <a:gd name="T38" fmla="*/ 103 w 163"/>
                <a:gd name="T39" fmla="*/ 30 h 310"/>
                <a:gd name="T40" fmla="*/ 76 w 163"/>
                <a:gd name="T41" fmla="*/ 0 h 310"/>
                <a:gd name="T42" fmla="*/ 27 w 163"/>
                <a:gd name="T43" fmla="*/ 0 h 310"/>
                <a:gd name="T44" fmla="*/ 27 w 163"/>
                <a:gd name="T45" fmla="*/ 19 h 310"/>
                <a:gd name="T46" fmla="*/ 65 w 163"/>
                <a:gd name="T47" fmla="*/ 19 h 310"/>
                <a:gd name="T48" fmla="*/ 80 w 163"/>
                <a:gd name="T49" fmla="*/ 34 h 310"/>
                <a:gd name="T50" fmla="*/ 82 w 163"/>
                <a:gd name="T51" fmla="*/ 49 h 310"/>
                <a:gd name="T52" fmla="*/ 0 w 163"/>
                <a:gd name="T53" fmla="*/ 48 h 310"/>
                <a:gd name="T54" fmla="*/ 0 w 163"/>
                <a:gd name="T55" fmla="*/ 152 h 310"/>
                <a:gd name="T56" fmla="*/ 17 w 163"/>
                <a:gd name="T57" fmla="*/ 152 h 310"/>
                <a:gd name="T58" fmla="*/ 17 w 163"/>
                <a:gd name="T59" fmla="*/ 15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310">
                  <a:moveTo>
                    <a:pt x="17" y="152"/>
                  </a:moveTo>
                  <a:lnTo>
                    <a:pt x="13" y="68"/>
                  </a:lnTo>
                  <a:lnTo>
                    <a:pt x="70" y="65"/>
                  </a:lnTo>
                  <a:lnTo>
                    <a:pt x="80" y="76"/>
                  </a:lnTo>
                  <a:lnTo>
                    <a:pt x="85" y="139"/>
                  </a:lnTo>
                  <a:lnTo>
                    <a:pt x="131" y="144"/>
                  </a:lnTo>
                  <a:lnTo>
                    <a:pt x="143" y="171"/>
                  </a:lnTo>
                  <a:lnTo>
                    <a:pt x="95" y="173"/>
                  </a:lnTo>
                  <a:lnTo>
                    <a:pt x="91" y="211"/>
                  </a:lnTo>
                  <a:lnTo>
                    <a:pt x="108" y="234"/>
                  </a:lnTo>
                  <a:lnTo>
                    <a:pt x="108" y="192"/>
                  </a:lnTo>
                  <a:lnTo>
                    <a:pt x="129" y="192"/>
                  </a:lnTo>
                  <a:lnTo>
                    <a:pt x="131" y="276"/>
                  </a:lnTo>
                  <a:lnTo>
                    <a:pt x="152" y="310"/>
                  </a:lnTo>
                  <a:lnTo>
                    <a:pt x="148" y="192"/>
                  </a:lnTo>
                  <a:lnTo>
                    <a:pt x="163" y="186"/>
                  </a:lnTo>
                  <a:lnTo>
                    <a:pt x="163" y="160"/>
                  </a:lnTo>
                  <a:lnTo>
                    <a:pt x="135" y="131"/>
                  </a:lnTo>
                  <a:lnTo>
                    <a:pt x="104" y="127"/>
                  </a:lnTo>
                  <a:lnTo>
                    <a:pt x="103" y="30"/>
                  </a:lnTo>
                  <a:lnTo>
                    <a:pt x="76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65" y="19"/>
                  </a:lnTo>
                  <a:lnTo>
                    <a:pt x="80" y="34"/>
                  </a:lnTo>
                  <a:lnTo>
                    <a:pt x="82" y="49"/>
                  </a:lnTo>
                  <a:lnTo>
                    <a:pt x="0" y="48"/>
                  </a:lnTo>
                  <a:lnTo>
                    <a:pt x="0" y="152"/>
                  </a:lnTo>
                  <a:lnTo>
                    <a:pt x="17" y="152"/>
                  </a:lnTo>
                  <a:lnTo>
                    <a:pt x="1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39"/>
            <p:cNvSpPr>
              <a:spLocks/>
            </p:cNvSpPr>
            <p:nvPr/>
          </p:nvSpPr>
          <p:spPr bwMode="auto">
            <a:xfrm>
              <a:off x="4861" y="1131"/>
              <a:ext cx="18" cy="30"/>
            </a:xfrm>
            <a:custGeom>
              <a:avLst/>
              <a:gdLst>
                <a:gd name="T0" fmla="*/ 44 w 44"/>
                <a:gd name="T1" fmla="*/ 6 h 72"/>
                <a:gd name="T2" fmla="*/ 19 w 44"/>
                <a:gd name="T3" fmla="*/ 53 h 72"/>
                <a:gd name="T4" fmla="*/ 6 w 44"/>
                <a:gd name="T5" fmla="*/ 72 h 72"/>
                <a:gd name="T6" fmla="*/ 0 w 44"/>
                <a:gd name="T7" fmla="*/ 40 h 72"/>
                <a:gd name="T8" fmla="*/ 29 w 44"/>
                <a:gd name="T9" fmla="*/ 0 h 72"/>
                <a:gd name="T10" fmla="*/ 44 w 44"/>
                <a:gd name="T11" fmla="*/ 6 h 72"/>
                <a:gd name="T12" fmla="*/ 44 w 44"/>
                <a:gd name="T1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4" y="6"/>
                  </a:moveTo>
                  <a:lnTo>
                    <a:pt x="19" y="53"/>
                  </a:lnTo>
                  <a:lnTo>
                    <a:pt x="6" y="72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40"/>
            <p:cNvSpPr>
              <a:spLocks/>
            </p:cNvSpPr>
            <p:nvPr/>
          </p:nvSpPr>
          <p:spPr bwMode="auto">
            <a:xfrm>
              <a:off x="4974" y="1090"/>
              <a:ext cx="99" cy="225"/>
            </a:xfrm>
            <a:custGeom>
              <a:avLst/>
              <a:gdLst>
                <a:gd name="T0" fmla="*/ 14 w 238"/>
                <a:gd name="T1" fmla="*/ 524 h 524"/>
                <a:gd name="T2" fmla="*/ 92 w 238"/>
                <a:gd name="T3" fmla="*/ 429 h 524"/>
                <a:gd name="T4" fmla="*/ 107 w 238"/>
                <a:gd name="T5" fmla="*/ 431 h 524"/>
                <a:gd name="T6" fmla="*/ 109 w 238"/>
                <a:gd name="T7" fmla="*/ 454 h 524"/>
                <a:gd name="T8" fmla="*/ 158 w 238"/>
                <a:gd name="T9" fmla="*/ 458 h 524"/>
                <a:gd name="T10" fmla="*/ 160 w 238"/>
                <a:gd name="T11" fmla="*/ 437 h 524"/>
                <a:gd name="T12" fmla="*/ 131 w 238"/>
                <a:gd name="T13" fmla="*/ 433 h 524"/>
                <a:gd name="T14" fmla="*/ 122 w 238"/>
                <a:gd name="T15" fmla="*/ 222 h 524"/>
                <a:gd name="T16" fmla="*/ 145 w 238"/>
                <a:gd name="T17" fmla="*/ 203 h 524"/>
                <a:gd name="T18" fmla="*/ 149 w 238"/>
                <a:gd name="T19" fmla="*/ 26 h 524"/>
                <a:gd name="T20" fmla="*/ 185 w 238"/>
                <a:gd name="T21" fmla="*/ 24 h 524"/>
                <a:gd name="T22" fmla="*/ 188 w 238"/>
                <a:gd name="T23" fmla="*/ 336 h 524"/>
                <a:gd name="T24" fmla="*/ 209 w 238"/>
                <a:gd name="T25" fmla="*/ 298 h 524"/>
                <a:gd name="T26" fmla="*/ 217 w 238"/>
                <a:gd name="T27" fmla="*/ 224 h 524"/>
                <a:gd name="T28" fmla="*/ 238 w 238"/>
                <a:gd name="T29" fmla="*/ 114 h 524"/>
                <a:gd name="T30" fmla="*/ 207 w 238"/>
                <a:gd name="T31" fmla="*/ 83 h 524"/>
                <a:gd name="T32" fmla="*/ 204 w 238"/>
                <a:gd name="T33" fmla="*/ 0 h 524"/>
                <a:gd name="T34" fmla="*/ 133 w 238"/>
                <a:gd name="T35" fmla="*/ 4 h 524"/>
                <a:gd name="T36" fmla="*/ 133 w 238"/>
                <a:gd name="T37" fmla="*/ 190 h 524"/>
                <a:gd name="T38" fmla="*/ 107 w 238"/>
                <a:gd name="T39" fmla="*/ 213 h 524"/>
                <a:gd name="T40" fmla="*/ 107 w 238"/>
                <a:gd name="T41" fmla="*/ 401 h 524"/>
                <a:gd name="T42" fmla="*/ 84 w 238"/>
                <a:gd name="T43" fmla="*/ 403 h 524"/>
                <a:gd name="T44" fmla="*/ 0 w 238"/>
                <a:gd name="T45" fmla="*/ 502 h 524"/>
                <a:gd name="T46" fmla="*/ 14 w 238"/>
                <a:gd name="T47" fmla="*/ 524 h 524"/>
                <a:gd name="T48" fmla="*/ 14 w 238"/>
                <a:gd name="T4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524">
                  <a:moveTo>
                    <a:pt x="14" y="524"/>
                  </a:moveTo>
                  <a:lnTo>
                    <a:pt x="92" y="429"/>
                  </a:lnTo>
                  <a:lnTo>
                    <a:pt x="107" y="431"/>
                  </a:lnTo>
                  <a:lnTo>
                    <a:pt x="109" y="454"/>
                  </a:lnTo>
                  <a:lnTo>
                    <a:pt x="158" y="458"/>
                  </a:lnTo>
                  <a:lnTo>
                    <a:pt x="160" y="437"/>
                  </a:lnTo>
                  <a:lnTo>
                    <a:pt x="131" y="433"/>
                  </a:lnTo>
                  <a:lnTo>
                    <a:pt x="122" y="222"/>
                  </a:lnTo>
                  <a:lnTo>
                    <a:pt x="145" y="203"/>
                  </a:lnTo>
                  <a:lnTo>
                    <a:pt x="149" y="26"/>
                  </a:lnTo>
                  <a:lnTo>
                    <a:pt x="185" y="24"/>
                  </a:lnTo>
                  <a:lnTo>
                    <a:pt x="188" y="336"/>
                  </a:lnTo>
                  <a:lnTo>
                    <a:pt x="209" y="298"/>
                  </a:lnTo>
                  <a:lnTo>
                    <a:pt x="217" y="224"/>
                  </a:lnTo>
                  <a:lnTo>
                    <a:pt x="238" y="114"/>
                  </a:lnTo>
                  <a:lnTo>
                    <a:pt x="207" y="83"/>
                  </a:lnTo>
                  <a:lnTo>
                    <a:pt x="204" y="0"/>
                  </a:lnTo>
                  <a:lnTo>
                    <a:pt x="133" y="4"/>
                  </a:lnTo>
                  <a:lnTo>
                    <a:pt x="133" y="190"/>
                  </a:lnTo>
                  <a:lnTo>
                    <a:pt x="107" y="213"/>
                  </a:lnTo>
                  <a:lnTo>
                    <a:pt x="107" y="401"/>
                  </a:lnTo>
                  <a:lnTo>
                    <a:pt x="84" y="403"/>
                  </a:lnTo>
                  <a:lnTo>
                    <a:pt x="0" y="502"/>
                  </a:lnTo>
                  <a:lnTo>
                    <a:pt x="14" y="524"/>
                  </a:lnTo>
                  <a:lnTo>
                    <a:pt x="14" y="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41"/>
            <p:cNvSpPr>
              <a:spLocks/>
            </p:cNvSpPr>
            <p:nvPr/>
          </p:nvSpPr>
          <p:spPr bwMode="auto">
            <a:xfrm>
              <a:off x="5063" y="1071"/>
              <a:ext cx="66" cy="195"/>
            </a:xfrm>
            <a:custGeom>
              <a:avLst/>
              <a:gdLst>
                <a:gd name="T0" fmla="*/ 0 w 156"/>
                <a:gd name="T1" fmla="*/ 456 h 456"/>
                <a:gd name="T2" fmla="*/ 156 w 156"/>
                <a:gd name="T3" fmla="*/ 451 h 456"/>
                <a:gd name="T4" fmla="*/ 112 w 156"/>
                <a:gd name="T5" fmla="*/ 320 h 456"/>
                <a:gd name="T6" fmla="*/ 88 w 156"/>
                <a:gd name="T7" fmla="*/ 207 h 456"/>
                <a:gd name="T8" fmla="*/ 59 w 156"/>
                <a:gd name="T9" fmla="*/ 63 h 456"/>
                <a:gd name="T10" fmla="*/ 57 w 156"/>
                <a:gd name="T11" fmla="*/ 2 h 456"/>
                <a:gd name="T12" fmla="*/ 40 w 156"/>
                <a:gd name="T13" fmla="*/ 0 h 456"/>
                <a:gd name="T14" fmla="*/ 36 w 156"/>
                <a:gd name="T15" fmla="*/ 48 h 456"/>
                <a:gd name="T16" fmla="*/ 4 w 156"/>
                <a:gd name="T17" fmla="*/ 57 h 456"/>
                <a:gd name="T18" fmla="*/ 8 w 156"/>
                <a:gd name="T19" fmla="*/ 72 h 456"/>
                <a:gd name="T20" fmla="*/ 38 w 156"/>
                <a:gd name="T21" fmla="*/ 72 h 456"/>
                <a:gd name="T22" fmla="*/ 67 w 156"/>
                <a:gd name="T23" fmla="*/ 245 h 456"/>
                <a:gd name="T24" fmla="*/ 93 w 156"/>
                <a:gd name="T25" fmla="*/ 373 h 456"/>
                <a:gd name="T26" fmla="*/ 110 w 156"/>
                <a:gd name="T27" fmla="*/ 430 h 456"/>
                <a:gd name="T28" fmla="*/ 12 w 156"/>
                <a:gd name="T29" fmla="*/ 436 h 456"/>
                <a:gd name="T30" fmla="*/ 0 w 156"/>
                <a:gd name="T31" fmla="*/ 456 h 456"/>
                <a:gd name="T32" fmla="*/ 0 w 156"/>
                <a:gd name="T3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56">
                  <a:moveTo>
                    <a:pt x="0" y="456"/>
                  </a:moveTo>
                  <a:lnTo>
                    <a:pt x="156" y="451"/>
                  </a:lnTo>
                  <a:lnTo>
                    <a:pt x="112" y="320"/>
                  </a:lnTo>
                  <a:lnTo>
                    <a:pt x="88" y="207"/>
                  </a:lnTo>
                  <a:lnTo>
                    <a:pt x="59" y="63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36" y="48"/>
                  </a:lnTo>
                  <a:lnTo>
                    <a:pt x="4" y="57"/>
                  </a:lnTo>
                  <a:lnTo>
                    <a:pt x="8" y="72"/>
                  </a:lnTo>
                  <a:lnTo>
                    <a:pt x="38" y="72"/>
                  </a:lnTo>
                  <a:lnTo>
                    <a:pt x="67" y="245"/>
                  </a:lnTo>
                  <a:lnTo>
                    <a:pt x="93" y="373"/>
                  </a:lnTo>
                  <a:lnTo>
                    <a:pt x="110" y="430"/>
                  </a:lnTo>
                  <a:lnTo>
                    <a:pt x="12" y="436"/>
                  </a:lnTo>
                  <a:lnTo>
                    <a:pt x="0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42"/>
            <p:cNvSpPr>
              <a:spLocks/>
            </p:cNvSpPr>
            <p:nvPr/>
          </p:nvSpPr>
          <p:spPr bwMode="auto">
            <a:xfrm>
              <a:off x="5031" y="1072"/>
              <a:ext cx="27" cy="28"/>
            </a:xfrm>
            <a:custGeom>
              <a:avLst/>
              <a:gdLst>
                <a:gd name="T0" fmla="*/ 0 w 65"/>
                <a:gd name="T1" fmla="*/ 46 h 65"/>
                <a:gd name="T2" fmla="*/ 0 w 65"/>
                <a:gd name="T3" fmla="*/ 0 h 65"/>
                <a:gd name="T4" fmla="*/ 65 w 65"/>
                <a:gd name="T5" fmla="*/ 2 h 65"/>
                <a:gd name="T6" fmla="*/ 65 w 65"/>
                <a:gd name="T7" fmla="*/ 59 h 65"/>
                <a:gd name="T8" fmla="*/ 46 w 65"/>
                <a:gd name="T9" fmla="*/ 49 h 65"/>
                <a:gd name="T10" fmla="*/ 46 w 65"/>
                <a:gd name="T11" fmla="*/ 19 h 65"/>
                <a:gd name="T12" fmla="*/ 19 w 65"/>
                <a:gd name="T13" fmla="*/ 15 h 65"/>
                <a:gd name="T14" fmla="*/ 19 w 65"/>
                <a:gd name="T15" fmla="*/ 65 h 65"/>
                <a:gd name="T16" fmla="*/ 0 w 65"/>
                <a:gd name="T17" fmla="*/ 46 h 65"/>
                <a:gd name="T18" fmla="*/ 0 w 65"/>
                <a:gd name="T19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46"/>
                  </a:moveTo>
                  <a:lnTo>
                    <a:pt x="0" y="0"/>
                  </a:lnTo>
                  <a:lnTo>
                    <a:pt x="65" y="2"/>
                  </a:lnTo>
                  <a:lnTo>
                    <a:pt x="65" y="59"/>
                  </a:lnTo>
                  <a:lnTo>
                    <a:pt x="46" y="49"/>
                  </a:lnTo>
                  <a:lnTo>
                    <a:pt x="46" y="19"/>
                  </a:lnTo>
                  <a:lnTo>
                    <a:pt x="19" y="15"/>
                  </a:lnTo>
                  <a:lnTo>
                    <a:pt x="19" y="65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43"/>
            <p:cNvSpPr>
              <a:spLocks/>
            </p:cNvSpPr>
            <p:nvPr/>
          </p:nvSpPr>
          <p:spPr bwMode="auto">
            <a:xfrm>
              <a:off x="5081" y="938"/>
              <a:ext cx="163" cy="315"/>
            </a:xfrm>
            <a:custGeom>
              <a:avLst/>
              <a:gdLst>
                <a:gd name="T0" fmla="*/ 13 w 386"/>
                <a:gd name="T1" fmla="*/ 324 h 736"/>
                <a:gd name="T2" fmla="*/ 59 w 386"/>
                <a:gd name="T3" fmla="*/ 206 h 736"/>
                <a:gd name="T4" fmla="*/ 84 w 386"/>
                <a:gd name="T5" fmla="*/ 206 h 736"/>
                <a:gd name="T6" fmla="*/ 120 w 386"/>
                <a:gd name="T7" fmla="*/ 297 h 736"/>
                <a:gd name="T8" fmla="*/ 165 w 386"/>
                <a:gd name="T9" fmla="*/ 415 h 736"/>
                <a:gd name="T10" fmla="*/ 241 w 386"/>
                <a:gd name="T11" fmla="*/ 580 h 736"/>
                <a:gd name="T12" fmla="*/ 319 w 386"/>
                <a:gd name="T13" fmla="*/ 725 h 736"/>
                <a:gd name="T14" fmla="*/ 335 w 386"/>
                <a:gd name="T15" fmla="*/ 711 h 736"/>
                <a:gd name="T16" fmla="*/ 373 w 386"/>
                <a:gd name="T17" fmla="*/ 736 h 736"/>
                <a:gd name="T18" fmla="*/ 386 w 386"/>
                <a:gd name="T19" fmla="*/ 725 h 736"/>
                <a:gd name="T20" fmla="*/ 359 w 386"/>
                <a:gd name="T21" fmla="*/ 694 h 736"/>
                <a:gd name="T22" fmla="*/ 325 w 386"/>
                <a:gd name="T23" fmla="*/ 687 h 736"/>
                <a:gd name="T24" fmla="*/ 143 w 386"/>
                <a:gd name="T25" fmla="*/ 299 h 736"/>
                <a:gd name="T26" fmla="*/ 137 w 386"/>
                <a:gd name="T27" fmla="*/ 242 h 736"/>
                <a:gd name="T28" fmla="*/ 95 w 386"/>
                <a:gd name="T29" fmla="*/ 189 h 736"/>
                <a:gd name="T30" fmla="*/ 80 w 386"/>
                <a:gd name="T31" fmla="*/ 0 h 736"/>
                <a:gd name="T32" fmla="*/ 68 w 386"/>
                <a:gd name="T33" fmla="*/ 0 h 736"/>
                <a:gd name="T34" fmla="*/ 61 w 386"/>
                <a:gd name="T35" fmla="*/ 181 h 736"/>
                <a:gd name="T36" fmla="*/ 42 w 386"/>
                <a:gd name="T37" fmla="*/ 194 h 736"/>
                <a:gd name="T38" fmla="*/ 0 w 386"/>
                <a:gd name="T39" fmla="*/ 320 h 736"/>
                <a:gd name="T40" fmla="*/ 13 w 386"/>
                <a:gd name="T41" fmla="*/ 324 h 736"/>
                <a:gd name="T42" fmla="*/ 13 w 386"/>
                <a:gd name="T43" fmla="*/ 32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6" h="736">
                  <a:moveTo>
                    <a:pt x="13" y="324"/>
                  </a:moveTo>
                  <a:lnTo>
                    <a:pt x="59" y="206"/>
                  </a:lnTo>
                  <a:lnTo>
                    <a:pt x="84" y="206"/>
                  </a:lnTo>
                  <a:lnTo>
                    <a:pt x="120" y="297"/>
                  </a:lnTo>
                  <a:lnTo>
                    <a:pt x="165" y="415"/>
                  </a:lnTo>
                  <a:lnTo>
                    <a:pt x="241" y="580"/>
                  </a:lnTo>
                  <a:lnTo>
                    <a:pt x="319" y="725"/>
                  </a:lnTo>
                  <a:lnTo>
                    <a:pt x="335" y="711"/>
                  </a:lnTo>
                  <a:lnTo>
                    <a:pt x="373" y="736"/>
                  </a:lnTo>
                  <a:lnTo>
                    <a:pt x="386" y="725"/>
                  </a:lnTo>
                  <a:lnTo>
                    <a:pt x="359" y="694"/>
                  </a:lnTo>
                  <a:lnTo>
                    <a:pt x="325" y="687"/>
                  </a:lnTo>
                  <a:lnTo>
                    <a:pt x="143" y="299"/>
                  </a:lnTo>
                  <a:lnTo>
                    <a:pt x="137" y="242"/>
                  </a:lnTo>
                  <a:lnTo>
                    <a:pt x="95" y="189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181"/>
                  </a:lnTo>
                  <a:lnTo>
                    <a:pt x="42" y="194"/>
                  </a:lnTo>
                  <a:lnTo>
                    <a:pt x="0" y="320"/>
                  </a:lnTo>
                  <a:lnTo>
                    <a:pt x="13" y="324"/>
                  </a:lnTo>
                  <a:lnTo>
                    <a:pt x="13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44"/>
            <p:cNvSpPr>
              <a:spLocks/>
            </p:cNvSpPr>
            <p:nvPr/>
          </p:nvSpPr>
          <p:spPr bwMode="auto">
            <a:xfrm>
              <a:off x="5098" y="1040"/>
              <a:ext cx="39" cy="36"/>
            </a:xfrm>
            <a:custGeom>
              <a:avLst/>
              <a:gdLst>
                <a:gd name="T0" fmla="*/ 0 w 91"/>
                <a:gd name="T1" fmla="*/ 84 h 84"/>
                <a:gd name="T2" fmla="*/ 55 w 91"/>
                <a:gd name="T3" fmla="*/ 84 h 84"/>
                <a:gd name="T4" fmla="*/ 91 w 91"/>
                <a:gd name="T5" fmla="*/ 38 h 84"/>
                <a:gd name="T6" fmla="*/ 57 w 91"/>
                <a:gd name="T7" fmla="*/ 0 h 84"/>
                <a:gd name="T8" fmla="*/ 49 w 91"/>
                <a:gd name="T9" fmla="*/ 57 h 84"/>
                <a:gd name="T10" fmla="*/ 0 w 91"/>
                <a:gd name="T11" fmla="*/ 84 h 84"/>
                <a:gd name="T12" fmla="*/ 0 w 91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4">
                  <a:moveTo>
                    <a:pt x="0" y="84"/>
                  </a:moveTo>
                  <a:lnTo>
                    <a:pt x="55" y="84"/>
                  </a:lnTo>
                  <a:lnTo>
                    <a:pt x="91" y="38"/>
                  </a:lnTo>
                  <a:lnTo>
                    <a:pt x="57" y="0"/>
                  </a:lnTo>
                  <a:lnTo>
                    <a:pt x="49" y="5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45"/>
            <p:cNvSpPr>
              <a:spLocks/>
            </p:cNvSpPr>
            <p:nvPr/>
          </p:nvSpPr>
          <p:spPr bwMode="auto">
            <a:xfrm>
              <a:off x="4981" y="1068"/>
              <a:ext cx="357" cy="355"/>
            </a:xfrm>
            <a:custGeom>
              <a:avLst/>
              <a:gdLst>
                <a:gd name="T0" fmla="*/ 316 w 844"/>
                <a:gd name="T1" fmla="*/ 60 h 830"/>
                <a:gd name="T2" fmla="*/ 350 w 844"/>
                <a:gd name="T3" fmla="*/ 230 h 830"/>
                <a:gd name="T4" fmla="*/ 371 w 844"/>
                <a:gd name="T5" fmla="*/ 469 h 830"/>
                <a:gd name="T6" fmla="*/ 318 w 844"/>
                <a:gd name="T7" fmla="*/ 450 h 830"/>
                <a:gd name="T8" fmla="*/ 418 w 844"/>
                <a:gd name="T9" fmla="*/ 576 h 830"/>
                <a:gd name="T10" fmla="*/ 0 w 844"/>
                <a:gd name="T11" fmla="*/ 627 h 830"/>
                <a:gd name="T12" fmla="*/ 420 w 844"/>
                <a:gd name="T13" fmla="*/ 739 h 830"/>
                <a:gd name="T14" fmla="*/ 443 w 844"/>
                <a:gd name="T15" fmla="*/ 790 h 830"/>
                <a:gd name="T16" fmla="*/ 476 w 844"/>
                <a:gd name="T17" fmla="*/ 739 h 830"/>
                <a:gd name="T18" fmla="*/ 504 w 844"/>
                <a:gd name="T19" fmla="*/ 830 h 830"/>
                <a:gd name="T20" fmla="*/ 538 w 844"/>
                <a:gd name="T21" fmla="*/ 724 h 830"/>
                <a:gd name="T22" fmla="*/ 700 w 844"/>
                <a:gd name="T23" fmla="*/ 750 h 830"/>
                <a:gd name="T24" fmla="*/ 668 w 844"/>
                <a:gd name="T25" fmla="*/ 665 h 830"/>
                <a:gd name="T26" fmla="*/ 715 w 844"/>
                <a:gd name="T27" fmla="*/ 663 h 830"/>
                <a:gd name="T28" fmla="*/ 690 w 844"/>
                <a:gd name="T29" fmla="*/ 688 h 830"/>
                <a:gd name="T30" fmla="*/ 711 w 844"/>
                <a:gd name="T31" fmla="*/ 716 h 830"/>
                <a:gd name="T32" fmla="*/ 736 w 844"/>
                <a:gd name="T33" fmla="*/ 688 h 830"/>
                <a:gd name="T34" fmla="*/ 744 w 844"/>
                <a:gd name="T35" fmla="*/ 733 h 830"/>
                <a:gd name="T36" fmla="*/ 766 w 844"/>
                <a:gd name="T37" fmla="*/ 667 h 830"/>
                <a:gd name="T38" fmla="*/ 643 w 844"/>
                <a:gd name="T39" fmla="*/ 543 h 830"/>
                <a:gd name="T40" fmla="*/ 607 w 844"/>
                <a:gd name="T41" fmla="*/ 452 h 830"/>
                <a:gd name="T42" fmla="*/ 584 w 844"/>
                <a:gd name="T43" fmla="*/ 471 h 830"/>
                <a:gd name="T44" fmla="*/ 671 w 844"/>
                <a:gd name="T45" fmla="*/ 614 h 830"/>
                <a:gd name="T46" fmla="*/ 531 w 844"/>
                <a:gd name="T47" fmla="*/ 648 h 830"/>
                <a:gd name="T48" fmla="*/ 382 w 844"/>
                <a:gd name="T49" fmla="*/ 496 h 830"/>
                <a:gd name="T50" fmla="*/ 430 w 844"/>
                <a:gd name="T51" fmla="*/ 384 h 830"/>
                <a:gd name="T52" fmla="*/ 495 w 844"/>
                <a:gd name="T53" fmla="*/ 471 h 830"/>
                <a:gd name="T54" fmla="*/ 394 w 844"/>
                <a:gd name="T55" fmla="*/ 125 h 830"/>
                <a:gd name="T56" fmla="*/ 401 w 844"/>
                <a:gd name="T57" fmla="*/ 233 h 830"/>
                <a:gd name="T58" fmla="*/ 348 w 844"/>
                <a:gd name="T59" fmla="*/ 47 h 830"/>
                <a:gd name="T60" fmla="*/ 308 w 844"/>
                <a:gd name="T61" fmla="*/ 7 h 830"/>
                <a:gd name="T62" fmla="*/ 246 w 844"/>
                <a:gd name="T63" fmla="*/ 47 h 830"/>
                <a:gd name="T64" fmla="*/ 251 w 844"/>
                <a:gd name="T65" fmla="*/ 6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4" h="830">
                  <a:moveTo>
                    <a:pt x="251" y="60"/>
                  </a:moveTo>
                  <a:lnTo>
                    <a:pt x="316" y="60"/>
                  </a:lnTo>
                  <a:lnTo>
                    <a:pt x="325" y="266"/>
                  </a:lnTo>
                  <a:lnTo>
                    <a:pt x="350" y="230"/>
                  </a:lnTo>
                  <a:lnTo>
                    <a:pt x="365" y="435"/>
                  </a:lnTo>
                  <a:lnTo>
                    <a:pt x="371" y="469"/>
                  </a:lnTo>
                  <a:lnTo>
                    <a:pt x="329" y="420"/>
                  </a:lnTo>
                  <a:lnTo>
                    <a:pt x="318" y="450"/>
                  </a:lnTo>
                  <a:lnTo>
                    <a:pt x="418" y="553"/>
                  </a:lnTo>
                  <a:lnTo>
                    <a:pt x="418" y="576"/>
                  </a:lnTo>
                  <a:lnTo>
                    <a:pt x="8" y="581"/>
                  </a:lnTo>
                  <a:lnTo>
                    <a:pt x="0" y="627"/>
                  </a:lnTo>
                  <a:lnTo>
                    <a:pt x="415" y="619"/>
                  </a:lnTo>
                  <a:lnTo>
                    <a:pt x="420" y="739"/>
                  </a:lnTo>
                  <a:lnTo>
                    <a:pt x="447" y="745"/>
                  </a:lnTo>
                  <a:lnTo>
                    <a:pt x="443" y="790"/>
                  </a:lnTo>
                  <a:lnTo>
                    <a:pt x="477" y="790"/>
                  </a:lnTo>
                  <a:lnTo>
                    <a:pt x="476" y="739"/>
                  </a:lnTo>
                  <a:lnTo>
                    <a:pt x="506" y="745"/>
                  </a:lnTo>
                  <a:lnTo>
                    <a:pt x="504" y="830"/>
                  </a:lnTo>
                  <a:lnTo>
                    <a:pt x="529" y="806"/>
                  </a:lnTo>
                  <a:lnTo>
                    <a:pt x="538" y="724"/>
                  </a:lnTo>
                  <a:lnTo>
                    <a:pt x="607" y="752"/>
                  </a:lnTo>
                  <a:lnTo>
                    <a:pt x="700" y="750"/>
                  </a:lnTo>
                  <a:lnTo>
                    <a:pt x="666" y="703"/>
                  </a:lnTo>
                  <a:lnTo>
                    <a:pt x="668" y="665"/>
                  </a:lnTo>
                  <a:lnTo>
                    <a:pt x="687" y="644"/>
                  </a:lnTo>
                  <a:lnTo>
                    <a:pt x="715" y="663"/>
                  </a:lnTo>
                  <a:lnTo>
                    <a:pt x="709" y="682"/>
                  </a:lnTo>
                  <a:lnTo>
                    <a:pt x="690" y="688"/>
                  </a:lnTo>
                  <a:lnTo>
                    <a:pt x="694" y="707"/>
                  </a:lnTo>
                  <a:lnTo>
                    <a:pt x="711" y="716"/>
                  </a:lnTo>
                  <a:lnTo>
                    <a:pt x="723" y="701"/>
                  </a:lnTo>
                  <a:lnTo>
                    <a:pt x="736" y="688"/>
                  </a:lnTo>
                  <a:lnTo>
                    <a:pt x="753" y="710"/>
                  </a:lnTo>
                  <a:lnTo>
                    <a:pt x="744" y="733"/>
                  </a:lnTo>
                  <a:lnTo>
                    <a:pt x="844" y="735"/>
                  </a:lnTo>
                  <a:lnTo>
                    <a:pt x="766" y="667"/>
                  </a:lnTo>
                  <a:lnTo>
                    <a:pt x="694" y="598"/>
                  </a:lnTo>
                  <a:lnTo>
                    <a:pt x="643" y="543"/>
                  </a:lnTo>
                  <a:lnTo>
                    <a:pt x="609" y="475"/>
                  </a:lnTo>
                  <a:lnTo>
                    <a:pt x="607" y="452"/>
                  </a:lnTo>
                  <a:lnTo>
                    <a:pt x="576" y="446"/>
                  </a:lnTo>
                  <a:lnTo>
                    <a:pt x="584" y="471"/>
                  </a:lnTo>
                  <a:lnTo>
                    <a:pt x="622" y="543"/>
                  </a:lnTo>
                  <a:lnTo>
                    <a:pt x="671" y="614"/>
                  </a:lnTo>
                  <a:lnTo>
                    <a:pt x="576" y="627"/>
                  </a:lnTo>
                  <a:lnTo>
                    <a:pt x="531" y="648"/>
                  </a:lnTo>
                  <a:lnTo>
                    <a:pt x="457" y="564"/>
                  </a:lnTo>
                  <a:lnTo>
                    <a:pt x="382" y="496"/>
                  </a:lnTo>
                  <a:lnTo>
                    <a:pt x="365" y="203"/>
                  </a:lnTo>
                  <a:lnTo>
                    <a:pt x="430" y="384"/>
                  </a:lnTo>
                  <a:lnTo>
                    <a:pt x="434" y="338"/>
                  </a:lnTo>
                  <a:lnTo>
                    <a:pt x="495" y="471"/>
                  </a:lnTo>
                  <a:lnTo>
                    <a:pt x="445" y="309"/>
                  </a:lnTo>
                  <a:lnTo>
                    <a:pt x="394" y="125"/>
                  </a:lnTo>
                  <a:lnTo>
                    <a:pt x="386" y="146"/>
                  </a:lnTo>
                  <a:lnTo>
                    <a:pt x="401" y="233"/>
                  </a:lnTo>
                  <a:lnTo>
                    <a:pt x="363" y="142"/>
                  </a:lnTo>
                  <a:lnTo>
                    <a:pt x="348" y="47"/>
                  </a:lnTo>
                  <a:lnTo>
                    <a:pt x="323" y="0"/>
                  </a:lnTo>
                  <a:lnTo>
                    <a:pt x="308" y="7"/>
                  </a:lnTo>
                  <a:lnTo>
                    <a:pt x="308" y="38"/>
                  </a:lnTo>
                  <a:lnTo>
                    <a:pt x="246" y="47"/>
                  </a:lnTo>
                  <a:lnTo>
                    <a:pt x="251" y="60"/>
                  </a:lnTo>
                  <a:lnTo>
                    <a:pt x="2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46"/>
            <p:cNvSpPr>
              <a:spLocks/>
            </p:cNvSpPr>
            <p:nvPr/>
          </p:nvSpPr>
          <p:spPr bwMode="auto">
            <a:xfrm>
              <a:off x="5008" y="1383"/>
              <a:ext cx="140" cy="17"/>
            </a:xfrm>
            <a:custGeom>
              <a:avLst/>
              <a:gdLst>
                <a:gd name="T0" fmla="*/ 0 w 331"/>
                <a:gd name="T1" fmla="*/ 23 h 42"/>
                <a:gd name="T2" fmla="*/ 108 w 331"/>
                <a:gd name="T3" fmla="*/ 27 h 42"/>
                <a:gd name="T4" fmla="*/ 106 w 331"/>
                <a:gd name="T5" fmla="*/ 10 h 42"/>
                <a:gd name="T6" fmla="*/ 143 w 331"/>
                <a:gd name="T7" fmla="*/ 8 h 42"/>
                <a:gd name="T8" fmla="*/ 162 w 331"/>
                <a:gd name="T9" fmla="*/ 27 h 42"/>
                <a:gd name="T10" fmla="*/ 207 w 331"/>
                <a:gd name="T11" fmla="*/ 27 h 42"/>
                <a:gd name="T12" fmla="*/ 200 w 331"/>
                <a:gd name="T13" fmla="*/ 0 h 42"/>
                <a:gd name="T14" fmla="*/ 241 w 331"/>
                <a:gd name="T15" fmla="*/ 0 h 42"/>
                <a:gd name="T16" fmla="*/ 243 w 331"/>
                <a:gd name="T17" fmla="*/ 23 h 42"/>
                <a:gd name="T18" fmla="*/ 331 w 331"/>
                <a:gd name="T19" fmla="*/ 23 h 42"/>
                <a:gd name="T20" fmla="*/ 308 w 331"/>
                <a:gd name="T21" fmla="*/ 40 h 42"/>
                <a:gd name="T22" fmla="*/ 17 w 331"/>
                <a:gd name="T23" fmla="*/ 42 h 42"/>
                <a:gd name="T24" fmla="*/ 0 w 331"/>
                <a:gd name="T25" fmla="*/ 23 h 42"/>
                <a:gd name="T26" fmla="*/ 0 w 331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42">
                  <a:moveTo>
                    <a:pt x="0" y="23"/>
                  </a:moveTo>
                  <a:lnTo>
                    <a:pt x="108" y="27"/>
                  </a:lnTo>
                  <a:lnTo>
                    <a:pt x="106" y="10"/>
                  </a:lnTo>
                  <a:lnTo>
                    <a:pt x="143" y="8"/>
                  </a:lnTo>
                  <a:lnTo>
                    <a:pt x="162" y="27"/>
                  </a:lnTo>
                  <a:lnTo>
                    <a:pt x="207" y="27"/>
                  </a:lnTo>
                  <a:lnTo>
                    <a:pt x="200" y="0"/>
                  </a:lnTo>
                  <a:lnTo>
                    <a:pt x="241" y="0"/>
                  </a:lnTo>
                  <a:lnTo>
                    <a:pt x="243" y="23"/>
                  </a:lnTo>
                  <a:lnTo>
                    <a:pt x="331" y="23"/>
                  </a:lnTo>
                  <a:lnTo>
                    <a:pt x="308" y="40"/>
                  </a:lnTo>
                  <a:lnTo>
                    <a:pt x="17" y="4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47"/>
            <p:cNvSpPr>
              <a:spLocks/>
            </p:cNvSpPr>
            <p:nvPr/>
          </p:nvSpPr>
          <p:spPr bwMode="auto">
            <a:xfrm>
              <a:off x="5117" y="1371"/>
              <a:ext cx="52" cy="66"/>
            </a:xfrm>
            <a:custGeom>
              <a:avLst/>
              <a:gdLst>
                <a:gd name="T0" fmla="*/ 121 w 121"/>
                <a:gd name="T1" fmla="*/ 22 h 154"/>
                <a:gd name="T2" fmla="*/ 60 w 121"/>
                <a:gd name="T3" fmla="*/ 154 h 154"/>
                <a:gd name="T4" fmla="*/ 3 w 121"/>
                <a:gd name="T5" fmla="*/ 154 h 154"/>
                <a:gd name="T6" fmla="*/ 0 w 121"/>
                <a:gd name="T7" fmla="*/ 119 h 154"/>
                <a:gd name="T8" fmla="*/ 55 w 121"/>
                <a:gd name="T9" fmla="*/ 119 h 154"/>
                <a:gd name="T10" fmla="*/ 104 w 121"/>
                <a:gd name="T11" fmla="*/ 0 h 154"/>
                <a:gd name="T12" fmla="*/ 121 w 121"/>
                <a:gd name="T13" fmla="*/ 22 h 154"/>
                <a:gd name="T14" fmla="*/ 121 w 121"/>
                <a:gd name="T15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4">
                  <a:moveTo>
                    <a:pt x="121" y="22"/>
                  </a:moveTo>
                  <a:lnTo>
                    <a:pt x="60" y="154"/>
                  </a:lnTo>
                  <a:lnTo>
                    <a:pt x="3" y="154"/>
                  </a:lnTo>
                  <a:lnTo>
                    <a:pt x="0" y="119"/>
                  </a:lnTo>
                  <a:lnTo>
                    <a:pt x="55" y="119"/>
                  </a:lnTo>
                  <a:lnTo>
                    <a:pt x="104" y="0"/>
                  </a:lnTo>
                  <a:lnTo>
                    <a:pt x="121" y="22"/>
                  </a:lnTo>
                  <a:lnTo>
                    <a:pt x="1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48"/>
            <p:cNvSpPr>
              <a:spLocks/>
            </p:cNvSpPr>
            <p:nvPr/>
          </p:nvSpPr>
          <p:spPr bwMode="auto">
            <a:xfrm>
              <a:off x="5115" y="1403"/>
              <a:ext cx="23" cy="10"/>
            </a:xfrm>
            <a:custGeom>
              <a:avLst/>
              <a:gdLst>
                <a:gd name="T0" fmla="*/ 51 w 53"/>
                <a:gd name="T1" fmla="*/ 23 h 23"/>
                <a:gd name="T2" fmla="*/ 2 w 53"/>
                <a:gd name="T3" fmla="*/ 23 h 23"/>
                <a:gd name="T4" fmla="*/ 0 w 53"/>
                <a:gd name="T5" fmla="*/ 0 h 23"/>
                <a:gd name="T6" fmla="*/ 53 w 53"/>
                <a:gd name="T7" fmla="*/ 2 h 23"/>
                <a:gd name="T8" fmla="*/ 51 w 53"/>
                <a:gd name="T9" fmla="*/ 23 h 23"/>
                <a:gd name="T10" fmla="*/ 51 w 53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3">
                  <a:moveTo>
                    <a:pt x="51" y="23"/>
                  </a:moveTo>
                  <a:lnTo>
                    <a:pt x="2" y="23"/>
                  </a:lnTo>
                  <a:lnTo>
                    <a:pt x="0" y="0"/>
                  </a:lnTo>
                  <a:lnTo>
                    <a:pt x="53" y="2"/>
                  </a:lnTo>
                  <a:lnTo>
                    <a:pt x="51" y="23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49"/>
            <p:cNvSpPr>
              <a:spLocks/>
            </p:cNvSpPr>
            <p:nvPr/>
          </p:nvSpPr>
          <p:spPr bwMode="auto">
            <a:xfrm>
              <a:off x="5072" y="1409"/>
              <a:ext cx="28" cy="23"/>
            </a:xfrm>
            <a:custGeom>
              <a:avLst/>
              <a:gdLst>
                <a:gd name="T0" fmla="*/ 55 w 65"/>
                <a:gd name="T1" fmla="*/ 2 h 55"/>
                <a:gd name="T2" fmla="*/ 65 w 65"/>
                <a:gd name="T3" fmla="*/ 21 h 55"/>
                <a:gd name="T4" fmla="*/ 31 w 65"/>
                <a:gd name="T5" fmla="*/ 21 h 55"/>
                <a:gd name="T6" fmla="*/ 32 w 65"/>
                <a:gd name="T7" fmla="*/ 55 h 55"/>
                <a:gd name="T8" fmla="*/ 0 w 65"/>
                <a:gd name="T9" fmla="*/ 55 h 55"/>
                <a:gd name="T10" fmla="*/ 4 w 65"/>
                <a:gd name="T11" fmla="*/ 0 h 55"/>
                <a:gd name="T12" fmla="*/ 55 w 65"/>
                <a:gd name="T13" fmla="*/ 2 h 55"/>
                <a:gd name="T14" fmla="*/ 55 w 65"/>
                <a:gd name="T15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5">
                  <a:moveTo>
                    <a:pt x="55" y="2"/>
                  </a:moveTo>
                  <a:lnTo>
                    <a:pt x="65" y="21"/>
                  </a:lnTo>
                  <a:lnTo>
                    <a:pt x="31" y="21"/>
                  </a:lnTo>
                  <a:lnTo>
                    <a:pt x="32" y="55"/>
                  </a:lnTo>
                  <a:lnTo>
                    <a:pt x="0" y="55"/>
                  </a:lnTo>
                  <a:lnTo>
                    <a:pt x="4" y="0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50"/>
            <p:cNvSpPr>
              <a:spLocks/>
            </p:cNvSpPr>
            <p:nvPr/>
          </p:nvSpPr>
          <p:spPr bwMode="auto">
            <a:xfrm>
              <a:off x="5036" y="1405"/>
              <a:ext cx="20" cy="10"/>
            </a:xfrm>
            <a:custGeom>
              <a:avLst/>
              <a:gdLst>
                <a:gd name="T0" fmla="*/ 45 w 45"/>
                <a:gd name="T1" fmla="*/ 4 h 23"/>
                <a:gd name="T2" fmla="*/ 43 w 45"/>
                <a:gd name="T3" fmla="*/ 23 h 23"/>
                <a:gd name="T4" fmla="*/ 0 w 45"/>
                <a:gd name="T5" fmla="*/ 19 h 23"/>
                <a:gd name="T6" fmla="*/ 0 w 45"/>
                <a:gd name="T7" fmla="*/ 0 h 23"/>
                <a:gd name="T8" fmla="*/ 45 w 45"/>
                <a:gd name="T9" fmla="*/ 4 h 23"/>
                <a:gd name="T10" fmla="*/ 45 w 45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3">
                  <a:moveTo>
                    <a:pt x="45" y="4"/>
                  </a:moveTo>
                  <a:lnTo>
                    <a:pt x="43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51"/>
            <p:cNvSpPr>
              <a:spLocks/>
            </p:cNvSpPr>
            <p:nvPr/>
          </p:nvSpPr>
          <p:spPr bwMode="auto">
            <a:xfrm>
              <a:off x="5130" y="1447"/>
              <a:ext cx="42" cy="466"/>
            </a:xfrm>
            <a:custGeom>
              <a:avLst/>
              <a:gdLst>
                <a:gd name="T0" fmla="*/ 0 w 101"/>
                <a:gd name="T1" fmla="*/ 0 h 1091"/>
                <a:gd name="T2" fmla="*/ 0 w 101"/>
                <a:gd name="T3" fmla="*/ 1036 h 1091"/>
                <a:gd name="T4" fmla="*/ 27 w 101"/>
                <a:gd name="T5" fmla="*/ 1044 h 1091"/>
                <a:gd name="T6" fmla="*/ 27 w 101"/>
                <a:gd name="T7" fmla="*/ 574 h 1091"/>
                <a:gd name="T8" fmla="*/ 47 w 101"/>
                <a:gd name="T9" fmla="*/ 624 h 1091"/>
                <a:gd name="T10" fmla="*/ 51 w 101"/>
                <a:gd name="T11" fmla="*/ 1044 h 1091"/>
                <a:gd name="T12" fmla="*/ 70 w 101"/>
                <a:gd name="T13" fmla="*/ 1057 h 1091"/>
                <a:gd name="T14" fmla="*/ 68 w 101"/>
                <a:gd name="T15" fmla="*/ 1090 h 1091"/>
                <a:gd name="T16" fmla="*/ 89 w 101"/>
                <a:gd name="T17" fmla="*/ 1091 h 1091"/>
                <a:gd name="T18" fmla="*/ 101 w 101"/>
                <a:gd name="T19" fmla="*/ 285 h 1091"/>
                <a:gd name="T20" fmla="*/ 87 w 101"/>
                <a:gd name="T21" fmla="*/ 310 h 1091"/>
                <a:gd name="T22" fmla="*/ 78 w 101"/>
                <a:gd name="T23" fmla="*/ 624 h 1091"/>
                <a:gd name="T24" fmla="*/ 53 w 101"/>
                <a:gd name="T25" fmla="*/ 584 h 1091"/>
                <a:gd name="T26" fmla="*/ 66 w 101"/>
                <a:gd name="T27" fmla="*/ 63 h 1091"/>
                <a:gd name="T28" fmla="*/ 47 w 101"/>
                <a:gd name="T29" fmla="*/ 109 h 1091"/>
                <a:gd name="T30" fmla="*/ 46 w 101"/>
                <a:gd name="T31" fmla="*/ 409 h 1091"/>
                <a:gd name="T32" fmla="*/ 25 w 101"/>
                <a:gd name="T33" fmla="*/ 392 h 1091"/>
                <a:gd name="T34" fmla="*/ 28 w 101"/>
                <a:gd name="T35" fmla="*/ 14 h 1091"/>
                <a:gd name="T36" fmla="*/ 0 w 101"/>
                <a:gd name="T37" fmla="*/ 0 h 1091"/>
                <a:gd name="T38" fmla="*/ 0 w 101"/>
                <a:gd name="T3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091">
                  <a:moveTo>
                    <a:pt x="0" y="0"/>
                  </a:moveTo>
                  <a:lnTo>
                    <a:pt x="0" y="1036"/>
                  </a:lnTo>
                  <a:lnTo>
                    <a:pt x="27" y="1044"/>
                  </a:lnTo>
                  <a:lnTo>
                    <a:pt x="27" y="574"/>
                  </a:lnTo>
                  <a:lnTo>
                    <a:pt x="47" y="624"/>
                  </a:lnTo>
                  <a:lnTo>
                    <a:pt x="51" y="1044"/>
                  </a:lnTo>
                  <a:lnTo>
                    <a:pt x="70" y="1057"/>
                  </a:lnTo>
                  <a:lnTo>
                    <a:pt x="68" y="1090"/>
                  </a:lnTo>
                  <a:lnTo>
                    <a:pt x="89" y="1091"/>
                  </a:lnTo>
                  <a:lnTo>
                    <a:pt x="101" y="285"/>
                  </a:lnTo>
                  <a:lnTo>
                    <a:pt x="87" y="310"/>
                  </a:lnTo>
                  <a:lnTo>
                    <a:pt x="78" y="624"/>
                  </a:lnTo>
                  <a:lnTo>
                    <a:pt x="53" y="584"/>
                  </a:lnTo>
                  <a:lnTo>
                    <a:pt x="66" y="63"/>
                  </a:lnTo>
                  <a:lnTo>
                    <a:pt x="47" y="109"/>
                  </a:lnTo>
                  <a:lnTo>
                    <a:pt x="46" y="409"/>
                  </a:lnTo>
                  <a:lnTo>
                    <a:pt x="25" y="392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52"/>
            <p:cNvSpPr>
              <a:spLocks/>
            </p:cNvSpPr>
            <p:nvPr/>
          </p:nvSpPr>
          <p:spPr bwMode="auto">
            <a:xfrm>
              <a:off x="5152" y="1374"/>
              <a:ext cx="92" cy="240"/>
            </a:xfrm>
            <a:custGeom>
              <a:avLst/>
              <a:gdLst>
                <a:gd name="T0" fmla="*/ 54 w 219"/>
                <a:gd name="T1" fmla="*/ 50 h 561"/>
                <a:gd name="T2" fmla="*/ 10 w 219"/>
                <a:gd name="T3" fmla="*/ 103 h 561"/>
                <a:gd name="T4" fmla="*/ 14 w 219"/>
                <a:gd name="T5" fmla="*/ 143 h 561"/>
                <a:gd name="T6" fmla="*/ 0 w 219"/>
                <a:gd name="T7" fmla="*/ 164 h 561"/>
                <a:gd name="T8" fmla="*/ 0 w 219"/>
                <a:gd name="T9" fmla="*/ 312 h 561"/>
                <a:gd name="T10" fmla="*/ 12 w 219"/>
                <a:gd name="T11" fmla="*/ 373 h 561"/>
                <a:gd name="T12" fmla="*/ 17 w 219"/>
                <a:gd name="T13" fmla="*/ 234 h 561"/>
                <a:gd name="T14" fmla="*/ 34 w 219"/>
                <a:gd name="T15" fmla="*/ 236 h 561"/>
                <a:gd name="T16" fmla="*/ 33 w 219"/>
                <a:gd name="T17" fmla="*/ 561 h 561"/>
                <a:gd name="T18" fmla="*/ 52 w 219"/>
                <a:gd name="T19" fmla="*/ 451 h 561"/>
                <a:gd name="T20" fmla="*/ 63 w 219"/>
                <a:gd name="T21" fmla="*/ 451 h 561"/>
                <a:gd name="T22" fmla="*/ 73 w 219"/>
                <a:gd name="T23" fmla="*/ 483 h 561"/>
                <a:gd name="T24" fmla="*/ 99 w 219"/>
                <a:gd name="T25" fmla="*/ 483 h 561"/>
                <a:gd name="T26" fmla="*/ 103 w 219"/>
                <a:gd name="T27" fmla="*/ 367 h 561"/>
                <a:gd name="T28" fmla="*/ 179 w 219"/>
                <a:gd name="T29" fmla="*/ 445 h 561"/>
                <a:gd name="T30" fmla="*/ 183 w 219"/>
                <a:gd name="T31" fmla="*/ 416 h 561"/>
                <a:gd name="T32" fmla="*/ 171 w 219"/>
                <a:gd name="T33" fmla="*/ 384 h 561"/>
                <a:gd name="T34" fmla="*/ 168 w 219"/>
                <a:gd name="T35" fmla="*/ 211 h 561"/>
                <a:gd name="T36" fmla="*/ 147 w 219"/>
                <a:gd name="T37" fmla="*/ 175 h 561"/>
                <a:gd name="T38" fmla="*/ 112 w 219"/>
                <a:gd name="T39" fmla="*/ 177 h 561"/>
                <a:gd name="T40" fmla="*/ 112 w 219"/>
                <a:gd name="T41" fmla="*/ 145 h 561"/>
                <a:gd name="T42" fmla="*/ 196 w 219"/>
                <a:gd name="T43" fmla="*/ 148 h 561"/>
                <a:gd name="T44" fmla="*/ 219 w 219"/>
                <a:gd name="T45" fmla="*/ 109 h 561"/>
                <a:gd name="T46" fmla="*/ 215 w 219"/>
                <a:gd name="T47" fmla="*/ 17 h 561"/>
                <a:gd name="T48" fmla="*/ 183 w 219"/>
                <a:gd name="T49" fmla="*/ 12 h 561"/>
                <a:gd name="T50" fmla="*/ 190 w 219"/>
                <a:gd name="T51" fmla="*/ 129 h 561"/>
                <a:gd name="T52" fmla="*/ 124 w 219"/>
                <a:gd name="T53" fmla="*/ 124 h 561"/>
                <a:gd name="T54" fmla="*/ 128 w 219"/>
                <a:gd name="T55" fmla="*/ 0 h 561"/>
                <a:gd name="T56" fmla="*/ 101 w 219"/>
                <a:gd name="T57" fmla="*/ 88 h 561"/>
                <a:gd name="T58" fmla="*/ 103 w 219"/>
                <a:gd name="T59" fmla="*/ 133 h 561"/>
                <a:gd name="T60" fmla="*/ 80 w 219"/>
                <a:gd name="T61" fmla="*/ 126 h 561"/>
                <a:gd name="T62" fmla="*/ 84 w 219"/>
                <a:gd name="T63" fmla="*/ 181 h 561"/>
                <a:gd name="T64" fmla="*/ 52 w 219"/>
                <a:gd name="T65" fmla="*/ 200 h 561"/>
                <a:gd name="T66" fmla="*/ 19 w 219"/>
                <a:gd name="T67" fmla="*/ 194 h 561"/>
                <a:gd name="T68" fmla="*/ 29 w 219"/>
                <a:gd name="T69" fmla="*/ 133 h 561"/>
                <a:gd name="T70" fmla="*/ 59 w 219"/>
                <a:gd name="T71" fmla="*/ 101 h 561"/>
                <a:gd name="T72" fmla="*/ 54 w 219"/>
                <a:gd name="T73" fmla="*/ 50 h 561"/>
                <a:gd name="T74" fmla="*/ 54 w 219"/>
                <a:gd name="T75" fmla="*/ 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561">
                  <a:moveTo>
                    <a:pt x="54" y="50"/>
                  </a:moveTo>
                  <a:lnTo>
                    <a:pt x="10" y="103"/>
                  </a:lnTo>
                  <a:lnTo>
                    <a:pt x="14" y="143"/>
                  </a:lnTo>
                  <a:lnTo>
                    <a:pt x="0" y="164"/>
                  </a:lnTo>
                  <a:lnTo>
                    <a:pt x="0" y="312"/>
                  </a:lnTo>
                  <a:lnTo>
                    <a:pt x="12" y="373"/>
                  </a:lnTo>
                  <a:lnTo>
                    <a:pt x="17" y="234"/>
                  </a:lnTo>
                  <a:lnTo>
                    <a:pt x="34" y="236"/>
                  </a:lnTo>
                  <a:lnTo>
                    <a:pt x="33" y="561"/>
                  </a:lnTo>
                  <a:lnTo>
                    <a:pt x="52" y="451"/>
                  </a:lnTo>
                  <a:lnTo>
                    <a:pt x="63" y="451"/>
                  </a:lnTo>
                  <a:lnTo>
                    <a:pt x="73" y="483"/>
                  </a:lnTo>
                  <a:lnTo>
                    <a:pt x="99" y="483"/>
                  </a:lnTo>
                  <a:lnTo>
                    <a:pt x="103" y="367"/>
                  </a:lnTo>
                  <a:lnTo>
                    <a:pt x="179" y="445"/>
                  </a:lnTo>
                  <a:lnTo>
                    <a:pt x="183" y="416"/>
                  </a:lnTo>
                  <a:lnTo>
                    <a:pt x="171" y="384"/>
                  </a:lnTo>
                  <a:lnTo>
                    <a:pt x="168" y="211"/>
                  </a:lnTo>
                  <a:lnTo>
                    <a:pt x="147" y="175"/>
                  </a:lnTo>
                  <a:lnTo>
                    <a:pt x="112" y="177"/>
                  </a:lnTo>
                  <a:lnTo>
                    <a:pt x="112" y="145"/>
                  </a:lnTo>
                  <a:lnTo>
                    <a:pt x="196" y="148"/>
                  </a:lnTo>
                  <a:lnTo>
                    <a:pt x="219" y="109"/>
                  </a:lnTo>
                  <a:lnTo>
                    <a:pt x="215" y="17"/>
                  </a:lnTo>
                  <a:lnTo>
                    <a:pt x="183" y="12"/>
                  </a:lnTo>
                  <a:lnTo>
                    <a:pt x="190" y="129"/>
                  </a:lnTo>
                  <a:lnTo>
                    <a:pt x="124" y="124"/>
                  </a:lnTo>
                  <a:lnTo>
                    <a:pt x="128" y="0"/>
                  </a:lnTo>
                  <a:lnTo>
                    <a:pt x="101" y="88"/>
                  </a:lnTo>
                  <a:lnTo>
                    <a:pt x="103" y="133"/>
                  </a:lnTo>
                  <a:lnTo>
                    <a:pt x="80" y="126"/>
                  </a:lnTo>
                  <a:lnTo>
                    <a:pt x="84" y="181"/>
                  </a:lnTo>
                  <a:lnTo>
                    <a:pt x="52" y="200"/>
                  </a:lnTo>
                  <a:lnTo>
                    <a:pt x="19" y="194"/>
                  </a:lnTo>
                  <a:lnTo>
                    <a:pt x="29" y="133"/>
                  </a:lnTo>
                  <a:lnTo>
                    <a:pt x="59" y="101"/>
                  </a:lnTo>
                  <a:lnTo>
                    <a:pt x="54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53"/>
            <p:cNvSpPr>
              <a:spLocks/>
            </p:cNvSpPr>
            <p:nvPr/>
          </p:nvSpPr>
          <p:spPr bwMode="auto">
            <a:xfrm>
              <a:off x="5161" y="1410"/>
              <a:ext cx="29" cy="57"/>
            </a:xfrm>
            <a:custGeom>
              <a:avLst/>
              <a:gdLst>
                <a:gd name="T0" fmla="*/ 0 w 69"/>
                <a:gd name="T1" fmla="*/ 38 h 133"/>
                <a:gd name="T2" fmla="*/ 15 w 69"/>
                <a:gd name="T3" fmla="*/ 74 h 133"/>
                <a:gd name="T4" fmla="*/ 15 w 69"/>
                <a:gd name="T5" fmla="*/ 127 h 133"/>
                <a:gd name="T6" fmla="*/ 27 w 69"/>
                <a:gd name="T7" fmla="*/ 133 h 133"/>
                <a:gd name="T8" fmla="*/ 23 w 69"/>
                <a:gd name="T9" fmla="*/ 66 h 133"/>
                <a:gd name="T10" fmla="*/ 65 w 69"/>
                <a:gd name="T11" fmla="*/ 108 h 133"/>
                <a:gd name="T12" fmla="*/ 69 w 69"/>
                <a:gd name="T13" fmla="*/ 49 h 133"/>
                <a:gd name="T14" fmla="*/ 29 w 69"/>
                <a:gd name="T15" fmla="*/ 0 h 133"/>
                <a:gd name="T16" fmla="*/ 0 w 69"/>
                <a:gd name="T17" fmla="*/ 38 h 133"/>
                <a:gd name="T18" fmla="*/ 0 w 69"/>
                <a:gd name="T19" fmla="*/ 3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33">
                  <a:moveTo>
                    <a:pt x="0" y="38"/>
                  </a:moveTo>
                  <a:lnTo>
                    <a:pt x="15" y="74"/>
                  </a:lnTo>
                  <a:lnTo>
                    <a:pt x="15" y="127"/>
                  </a:lnTo>
                  <a:lnTo>
                    <a:pt x="27" y="133"/>
                  </a:lnTo>
                  <a:lnTo>
                    <a:pt x="23" y="66"/>
                  </a:lnTo>
                  <a:lnTo>
                    <a:pt x="65" y="108"/>
                  </a:lnTo>
                  <a:lnTo>
                    <a:pt x="69" y="49"/>
                  </a:lnTo>
                  <a:lnTo>
                    <a:pt x="2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54"/>
            <p:cNvSpPr>
              <a:spLocks/>
            </p:cNvSpPr>
            <p:nvPr/>
          </p:nvSpPr>
          <p:spPr bwMode="auto">
            <a:xfrm>
              <a:off x="5233" y="1416"/>
              <a:ext cx="35" cy="72"/>
            </a:xfrm>
            <a:custGeom>
              <a:avLst/>
              <a:gdLst>
                <a:gd name="T0" fmla="*/ 17 w 86"/>
                <a:gd name="T1" fmla="*/ 0 h 169"/>
                <a:gd name="T2" fmla="*/ 86 w 86"/>
                <a:gd name="T3" fmla="*/ 6 h 169"/>
                <a:gd name="T4" fmla="*/ 80 w 86"/>
                <a:gd name="T5" fmla="*/ 25 h 169"/>
                <a:gd name="T6" fmla="*/ 63 w 86"/>
                <a:gd name="T7" fmla="*/ 25 h 169"/>
                <a:gd name="T8" fmla="*/ 55 w 86"/>
                <a:gd name="T9" fmla="*/ 42 h 169"/>
                <a:gd name="T10" fmla="*/ 76 w 86"/>
                <a:gd name="T11" fmla="*/ 42 h 169"/>
                <a:gd name="T12" fmla="*/ 74 w 86"/>
                <a:gd name="T13" fmla="*/ 61 h 169"/>
                <a:gd name="T14" fmla="*/ 52 w 86"/>
                <a:gd name="T15" fmla="*/ 61 h 169"/>
                <a:gd name="T16" fmla="*/ 42 w 86"/>
                <a:gd name="T17" fmla="*/ 84 h 169"/>
                <a:gd name="T18" fmla="*/ 65 w 86"/>
                <a:gd name="T19" fmla="*/ 88 h 169"/>
                <a:gd name="T20" fmla="*/ 63 w 86"/>
                <a:gd name="T21" fmla="*/ 103 h 169"/>
                <a:gd name="T22" fmla="*/ 27 w 86"/>
                <a:gd name="T23" fmla="*/ 103 h 169"/>
                <a:gd name="T24" fmla="*/ 27 w 86"/>
                <a:gd name="T25" fmla="*/ 169 h 169"/>
                <a:gd name="T26" fmla="*/ 4 w 86"/>
                <a:gd name="T27" fmla="*/ 165 h 169"/>
                <a:gd name="T28" fmla="*/ 0 w 86"/>
                <a:gd name="T29" fmla="*/ 93 h 169"/>
                <a:gd name="T30" fmla="*/ 34 w 86"/>
                <a:gd name="T31" fmla="*/ 27 h 169"/>
                <a:gd name="T32" fmla="*/ 8 w 86"/>
                <a:gd name="T33" fmla="*/ 23 h 169"/>
                <a:gd name="T34" fmla="*/ 17 w 86"/>
                <a:gd name="T35" fmla="*/ 0 h 169"/>
                <a:gd name="T36" fmla="*/ 17 w 86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69">
                  <a:moveTo>
                    <a:pt x="17" y="0"/>
                  </a:moveTo>
                  <a:lnTo>
                    <a:pt x="86" y="6"/>
                  </a:lnTo>
                  <a:lnTo>
                    <a:pt x="80" y="25"/>
                  </a:lnTo>
                  <a:lnTo>
                    <a:pt x="63" y="25"/>
                  </a:lnTo>
                  <a:lnTo>
                    <a:pt x="55" y="42"/>
                  </a:lnTo>
                  <a:lnTo>
                    <a:pt x="76" y="42"/>
                  </a:lnTo>
                  <a:lnTo>
                    <a:pt x="74" y="61"/>
                  </a:lnTo>
                  <a:lnTo>
                    <a:pt x="52" y="61"/>
                  </a:lnTo>
                  <a:lnTo>
                    <a:pt x="42" y="84"/>
                  </a:lnTo>
                  <a:lnTo>
                    <a:pt x="65" y="88"/>
                  </a:lnTo>
                  <a:lnTo>
                    <a:pt x="63" y="103"/>
                  </a:lnTo>
                  <a:lnTo>
                    <a:pt x="27" y="103"/>
                  </a:lnTo>
                  <a:lnTo>
                    <a:pt x="27" y="169"/>
                  </a:lnTo>
                  <a:lnTo>
                    <a:pt x="4" y="165"/>
                  </a:lnTo>
                  <a:lnTo>
                    <a:pt x="0" y="93"/>
                  </a:lnTo>
                  <a:lnTo>
                    <a:pt x="34" y="27"/>
                  </a:lnTo>
                  <a:lnTo>
                    <a:pt x="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55"/>
            <p:cNvSpPr>
              <a:spLocks/>
            </p:cNvSpPr>
            <p:nvPr/>
          </p:nvSpPr>
          <p:spPr bwMode="auto">
            <a:xfrm>
              <a:off x="5202" y="1368"/>
              <a:ext cx="111" cy="758"/>
            </a:xfrm>
            <a:custGeom>
              <a:avLst/>
              <a:gdLst>
                <a:gd name="T0" fmla="*/ 188 w 264"/>
                <a:gd name="T1" fmla="*/ 78 h 1771"/>
                <a:gd name="T2" fmla="*/ 186 w 264"/>
                <a:gd name="T3" fmla="*/ 160 h 1771"/>
                <a:gd name="T4" fmla="*/ 215 w 264"/>
                <a:gd name="T5" fmla="*/ 158 h 1771"/>
                <a:gd name="T6" fmla="*/ 221 w 264"/>
                <a:gd name="T7" fmla="*/ 23 h 1771"/>
                <a:gd name="T8" fmla="*/ 240 w 264"/>
                <a:gd name="T9" fmla="*/ 0 h 1771"/>
                <a:gd name="T10" fmla="*/ 264 w 264"/>
                <a:gd name="T11" fmla="*/ 17 h 1771"/>
                <a:gd name="T12" fmla="*/ 243 w 264"/>
                <a:gd name="T13" fmla="*/ 25 h 1771"/>
                <a:gd name="T14" fmla="*/ 242 w 264"/>
                <a:gd name="T15" fmla="*/ 179 h 1771"/>
                <a:gd name="T16" fmla="*/ 213 w 264"/>
                <a:gd name="T17" fmla="*/ 179 h 1771"/>
                <a:gd name="T18" fmla="*/ 215 w 264"/>
                <a:gd name="T19" fmla="*/ 1003 h 1771"/>
                <a:gd name="T20" fmla="*/ 200 w 264"/>
                <a:gd name="T21" fmla="*/ 1021 h 1771"/>
                <a:gd name="T22" fmla="*/ 198 w 264"/>
                <a:gd name="T23" fmla="*/ 1340 h 1771"/>
                <a:gd name="T24" fmla="*/ 221 w 264"/>
                <a:gd name="T25" fmla="*/ 1380 h 1771"/>
                <a:gd name="T26" fmla="*/ 219 w 264"/>
                <a:gd name="T27" fmla="*/ 1756 h 1771"/>
                <a:gd name="T28" fmla="*/ 192 w 264"/>
                <a:gd name="T29" fmla="*/ 1771 h 1771"/>
                <a:gd name="T30" fmla="*/ 194 w 264"/>
                <a:gd name="T31" fmla="*/ 1389 h 1771"/>
                <a:gd name="T32" fmla="*/ 171 w 264"/>
                <a:gd name="T33" fmla="*/ 1351 h 1771"/>
                <a:gd name="T34" fmla="*/ 27 w 264"/>
                <a:gd name="T35" fmla="*/ 1351 h 1771"/>
                <a:gd name="T36" fmla="*/ 0 w 264"/>
                <a:gd name="T37" fmla="*/ 1330 h 1771"/>
                <a:gd name="T38" fmla="*/ 179 w 264"/>
                <a:gd name="T39" fmla="*/ 1330 h 1771"/>
                <a:gd name="T40" fmla="*/ 175 w 264"/>
                <a:gd name="T41" fmla="*/ 1038 h 1771"/>
                <a:gd name="T42" fmla="*/ 167 w 264"/>
                <a:gd name="T43" fmla="*/ 1021 h 1771"/>
                <a:gd name="T44" fmla="*/ 86 w 264"/>
                <a:gd name="T45" fmla="*/ 1017 h 1771"/>
                <a:gd name="T46" fmla="*/ 116 w 264"/>
                <a:gd name="T47" fmla="*/ 996 h 1771"/>
                <a:gd name="T48" fmla="*/ 192 w 264"/>
                <a:gd name="T49" fmla="*/ 996 h 1771"/>
                <a:gd name="T50" fmla="*/ 188 w 264"/>
                <a:gd name="T51" fmla="*/ 209 h 1771"/>
                <a:gd name="T52" fmla="*/ 166 w 264"/>
                <a:gd name="T53" fmla="*/ 190 h 1771"/>
                <a:gd name="T54" fmla="*/ 188 w 264"/>
                <a:gd name="T55" fmla="*/ 78 h 1771"/>
                <a:gd name="T56" fmla="*/ 188 w 264"/>
                <a:gd name="T57" fmla="*/ 78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1771">
                  <a:moveTo>
                    <a:pt x="188" y="78"/>
                  </a:moveTo>
                  <a:lnTo>
                    <a:pt x="186" y="160"/>
                  </a:lnTo>
                  <a:lnTo>
                    <a:pt x="215" y="158"/>
                  </a:lnTo>
                  <a:lnTo>
                    <a:pt x="221" y="23"/>
                  </a:lnTo>
                  <a:lnTo>
                    <a:pt x="240" y="0"/>
                  </a:lnTo>
                  <a:lnTo>
                    <a:pt x="264" y="17"/>
                  </a:lnTo>
                  <a:lnTo>
                    <a:pt x="243" y="25"/>
                  </a:lnTo>
                  <a:lnTo>
                    <a:pt x="242" y="179"/>
                  </a:lnTo>
                  <a:lnTo>
                    <a:pt x="213" y="179"/>
                  </a:lnTo>
                  <a:lnTo>
                    <a:pt x="215" y="1003"/>
                  </a:lnTo>
                  <a:lnTo>
                    <a:pt x="200" y="1021"/>
                  </a:lnTo>
                  <a:lnTo>
                    <a:pt x="198" y="1340"/>
                  </a:lnTo>
                  <a:lnTo>
                    <a:pt x="221" y="1380"/>
                  </a:lnTo>
                  <a:lnTo>
                    <a:pt x="219" y="1756"/>
                  </a:lnTo>
                  <a:lnTo>
                    <a:pt x="192" y="1771"/>
                  </a:lnTo>
                  <a:lnTo>
                    <a:pt x="194" y="1389"/>
                  </a:lnTo>
                  <a:lnTo>
                    <a:pt x="171" y="1351"/>
                  </a:lnTo>
                  <a:lnTo>
                    <a:pt x="27" y="1351"/>
                  </a:lnTo>
                  <a:lnTo>
                    <a:pt x="0" y="1330"/>
                  </a:lnTo>
                  <a:lnTo>
                    <a:pt x="179" y="1330"/>
                  </a:lnTo>
                  <a:lnTo>
                    <a:pt x="175" y="1038"/>
                  </a:lnTo>
                  <a:lnTo>
                    <a:pt x="167" y="1021"/>
                  </a:lnTo>
                  <a:lnTo>
                    <a:pt x="86" y="1017"/>
                  </a:lnTo>
                  <a:lnTo>
                    <a:pt x="116" y="996"/>
                  </a:lnTo>
                  <a:lnTo>
                    <a:pt x="192" y="996"/>
                  </a:lnTo>
                  <a:lnTo>
                    <a:pt x="188" y="209"/>
                  </a:lnTo>
                  <a:lnTo>
                    <a:pt x="166" y="190"/>
                  </a:lnTo>
                  <a:lnTo>
                    <a:pt x="188" y="78"/>
                  </a:lnTo>
                  <a:lnTo>
                    <a:pt x="1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56"/>
            <p:cNvSpPr>
              <a:spLocks/>
            </p:cNvSpPr>
            <p:nvPr/>
          </p:nvSpPr>
          <p:spPr bwMode="auto">
            <a:xfrm>
              <a:off x="4068" y="1273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57"/>
            <p:cNvSpPr>
              <a:spLocks/>
            </p:cNvSpPr>
            <p:nvPr/>
          </p:nvSpPr>
          <p:spPr bwMode="auto">
            <a:xfrm>
              <a:off x="4230" y="1342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58"/>
            <p:cNvSpPr>
              <a:spLocks/>
            </p:cNvSpPr>
            <p:nvPr/>
          </p:nvSpPr>
          <p:spPr bwMode="auto">
            <a:xfrm>
              <a:off x="4254" y="1525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59"/>
            <p:cNvSpPr>
              <a:spLocks/>
            </p:cNvSpPr>
            <p:nvPr/>
          </p:nvSpPr>
          <p:spPr bwMode="auto">
            <a:xfrm>
              <a:off x="4220" y="1536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4052" y="1388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4066" y="1103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62"/>
            <p:cNvSpPr>
              <a:spLocks/>
            </p:cNvSpPr>
            <p:nvPr/>
          </p:nvSpPr>
          <p:spPr bwMode="auto">
            <a:xfrm>
              <a:off x="4000" y="1113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63"/>
            <p:cNvSpPr>
              <a:spLocks/>
            </p:cNvSpPr>
            <p:nvPr/>
          </p:nvSpPr>
          <p:spPr bwMode="auto">
            <a:xfrm>
              <a:off x="3688" y="1220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64"/>
            <p:cNvSpPr>
              <a:spLocks/>
            </p:cNvSpPr>
            <p:nvPr/>
          </p:nvSpPr>
          <p:spPr bwMode="auto">
            <a:xfrm>
              <a:off x="3921" y="1229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65"/>
            <p:cNvSpPr>
              <a:spLocks/>
            </p:cNvSpPr>
            <p:nvPr/>
          </p:nvSpPr>
          <p:spPr bwMode="auto">
            <a:xfrm>
              <a:off x="3921" y="1202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66"/>
            <p:cNvSpPr>
              <a:spLocks/>
            </p:cNvSpPr>
            <p:nvPr/>
          </p:nvSpPr>
          <p:spPr bwMode="auto">
            <a:xfrm>
              <a:off x="3940" y="1400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67"/>
            <p:cNvSpPr>
              <a:spLocks/>
            </p:cNvSpPr>
            <p:nvPr/>
          </p:nvSpPr>
          <p:spPr bwMode="auto">
            <a:xfrm>
              <a:off x="3909" y="1407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68"/>
            <p:cNvSpPr>
              <a:spLocks/>
            </p:cNvSpPr>
            <p:nvPr/>
          </p:nvSpPr>
          <p:spPr bwMode="auto">
            <a:xfrm>
              <a:off x="3772" y="1300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69"/>
            <p:cNvSpPr>
              <a:spLocks/>
            </p:cNvSpPr>
            <p:nvPr/>
          </p:nvSpPr>
          <p:spPr bwMode="auto">
            <a:xfrm>
              <a:off x="3844" y="1551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70"/>
            <p:cNvSpPr>
              <a:spLocks/>
            </p:cNvSpPr>
            <p:nvPr/>
          </p:nvSpPr>
          <p:spPr bwMode="auto">
            <a:xfrm>
              <a:off x="3755" y="1503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71"/>
            <p:cNvSpPr>
              <a:spLocks/>
            </p:cNvSpPr>
            <p:nvPr/>
          </p:nvSpPr>
          <p:spPr bwMode="auto">
            <a:xfrm>
              <a:off x="3811" y="1558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372"/>
            <p:cNvSpPr>
              <a:spLocks/>
            </p:cNvSpPr>
            <p:nvPr/>
          </p:nvSpPr>
          <p:spPr bwMode="auto">
            <a:xfrm>
              <a:off x="3898" y="1563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373"/>
            <p:cNvSpPr>
              <a:spLocks/>
            </p:cNvSpPr>
            <p:nvPr/>
          </p:nvSpPr>
          <p:spPr bwMode="auto">
            <a:xfrm>
              <a:off x="3782" y="1585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374"/>
            <p:cNvSpPr>
              <a:spLocks/>
            </p:cNvSpPr>
            <p:nvPr/>
          </p:nvSpPr>
          <p:spPr bwMode="auto">
            <a:xfrm>
              <a:off x="4076" y="1607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375"/>
            <p:cNvSpPr>
              <a:spLocks/>
            </p:cNvSpPr>
            <p:nvPr/>
          </p:nvSpPr>
          <p:spPr bwMode="auto">
            <a:xfrm>
              <a:off x="4106" y="1630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376"/>
            <p:cNvSpPr>
              <a:spLocks/>
            </p:cNvSpPr>
            <p:nvPr/>
          </p:nvSpPr>
          <p:spPr bwMode="auto">
            <a:xfrm>
              <a:off x="4156" y="1636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377"/>
            <p:cNvSpPr>
              <a:spLocks/>
            </p:cNvSpPr>
            <p:nvPr/>
          </p:nvSpPr>
          <p:spPr bwMode="auto">
            <a:xfrm>
              <a:off x="4280" y="1614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378"/>
            <p:cNvSpPr>
              <a:spLocks/>
            </p:cNvSpPr>
            <p:nvPr/>
          </p:nvSpPr>
          <p:spPr bwMode="auto">
            <a:xfrm>
              <a:off x="4303" y="1627"/>
              <a:ext cx="14" cy="104"/>
            </a:xfrm>
            <a:custGeom>
              <a:avLst/>
              <a:gdLst>
                <a:gd name="T0" fmla="*/ 0 w 32"/>
                <a:gd name="T1" fmla="*/ 4 h 246"/>
                <a:gd name="T2" fmla="*/ 8 w 32"/>
                <a:gd name="T3" fmla="*/ 246 h 246"/>
                <a:gd name="T4" fmla="*/ 17 w 32"/>
                <a:gd name="T5" fmla="*/ 171 h 246"/>
                <a:gd name="T6" fmla="*/ 32 w 32"/>
                <a:gd name="T7" fmla="*/ 0 h 246"/>
                <a:gd name="T8" fmla="*/ 0 w 32"/>
                <a:gd name="T9" fmla="*/ 4 h 246"/>
                <a:gd name="T10" fmla="*/ 0 w 32"/>
                <a:gd name="T11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6">
                  <a:moveTo>
                    <a:pt x="0" y="4"/>
                  </a:moveTo>
                  <a:lnTo>
                    <a:pt x="8" y="246"/>
                  </a:lnTo>
                  <a:lnTo>
                    <a:pt x="17" y="171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379"/>
            <p:cNvSpPr>
              <a:spLocks/>
            </p:cNvSpPr>
            <p:nvPr/>
          </p:nvSpPr>
          <p:spPr bwMode="auto">
            <a:xfrm>
              <a:off x="4248" y="1738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380"/>
            <p:cNvSpPr>
              <a:spLocks/>
            </p:cNvSpPr>
            <p:nvPr/>
          </p:nvSpPr>
          <p:spPr bwMode="auto">
            <a:xfrm>
              <a:off x="3666" y="1508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381"/>
            <p:cNvSpPr>
              <a:spLocks/>
            </p:cNvSpPr>
            <p:nvPr/>
          </p:nvSpPr>
          <p:spPr bwMode="auto">
            <a:xfrm>
              <a:off x="3685" y="1675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382"/>
            <p:cNvSpPr>
              <a:spLocks/>
            </p:cNvSpPr>
            <p:nvPr/>
          </p:nvSpPr>
          <p:spPr bwMode="auto">
            <a:xfrm>
              <a:off x="3668" y="1580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383"/>
            <p:cNvSpPr>
              <a:spLocks/>
            </p:cNvSpPr>
            <p:nvPr/>
          </p:nvSpPr>
          <p:spPr bwMode="auto">
            <a:xfrm>
              <a:off x="3702" y="1592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384"/>
            <p:cNvSpPr>
              <a:spLocks/>
            </p:cNvSpPr>
            <p:nvPr/>
          </p:nvSpPr>
          <p:spPr bwMode="auto">
            <a:xfrm>
              <a:off x="3728" y="1586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385"/>
            <p:cNvSpPr>
              <a:spLocks/>
            </p:cNvSpPr>
            <p:nvPr/>
          </p:nvSpPr>
          <p:spPr bwMode="auto">
            <a:xfrm>
              <a:off x="3655" y="1606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386"/>
            <p:cNvSpPr>
              <a:spLocks/>
            </p:cNvSpPr>
            <p:nvPr/>
          </p:nvSpPr>
          <p:spPr bwMode="auto">
            <a:xfrm>
              <a:off x="3611" y="1390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87"/>
            <p:cNvSpPr>
              <a:spLocks/>
            </p:cNvSpPr>
            <p:nvPr/>
          </p:nvSpPr>
          <p:spPr bwMode="auto">
            <a:xfrm>
              <a:off x="3743" y="1470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88"/>
            <p:cNvSpPr>
              <a:spLocks/>
            </p:cNvSpPr>
            <p:nvPr/>
          </p:nvSpPr>
          <p:spPr bwMode="auto">
            <a:xfrm>
              <a:off x="3769" y="1436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89"/>
            <p:cNvSpPr>
              <a:spLocks/>
            </p:cNvSpPr>
            <p:nvPr/>
          </p:nvSpPr>
          <p:spPr bwMode="auto">
            <a:xfrm>
              <a:off x="3807" y="1388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90"/>
            <p:cNvSpPr>
              <a:spLocks/>
            </p:cNvSpPr>
            <p:nvPr/>
          </p:nvSpPr>
          <p:spPr bwMode="auto">
            <a:xfrm>
              <a:off x="3731" y="1326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91"/>
            <p:cNvSpPr>
              <a:spLocks/>
            </p:cNvSpPr>
            <p:nvPr/>
          </p:nvSpPr>
          <p:spPr bwMode="auto">
            <a:xfrm>
              <a:off x="3760" y="1347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92"/>
            <p:cNvSpPr>
              <a:spLocks/>
            </p:cNvSpPr>
            <p:nvPr/>
          </p:nvSpPr>
          <p:spPr bwMode="auto">
            <a:xfrm>
              <a:off x="3733" y="1354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93"/>
            <p:cNvSpPr>
              <a:spLocks/>
            </p:cNvSpPr>
            <p:nvPr/>
          </p:nvSpPr>
          <p:spPr bwMode="auto">
            <a:xfrm>
              <a:off x="3470" y="1473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94"/>
            <p:cNvSpPr>
              <a:spLocks/>
            </p:cNvSpPr>
            <p:nvPr/>
          </p:nvSpPr>
          <p:spPr bwMode="auto">
            <a:xfrm>
              <a:off x="3555" y="1527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95"/>
            <p:cNvSpPr>
              <a:spLocks/>
            </p:cNvSpPr>
            <p:nvPr/>
          </p:nvSpPr>
          <p:spPr bwMode="auto">
            <a:xfrm>
              <a:off x="3541" y="1609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6"/>
            <p:cNvSpPr>
              <a:spLocks/>
            </p:cNvSpPr>
            <p:nvPr/>
          </p:nvSpPr>
          <p:spPr bwMode="auto">
            <a:xfrm>
              <a:off x="3454" y="1468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7"/>
            <p:cNvSpPr>
              <a:spLocks/>
            </p:cNvSpPr>
            <p:nvPr/>
          </p:nvSpPr>
          <p:spPr bwMode="auto">
            <a:xfrm>
              <a:off x="3555" y="1670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398"/>
            <p:cNvSpPr>
              <a:spLocks/>
            </p:cNvSpPr>
            <p:nvPr/>
          </p:nvSpPr>
          <p:spPr bwMode="auto">
            <a:xfrm>
              <a:off x="3553" y="1756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399"/>
            <p:cNvSpPr>
              <a:spLocks/>
            </p:cNvSpPr>
            <p:nvPr/>
          </p:nvSpPr>
          <p:spPr bwMode="auto">
            <a:xfrm>
              <a:off x="3688" y="1713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00"/>
            <p:cNvSpPr>
              <a:spLocks/>
            </p:cNvSpPr>
            <p:nvPr/>
          </p:nvSpPr>
          <p:spPr bwMode="auto">
            <a:xfrm>
              <a:off x="3695" y="1673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01"/>
            <p:cNvSpPr>
              <a:spLocks/>
            </p:cNvSpPr>
            <p:nvPr/>
          </p:nvSpPr>
          <p:spPr bwMode="auto">
            <a:xfrm>
              <a:off x="3807" y="1697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02"/>
            <p:cNvSpPr>
              <a:spLocks/>
            </p:cNvSpPr>
            <p:nvPr/>
          </p:nvSpPr>
          <p:spPr bwMode="auto">
            <a:xfrm>
              <a:off x="3808" y="1726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03"/>
            <p:cNvSpPr>
              <a:spLocks/>
            </p:cNvSpPr>
            <p:nvPr/>
          </p:nvSpPr>
          <p:spPr bwMode="auto">
            <a:xfrm>
              <a:off x="3867" y="1716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04"/>
            <p:cNvSpPr>
              <a:spLocks/>
            </p:cNvSpPr>
            <p:nvPr/>
          </p:nvSpPr>
          <p:spPr bwMode="auto">
            <a:xfrm>
              <a:off x="3892" y="1745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05"/>
            <p:cNvSpPr>
              <a:spLocks/>
            </p:cNvSpPr>
            <p:nvPr/>
          </p:nvSpPr>
          <p:spPr bwMode="auto">
            <a:xfrm>
              <a:off x="3811" y="1763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06"/>
            <p:cNvSpPr>
              <a:spLocks/>
            </p:cNvSpPr>
            <p:nvPr/>
          </p:nvSpPr>
          <p:spPr bwMode="auto">
            <a:xfrm>
              <a:off x="3815" y="1792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407"/>
            <p:cNvSpPr>
              <a:spLocks/>
            </p:cNvSpPr>
            <p:nvPr/>
          </p:nvSpPr>
          <p:spPr bwMode="auto">
            <a:xfrm>
              <a:off x="3825" y="1811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408"/>
            <p:cNvSpPr>
              <a:spLocks/>
            </p:cNvSpPr>
            <p:nvPr/>
          </p:nvSpPr>
          <p:spPr bwMode="auto">
            <a:xfrm>
              <a:off x="3470" y="1157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409"/>
            <p:cNvSpPr>
              <a:spLocks/>
            </p:cNvSpPr>
            <p:nvPr/>
          </p:nvSpPr>
          <p:spPr bwMode="auto">
            <a:xfrm>
              <a:off x="3491" y="1405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410"/>
            <p:cNvSpPr>
              <a:spLocks/>
            </p:cNvSpPr>
            <p:nvPr/>
          </p:nvSpPr>
          <p:spPr bwMode="auto">
            <a:xfrm>
              <a:off x="3524" y="1251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411"/>
            <p:cNvSpPr>
              <a:spLocks/>
            </p:cNvSpPr>
            <p:nvPr/>
          </p:nvSpPr>
          <p:spPr bwMode="auto">
            <a:xfrm>
              <a:off x="3645" y="1245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412"/>
            <p:cNvSpPr>
              <a:spLocks/>
            </p:cNvSpPr>
            <p:nvPr/>
          </p:nvSpPr>
          <p:spPr bwMode="auto">
            <a:xfrm>
              <a:off x="3130" y="790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413"/>
            <p:cNvSpPr>
              <a:spLocks/>
            </p:cNvSpPr>
            <p:nvPr/>
          </p:nvSpPr>
          <p:spPr bwMode="auto">
            <a:xfrm>
              <a:off x="3133" y="1248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414"/>
            <p:cNvSpPr>
              <a:spLocks/>
            </p:cNvSpPr>
            <p:nvPr/>
          </p:nvSpPr>
          <p:spPr bwMode="auto">
            <a:xfrm>
              <a:off x="3203" y="1136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415"/>
            <p:cNvSpPr>
              <a:spLocks/>
            </p:cNvSpPr>
            <p:nvPr/>
          </p:nvSpPr>
          <p:spPr bwMode="auto">
            <a:xfrm>
              <a:off x="3378" y="1048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416"/>
            <p:cNvSpPr>
              <a:spLocks/>
            </p:cNvSpPr>
            <p:nvPr/>
          </p:nvSpPr>
          <p:spPr bwMode="auto">
            <a:xfrm>
              <a:off x="3427" y="1101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417"/>
            <p:cNvSpPr>
              <a:spLocks/>
            </p:cNvSpPr>
            <p:nvPr/>
          </p:nvSpPr>
          <p:spPr bwMode="auto">
            <a:xfrm>
              <a:off x="3097" y="1285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Freeform 418"/>
            <p:cNvSpPr>
              <a:spLocks/>
            </p:cNvSpPr>
            <p:nvPr/>
          </p:nvSpPr>
          <p:spPr bwMode="auto">
            <a:xfrm>
              <a:off x="3178" y="1274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Freeform 419"/>
            <p:cNvSpPr>
              <a:spLocks/>
            </p:cNvSpPr>
            <p:nvPr/>
          </p:nvSpPr>
          <p:spPr bwMode="auto">
            <a:xfrm>
              <a:off x="3193" y="1252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Freeform 420"/>
            <p:cNvSpPr>
              <a:spLocks/>
            </p:cNvSpPr>
            <p:nvPr/>
          </p:nvSpPr>
          <p:spPr bwMode="auto">
            <a:xfrm>
              <a:off x="3225" y="1236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Freeform 421"/>
            <p:cNvSpPr>
              <a:spLocks/>
            </p:cNvSpPr>
            <p:nvPr/>
          </p:nvSpPr>
          <p:spPr bwMode="auto">
            <a:xfrm>
              <a:off x="3294" y="1231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Freeform 422"/>
            <p:cNvSpPr>
              <a:spLocks/>
            </p:cNvSpPr>
            <p:nvPr/>
          </p:nvSpPr>
          <p:spPr bwMode="auto">
            <a:xfrm>
              <a:off x="3286" y="1252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423"/>
            <p:cNvSpPr>
              <a:spLocks/>
            </p:cNvSpPr>
            <p:nvPr/>
          </p:nvSpPr>
          <p:spPr bwMode="auto">
            <a:xfrm>
              <a:off x="3440" y="1245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Freeform 424"/>
            <p:cNvSpPr>
              <a:spLocks/>
            </p:cNvSpPr>
            <p:nvPr/>
          </p:nvSpPr>
          <p:spPr bwMode="auto">
            <a:xfrm>
              <a:off x="3415" y="1260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Freeform 425"/>
            <p:cNvSpPr>
              <a:spLocks/>
            </p:cNvSpPr>
            <p:nvPr/>
          </p:nvSpPr>
          <p:spPr bwMode="auto">
            <a:xfrm>
              <a:off x="3108" y="1304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Freeform 426"/>
            <p:cNvSpPr>
              <a:spLocks/>
            </p:cNvSpPr>
            <p:nvPr/>
          </p:nvSpPr>
          <p:spPr bwMode="auto">
            <a:xfrm>
              <a:off x="3117" y="1340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Freeform 427"/>
            <p:cNvSpPr>
              <a:spLocks/>
            </p:cNvSpPr>
            <p:nvPr/>
          </p:nvSpPr>
          <p:spPr bwMode="auto">
            <a:xfrm>
              <a:off x="3127" y="1406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428"/>
            <p:cNvSpPr>
              <a:spLocks/>
            </p:cNvSpPr>
            <p:nvPr/>
          </p:nvSpPr>
          <p:spPr bwMode="auto">
            <a:xfrm>
              <a:off x="3117" y="1332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429"/>
            <p:cNvSpPr>
              <a:spLocks/>
            </p:cNvSpPr>
            <p:nvPr/>
          </p:nvSpPr>
          <p:spPr bwMode="auto">
            <a:xfrm>
              <a:off x="3139" y="1320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430"/>
            <p:cNvSpPr>
              <a:spLocks/>
            </p:cNvSpPr>
            <p:nvPr/>
          </p:nvSpPr>
          <p:spPr bwMode="auto">
            <a:xfrm>
              <a:off x="3160" y="1309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431"/>
            <p:cNvSpPr>
              <a:spLocks/>
            </p:cNvSpPr>
            <p:nvPr/>
          </p:nvSpPr>
          <p:spPr bwMode="auto">
            <a:xfrm>
              <a:off x="3208" y="1306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432"/>
            <p:cNvSpPr>
              <a:spLocks/>
            </p:cNvSpPr>
            <p:nvPr/>
          </p:nvSpPr>
          <p:spPr bwMode="auto">
            <a:xfrm>
              <a:off x="3253" y="1437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433"/>
            <p:cNvSpPr>
              <a:spLocks/>
            </p:cNvSpPr>
            <p:nvPr/>
          </p:nvSpPr>
          <p:spPr bwMode="auto">
            <a:xfrm>
              <a:off x="3253" y="1489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434"/>
            <p:cNvSpPr>
              <a:spLocks/>
            </p:cNvSpPr>
            <p:nvPr/>
          </p:nvSpPr>
          <p:spPr bwMode="auto">
            <a:xfrm>
              <a:off x="3252" y="1561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435"/>
            <p:cNvSpPr>
              <a:spLocks/>
            </p:cNvSpPr>
            <p:nvPr/>
          </p:nvSpPr>
          <p:spPr bwMode="auto">
            <a:xfrm>
              <a:off x="3213" y="1367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436"/>
            <p:cNvSpPr>
              <a:spLocks/>
            </p:cNvSpPr>
            <p:nvPr/>
          </p:nvSpPr>
          <p:spPr bwMode="auto">
            <a:xfrm>
              <a:off x="3463" y="1636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437"/>
            <p:cNvSpPr>
              <a:spLocks/>
            </p:cNvSpPr>
            <p:nvPr/>
          </p:nvSpPr>
          <p:spPr bwMode="auto">
            <a:xfrm>
              <a:off x="3485" y="1685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438"/>
            <p:cNvSpPr>
              <a:spLocks/>
            </p:cNvSpPr>
            <p:nvPr/>
          </p:nvSpPr>
          <p:spPr bwMode="auto">
            <a:xfrm>
              <a:off x="3148" y="1753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439"/>
            <p:cNvSpPr>
              <a:spLocks/>
            </p:cNvSpPr>
            <p:nvPr/>
          </p:nvSpPr>
          <p:spPr bwMode="auto">
            <a:xfrm>
              <a:off x="3240" y="1778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440"/>
            <p:cNvSpPr>
              <a:spLocks/>
            </p:cNvSpPr>
            <p:nvPr/>
          </p:nvSpPr>
          <p:spPr bwMode="auto">
            <a:xfrm>
              <a:off x="3275" y="1775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441"/>
            <p:cNvSpPr>
              <a:spLocks/>
            </p:cNvSpPr>
            <p:nvPr/>
          </p:nvSpPr>
          <p:spPr bwMode="auto">
            <a:xfrm>
              <a:off x="3240" y="1831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442"/>
            <p:cNvSpPr>
              <a:spLocks/>
            </p:cNvSpPr>
            <p:nvPr/>
          </p:nvSpPr>
          <p:spPr bwMode="auto">
            <a:xfrm>
              <a:off x="3374" y="1755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443"/>
            <p:cNvSpPr>
              <a:spLocks/>
            </p:cNvSpPr>
            <p:nvPr/>
          </p:nvSpPr>
          <p:spPr bwMode="auto">
            <a:xfrm>
              <a:off x="3472" y="1760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444"/>
            <p:cNvSpPr>
              <a:spLocks/>
            </p:cNvSpPr>
            <p:nvPr/>
          </p:nvSpPr>
          <p:spPr bwMode="auto">
            <a:xfrm>
              <a:off x="3631" y="1712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445"/>
            <p:cNvSpPr>
              <a:spLocks/>
            </p:cNvSpPr>
            <p:nvPr/>
          </p:nvSpPr>
          <p:spPr bwMode="auto">
            <a:xfrm>
              <a:off x="3626" y="1745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446"/>
            <p:cNvSpPr>
              <a:spLocks/>
            </p:cNvSpPr>
            <p:nvPr/>
          </p:nvSpPr>
          <p:spPr bwMode="auto">
            <a:xfrm>
              <a:off x="3700" y="1782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447"/>
            <p:cNvSpPr>
              <a:spLocks/>
            </p:cNvSpPr>
            <p:nvPr/>
          </p:nvSpPr>
          <p:spPr bwMode="auto">
            <a:xfrm>
              <a:off x="3628" y="1777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448"/>
            <p:cNvSpPr>
              <a:spLocks/>
            </p:cNvSpPr>
            <p:nvPr/>
          </p:nvSpPr>
          <p:spPr bwMode="auto">
            <a:xfrm>
              <a:off x="3633" y="1834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449"/>
            <p:cNvSpPr>
              <a:spLocks/>
            </p:cNvSpPr>
            <p:nvPr/>
          </p:nvSpPr>
          <p:spPr bwMode="auto">
            <a:xfrm>
              <a:off x="3645" y="1852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450"/>
            <p:cNvSpPr>
              <a:spLocks/>
            </p:cNvSpPr>
            <p:nvPr/>
          </p:nvSpPr>
          <p:spPr bwMode="auto">
            <a:xfrm>
              <a:off x="3055" y="1909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451"/>
            <p:cNvSpPr>
              <a:spLocks/>
            </p:cNvSpPr>
            <p:nvPr/>
          </p:nvSpPr>
          <p:spPr bwMode="auto">
            <a:xfrm>
              <a:off x="3426" y="1908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452"/>
            <p:cNvSpPr>
              <a:spLocks/>
            </p:cNvSpPr>
            <p:nvPr/>
          </p:nvSpPr>
          <p:spPr bwMode="auto">
            <a:xfrm>
              <a:off x="3482" y="1830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453"/>
            <p:cNvSpPr>
              <a:spLocks/>
            </p:cNvSpPr>
            <p:nvPr/>
          </p:nvSpPr>
          <p:spPr bwMode="auto">
            <a:xfrm>
              <a:off x="3490" y="1953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454"/>
            <p:cNvSpPr>
              <a:spLocks/>
            </p:cNvSpPr>
            <p:nvPr/>
          </p:nvSpPr>
          <p:spPr bwMode="auto">
            <a:xfrm>
              <a:off x="3698" y="1915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455"/>
            <p:cNvSpPr>
              <a:spLocks/>
            </p:cNvSpPr>
            <p:nvPr/>
          </p:nvSpPr>
          <p:spPr bwMode="auto">
            <a:xfrm>
              <a:off x="3718" y="1943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456"/>
            <p:cNvSpPr>
              <a:spLocks/>
            </p:cNvSpPr>
            <p:nvPr/>
          </p:nvSpPr>
          <p:spPr bwMode="auto">
            <a:xfrm>
              <a:off x="3769" y="1979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457"/>
            <p:cNvSpPr>
              <a:spLocks/>
            </p:cNvSpPr>
            <p:nvPr/>
          </p:nvSpPr>
          <p:spPr bwMode="auto">
            <a:xfrm>
              <a:off x="3814" y="1801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458"/>
            <p:cNvSpPr>
              <a:spLocks/>
            </p:cNvSpPr>
            <p:nvPr/>
          </p:nvSpPr>
          <p:spPr bwMode="auto">
            <a:xfrm>
              <a:off x="4049" y="1823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459"/>
            <p:cNvSpPr>
              <a:spLocks/>
            </p:cNvSpPr>
            <p:nvPr/>
          </p:nvSpPr>
          <p:spPr bwMode="auto">
            <a:xfrm>
              <a:off x="4111" y="1855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460"/>
            <p:cNvSpPr>
              <a:spLocks/>
            </p:cNvSpPr>
            <p:nvPr/>
          </p:nvSpPr>
          <p:spPr bwMode="auto">
            <a:xfrm>
              <a:off x="4214" y="1876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461"/>
            <p:cNvSpPr>
              <a:spLocks/>
            </p:cNvSpPr>
            <p:nvPr/>
          </p:nvSpPr>
          <p:spPr bwMode="auto">
            <a:xfrm>
              <a:off x="4274" y="1906"/>
              <a:ext cx="75" cy="199"/>
            </a:xfrm>
            <a:custGeom>
              <a:avLst/>
              <a:gdLst>
                <a:gd name="T0" fmla="*/ 21 w 178"/>
                <a:gd name="T1" fmla="*/ 23 h 464"/>
                <a:gd name="T2" fmla="*/ 0 w 178"/>
                <a:gd name="T3" fmla="*/ 69 h 464"/>
                <a:gd name="T4" fmla="*/ 28 w 178"/>
                <a:gd name="T5" fmla="*/ 65 h 464"/>
                <a:gd name="T6" fmla="*/ 41 w 178"/>
                <a:gd name="T7" fmla="*/ 76 h 464"/>
                <a:gd name="T8" fmla="*/ 21 w 178"/>
                <a:gd name="T9" fmla="*/ 97 h 464"/>
                <a:gd name="T10" fmla="*/ 22 w 178"/>
                <a:gd name="T11" fmla="*/ 130 h 464"/>
                <a:gd name="T12" fmla="*/ 59 w 178"/>
                <a:gd name="T13" fmla="*/ 152 h 464"/>
                <a:gd name="T14" fmla="*/ 85 w 178"/>
                <a:gd name="T15" fmla="*/ 162 h 464"/>
                <a:gd name="T16" fmla="*/ 74 w 178"/>
                <a:gd name="T17" fmla="*/ 187 h 464"/>
                <a:gd name="T18" fmla="*/ 59 w 178"/>
                <a:gd name="T19" fmla="*/ 223 h 464"/>
                <a:gd name="T20" fmla="*/ 62 w 178"/>
                <a:gd name="T21" fmla="*/ 265 h 464"/>
                <a:gd name="T22" fmla="*/ 76 w 178"/>
                <a:gd name="T23" fmla="*/ 274 h 464"/>
                <a:gd name="T24" fmla="*/ 78 w 178"/>
                <a:gd name="T25" fmla="*/ 306 h 464"/>
                <a:gd name="T26" fmla="*/ 76 w 178"/>
                <a:gd name="T27" fmla="*/ 335 h 464"/>
                <a:gd name="T28" fmla="*/ 129 w 178"/>
                <a:gd name="T29" fmla="*/ 339 h 464"/>
                <a:gd name="T30" fmla="*/ 121 w 178"/>
                <a:gd name="T31" fmla="*/ 360 h 464"/>
                <a:gd name="T32" fmla="*/ 106 w 178"/>
                <a:gd name="T33" fmla="*/ 379 h 464"/>
                <a:gd name="T34" fmla="*/ 106 w 178"/>
                <a:gd name="T35" fmla="*/ 409 h 464"/>
                <a:gd name="T36" fmla="*/ 121 w 178"/>
                <a:gd name="T37" fmla="*/ 436 h 464"/>
                <a:gd name="T38" fmla="*/ 150 w 178"/>
                <a:gd name="T39" fmla="*/ 464 h 464"/>
                <a:gd name="T40" fmla="*/ 178 w 178"/>
                <a:gd name="T41" fmla="*/ 441 h 464"/>
                <a:gd name="T42" fmla="*/ 167 w 178"/>
                <a:gd name="T43" fmla="*/ 426 h 464"/>
                <a:gd name="T44" fmla="*/ 142 w 178"/>
                <a:gd name="T45" fmla="*/ 415 h 464"/>
                <a:gd name="T46" fmla="*/ 133 w 178"/>
                <a:gd name="T47" fmla="*/ 394 h 464"/>
                <a:gd name="T48" fmla="*/ 150 w 178"/>
                <a:gd name="T49" fmla="*/ 380 h 464"/>
                <a:gd name="T50" fmla="*/ 152 w 178"/>
                <a:gd name="T51" fmla="*/ 333 h 464"/>
                <a:gd name="T52" fmla="*/ 152 w 178"/>
                <a:gd name="T53" fmla="*/ 303 h 464"/>
                <a:gd name="T54" fmla="*/ 121 w 178"/>
                <a:gd name="T55" fmla="*/ 308 h 464"/>
                <a:gd name="T56" fmla="*/ 100 w 178"/>
                <a:gd name="T57" fmla="*/ 303 h 464"/>
                <a:gd name="T58" fmla="*/ 100 w 178"/>
                <a:gd name="T59" fmla="*/ 280 h 464"/>
                <a:gd name="T60" fmla="*/ 123 w 178"/>
                <a:gd name="T61" fmla="*/ 272 h 464"/>
                <a:gd name="T62" fmla="*/ 118 w 178"/>
                <a:gd name="T63" fmla="*/ 251 h 464"/>
                <a:gd name="T64" fmla="*/ 85 w 178"/>
                <a:gd name="T65" fmla="*/ 238 h 464"/>
                <a:gd name="T66" fmla="*/ 89 w 178"/>
                <a:gd name="T67" fmla="*/ 206 h 464"/>
                <a:gd name="T68" fmla="*/ 118 w 178"/>
                <a:gd name="T69" fmla="*/ 175 h 464"/>
                <a:gd name="T70" fmla="*/ 119 w 178"/>
                <a:gd name="T71" fmla="*/ 145 h 464"/>
                <a:gd name="T72" fmla="*/ 79 w 178"/>
                <a:gd name="T73" fmla="*/ 135 h 464"/>
                <a:gd name="T74" fmla="*/ 79 w 178"/>
                <a:gd name="T75" fmla="*/ 114 h 464"/>
                <a:gd name="T76" fmla="*/ 97 w 178"/>
                <a:gd name="T77" fmla="*/ 109 h 464"/>
                <a:gd name="T78" fmla="*/ 74 w 178"/>
                <a:gd name="T79" fmla="*/ 92 h 464"/>
                <a:gd name="T80" fmla="*/ 70 w 178"/>
                <a:gd name="T81" fmla="*/ 59 h 464"/>
                <a:gd name="T82" fmla="*/ 55 w 178"/>
                <a:gd name="T83" fmla="*/ 38 h 464"/>
                <a:gd name="T84" fmla="*/ 38 w 178"/>
                <a:gd name="T85" fmla="*/ 0 h 464"/>
                <a:gd name="T86" fmla="*/ 21 w 178"/>
                <a:gd name="T87" fmla="*/ 23 h 464"/>
                <a:gd name="T88" fmla="*/ 21 w 178"/>
                <a:gd name="T89" fmla="*/ 2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464">
                  <a:moveTo>
                    <a:pt x="21" y="23"/>
                  </a:moveTo>
                  <a:lnTo>
                    <a:pt x="0" y="69"/>
                  </a:lnTo>
                  <a:lnTo>
                    <a:pt x="28" y="65"/>
                  </a:lnTo>
                  <a:lnTo>
                    <a:pt x="41" y="76"/>
                  </a:lnTo>
                  <a:lnTo>
                    <a:pt x="21" y="97"/>
                  </a:lnTo>
                  <a:lnTo>
                    <a:pt x="22" y="130"/>
                  </a:lnTo>
                  <a:lnTo>
                    <a:pt x="59" y="152"/>
                  </a:lnTo>
                  <a:lnTo>
                    <a:pt x="85" y="162"/>
                  </a:lnTo>
                  <a:lnTo>
                    <a:pt x="74" y="187"/>
                  </a:lnTo>
                  <a:lnTo>
                    <a:pt x="59" y="223"/>
                  </a:lnTo>
                  <a:lnTo>
                    <a:pt x="62" y="265"/>
                  </a:lnTo>
                  <a:lnTo>
                    <a:pt x="76" y="274"/>
                  </a:lnTo>
                  <a:lnTo>
                    <a:pt x="78" y="306"/>
                  </a:lnTo>
                  <a:lnTo>
                    <a:pt x="76" y="335"/>
                  </a:lnTo>
                  <a:lnTo>
                    <a:pt x="129" y="339"/>
                  </a:lnTo>
                  <a:lnTo>
                    <a:pt x="121" y="360"/>
                  </a:lnTo>
                  <a:lnTo>
                    <a:pt x="106" y="379"/>
                  </a:lnTo>
                  <a:lnTo>
                    <a:pt x="106" y="409"/>
                  </a:lnTo>
                  <a:lnTo>
                    <a:pt x="121" y="436"/>
                  </a:lnTo>
                  <a:lnTo>
                    <a:pt x="150" y="464"/>
                  </a:lnTo>
                  <a:lnTo>
                    <a:pt x="178" y="441"/>
                  </a:lnTo>
                  <a:lnTo>
                    <a:pt x="167" y="426"/>
                  </a:lnTo>
                  <a:lnTo>
                    <a:pt x="142" y="415"/>
                  </a:lnTo>
                  <a:lnTo>
                    <a:pt x="133" y="394"/>
                  </a:lnTo>
                  <a:lnTo>
                    <a:pt x="150" y="380"/>
                  </a:lnTo>
                  <a:lnTo>
                    <a:pt x="152" y="333"/>
                  </a:lnTo>
                  <a:lnTo>
                    <a:pt x="152" y="303"/>
                  </a:lnTo>
                  <a:lnTo>
                    <a:pt x="121" y="308"/>
                  </a:lnTo>
                  <a:lnTo>
                    <a:pt x="100" y="303"/>
                  </a:lnTo>
                  <a:lnTo>
                    <a:pt x="100" y="280"/>
                  </a:lnTo>
                  <a:lnTo>
                    <a:pt x="123" y="272"/>
                  </a:lnTo>
                  <a:lnTo>
                    <a:pt x="118" y="251"/>
                  </a:lnTo>
                  <a:lnTo>
                    <a:pt x="85" y="238"/>
                  </a:lnTo>
                  <a:lnTo>
                    <a:pt x="89" y="206"/>
                  </a:lnTo>
                  <a:lnTo>
                    <a:pt x="118" y="175"/>
                  </a:lnTo>
                  <a:lnTo>
                    <a:pt x="119" y="145"/>
                  </a:lnTo>
                  <a:lnTo>
                    <a:pt x="79" y="135"/>
                  </a:lnTo>
                  <a:lnTo>
                    <a:pt x="79" y="114"/>
                  </a:lnTo>
                  <a:lnTo>
                    <a:pt x="97" y="109"/>
                  </a:lnTo>
                  <a:lnTo>
                    <a:pt x="74" y="92"/>
                  </a:lnTo>
                  <a:lnTo>
                    <a:pt x="70" y="59"/>
                  </a:lnTo>
                  <a:lnTo>
                    <a:pt x="55" y="38"/>
                  </a:lnTo>
                  <a:lnTo>
                    <a:pt x="38" y="0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462"/>
            <p:cNvSpPr>
              <a:spLocks/>
            </p:cNvSpPr>
            <p:nvPr/>
          </p:nvSpPr>
          <p:spPr bwMode="auto">
            <a:xfrm>
              <a:off x="4335" y="2009"/>
              <a:ext cx="69" cy="91"/>
            </a:xfrm>
            <a:custGeom>
              <a:avLst/>
              <a:gdLst>
                <a:gd name="T0" fmla="*/ 0 w 162"/>
                <a:gd name="T1" fmla="*/ 182 h 213"/>
                <a:gd name="T2" fmla="*/ 40 w 162"/>
                <a:gd name="T3" fmla="*/ 163 h 213"/>
                <a:gd name="T4" fmla="*/ 27 w 162"/>
                <a:gd name="T5" fmla="*/ 142 h 213"/>
                <a:gd name="T6" fmla="*/ 40 w 162"/>
                <a:gd name="T7" fmla="*/ 116 h 213"/>
                <a:gd name="T8" fmla="*/ 80 w 162"/>
                <a:gd name="T9" fmla="*/ 91 h 213"/>
                <a:gd name="T10" fmla="*/ 97 w 162"/>
                <a:gd name="T11" fmla="*/ 70 h 213"/>
                <a:gd name="T12" fmla="*/ 78 w 162"/>
                <a:gd name="T13" fmla="*/ 53 h 213"/>
                <a:gd name="T14" fmla="*/ 61 w 162"/>
                <a:gd name="T15" fmla="*/ 38 h 213"/>
                <a:gd name="T16" fmla="*/ 68 w 162"/>
                <a:gd name="T17" fmla="*/ 0 h 213"/>
                <a:gd name="T18" fmla="*/ 89 w 162"/>
                <a:gd name="T19" fmla="*/ 11 h 213"/>
                <a:gd name="T20" fmla="*/ 120 w 162"/>
                <a:gd name="T21" fmla="*/ 7 h 213"/>
                <a:gd name="T22" fmla="*/ 143 w 162"/>
                <a:gd name="T23" fmla="*/ 17 h 213"/>
                <a:gd name="T24" fmla="*/ 162 w 162"/>
                <a:gd name="T25" fmla="*/ 43 h 213"/>
                <a:gd name="T26" fmla="*/ 129 w 162"/>
                <a:gd name="T27" fmla="*/ 43 h 213"/>
                <a:gd name="T28" fmla="*/ 112 w 162"/>
                <a:gd name="T29" fmla="*/ 42 h 213"/>
                <a:gd name="T30" fmla="*/ 124 w 162"/>
                <a:gd name="T31" fmla="*/ 68 h 213"/>
                <a:gd name="T32" fmla="*/ 152 w 162"/>
                <a:gd name="T33" fmla="*/ 85 h 213"/>
                <a:gd name="T34" fmla="*/ 133 w 162"/>
                <a:gd name="T35" fmla="*/ 102 h 213"/>
                <a:gd name="T36" fmla="*/ 105 w 162"/>
                <a:gd name="T37" fmla="*/ 114 h 213"/>
                <a:gd name="T38" fmla="*/ 106 w 162"/>
                <a:gd name="T39" fmla="*/ 142 h 213"/>
                <a:gd name="T40" fmla="*/ 67 w 162"/>
                <a:gd name="T41" fmla="*/ 129 h 213"/>
                <a:gd name="T42" fmla="*/ 63 w 162"/>
                <a:gd name="T43" fmla="*/ 152 h 213"/>
                <a:gd name="T44" fmla="*/ 74 w 162"/>
                <a:gd name="T45" fmla="*/ 167 h 213"/>
                <a:gd name="T46" fmla="*/ 61 w 162"/>
                <a:gd name="T47" fmla="*/ 192 h 213"/>
                <a:gd name="T48" fmla="*/ 44 w 162"/>
                <a:gd name="T49" fmla="*/ 213 h 213"/>
                <a:gd name="T50" fmla="*/ 4 w 162"/>
                <a:gd name="T51" fmla="*/ 199 h 213"/>
                <a:gd name="T52" fmla="*/ 0 w 162"/>
                <a:gd name="T53" fmla="*/ 182 h 213"/>
                <a:gd name="T54" fmla="*/ 0 w 162"/>
                <a:gd name="T55" fmla="*/ 18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13">
                  <a:moveTo>
                    <a:pt x="0" y="182"/>
                  </a:moveTo>
                  <a:lnTo>
                    <a:pt x="40" y="163"/>
                  </a:lnTo>
                  <a:lnTo>
                    <a:pt x="27" y="142"/>
                  </a:lnTo>
                  <a:lnTo>
                    <a:pt x="40" y="116"/>
                  </a:lnTo>
                  <a:lnTo>
                    <a:pt x="80" y="91"/>
                  </a:lnTo>
                  <a:lnTo>
                    <a:pt x="97" y="70"/>
                  </a:lnTo>
                  <a:lnTo>
                    <a:pt x="78" y="53"/>
                  </a:lnTo>
                  <a:lnTo>
                    <a:pt x="61" y="38"/>
                  </a:lnTo>
                  <a:lnTo>
                    <a:pt x="68" y="0"/>
                  </a:lnTo>
                  <a:lnTo>
                    <a:pt x="89" y="11"/>
                  </a:lnTo>
                  <a:lnTo>
                    <a:pt x="120" y="7"/>
                  </a:lnTo>
                  <a:lnTo>
                    <a:pt x="143" y="17"/>
                  </a:lnTo>
                  <a:lnTo>
                    <a:pt x="162" y="43"/>
                  </a:lnTo>
                  <a:lnTo>
                    <a:pt x="129" y="43"/>
                  </a:lnTo>
                  <a:lnTo>
                    <a:pt x="112" y="42"/>
                  </a:lnTo>
                  <a:lnTo>
                    <a:pt x="124" y="68"/>
                  </a:lnTo>
                  <a:lnTo>
                    <a:pt x="152" y="85"/>
                  </a:lnTo>
                  <a:lnTo>
                    <a:pt x="133" y="102"/>
                  </a:lnTo>
                  <a:lnTo>
                    <a:pt x="105" y="114"/>
                  </a:lnTo>
                  <a:lnTo>
                    <a:pt x="106" y="142"/>
                  </a:lnTo>
                  <a:lnTo>
                    <a:pt x="67" y="129"/>
                  </a:lnTo>
                  <a:lnTo>
                    <a:pt x="63" y="152"/>
                  </a:lnTo>
                  <a:lnTo>
                    <a:pt x="74" y="167"/>
                  </a:lnTo>
                  <a:lnTo>
                    <a:pt x="61" y="192"/>
                  </a:lnTo>
                  <a:lnTo>
                    <a:pt x="44" y="213"/>
                  </a:lnTo>
                  <a:lnTo>
                    <a:pt x="4" y="199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463"/>
            <p:cNvSpPr>
              <a:spLocks/>
            </p:cNvSpPr>
            <p:nvPr/>
          </p:nvSpPr>
          <p:spPr bwMode="auto">
            <a:xfrm>
              <a:off x="4365" y="1982"/>
              <a:ext cx="132" cy="108"/>
            </a:xfrm>
            <a:custGeom>
              <a:avLst/>
              <a:gdLst>
                <a:gd name="T0" fmla="*/ 30 w 311"/>
                <a:gd name="T1" fmla="*/ 154 h 253"/>
                <a:gd name="T2" fmla="*/ 34 w 311"/>
                <a:gd name="T3" fmla="*/ 194 h 253"/>
                <a:gd name="T4" fmla="*/ 60 w 311"/>
                <a:gd name="T5" fmla="*/ 211 h 253"/>
                <a:gd name="T6" fmla="*/ 70 w 311"/>
                <a:gd name="T7" fmla="*/ 245 h 253"/>
                <a:gd name="T8" fmla="*/ 114 w 311"/>
                <a:gd name="T9" fmla="*/ 253 h 253"/>
                <a:gd name="T10" fmla="*/ 110 w 311"/>
                <a:gd name="T11" fmla="*/ 211 h 253"/>
                <a:gd name="T12" fmla="*/ 135 w 311"/>
                <a:gd name="T13" fmla="*/ 203 h 253"/>
                <a:gd name="T14" fmla="*/ 152 w 311"/>
                <a:gd name="T15" fmla="*/ 224 h 253"/>
                <a:gd name="T16" fmla="*/ 188 w 311"/>
                <a:gd name="T17" fmla="*/ 219 h 253"/>
                <a:gd name="T18" fmla="*/ 188 w 311"/>
                <a:gd name="T19" fmla="*/ 184 h 253"/>
                <a:gd name="T20" fmla="*/ 218 w 311"/>
                <a:gd name="T21" fmla="*/ 192 h 253"/>
                <a:gd name="T22" fmla="*/ 243 w 311"/>
                <a:gd name="T23" fmla="*/ 175 h 253"/>
                <a:gd name="T24" fmla="*/ 230 w 311"/>
                <a:gd name="T25" fmla="*/ 135 h 253"/>
                <a:gd name="T26" fmla="*/ 241 w 311"/>
                <a:gd name="T27" fmla="*/ 114 h 253"/>
                <a:gd name="T28" fmla="*/ 262 w 311"/>
                <a:gd name="T29" fmla="*/ 110 h 253"/>
                <a:gd name="T30" fmla="*/ 283 w 311"/>
                <a:gd name="T31" fmla="*/ 84 h 253"/>
                <a:gd name="T32" fmla="*/ 281 w 311"/>
                <a:gd name="T33" fmla="*/ 49 h 253"/>
                <a:gd name="T34" fmla="*/ 311 w 311"/>
                <a:gd name="T35" fmla="*/ 27 h 253"/>
                <a:gd name="T36" fmla="*/ 298 w 311"/>
                <a:gd name="T37" fmla="*/ 0 h 253"/>
                <a:gd name="T38" fmla="*/ 275 w 311"/>
                <a:gd name="T39" fmla="*/ 28 h 253"/>
                <a:gd name="T40" fmla="*/ 251 w 311"/>
                <a:gd name="T41" fmla="*/ 44 h 253"/>
                <a:gd name="T42" fmla="*/ 254 w 311"/>
                <a:gd name="T43" fmla="*/ 78 h 253"/>
                <a:gd name="T44" fmla="*/ 220 w 311"/>
                <a:gd name="T45" fmla="*/ 89 h 253"/>
                <a:gd name="T46" fmla="*/ 195 w 311"/>
                <a:gd name="T47" fmla="*/ 120 h 253"/>
                <a:gd name="T48" fmla="*/ 216 w 311"/>
                <a:gd name="T49" fmla="*/ 152 h 253"/>
                <a:gd name="T50" fmla="*/ 194 w 311"/>
                <a:gd name="T51" fmla="*/ 171 h 253"/>
                <a:gd name="T52" fmla="*/ 165 w 311"/>
                <a:gd name="T53" fmla="*/ 179 h 253"/>
                <a:gd name="T54" fmla="*/ 150 w 311"/>
                <a:gd name="T55" fmla="*/ 179 h 253"/>
                <a:gd name="T56" fmla="*/ 148 w 311"/>
                <a:gd name="T57" fmla="*/ 105 h 253"/>
                <a:gd name="T58" fmla="*/ 152 w 311"/>
                <a:gd name="T59" fmla="*/ 48 h 253"/>
                <a:gd name="T60" fmla="*/ 116 w 311"/>
                <a:gd name="T61" fmla="*/ 46 h 253"/>
                <a:gd name="T62" fmla="*/ 83 w 311"/>
                <a:gd name="T63" fmla="*/ 59 h 253"/>
                <a:gd name="T64" fmla="*/ 108 w 311"/>
                <a:gd name="T65" fmla="*/ 101 h 253"/>
                <a:gd name="T66" fmla="*/ 104 w 311"/>
                <a:gd name="T67" fmla="*/ 150 h 253"/>
                <a:gd name="T68" fmla="*/ 97 w 311"/>
                <a:gd name="T69" fmla="*/ 179 h 253"/>
                <a:gd name="T70" fmla="*/ 57 w 311"/>
                <a:gd name="T71" fmla="*/ 179 h 253"/>
                <a:gd name="T72" fmla="*/ 60 w 311"/>
                <a:gd name="T73" fmla="*/ 148 h 253"/>
                <a:gd name="T74" fmla="*/ 0 w 311"/>
                <a:gd name="T75" fmla="*/ 122 h 253"/>
                <a:gd name="T76" fmla="*/ 30 w 311"/>
                <a:gd name="T77" fmla="*/ 154 h 253"/>
                <a:gd name="T78" fmla="*/ 30 w 311"/>
                <a:gd name="T79" fmla="*/ 15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253">
                  <a:moveTo>
                    <a:pt x="30" y="154"/>
                  </a:moveTo>
                  <a:lnTo>
                    <a:pt x="34" y="194"/>
                  </a:lnTo>
                  <a:lnTo>
                    <a:pt x="60" y="211"/>
                  </a:lnTo>
                  <a:lnTo>
                    <a:pt x="70" y="245"/>
                  </a:lnTo>
                  <a:lnTo>
                    <a:pt x="114" y="253"/>
                  </a:lnTo>
                  <a:lnTo>
                    <a:pt x="110" y="211"/>
                  </a:lnTo>
                  <a:lnTo>
                    <a:pt x="135" y="203"/>
                  </a:lnTo>
                  <a:lnTo>
                    <a:pt x="152" y="224"/>
                  </a:lnTo>
                  <a:lnTo>
                    <a:pt x="188" y="219"/>
                  </a:lnTo>
                  <a:lnTo>
                    <a:pt x="188" y="184"/>
                  </a:lnTo>
                  <a:lnTo>
                    <a:pt x="218" y="192"/>
                  </a:lnTo>
                  <a:lnTo>
                    <a:pt x="243" y="175"/>
                  </a:lnTo>
                  <a:lnTo>
                    <a:pt x="230" y="135"/>
                  </a:lnTo>
                  <a:lnTo>
                    <a:pt x="241" y="114"/>
                  </a:lnTo>
                  <a:lnTo>
                    <a:pt x="262" y="110"/>
                  </a:lnTo>
                  <a:lnTo>
                    <a:pt x="283" y="84"/>
                  </a:lnTo>
                  <a:lnTo>
                    <a:pt x="281" y="49"/>
                  </a:lnTo>
                  <a:lnTo>
                    <a:pt x="311" y="27"/>
                  </a:lnTo>
                  <a:lnTo>
                    <a:pt x="298" y="0"/>
                  </a:lnTo>
                  <a:lnTo>
                    <a:pt x="275" y="28"/>
                  </a:lnTo>
                  <a:lnTo>
                    <a:pt x="251" y="44"/>
                  </a:lnTo>
                  <a:lnTo>
                    <a:pt x="254" y="78"/>
                  </a:lnTo>
                  <a:lnTo>
                    <a:pt x="220" y="89"/>
                  </a:lnTo>
                  <a:lnTo>
                    <a:pt x="195" y="120"/>
                  </a:lnTo>
                  <a:lnTo>
                    <a:pt x="216" y="152"/>
                  </a:lnTo>
                  <a:lnTo>
                    <a:pt x="194" y="171"/>
                  </a:lnTo>
                  <a:lnTo>
                    <a:pt x="165" y="179"/>
                  </a:lnTo>
                  <a:lnTo>
                    <a:pt x="150" y="179"/>
                  </a:lnTo>
                  <a:lnTo>
                    <a:pt x="148" y="105"/>
                  </a:lnTo>
                  <a:lnTo>
                    <a:pt x="152" y="48"/>
                  </a:lnTo>
                  <a:lnTo>
                    <a:pt x="116" y="46"/>
                  </a:lnTo>
                  <a:lnTo>
                    <a:pt x="83" y="59"/>
                  </a:lnTo>
                  <a:lnTo>
                    <a:pt x="108" y="101"/>
                  </a:lnTo>
                  <a:lnTo>
                    <a:pt x="104" y="150"/>
                  </a:lnTo>
                  <a:lnTo>
                    <a:pt x="97" y="179"/>
                  </a:lnTo>
                  <a:lnTo>
                    <a:pt x="57" y="179"/>
                  </a:lnTo>
                  <a:lnTo>
                    <a:pt x="60" y="148"/>
                  </a:lnTo>
                  <a:lnTo>
                    <a:pt x="0" y="122"/>
                  </a:lnTo>
                  <a:lnTo>
                    <a:pt x="30" y="154"/>
                  </a:lnTo>
                  <a:lnTo>
                    <a:pt x="3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64"/>
            <p:cNvSpPr>
              <a:spLocks/>
            </p:cNvSpPr>
            <p:nvPr/>
          </p:nvSpPr>
          <p:spPr bwMode="auto">
            <a:xfrm>
              <a:off x="4473" y="1930"/>
              <a:ext cx="66" cy="64"/>
            </a:xfrm>
            <a:custGeom>
              <a:avLst/>
              <a:gdLst>
                <a:gd name="T0" fmla="*/ 27 w 156"/>
                <a:gd name="T1" fmla="*/ 150 h 150"/>
                <a:gd name="T2" fmla="*/ 25 w 156"/>
                <a:gd name="T3" fmla="*/ 126 h 150"/>
                <a:gd name="T4" fmla="*/ 0 w 156"/>
                <a:gd name="T5" fmla="*/ 107 h 150"/>
                <a:gd name="T6" fmla="*/ 37 w 156"/>
                <a:gd name="T7" fmla="*/ 73 h 150"/>
                <a:gd name="T8" fmla="*/ 50 w 156"/>
                <a:gd name="T9" fmla="*/ 44 h 150"/>
                <a:gd name="T10" fmla="*/ 48 w 156"/>
                <a:gd name="T11" fmla="*/ 14 h 150"/>
                <a:gd name="T12" fmla="*/ 82 w 156"/>
                <a:gd name="T13" fmla="*/ 0 h 150"/>
                <a:gd name="T14" fmla="*/ 101 w 156"/>
                <a:gd name="T15" fmla="*/ 16 h 150"/>
                <a:gd name="T16" fmla="*/ 145 w 156"/>
                <a:gd name="T17" fmla="*/ 8 h 150"/>
                <a:gd name="T18" fmla="*/ 156 w 156"/>
                <a:gd name="T19" fmla="*/ 27 h 150"/>
                <a:gd name="T20" fmla="*/ 151 w 156"/>
                <a:gd name="T21" fmla="*/ 78 h 150"/>
                <a:gd name="T22" fmla="*/ 132 w 156"/>
                <a:gd name="T23" fmla="*/ 35 h 150"/>
                <a:gd name="T24" fmla="*/ 90 w 156"/>
                <a:gd name="T25" fmla="*/ 38 h 150"/>
                <a:gd name="T26" fmla="*/ 80 w 156"/>
                <a:gd name="T27" fmla="*/ 31 h 150"/>
                <a:gd name="T28" fmla="*/ 78 w 156"/>
                <a:gd name="T29" fmla="*/ 61 h 150"/>
                <a:gd name="T30" fmla="*/ 40 w 156"/>
                <a:gd name="T31" fmla="*/ 88 h 150"/>
                <a:gd name="T32" fmla="*/ 48 w 156"/>
                <a:gd name="T33" fmla="*/ 111 h 150"/>
                <a:gd name="T34" fmla="*/ 37 w 156"/>
                <a:gd name="T35" fmla="*/ 150 h 150"/>
                <a:gd name="T36" fmla="*/ 27 w 156"/>
                <a:gd name="T37" fmla="*/ 150 h 150"/>
                <a:gd name="T38" fmla="*/ 27 w 156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0">
                  <a:moveTo>
                    <a:pt x="27" y="150"/>
                  </a:moveTo>
                  <a:lnTo>
                    <a:pt x="25" y="126"/>
                  </a:lnTo>
                  <a:lnTo>
                    <a:pt x="0" y="107"/>
                  </a:lnTo>
                  <a:lnTo>
                    <a:pt x="37" y="73"/>
                  </a:lnTo>
                  <a:lnTo>
                    <a:pt x="50" y="44"/>
                  </a:lnTo>
                  <a:lnTo>
                    <a:pt x="48" y="14"/>
                  </a:lnTo>
                  <a:lnTo>
                    <a:pt x="82" y="0"/>
                  </a:lnTo>
                  <a:lnTo>
                    <a:pt x="101" y="16"/>
                  </a:lnTo>
                  <a:lnTo>
                    <a:pt x="145" y="8"/>
                  </a:lnTo>
                  <a:lnTo>
                    <a:pt x="156" y="27"/>
                  </a:lnTo>
                  <a:lnTo>
                    <a:pt x="151" y="78"/>
                  </a:lnTo>
                  <a:lnTo>
                    <a:pt x="132" y="35"/>
                  </a:lnTo>
                  <a:lnTo>
                    <a:pt x="90" y="38"/>
                  </a:lnTo>
                  <a:lnTo>
                    <a:pt x="80" y="31"/>
                  </a:lnTo>
                  <a:lnTo>
                    <a:pt x="78" y="61"/>
                  </a:lnTo>
                  <a:lnTo>
                    <a:pt x="40" y="88"/>
                  </a:lnTo>
                  <a:lnTo>
                    <a:pt x="48" y="111"/>
                  </a:lnTo>
                  <a:lnTo>
                    <a:pt x="37" y="150"/>
                  </a:lnTo>
                  <a:lnTo>
                    <a:pt x="27" y="150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65"/>
            <p:cNvSpPr>
              <a:spLocks/>
            </p:cNvSpPr>
            <p:nvPr/>
          </p:nvSpPr>
          <p:spPr bwMode="auto">
            <a:xfrm>
              <a:off x="4640" y="1961"/>
              <a:ext cx="145" cy="64"/>
            </a:xfrm>
            <a:custGeom>
              <a:avLst/>
              <a:gdLst>
                <a:gd name="T0" fmla="*/ 0 w 344"/>
                <a:gd name="T1" fmla="*/ 26 h 150"/>
                <a:gd name="T2" fmla="*/ 26 w 344"/>
                <a:gd name="T3" fmla="*/ 39 h 150"/>
                <a:gd name="T4" fmla="*/ 76 w 344"/>
                <a:gd name="T5" fmla="*/ 30 h 150"/>
                <a:gd name="T6" fmla="*/ 66 w 344"/>
                <a:gd name="T7" fmla="*/ 57 h 150"/>
                <a:gd name="T8" fmla="*/ 36 w 344"/>
                <a:gd name="T9" fmla="*/ 83 h 150"/>
                <a:gd name="T10" fmla="*/ 59 w 344"/>
                <a:gd name="T11" fmla="*/ 98 h 150"/>
                <a:gd name="T12" fmla="*/ 93 w 344"/>
                <a:gd name="T13" fmla="*/ 89 h 150"/>
                <a:gd name="T14" fmla="*/ 116 w 344"/>
                <a:gd name="T15" fmla="*/ 77 h 150"/>
                <a:gd name="T16" fmla="*/ 131 w 344"/>
                <a:gd name="T17" fmla="*/ 89 h 150"/>
                <a:gd name="T18" fmla="*/ 138 w 344"/>
                <a:gd name="T19" fmla="*/ 64 h 150"/>
                <a:gd name="T20" fmla="*/ 165 w 344"/>
                <a:gd name="T21" fmla="*/ 85 h 150"/>
                <a:gd name="T22" fmla="*/ 195 w 344"/>
                <a:gd name="T23" fmla="*/ 76 h 150"/>
                <a:gd name="T24" fmla="*/ 203 w 344"/>
                <a:gd name="T25" fmla="*/ 49 h 150"/>
                <a:gd name="T26" fmla="*/ 237 w 344"/>
                <a:gd name="T27" fmla="*/ 47 h 150"/>
                <a:gd name="T28" fmla="*/ 222 w 344"/>
                <a:gd name="T29" fmla="*/ 76 h 150"/>
                <a:gd name="T30" fmla="*/ 188 w 344"/>
                <a:gd name="T31" fmla="*/ 110 h 150"/>
                <a:gd name="T32" fmla="*/ 256 w 344"/>
                <a:gd name="T33" fmla="*/ 106 h 150"/>
                <a:gd name="T34" fmla="*/ 294 w 344"/>
                <a:gd name="T35" fmla="*/ 66 h 150"/>
                <a:gd name="T36" fmla="*/ 300 w 344"/>
                <a:gd name="T37" fmla="*/ 79 h 150"/>
                <a:gd name="T38" fmla="*/ 285 w 344"/>
                <a:gd name="T39" fmla="*/ 110 h 150"/>
                <a:gd name="T40" fmla="*/ 311 w 344"/>
                <a:gd name="T41" fmla="*/ 138 h 150"/>
                <a:gd name="T42" fmla="*/ 344 w 344"/>
                <a:gd name="T43" fmla="*/ 150 h 150"/>
                <a:gd name="T44" fmla="*/ 317 w 344"/>
                <a:gd name="T45" fmla="*/ 108 h 150"/>
                <a:gd name="T46" fmla="*/ 327 w 344"/>
                <a:gd name="T47" fmla="*/ 57 h 150"/>
                <a:gd name="T48" fmla="*/ 302 w 344"/>
                <a:gd name="T49" fmla="*/ 36 h 150"/>
                <a:gd name="T50" fmla="*/ 275 w 344"/>
                <a:gd name="T51" fmla="*/ 11 h 150"/>
                <a:gd name="T52" fmla="*/ 273 w 344"/>
                <a:gd name="T53" fmla="*/ 47 h 150"/>
                <a:gd name="T54" fmla="*/ 239 w 344"/>
                <a:gd name="T55" fmla="*/ 77 h 150"/>
                <a:gd name="T56" fmla="*/ 256 w 344"/>
                <a:gd name="T57" fmla="*/ 41 h 150"/>
                <a:gd name="T58" fmla="*/ 222 w 344"/>
                <a:gd name="T59" fmla="*/ 26 h 150"/>
                <a:gd name="T60" fmla="*/ 184 w 344"/>
                <a:gd name="T61" fmla="*/ 32 h 150"/>
                <a:gd name="T62" fmla="*/ 167 w 344"/>
                <a:gd name="T63" fmla="*/ 60 h 150"/>
                <a:gd name="T64" fmla="*/ 146 w 344"/>
                <a:gd name="T65" fmla="*/ 26 h 150"/>
                <a:gd name="T66" fmla="*/ 142 w 344"/>
                <a:gd name="T67" fmla="*/ 13 h 150"/>
                <a:gd name="T68" fmla="*/ 119 w 344"/>
                <a:gd name="T69" fmla="*/ 53 h 150"/>
                <a:gd name="T70" fmla="*/ 100 w 344"/>
                <a:gd name="T71" fmla="*/ 38 h 150"/>
                <a:gd name="T72" fmla="*/ 100 w 344"/>
                <a:gd name="T73" fmla="*/ 1 h 150"/>
                <a:gd name="T74" fmla="*/ 53 w 344"/>
                <a:gd name="T75" fmla="*/ 0 h 150"/>
                <a:gd name="T76" fmla="*/ 7 w 344"/>
                <a:gd name="T77" fmla="*/ 17 h 150"/>
                <a:gd name="T78" fmla="*/ 0 w 344"/>
                <a:gd name="T79" fmla="*/ 26 h 150"/>
                <a:gd name="T80" fmla="*/ 0 w 344"/>
                <a:gd name="T8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150">
                  <a:moveTo>
                    <a:pt x="0" y="26"/>
                  </a:moveTo>
                  <a:lnTo>
                    <a:pt x="26" y="39"/>
                  </a:lnTo>
                  <a:lnTo>
                    <a:pt x="76" y="30"/>
                  </a:lnTo>
                  <a:lnTo>
                    <a:pt x="66" y="57"/>
                  </a:lnTo>
                  <a:lnTo>
                    <a:pt x="36" y="83"/>
                  </a:lnTo>
                  <a:lnTo>
                    <a:pt x="59" y="98"/>
                  </a:lnTo>
                  <a:lnTo>
                    <a:pt x="93" y="89"/>
                  </a:lnTo>
                  <a:lnTo>
                    <a:pt x="116" y="77"/>
                  </a:lnTo>
                  <a:lnTo>
                    <a:pt x="131" y="89"/>
                  </a:lnTo>
                  <a:lnTo>
                    <a:pt x="138" y="64"/>
                  </a:lnTo>
                  <a:lnTo>
                    <a:pt x="165" y="85"/>
                  </a:lnTo>
                  <a:lnTo>
                    <a:pt x="195" y="76"/>
                  </a:lnTo>
                  <a:lnTo>
                    <a:pt x="203" y="49"/>
                  </a:lnTo>
                  <a:lnTo>
                    <a:pt x="237" y="47"/>
                  </a:lnTo>
                  <a:lnTo>
                    <a:pt x="222" y="76"/>
                  </a:lnTo>
                  <a:lnTo>
                    <a:pt x="188" y="110"/>
                  </a:lnTo>
                  <a:lnTo>
                    <a:pt x="256" y="106"/>
                  </a:lnTo>
                  <a:lnTo>
                    <a:pt x="294" y="66"/>
                  </a:lnTo>
                  <a:lnTo>
                    <a:pt x="300" y="79"/>
                  </a:lnTo>
                  <a:lnTo>
                    <a:pt x="285" y="110"/>
                  </a:lnTo>
                  <a:lnTo>
                    <a:pt x="311" y="138"/>
                  </a:lnTo>
                  <a:lnTo>
                    <a:pt x="344" y="150"/>
                  </a:lnTo>
                  <a:lnTo>
                    <a:pt x="317" y="108"/>
                  </a:lnTo>
                  <a:lnTo>
                    <a:pt x="327" y="57"/>
                  </a:lnTo>
                  <a:lnTo>
                    <a:pt x="302" y="36"/>
                  </a:lnTo>
                  <a:lnTo>
                    <a:pt x="275" y="11"/>
                  </a:lnTo>
                  <a:lnTo>
                    <a:pt x="273" y="47"/>
                  </a:lnTo>
                  <a:lnTo>
                    <a:pt x="239" y="77"/>
                  </a:lnTo>
                  <a:lnTo>
                    <a:pt x="256" y="41"/>
                  </a:lnTo>
                  <a:lnTo>
                    <a:pt x="222" y="26"/>
                  </a:lnTo>
                  <a:lnTo>
                    <a:pt x="184" y="32"/>
                  </a:lnTo>
                  <a:lnTo>
                    <a:pt x="167" y="60"/>
                  </a:lnTo>
                  <a:lnTo>
                    <a:pt x="146" y="26"/>
                  </a:lnTo>
                  <a:lnTo>
                    <a:pt x="142" y="13"/>
                  </a:lnTo>
                  <a:lnTo>
                    <a:pt x="119" y="53"/>
                  </a:lnTo>
                  <a:lnTo>
                    <a:pt x="100" y="38"/>
                  </a:lnTo>
                  <a:lnTo>
                    <a:pt x="100" y="1"/>
                  </a:lnTo>
                  <a:lnTo>
                    <a:pt x="53" y="0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66"/>
            <p:cNvSpPr>
              <a:spLocks/>
            </p:cNvSpPr>
            <p:nvPr/>
          </p:nvSpPr>
          <p:spPr bwMode="auto">
            <a:xfrm>
              <a:off x="4776" y="1943"/>
              <a:ext cx="37" cy="85"/>
            </a:xfrm>
            <a:custGeom>
              <a:avLst/>
              <a:gdLst>
                <a:gd name="T0" fmla="*/ 0 w 87"/>
                <a:gd name="T1" fmla="*/ 167 h 197"/>
                <a:gd name="T2" fmla="*/ 32 w 87"/>
                <a:gd name="T3" fmla="*/ 146 h 197"/>
                <a:gd name="T4" fmla="*/ 15 w 87"/>
                <a:gd name="T5" fmla="*/ 127 h 197"/>
                <a:gd name="T6" fmla="*/ 30 w 87"/>
                <a:gd name="T7" fmla="*/ 106 h 197"/>
                <a:gd name="T8" fmla="*/ 23 w 87"/>
                <a:gd name="T9" fmla="*/ 80 h 197"/>
                <a:gd name="T10" fmla="*/ 44 w 87"/>
                <a:gd name="T11" fmla="*/ 72 h 197"/>
                <a:gd name="T12" fmla="*/ 36 w 87"/>
                <a:gd name="T13" fmla="*/ 45 h 197"/>
                <a:gd name="T14" fmla="*/ 49 w 87"/>
                <a:gd name="T15" fmla="*/ 0 h 197"/>
                <a:gd name="T16" fmla="*/ 85 w 87"/>
                <a:gd name="T17" fmla="*/ 9 h 197"/>
                <a:gd name="T18" fmla="*/ 72 w 87"/>
                <a:gd name="T19" fmla="*/ 43 h 197"/>
                <a:gd name="T20" fmla="*/ 87 w 87"/>
                <a:gd name="T21" fmla="*/ 85 h 197"/>
                <a:gd name="T22" fmla="*/ 55 w 87"/>
                <a:gd name="T23" fmla="*/ 85 h 197"/>
                <a:gd name="T24" fmla="*/ 57 w 87"/>
                <a:gd name="T25" fmla="*/ 112 h 197"/>
                <a:gd name="T26" fmla="*/ 68 w 87"/>
                <a:gd name="T27" fmla="*/ 140 h 197"/>
                <a:gd name="T28" fmla="*/ 44 w 87"/>
                <a:gd name="T29" fmla="*/ 129 h 197"/>
                <a:gd name="T30" fmla="*/ 53 w 87"/>
                <a:gd name="T31" fmla="*/ 161 h 197"/>
                <a:gd name="T32" fmla="*/ 42 w 87"/>
                <a:gd name="T33" fmla="*/ 167 h 197"/>
                <a:gd name="T34" fmla="*/ 38 w 87"/>
                <a:gd name="T35" fmla="*/ 197 h 197"/>
                <a:gd name="T36" fmla="*/ 4 w 87"/>
                <a:gd name="T37" fmla="*/ 186 h 197"/>
                <a:gd name="T38" fmla="*/ 0 w 87"/>
                <a:gd name="T39" fmla="*/ 167 h 197"/>
                <a:gd name="T40" fmla="*/ 0 w 87"/>
                <a:gd name="T41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97">
                  <a:moveTo>
                    <a:pt x="0" y="167"/>
                  </a:moveTo>
                  <a:lnTo>
                    <a:pt x="32" y="146"/>
                  </a:lnTo>
                  <a:lnTo>
                    <a:pt x="15" y="127"/>
                  </a:lnTo>
                  <a:lnTo>
                    <a:pt x="30" y="106"/>
                  </a:lnTo>
                  <a:lnTo>
                    <a:pt x="23" y="80"/>
                  </a:lnTo>
                  <a:lnTo>
                    <a:pt x="44" y="72"/>
                  </a:lnTo>
                  <a:lnTo>
                    <a:pt x="36" y="45"/>
                  </a:lnTo>
                  <a:lnTo>
                    <a:pt x="49" y="0"/>
                  </a:lnTo>
                  <a:lnTo>
                    <a:pt x="85" y="9"/>
                  </a:lnTo>
                  <a:lnTo>
                    <a:pt x="72" y="43"/>
                  </a:lnTo>
                  <a:lnTo>
                    <a:pt x="87" y="85"/>
                  </a:lnTo>
                  <a:lnTo>
                    <a:pt x="55" y="85"/>
                  </a:lnTo>
                  <a:lnTo>
                    <a:pt x="57" y="112"/>
                  </a:lnTo>
                  <a:lnTo>
                    <a:pt x="68" y="140"/>
                  </a:lnTo>
                  <a:lnTo>
                    <a:pt x="44" y="129"/>
                  </a:lnTo>
                  <a:lnTo>
                    <a:pt x="53" y="161"/>
                  </a:lnTo>
                  <a:lnTo>
                    <a:pt x="42" y="167"/>
                  </a:lnTo>
                  <a:lnTo>
                    <a:pt x="38" y="197"/>
                  </a:lnTo>
                  <a:lnTo>
                    <a:pt x="4" y="186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67"/>
            <p:cNvSpPr>
              <a:spLocks/>
            </p:cNvSpPr>
            <p:nvPr/>
          </p:nvSpPr>
          <p:spPr bwMode="auto">
            <a:xfrm>
              <a:off x="4814" y="1910"/>
              <a:ext cx="74" cy="136"/>
            </a:xfrm>
            <a:custGeom>
              <a:avLst/>
              <a:gdLst>
                <a:gd name="T0" fmla="*/ 31 w 175"/>
                <a:gd name="T1" fmla="*/ 95 h 315"/>
                <a:gd name="T2" fmla="*/ 52 w 175"/>
                <a:gd name="T3" fmla="*/ 148 h 315"/>
                <a:gd name="T4" fmla="*/ 46 w 175"/>
                <a:gd name="T5" fmla="*/ 171 h 315"/>
                <a:gd name="T6" fmla="*/ 23 w 175"/>
                <a:gd name="T7" fmla="*/ 161 h 315"/>
                <a:gd name="T8" fmla="*/ 27 w 175"/>
                <a:gd name="T9" fmla="*/ 195 h 315"/>
                <a:gd name="T10" fmla="*/ 0 w 175"/>
                <a:gd name="T11" fmla="*/ 218 h 315"/>
                <a:gd name="T12" fmla="*/ 14 w 175"/>
                <a:gd name="T13" fmla="*/ 241 h 315"/>
                <a:gd name="T14" fmla="*/ 52 w 175"/>
                <a:gd name="T15" fmla="*/ 243 h 315"/>
                <a:gd name="T16" fmla="*/ 63 w 175"/>
                <a:gd name="T17" fmla="*/ 289 h 315"/>
                <a:gd name="T18" fmla="*/ 92 w 175"/>
                <a:gd name="T19" fmla="*/ 315 h 315"/>
                <a:gd name="T20" fmla="*/ 82 w 175"/>
                <a:gd name="T21" fmla="*/ 272 h 315"/>
                <a:gd name="T22" fmla="*/ 112 w 175"/>
                <a:gd name="T23" fmla="*/ 245 h 315"/>
                <a:gd name="T24" fmla="*/ 128 w 175"/>
                <a:gd name="T25" fmla="*/ 251 h 315"/>
                <a:gd name="T26" fmla="*/ 135 w 175"/>
                <a:gd name="T27" fmla="*/ 253 h 315"/>
                <a:gd name="T28" fmla="*/ 135 w 175"/>
                <a:gd name="T29" fmla="*/ 251 h 315"/>
                <a:gd name="T30" fmla="*/ 133 w 175"/>
                <a:gd name="T31" fmla="*/ 247 h 315"/>
                <a:gd name="T32" fmla="*/ 124 w 175"/>
                <a:gd name="T33" fmla="*/ 234 h 315"/>
                <a:gd name="T34" fmla="*/ 112 w 175"/>
                <a:gd name="T35" fmla="*/ 222 h 315"/>
                <a:gd name="T36" fmla="*/ 99 w 175"/>
                <a:gd name="T37" fmla="*/ 209 h 315"/>
                <a:gd name="T38" fmla="*/ 109 w 175"/>
                <a:gd name="T39" fmla="*/ 184 h 315"/>
                <a:gd name="T40" fmla="*/ 135 w 175"/>
                <a:gd name="T41" fmla="*/ 171 h 315"/>
                <a:gd name="T42" fmla="*/ 118 w 175"/>
                <a:gd name="T43" fmla="*/ 144 h 315"/>
                <a:gd name="T44" fmla="*/ 114 w 175"/>
                <a:gd name="T45" fmla="*/ 116 h 315"/>
                <a:gd name="T46" fmla="*/ 130 w 175"/>
                <a:gd name="T47" fmla="*/ 81 h 315"/>
                <a:gd name="T48" fmla="*/ 141 w 175"/>
                <a:gd name="T49" fmla="*/ 51 h 315"/>
                <a:gd name="T50" fmla="*/ 175 w 175"/>
                <a:gd name="T51" fmla="*/ 49 h 315"/>
                <a:gd name="T52" fmla="*/ 122 w 175"/>
                <a:gd name="T53" fmla="*/ 32 h 315"/>
                <a:gd name="T54" fmla="*/ 99 w 175"/>
                <a:gd name="T55" fmla="*/ 0 h 315"/>
                <a:gd name="T56" fmla="*/ 63 w 175"/>
                <a:gd name="T57" fmla="*/ 66 h 315"/>
                <a:gd name="T58" fmla="*/ 33 w 175"/>
                <a:gd name="T59" fmla="*/ 83 h 315"/>
                <a:gd name="T60" fmla="*/ 31 w 175"/>
                <a:gd name="T61" fmla="*/ 95 h 315"/>
                <a:gd name="T62" fmla="*/ 31 w 175"/>
                <a:gd name="T63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315">
                  <a:moveTo>
                    <a:pt x="31" y="95"/>
                  </a:moveTo>
                  <a:lnTo>
                    <a:pt x="52" y="148"/>
                  </a:lnTo>
                  <a:lnTo>
                    <a:pt x="46" y="171"/>
                  </a:lnTo>
                  <a:lnTo>
                    <a:pt x="23" y="161"/>
                  </a:lnTo>
                  <a:lnTo>
                    <a:pt x="27" y="195"/>
                  </a:lnTo>
                  <a:lnTo>
                    <a:pt x="0" y="218"/>
                  </a:lnTo>
                  <a:lnTo>
                    <a:pt x="14" y="241"/>
                  </a:lnTo>
                  <a:lnTo>
                    <a:pt x="52" y="243"/>
                  </a:lnTo>
                  <a:lnTo>
                    <a:pt x="63" y="289"/>
                  </a:lnTo>
                  <a:lnTo>
                    <a:pt x="92" y="315"/>
                  </a:lnTo>
                  <a:lnTo>
                    <a:pt x="82" y="272"/>
                  </a:lnTo>
                  <a:lnTo>
                    <a:pt x="112" y="245"/>
                  </a:lnTo>
                  <a:lnTo>
                    <a:pt x="128" y="251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47"/>
                  </a:lnTo>
                  <a:lnTo>
                    <a:pt x="124" y="234"/>
                  </a:lnTo>
                  <a:lnTo>
                    <a:pt x="112" y="222"/>
                  </a:lnTo>
                  <a:lnTo>
                    <a:pt x="99" y="209"/>
                  </a:lnTo>
                  <a:lnTo>
                    <a:pt x="109" y="184"/>
                  </a:lnTo>
                  <a:lnTo>
                    <a:pt x="135" y="171"/>
                  </a:lnTo>
                  <a:lnTo>
                    <a:pt x="118" y="144"/>
                  </a:lnTo>
                  <a:lnTo>
                    <a:pt x="114" y="116"/>
                  </a:lnTo>
                  <a:lnTo>
                    <a:pt x="130" y="81"/>
                  </a:lnTo>
                  <a:lnTo>
                    <a:pt x="141" y="51"/>
                  </a:lnTo>
                  <a:lnTo>
                    <a:pt x="175" y="49"/>
                  </a:lnTo>
                  <a:lnTo>
                    <a:pt x="122" y="32"/>
                  </a:lnTo>
                  <a:lnTo>
                    <a:pt x="99" y="0"/>
                  </a:lnTo>
                  <a:lnTo>
                    <a:pt x="63" y="66"/>
                  </a:lnTo>
                  <a:lnTo>
                    <a:pt x="33" y="83"/>
                  </a:lnTo>
                  <a:lnTo>
                    <a:pt x="31" y="95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68"/>
            <p:cNvSpPr>
              <a:spLocks/>
            </p:cNvSpPr>
            <p:nvPr/>
          </p:nvSpPr>
          <p:spPr bwMode="auto">
            <a:xfrm>
              <a:off x="4835" y="1892"/>
              <a:ext cx="305" cy="133"/>
            </a:xfrm>
            <a:custGeom>
              <a:avLst/>
              <a:gdLst>
                <a:gd name="T0" fmla="*/ 127 w 722"/>
                <a:gd name="T1" fmla="*/ 106 h 312"/>
                <a:gd name="T2" fmla="*/ 140 w 722"/>
                <a:gd name="T3" fmla="*/ 129 h 312"/>
                <a:gd name="T4" fmla="*/ 194 w 722"/>
                <a:gd name="T5" fmla="*/ 86 h 312"/>
                <a:gd name="T6" fmla="*/ 222 w 722"/>
                <a:gd name="T7" fmla="*/ 87 h 312"/>
                <a:gd name="T8" fmla="*/ 254 w 722"/>
                <a:gd name="T9" fmla="*/ 59 h 312"/>
                <a:gd name="T10" fmla="*/ 264 w 722"/>
                <a:gd name="T11" fmla="*/ 72 h 312"/>
                <a:gd name="T12" fmla="*/ 273 w 722"/>
                <a:gd name="T13" fmla="*/ 82 h 312"/>
                <a:gd name="T14" fmla="*/ 300 w 722"/>
                <a:gd name="T15" fmla="*/ 36 h 312"/>
                <a:gd name="T16" fmla="*/ 330 w 722"/>
                <a:gd name="T17" fmla="*/ 68 h 312"/>
                <a:gd name="T18" fmla="*/ 357 w 722"/>
                <a:gd name="T19" fmla="*/ 42 h 312"/>
                <a:gd name="T20" fmla="*/ 408 w 722"/>
                <a:gd name="T21" fmla="*/ 87 h 312"/>
                <a:gd name="T22" fmla="*/ 424 w 722"/>
                <a:gd name="T23" fmla="*/ 44 h 312"/>
                <a:gd name="T24" fmla="*/ 460 w 722"/>
                <a:gd name="T25" fmla="*/ 103 h 312"/>
                <a:gd name="T26" fmla="*/ 490 w 722"/>
                <a:gd name="T27" fmla="*/ 80 h 312"/>
                <a:gd name="T28" fmla="*/ 532 w 722"/>
                <a:gd name="T29" fmla="*/ 42 h 312"/>
                <a:gd name="T30" fmla="*/ 562 w 722"/>
                <a:gd name="T31" fmla="*/ 68 h 312"/>
                <a:gd name="T32" fmla="*/ 600 w 722"/>
                <a:gd name="T33" fmla="*/ 65 h 312"/>
                <a:gd name="T34" fmla="*/ 636 w 722"/>
                <a:gd name="T35" fmla="*/ 46 h 312"/>
                <a:gd name="T36" fmla="*/ 642 w 722"/>
                <a:gd name="T37" fmla="*/ 101 h 312"/>
                <a:gd name="T38" fmla="*/ 686 w 722"/>
                <a:gd name="T39" fmla="*/ 122 h 312"/>
                <a:gd name="T40" fmla="*/ 661 w 722"/>
                <a:gd name="T41" fmla="*/ 152 h 312"/>
                <a:gd name="T42" fmla="*/ 646 w 722"/>
                <a:gd name="T43" fmla="*/ 186 h 312"/>
                <a:gd name="T44" fmla="*/ 598 w 722"/>
                <a:gd name="T45" fmla="*/ 196 h 312"/>
                <a:gd name="T46" fmla="*/ 581 w 722"/>
                <a:gd name="T47" fmla="*/ 215 h 312"/>
                <a:gd name="T48" fmla="*/ 572 w 722"/>
                <a:gd name="T49" fmla="*/ 232 h 312"/>
                <a:gd name="T50" fmla="*/ 595 w 722"/>
                <a:gd name="T51" fmla="*/ 260 h 312"/>
                <a:gd name="T52" fmla="*/ 602 w 722"/>
                <a:gd name="T53" fmla="*/ 247 h 312"/>
                <a:gd name="T54" fmla="*/ 633 w 722"/>
                <a:gd name="T55" fmla="*/ 232 h 312"/>
                <a:gd name="T56" fmla="*/ 654 w 722"/>
                <a:gd name="T57" fmla="*/ 209 h 312"/>
                <a:gd name="T58" fmla="*/ 690 w 722"/>
                <a:gd name="T59" fmla="*/ 167 h 312"/>
                <a:gd name="T60" fmla="*/ 722 w 722"/>
                <a:gd name="T61" fmla="*/ 93 h 312"/>
                <a:gd name="T62" fmla="*/ 674 w 722"/>
                <a:gd name="T63" fmla="*/ 84 h 312"/>
                <a:gd name="T64" fmla="*/ 631 w 722"/>
                <a:gd name="T65" fmla="*/ 23 h 312"/>
                <a:gd name="T66" fmla="*/ 579 w 722"/>
                <a:gd name="T67" fmla="*/ 42 h 312"/>
                <a:gd name="T68" fmla="*/ 539 w 722"/>
                <a:gd name="T69" fmla="*/ 30 h 312"/>
                <a:gd name="T70" fmla="*/ 479 w 722"/>
                <a:gd name="T71" fmla="*/ 40 h 312"/>
                <a:gd name="T72" fmla="*/ 427 w 722"/>
                <a:gd name="T73" fmla="*/ 15 h 312"/>
                <a:gd name="T74" fmla="*/ 372 w 722"/>
                <a:gd name="T75" fmla="*/ 9 h 312"/>
                <a:gd name="T76" fmla="*/ 327 w 722"/>
                <a:gd name="T77" fmla="*/ 17 h 312"/>
                <a:gd name="T78" fmla="*/ 285 w 722"/>
                <a:gd name="T79" fmla="*/ 4 h 312"/>
                <a:gd name="T80" fmla="*/ 252 w 722"/>
                <a:gd name="T81" fmla="*/ 0 h 312"/>
                <a:gd name="T82" fmla="*/ 209 w 722"/>
                <a:gd name="T83" fmla="*/ 2 h 312"/>
                <a:gd name="T84" fmla="*/ 165 w 722"/>
                <a:gd name="T85" fmla="*/ 27 h 312"/>
                <a:gd name="T86" fmla="*/ 146 w 722"/>
                <a:gd name="T87" fmla="*/ 97 h 312"/>
                <a:gd name="T88" fmla="*/ 0 w 722"/>
                <a:gd name="T89" fmla="*/ 74 h 312"/>
                <a:gd name="T90" fmla="*/ 125 w 722"/>
                <a:gd name="T91" fmla="*/ 1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2" h="312">
                  <a:moveTo>
                    <a:pt x="125" y="101"/>
                  </a:moveTo>
                  <a:lnTo>
                    <a:pt x="127" y="106"/>
                  </a:lnTo>
                  <a:lnTo>
                    <a:pt x="133" y="118"/>
                  </a:lnTo>
                  <a:lnTo>
                    <a:pt x="140" y="129"/>
                  </a:lnTo>
                  <a:lnTo>
                    <a:pt x="144" y="133"/>
                  </a:lnTo>
                  <a:lnTo>
                    <a:pt x="194" y="86"/>
                  </a:lnTo>
                  <a:lnTo>
                    <a:pt x="199" y="55"/>
                  </a:lnTo>
                  <a:lnTo>
                    <a:pt x="222" y="87"/>
                  </a:lnTo>
                  <a:lnTo>
                    <a:pt x="232" y="46"/>
                  </a:lnTo>
                  <a:lnTo>
                    <a:pt x="254" y="59"/>
                  </a:lnTo>
                  <a:lnTo>
                    <a:pt x="258" y="63"/>
                  </a:lnTo>
                  <a:lnTo>
                    <a:pt x="264" y="72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3" y="29"/>
                  </a:lnTo>
                  <a:lnTo>
                    <a:pt x="300" y="36"/>
                  </a:lnTo>
                  <a:lnTo>
                    <a:pt x="308" y="68"/>
                  </a:lnTo>
                  <a:lnTo>
                    <a:pt x="330" y="68"/>
                  </a:lnTo>
                  <a:lnTo>
                    <a:pt x="338" y="40"/>
                  </a:lnTo>
                  <a:lnTo>
                    <a:pt x="357" y="42"/>
                  </a:lnTo>
                  <a:lnTo>
                    <a:pt x="367" y="72"/>
                  </a:lnTo>
                  <a:lnTo>
                    <a:pt x="408" y="87"/>
                  </a:lnTo>
                  <a:lnTo>
                    <a:pt x="405" y="57"/>
                  </a:lnTo>
                  <a:lnTo>
                    <a:pt x="424" y="44"/>
                  </a:lnTo>
                  <a:lnTo>
                    <a:pt x="452" y="59"/>
                  </a:lnTo>
                  <a:lnTo>
                    <a:pt x="460" y="103"/>
                  </a:lnTo>
                  <a:lnTo>
                    <a:pt x="490" y="124"/>
                  </a:lnTo>
                  <a:lnTo>
                    <a:pt x="490" y="80"/>
                  </a:lnTo>
                  <a:lnTo>
                    <a:pt x="507" y="46"/>
                  </a:lnTo>
                  <a:lnTo>
                    <a:pt x="532" y="42"/>
                  </a:lnTo>
                  <a:lnTo>
                    <a:pt x="534" y="74"/>
                  </a:lnTo>
                  <a:lnTo>
                    <a:pt x="562" y="68"/>
                  </a:lnTo>
                  <a:lnTo>
                    <a:pt x="583" y="53"/>
                  </a:lnTo>
                  <a:lnTo>
                    <a:pt x="600" y="65"/>
                  </a:lnTo>
                  <a:lnTo>
                    <a:pt x="616" y="46"/>
                  </a:lnTo>
                  <a:lnTo>
                    <a:pt x="636" y="46"/>
                  </a:lnTo>
                  <a:lnTo>
                    <a:pt x="644" y="80"/>
                  </a:lnTo>
                  <a:lnTo>
                    <a:pt x="642" y="101"/>
                  </a:lnTo>
                  <a:lnTo>
                    <a:pt x="663" y="108"/>
                  </a:lnTo>
                  <a:lnTo>
                    <a:pt x="686" y="122"/>
                  </a:lnTo>
                  <a:lnTo>
                    <a:pt x="682" y="148"/>
                  </a:lnTo>
                  <a:lnTo>
                    <a:pt x="661" y="152"/>
                  </a:lnTo>
                  <a:lnTo>
                    <a:pt x="661" y="182"/>
                  </a:lnTo>
                  <a:lnTo>
                    <a:pt x="646" y="186"/>
                  </a:lnTo>
                  <a:lnTo>
                    <a:pt x="625" y="190"/>
                  </a:lnTo>
                  <a:lnTo>
                    <a:pt x="598" y="196"/>
                  </a:lnTo>
                  <a:lnTo>
                    <a:pt x="589" y="203"/>
                  </a:lnTo>
                  <a:lnTo>
                    <a:pt x="581" y="215"/>
                  </a:lnTo>
                  <a:lnTo>
                    <a:pt x="574" y="226"/>
                  </a:lnTo>
                  <a:lnTo>
                    <a:pt x="572" y="232"/>
                  </a:lnTo>
                  <a:lnTo>
                    <a:pt x="589" y="312"/>
                  </a:lnTo>
                  <a:lnTo>
                    <a:pt x="595" y="260"/>
                  </a:lnTo>
                  <a:lnTo>
                    <a:pt x="597" y="255"/>
                  </a:lnTo>
                  <a:lnTo>
                    <a:pt x="602" y="247"/>
                  </a:lnTo>
                  <a:lnTo>
                    <a:pt x="610" y="239"/>
                  </a:lnTo>
                  <a:lnTo>
                    <a:pt x="633" y="232"/>
                  </a:lnTo>
                  <a:lnTo>
                    <a:pt x="604" y="219"/>
                  </a:lnTo>
                  <a:lnTo>
                    <a:pt x="654" y="209"/>
                  </a:lnTo>
                  <a:lnTo>
                    <a:pt x="682" y="198"/>
                  </a:lnTo>
                  <a:lnTo>
                    <a:pt x="690" y="167"/>
                  </a:lnTo>
                  <a:lnTo>
                    <a:pt x="716" y="131"/>
                  </a:lnTo>
                  <a:lnTo>
                    <a:pt x="722" y="93"/>
                  </a:lnTo>
                  <a:lnTo>
                    <a:pt x="692" y="95"/>
                  </a:lnTo>
                  <a:lnTo>
                    <a:pt x="674" y="84"/>
                  </a:lnTo>
                  <a:lnTo>
                    <a:pt x="669" y="29"/>
                  </a:lnTo>
                  <a:lnTo>
                    <a:pt x="631" y="23"/>
                  </a:lnTo>
                  <a:lnTo>
                    <a:pt x="606" y="23"/>
                  </a:lnTo>
                  <a:lnTo>
                    <a:pt x="579" y="42"/>
                  </a:lnTo>
                  <a:lnTo>
                    <a:pt x="555" y="19"/>
                  </a:lnTo>
                  <a:lnTo>
                    <a:pt x="539" y="30"/>
                  </a:lnTo>
                  <a:lnTo>
                    <a:pt x="505" y="21"/>
                  </a:lnTo>
                  <a:lnTo>
                    <a:pt x="479" y="40"/>
                  </a:lnTo>
                  <a:lnTo>
                    <a:pt x="441" y="27"/>
                  </a:lnTo>
                  <a:lnTo>
                    <a:pt x="427" y="15"/>
                  </a:lnTo>
                  <a:lnTo>
                    <a:pt x="397" y="32"/>
                  </a:lnTo>
                  <a:lnTo>
                    <a:pt x="372" y="9"/>
                  </a:lnTo>
                  <a:lnTo>
                    <a:pt x="344" y="11"/>
                  </a:lnTo>
                  <a:lnTo>
                    <a:pt x="327" y="17"/>
                  </a:lnTo>
                  <a:lnTo>
                    <a:pt x="315" y="29"/>
                  </a:lnTo>
                  <a:lnTo>
                    <a:pt x="285" y="4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66" y="23"/>
                  </a:lnTo>
                  <a:lnTo>
                    <a:pt x="209" y="2"/>
                  </a:lnTo>
                  <a:lnTo>
                    <a:pt x="209" y="21"/>
                  </a:lnTo>
                  <a:lnTo>
                    <a:pt x="165" y="27"/>
                  </a:lnTo>
                  <a:lnTo>
                    <a:pt x="178" y="72"/>
                  </a:lnTo>
                  <a:lnTo>
                    <a:pt x="146" y="97"/>
                  </a:lnTo>
                  <a:lnTo>
                    <a:pt x="117" y="68"/>
                  </a:lnTo>
                  <a:lnTo>
                    <a:pt x="0" y="74"/>
                  </a:lnTo>
                  <a:lnTo>
                    <a:pt x="93" y="95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69"/>
            <p:cNvSpPr>
              <a:spLocks/>
            </p:cNvSpPr>
            <p:nvPr/>
          </p:nvSpPr>
          <p:spPr bwMode="auto">
            <a:xfrm>
              <a:off x="5092" y="1932"/>
              <a:ext cx="102" cy="85"/>
            </a:xfrm>
            <a:custGeom>
              <a:avLst/>
              <a:gdLst>
                <a:gd name="T0" fmla="*/ 2 w 241"/>
                <a:gd name="T1" fmla="*/ 143 h 200"/>
                <a:gd name="T2" fmla="*/ 0 w 241"/>
                <a:gd name="T3" fmla="*/ 173 h 200"/>
                <a:gd name="T4" fmla="*/ 42 w 241"/>
                <a:gd name="T5" fmla="*/ 200 h 200"/>
                <a:gd name="T6" fmla="*/ 42 w 241"/>
                <a:gd name="T7" fmla="*/ 169 h 200"/>
                <a:gd name="T8" fmla="*/ 89 w 241"/>
                <a:gd name="T9" fmla="*/ 167 h 200"/>
                <a:gd name="T10" fmla="*/ 112 w 241"/>
                <a:gd name="T11" fmla="*/ 131 h 200"/>
                <a:gd name="T12" fmla="*/ 163 w 241"/>
                <a:gd name="T13" fmla="*/ 120 h 200"/>
                <a:gd name="T14" fmla="*/ 156 w 241"/>
                <a:gd name="T15" fmla="*/ 93 h 200"/>
                <a:gd name="T16" fmla="*/ 173 w 241"/>
                <a:gd name="T17" fmla="*/ 88 h 200"/>
                <a:gd name="T18" fmla="*/ 186 w 241"/>
                <a:gd name="T19" fmla="*/ 70 h 200"/>
                <a:gd name="T20" fmla="*/ 184 w 241"/>
                <a:gd name="T21" fmla="*/ 46 h 200"/>
                <a:gd name="T22" fmla="*/ 241 w 241"/>
                <a:gd name="T23" fmla="*/ 65 h 200"/>
                <a:gd name="T24" fmla="*/ 209 w 241"/>
                <a:gd name="T25" fmla="*/ 31 h 200"/>
                <a:gd name="T26" fmla="*/ 177 w 241"/>
                <a:gd name="T27" fmla="*/ 0 h 200"/>
                <a:gd name="T28" fmla="*/ 169 w 241"/>
                <a:gd name="T29" fmla="*/ 36 h 200"/>
                <a:gd name="T30" fmla="*/ 141 w 241"/>
                <a:gd name="T31" fmla="*/ 38 h 200"/>
                <a:gd name="T32" fmla="*/ 152 w 241"/>
                <a:gd name="T33" fmla="*/ 67 h 200"/>
                <a:gd name="T34" fmla="*/ 114 w 241"/>
                <a:gd name="T35" fmla="*/ 74 h 200"/>
                <a:gd name="T36" fmla="*/ 114 w 241"/>
                <a:gd name="T37" fmla="*/ 108 h 200"/>
                <a:gd name="T38" fmla="*/ 70 w 241"/>
                <a:gd name="T39" fmla="*/ 152 h 200"/>
                <a:gd name="T40" fmla="*/ 32 w 241"/>
                <a:gd name="T41" fmla="*/ 135 h 200"/>
                <a:gd name="T42" fmla="*/ 27 w 241"/>
                <a:gd name="T43" fmla="*/ 152 h 200"/>
                <a:gd name="T44" fmla="*/ 2 w 241"/>
                <a:gd name="T45" fmla="*/ 143 h 200"/>
                <a:gd name="T46" fmla="*/ 2 w 241"/>
                <a:gd name="T47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1" h="200">
                  <a:moveTo>
                    <a:pt x="2" y="143"/>
                  </a:moveTo>
                  <a:lnTo>
                    <a:pt x="0" y="173"/>
                  </a:lnTo>
                  <a:lnTo>
                    <a:pt x="42" y="200"/>
                  </a:lnTo>
                  <a:lnTo>
                    <a:pt x="42" y="169"/>
                  </a:lnTo>
                  <a:lnTo>
                    <a:pt x="89" y="167"/>
                  </a:lnTo>
                  <a:lnTo>
                    <a:pt x="112" y="131"/>
                  </a:lnTo>
                  <a:lnTo>
                    <a:pt x="163" y="120"/>
                  </a:lnTo>
                  <a:lnTo>
                    <a:pt x="156" y="93"/>
                  </a:lnTo>
                  <a:lnTo>
                    <a:pt x="173" y="88"/>
                  </a:lnTo>
                  <a:lnTo>
                    <a:pt x="186" y="70"/>
                  </a:lnTo>
                  <a:lnTo>
                    <a:pt x="184" y="46"/>
                  </a:lnTo>
                  <a:lnTo>
                    <a:pt x="241" y="65"/>
                  </a:lnTo>
                  <a:lnTo>
                    <a:pt x="209" y="31"/>
                  </a:lnTo>
                  <a:lnTo>
                    <a:pt x="177" y="0"/>
                  </a:lnTo>
                  <a:lnTo>
                    <a:pt x="169" y="36"/>
                  </a:lnTo>
                  <a:lnTo>
                    <a:pt x="141" y="38"/>
                  </a:lnTo>
                  <a:lnTo>
                    <a:pt x="152" y="67"/>
                  </a:lnTo>
                  <a:lnTo>
                    <a:pt x="114" y="74"/>
                  </a:lnTo>
                  <a:lnTo>
                    <a:pt x="114" y="108"/>
                  </a:lnTo>
                  <a:lnTo>
                    <a:pt x="70" y="152"/>
                  </a:lnTo>
                  <a:lnTo>
                    <a:pt x="32" y="135"/>
                  </a:lnTo>
                  <a:lnTo>
                    <a:pt x="27" y="152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70"/>
            <p:cNvSpPr>
              <a:spLocks/>
            </p:cNvSpPr>
            <p:nvPr/>
          </p:nvSpPr>
          <p:spPr bwMode="auto">
            <a:xfrm>
              <a:off x="5156" y="1969"/>
              <a:ext cx="236" cy="201"/>
            </a:xfrm>
            <a:custGeom>
              <a:avLst/>
              <a:gdLst>
                <a:gd name="T0" fmla="*/ 78 w 559"/>
                <a:gd name="T1" fmla="*/ 58 h 467"/>
                <a:gd name="T2" fmla="*/ 61 w 559"/>
                <a:gd name="T3" fmla="*/ 95 h 467"/>
                <a:gd name="T4" fmla="*/ 80 w 559"/>
                <a:gd name="T5" fmla="*/ 144 h 467"/>
                <a:gd name="T6" fmla="*/ 59 w 559"/>
                <a:gd name="T7" fmla="*/ 157 h 467"/>
                <a:gd name="T8" fmla="*/ 0 w 559"/>
                <a:gd name="T9" fmla="*/ 186 h 467"/>
                <a:gd name="T10" fmla="*/ 27 w 559"/>
                <a:gd name="T11" fmla="*/ 277 h 467"/>
                <a:gd name="T12" fmla="*/ 74 w 559"/>
                <a:gd name="T13" fmla="*/ 254 h 467"/>
                <a:gd name="T14" fmla="*/ 127 w 559"/>
                <a:gd name="T15" fmla="*/ 258 h 467"/>
                <a:gd name="T16" fmla="*/ 116 w 559"/>
                <a:gd name="T17" fmla="*/ 275 h 467"/>
                <a:gd name="T18" fmla="*/ 103 w 559"/>
                <a:gd name="T19" fmla="*/ 292 h 467"/>
                <a:gd name="T20" fmla="*/ 88 w 559"/>
                <a:gd name="T21" fmla="*/ 340 h 467"/>
                <a:gd name="T22" fmla="*/ 167 w 559"/>
                <a:gd name="T23" fmla="*/ 328 h 467"/>
                <a:gd name="T24" fmla="*/ 141 w 559"/>
                <a:gd name="T25" fmla="*/ 401 h 467"/>
                <a:gd name="T26" fmla="*/ 183 w 559"/>
                <a:gd name="T27" fmla="*/ 403 h 467"/>
                <a:gd name="T28" fmla="*/ 198 w 559"/>
                <a:gd name="T29" fmla="*/ 442 h 467"/>
                <a:gd name="T30" fmla="*/ 253 w 559"/>
                <a:gd name="T31" fmla="*/ 442 h 467"/>
                <a:gd name="T32" fmla="*/ 287 w 559"/>
                <a:gd name="T33" fmla="*/ 465 h 467"/>
                <a:gd name="T34" fmla="*/ 306 w 559"/>
                <a:gd name="T35" fmla="*/ 420 h 467"/>
                <a:gd name="T36" fmla="*/ 335 w 559"/>
                <a:gd name="T37" fmla="*/ 431 h 467"/>
                <a:gd name="T38" fmla="*/ 340 w 559"/>
                <a:gd name="T39" fmla="*/ 410 h 467"/>
                <a:gd name="T40" fmla="*/ 344 w 559"/>
                <a:gd name="T41" fmla="*/ 393 h 467"/>
                <a:gd name="T42" fmla="*/ 386 w 559"/>
                <a:gd name="T43" fmla="*/ 389 h 467"/>
                <a:gd name="T44" fmla="*/ 439 w 559"/>
                <a:gd name="T45" fmla="*/ 340 h 467"/>
                <a:gd name="T46" fmla="*/ 504 w 559"/>
                <a:gd name="T47" fmla="*/ 338 h 467"/>
                <a:gd name="T48" fmla="*/ 515 w 559"/>
                <a:gd name="T49" fmla="*/ 308 h 467"/>
                <a:gd name="T50" fmla="*/ 439 w 559"/>
                <a:gd name="T51" fmla="*/ 304 h 467"/>
                <a:gd name="T52" fmla="*/ 382 w 559"/>
                <a:gd name="T53" fmla="*/ 349 h 467"/>
                <a:gd name="T54" fmla="*/ 327 w 559"/>
                <a:gd name="T55" fmla="*/ 355 h 467"/>
                <a:gd name="T56" fmla="*/ 266 w 559"/>
                <a:gd name="T57" fmla="*/ 389 h 467"/>
                <a:gd name="T58" fmla="*/ 219 w 559"/>
                <a:gd name="T59" fmla="*/ 406 h 467"/>
                <a:gd name="T60" fmla="*/ 171 w 559"/>
                <a:gd name="T61" fmla="*/ 361 h 467"/>
                <a:gd name="T62" fmla="*/ 192 w 559"/>
                <a:gd name="T63" fmla="*/ 313 h 467"/>
                <a:gd name="T64" fmla="*/ 183 w 559"/>
                <a:gd name="T65" fmla="*/ 302 h 467"/>
                <a:gd name="T66" fmla="*/ 141 w 559"/>
                <a:gd name="T67" fmla="*/ 290 h 467"/>
                <a:gd name="T68" fmla="*/ 171 w 559"/>
                <a:gd name="T69" fmla="*/ 224 h 467"/>
                <a:gd name="T70" fmla="*/ 101 w 559"/>
                <a:gd name="T71" fmla="*/ 230 h 467"/>
                <a:gd name="T72" fmla="*/ 34 w 559"/>
                <a:gd name="T73" fmla="*/ 207 h 467"/>
                <a:gd name="T74" fmla="*/ 108 w 559"/>
                <a:gd name="T75" fmla="*/ 186 h 467"/>
                <a:gd name="T76" fmla="*/ 116 w 559"/>
                <a:gd name="T77" fmla="*/ 138 h 467"/>
                <a:gd name="T78" fmla="*/ 131 w 559"/>
                <a:gd name="T79" fmla="*/ 100 h 467"/>
                <a:gd name="T80" fmla="*/ 120 w 559"/>
                <a:gd name="T81" fmla="*/ 83 h 467"/>
                <a:gd name="T82" fmla="*/ 105 w 559"/>
                <a:gd name="T83" fmla="*/ 60 h 467"/>
                <a:gd name="T84" fmla="*/ 99 w 559"/>
                <a:gd name="T85" fmla="*/ 38 h 467"/>
                <a:gd name="T86" fmla="*/ 91 w 559"/>
                <a:gd name="T87" fmla="*/ 0 h 467"/>
                <a:gd name="T88" fmla="*/ 78 w 559"/>
                <a:gd name="T89" fmla="*/ 2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9" h="467">
                  <a:moveTo>
                    <a:pt x="78" y="20"/>
                  </a:moveTo>
                  <a:lnTo>
                    <a:pt x="78" y="58"/>
                  </a:lnTo>
                  <a:lnTo>
                    <a:pt x="97" y="93"/>
                  </a:lnTo>
                  <a:lnTo>
                    <a:pt x="61" y="95"/>
                  </a:lnTo>
                  <a:lnTo>
                    <a:pt x="74" y="123"/>
                  </a:lnTo>
                  <a:lnTo>
                    <a:pt x="80" y="144"/>
                  </a:lnTo>
                  <a:lnTo>
                    <a:pt x="70" y="167"/>
                  </a:lnTo>
                  <a:lnTo>
                    <a:pt x="59" y="157"/>
                  </a:lnTo>
                  <a:lnTo>
                    <a:pt x="48" y="178"/>
                  </a:lnTo>
                  <a:lnTo>
                    <a:pt x="0" y="186"/>
                  </a:lnTo>
                  <a:lnTo>
                    <a:pt x="4" y="241"/>
                  </a:lnTo>
                  <a:lnTo>
                    <a:pt x="27" y="277"/>
                  </a:lnTo>
                  <a:lnTo>
                    <a:pt x="61" y="275"/>
                  </a:lnTo>
                  <a:lnTo>
                    <a:pt x="74" y="254"/>
                  </a:lnTo>
                  <a:lnTo>
                    <a:pt x="133" y="250"/>
                  </a:lnTo>
                  <a:lnTo>
                    <a:pt x="127" y="258"/>
                  </a:lnTo>
                  <a:lnTo>
                    <a:pt x="122" y="266"/>
                  </a:lnTo>
                  <a:lnTo>
                    <a:pt x="116" y="275"/>
                  </a:lnTo>
                  <a:lnTo>
                    <a:pt x="108" y="285"/>
                  </a:lnTo>
                  <a:lnTo>
                    <a:pt x="103" y="292"/>
                  </a:lnTo>
                  <a:lnTo>
                    <a:pt x="97" y="304"/>
                  </a:lnTo>
                  <a:lnTo>
                    <a:pt x="88" y="340"/>
                  </a:lnTo>
                  <a:lnTo>
                    <a:pt x="137" y="328"/>
                  </a:lnTo>
                  <a:lnTo>
                    <a:pt x="167" y="328"/>
                  </a:lnTo>
                  <a:lnTo>
                    <a:pt x="137" y="365"/>
                  </a:lnTo>
                  <a:lnTo>
                    <a:pt x="141" y="401"/>
                  </a:lnTo>
                  <a:lnTo>
                    <a:pt x="171" y="395"/>
                  </a:lnTo>
                  <a:lnTo>
                    <a:pt x="183" y="403"/>
                  </a:lnTo>
                  <a:lnTo>
                    <a:pt x="184" y="427"/>
                  </a:lnTo>
                  <a:lnTo>
                    <a:pt x="198" y="442"/>
                  </a:lnTo>
                  <a:lnTo>
                    <a:pt x="224" y="433"/>
                  </a:lnTo>
                  <a:lnTo>
                    <a:pt x="253" y="442"/>
                  </a:lnTo>
                  <a:lnTo>
                    <a:pt x="270" y="467"/>
                  </a:lnTo>
                  <a:lnTo>
                    <a:pt x="287" y="465"/>
                  </a:lnTo>
                  <a:lnTo>
                    <a:pt x="287" y="435"/>
                  </a:lnTo>
                  <a:lnTo>
                    <a:pt x="306" y="420"/>
                  </a:lnTo>
                  <a:lnTo>
                    <a:pt x="333" y="439"/>
                  </a:lnTo>
                  <a:lnTo>
                    <a:pt x="335" y="431"/>
                  </a:lnTo>
                  <a:lnTo>
                    <a:pt x="338" y="418"/>
                  </a:lnTo>
                  <a:lnTo>
                    <a:pt x="340" y="410"/>
                  </a:lnTo>
                  <a:lnTo>
                    <a:pt x="342" y="403"/>
                  </a:lnTo>
                  <a:lnTo>
                    <a:pt x="344" y="393"/>
                  </a:lnTo>
                  <a:lnTo>
                    <a:pt x="359" y="357"/>
                  </a:lnTo>
                  <a:lnTo>
                    <a:pt x="386" y="389"/>
                  </a:lnTo>
                  <a:lnTo>
                    <a:pt x="415" y="353"/>
                  </a:lnTo>
                  <a:lnTo>
                    <a:pt x="439" y="340"/>
                  </a:lnTo>
                  <a:lnTo>
                    <a:pt x="462" y="349"/>
                  </a:lnTo>
                  <a:lnTo>
                    <a:pt x="504" y="338"/>
                  </a:lnTo>
                  <a:lnTo>
                    <a:pt x="559" y="321"/>
                  </a:lnTo>
                  <a:lnTo>
                    <a:pt x="515" y="308"/>
                  </a:lnTo>
                  <a:lnTo>
                    <a:pt x="479" y="325"/>
                  </a:lnTo>
                  <a:lnTo>
                    <a:pt x="439" y="304"/>
                  </a:lnTo>
                  <a:lnTo>
                    <a:pt x="403" y="328"/>
                  </a:lnTo>
                  <a:lnTo>
                    <a:pt x="382" y="349"/>
                  </a:lnTo>
                  <a:lnTo>
                    <a:pt x="352" y="323"/>
                  </a:lnTo>
                  <a:lnTo>
                    <a:pt x="327" y="355"/>
                  </a:lnTo>
                  <a:lnTo>
                    <a:pt x="308" y="397"/>
                  </a:lnTo>
                  <a:lnTo>
                    <a:pt x="266" y="389"/>
                  </a:lnTo>
                  <a:lnTo>
                    <a:pt x="262" y="412"/>
                  </a:lnTo>
                  <a:lnTo>
                    <a:pt x="219" y="406"/>
                  </a:lnTo>
                  <a:lnTo>
                    <a:pt x="209" y="374"/>
                  </a:lnTo>
                  <a:lnTo>
                    <a:pt x="171" y="361"/>
                  </a:lnTo>
                  <a:lnTo>
                    <a:pt x="192" y="323"/>
                  </a:lnTo>
                  <a:lnTo>
                    <a:pt x="192" y="313"/>
                  </a:lnTo>
                  <a:lnTo>
                    <a:pt x="190" y="308"/>
                  </a:lnTo>
                  <a:lnTo>
                    <a:pt x="183" y="302"/>
                  </a:lnTo>
                  <a:lnTo>
                    <a:pt x="158" y="294"/>
                  </a:lnTo>
                  <a:lnTo>
                    <a:pt x="141" y="290"/>
                  </a:lnTo>
                  <a:lnTo>
                    <a:pt x="171" y="245"/>
                  </a:lnTo>
                  <a:lnTo>
                    <a:pt x="171" y="224"/>
                  </a:lnTo>
                  <a:lnTo>
                    <a:pt x="137" y="209"/>
                  </a:lnTo>
                  <a:lnTo>
                    <a:pt x="101" y="230"/>
                  </a:lnTo>
                  <a:lnTo>
                    <a:pt x="57" y="233"/>
                  </a:lnTo>
                  <a:lnTo>
                    <a:pt x="34" y="207"/>
                  </a:lnTo>
                  <a:lnTo>
                    <a:pt x="76" y="205"/>
                  </a:lnTo>
                  <a:lnTo>
                    <a:pt x="108" y="186"/>
                  </a:lnTo>
                  <a:lnTo>
                    <a:pt x="95" y="173"/>
                  </a:lnTo>
                  <a:lnTo>
                    <a:pt x="116" y="138"/>
                  </a:lnTo>
                  <a:lnTo>
                    <a:pt x="97" y="110"/>
                  </a:lnTo>
                  <a:lnTo>
                    <a:pt x="131" y="100"/>
                  </a:lnTo>
                  <a:lnTo>
                    <a:pt x="127" y="97"/>
                  </a:lnTo>
                  <a:lnTo>
                    <a:pt x="120" y="83"/>
                  </a:lnTo>
                  <a:lnTo>
                    <a:pt x="112" y="70"/>
                  </a:lnTo>
                  <a:lnTo>
                    <a:pt x="105" y="60"/>
                  </a:lnTo>
                  <a:lnTo>
                    <a:pt x="101" y="47"/>
                  </a:lnTo>
                  <a:lnTo>
                    <a:pt x="99" y="38"/>
                  </a:lnTo>
                  <a:lnTo>
                    <a:pt x="97" y="28"/>
                  </a:lnTo>
                  <a:lnTo>
                    <a:pt x="91" y="0"/>
                  </a:lnTo>
                  <a:lnTo>
                    <a:pt x="78" y="20"/>
                  </a:lnTo>
                  <a:lnTo>
                    <a:pt x="7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1"/>
            <p:cNvSpPr>
              <a:spLocks/>
            </p:cNvSpPr>
            <p:nvPr/>
          </p:nvSpPr>
          <p:spPr bwMode="auto">
            <a:xfrm>
              <a:off x="4323" y="1048"/>
              <a:ext cx="351" cy="530"/>
            </a:xfrm>
            <a:custGeom>
              <a:avLst/>
              <a:gdLst>
                <a:gd name="T0" fmla="*/ 0 w 833"/>
                <a:gd name="T1" fmla="*/ 160 h 1237"/>
                <a:gd name="T2" fmla="*/ 222 w 833"/>
                <a:gd name="T3" fmla="*/ 15 h 1237"/>
                <a:gd name="T4" fmla="*/ 344 w 833"/>
                <a:gd name="T5" fmla="*/ 0 h 1237"/>
                <a:gd name="T6" fmla="*/ 625 w 833"/>
                <a:gd name="T7" fmla="*/ 30 h 1237"/>
                <a:gd name="T8" fmla="*/ 833 w 833"/>
                <a:gd name="T9" fmla="*/ 59 h 1237"/>
                <a:gd name="T10" fmla="*/ 796 w 833"/>
                <a:gd name="T11" fmla="*/ 289 h 1237"/>
                <a:gd name="T12" fmla="*/ 776 w 833"/>
                <a:gd name="T13" fmla="*/ 1237 h 1237"/>
                <a:gd name="T14" fmla="*/ 639 w 833"/>
                <a:gd name="T15" fmla="*/ 181 h 1237"/>
                <a:gd name="T16" fmla="*/ 323 w 833"/>
                <a:gd name="T17" fmla="*/ 108 h 1237"/>
                <a:gd name="T18" fmla="*/ 0 w 833"/>
                <a:gd name="T19" fmla="*/ 160 h 1237"/>
                <a:gd name="T20" fmla="*/ 0 w 833"/>
                <a:gd name="T21" fmla="*/ 1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3" h="1237">
                  <a:moveTo>
                    <a:pt x="0" y="160"/>
                  </a:moveTo>
                  <a:lnTo>
                    <a:pt x="222" y="15"/>
                  </a:lnTo>
                  <a:lnTo>
                    <a:pt x="344" y="0"/>
                  </a:lnTo>
                  <a:lnTo>
                    <a:pt x="625" y="30"/>
                  </a:lnTo>
                  <a:lnTo>
                    <a:pt x="833" y="59"/>
                  </a:lnTo>
                  <a:lnTo>
                    <a:pt x="796" y="289"/>
                  </a:lnTo>
                  <a:lnTo>
                    <a:pt x="776" y="1237"/>
                  </a:lnTo>
                  <a:lnTo>
                    <a:pt x="639" y="181"/>
                  </a:lnTo>
                  <a:lnTo>
                    <a:pt x="323" y="108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72"/>
            <p:cNvSpPr>
              <a:spLocks/>
            </p:cNvSpPr>
            <p:nvPr/>
          </p:nvSpPr>
          <p:spPr bwMode="auto">
            <a:xfrm>
              <a:off x="4642" y="876"/>
              <a:ext cx="30" cy="38"/>
            </a:xfrm>
            <a:custGeom>
              <a:avLst/>
              <a:gdLst>
                <a:gd name="T0" fmla="*/ 50 w 73"/>
                <a:gd name="T1" fmla="*/ 72 h 89"/>
                <a:gd name="T2" fmla="*/ 33 w 73"/>
                <a:gd name="T3" fmla="*/ 82 h 89"/>
                <a:gd name="T4" fmla="*/ 0 w 73"/>
                <a:gd name="T5" fmla="*/ 89 h 89"/>
                <a:gd name="T6" fmla="*/ 73 w 73"/>
                <a:gd name="T7" fmla="*/ 85 h 89"/>
                <a:gd name="T8" fmla="*/ 61 w 73"/>
                <a:gd name="T9" fmla="*/ 0 h 89"/>
                <a:gd name="T10" fmla="*/ 50 w 73"/>
                <a:gd name="T11" fmla="*/ 72 h 89"/>
                <a:gd name="T12" fmla="*/ 50 w 73"/>
                <a:gd name="T13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9">
                  <a:moveTo>
                    <a:pt x="50" y="72"/>
                  </a:moveTo>
                  <a:lnTo>
                    <a:pt x="33" y="82"/>
                  </a:lnTo>
                  <a:lnTo>
                    <a:pt x="0" y="89"/>
                  </a:lnTo>
                  <a:lnTo>
                    <a:pt x="73" y="85"/>
                  </a:lnTo>
                  <a:lnTo>
                    <a:pt x="61" y="0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73"/>
            <p:cNvSpPr>
              <a:spLocks/>
            </p:cNvSpPr>
            <p:nvPr/>
          </p:nvSpPr>
          <p:spPr bwMode="auto">
            <a:xfrm>
              <a:off x="4252" y="957"/>
              <a:ext cx="164" cy="69"/>
            </a:xfrm>
            <a:custGeom>
              <a:avLst/>
              <a:gdLst>
                <a:gd name="T0" fmla="*/ 5 w 389"/>
                <a:gd name="T1" fmla="*/ 164 h 164"/>
                <a:gd name="T2" fmla="*/ 389 w 389"/>
                <a:gd name="T3" fmla="*/ 36 h 164"/>
                <a:gd name="T4" fmla="*/ 387 w 389"/>
                <a:gd name="T5" fmla="*/ 0 h 164"/>
                <a:gd name="T6" fmla="*/ 378 w 389"/>
                <a:gd name="T7" fmla="*/ 13 h 164"/>
                <a:gd name="T8" fmla="*/ 243 w 389"/>
                <a:gd name="T9" fmla="*/ 61 h 164"/>
                <a:gd name="T10" fmla="*/ 247 w 389"/>
                <a:gd name="T11" fmla="*/ 42 h 164"/>
                <a:gd name="T12" fmla="*/ 169 w 389"/>
                <a:gd name="T13" fmla="*/ 67 h 164"/>
                <a:gd name="T14" fmla="*/ 163 w 389"/>
                <a:gd name="T15" fmla="*/ 88 h 164"/>
                <a:gd name="T16" fmla="*/ 51 w 389"/>
                <a:gd name="T17" fmla="*/ 126 h 164"/>
                <a:gd name="T18" fmla="*/ 40 w 389"/>
                <a:gd name="T19" fmla="*/ 46 h 164"/>
                <a:gd name="T20" fmla="*/ 0 w 389"/>
                <a:gd name="T21" fmla="*/ 124 h 164"/>
                <a:gd name="T22" fmla="*/ 5 w 389"/>
                <a:gd name="T23" fmla="*/ 164 h 164"/>
                <a:gd name="T24" fmla="*/ 5 w 389"/>
                <a:gd name="T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164">
                  <a:moveTo>
                    <a:pt x="5" y="164"/>
                  </a:moveTo>
                  <a:lnTo>
                    <a:pt x="389" y="36"/>
                  </a:lnTo>
                  <a:lnTo>
                    <a:pt x="387" y="0"/>
                  </a:lnTo>
                  <a:lnTo>
                    <a:pt x="378" y="13"/>
                  </a:lnTo>
                  <a:lnTo>
                    <a:pt x="243" y="61"/>
                  </a:lnTo>
                  <a:lnTo>
                    <a:pt x="247" y="42"/>
                  </a:lnTo>
                  <a:lnTo>
                    <a:pt x="169" y="67"/>
                  </a:lnTo>
                  <a:lnTo>
                    <a:pt x="163" y="88"/>
                  </a:lnTo>
                  <a:lnTo>
                    <a:pt x="51" y="126"/>
                  </a:lnTo>
                  <a:lnTo>
                    <a:pt x="40" y="46"/>
                  </a:lnTo>
                  <a:lnTo>
                    <a:pt x="0" y="124"/>
                  </a:lnTo>
                  <a:lnTo>
                    <a:pt x="5" y="164"/>
                  </a:lnTo>
                  <a:lnTo>
                    <a:pt x="5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474"/>
            <p:cNvSpPr>
              <a:spLocks/>
            </p:cNvSpPr>
            <p:nvPr/>
          </p:nvSpPr>
          <p:spPr bwMode="auto">
            <a:xfrm>
              <a:off x="4413" y="958"/>
              <a:ext cx="244" cy="19"/>
            </a:xfrm>
            <a:custGeom>
              <a:avLst/>
              <a:gdLst>
                <a:gd name="T0" fmla="*/ 0 w 578"/>
                <a:gd name="T1" fmla="*/ 34 h 46"/>
                <a:gd name="T2" fmla="*/ 578 w 578"/>
                <a:gd name="T3" fmla="*/ 46 h 46"/>
                <a:gd name="T4" fmla="*/ 564 w 578"/>
                <a:gd name="T5" fmla="*/ 27 h 46"/>
                <a:gd name="T6" fmla="*/ 24 w 578"/>
                <a:gd name="T7" fmla="*/ 11 h 46"/>
                <a:gd name="T8" fmla="*/ 5 w 578"/>
                <a:gd name="T9" fmla="*/ 0 h 46"/>
                <a:gd name="T10" fmla="*/ 0 w 578"/>
                <a:gd name="T11" fmla="*/ 34 h 46"/>
                <a:gd name="T12" fmla="*/ 0 w 578"/>
                <a:gd name="T13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46">
                  <a:moveTo>
                    <a:pt x="0" y="34"/>
                  </a:moveTo>
                  <a:lnTo>
                    <a:pt x="578" y="46"/>
                  </a:lnTo>
                  <a:lnTo>
                    <a:pt x="564" y="27"/>
                  </a:lnTo>
                  <a:lnTo>
                    <a:pt x="24" y="11"/>
                  </a:lnTo>
                  <a:lnTo>
                    <a:pt x="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475"/>
            <p:cNvSpPr>
              <a:spLocks/>
            </p:cNvSpPr>
            <p:nvPr/>
          </p:nvSpPr>
          <p:spPr bwMode="auto">
            <a:xfrm>
              <a:off x="4649" y="972"/>
              <a:ext cx="113" cy="69"/>
            </a:xfrm>
            <a:custGeom>
              <a:avLst/>
              <a:gdLst>
                <a:gd name="T0" fmla="*/ 0 w 268"/>
                <a:gd name="T1" fmla="*/ 10 h 164"/>
                <a:gd name="T2" fmla="*/ 266 w 268"/>
                <a:gd name="T3" fmla="*/ 164 h 164"/>
                <a:gd name="T4" fmla="*/ 268 w 268"/>
                <a:gd name="T5" fmla="*/ 141 h 164"/>
                <a:gd name="T6" fmla="*/ 19 w 268"/>
                <a:gd name="T7" fmla="*/ 0 h 164"/>
                <a:gd name="T8" fmla="*/ 0 w 268"/>
                <a:gd name="T9" fmla="*/ 10 h 164"/>
                <a:gd name="T10" fmla="*/ 0 w 268"/>
                <a:gd name="T11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64">
                  <a:moveTo>
                    <a:pt x="0" y="10"/>
                  </a:moveTo>
                  <a:lnTo>
                    <a:pt x="266" y="164"/>
                  </a:lnTo>
                  <a:lnTo>
                    <a:pt x="268" y="141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476"/>
            <p:cNvSpPr>
              <a:spLocks/>
            </p:cNvSpPr>
            <p:nvPr/>
          </p:nvSpPr>
          <p:spPr bwMode="auto">
            <a:xfrm>
              <a:off x="4263" y="1072"/>
              <a:ext cx="50" cy="59"/>
            </a:xfrm>
            <a:custGeom>
              <a:avLst/>
              <a:gdLst>
                <a:gd name="T0" fmla="*/ 44 w 118"/>
                <a:gd name="T1" fmla="*/ 137 h 137"/>
                <a:gd name="T2" fmla="*/ 12 w 118"/>
                <a:gd name="T3" fmla="*/ 103 h 137"/>
                <a:gd name="T4" fmla="*/ 0 w 118"/>
                <a:gd name="T5" fmla="*/ 87 h 137"/>
                <a:gd name="T6" fmla="*/ 2 w 118"/>
                <a:gd name="T7" fmla="*/ 65 h 137"/>
                <a:gd name="T8" fmla="*/ 6 w 118"/>
                <a:gd name="T9" fmla="*/ 55 h 137"/>
                <a:gd name="T10" fmla="*/ 29 w 118"/>
                <a:gd name="T11" fmla="*/ 48 h 137"/>
                <a:gd name="T12" fmla="*/ 61 w 118"/>
                <a:gd name="T13" fmla="*/ 30 h 137"/>
                <a:gd name="T14" fmla="*/ 69 w 118"/>
                <a:gd name="T15" fmla="*/ 8 h 137"/>
                <a:gd name="T16" fmla="*/ 91 w 118"/>
                <a:gd name="T17" fmla="*/ 0 h 137"/>
                <a:gd name="T18" fmla="*/ 112 w 118"/>
                <a:gd name="T19" fmla="*/ 0 h 137"/>
                <a:gd name="T20" fmla="*/ 118 w 118"/>
                <a:gd name="T21" fmla="*/ 13 h 137"/>
                <a:gd name="T22" fmla="*/ 118 w 118"/>
                <a:gd name="T23" fmla="*/ 34 h 137"/>
                <a:gd name="T24" fmla="*/ 116 w 118"/>
                <a:gd name="T25" fmla="*/ 57 h 137"/>
                <a:gd name="T26" fmla="*/ 88 w 118"/>
                <a:gd name="T27" fmla="*/ 61 h 137"/>
                <a:gd name="T28" fmla="*/ 65 w 118"/>
                <a:gd name="T29" fmla="*/ 51 h 137"/>
                <a:gd name="T30" fmla="*/ 50 w 118"/>
                <a:gd name="T31" fmla="*/ 61 h 137"/>
                <a:gd name="T32" fmla="*/ 52 w 118"/>
                <a:gd name="T33" fmla="*/ 76 h 137"/>
                <a:gd name="T34" fmla="*/ 44 w 118"/>
                <a:gd name="T35" fmla="*/ 91 h 137"/>
                <a:gd name="T36" fmla="*/ 25 w 118"/>
                <a:gd name="T37" fmla="*/ 97 h 137"/>
                <a:gd name="T38" fmla="*/ 33 w 118"/>
                <a:gd name="T39" fmla="*/ 112 h 137"/>
                <a:gd name="T40" fmla="*/ 78 w 118"/>
                <a:gd name="T41" fmla="*/ 110 h 137"/>
                <a:gd name="T42" fmla="*/ 44 w 118"/>
                <a:gd name="T43" fmla="*/ 137 h 137"/>
                <a:gd name="T44" fmla="*/ 44 w 118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37">
                  <a:moveTo>
                    <a:pt x="44" y="137"/>
                  </a:moveTo>
                  <a:lnTo>
                    <a:pt x="12" y="103"/>
                  </a:lnTo>
                  <a:lnTo>
                    <a:pt x="0" y="87"/>
                  </a:lnTo>
                  <a:lnTo>
                    <a:pt x="2" y="65"/>
                  </a:lnTo>
                  <a:lnTo>
                    <a:pt x="6" y="55"/>
                  </a:lnTo>
                  <a:lnTo>
                    <a:pt x="29" y="48"/>
                  </a:lnTo>
                  <a:lnTo>
                    <a:pt x="61" y="30"/>
                  </a:lnTo>
                  <a:lnTo>
                    <a:pt x="69" y="8"/>
                  </a:lnTo>
                  <a:lnTo>
                    <a:pt x="91" y="0"/>
                  </a:lnTo>
                  <a:lnTo>
                    <a:pt x="112" y="0"/>
                  </a:lnTo>
                  <a:lnTo>
                    <a:pt x="118" y="13"/>
                  </a:lnTo>
                  <a:lnTo>
                    <a:pt x="118" y="34"/>
                  </a:lnTo>
                  <a:lnTo>
                    <a:pt x="116" y="57"/>
                  </a:lnTo>
                  <a:lnTo>
                    <a:pt x="88" y="61"/>
                  </a:lnTo>
                  <a:lnTo>
                    <a:pt x="65" y="51"/>
                  </a:lnTo>
                  <a:lnTo>
                    <a:pt x="50" y="61"/>
                  </a:lnTo>
                  <a:lnTo>
                    <a:pt x="52" y="76"/>
                  </a:lnTo>
                  <a:lnTo>
                    <a:pt x="44" y="91"/>
                  </a:lnTo>
                  <a:lnTo>
                    <a:pt x="25" y="97"/>
                  </a:lnTo>
                  <a:lnTo>
                    <a:pt x="33" y="112"/>
                  </a:lnTo>
                  <a:lnTo>
                    <a:pt x="78" y="110"/>
                  </a:lnTo>
                  <a:lnTo>
                    <a:pt x="44" y="137"/>
                  </a:lnTo>
                  <a:lnTo>
                    <a:pt x="4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477"/>
            <p:cNvSpPr>
              <a:spLocks/>
            </p:cNvSpPr>
            <p:nvPr/>
          </p:nvSpPr>
          <p:spPr bwMode="auto">
            <a:xfrm>
              <a:off x="4323" y="1050"/>
              <a:ext cx="73" cy="38"/>
            </a:xfrm>
            <a:custGeom>
              <a:avLst/>
              <a:gdLst>
                <a:gd name="T0" fmla="*/ 4 w 175"/>
                <a:gd name="T1" fmla="*/ 87 h 87"/>
                <a:gd name="T2" fmla="*/ 127 w 175"/>
                <a:gd name="T3" fmla="*/ 59 h 87"/>
                <a:gd name="T4" fmla="*/ 135 w 175"/>
                <a:gd name="T5" fmla="*/ 47 h 87"/>
                <a:gd name="T6" fmla="*/ 154 w 175"/>
                <a:gd name="T7" fmla="*/ 43 h 87"/>
                <a:gd name="T8" fmla="*/ 171 w 175"/>
                <a:gd name="T9" fmla="*/ 38 h 87"/>
                <a:gd name="T10" fmla="*/ 175 w 175"/>
                <a:gd name="T11" fmla="*/ 23 h 87"/>
                <a:gd name="T12" fmla="*/ 171 w 175"/>
                <a:gd name="T13" fmla="*/ 5 h 87"/>
                <a:gd name="T14" fmla="*/ 152 w 175"/>
                <a:gd name="T15" fmla="*/ 0 h 87"/>
                <a:gd name="T16" fmla="*/ 129 w 175"/>
                <a:gd name="T17" fmla="*/ 9 h 87"/>
                <a:gd name="T18" fmla="*/ 122 w 175"/>
                <a:gd name="T19" fmla="*/ 36 h 87"/>
                <a:gd name="T20" fmla="*/ 118 w 175"/>
                <a:gd name="T21" fmla="*/ 47 h 87"/>
                <a:gd name="T22" fmla="*/ 0 w 175"/>
                <a:gd name="T23" fmla="*/ 68 h 87"/>
                <a:gd name="T24" fmla="*/ 4 w 175"/>
                <a:gd name="T25" fmla="*/ 87 h 87"/>
                <a:gd name="T26" fmla="*/ 4 w 175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7">
                  <a:moveTo>
                    <a:pt x="4" y="87"/>
                  </a:moveTo>
                  <a:lnTo>
                    <a:pt x="127" y="59"/>
                  </a:lnTo>
                  <a:lnTo>
                    <a:pt x="135" y="47"/>
                  </a:lnTo>
                  <a:lnTo>
                    <a:pt x="154" y="43"/>
                  </a:lnTo>
                  <a:lnTo>
                    <a:pt x="171" y="38"/>
                  </a:lnTo>
                  <a:lnTo>
                    <a:pt x="175" y="23"/>
                  </a:lnTo>
                  <a:lnTo>
                    <a:pt x="171" y="5"/>
                  </a:lnTo>
                  <a:lnTo>
                    <a:pt x="152" y="0"/>
                  </a:lnTo>
                  <a:lnTo>
                    <a:pt x="129" y="9"/>
                  </a:lnTo>
                  <a:lnTo>
                    <a:pt x="122" y="36"/>
                  </a:lnTo>
                  <a:lnTo>
                    <a:pt x="118" y="47"/>
                  </a:lnTo>
                  <a:lnTo>
                    <a:pt x="0" y="68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478"/>
            <p:cNvSpPr>
              <a:spLocks/>
            </p:cNvSpPr>
            <p:nvPr/>
          </p:nvSpPr>
          <p:spPr bwMode="auto">
            <a:xfrm>
              <a:off x="4407" y="1036"/>
              <a:ext cx="90" cy="50"/>
            </a:xfrm>
            <a:custGeom>
              <a:avLst/>
              <a:gdLst>
                <a:gd name="T0" fmla="*/ 1 w 214"/>
                <a:gd name="T1" fmla="*/ 68 h 117"/>
                <a:gd name="T2" fmla="*/ 53 w 214"/>
                <a:gd name="T3" fmla="*/ 53 h 117"/>
                <a:gd name="T4" fmla="*/ 110 w 214"/>
                <a:gd name="T5" fmla="*/ 47 h 117"/>
                <a:gd name="T6" fmla="*/ 131 w 214"/>
                <a:gd name="T7" fmla="*/ 51 h 117"/>
                <a:gd name="T8" fmla="*/ 133 w 214"/>
                <a:gd name="T9" fmla="*/ 79 h 117"/>
                <a:gd name="T10" fmla="*/ 85 w 214"/>
                <a:gd name="T11" fmla="*/ 85 h 117"/>
                <a:gd name="T12" fmla="*/ 20 w 214"/>
                <a:gd name="T13" fmla="*/ 89 h 117"/>
                <a:gd name="T14" fmla="*/ 1 w 214"/>
                <a:gd name="T15" fmla="*/ 100 h 117"/>
                <a:gd name="T16" fmla="*/ 13 w 214"/>
                <a:gd name="T17" fmla="*/ 117 h 117"/>
                <a:gd name="T18" fmla="*/ 49 w 214"/>
                <a:gd name="T19" fmla="*/ 102 h 117"/>
                <a:gd name="T20" fmla="*/ 114 w 214"/>
                <a:gd name="T21" fmla="*/ 104 h 117"/>
                <a:gd name="T22" fmla="*/ 150 w 214"/>
                <a:gd name="T23" fmla="*/ 96 h 117"/>
                <a:gd name="T24" fmla="*/ 161 w 214"/>
                <a:gd name="T25" fmla="*/ 60 h 117"/>
                <a:gd name="T26" fmla="*/ 165 w 214"/>
                <a:gd name="T27" fmla="*/ 39 h 117"/>
                <a:gd name="T28" fmla="*/ 192 w 214"/>
                <a:gd name="T29" fmla="*/ 36 h 117"/>
                <a:gd name="T30" fmla="*/ 197 w 214"/>
                <a:gd name="T31" fmla="*/ 57 h 117"/>
                <a:gd name="T32" fmla="*/ 212 w 214"/>
                <a:gd name="T33" fmla="*/ 57 h 117"/>
                <a:gd name="T34" fmla="*/ 214 w 214"/>
                <a:gd name="T35" fmla="*/ 30 h 117"/>
                <a:gd name="T36" fmla="*/ 214 w 214"/>
                <a:gd name="T37" fmla="*/ 20 h 117"/>
                <a:gd name="T38" fmla="*/ 212 w 214"/>
                <a:gd name="T39" fmla="*/ 15 h 117"/>
                <a:gd name="T40" fmla="*/ 207 w 214"/>
                <a:gd name="T41" fmla="*/ 11 h 117"/>
                <a:gd name="T42" fmla="*/ 190 w 214"/>
                <a:gd name="T43" fmla="*/ 3 h 117"/>
                <a:gd name="T44" fmla="*/ 178 w 214"/>
                <a:gd name="T45" fmla="*/ 0 h 117"/>
                <a:gd name="T46" fmla="*/ 150 w 214"/>
                <a:gd name="T47" fmla="*/ 3 h 117"/>
                <a:gd name="T48" fmla="*/ 133 w 214"/>
                <a:gd name="T49" fmla="*/ 24 h 117"/>
                <a:gd name="T50" fmla="*/ 133 w 214"/>
                <a:gd name="T51" fmla="*/ 36 h 117"/>
                <a:gd name="T52" fmla="*/ 95 w 214"/>
                <a:gd name="T53" fmla="*/ 26 h 117"/>
                <a:gd name="T54" fmla="*/ 45 w 214"/>
                <a:gd name="T55" fmla="*/ 32 h 117"/>
                <a:gd name="T56" fmla="*/ 11 w 214"/>
                <a:gd name="T57" fmla="*/ 43 h 117"/>
                <a:gd name="T58" fmla="*/ 0 w 214"/>
                <a:gd name="T59" fmla="*/ 60 h 117"/>
                <a:gd name="T60" fmla="*/ 1 w 214"/>
                <a:gd name="T61" fmla="*/ 68 h 117"/>
                <a:gd name="T62" fmla="*/ 1 w 214"/>
                <a:gd name="T63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17">
                  <a:moveTo>
                    <a:pt x="1" y="68"/>
                  </a:moveTo>
                  <a:lnTo>
                    <a:pt x="53" y="53"/>
                  </a:lnTo>
                  <a:lnTo>
                    <a:pt x="110" y="47"/>
                  </a:lnTo>
                  <a:lnTo>
                    <a:pt x="131" y="51"/>
                  </a:lnTo>
                  <a:lnTo>
                    <a:pt x="133" y="79"/>
                  </a:lnTo>
                  <a:lnTo>
                    <a:pt x="85" y="85"/>
                  </a:lnTo>
                  <a:lnTo>
                    <a:pt x="20" y="89"/>
                  </a:lnTo>
                  <a:lnTo>
                    <a:pt x="1" y="100"/>
                  </a:lnTo>
                  <a:lnTo>
                    <a:pt x="13" y="117"/>
                  </a:lnTo>
                  <a:lnTo>
                    <a:pt x="49" y="102"/>
                  </a:lnTo>
                  <a:lnTo>
                    <a:pt x="114" y="104"/>
                  </a:lnTo>
                  <a:lnTo>
                    <a:pt x="150" y="96"/>
                  </a:lnTo>
                  <a:lnTo>
                    <a:pt x="161" y="60"/>
                  </a:lnTo>
                  <a:lnTo>
                    <a:pt x="165" y="39"/>
                  </a:lnTo>
                  <a:lnTo>
                    <a:pt x="192" y="36"/>
                  </a:lnTo>
                  <a:lnTo>
                    <a:pt x="197" y="57"/>
                  </a:lnTo>
                  <a:lnTo>
                    <a:pt x="212" y="57"/>
                  </a:lnTo>
                  <a:lnTo>
                    <a:pt x="214" y="30"/>
                  </a:lnTo>
                  <a:lnTo>
                    <a:pt x="214" y="20"/>
                  </a:lnTo>
                  <a:lnTo>
                    <a:pt x="212" y="15"/>
                  </a:lnTo>
                  <a:lnTo>
                    <a:pt x="207" y="11"/>
                  </a:lnTo>
                  <a:lnTo>
                    <a:pt x="190" y="3"/>
                  </a:lnTo>
                  <a:lnTo>
                    <a:pt x="178" y="0"/>
                  </a:lnTo>
                  <a:lnTo>
                    <a:pt x="150" y="3"/>
                  </a:lnTo>
                  <a:lnTo>
                    <a:pt x="133" y="24"/>
                  </a:lnTo>
                  <a:lnTo>
                    <a:pt x="133" y="36"/>
                  </a:lnTo>
                  <a:lnTo>
                    <a:pt x="95" y="26"/>
                  </a:lnTo>
                  <a:lnTo>
                    <a:pt x="45" y="32"/>
                  </a:lnTo>
                  <a:lnTo>
                    <a:pt x="11" y="43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479"/>
            <p:cNvSpPr>
              <a:spLocks/>
            </p:cNvSpPr>
            <p:nvPr/>
          </p:nvSpPr>
          <p:spPr bwMode="auto">
            <a:xfrm>
              <a:off x="4325" y="1086"/>
              <a:ext cx="56" cy="24"/>
            </a:xfrm>
            <a:custGeom>
              <a:avLst/>
              <a:gdLst>
                <a:gd name="T0" fmla="*/ 133 w 133"/>
                <a:gd name="T1" fmla="*/ 0 h 57"/>
                <a:gd name="T2" fmla="*/ 0 w 133"/>
                <a:gd name="T3" fmla="*/ 40 h 57"/>
                <a:gd name="T4" fmla="*/ 7 w 133"/>
                <a:gd name="T5" fmla="*/ 57 h 57"/>
                <a:gd name="T6" fmla="*/ 129 w 133"/>
                <a:gd name="T7" fmla="*/ 25 h 57"/>
                <a:gd name="T8" fmla="*/ 133 w 133"/>
                <a:gd name="T9" fmla="*/ 0 h 57"/>
                <a:gd name="T10" fmla="*/ 133 w 133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7">
                  <a:moveTo>
                    <a:pt x="133" y="0"/>
                  </a:moveTo>
                  <a:lnTo>
                    <a:pt x="0" y="40"/>
                  </a:lnTo>
                  <a:lnTo>
                    <a:pt x="7" y="57"/>
                  </a:lnTo>
                  <a:lnTo>
                    <a:pt x="129" y="25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480"/>
            <p:cNvSpPr>
              <a:spLocks/>
            </p:cNvSpPr>
            <p:nvPr/>
          </p:nvSpPr>
          <p:spPr bwMode="auto">
            <a:xfrm>
              <a:off x="4369" y="1022"/>
              <a:ext cx="30" cy="24"/>
            </a:xfrm>
            <a:custGeom>
              <a:avLst/>
              <a:gdLst>
                <a:gd name="T0" fmla="*/ 0 w 72"/>
                <a:gd name="T1" fmla="*/ 44 h 57"/>
                <a:gd name="T2" fmla="*/ 4 w 72"/>
                <a:gd name="T3" fmla="*/ 21 h 57"/>
                <a:gd name="T4" fmla="*/ 19 w 72"/>
                <a:gd name="T5" fmla="*/ 8 h 57"/>
                <a:gd name="T6" fmla="*/ 40 w 72"/>
                <a:gd name="T7" fmla="*/ 0 h 57"/>
                <a:gd name="T8" fmla="*/ 53 w 72"/>
                <a:gd name="T9" fmla="*/ 4 h 57"/>
                <a:gd name="T10" fmla="*/ 71 w 72"/>
                <a:gd name="T11" fmla="*/ 19 h 57"/>
                <a:gd name="T12" fmla="*/ 72 w 72"/>
                <a:gd name="T13" fmla="*/ 36 h 57"/>
                <a:gd name="T14" fmla="*/ 50 w 72"/>
                <a:gd name="T15" fmla="*/ 38 h 57"/>
                <a:gd name="T16" fmla="*/ 42 w 72"/>
                <a:gd name="T17" fmla="*/ 21 h 57"/>
                <a:gd name="T18" fmla="*/ 29 w 72"/>
                <a:gd name="T19" fmla="*/ 23 h 57"/>
                <a:gd name="T20" fmla="*/ 21 w 72"/>
                <a:gd name="T21" fmla="*/ 31 h 57"/>
                <a:gd name="T22" fmla="*/ 21 w 72"/>
                <a:gd name="T23" fmla="*/ 44 h 57"/>
                <a:gd name="T24" fmla="*/ 0 w 72"/>
                <a:gd name="T25" fmla="*/ 57 h 57"/>
                <a:gd name="T26" fmla="*/ 0 w 72"/>
                <a:gd name="T27" fmla="*/ 44 h 57"/>
                <a:gd name="T28" fmla="*/ 0 w 72"/>
                <a:gd name="T2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7">
                  <a:moveTo>
                    <a:pt x="0" y="44"/>
                  </a:moveTo>
                  <a:lnTo>
                    <a:pt x="4" y="21"/>
                  </a:lnTo>
                  <a:lnTo>
                    <a:pt x="19" y="8"/>
                  </a:lnTo>
                  <a:lnTo>
                    <a:pt x="40" y="0"/>
                  </a:lnTo>
                  <a:lnTo>
                    <a:pt x="53" y="4"/>
                  </a:lnTo>
                  <a:lnTo>
                    <a:pt x="71" y="19"/>
                  </a:lnTo>
                  <a:lnTo>
                    <a:pt x="72" y="36"/>
                  </a:lnTo>
                  <a:lnTo>
                    <a:pt x="50" y="38"/>
                  </a:lnTo>
                  <a:lnTo>
                    <a:pt x="42" y="21"/>
                  </a:lnTo>
                  <a:lnTo>
                    <a:pt x="29" y="23"/>
                  </a:lnTo>
                  <a:lnTo>
                    <a:pt x="21" y="31"/>
                  </a:lnTo>
                  <a:lnTo>
                    <a:pt x="21" y="44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481"/>
            <p:cNvSpPr>
              <a:spLocks/>
            </p:cNvSpPr>
            <p:nvPr/>
          </p:nvSpPr>
          <p:spPr bwMode="auto">
            <a:xfrm>
              <a:off x="4286" y="1043"/>
              <a:ext cx="34" cy="25"/>
            </a:xfrm>
            <a:custGeom>
              <a:avLst/>
              <a:gdLst>
                <a:gd name="T0" fmla="*/ 16 w 80"/>
                <a:gd name="T1" fmla="*/ 51 h 57"/>
                <a:gd name="T2" fmla="*/ 25 w 80"/>
                <a:gd name="T3" fmla="*/ 30 h 57"/>
                <a:gd name="T4" fmla="*/ 42 w 80"/>
                <a:gd name="T5" fmla="*/ 20 h 57"/>
                <a:gd name="T6" fmla="*/ 57 w 80"/>
                <a:gd name="T7" fmla="*/ 24 h 57"/>
                <a:gd name="T8" fmla="*/ 57 w 80"/>
                <a:gd name="T9" fmla="*/ 45 h 57"/>
                <a:gd name="T10" fmla="*/ 80 w 80"/>
                <a:gd name="T11" fmla="*/ 36 h 57"/>
                <a:gd name="T12" fmla="*/ 76 w 80"/>
                <a:gd name="T13" fmla="*/ 19 h 57"/>
                <a:gd name="T14" fmla="*/ 59 w 80"/>
                <a:gd name="T15" fmla="*/ 5 h 57"/>
                <a:gd name="T16" fmla="*/ 42 w 80"/>
                <a:gd name="T17" fmla="*/ 0 h 57"/>
                <a:gd name="T18" fmla="*/ 23 w 80"/>
                <a:gd name="T19" fmla="*/ 1 h 57"/>
                <a:gd name="T20" fmla="*/ 6 w 80"/>
                <a:gd name="T21" fmla="*/ 19 h 57"/>
                <a:gd name="T22" fmla="*/ 0 w 80"/>
                <a:gd name="T23" fmla="*/ 38 h 57"/>
                <a:gd name="T24" fmla="*/ 0 w 80"/>
                <a:gd name="T25" fmla="*/ 57 h 57"/>
                <a:gd name="T26" fmla="*/ 16 w 80"/>
                <a:gd name="T27" fmla="*/ 51 h 57"/>
                <a:gd name="T28" fmla="*/ 16 w 80"/>
                <a:gd name="T2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57">
                  <a:moveTo>
                    <a:pt x="16" y="51"/>
                  </a:moveTo>
                  <a:lnTo>
                    <a:pt x="25" y="30"/>
                  </a:lnTo>
                  <a:lnTo>
                    <a:pt x="42" y="20"/>
                  </a:lnTo>
                  <a:lnTo>
                    <a:pt x="57" y="24"/>
                  </a:lnTo>
                  <a:lnTo>
                    <a:pt x="57" y="45"/>
                  </a:lnTo>
                  <a:lnTo>
                    <a:pt x="80" y="36"/>
                  </a:lnTo>
                  <a:lnTo>
                    <a:pt x="76" y="19"/>
                  </a:lnTo>
                  <a:lnTo>
                    <a:pt x="59" y="5"/>
                  </a:lnTo>
                  <a:lnTo>
                    <a:pt x="42" y="0"/>
                  </a:lnTo>
                  <a:lnTo>
                    <a:pt x="23" y="1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6" y="51"/>
                  </a:lnTo>
                  <a:lnTo>
                    <a:pt x="1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482"/>
            <p:cNvSpPr>
              <a:spLocks/>
            </p:cNvSpPr>
            <p:nvPr/>
          </p:nvSpPr>
          <p:spPr bwMode="auto">
            <a:xfrm>
              <a:off x="4463" y="1012"/>
              <a:ext cx="34" cy="17"/>
            </a:xfrm>
            <a:custGeom>
              <a:avLst/>
              <a:gdLst>
                <a:gd name="T0" fmla="*/ 0 w 81"/>
                <a:gd name="T1" fmla="*/ 38 h 40"/>
                <a:gd name="T2" fmla="*/ 5 w 81"/>
                <a:gd name="T3" fmla="*/ 19 h 40"/>
                <a:gd name="T4" fmla="*/ 22 w 81"/>
                <a:gd name="T5" fmla="*/ 6 h 40"/>
                <a:gd name="T6" fmla="*/ 38 w 81"/>
                <a:gd name="T7" fmla="*/ 0 h 40"/>
                <a:gd name="T8" fmla="*/ 57 w 81"/>
                <a:gd name="T9" fmla="*/ 0 h 40"/>
                <a:gd name="T10" fmla="*/ 72 w 81"/>
                <a:gd name="T11" fmla="*/ 8 h 40"/>
                <a:gd name="T12" fmla="*/ 79 w 81"/>
                <a:gd name="T13" fmla="*/ 21 h 40"/>
                <a:gd name="T14" fmla="*/ 81 w 81"/>
                <a:gd name="T15" fmla="*/ 40 h 40"/>
                <a:gd name="T16" fmla="*/ 57 w 81"/>
                <a:gd name="T17" fmla="*/ 38 h 40"/>
                <a:gd name="T18" fmla="*/ 45 w 81"/>
                <a:gd name="T19" fmla="*/ 25 h 40"/>
                <a:gd name="T20" fmla="*/ 32 w 81"/>
                <a:gd name="T21" fmla="*/ 23 h 40"/>
                <a:gd name="T22" fmla="*/ 28 w 81"/>
                <a:gd name="T23" fmla="*/ 38 h 40"/>
                <a:gd name="T24" fmla="*/ 0 w 81"/>
                <a:gd name="T25" fmla="*/ 38 h 40"/>
                <a:gd name="T26" fmla="*/ 0 w 81"/>
                <a:gd name="T2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0">
                  <a:moveTo>
                    <a:pt x="0" y="38"/>
                  </a:moveTo>
                  <a:lnTo>
                    <a:pt x="5" y="19"/>
                  </a:lnTo>
                  <a:lnTo>
                    <a:pt x="22" y="6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72" y="8"/>
                  </a:lnTo>
                  <a:lnTo>
                    <a:pt x="79" y="21"/>
                  </a:lnTo>
                  <a:lnTo>
                    <a:pt x="81" y="40"/>
                  </a:lnTo>
                  <a:lnTo>
                    <a:pt x="57" y="38"/>
                  </a:lnTo>
                  <a:lnTo>
                    <a:pt x="45" y="25"/>
                  </a:lnTo>
                  <a:lnTo>
                    <a:pt x="32" y="23"/>
                  </a:lnTo>
                  <a:lnTo>
                    <a:pt x="28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483"/>
            <p:cNvSpPr>
              <a:spLocks/>
            </p:cNvSpPr>
            <p:nvPr/>
          </p:nvSpPr>
          <p:spPr bwMode="auto">
            <a:xfrm>
              <a:off x="4561" y="1015"/>
              <a:ext cx="44" cy="19"/>
            </a:xfrm>
            <a:custGeom>
              <a:avLst/>
              <a:gdLst>
                <a:gd name="T0" fmla="*/ 16 w 103"/>
                <a:gd name="T1" fmla="*/ 40 h 44"/>
                <a:gd name="T2" fmla="*/ 39 w 103"/>
                <a:gd name="T3" fmla="*/ 38 h 44"/>
                <a:gd name="T4" fmla="*/ 44 w 103"/>
                <a:gd name="T5" fmla="*/ 27 h 44"/>
                <a:gd name="T6" fmla="*/ 56 w 103"/>
                <a:gd name="T7" fmla="*/ 23 h 44"/>
                <a:gd name="T8" fmla="*/ 61 w 103"/>
                <a:gd name="T9" fmla="*/ 30 h 44"/>
                <a:gd name="T10" fmla="*/ 63 w 103"/>
                <a:gd name="T11" fmla="*/ 44 h 44"/>
                <a:gd name="T12" fmla="*/ 103 w 103"/>
                <a:gd name="T13" fmla="*/ 44 h 44"/>
                <a:gd name="T14" fmla="*/ 94 w 103"/>
                <a:gd name="T15" fmla="*/ 19 h 44"/>
                <a:gd name="T16" fmla="*/ 78 w 103"/>
                <a:gd name="T17" fmla="*/ 2 h 44"/>
                <a:gd name="T18" fmla="*/ 50 w 103"/>
                <a:gd name="T19" fmla="*/ 0 h 44"/>
                <a:gd name="T20" fmla="*/ 27 w 103"/>
                <a:gd name="T21" fmla="*/ 6 h 44"/>
                <a:gd name="T22" fmla="*/ 10 w 103"/>
                <a:gd name="T23" fmla="*/ 23 h 44"/>
                <a:gd name="T24" fmla="*/ 0 w 103"/>
                <a:gd name="T25" fmla="*/ 40 h 44"/>
                <a:gd name="T26" fmla="*/ 16 w 103"/>
                <a:gd name="T27" fmla="*/ 40 h 44"/>
                <a:gd name="T28" fmla="*/ 16 w 103"/>
                <a:gd name="T2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16" y="40"/>
                  </a:moveTo>
                  <a:lnTo>
                    <a:pt x="39" y="38"/>
                  </a:lnTo>
                  <a:lnTo>
                    <a:pt x="44" y="27"/>
                  </a:lnTo>
                  <a:lnTo>
                    <a:pt x="56" y="23"/>
                  </a:lnTo>
                  <a:lnTo>
                    <a:pt x="61" y="30"/>
                  </a:lnTo>
                  <a:lnTo>
                    <a:pt x="63" y="44"/>
                  </a:lnTo>
                  <a:lnTo>
                    <a:pt x="103" y="44"/>
                  </a:lnTo>
                  <a:lnTo>
                    <a:pt x="94" y="19"/>
                  </a:lnTo>
                  <a:lnTo>
                    <a:pt x="78" y="2"/>
                  </a:lnTo>
                  <a:lnTo>
                    <a:pt x="50" y="0"/>
                  </a:lnTo>
                  <a:lnTo>
                    <a:pt x="27" y="6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484"/>
            <p:cNvSpPr>
              <a:spLocks/>
            </p:cNvSpPr>
            <p:nvPr/>
          </p:nvSpPr>
          <p:spPr bwMode="auto">
            <a:xfrm>
              <a:off x="4487" y="1036"/>
              <a:ext cx="107" cy="66"/>
            </a:xfrm>
            <a:custGeom>
              <a:avLst/>
              <a:gdLst>
                <a:gd name="T0" fmla="*/ 43 w 252"/>
                <a:gd name="T1" fmla="*/ 68 h 153"/>
                <a:gd name="T2" fmla="*/ 195 w 252"/>
                <a:gd name="T3" fmla="*/ 70 h 153"/>
                <a:gd name="T4" fmla="*/ 186 w 252"/>
                <a:gd name="T5" fmla="*/ 85 h 153"/>
                <a:gd name="T6" fmla="*/ 40 w 252"/>
                <a:gd name="T7" fmla="*/ 85 h 153"/>
                <a:gd name="T8" fmla="*/ 30 w 252"/>
                <a:gd name="T9" fmla="*/ 104 h 153"/>
                <a:gd name="T10" fmla="*/ 192 w 252"/>
                <a:gd name="T11" fmla="*/ 106 h 153"/>
                <a:gd name="T12" fmla="*/ 182 w 252"/>
                <a:gd name="T13" fmla="*/ 129 h 153"/>
                <a:gd name="T14" fmla="*/ 13 w 252"/>
                <a:gd name="T15" fmla="*/ 131 h 153"/>
                <a:gd name="T16" fmla="*/ 0 w 252"/>
                <a:gd name="T17" fmla="*/ 153 h 153"/>
                <a:gd name="T18" fmla="*/ 199 w 252"/>
                <a:gd name="T19" fmla="*/ 153 h 153"/>
                <a:gd name="T20" fmla="*/ 216 w 252"/>
                <a:gd name="T21" fmla="*/ 57 h 153"/>
                <a:gd name="T22" fmla="*/ 239 w 252"/>
                <a:gd name="T23" fmla="*/ 53 h 153"/>
                <a:gd name="T24" fmla="*/ 252 w 252"/>
                <a:gd name="T25" fmla="*/ 41 h 153"/>
                <a:gd name="T26" fmla="*/ 249 w 252"/>
                <a:gd name="T27" fmla="*/ 15 h 153"/>
                <a:gd name="T28" fmla="*/ 224 w 252"/>
                <a:gd name="T29" fmla="*/ 0 h 153"/>
                <a:gd name="T30" fmla="*/ 201 w 252"/>
                <a:gd name="T31" fmla="*/ 9 h 153"/>
                <a:gd name="T32" fmla="*/ 199 w 252"/>
                <a:gd name="T33" fmla="*/ 30 h 153"/>
                <a:gd name="T34" fmla="*/ 195 w 252"/>
                <a:gd name="T35" fmla="*/ 43 h 153"/>
                <a:gd name="T36" fmla="*/ 60 w 252"/>
                <a:gd name="T37" fmla="*/ 39 h 153"/>
                <a:gd name="T38" fmla="*/ 43 w 252"/>
                <a:gd name="T39" fmla="*/ 68 h 153"/>
                <a:gd name="T40" fmla="*/ 43 w 252"/>
                <a:gd name="T41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53">
                  <a:moveTo>
                    <a:pt x="43" y="68"/>
                  </a:moveTo>
                  <a:lnTo>
                    <a:pt x="195" y="70"/>
                  </a:lnTo>
                  <a:lnTo>
                    <a:pt x="186" y="85"/>
                  </a:lnTo>
                  <a:lnTo>
                    <a:pt x="40" y="85"/>
                  </a:lnTo>
                  <a:lnTo>
                    <a:pt x="30" y="104"/>
                  </a:lnTo>
                  <a:lnTo>
                    <a:pt x="192" y="106"/>
                  </a:lnTo>
                  <a:lnTo>
                    <a:pt x="182" y="129"/>
                  </a:lnTo>
                  <a:lnTo>
                    <a:pt x="13" y="131"/>
                  </a:lnTo>
                  <a:lnTo>
                    <a:pt x="0" y="153"/>
                  </a:lnTo>
                  <a:lnTo>
                    <a:pt x="199" y="153"/>
                  </a:lnTo>
                  <a:lnTo>
                    <a:pt x="216" y="57"/>
                  </a:lnTo>
                  <a:lnTo>
                    <a:pt x="239" y="53"/>
                  </a:lnTo>
                  <a:lnTo>
                    <a:pt x="252" y="41"/>
                  </a:lnTo>
                  <a:lnTo>
                    <a:pt x="249" y="15"/>
                  </a:lnTo>
                  <a:lnTo>
                    <a:pt x="224" y="0"/>
                  </a:lnTo>
                  <a:lnTo>
                    <a:pt x="201" y="9"/>
                  </a:lnTo>
                  <a:lnTo>
                    <a:pt x="199" y="30"/>
                  </a:lnTo>
                  <a:lnTo>
                    <a:pt x="195" y="43"/>
                  </a:lnTo>
                  <a:lnTo>
                    <a:pt x="60" y="39"/>
                  </a:lnTo>
                  <a:lnTo>
                    <a:pt x="43" y="68"/>
                  </a:lnTo>
                  <a:lnTo>
                    <a:pt x="4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485"/>
            <p:cNvSpPr>
              <a:spLocks/>
            </p:cNvSpPr>
            <p:nvPr/>
          </p:nvSpPr>
          <p:spPr bwMode="auto">
            <a:xfrm>
              <a:off x="4687" y="1071"/>
              <a:ext cx="23" cy="25"/>
            </a:xfrm>
            <a:custGeom>
              <a:avLst/>
              <a:gdLst>
                <a:gd name="T0" fmla="*/ 0 w 55"/>
                <a:gd name="T1" fmla="*/ 23 h 61"/>
                <a:gd name="T2" fmla="*/ 55 w 55"/>
                <a:gd name="T3" fmla="*/ 61 h 61"/>
                <a:gd name="T4" fmla="*/ 55 w 55"/>
                <a:gd name="T5" fmla="*/ 36 h 61"/>
                <a:gd name="T6" fmla="*/ 2 w 55"/>
                <a:gd name="T7" fmla="*/ 0 h 61"/>
                <a:gd name="T8" fmla="*/ 0 w 55"/>
                <a:gd name="T9" fmla="*/ 23 h 61"/>
                <a:gd name="T10" fmla="*/ 0 w 55"/>
                <a:gd name="T1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1">
                  <a:moveTo>
                    <a:pt x="0" y="23"/>
                  </a:moveTo>
                  <a:lnTo>
                    <a:pt x="55" y="61"/>
                  </a:lnTo>
                  <a:lnTo>
                    <a:pt x="55" y="36"/>
                  </a:lnTo>
                  <a:lnTo>
                    <a:pt x="2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486"/>
            <p:cNvSpPr>
              <a:spLocks/>
            </p:cNvSpPr>
            <p:nvPr/>
          </p:nvSpPr>
          <p:spPr bwMode="auto">
            <a:xfrm>
              <a:off x="4683" y="1092"/>
              <a:ext cx="22" cy="23"/>
            </a:xfrm>
            <a:custGeom>
              <a:avLst/>
              <a:gdLst>
                <a:gd name="T0" fmla="*/ 2 w 54"/>
                <a:gd name="T1" fmla="*/ 0 h 53"/>
                <a:gd name="T2" fmla="*/ 0 w 54"/>
                <a:gd name="T3" fmla="*/ 20 h 53"/>
                <a:gd name="T4" fmla="*/ 54 w 54"/>
                <a:gd name="T5" fmla="*/ 53 h 53"/>
                <a:gd name="T6" fmla="*/ 50 w 54"/>
                <a:gd name="T7" fmla="*/ 32 h 53"/>
                <a:gd name="T8" fmla="*/ 2 w 54"/>
                <a:gd name="T9" fmla="*/ 0 h 53"/>
                <a:gd name="T10" fmla="*/ 2 w 5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" y="0"/>
                  </a:moveTo>
                  <a:lnTo>
                    <a:pt x="0" y="20"/>
                  </a:lnTo>
                  <a:lnTo>
                    <a:pt x="54" y="53"/>
                  </a:lnTo>
                  <a:lnTo>
                    <a:pt x="50" y="3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487"/>
            <p:cNvSpPr>
              <a:spLocks/>
            </p:cNvSpPr>
            <p:nvPr/>
          </p:nvSpPr>
          <p:spPr bwMode="auto">
            <a:xfrm>
              <a:off x="4675" y="1107"/>
              <a:ext cx="24" cy="28"/>
            </a:xfrm>
            <a:custGeom>
              <a:avLst/>
              <a:gdLst>
                <a:gd name="T0" fmla="*/ 12 w 57"/>
                <a:gd name="T1" fmla="*/ 0 h 62"/>
                <a:gd name="T2" fmla="*/ 0 w 57"/>
                <a:gd name="T3" fmla="*/ 24 h 62"/>
                <a:gd name="T4" fmla="*/ 52 w 57"/>
                <a:gd name="T5" fmla="*/ 62 h 62"/>
                <a:gd name="T6" fmla="*/ 57 w 57"/>
                <a:gd name="T7" fmla="*/ 36 h 62"/>
                <a:gd name="T8" fmla="*/ 12 w 57"/>
                <a:gd name="T9" fmla="*/ 0 h 62"/>
                <a:gd name="T10" fmla="*/ 12 w 5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0" y="24"/>
                  </a:lnTo>
                  <a:lnTo>
                    <a:pt x="52" y="62"/>
                  </a:lnTo>
                  <a:lnTo>
                    <a:pt x="57" y="3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488"/>
            <p:cNvSpPr>
              <a:spLocks/>
            </p:cNvSpPr>
            <p:nvPr/>
          </p:nvSpPr>
          <p:spPr bwMode="auto">
            <a:xfrm>
              <a:off x="4720" y="1094"/>
              <a:ext cx="39" cy="53"/>
            </a:xfrm>
            <a:custGeom>
              <a:avLst/>
              <a:gdLst>
                <a:gd name="T0" fmla="*/ 30 w 91"/>
                <a:gd name="T1" fmla="*/ 16 h 124"/>
                <a:gd name="T2" fmla="*/ 66 w 91"/>
                <a:gd name="T3" fmla="*/ 38 h 124"/>
                <a:gd name="T4" fmla="*/ 51 w 91"/>
                <a:gd name="T5" fmla="*/ 54 h 124"/>
                <a:gd name="T6" fmla="*/ 24 w 91"/>
                <a:gd name="T7" fmla="*/ 40 h 124"/>
                <a:gd name="T8" fmla="*/ 15 w 91"/>
                <a:gd name="T9" fmla="*/ 54 h 124"/>
                <a:gd name="T10" fmla="*/ 40 w 91"/>
                <a:gd name="T11" fmla="*/ 75 h 124"/>
                <a:gd name="T12" fmla="*/ 24 w 91"/>
                <a:gd name="T13" fmla="*/ 88 h 124"/>
                <a:gd name="T14" fmla="*/ 9 w 91"/>
                <a:gd name="T15" fmla="*/ 80 h 124"/>
                <a:gd name="T16" fmla="*/ 0 w 91"/>
                <a:gd name="T17" fmla="*/ 94 h 124"/>
                <a:gd name="T18" fmla="*/ 19 w 91"/>
                <a:gd name="T19" fmla="*/ 109 h 124"/>
                <a:gd name="T20" fmla="*/ 42 w 91"/>
                <a:gd name="T21" fmla="*/ 124 h 124"/>
                <a:gd name="T22" fmla="*/ 91 w 91"/>
                <a:gd name="T23" fmla="*/ 31 h 124"/>
                <a:gd name="T24" fmla="*/ 49 w 91"/>
                <a:gd name="T25" fmla="*/ 0 h 124"/>
                <a:gd name="T26" fmla="*/ 30 w 91"/>
                <a:gd name="T27" fmla="*/ 16 h 124"/>
                <a:gd name="T28" fmla="*/ 30 w 91"/>
                <a:gd name="T29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24">
                  <a:moveTo>
                    <a:pt x="30" y="16"/>
                  </a:moveTo>
                  <a:lnTo>
                    <a:pt x="66" y="38"/>
                  </a:lnTo>
                  <a:lnTo>
                    <a:pt x="51" y="54"/>
                  </a:lnTo>
                  <a:lnTo>
                    <a:pt x="24" y="40"/>
                  </a:lnTo>
                  <a:lnTo>
                    <a:pt x="15" y="54"/>
                  </a:lnTo>
                  <a:lnTo>
                    <a:pt x="40" y="75"/>
                  </a:lnTo>
                  <a:lnTo>
                    <a:pt x="24" y="88"/>
                  </a:lnTo>
                  <a:lnTo>
                    <a:pt x="9" y="80"/>
                  </a:lnTo>
                  <a:lnTo>
                    <a:pt x="0" y="94"/>
                  </a:lnTo>
                  <a:lnTo>
                    <a:pt x="19" y="109"/>
                  </a:lnTo>
                  <a:lnTo>
                    <a:pt x="42" y="124"/>
                  </a:lnTo>
                  <a:lnTo>
                    <a:pt x="91" y="31"/>
                  </a:lnTo>
                  <a:lnTo>
                    <a:pt x="49" y="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489"/>
            <p:cNvSpPr>
              <a:spLocks/>
            </p:cNvSpPr>
            <p:nvPr/>
          </p:nvSpPr>
          <p:spPr bwMode="auto">
            <a:xfrm>
              <a:off x="4719" y="1133"/>
              <a:ext cx="20" cy="263"/>
            </a:xfrm>
            <a:custGeom>
              <a:avLst/>
              <a:gdLst>
                <a:gd name="T0" fmla="*/ 46 w 46"/>
                <a:gd name="T1" fmla="*/ 13 h 614"/>
                <a:gd name="T2" fmla="*/ 34 w 46"/>
                <a:gd name="T3" fmla="*/ 614 h 614"/>
                <a:gd name="T4" fmla="*/ 0 w 46"/>
                <a:gd name="T5" fmla="*/ 106 h 614"/>
                <a:gd name="T6" fmla="*/ 0 w 46"/>
                <a:gd name="T7" fmla="*/ 49 h 614"/>
                <a:gd name="T8" fmla="*/ 25 w 46"/>
                <a:gd name="T9" fmla="*/ 93 h 614"/>
                <a:gd name="T10" fmla="*/ 26 w 46"/>
                <a:gd name="T11" fmla="*/ 0 h 614"/>
                <a:gd name="T12" fmla="*/ 46 w 46"/>
                <a:gd name="T13" fmla="*/ 13 h 614"/>
                <a:gd name="T14" fmla="*/ 46 w 46"/>
                <a:gd name="T15" fmla="*/ 1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14">
                  <a:moveTo>
                    <a:pt x="46" y="13"/>
                  </a:moveTo>
                  <a:lnTo>
                    <a:pt x="34" y="614"/>
                  </a:lnTo>
                  <a:lnTo>
                    <a:pt x="0" y="106"/>
                  </a:lnTo>
                  <a:lnTo>
                    <a:pt x="0" y="49"/>
                  </a:lnTo>
                  <a:lnTo>
                    <a:pt x="25" y="93"/>
                  </a:lnTo>
                  <a:lnTo>
                    <a:pt x="26" y="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490"/>
            <p:cNvSpPr>
              <a:spLocks/>
            </p:cNvSpPr>
            <p:nvPr/>
          </p:nvSpPr>
          <p:spPr bwMode="auto">
            <a:xfrm>
              <a:off x="4334" y="1287"/>
              <a:ext cx="68" cy="27"/>
            </a:xfrm>
            <a:custGeom>
              <a:avLst/>
              <a:gdLst>
                <a:gd name="T0" fmla="*/ 0 w 161"/>
                <a:gd name="T1" fmla="*/ 47 h 63"/>
                <a:gd name="T2" fmla="*/ 32 w 161"/>
                <a:gd name="T3" fmla="*/ 63 h 63"/>
                <a:gd name="T4" fmla="*/ 152 w 161"/>
                <a:gd name="T5" fmla="*/ 24 h 63"/>
                <a:gd name="T6" fmla="*/ 161 w 161"/>
                <a:gd name="T7" fmla="*/ 0 h 63"/>
                <a:gd name="T8" fmla="*/ 0 w 161"/>
                <a:gd name="T9" fmla="*/ 47 h 63"/>
                <a:gd name="T10" fmla="*/ 0 w 161"/>
                <a:gd name="T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63">
                  <a:moveTo>
                    <a:pt x="0" y="47"/>
                  </a:moveTo>
                  <a:lnTo>
                    <a:pt x="32" y="63"/>
                  </a:lnTo>
                  <a:lnTo>
                    <a:pt x="152" y="24"/>
                  </a:lnTo>
                  <a:lnTo>
                    <a:pt x="161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491"/>
            <p:cNvSpPr>
              <a:spLocks/>
            </p:cNvSpPr>
            <p:nvPr/>
          </p:nvSpPr>
          <p:spPr bwMode="auto">
            <a:xfrm>
              <a:off x="4344" y="1401"/>
              <a:ext cx="45" cy="63"/>
            </a:xfrm>
            <a:custGeom>
              <a:avLst/>
              <a:gdLst>
                <a:gd name="T0" fmla="*/ 4 w 109"/>
                <a:gd name="T1" fmla="*/ 131 h 146"/>
                <a:gd name="T2" fmla="*/ 0 w 109"/>
                <a:gd name="T3" fmla="*/ 25 h 146"/>
                <a:gd name="T4" fmla="*/ 105 w 109"/>
                <a:gd name="T5" fmla="*/ 0 h 146"/>
                <a:gd name="T6" fmla="*/ 109 w 109"/>
                <a:gd name="T7" fmla="*/ 127 h 146"/>
                <a:gd name="T8" fmla="*/ 48 w 109"/>
                <a:gd name="T9" fmla="*/ 137 h 146"/>
                <a:gd name="T10" fmla="*/ 50 w 109"/>
                <a:gd name="T11" fmla="*/ 47 h 146"/>
                <a:gd name="T12" fmla="*/ 25 w 109"/>
                <a:gd name="T13" fmla="*/ 51 h 146"/>
                <a:gd name="T14" fmla="*/ 27 w 109"/>
                <a:gd name="T15" fmla="*/ 131 h 146"/>
                <a:gd name="T16" fmla="*/ 4 w 109"/>
                <a:gd name="T17" fmla="*/ 146 h 146"/>
                <a:gd name="T18" fmla="*/ 4 w 109"/>
                <a:gd name="T19" fmla="*/ 131 h 146"/>
                <a:gd name="T20" fmla="*/ 4 w 109"/>
                <a:gd name="T21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46">
                  <a:moveTo>
                    <a:pt x="4" y="131"/>
                  </a:moveTo>
                  <a:lnTo>
                    <a:pt x="0" y="25"/>
                  </a:lnTo>
                  <a:lnTo>
                    <a:pt x="105" y="0"/>
                  </a:lnTo>
                  <a:lnTo>
                    <a:pt x="109" y="127"/>
                  </a:lnTo>
                  <a:lnTo>
                    <a:pt x="48" y="137"/>
                  </a:lnTo>
                  <a:lnTo>
                    <a:pt x="50" y="47"/>
                  </a:lnTo>
                  <a:lnTo>
                    <a:pt x="25" y="51"/>
                  </a:lnTo>
                  <a:lnTo>
                    <a:pt x="27" y="131"/>
                  </a:lnTo>
                  <a:lnTo>
                    <a:pt x="4" y="146"/>
                  </a:lnTo>
                  <a:lnTo>
                    <a:pt x="4" y="131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492"/>
            <p:cNvSpPr>
              <a:spLocks/>
            </p:cNvSpPr>
            <p:nvPr/>
          </p:nvSpPr>
          <p:spPr bwMode="auto">
            <a:xfrm>
              <a:off x="4346" y="1151"/>
              <a:ext cx="53" cy="142"/>
            </a:xfrm>
            <a:custGeom>
              <a:avLst/>
              <a:gdLst>
                <a:gd name="T0" fmla="*/ 4 w 126"/>
                <a:gd name="T1" fmla="*/ 295 h 333"/>
                <a:gd name="T2" fmla="*/ 0 w 126"/>
                <a:gd name="T3" fmla="*/ 37 h 333"/>
                <a:gd name="T4" fmla="*/ 122 w 126"/>
                <a:gd name="T5" fmla="*/ 0 h 333"/>
                <a:gd name="T6" fmla="*/ 126 w 126"/>
                <a:gd name="T7" fmla="*/ 111 h 333"/>
                <a:gd name="T8" fmla="*/ 48 w 126"/>
                <a:gd name="T9" fmla="*/ 133 h 333"/>
                <a:gd name="T10" fmla="*/ 40 w 126"/>
                <a:gd name="T11" fmla="*/ 50 h 333"/>
                <a:gd name="T12" fmla="*/ 15 w 126"/>
                <a:gd name="T13" fmla="*/ 56 h 333"/>
                <a:gd name="T14" fmla="*/ 17 w 126"/>
                <a:gd name="T15" fmla="*/ 172 h 333"/>
                <a:gd name="T16" fmla="*/ 118 w 126"/>
                <a:gd name="T17" fmla="*/ 145 h 333"/>
                <a:gd name="T18" fmla="*/ 116 w 126"/>
                <a:gd name="T19" fmla="*/ 286 h 333"/>
                <a:gd name="T20" fmla="*/ 55 w 126"/>
                <a:gd name="T21" fmla="*/ 318 h 333"/>
                <a:gd name="T22" fmla="*/ 51 w 126"/>
                <a:gd name="T23" fmla="*/ 236 h 333"/>
                <a:gd name="T24" fmla="*/ 36 w 126"/>
                <a:gd name="T25" fmla="*/ 259 h 333"/>
                <a:gd name="T26" fmla="*/ 21 w 126"/>
                <a:gd name="T27" fmla="*/ 282 h 333"/>
                <a:gd name="T28" fmla="*/ 23 w 126"/>
                <a:gd name="T29" fmla="*/ 324 h 333"/>
                <a:gd name="T30" fmla="*/ 2 w 126"/>
                <a:gd name="T31" fmla="*/ 333 h 333"/>
                <a:gd name="T32" fmla="*/ 4 w 126"/>
                <a:gd name="T33" fmla="*/ 295 h 333"/>
                <a:gd name="T34" fmla="*/ 4 w 126"/>
                <a:gd name="T35" fmla="*/ 2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3">
                  <a:moveTo>
                    <a:pt x="4" y="295"/>
                  </a:moveTo>
                  <a:lnTo>
                    <a:pt x="0" y="37"/>
                  </a:lnTo>
                  <a:lnTo>
                    <a:pt x="122" y="0"/>
                  </a:lnTo>
                  <a:lnTo>
                    <a:pt x="126" y="111"/>
                  </a:lnTo>
                  <a:lnTo>
                    <a:pt x="48" y="133"/>
                  </a:lnTo>
                  <a:lnTo>
                    <a:pt x="40" y="50"/>
                  </a:lnTo>
                  <a:lnTo>
                    <a:pt x="15" y="56"/>
                  </a:lnTo>
                  <a:lnTo>
                    <a:pt x="17" y="172"/>
                  </a:lnTo>
                  <a:lnTo>
                    <a:pt x="118" y="145"/>
                  </a:lnTo>
                  <a:lnTo>
                    <a:pt x="116" y="286"/>
                  </a:lnTo>
                  <a:lnTo>
                    <a:pt x="55" y="318"/>
                  </a:lnTo>
                  <a:lnTo>
                    <a:pt x="51" y="236"/>
                  </a:lnTo>
                  <a:lnTo>
                    <a:pt x="36" y="259"/>
                  </a:lnTo>
                  <a:lnTo>
                    <a:pt x="21" y="282"/>
                  </a:lnTo>
                  <a:lnTo>
                    <a:pt x="23" y="324"/>
                  </a:lnTo>
                  <a:lnTo>
                    <a:pt x="2" y="333"/>
                  </a:lnTo>
                  <a:lnTo>
                    <a:pt x="4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493"/>
            <p:cNvSpPr>
              <a:spLocks/>
            </p:cNvSpPr>
            <p:nvPr/>
          </p:nvSpPr>
          <p:spPr bwMode="auto">
            <a:xfrm>
              <a:off x="4147" y="1086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494"/>
            <p:cNvSpPr>
              <a:spLocks/>
            </p:cNvSpPr>
            <p:nvPr/>
          </p:nvSpPr>
          <p:spPr bwMode="auto">
            <a:xfrm>
              <a:off x="4071" y="1098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495"/>
            <p:cNvSpPr>
              <a:spLocks/>
            </p:cNvSpPr>
            <p:nvPr/>
          </p:nvSpPr>
          <p:spPr bwMode="auto">
            <a:xfrm>
              <a:off x="4089" y="1270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496"/>
            <p:cNvSpPr>
              <a:spLocks/>
            </p:cNvSpPr>
            <p:nvPr/>
          </p:nvSpPr>
          <p:spPr bwMode="auto">
            <a:xfrm>
              <a:off x="4105" y="1185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497"/>
            <p:cNvSpPr>
              <a:spLocks/>
            </p:cNvSpPr>
            <p:nvPr/>
          </p:nvSpPr>
          <p:spPr bwMode="auto">
            <a:xfrm>
              <a:off x="4611" y="1032"/>
              <a:ext cx="131" cy="768"/>
            </a:xfrm>
            <a:custGeom>
              <a:avLst/>
              <a:gdLst>
                <a:gd name="T0" fmla="*/ 86 w 312"/>
                <a:gd name="T1" fmla="*/ 1779 h 1796"/>
                <a:gd name="T2" fmla="*/ 101 w 312"/>
                <a:gd name="T3" fmla="*/ 169 h 1796"/>
                <a:gd name="T4" fmla="*/ 114 w 312"/>
                <a:gd name="T5" fmla="*/ 161 h 1796"/>
                <a:gd name="T6" fmla="*/ 78 w 312"/>
                <a:gd name="T7" fmla="*/ 139 h 1796"/>
                <a:gd name="T8" fmla="*/ 74 w 312"/>
                <a:gd name="T9" fmla="*/ 114 h 1796"/>
                <a:gd name="T10" fmla="*/ 118 w 312"/>
                <a:gd name="T11" fmla="*/ 146 h 1796"/>
                <a:gd name="T12" fmla="*/ 118 w 312"/>
                <a:gd name="T13" fmla="*/ 118 h 1796"/>
                <a:gd name="T14" fmla="*/ 86 w 312"/>
                <a:gd name="T15" fmla="*/ 87 h 1796"/>
                <a:gd name="T16" fmla="*/ 0 w 312"/>
                <a:gd name="T17" fmla="*/ 89 h 1796"/>
                <a:gd name="T18" fmla="*/ 8 w 312"/>
                <a:gd name="T19" fmla="*/ 47 h 1796"/>
                <a:gd name="T20" fmla="*/ 92 w 312"/>
                <a:gd name="T21" fmla="*/ 51 h 1796"/>
                <a:gd name="T22" fmla="*/ 73 w 312"/>
                <a:gd name="T23" fmla="*/ 70 h 1796"/>
                <a:gd name="T24" fmla="*/ 95 w 312"/>
                <a:gd name="T25" fmla="*/ 76 h 1796"/>
                <a:gd name="T26" fmla="*/ 133 w 312"/>
                <a:gd name="T27" fmla="*/ 103 h 1796"/>
                <a:gd name="T28" fmla="*/ 137 w 312"/>
                <a:gd name="T29" fmla="*/ 44 h 1796"/>
                <a:gd name="T30" fmla="*/ 126 w 312"/>
                <a:gd name="T31" fmla="*/ 19 h 1796"/>
                <a:gd name="T32" fmla="*/ 137 w 312"/>
                <a:gd name="T33" fmla="*/ 0 h 1796"/>
                <a:gd name="T34" fmla="*/ 162 w 312"/>
                <a:gd name="T35" fmla="*/ 0 h 1796"/>
                <a:gd name="T36" fmla="*/ 175 w 312"/>
                <a:gd name="T37" fmla="*/ 21 h 1796"/>
                <a:gd name="T38" fmla="*/ 177 w 312"/>
                <a:gd name="T39" fmla="*/ 44 h 1796"/>
                <a:gd name="T40" fmla="*/ 162 w 312"/>
                <a:gd name="T41" fmla="*/ 61 h 1796"/>
                <a:gd name="T42" fmla="*/ 162 w 312"/>
                <a:gd name="T43" fmla="*/ 110 h 1796"/>
                <a:gd name="T44" fmla="*/ 139 w 312"/>
                <a:gd name="T45" fmla="*/ 194 h 1796"/>
                <a:gd name="T46" fmla="*/ 217 w 312"/>
                <a:gd name="T47" fmla="*/ 257 h 1796"/>
                <a:gd name="T48" fmla="*/ 238 w 312"/>
                <a:gd name="T49" fmla="*/ 198 h 1796"/>
                <a:gd name="T50" fmla="*/ 261 w 312"/>
                <a:gd name="T51" fmla="*/ 120 h 1796"/>
                <a:gd name="T52" fmla="*/ 251 w 312"/>
                <a:gd name="T53" fmla="*/ 91 h 1796"/>
                <a:gd name="T54" fmla="*/ 266 w 312"/>
                <a:gd name="T55" fmla="*/ 68 h 1796"/>
                <a:gd name="T56" fmla="*/ 291 w 312"/>
                <a:gd name="T57" fmla="*/ 68 h 1796"/>
                <a:gd name="T58" fmla="*/ 308 w 312"/>
                <a:gd name="T59" fmla="*/ 87 h 1796"/>
                <a:gd name="T60" fmla="*/ 312 w 312"/>
                <a:gd name="T61" fmla="*/ 120 h 1796"/>
                <a:gd name="T62" fmla="*/ 287 w 312"/>
                <a:gd name="T63" fmla="*/ 135 h 1796"/>
                <a:gd name="T64" fmla="*/ 253 w 312"/>
                <a:gd name="T65" fmla="*/ 262 h 1796"/>
                <a:gd name="T66" fmla="*/ 270 w 312"/>
                <a:gd name="T67" fmla="*/ 281 h 1796"/>
                <a:gd name="T68" fmla="*/ 270 w 312"/>
                <a:gd name="T69" fmla="*/ 329 h 1796"/>
                <a:gd name="T70" fmla="*/ 272 w 312"/>
                <a:gd name="T71" fmla="*/ 390 h 1796"/>
                <a:gd name="T72" fmla="*/ 223 w 312"/>
                <a:gd name="T73" fmla="*/ 312 h 1796"/>
                <a:gd name="T74" fmla="*/ 209 w 312"/>
                <a:gd name="T75" fmla="*/ 323 h 1796"/>
                <a:gd name="T76" fmla="*/ 213 w 312"/>
                <a:gd name="T77" fmla="*/ 395 h 1796"/>
                <a:gd name="T78" fmla="*/ 196 w 312"/>
                <a:gd name="T79" fmla="*/ 390 h 1796"/>
                <a:gd name="T80" fmla="*/ 158 w 312"/>
                <a:gd name="T81" fmla="*/ 346 h 1796"/>
                <a:gd name="T82" fmla="*/ 149 w 312"/>
                <a:gd name="T83" fmla="*/ 359 h 1796"/>
                <a:gd name="T84" fmla="*/ 145 w 312"/>
                <a:gd name="T85" fmla="*/ 1260 h 1796"/>
                <a:gd name="T86" fmla="*/ 263 w 312"/>
                <a:gd name="T87" fmla="*/ 1291 h 1796"/>
                <a:gd name="T88" fmla="*/ 261 w 312"/>
                <a:gd name="T89" fmla="*/ 1340 h 1796"/>
                <a:gd name="T90" fmla="*/ 143 w 312"/>
                <a:gd name="T91" fmla="*/ 1302 h 1796"/>
                <a:gd name="T92" fmla="*/ 139 w 312"/>
                <a:gd name="T93" fmla="*/ 1771 h 1796"/>
                <a:gd name="T94" fmla="*/ 139 w 312"/>
                <a:gd name="T95" fmla="*/ 1796 h 1796"/>
                <a:gd name="T96" fmla="*/ 86 w 312"/>
                <a:gd name="T97" fmla="*/ 1779 h 1796"/>
                <a:gd name="T98" fmla="*/ 86 w 312"/>
                <a:gd name="T99" fmla="*/ 1779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1796">
                  <a:moveTo>
                    <a:pt x="86" y="1779"/>
                  </a:moveTo>
                  <a:lnTo>
                    <a:pt x="101" y="169"/>
                  </a:lnTo>
                  <a:lnTo>
                    <a:pt x="114" y="161"/>
                  </a:lnTo>
                  <a:lnTo>
                    <a:pt x="78" y="139"/>
                  </a:lnTo>
                  <a:lnTo>
                    <a:pt x="74" y="114"/>
                  </a:lnTo>
                  <a:lnTo>
                    <a:pt x="118" y="146"/>
                  </a:lnTo>
                  <a:lnTo>
                    <a:pt x="118" y="118"/>
                  </a:lnTo>
                  <a:lnTo>
                    <a:pt x="86" y="87"/>
                  </a:lnTo>
                  <a:lnTo>
                    <a:pt x="0" y="89"/>
                  </a:lnTo>
                  <a:lnTo>
                    <a:pt x="8" y="47"/>
                  </a:lnTo>
                  <a:lnTo>
                    <a:pt x="92" y="51"/>
                  </a:lnTo>
                  <a:lnTo>
                    <a:pt x="73" y="70"/>
                  </a:lnTo>
                  <a:lnTo>
                    <a:pt x="95" y="76"/>
                  </a:lnTo>
                  <a:lnTo>
                    <a:pt x="133" y="103"/>
                  </a:lnTo>
                  <a:lnTo>
                    <a:pt x="137" y="44"/>
                  </a:lnTo>
                  <a:lnTo>
                    <a:pt x="126" y="19"/>
                  </a:lnTo>
                  <a:lnTo>
                    <a:pt x="137" y="0"/>
                  </a:lnTo>
                  <a:lnTo>
                    <a:pt x="162" y="0"/>
                  </a:lnTo>
                  <a:lnTo>
                    <a:pt x="175" y="21"/>
                  </a:lnTo>
                  <a:lnTo>
                    <a:pt x="177" y="44"/>
                  </a:lnTo>
                  <a:lnTo>
                    <a:pt x="162" y="61"/>
                  </a:lnTo>
                  <a:lnTo>
                    <a:pt x="162" y="110"/>
                  </a:lnTo>
                  <a:lnTo>
                    <a:pt x="139" y="194"/>
                  </a:lnTo>
                  <a:lnTo>
                    <a:pt x="217" y="257"/>
                  </a:lnTo>
                  <a:lnTo>
                    <a:pt x="238" y="198"/>
                  </a:lnTo>
                  <a:lnTo>
                    <a:pt x="261" y="120"/>
                  </a:lnTo>
                  <a:lnTo>
                    <a:pt x="251" y="91"/>
                  </a:lnTo>
                  <a:lnTo>
                    <a:pt x="266" y="68"/>
                  </a:lnTo>
                  <a:lnTo>
                    <a:pt x="291" y="68"/>
                  </a:lnTo>
                  <a:lnTo>
                    <a:pt x="308" y="87"/>
                  </a:lnTo>
                  <a:lnTo>
                    <a:pt x="312" y="120"/>
                  </a:lnTo>
                  <a:lnTo>
                    <a:pt x="287" y="135"/>
                  </a:lnTo>
                  <a:lnTo>
                    <a:pt x="253" y="262"/>
                  </a:lnTo>
                  <a:lnTo>
                    <a:pt x="270" y="281"/>
                  </a:lnTo>
                  <a:lnTo>
                    <a:pt x="270" y="329"/>
                  </a:lnTo>
                  <a:lnTo>
                    <a:pt x="272" y="390"/>
                  </a:lnTo>
                  <a:lnTo>
                    <a:pt x="223" y="312"/>
                  </a:lnTo>
                  <a:lnTo>
                    <a:pt x="209" y="323"/>
                  </a:lnTo>
                  <a:lnTo>
                    <a:pt x="213" y="395"/>
                  </a:lnTo>
                  <a:lnTo>
                    <a:pt x="196" y="390"/>
                  </a:lnTo>
                  <a:lnTo>
                    <a:pt x="158" y="346"/>
                  </a:lnTo>
                  <a:lnTo>
                    <a:pt x="149" y="359"/>
                  </a:lnTo>
                  <a:lnTo>
                    <a:pt x="145" y="1260"/>
                  </a:lnTo>
                  <a:lnTo>
                    <a:pt x="263" y="1291"/>
                  </a:lnTo>
                  <a:lnTo>
                    <a:pt x="261" y="1340"/>
                  </a:lnTo>
                  <a:lnTo>
                    <a:pt x="143" y="1302"/>
                  </a:lnTo>
                  <a:lnTo>
                    <a:pt x="139" y="1771"/>
                  </a:lnTo>
                  <a:lnTo>
                    <a:pt x="139" y="1796"/>
                  </a:lnTo>
                  <a:lnTo>
                    <a:pt x="86" y="1779"/>
                  </a:lnTo>
                  <a:lnTo>
                    <a:pt x="86" y="1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498"/>
            <p:cNvSpPr>
              <a:spLocks/>
            </p:cNvSpPr>
            <p:nvPr/>
          </p:nvSpPr>
          <p:spPr bwMode="auto">
            <a:xfrm>
              <a:off x="4531" y="1928"/>
              <a:ext cx="123" cy="93"/>
            </a:xfrm>
            <a:custGeom>
              <a:avLst/>
              <a:gdLst>
                <a:gd name="T0" fmla="*/ 10 w 289"/>
                <a:gd name="T1" fmla="*/ 55 h 214"/>
                <a:gd name="T2" fmla="*/ 12 w 289"/>
                <a:gd name="T3" fmla="*/ 83 h 214"/>
                <a:gd name="T4" fmla="*/ 44 w 289"/>
                <a:gd name="T5" fmla="*/ 70 h 214"/>
                <a:gd name="T6" fmla="*/ 53 w 289"/>
                <a:gd name="T7" fmla="*/ 47 h 214"/>
                <a:gd name="T8" fmla="*/ 74 w 289"/>
                <a:gd name="T9" fmla="*/ 57 h 214"/>
                <a:gd name="T10" fmla="*/ 48 w 289"/>
                <a:gd name="T11" fmla="*/ 87 h 214"/>
                <a:gd name="T12" fmla="*/ 88 w 289"/>
                <a:gd name="T13" fmla="*/ 87 h 214"/>
                <a:gd name="T14" fmla="*/ 122 w 289"/>
                <a:gd name="T15" fmla="*/ 95 h 214"/>
                <a:gd name="T16" fmla="*/ 126 w 289"/>
                <a:gd name="T17" fmla="*/ 114 h 214"/>
                <a:gd name="T18" fmla="*/ 86 w 289"/>
                <a:gd name="T19" fmla="*/ 115 h 214"/>
                <a:gd name="T20" fmla="*/ 55 w 289"/>
                <a:gd name="T21" fmla="*/ 165 h 214"/>
                <a:gd name="T22" fmla="*/ 90 w 289"/>
                <a:gd name="T23" fmla="*/ 174 h 214"/>
                <a:gd name="T24" fmla="*/ 133 w 289"/>
                <a:gd name="T25" fmla="*/ 174 h 214"/>
                <a:gd name="T26" fmla="*/ 128 w 289"/>
                <a:gd name="T27" fmla="*/ 211 h 214"/>
                <a:gd name="T28" fmla="*/ 169 w 289"/>
                <a:gd name="T29" fmla="*/ 214 h 214"/>
                <a:gd name="T30" fmla="*/ 198 w 289"/>
                <a:gd name="T31" fmla="*/ 176 h 214"/>
                <a:gd name="T32" fmla="*/ 228 w 289"/>
                <a:gd name="T33" fmla="*/ 171 h 214"/>
                <a:gd name="T34" fmla="*/ 247 w 289"/>
                <a:gd name="T35" fmla="*/ 140 h 214"/>
                <a:gd name="T36" fmla="*/ 255 w 289"/>
                <a:gd name="T37" fmla="*/ 108 h 214"/>
                <a:gd name="T38" fmla="*/ 289 w 289"/>
                <a:gd name="T39" fmla="*/ 106 h 214"/>
                <a:gd name="T40" fmla="*/ 282 w 289"/>
                <a:gd name="T41" fmla="*/ 81 h 214"/>
                <a:gd name="T42" fmla="*/ 224 w 289"/>
                <a:gd name="T43" fmla="*/ 93 h 214"/>
                <a:gd name="T44" fmla="*/ 213 w 289"/>
                <a:gd name="T45" fmla="*/ 127 h 214"/>
                <a:gd name="T46" fmla="*/ 173 w 289"/>
                <a:gd name="T47" fmla="*/ 131 h 214"/>
                <a:gd name="T48" fmla="*/ 173 w 289"/>
                <a:gd name="T49" fmla="*/ 161 h 214"/>
                <a:gd name="T50" fmla="*/ 118 w 289"/>
                <a:gd name="T51" fmla="*/ 161 h 214"/>
                <a:gd name="T52" fmla="*/ 90 w 289"/>
                <a:gd name="T53" fmla="*/ 155 h 214"/>
                <a:gd name="T54" fmla="*/ 131 w 289"/>
                <a:gd name="T55" fmla="*/ 134 h 214"/>
                <a:gd name="T56" fmla="*/ 143 w 289"/>
                <a:gd name="T57" fmla="*/ 127 h 214"/>
                <a:gd name="T58" fmla="*/ 158 w 289"/>
                <a:gd name="T59" fmla="*/ 114 h 214"/>
                <a:gd name="T60" fmla="*/ 158 w 289"/>
                <a:gd name="T61" fmla="*/ 77 h 214"/>
                <a:gd name="T62" fmla="*/ 131 w 289"/>
                <a:gd name="T63" fmla="*/ 72 h 214"/>
                <a:gd name="T64" fmla="*/ 105 w 289"/>
                <a:gd name="T65" fmla="*/ 58 h 214"/>
                <a:gd name="T66" fmla="*/ 99 w 289"/>
                <a:gd name="T67" fmla="*/ 19 h 214"/>
                <a:gd name="T68" fmla="*/ 82 w 289"/>
                <a:gd name="T69" fmla="*/ 36 h 214"/>
                <a:gd name="T70" fmla="*/ 63 w 289"/>
                <a:gd name="T71" fmla="*/ 0 h 214"/>
                <a:gd name="T72" fmla="*/ 46 w 289"/>
                <a:gd name="T73" fmla="*/ 22 h 214"/>
                <a:gd name="T74" fmla="*/ 32 w 289"/>
                <a:gd name="T75" fmla="*/ 41 h 214"/>
                <a:gd name="T76" fmla="*/ 0 w 289"/>
                <a:gd name="T77" fmla="*/ 22 h 214"/>
                <a:gd name="T78" fmla="*/ 10 w 289"/>
                <a:gd name="T79" fmla="*/ 55 h 214"/>
                <a:gd name="T80" fmla="*/ 10 w 289"/>
                <a:gd name="T81" fmla="*/ 5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9" h="214">
                  <a:moveTo>
                    <a:pt x="10" y="55"/>
                  </a:moveTo>
                  <a:lnTo>
                    <a:pt x="12" y="83"/>
                  </a:lnTo>
                  <a:lnTo>
                    <a:pt x="44" y="70"/>
                  </a:lnTo>
                  <a:lnTo>
                    <a:pt x="53" y="47"/>
                  </a:lnTo>
                  <a:lnTo>
                    <a:pt x="74" y="57"/>
                  </a:lnTo>
                  <a:lnTo>
                    <a:pt x="48" y="87"/>
                  </a:lnTo>
                  <a:lnTo>
                    <a:pt x="88" y="87"/>
                  </a:lnTo>
                  <a:lnTo>
                    <a:pt x="122" y="95"/>
                  </a:lnTo>
                  <a:lnTo>
                    <a:pt x="126" y="114"/>
                  </a:lnTo>
                  <a:lnTo>
                    <a:pt x="86" y="115"/>
                  </a:lnTo>
                  <a:lnTo>
                    <a:pt x="55" y="165"/>
                  </a:lnTo>
                  <a:lnTo>
                    <a:pt x="90" y="174"/>
                  </a:lnTo>
                  <a:lnTo>
                    <a:pt x="133" y="174"/>
                  </a:lnTo>
                  <a:lnTo>
                    <a:pt x="128" y="211"/>
                  </a:lnTo>
                  <a:lnTo>
                    <a:pt x="169" y="214"/>
                  </a:lnTo>
                  <a:lnTo>
                    <a:pt x="198" y="176"/>
                  </a:lnTo>
                  <a:lnTo>
                    <a:pt x="228" y="171"/>
                  </a:lnTo>
                  <a:lnTo>
                    <a:pt x="247" y="140"/>
                  </a:lnTo>
                  <a:lnTo>
                    <a:pt x="255" y="108"/>
                  </a:lnTo>
                  <a:lnTo>
                    <a:pt x="289" y="106"/>
                  </a:lnTo>
                  <a:lnTo>
                    <a:pt x="282" y="81"/>
                  </a:lnTo>
                  <a:lnTo>
                    <a:pt x="224" y="93"/>
                  </a:lnTo>
                  <a:lnTo>
                    <a:pt x="213" y="127"/>
                  </a:lnTo>
                  <a:lnTo>
                    <a:pt x="173" y="131"/>
                  </a:lnTo>
                  <a:lnTo>
                    <a:pt x="173" y="161"/>
                  </a:lnTo>
                  <a:lnTo>
                    <a:pt x="118" y="161"/>
                  </a:lnTo>
                  <a:lnTo>
                    <a:pt x="90" y="155"/>
                  </a:lnTo>
                  <a:lnTo>
                    <a:pt x="131" y="134"/>
                  </a:lnTo>
                  <a:lnTo>
                    <a:pt x="143" y="127"/>
                  </a:lnTo>
                  <a:lnTo>
                    <a:pt x="158" y="114"/>
                  </a:lnTo>
                  <a:lnTo>
                    <a:pt x="158" y="77"/>
                  </a:lnTo>
                  <a:lnTo>
                    <a:pt x="131" y="72"/>
                  </a:lnTo>
                  <a:lnTo>
                    <a:pt x="105" y="58"/>
                  </a:lnTo>
                  <a:lnTo>
                    <a:pt x="99" y="19"/>
                  </a:lnTo>
                  <a:lnTo>
                    <a:pt x="82" y="36"/>
                  </a:lnTo>
                  <a:lnTo>
                    <a:pt x="63" y="0"/>
                  </a:lnTo>
                  <a:lnTo>
                    <a:pt x="46" y="22"/>
                  </a:lnTo>
                  <a:lnTo>
                    <a:pt x="32" y="41"/>
                  </a:lnTo>
                  <a:lnTo>
                    <a:pt x="0" y="22"/>
                  </a:lnTo>
                  <a:lnTo>
                    <a:pt x="10" y="55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499"/>
            <p:cNvSpPr>
              <a:spLocks/>
            </p:cNvSpPr>
            <p:nvPr/>
          </p:nvSpPr>
          <p:spPr bwMode="auto">
            <a:xfrm>
              <a:off x="4639" y="641"/>
              <a:ext cx="32" cy="269"/>
            </a:xfrm>
            <a:custGeom>
              <a:avLst/>
              <a:gdLst>
                <a:gd name="T0" fmla="*/ 21 w 72"/>
                <a:gd name="T1" fmla="*/ 0 h 629"/>
                <a:gd name="T2" fmla="*/ 13 w 72"/>
                <a:gd name="T3" fmla="*/ 285 h 629"/>
                <a:gd name="T4" fmla="*/ 21 w 72"/>
                <a:gd name="T5" fmla="*/ 321 h 629"/>
                <a:gd name="T6" fmla="*/ 0 w 72"/>
                <a:gd name="T7" fmla="*/ 629 h 629"/>
                <a:gd name="T8" fmla="*/ 68 w 72"/>
                <a:gd name="T9" fmla="*/ 625 h 629"/>
                <a:gd name="T10" fmla="*/ 64 w 72"/>
                <a:gd name="T11" fmla="*/ 363 h 629"/>
                <a:gd name="T12" fmla="*/ 72 w 72"/>
                <a:gd name="T13" fmla="*/ 332 h 629"/>
                <a:gd name="T14" fmla="*/ 61 w 72"/>
                <a:gd name="T15" fmla="*/ 296 h 629"/>
                <a:gd name="T16" fmla="*/ 53 w 72"/>
                <a:gd name="T17" fmla="*/ 7 h 629"/>
                <a:gd name="T18" fmla="*/ 21 w 72"/>
                <a:gd name="T19" fmla="*/ 0 h 629"/>
                <a:gd name="T20" fmla="*/ 21 w 72"/>
                <a:gd name="T2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29">
                  <a:moveTo>
                    <a:pt x="21" y="0"/>
                  </a:moveTo>
                  <a:lnTo>
                    <a:pt x="13" y="285"/>
                  </a:lnTo>
                  <a:lnTo>
                    <a:pt x="21" y="321"/>
                  </a:lnTo>
                  <a:lnTo>
                    <a:pt x="0" y="629"/>
                  </a:lnTo>
                  <a:lnTo>
                    <a:pt x="68" y="625"/>
                  </a:lnTo>
                  <a:lnTo>
                    <a:pt x="64" y="363"/>
                  </a:lnTo>
                  <a:lnTo>
                    <a:pt x="72" y="332"/>
                  </a:lnTo>
                  <a:lnTo>
                    <a:pt x="61" y="296"/>
                  </a:lnTo>
                  <a:lnTo>
                    <a:pt x="53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500"/>
            <p:cNvSpPr>
              <a:spLocks/>
            </p:cNvSpPr>
            <p:nvPr/>
          </p:nvSpPr>
          <p:spPr bwMode="auto">
            <a:xfrm>
              <a:off x="4611" y="635"/>
              <a:ext cx="163" cy="351"/>
            </a:xfrm>
            <a:custGeom>
              <a:avLst/>
              <a:gdLst>
                <a:gd name="T0" fmla="*/ 0 w 384"/>
                <a:gd name="T1" fmla="*/ 358 h 820"/>
                <a:gd name="T2" fmla="*/ 36 w 384"/>
                <a:gd name="T3" fmla="*/ 365 h 820"/>
                <a:gd name="T4" fmla="*/ 57 w 384"/>
                <a:gd name="T5" fmla="*/ 356 h 820"/>
                <a:gd name="T6" fmla="*/ 101 w 384"/>
                <a:gd name="T7" fmla="*/ 358 h 820"/>
                <a:gd name="T8" fmla="*/ 114 w 384"/>
                <a:gd name="T9" fmla="*/ 380 h 820"/>
                <a:gd name="T10" fmla="*/ 118 w 384"/>
                <a:gd name="T11" fmla="*/ 610 h 820"/>
                <a:gd name="T12" fmla="*/ 118 w 384"/>
                <a:gd name="T13" fmla="*/ 641 h 820"/>
                <a:gd name="T14" fmla="*/ 143 w 384"/>
                <a:gd name="T15" fmla="*/ 643 h 820"/>
                <a:gd name="T16" fmla="*/ 143 w 384"/>
                <a:gd name="T17" fmla="*/ 609 h 820"/>
                <a:gd name="T18" fmla="*/ 206 w 384"/>
                <a:gd name="T19" fmla="*/ 683 h 820"/>
                <a:gd name="T20" fmla="*/ 316 w 384"/>
                <a:gd name="T21" fmla="*/ 785 h 820"/>
                <a:gd name="T22" fmla="*/ 384 w 384"/>
                <a:gd name="T23" fmla="*/ 820 h 820"/>
                <a:gd name="T24" fmla="*/ 282 w 384"/>
                <a:gd name="T25" fmla="*/ 717 h 820"/>
                <a:gd name="T26" fmla="*/ 202 w 384"/>
                <a:gd name="T27" fmla="*/ 629 h 820"/>
                <a:gd name="T28" fmla="*/ 149 w 384"/>
                <a:gd name="T29" fmla="*/ 559 h 820"/>
                <a:gd name="T30" fmla="*/ 143 w 384"/>
                <a:gd name="T31" fmla="*/ 392 h 820"/>
                <a:gd name="T32" fmla="*/ 154 w 384"/>
                <a:gd name="T33" fmla="*/ 380 h 820"/>
                <a:gd name="T34" fmla="*/ 156 w 384"/>
                <a:gd name="T35" fmla="*/ 354 h 820"/>
                <a:gd name="T36" fmla="*/ 133 w 384"/>
                <a:gd name="T37" fmla="*/ 316 h 820"/>
                <a:gd name="T38" fmla="*/ 128 w 384"/>
                <a:gd name="T39" fmla="*/ 17 h 820"/>
                <a:gd name="T40" fmla="*/ 84 w 384"/>
                <a:gd name="T41" fmla="*/ 0 h 820"/>
                <a:gd name="T42" fmla="*/ 46 w 384"/>
                <a:gd name="T43" fmla="*/ 4 h 820"/>
                <a:gd name="T44" fmla="*/ 19 w 384"/>
                <a:gd name="T45" fmla="*/ 19 h 820"/>
                <a:gd name="T46" fmla="*/ 19 w 384"/>
                <a:gd name="T47" fmla="*/ 76 h 820"/>
                <a:gd name="T48" fmla="*/ 21 w 384"/>
                <a:gd name="T49" fmla="*/ 284 h 820"/>
                <a:gd name="T50" fmla="*/ 12 w 384"/>
                <a:gd name="T51" fmla="*/ 329 h 820"/>
                <a:gd name="T52" fmla="*/ 42 w 384"/>
                <a:gd name="T53" fmla="*/ 301 h 820"/>
                <a:gd name="T54" fmla="*/ 38 w 384"/>
                <a:gd name="T55" fmla="*/ 44 h 820"/>
                <a:gd name="T56" fmla="*/ 59 w 384"/>
                <a:gd name="T57" fmla="*/ 36 h 820"/>
                <a:gd name="T58" fmla="*/ 46 w 384"/>
                <a:gd name="T59" fmla="*/ 25 h 820"/>
                <a:gd name="T60" fmla="*/ 84 w 384"/>
                <a:gd name="T61" fmla="*/ 21 h 820"/>
                <a:gd name="T62" fmla="*/ 107 w 384"/>
                <a:gd name="T63" fmla="*/ 29 h 820"/>
                <a:gd name="T64" fmla="*/ 109 w 384"/>
                <a:gd name="T65" fmla="*/ 312 h 820"/>
                <a:gd name="T66" fmla="*/ 133 w 384"/>
                <a:gd name="T67" fmla="*/ 341 h 820"/>
                <a:gd name="T68" fmla="*/ 126 w 384"/>
                <a:gd name="T69" fmla="*/ 358 h 820"/>
                <a:gd name="T70" fmla="*/ 109 w 384"/>
                <a:gd name="T71" fmla="*/ 339 h 820"/>
                <a:gd name="T72" fmla="*/ 33 w 384"/>
                <a:gd name="T73" fmla="*/ 342 h 820"/>
                <a:gd name="T74" fmla="*/ 15 w 384"/>
                <a:gd name="T75" fmla="*/ 344 h 820"/>
                <a:gd name="T76" fmla="*/ 0 w 384"/>
                <a:gd name="T77" fmla="*/ 358 h 820"/>
                <a:gd name="T78" fmla="*/ 0 w 384"/>
                <a:gd name="T79" fmla="*/ 358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4" h="820">
                  <a:moveTo>
                    <a:pt x="0" y="358"/>
                  </a:moveTo>
                  <a:lnTo>
                    <a:pt x="36" y="365"/>
                  </a:lnTo>
                  <a:lnTo>
                    <a:pt x="57" y="356"/>
                  </a:lnTo>
                  <a:lnTo>
                    <a:pt x="101" y="358"/>
                  </a:lnTo>
                  <a:lnTo>
                    <a:pt x="114" y="380"/>
                  </a:lnTo>
                  <a:lnTo>
                    <a:pt x="118" y="610"/>
                  </a:lnTo>
                  <a:lnTo>
                    <a:pt x="118" y="641"/>
                  </a:lnTo>
                  <a:lnTo>
                    <a:pt x="143" y="643"/>
                  </a:lnTo>
                  <a:lnTo>
                    <a:pt x="143" y="609"/>
                  </a:lnTo>
                  <a:lnTo>
                    <a:pt x="206" y="683"/>
                  </a:lnTo>
                  <a:lnTo>
                    <a:pt x="316" y="785"/>
                  </a:lnTo>
                  <a:lnTo>
                    <a:pt x="384" y="820"/>
                  </a:lnTo>
                  <a:lnTo>
                    <a:pt x="282" y="717"/>
                  </a:lnTo>
                  <a:lnTo>
                    <a:pt x="202" y="629"/>
                  </a:lnTo>
                  <a:lnTo>
                    <a:pt x="149" y="559"/>
                  </a:lnTo>
                  <a:lnTo>
                    <a:pt x="143" y="392"/>
                  </a:lnTo>
                  <a:lnTo>
                    <a:pt x="154" y="380"/>
                  </a:lnTo>
                  <a:lnTo>
                    <a:pt x="156" y="354"/>
                  </a:lnTo>
                  <a:lnTo>
                    <a:pt x="133" y="316"/>
                  </a:lnTo>
                  <a:lnTo>
                    <a:pt x="128" y="17"/>
                  </a:lnTo>
                  <a:lnTo>
                    <a:pt x="84" y="0"/>
                  </a:lnTo>
                  <a:lnTo>
                    <a:pt x="46" y="4"/>
                  </a:lnTo>
                  <a:lnTo>
                    <a:pt x="19" y="19"/>
                  </a:lnTo>
                  <a:lnTo>
                    <a:pt x="19" y="76"/>
                  </a:lnTo>
                  <a:lnTo>
                    <a:pt x="21" y="284"/>
                  </a:lnTo>
                  <a:lnTo>
                    <a:pt x="12" y="329"/>
                  </a:lnTo>
                  <a:lnTo>
                    <a:pt x="42" y="301"/>
                  </a:lnTo>
                  <a:lnTo>
                    <a:pt x="38" y="44"/>
                  </a:lnTo>
                  <a:lnTo>
                    <a:pt x="59" y="36"/>
                  </a:lnTo>
                  <a:lnTo>
                    <a:pt x="46" y="25"/>
                  </a:lnTo>
                  <a:lnTo>
                    <a:pt x="84" y="21"/>
                  </a:lnTo>
                  <a:lnTo>
                    <a:pt x="107" y="29"/>
                  </a:lnTo>
                  <a:lnTo>
                    <a:pt x="109" y="312"/>
                  </a:lnTo>
                  <a:lnTo>
                    <a:pt x="133" y="341"/>
                  </a:lnTo>
                  <a:lnTo>
                    <a:pt x="126" y="358"/>
                  </a:lnTo>
                  <a:lnTo>
                    <a:pt x="109" y="339"/>
                  </a:lnTo>
                  <a:lnTo>
                    <a:pt x="33" y="342"/>
                  </a:lnTo>
                  <a:lnTo>
                    <a:pt x="15" y="344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501"/>
            <p:cNvSpPr>
              <a:spLocks/>
            </p:cNvSpPr>
            <p:nvPr/>
          </p:nvSpPr>
          <p:spPr bwMode="auto">
            <a:xfrm>
              <a:off x="4611" y="760"/>
              <a:ext cx="17" cy="131"/>
            </a:xfrm>
            <a:custGeom>
              <a:avLst/>
              <a:gdLst>
                <a:gd name="T0" fmla="*/ 40 w 40"/>
                <a:gd name="T1" fmla="*/ 0 h 306"/>
                <a:gd name="T2" fmla="*/ 40 w 40"/>
                <a:gd name="T3" fmla="*/ 29 h 306"/>
                <a:gd name="T4" fmla="*/ 27 w 40"/>
                <a:gd name="T5" fmla="*/ 48 h 306"/>
                <a:gd name="T6" fmla="*/ 31 w 40"/>
                <a:gd name="T7" fmla="*/ 69 h 306"/>
                <a:gd name="T8" fmla="*/ 25 w 40"/>
                <a:gd name="T9" fmla="*/ 122 h 306"/>
                <a:gd name="T10" fmla="*/ 27 w 40"/>
                <a:gd name="T11" fmla="*/ 306 h 306"/>
                <a:gd name="T12" fmla="*/ 6 w 40"/>
                <a:gd name="T13" fmla="*/ 196 h 306"/>
                <a:gd name="T14" fmla="*/ 0 w 40"/>
                <a:gd name="T15" fmla="*/ 61 h 306"/>
                <a:gd name="T16" fmla="*/ 23 w 40"/>
                <a:gd name="T17" fmla="*/ 8 h 306"/>
                <a:gd name="T18" fmla="*/ 40 w 40"/>
                <a:gd name="T19" fmla="*/ 0 h 306"/>
                <a:gd name="T20" fmla="*/ 40 w 40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06">
                  <a:moveTo>
                    <a:pt x="40" y="0"/>
                  </a:moveTo>
                  <a:lnTo>
                    <a:pt x="40" y="29"/>
                  </a:lnTo>
                  <a:lnTo>
                    <a:pt x="27" y="48"/>
                  </a:lnTo>
                  <a:lnTo>
                    <a:pt x="31" y="69"/>
                  </a:lnTo>
                  <a:lnTo>
                    <a:pt x="25" y="122"/>
                  </a:lnTo>
                  <a:lnTo>
                    <a:pt x="27" y="306"/>
                  </a:lnTo>
                  <a:lnTo>
                    <a:pt x="6" y="196"/>
                  </a:lnTo>
                  <a:lnTo>
                    <a:pt x="0" y="61"/>
                  </a:lnTo>
                  <a:lnTo>
                    <a:pt x="23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502"/>
            <p:cNvSpPr>
              <a:spLocks/>
            </p:cNvSpPr>
            <p:nvPr/>
          </p:nvSpPr>
          <p:spPr bwMode="auto">
            <a:xfrm>
              <a:off x="4475" y="337"/>
              <a:ext cx="174" cy="573"/>
            </a:xfrm>
            <a:custGeom>
              <a:avLst/>
              <a:gdLst>
                <a:gd name="T0" fmla="*/ 316 w 413"/>
                <a:gd name="T1" fmla="*/ 1332 h 1340"/>
                <a:gd name="T2" fmla="*/ 205 w 413"/>
                <a:gd name="T3" fmla="*/ 998 h 1340"/>
                <a:gd name="T4" fmla="*/ 124 w 413"/>
                <a:gd name="T5" fmla="*/ 690 h 1340"/>
                <a:gd name="T6" fmla="*/ 51 w 413"/>
                <a:gd name="T7" fmla="*/ 363 h 1340"/>
                <a:gd name="T8" fmla="*/ 36 w 413"/>
                <a:gd name="T9" fmla="*/ 363 h 1340"/>
                <a:gd name="T10" fmla="*/ 29 w 413"/>
                <a:gd name="T11" fmla="*/ 479 h 1340"/>
                <a:gd name="T12" fmla="*/ 4 w 413"/>
                <a:gd name="T13" fmla="*/ 671 h 1340"/>
                <a:gd name="T14" fmla="*/ 0 w 413"/>
                <a:gd name="T15" fmla="*/ 505 h 1340"/>
                <a:gd name="T16" fmla="*/ 8 w 413"/>
                <a:gd name="T17" fmla="*/ 365 h 1340"/>
                <a:gd name="T18" fmla="*/ 4 w 413"/>
                <a:gd name="T19" fmla="*/ 311 h 1340"/>
                <a:gd name="T20" fmla="*/ 23 w 413"/>
                <a:gd name="T21" fmla="*/ 325 h 1340"/>
                <a:gd name="T22" fmla="*/ 53 w 413"/>
                <a:gd name="T23" fmla="*/ 327 h 1340"/>
                <a:gd name="T24" fmla="*/ 27 w 413"/>
                <a:gd name="T25" fmla="*/ 180 h 1340"/>
                <a:gd name="T26" fmla="*/ 27 w 413"/>
                <a:gd name="T27" fmla="*/ 66 h 1340"/>
                <a:gd name="T28" fmla="*/ 27 w 413"/>
                <a:gd name="T29" fmla="*/ 0 h 1340"/>
                <a:gd name="T30" fmla="*/ 48 w 413"/>
                <a:gd name="T31" fmla="*/ 0 h 1340"/>
                <a:gd name="T32" fmla="*/ 48 w 413"/>
                <a:gd name="T33" fmla="*/ 133 h 1340"/>
                <a:gd name="T34" fmla="*/ 91 w 413"/>
                <a:gd name="T35" fmla="*/ 361 h 1340"/>
                <a:gd name="T36" fmla="*/ 127 w 413"/>
                <a:gd name="T37" fmla="*/ 494 h 1340"/>
                <a:gd name="T38" fmla="*/ 219 w 413"/>
                <a:gd name="T39" fmla="*/ 716 h 1340"/>
                <a:gd name="T40" fmla="*/ 276 w 413"/>
                <a:gd name="T41" fmla="*/ 847 h 1340"/>
                <a:gd name="T42" fmla="*/ 346 w 413"/>
                <a:gd name="T43" fmla="*/ 969 h 1340"/>
                <a:gd name="T44" fmla="*/ 342 w 413"/>
                <a:gd name="T45" fmla="*/ 1011 h 1340"/>
                <a:gd name="T46" fmla="*/ 247 w 413"/>
                <a:gd name="T47" fmla="*/ 846 h 1340"/>
                <a:gd name="T48" fmla="*/ 202 w 413"/>
                <a:gd name="T49" fmla="*/ 732 h 1340"/>
                <a:gd name="T50" fmla="*/ 116 w 413"/>
                <a:gd name="T51" fmla="*/ 530 h 1340"/>
                <a:gd name="T52" fmla="*/ 150 w 413"/>
                <a:gd name="T53" fmla="*/ 699 h 1340"/>
                <a:gd name="T54" fmla="*/ 217 w 413"/>
                <a:gd name="T55" fmla="*/ 924 h 1340"/>
                <a:gd name="T56" fmla="*/ 264 w 413"/>
                <a:gd name="T57" fmla="*/ 1072 h 1340"/>
                <a:gd name="T58" fmla="*/ 306 w 413"/>
                <a:gd name="T59" fmla="*/ 1201 h 1340"/>
                <a:gd name="T60" fmla="*/ 327 w 413"/>
                <a:gd name="T61" fmla="*/ 1258 h 1340"/>
                <a:gd name="T62" fmla="*/ 352 w 413"/>
                <a:gd name="T63" fmla="*/ 1304 h 1340"/>
                <a:gd name="T64" fmla="*/ 413 w 413"/>
                <a:gd name="T65" fmla="*/ 1340 h 1340"/>
                <a:gd name="T66" fmla="*/ 356 w 413"/>
                <a:gd name="T67" fmla="*/ 1338 h 1340"/>
                <a:gd name="T68" fmla="*/ 316 w 413"/>
                <a:gd name="T69" fmla="*/ 1332 h 1340"/>
                <a:gd name="T70" fmla="*/ 316 w 413"/>
                <a:gd name="T71" fmla="*/ 133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1340">
                  <a:moveTo>
                    <a:pt x="316" y="1332"/>
                  </a:moveTo>
                  <a:lnTo>
                    <a:pt x="205" y="998"/>
                  </a:lnTo>
                  <a:lnTo>
                    <a:pt x="124" y="690"/>
                  </a:lnTo>
                  <a:lnTo>
                    <a:pt x="51" y="363"/>
                  </a:lnTo>
                  <a:lnTo>
                    <a:pt x="36" y="363"/>
                  </a:lnTo>
                  <a:lnTo>
                    <a:pt x="29" y="479"/>
                  </a:lnTo>
                  <a:lnTo>
                    <a:pt x="4" y="671"/>
                  </a:lnTo>
                  <a:lnTo>
                    <a:pt x="0" y="505"/>
                  </a:lnTo>
                  <a:lnTo>
                    <a:pt x="8" y="365"/>
                  </a:lnTo>
                  <a:lnTo>
                    <a:pt x="4" y="311"/>
                  </a:lnTo>
                  <a:lnTo>
                    <a:pt x="23" y="325"/>
                  </a:lnTo>
                  <a:lnTo>
                    <a:pt x="53" y="327"/>
                  </a:lnTo>
                  <a:lnTo>
                    <a:pt x="27" y="180"/>
                  </a:lnTo>
                  <a:lnTo>
                    <a:pt x="27" y="66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48" y="133"/>
                  </a:lnTo>
                  <a:lnTo>
                    <a:pt x="91" y="361"/>
                  </a:lnTo>
                  <a:lnTo>
                    <a:pt x="127" y="494"/>
                  </a:lnTo>
                  <a:lnTo>
                    <a:pt x="219" y="716"/>
                  </a:lnTo>
                  <a:lnTo>
                    <a:pt x="276" y="847"/>
                  </a:lnTo>
                  <a:lnTo>
                    <a:pt x="346" y="969"/>
                  </a:lnTo>
                  <a:lnTo>
                    <a:pt x="342" y="1011"/>
                  </a:lnTo>
                  <a:lnTo>
                    <a:pt x="247" y="846"/>
                  </a:lnTo>
                  <a:lnTo>
                    <a:pt x="202" y="732"/>
                  </a:lnTo>
                  <a:lnTo>
                    <a:pt x="116" y="530"/>
                  </a:lnTo>
                  <a:lnTo>
                    <a:pt x="150" y="699"/>
                  </a:lnTo>
                  <a:lnTo>
                    <a:pt x="217" y="924"/>
                  </a:lnTo>
                  <a:lnTo>
                    <a:pt x="264" y="1072"/>
                  </a:lnTo>
                  <a:lnTo>
                    <a:pt x="306" y="1201"/>
                  </a:lnTo>
                  <a:lnTo>
                    <a:pt x="327" y="1258"/>
                  </a:lnTo>
                  <a:lnTo>
                    <a:pt x="352" y="1304"/>
                  </a:lnTo>
                  <a:lnTo>
                    <a:pt x="413" y="1340"/>
                  </a:lnTo>
                  <a:lnTo>
                    <a:pt x="356" y="1338"/>
                  </a:lnTo>
                  <a:lnTo>
                    <a:pt x="316" y="1332"/>
                  </a:lnTo>
                  <a:lnTo>
                    <a:pt x="316" y="1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503"/>
            <p:cNvSpPr>
              <a:spLocks/>
            </p:cNvSpPr>
            <p:nvPr/>
          </p:nvSpPr>
          <p:spPr bwMode="auto">
            <a:xfrm>
              <a:off x="4129" y="1938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504"/>
            <p:cNvSpPr>
              <a:spLocks/>
            </p:cNvSpPr>
            <p:nvPr/>
          </p:nvSpPr>
          <p:spPr bwMode="auto">
            <a:xfrm>
              <a:off x="4853" y="1922"/>
              <a:ext cx="161" cy="202"/>
            </a:xfrm>
            <a:custGeom>
              <a:avLst/>
              <a:gdLst>
                <a:gd name="T0" fmla="*/ 75 w 383"/>
                <a:gd name="T1" fmla="*/ 350 h 474"/>
                <a:gd name="T2" fmla="*/ 141 w 383"/>
                <a:gd name="T3" fmla="*/ 219 h 474"/>
                <a:gd name="T4" fmla="*/ 88 w 383"/>
                <a:gd name="T5" fmla="*/ 103 h 474"/>
                <a:gd name="T6" fmla="*/ 139 w 383"/>
                <a:gd name="T7" fmla="*/ 97 h 474"/>
                <a:gd name="T8" fmla="*/ 147 w 383"/>
                <a:gd name="T9" fmla="*/ 67 h 474"/>
                <a:gd name="T10" fmla="*/ 170 w 383"/>
                <a:gd name="T11" fmla="*/ 112 h 474"/>
                <a:gd name="T12" fmla="*/ 227 w 383"/>
                <a:gd name="T13" fmla="*/ 54 h 474"/>
                <a:gd name="T14" fmla="*/ 242 w 383"/>
                <a:gd name="T15" fmla="*/ 0 h 474"/>
                <a:gd name="T16" fmla="*/ 251 w 383"/>
                <a:gd name="T17" fmla="*/ 67 h 474"/>
                <a:gd name="T18" fmla="*/ 280 w 383"/>
                <a:gd name="T19" fmla="*/ 31 h 474"/>
                <a:gd name="T20" fmla="*/ 270 w 383"/>
                <a:gd name="T21" fmla="*/ 90 h 474"/>
                <a:gd name="T22" fmla="*/ 383 w 383"/>
                <a:gd name="T23" fmla="*/ 88 h 474"/>
                <a:gd name="T24" fmla="*/ 287 w 383"/>
                <a:gd name="T25" fmla="*/ 124 h 474"/>
                <a:gd name="T26" fmla="*/ 227 w 383"/>
                <a:gd name="T27" fmla="*/ 130 h 474"/>
                <a:gd name="T28" fmla="*/ 223 w 383"/>
                <a:gd name="T29" fmla="*/ 177 h 474"/>
                <a:gd name="T30" fmla="*/ 236 w 383"/>
                <a:gd name="T31" fmla="*/ 270 h 474"/>
                <a:gd name="T32" fmla="*/ 151 w 383"/>
                <a:gd name="T33" fmla="*/ 284 h 474"/>
                <a:gd name="T34" fmla="*/ 145 w 383"/>
                <a:gd name="T35" fmla="*/ 371 h 474"/>
                <a:gd name="T36" fmla="*/ 145 w 383"/>
                <a:gd name="T37" fmla="*/ 438 h 474"/>
                <a:gd name="T38" fmla="*/ 16 w 383"/>
                <a:gd name="T39" fmla="*/ 474 h 474"/>
                <a:gd name="T40" fmla="*/ 63 w 383"/>
                <a:gd name="T41" fmla="*/ 426 h 474"/>
                <a:gd name="T42" fmla="*/ 0 w 383"/>
                <a:gd name="T43" fmla="*/ 348 h 474"/>
                <a:gd name="T44" fmla="*/ 61 w 383"/>
                <a:gd name="T45" fmla="*/ 379 h 474"/>
                <a:gd name="T46" fmla="*/ 75 w 383"/>
                <a:gd name="T47" fmla="*/ 350 h 474"/>
                <a:gd name="T48" fmla="*/ 75 w 383"/>
                <a:gd name="T49" fmla="*/ 3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474">
                  <a:moveTo>
                    <a:pt x="75" y="350"/>
                  </a:moveTo>
                  <a:lnTo>
                    <a:pt x="141" y="219"/>
                  </a:lnTo>
                  <a:lnTo>
                    <a:pt x="88" y="103"/>
                  </a:lnTo>
                  <a:lnTo>
                    <a:pt x="139" y="97"/>
                  </a:lnTo>
                  <a:lnTo>
                    <a:pt x="147" y="67"/>
                  </a:lnTo>
                  <a:lnTo>
                    <a:pt x="170" y="112"/>
                  </a:lnTo>
                  <a:lnTo>
                    <a:pt x="227" y="54"/>
                  </a:lnTo>
                  <a:lnTo>
                    <a:pt x="242" y="0"/>
                  </a:lnTo>
                  <a:lnTo>
                    <a:pt x="251" y="67"/>
                  </a:lnTo>
                  <a:lnTo>
                    <a:pt x="280" y="31"/>
                  </a:lnTo>
                  <a:lnTo>
                    <a:pt x="270" y="90"/>
                  </a:lnTo>
                  <a:lnTo>
                    <a:pt x="383" y="88"/>
                  </a:lnTo>
                  <a:lnTo>
                    <a:pt x="287" y="124"/>
                  </a:lnTo>
                  <a:lnTo>
                    <a:pt x="227" y="130"/>
                  </a:lnTo>
                  <a:lnTo>
                    <a:pt x="223" y="177"/>
                  </a:lnTo>
                  <a:lnTo>
                    <a:pt x="236" y="270"/>
                  </a:lnTo>
                  <a:lnTo>
                    <a:pt x="151" y="284"/>
                  </a:lnTo>
                  <a:lnTo>
                    <a:pt x="145" y="371"/>
                  </a:lnTo>
                  <a:lnTo>
                    <a:pt x="145" y="438"/>
                  </a:lnTo>
                  <a:lnTo>
                    <a:pt x="16" y="474"/>
                  </a:lnTo>
                  <a:lnTo>
                    <a:pt x="63" y="426"/>
                  </a:lnTo>
                  <a:lnTo>
                    <a:pt x="0" y="348"/>
                  </a:lnTo>
                  <a:lnTo>
                    <a:pt x="61" y="379"/>
                  </a:lnTo>
                  <a:lnTo>
                    <a:pt x="75" y="350"/>
                  </a:lnTo>
                  <a:lnTo>
                    <a:pt x="75" y="35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505"/>
            <p:cNvSpPr>
              <a:spLocks/>
            </p:cNvSpPr>
            <p:nvPr/>
          </p:nvSpPr>
          <p:spPr bwMode="auto">
            <a:xfrm>
              <a:off x="4643" y="2017"/>
              <a:ext cx="120" cy="102"/>
            </a:xfrm>
            <a:custGeom>
              <a:avLst/>
              <a:gdLst>
                <a:gd name="T0" fmla="*/ 0 w 286"/>
                <a:gd name="T1" fmla="*/ 0 h 239"/>
                <a:gd name="T2" fmla="*/ 2 w 286"/>
                <a:gd name="T3" fmla="*/ 80 h 239"/>
                <a:gd name="T4" fmla="*/ 50 w 286"/>
                <a:gd name="T5" fmla="*/ 49 h 239"/>
                <a:gd name="T6" fmla="*/ 84 w 286"/>
                <a:gd name="T7" fmla="*/ 108 h 239"/>
                <a:gd name="T8" fmla="*/ 133 w 286"/>
                <a:gd name="T9" fmla="*/ 91 h 239"/>
                <a:gd name="T10" fmla="*/ 156 w 286"/>
                <a:gd name="T11" fmla="*/ 135 h 239"/>
                <a:gd name="T12" fmla="*/ 183 w 286"/>
                <a:gd name="T13" fmla="*/ 190 h 239"/>
                <a:gd name="T14" fmla="*/ 190 w 286"/>
                <a:gd name="T15" fmla="*/ 239 h 239"/>
                <a:gd name="T16" fmla="*/ 230 w 286"/>
                <a:gd name="T17" fmla="*/ 161 h 239"/>
                <a:gd name="T18" fmla="*/ 286 w 286"/>
                <a:gd name="T19" fmla="*/ 104 h 239"/>
                <a:gd name="T20" fmla="*/ 179 w 286"/>
                <a:gd name="T21" fmla="*/ 104 h 239"/>
                <a:gd name="T22" fmla="*/ 227 w 286"/>
                <a:gd name="T23" fmla="*/ 26 h 239"/>
                <a:gd name="T24" fmla="*/ 132 w 286"/>
                <a:gd name="T25" fmla="*/ 44 h 239"/>
                <a:gd name="T26" fmla="*/ 78 w 286"/>
                <a:gd name="T27" fmla="*/ 21 h 239"/>
                <a:gd name="T28" fmla="*/ 67 w 286"/>
                <a:gd name="T29" fmla="*/ 13 h 239"/>
                <a:gd name="T30" fmla="*/ 54 w 286"/>
                <a:gd name="T31" fmla="*/ 7 h 239"/>
                <a:gd name="T32" fmla="*/ 38 w 286"/>
                <a:gd name="T33" fmla="*/ 6 h 239"/>
                <a:gd name="T34" fmla="*/ 0 w 286"/>
                <a:gd name="T35" fmla="*/ 0 h 239"/>
                <a:gd name="T36" fmla="*/ 0 w 286"/>
                <a:gd name="T3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239">
                  <a:moveTo>
                    <a:pt x="0" y="0"/>
                  </a:moveTo>
                  <a:lnTo>
                    <a:pt x="2" y="80"/>
                  </a:lnTo>
                  <a:lnTo>
                    <a:pt x="50" y="49"/>
                  </a:lnTo>
                  <a:lnTo>
                    <a:pt x="84" y="108"/>
                  </a:lnTo>
                  <a:lnTo>
                    <a:pt x="133" y="91"/>
                  </a:lnTo>
                  <a:lnTo>
                    <a:pt x="156" y="135"/>
                  </a:lnTo>
                  <a:lnTo>
                    <a:pt x="183" y="190"/>
                  </a:lnTo>
                  <a:lnTo>
                    <a:pt x="190" y="239"/>
                  </a:lnTo>
                  <a:lnTo>
                    <a:pt x="230" y="161"/>
                  </a:lnTo>
                  <a:lnTo>
                    <a:pt x="286" y="104"/>
                  </a:lnTo>
                  <a:lnTo>
                    <a:pt x="179" y="104"/>
                  </a:lnTo>
                  <a:lnTo>
                    <a:pt x="227" y="26"/>
                  </a:lnTo>
                  <a:lnTo>
                    <a:pt x="132" y="44"/>
                  </a:lnTo>
                  <a:lnTo>
                    <a:pt x="78" y="21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3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8" name="Group 506"/>
            <p:cNvGrpSpPr>
              <a:grpSpLocks/>
            </p:cNvGrpSpPr>
            <p:nvPr/>
          </p:nvGrpSpPr>
          <p:grpSpPr bwMode="auto">
            <a:xfrm>
              <a:off x="4522" y="1139"/>
              <a:ext cx="86" cy="151"/>
              <a:chOff x="3184" y="2297"/>
              <a:chExt cx="74" cy="157"/>
            </a:xfrm>
          </p:grpSpPr>
          <p:sp>
            <p:nvSpPr>
              <p:cNvPr id="260" name="Freeform 507"/>
              <p:cNvSpPr>
                <a:spLocks/>
              </p:cNvSpPr>
              <p:nvPr/>
            </p:nvSpPr>
            <p:spPr bwMode="auto">
              <a:xfrm>
                <a:off x="3185" y="2297"/>
                <a:ext cx="70" cy="54"/>
              </a:xfrm>
              <a:custGeom>
                <a:avLst/>
                <a:gdLst>
                  <a:gd name="T0" fmla="*/ 2 w 140"/>
                  <a:gd name="T1" fmla="*/ 15 h 106"/>
                  <a:gd name="T2" fmla="*/ 0 w 140"/>
                  <a:gd name="T3" fmla="*/ 106 h 106"/>
                  <a:gd name="T4" fmla="*/ 51 w 140"/>
                  <a:gd name="T5" fmla="*/ 104 h 106"/>
                  <a:gd name="T6" fmla="*/ 51 w 140"/>
                  <a:gd name="T7" fmla="*/ 32 h 106"/>
                  <a:gd name="T8" fmla="*/ 91 w 140"/>
                  <a:gd name="T9" fmla="*/ 30 h 106"/>
                  <a:gd name="T10" fmla="*/ 91 w 140"/>
                  <a:gd name="T11" fmla="*/ 100 h 106"/>
                  <a:gd name="T12" fmla="*/ 140 w 140"/>
                  <a:gd name="T13" fmla="*/ 97 h 106"/>
                  <a:gd name="T14" fmla="*/ 138 w 140"/>
                  <a:gd name="T15" fmla="*/ 0 h 106"/>
                  <a:gd name="T16" fmla="*/ 2 w 140"/>
                  <a:gd name="T17" fmla="*/ 15 h 106"/>
                  <a:gd name="T18" fmla="*/ 2 w 140"/>
                  <a:gd name="T19" fmla="*/ 1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06">
                    <a:moveTo>
                      <a:pt x="2" y="15"/>
                    </a:moveTo>
                    <a:lnTo>
                      <a:pt x="0" y="106"/>
                    </a:lnTo>
                    <a:lnTo>
                      <a:pt x="51" y="104"/>
                    </a:lnTo>
                    <a:lnTo>
                      <a:pt x="51" y="32"/>
                    </a:lnTo>
                    <a:lnTo>
                      <a:pt x="91" y="30"/>
                    </a:lnTo>
                    <a:lnTo>
                      <a:pt x="91" y="100"/>
                    </a:lnTo>
                    <a:lnTo>
                      <a:pt x="140" y="97"/>
                    </a:lnTo>
                    <a:lnTo>
                      <a:pt x="138" y="0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Freeform 508"/>
              <p:cNvSpPr>
                <a:spLocks/>
              </p:cNvSpPr>
              <p:nvPr/>
            </p:nvSpPr>
            <p:spPr bwMode="auto">
              <a:xfrm>
                <a:off x="3186" y="2358"/>
                <a:ext cx="66" cy="76"/>
              </a:xfrm>
              <a:custGeom>
                <a:avLst/>
                <a:gdLst>
                  <a:gd name="T0" fmla="*/ 0 w 133"/>
                  <a:gd name="T1" fmla="*/ 10 h 152"/>
                  <a:gd name="T2" fmla="*/ 0 w 133"/>
                  <a:gd name="T3" fmla="*/ 152 h 152"/>
                  <a:gd name="T4" fmla="*/ 49 w 133"/>
                  <a:gd name="T5" fmla="*/ 149 h 152"/>
                  <a:gd name="T6" fmla="*/ 47 w 133"/>
                  <a:gd name="T7" fmla="*/ 25 h 152"/>
                  <a:gd name="T8" fmla="*/ 76 w 133"/>
                  <a:gd name="T9" fmla="*/ 23 h 152"/>
                  <a:gd name="T10" fmla="*/ 76 w 133"/>
                  <a:gd name="T11" fmla="*/ 150 h 152"/>
                  <a:gd name="T12" fmla="*/ 133 w 133"/>
                  <a:gd name="T13" fmla="*/ 150 h 152"/>
                  <a:gd name="T14" fmla="*/ 133 w 133"/>
                  <a:gd name="T15" fmla="*/ 0 h 152"/>
                  <a:gd name="T16" fmla="*/ 0 w 133"/>
                  <a:gd name="T17" fmla="*/ 10 h 152"/>
                  <a:gd name="T18" fmla="*/ 0 w 133"/>
                  <a:gd name="T19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52">
                    <a:moveTo>
                      <a:pt x="0" y="10"/>
                    </a:moveTo>
                    <a:lnTo>
                      <a:pt x="0" y="152"/>
                    </a:lnTo>
                    <a:lnTo>
                      <a:pt x="49" y="149"/>
                    </a:lnTo>
                    <a:lnTo>
                      <a:pt x="47" y="25"/>
                    </a:lnTo>
                    <a:lnTo>
                      <a:pt x="76" y="23"/>
                    </a:lnTo>
                    <a:lnTo>
                      <a:pt x="76" y="150"/>
                    </a:lnTo>
                    <a:lnTo>
                      <a:pt x="133" y="150"/>
                    </a:lnTo>
                    <a:lnTo>
                      <a:pt x="1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Freeform 509"/>
              <p:cNvSpPr>
                <a:spLocks/>
              </p:cNvSpPr>
              <p:nvPr/>
            </p:nvSpPr>
            <p:spPr bwMode="auto">
              <a:xfrm>
                <a:off x="3184" y="2442"/>
                <a:ext cx="74" cy="12"/>
              </a:xfrm>
              <a:custGeom>
                <a:avLst/>
                <a:gdLst>
                  <a:gd name="T0" fmla="*/ 0 w 148"/>
                  <a:gd name="T1" fmla="*/ 7 h 24"/>
                  <a:gd name="T2" fmla="*/ 148 w 148"/>
                  <a:gd name="T3" fmla="*/ 0 h 24"/>
                  <a:gd name="T4" fmla="*/ 131 w 148"/>
                  <a:gd name="T5" fmla="*/ 22 h 24"/>
                  <a:gd name="T6" fmla="*/ 0 w 148"/>
                  <a:gd name="T7" fmla="*/ 24 h 24"/>
                  <a:gd name="T8" fmla="*/ 0 w 148"/>
                  <a:gd name="T9" fmla="*/ 7 h 24"/>
                  <a:gd name="T10" fmla="*/ 0 w 148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24">
                    <a:moveTo>
                      <a:pt x="0" y="7"/>
                    </a:moveTo>
                    <a:lnTo>
                      <a:pt x="148" y="0"/>
                    </a:lnTo>
                    <a:lnTo>
                      <a:pt x="131" y="22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9" name="Group 510"/>
            <p:cNvGrpSpPr>
              <a:grpSpLocks/>
            </p:cNvGrpSpPr>
            <p:nvPr/>
          </p:nvGrpSpPr>
          <p:grpSpPr bwMode="auto">
            <a:xfrm>
              <a:off x="3682" y="1857"/>
              <a:ext cx="60" cy="141"/>
              <a:chOff x="1714" y="2760"/>
              <a:chExt cx="71" cy="165"/>
            </a:xfrm>
          </p:grpSpPr>
          <p:sp>
            <p:nvSpPr>
              <p:cNvPr id="257" name="Freeform 51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" name="Freeform 51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" name="Freeform 51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0" name="Group 514"/>
            <p:cNvGrpSpPr>
              <a:grpSpLocks/>
            </p:cNvGrpSpPr>
            <p:nvPr/>
          </p:nvGrpSpPr>
          <p:grpSpPr bwMode="auto">
            <a:xfrm>
              <a:off x="4527" y="1617"/>
              <a:ext cx="77" cy="158"/>
              <a:chOff x="1714" y="2760"/>
              <a:chExt cx="71" cy="165"/>
            </a:xfrm>
          </p:grpSpPr>
          <p:sp>
            <p:nvSpPr>
              <p:cNvPr id="254" name="Freeform 515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" name="Freeform 516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" name="Freeform 517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1" name="Freeform 518"/>
            <p:cNvSpPr>
              <a:spLocks/>
            </p:cNvSpPr>
            <p:nvPr/>
          </p:nvSpPr>
          <p:spPr bwMode="auto">
            <a:xfrm>
              <a:off x="4527" y="1429"/>
              <a:ext cx="72" cy="97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519"/>
            <p:cNvSpPr>
              <a:spLocks/>
            </p:cNvSpPr>
            <p:nvPr/>
          </p:nvSpPr>
          <p:spPr bwMode="auto">
            <a:xfrm>
              <a:off x="3349" y="1533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520"/>
            <p:cNvSpPr>
              <a:spLocks/>
            </p:cNvSpPr>
            <p:nvPr/>
          </p:nvSpPr>
          <p:spPr bwMode="auto">
            <a:xfrm>
              <a:off x="4531" y="1354"/>
              <a:ext cx="65" cy="68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778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Faculdade de Santo André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Vamos agora analisar três alternativas para a obtenção da informação </a:t>
            </a:r>
            <a:r>
              <a:rPr lang="pt-BR" sz="3200" dirty="0" smtClean="0"/>
              <a:t>desejada</a:t>
            </a:r>
          </a:p>
          <a:p>
            <a:pPr lvl="1"/>
            <a:r>
              <a:rPr lang="pt-BR" sz="3200" dirty="0" smtClean="0"/>
              <a:t>Realização </a:t>
            </a:r>
            <a:r>
              <a:rPr lang="pt-BR" sz="3200" dirty="0"/>
              <a:t>de um censo </a:t>
            </a:r>
            <a:r>
              <a:rPr lang="pt-BR" sz="3200" dirty="0" smtClean="0"/>
              <a:t>com os 900 candidatos</a:t>
            </a:r>
          </a:p>
          <a:p>
            <a:pPr lvl="1"/>
            <a:r>
              <a:rPr lang="pt-BR" sz="3200" dirty="0" smtClean="0"/>
              <a:t>Seleção </a:t>
            </a:r>
            <a:r>
              <a:rPr lang="pt-BR" sz="3200" dirty="0"/>
              <a:t>de uma amostra de 30 </a:t>
            </a:r>
            <a:r>
              <a:rPr lang="pt-BR" sz="3200" dirty="0" smtClean="0"/>
              <a:t>candidatos, </a:t>
            </a:r>
            <a:r>
              <a:rPr lang="pt-BR" sz="3200" dirty="0"/>
              <a:t>usando uma tabela de números </a:t>
            </a:r>
            <a:r>
              <a:rPr lang="pt-BR" sz="3200" dirty="0" smtClean="0"/>
              <a:t>aleatórios</a:t>
            </a:r>
          </a:p>
          <a:p>
            <a:pPr lvl="1"/>
            <a:r>
              <a:rPr lang="pt-BR" sz="3200" dirty="0" smtClean="0"/>
              <a:t>Seleção </a:t>
            </a:r>
            <a:r>
              <a:rPr lang="pt-BR" sz="3200" dirty="0"/>
              <a:t>de uma amostra de 30 candidatos, utilizando o Excel</a:t>
            </a:r>
            <a:endParaRPr lang="pt-BR" sz="32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15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318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Conduzindo um Censo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Se os dados relevantes para </a:t>
            </a:r>
            <a:r>
              <a:rPr lang="pt-BR" dirty="0" smtClean="0"/>
              <a:t>todos os </a:t>
            </a:r>
            <a:r>
              <a:rPr lang="pt-BR" dirty="0"/>
              <a:t>900 candidatos estavam no banco de dados da faculdade, os parâmetros populacionais de interesse </a:t>
            </a:r>
            <a:r>
              <a:rPr lang="pt-BR" dirty="0" smtClean="0"/>
              <a:t>podem </a:t>
            </a:r>
            <a:r>
              <a:rPr lang="pt-BR" dirty="0"/>
              <a:t>ser calculado usando as fórmulas apresentadas no Capítulo </a:t>
            </a:r>
            <a:r>
              <a:rPr lang="pt-BR" dirty="0" smtClean="0"/>
              <a:t>3</a:t>
            </a:r>
          </a:p>
          <a:p>
            <a:r>
              <a:rPr lang="pt-BR" dirty="0" smtClean="0"/>
              <a:t>Vamos </a:t>
            </a:r>
            <a:r>
              <a:rPr lang="pt-BR" dirty="0"/>
              <a:t>supor por um momento que um censo é </a:t>
            </a:r>
            <a:r>
              <a:rPr lang="pt-BR" dirty="0" smtClean="0"/>
              <a:t>aplicável neste exemplo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7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Conduzindo um Censo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sz="3200" dirty="0" smtClean="0"/>
                  <a:t>Média Populacional da nota ENEM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32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BR" sz="3200" b="0" i="1" smtClean="0">
                              <a:effectLst/>
                              <a:latin typeface="Cambria Math"/>
                              <a:ea typeface="Cambria Math"/>
                            </a:rPr>
                            <m:t>900</m:t>
                          </m:r>
                        </m:den>
                      </m:f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=550</m:t>
                      </m:r>
                    </m:oMath>
                  </m:oMathPara>
                </a14:m>
                <a:endParaRPr lang="pt-BR" sz="3200" dirty="0">
                  <a:effectLst/>
                </a:endParaRPr>
              </a:p>
              <a:p>
                <a:r>
                  <a:rPr lang="pt-BR" sz="3200" dirty="0" smtClean="0"/>
                  <a:t>Desvio Padrão </a:t>
                </a:r>
                <a:r>
                  <a:rPr lang="pt-BR" sz="3200" dirty="0"/>
                  <a:t>Populacional da nota ENEM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32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t-BR" sz="3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pt-BR" sz="3200" b="0" i="1" smtClean="0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900</m:t>
                              </m:r>
                            </m:den>
                          </m:f>
                        </m:e>
                      </m:rad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=30</m:t>
                      </m:r>
                    </m:oMath>
                  </m:oMathPara>
                </a14:m>
                <a:endParaRPr lang="pt-BR" sz="3200" dirty="0" smtClean="0">
                  <a:effectLst/>
                </a:endParaRPr>
              </a:p>
              <a:p>
                <a:r>
                  <a:rPr lang="pt-BR" sz="3200" dirty="0" smtClean="0"/>
                  <a:t>Proporção Populacional dos que desejam morar no </a:t>
                </a:r>
                <a:r>
                  <a:rPr lang="pt-BR" sz="3200" i="1" dirty="0" smtClean="0"/>
                  <a:t>campus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𝑝</m:t>
                      </m:r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248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900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</a:rPr>
                        <m:t>=0,28</m:t>
                      </m:r>
                    </m:oMath>
                  </m:oMathPara>
                </a14:m>
                <a:endParaRPr lang="pt-BR" sz="3200" dirty="0"/>
              </a:p>
              <a:p>
                <a:endParaRPr lang="pt-BR" sz="3200" dirty="0">
                  <a:effectLst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06" r="-24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17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183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Aleatória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/>
              <a:t>Agora, suponha que os dados necessários sobre os </a:t>
            </a:r>
            <a:r>
              <a:rPr lang="pt-BR" sz="3200" dirty="0" smtClean="0"/>
              <a:t>candidatos do </a:t>
            </a:r>
            <a:r>
              <a:rPr lang="pt-BR" sz="3200" dirty="0"/>
              <a:t>ano em curso ainda não foram </a:t>
            </a:r>
            <a:r>
              <a:rPr lang="pt-BR" sz="3200" dirty="0" smtClean="0"/>
              <a:t>inscritos </a:t>
            </a:r>
            <a:r>
              <a:rPr lang="pt-BR" sz="3200" dirty="0"/>
              <a:t>no banco de dados da </a:t>
            </a:r>
            <a:r>
              <a:rPr lang="pt-BR" sz="3200" dirty="0" smtClean="0"/>
              <a:t>faculdade</a:t>
            </a:r>
          </a:p>
          <a:p>
            <a:r>
              <a:rPr lang="pt-BR" sz="3200" dirty="0"/>
              <a:t>Além disso, o diretor de </a:t>
            </a:r>
            <a:r>
              <a:rPr lang="pt-BR" sz="3200" dirty="0" smtClean="0"/>
              <a:t>vestibular deve </a:t>
            </a:r>
            <a:r>
              <a:rPr lang="pt-BR" sz="3200" dirty="0"/>
              <a:t>obter estimativas dos parâmetros populacionais de interesse para uma reunião </a:t>
            </a:r>
            <a:r>
              <a:rPr lang="pt-BR" sz="3200" dirty="0" smtClean="0"/>
              <a:t>que vai ocorrer em </a:t>
            </a:r>
            <a:r>
              <a:rPr lang="pt-BR" sz="3200" dirty="0"/>
              <a:t>algumas </a:t>
            </a:r>
            <a:r>
              <a:rPr lang="pt-BR" sz="3200" dirty="0" smtClean="0"/>
              <a:t>horas</a:t>
            </a:r>
          </a:p>
          <a:p>
            <a:r>
              <a:rPr lang="pt-BR" sz="3200" dirty="0" smtClean="0"/>
              <a:t>Ele </a:t>
            </a:r>
            <a:r>
              <a:rPr lang="pt-BR" sz="3200" dirty="0"/>
              <a:t>decide </a:t>
            </a:r>
            <a:r>
              <a:rPr lang="pt-BR" sz="3200" dirty="0" smtClean="0"/>
              <a:t>que uma </a:t>
            </a:r>
            <a:r>
              <a:rPr lang="pt-BR" sz="3200" dirty="0"/>
              <a:t>amostra de 30 candidatos </a:t>
            </a:r>
            <a:r>
              <a:rPr lang="pt-BR" sz="3200" dirty="0" smtClean="0"/>
              <a:t>será utilizada</a:t>
            </a:r>
          </a:p>
          <a:p>
            <a:r>
              <a:rPr lang="pt-BR" sz="3200" dirty="0"/>
              <a:t>Os </a:t>
            </a:r>
            <a:r>
              <a:rPr lang="pt-BR" sz="3200" dirty="0" smtClean="0"/>
              <a:t>candidatos foram </a:t>
            </a:r>
            <a:r>
              <a:rPr lang="pt-BR" sz="3200" dirty="0"/>
              <a:t>numerados de 1 a 900, </a:t>
            </a:r>
            <a:r>
              <a:rPr lang="pt-BR" sz="3200" dirty="0" smtClean="0"/>
              <a:t>conforme suas inscrições foram feitas</a:t>
            </a:r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18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56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Amostragem Aleatória Simples</a:t>
            </a:r>
            <a:br>
              <a:rPr lang="pt-BR" sz="3200" dirty="0" smtClean="0"/>
            </a:br>
            <a:r>
              <a:rPr lang="pt-BR" sz="3200" dirty="0" smtClean="0"/>
              <a:t>Usando uma Tabela de Números Aleatórios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 smtClean="0"/>
              <a:t>Pegando uma amostra de 30 candidatos</a:t>
            </a:r>
          </a:p>
          <a:p>
            <a:pPr lvl="1"/>
            <a:r>
              <a:rPr lang="pt-BR" sz="3200" dirty="0" smtClean="0"/>
              <a:t>Como a </a:t>
            </a:r>
            <a:r>
              <a:rPr lang="pt-BR" sz="3200" dirty="0"/>
              <a:t>população finita tem 900 elementos, vamos precisar de três dígitos aleatórios para selecionar aleatoriamente os candidatos </a:t>
            </a:r>
            <a:r>
              <a:rPr lang="pt-BR" sz="3200" dirty="0" smtClean="0"/>
              <a:t>numerados </a:t>
            </a:r>
            <a:r>
              <a:rPr lang="pt-BR" sz="3200" dirty="0"/>
              <a:t>de 1 a </a:t>
            </a:r>
            <a:r>
              <a:rPr lang="pt-BR" sz="3200" dirty="0" smtClean="0"/>
              <a:t>900</a:t>
            </a:r>
          </a:p>
          <a:p>
            <a:pPr lvl="1"/>
            <a:r>
              <a:rPr lang="pt-BR" sz="3200" dirty="0"/>
              <a:t>Nós usaremos os </a:t>
            </a:r>
            <a:r>
              <a:rPr lang="pt-BR" sz="3200" b="1" dirty="0"/>
              <a:t>três</a:t>
            </a:r>
            <a:r>
              <a:rPr lang="pt-BR" sz="3200" dirty="0"/>
              <a:t> últimos dígitos dos números de 5 dígitos aleatórios na </a:t>
            </a:r>
            <a:r>
              <a:rPr lang="pt-BR" sz="3200" b="1" dirty="0"/>
              <a:t>terceira</a:t>
            </a:r>
            <a:r>
              <a:rPr lang="pt-BR" sz="3200" dirty="0"/>
              <a:t> coluna da tabela do </a:t>
            </a:r>
            <a:r>
              <a:rPr lang="pt-BR" sz="3200" dirty="0" smtClean="0"/>
              <a:t>livro (pag. 279) de </a:t>
            </a:r>
            <a:r>
              <a:rPr lang="pt-BR" sz="3200" dirty="0"/>
              <a:t>números aleatórios, e </a:t>
            </a:r>
            <a:r>
              <a:rPr lang="pt-BR" sz="3200" dirty="0" smtClean="0"/>
              <a:t>continuar </a:t>
            </a:r>
            <a:r>
              <a:rPr lang="pt-BR" sz="3200" dirty="0"/>
              <a:t>na quarta coluna, </a:t>
            </a:r>
            <a:r>
              <a:rPr lang="pt-BR" sz="3200" dirty="0" smtClean="0"/>
              <a:t>se for necessário</a:t>
            </a:r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19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70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Amostragens e Distribuições Amostrais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Capítulo 7 – parte 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Amostragem Aleatória Simples</a:t>
            </a:r>
            <a:br>
              <a:rPr lang="pt-BR" sz="3200" dirty="0" smtClean="0"/>
            </a:br>
            <a:r>
              <a:rPr lang="pt-BR" sz="3200" dirty="0" smtClean="0"/>
              <a:t>Usando uma Tabela de Números Aleatórios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3200" dirty="0" smtClean="0"/>
              <a:t>Pegando uma amostra de 30 candidatos</a:t>
            </a:r>
          </a:p>
          <a:p>
            <a:pPr lvl="1"/>
            <a:r>
              <a:rPr lang="pt-BR" sz="3200" dirty="0"/>
              <a:t>Os números que </a:t>
            </a:r>
            <a:r>
              <a:rPr lang="pt-BR" sz="3200" dirty="0" smtClean="0"/>
              <a:t>obtivermos serão os </a:t>
            </a:r>
            <a:r>
              <a:rPr lang="pt-BR" sz="3200" dirty="0"/>
              <a:t>números dos </a:t>
            </a:r>
            <a:r>
              <a:rPr lang="pt-BR" sz="3200" dirty="0" smtClean="0"/>
              <a:t>candidatos para a amostra</a:t>
            </a:r>
            <a:r>
              <a:rPr lang="pt-BR" sz="3200" dirty="0"/>
              <a:t>, a menos </a:t>
            </a:r>
            <a:r>
              <a:rPr lang="pt-BR" sz="3200" dirty="0" smtClean="0"/>
              <a:t>que o </a:t>
            </a:r>
            <a:r>
              <a:rPr lang="pt-BR" sz="3200" dirty="0"/>
              <a:t>número aleatório </a:t>
            </a:r>
            <a:r>
              <a:rPr lang="pt-BR" sz="3200" dirty="0" smtClean="0"/>
              <a:t>seja </a:t>
            </a:r>
            <a:r>
              <a:rPr lang="pt-BR" sz="3200" dirty="0"/>
              <a:t>maior do que 900 </a:t>
            </a:r>
            <a:r>
              <a:rPr lang="pt-BR" sz="3200" dirty="0" smtClean="0"/>
              <a:t>ou o </a:t>
            </a:r>
            <a:r>
              <a:rPr lang="pt-BR" sz="3200" dirty="0"/>
              <a:t>número aleatório já </a:t>
            </a:r>
            <a:r>
              <a:rPr lang="pt-BR" sz="3200" dirty="0" smtClean="0"/>
              <a:t>tenha sido usado</a:t>
            </a:r>
            <a:endParaRPr lang="pt-BR" sz="3200" dirty="0"/>
          </a:p>
          <a:p>
            <a:pPr lvl="1"/>
            <a:r>
              <a:rPr lang="pt-BR" sz="3200" dirty="0"/>
              <a:t>Vamos continuar a </a:t>
            </a:r>
            <a:r>
              <a:rPr lang="pt-BR" sz="3200" dirty="0" smtClean="0"/>
              <a:t>obter números </a:t>
            </a:r>
            <a:r>
              <a:rPr lang="pt-BR" sz="3200" dirty="0"/>
              <a:t>aleatórios até que </a:t>
            </a:r>
            <a:r>
              <a:rPr lang="pt-BR" sz="3200" dirty="0" smtClean="0"/>
              <a:t>sejam selecionados </a:t>
            </a:r>
            <a:r>
              <a:rPr lang="pt-BR" sz="3200" dirty="0"/>
              <a:t>30 candidatos para a </a:t>
            </a:r>
            <a:r>
              <a:rPr lang="pt-BR" sz="3200" dirty="0" smtClean="0"/>
              <a:t>amostra</a:t>
            </a:r>
          </a:p>
          <a:p>
            <a:pPr lvl="1"/>
            <a:r>
              <a:rPr lang="pt-BR" sz="3200" dirty="0"/>
              <a:t>(Iremos através de todas coluna 3 e parte da coluna 4 da tabela de números aleatórios, encontrando no processo de cinco números maior do que 900 e </a:t>
            </a:r>
            <a:r>
              <a:rPr lang="pt-BR" sz="3200" dirty="0" smtClean="0"/>
              <a:t>um duplicado, 835)</a:t>
            </a:r>
            <a:endParaRPr lang="pt-BR" sz="3200" dirty="0"/>
          </a:p>
          <a:p>
            <a:pPr lvl="1"/>
            <a:endParaRPr lang="pt-BR" sz="32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20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827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Amostragem Aleatória Simples</a:t>
            </a:r>
            <a:br>
              <a:rPr lang="pt-BR" sz="3200" dirty="0" smtClean="0"/>
            </a:br>
            <a:r>
              <a:rPr lang="pt-BR" sz="3200" dirty="0" smtClean="0"/>
              <a:t>Usando uma Tabela de Números Aleatórios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Uso de número aleatórios para amostragem</a:t>
            </a:r>
            <a:endParaRPr lang="pt-BR" sz="28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21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444625" y="2258715"/>
            <a:ext cx="6084888" cy="4338637"/>
            <a:chOff x="1444625" y="2258715"/>
            <a:chExt cx="6084888" cy="4338637"/>
          </a:xfrm>
        </p:grpSpPr>
        <p:sp>
          <p:nvSpPr>
            <p:cNvPr id="148" name="Rectangle 7"/>
            <p:cNvSpPr>
              <a:spLocks noChangeArrowheads="1"/>
            </p:cNvSpPr>
            <p:nvPr/>
          </p:nvSpPr>
          <p:spPr bwMode="auto">
            <a:xfrm>
              <a:off x="1681163" y="2258715"/>
              <a:ext cx="5848350" cy="4338637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 Box 439"/>
            <p:cNvSpPr txBox="1">
              <a:spLocks noChangeArrowheads="1"/>
            </p:cNvSpPr>
            <p:nvPr/>
          </p:nvSpPr>
          <p:spPr bwMode="auto">
            <a:xfrm>
              <a:off x="2822575" y="311914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744</a:t>
              </a:r>
            </a:p>
          </p:txBody>
        </p:sp>
        <p:sp>
          <p:nvSpPr>
            <p:cNvPr id="150" name="Text Box 440"/>
            <p:cNvSpPr txBox="1">
              <a:spLocks noChangeArrowheads="1"/>
            </p:cNvSpPr>
            <p:nvPr/>
          </p:nvSpPr>
          <p:spPr bwMode="auto">
            <a:xfrm>
              <a:off x="2822575" y="348109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436</a:t>
              </a:r>
            </a:p>
          </p:txBody>
        </p:sp>
        <p:sp>
          <p:nvSpPr>
            <p:cNvPr id="151" name="Text Box 441"/>
            <p:cNvSpPr txBox="1">
              <a:spLocks noChangeArrowheads="1"/>
            </p:cNvSpPr>
            <p:nvPr/>
          </p:nvSpPr>
          <p:spPr bwMode="auto">
            <a:xfrm>
              <a:off x="2822575" y="384304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865</a:t>
              </a:r>
            </a:p>
          </p:txBody>
        </p:sp>
        <p:sp>
          <p:nvSpPr>
            <p:cNvPr id="152" name="Text Box 442"/>
            <p:cNvSpPr txBox="1">
              <a:spLocks noChangeArrowheads="1"/>
            </p:cNvSpPr>
            <p:nvPr/>
          </p:nvSpPr>
          <p:spPr bwMode="auto">
            <a:xfrm>
              <a:off x="2822575" y="420499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790</a:t>
              </a:r>
            </a:p>
          </p:txBody>
        </p:sp>
        <p:sp>
          <p:nvSpPr>
            <p:cNvPr id="153" name="Text Box 443"/>
            <p:cNvSpPr txBox="1">
              <a:spLocks noChangeArrowheads="1"/>
            </p:cNvSpPr>
            <p:nvPr/>
          </p:nvSpPr>
          <p:spPr bwMode="auto">
            <a:xfrm>
              <a:off x="2822575" y="456694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835</a:t>
              </a:r>
            </a:p>
          </p:txBody>
        </p:sp>
        <p:sp>
          <p:nvSpPr>
            <p:cNvPr id="154" name="Text Box 444"/>
            <p:cNvSpPr txBox="1">
              <a:spLocks noChangeArrowheads="1"/>
            </p:cNvSpPr>
            <p:nvPr/>
          </p:nvSpPr>
          <p:spPr bwMode="auto">
            <a:xfrm>
              <a:off x="2822575" y="492889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902</a:t>
              </a:r>
            </a:p>
          </p:txBody>
        </p:sp>
        <p:sp>
          <p:nvSpPr>
            <p:cNvPr id="155" name="Text Box 445"/>
            <p:cNvSpPr txBox="1">
              <a:spLocks noChangeArrowheads="1"/>
            </p:cNvSpPr>
            <p:nvPr/>
          </p:nvSpPr>
          <p:spPr bwMode="auto">
            <a:xfrm>
              <a:off x="2822575" y="530989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190</a:t>
              </a:r>
            </a:p>
          </p:txBody>
        </p:sp>
        <p:sp>
          <p:nvSpPr>
            <p:cNvPr id="156" name="Text Box 446"/>
            <p:cNvSpPr txBox="1">
              <a:spLocks noChangeArrowheads="1"/>
            </p:cNvSpPr>
            <p:nvPr/>
          </p:nvSpPr>
          <p:spPr bwMode="auto">
            <a:xfrm>
              <a:off x="2822575" y="567184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836</a:t>
              </a:r>
            </a:p>
          </p:txBody>
        </p:sp>
        <p:sp>
          <p:nvSpPr>
            <p:cNvPr id="157" name="Text Box 447"/>
            <p:cNvSpPr txBox="1">
              <a:spLocks noChangeArrowheads="1"/>
            </p:cNvSpPr>
            <p:nvPr/>
          </p:nvSpPr>
          <p:spPr bwMode="auto">
            <a:xfrm>
              <a:off x="3349625" y="6033790"/>
              <a:ext cx="20494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.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 e continua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Text Box 448"/>
            <p:cNvSpPr txBox="1">
              <a:spLocks noChangeArrowheads="1"/>
            </p:cNvSpPr>
            <p:nvPr/>
          </p:nvSpPr>
          <p:spPr bwMode="auto">
            <a:xfrm>
              <a:off x="1808163" y="2423815"/>
              <a:ext cx="2550635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Número Aleatório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3 Dígitos</a:t>
              </a:r>
              <a:endPara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 Box 449"/>
            <p:cNvSpPr txBox="1">
              <a:spLocks noChangeArrowheads="1"/>
            </p:cNvSpPr>
            <p:nvPr/>
          </p:nvSpPr>
          <p:spPr bwMode="auto">
            <a:xfrm>
              <a:off x="4493052" y="2423815"/>
              <a:ext cx="2744085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Candidato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Incluído na Amostra</a:t>
              </a:r>
              <a:endPara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AutoShape 450"/>
            <p:cNvSpPr>
              <a:spLocks noChangeArrowheads="1"/>
            </p:cNvSpPr>
            <p:nvPr/>
          </p:nvSpPr>
          <p:spPr bwMode="auto">
            <a:xfrm rot="5400000">
              <a:off x="1400175" y="286990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 Box 451"/>
            <p:cNvSpPr txBox="1">
              <a:spLocks noChangeArrowheads="1"/>
            </p:cNvSpPr>
            <p:nvPr/>
          </p:nvSpPr>
          <p:spPr bwMode="auto">
            <a:xfrm>
              <a:off x="5337175" y="348109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436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Text Box 452"/>
            <p:cNvSpPr txBox="1">
              <a:spLocks noChangeArrowheads="1"/>
            </p:cNvSpPr>
            <p:nvPr/>
          </p:nvSpPr>
          <p:spPr bwMode="auto">
            <a:xfrm>
              <a:off x="5337175" y="384304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865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 Box 453"/>
            <p:cNvSpPr txBox="1">
              <a:spLocks noChangeArrowheads="1"/>
            </p:cNvSpPr>
            <p:nvPr/>
          </p:nvSpPr>
          <p:spPr bwMode="auto">
            <a:xfrm>
              <a:off x="5337175" y="420499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790</a:t>
              </a:r>
            </a:p>
          </p:txBody>
        </p:sp>
        <p:sp>
          <p:nvSpPr>
            <p:cNvPr id="164" name="Text Box 454"/>
            <p:cNvSpPr txBox="1">
              <a:spLocks noChangeArrowheads="1"/>
            </p:cNvSpPr>
            <p:nvPr/>
          </p:nvSpPr>
          <p:spPr bwMode="auto">
            <a:xfrm>
              <a:off x="5337175" y="456694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835</a:t>
              </a:r>
            </a:p>
          </p:txBody>
        </p:sp>
        <p:sp>
          <p:nvSpPr>
            <p:cNvPr id="165" name="Text Box 455"/>
            <p:cNvSpPr txBox="1">
              <a:spLocks noChangeArrowheads="1"/>
            </p:cNvSpPr>
            <p:nvPr/>
          </p:nvSpPr>
          <p:spPr bwMode="auto">
            <a:xfrm>
              <a:off x="4414838" y="4928890"/>
              <a:ext cx="27210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Número excede 900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Text Box 456"/>
            <p:cNvSpPr txBox="1">
              <a:spLocks noChangeArrowheads="1"/>
            </p:cNvSpPr>
            <p:nvPr/>
          </p:nvSpPr>
          <p:spPr bwMode="auto">
            <a:xfrm>
              <a:off x="5337175" y="530989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190</a:t>
              </a:r>
            </a:p>
          </p:txBody>
        </p:sp>
        <p:sp>
          <p:nvSpPr>
            <p:cNvPr id="167" name="Text Box 457"/>
            <p:cNvSpPr txBox="1">
              <a:spLocks noChangeArrowheads="1"/>
            </p:cNvSpPr>
            <p:nvPr/>
          </p:nvSpPr>
          <p:spPr bwMode="auto">
            <a:xfrm>
              <a:off x="5337175" y="567184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836</a:t>
              </a:r>
            </a:p>
          </p:txBody>
        </p:sp>
        <p:sp>
          <p:nvSpPr>
            <p:cNvPr id="168" name="Text Box 458"/>
            <p:cNvSpPr txBox="1">
              <a:spLocks noChangeArrowheads="1"/>
            </p:cNvSpPr>
            <p:nvPr/>
          </p:nvSpPr>
          <p:spPr bwMode="auto">
            <a:xfrm>
              <a:off x="5337175" y="3119140"/>
              <a:ext cx="11576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No. 744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Line 5"/>
            <p:cNvSpPr>
              <a:spLocks noChangeShapeType="1"/>
            </p:cNvSpPr>
            <p:nvPr/>
          </p:nvSpPr>
          <p:spPr bwMode="auto">
            <a:xfrm flipV="1">
              <a:off x="2768600" y="5033665"/>
              <a:ext cx="782638" cy="2095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Line 459"/>
            <p:cNvSpPr>
              <a:spLocks noChangeShapeType="1"/>
            </p:cNvSpPr>
            <p:nvPr/>
          </p:nvSpPr>
          <p:spPr bwMode="auto">
            <a:xfrm flipH="1" flipV="1">
              <a:off x="2768600" y="5033665"/>
              <a:ext cx="782638" cy="2095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Amostragem Aleatória Simples</a:t>
            </a:r>
            <a:br>
              <a:rPr lang="pt-BR" sz="3200" dirty="0" smtClean="0"/>
            </a:br>
            <a:r>
              <a:rPr lang="pt-BR" sz="3200" dirty="0" smtClean="0"/>
              <a:t>Usando uma Tabela de Números Aleatórios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Amostra</a:t>
            </a:r>
            <a:endParaRPr lang="pt-BR" sz="28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22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67544" y="2348880"/>
            <a:ext cx="7675563" cy="4156075"/>
            <a:chOff x="467544" y="2348880"/>
            <a:chExt cx="7675563" cy="4156075"/>
          </a:xfrm>
        </p:grpSpPr>
        <p:sp>
          <p:nvSpPr>
            <p:cNvPr id="171" name="Rectangle 5"/>
            <p:cNvSpPr>
              <a:spLocks noChangeArrowheads="1"/>
            </p:cNvSpPr>
            <p:nvPr/>
          </p:nvSpPr>
          <p:spPr bwMode="auto">
            <a:xfrm>
              <a:off x="691382" y="2348880"/>
              <a:ext cx="7451725" cy="4156075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72" name="Text Box 438"/>
            <p:cNvSpPr txBox="1">
              <a:spLocks noChangeArrowheads="1"/>
            </p:cNvSpPr>
            <p:nvPr/>
          </p:nvSpPr>
          <p:spPr bwMode="auto">
            <a:xfrm>
              <a:off x="1007294" y="3242643"/>
              <a:ext cx="672652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1	744   	  Conrado Harris	525	       Não</a:t>
              </a:r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73" name="Text Box 439"/>
            <p:cNvSpPr txBox="1">
              <a:spLocks noChangeArrowheads="1"/>
            </p:cNvSpPr>
            <p:nvPr/>
          </p:nvSpPr>
          <p:spPr bwMode="auto">
            <a:xfrm>
              <a:off x="997769" y="3623643"/>
              <a:ext cx="66784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2	436	  Enrique Romero	350	       Sim</a:t>
              </a:r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74" name="Text Box 440"/>
            <p:cNvSpPr txBox="1">
              <a:spLocks noChangeArrowheads="1"/>
            </p:cNvSpPr>
            <p:nvPr/>
          </p:nvSpPr>
          <p:spPr bwMode="auto">
            <a:xfrm>
              <a:off x="1007294" y="4023693"/>
              <a:ext cx="67954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3	865	  Fabiano Avante	790	       Não</a:t>
              </a:r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75" name="Text Box 441"/>
            <p:cNvSpPr txBox="1">
              <a:spLocks noChangeArrowheads="1"/>
            </p:cNvSpPr>
            <p:nvPr/>
          </p:nvSpPr>
          <p:spPr bwMode="auto">
            <a:xfrm>
              <a:off x="988244" y="4423743"/>
              <a:ext cx="66784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4	790	  Lucila Cruz		380	       Sim</a:t>
              </a:r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76" name="Text Box 442"/>
            <p:cNvSpPr txBox="1">
              <a:spLocks noChangeArrowheads="1"/>
            </p:cNvSpPr>
            <p:nvPr/>
          </p:nvSpPr>
          <p:spPr bwMode="auto">
            <a:xfrm>
              <a:off x="1007294" y="4823793"/>
              <a:ext cx="689163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5	835	  Chan Chiang	  	530	       Não</a:t>
              </a:r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77" name="Text Box 443"/>
            <p:cNvSpPr txBox="1">
              <a:spLocks noChangeArrowheads="1"/>
            </p:cNvSpPr>
            <p:nvPr/>
          </p:nvSpPr>
          <p:spPr bwMode="auto">
            <a:xfrm>
              <a:off x="1026344" y="5157168"/>
              <a:ext cx="65087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>
                  <a:solidFill>
                    <a:schemeClr val="bg1"/>
                  </a:solidFill>
                </a:rPr>
                <a:t>.	  .		  .		   .	          .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78" name="Text Box 444"/>
            <p:cNvSpPr txBox="1">
              <a:spLocks noChangeArrowheads="1"/>
            </p:cNvSpPr>
            <p:nvPr/>
          </p:nvSpPr>
          <p:spPr bwMode="auto">
            <a:xfrm>
              <a:off x="912044" y="5928693"/>
              <a:ext cx="67954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30	 498	   Emília Morse	 510	        Não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9" name="Text Box 445"/>
            <p:cNvSpPr txBox="1">
              <a:spLocks noChangeArrowheads="1"/>
            </p:cNvSpPr>
            <p:nvPr/>
          </p:nvSpPr>
          <p:spPr bwMode="auto">
            <a:xfrm>
              <a:off x="835844" y="2842593"/>
              <a:ext cx="6335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chemeClr val="bg1"/>
                  </a:solidFill>
                </a:rPr>
                <a:t>No.</a:t>
              </a:r>
            </a:p>
          </p:txBody>
        </p:sp>
        <p:sp>
          <p:nvSpPr>
            <p:cNvPr id="180" name="Text Box 446"/>
            <p:cNvSpPr txBox="1">
              <a:spLocks noChangeArrowheads="1"/>
            </p:cNvSpPr>
            <p:nvPr/>
          </p:nvSpPr>
          <p:spPr bwMode="auto">
            <a:xfrm>
              <a:off x="1554982" y="2461593"/>
              <a:ext cx="136979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</a:rPr>
                <a:t>Número</a:t>
              </a:r>
            </a:p>
            <a:p>
              <a:pPr algn="ctr"/>
              <a:r>
                <a:rPr lang="pt-BR" sz="2400" b="1" u="sng" dirty="0" smtClean="0">
                  <a:solidFill>
                    <a:schemeClr val="bg1"/>
                  </a:solidFill>
                </a:rPr>
                <a:t>Aleatório</a:t>
              </a:r>
              <a:endParaRPr lang="pt-BR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1" name="Text Box 447"/>
            <p:cNvSpPr txBox="1">
              <a:spLocks noChangeArrowheads="1"/>
            </p:cNvSpPr>
            <p:nvPr/>
          </p:nvSpPr>
          <p:spPr bwMode="auto">
            <a:xfrm>
              <a:off x="3307582" y="2842593"/>
              <a:ext cx="14900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u="sng" dirty="0" smtClean="0">
                  <a:solidFill>
                    <a:schemeClr val="bg1"/>
                  </a:solidFill>
                </a:rPr>
                <a:t>Candidato</a:t>
              </a:r>
              <a:endParaRPr lang="pt-BR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2" name="Text Box 448"/>
            <p:cNvSpPr txBox="1">
              <a:spLocks noChangeArrowheads="1"/>
            </p:cNvSpPr>
            <p:nvPr/>
          </p:nvSpPr>
          <p:spPr bwMode="auto">
            <a:xfrm>
              <a:off x="5463407" y="2461593"/>
              <a:ext cx="102624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</a:rPr>
                <a:t>Nota</a:t>
              </a:r>
            </a:p>
            <a:p>
              <a:pPr algn="ctr"/>
              <a:r>
                <a:rPr lang="pt-BR" sz="2400" b="1" u="sng" dirty="0" smtClean="0">
                  <a:solidFill>
                    <a:schemeClr val="bg1"/>
                  </a:solidFill>
                </a:rPr>
                <a:t> ENEM</a:t>
              </a:r>
              <a:endParaRPr lang="pt-BR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3" name="Text Box 449"/>
            <p:cNvSpPr txBox="1">
              <a:spLocks noChangeArrowheads="1"/>
            </p:cNvSpPr>
            <p:nvPr/>
          </p:nvSpPr>
          <p:spPr bwMode="auto">
            <a:xfrm>
              <a:off x="6661969" y="2461593"/>
              <a:ext cx="12663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</a:rPr>
                <a:t>Moradia</a:t>
              </a:r>
            </a:p>
            <a:p>
              <a:pPr algn="ctr"/>
              <a:r>
                <a:rPr lang="pt-BR" sz="2400" b="1" u="sng" dirty="0" smtClean="0">
                  <a:solidFill>
                    <a:schemeClr val="bg1"/>
                  </a:solidFill>
                </a:rPr>
                <a:t>Campus</a:t>
              </a:r>
              <a:endParaRPr lang="pt-BR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4" name="AutoShape 450"/>
            <p:cNvSpPr>
              <a:spLocks noChangeArrowheads="1"/>
            </p:cNvSpPr>
            <p:nvPr/>
          </p:nvSpPr>
          <p:spPr bwMode="auto">
            <a:xfrm rot="5400000">
              <a:off x="423094" y="2974355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85" name="Text Box 452"/>
            <p:cNvSpPr txBox="1">
              <a:spLocks noChangeArrowheads="1"/>
            </p:cNvSpPr>
            <p:nvPr/>
          </p:nvSpPr>
          <p:spPr bwMode="auto">
            <a:xfrm>
              <a:off x="1026344" y="5481018"/>
              <a:ext cx="65087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>
                  <a:solidFill>
                    <a:schemeClr val="bg1"/>
                  </a:solidFill>
                </a:rPr>
                <a:t>.	  .		  .		   .	          .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Amostragem Aleatória Simples</a:t>
            </a:r>
            <a:br>
              <a:rPr lang="pt-BR" sz="3200" dirty="0" smtClean="0"/>
            </a:br>
            <a:r>
              <a:rPr lang="pt-BR" sz="3200" dirty="0" smtClean="0"/>
              <a:t>Usando o Computador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Pegando uma amostra de 30 candidatos</a:t>
            </a:r>
          </a:p>
          <a:p>
            <a:pPr lvl="1"/>
            <a:r>
              <a:rPr lang="pt-BR" sz="3200" dirty="0"/>
              <a:t>Os computadores podem ser usados ​​para gerar números aleatórios para </a:t>
            </a:r>
            <a:r>
              <a:rPr lang="pt-BR" sz="3200" dirty="0" smtClean="0"/>
              <a:t>selecionar amostras</a:t>
            </a:r>
          </a:p>
          <a:p>
            <a:pPr lvl="1"/>
            <a:r>
              <a:rPr lang="pt-BR" sz="3200" dirty="0"/>
              <a:t>Por exemplo, a função do Excel = </a:t>
            </a:r>
            <a:r>
              <a:rPr lang="pt-BR" sz="3200" dirty="0" smtClean="0"/>
              <a:t>ALEATÓRIOENTRE(1;900</a:t>
            </a:r>
            <a:r>
              <a:rPr lang="pt-BR" sz="3200" dirty="0"/>
              <a:t>) pode ser usado para gerar números aleatórios entre 1 e </a:t>
            </a:r>
            <a:r>
              <a:rPr lang="pt-BR" sz="3200" dirty="0" smtClean="0"/>
              <a:t>900</a:t>
            </a:r>
          </a:p>
          <a:p>
            <a:pPr lvl="1"/>
            <a:r>
              <a:rPr lang="pt-BR" sz="3200" dirty="0"/>
              <a:t>Então </a:t>
            </a:r>
            <a:r>
              <a:rPr lang="pt-BR" sz="3200" dirty="0" smtClean="0"/>
              <a:t>escolhemos </a:t>
            </a:r>
            <a:r>
              <a:rPr lang="pt-BR" sz="3200" dirty="0"/>
              <a:t>os 30 candidatos correspondentes </a:t>
            </a:r>
            <a:r>
              <a:rPr lang="pt-BR" sz="3200" dirty="0" smtClean="0"/>
              <a:t>aos 30 </a:t>
            </a:r>
            <a:r>
              <a:rPr lang="pt-BR" sz="3200" dirty="0"/>
              <a:t>números aleatórios como nossa </a:t>
            </a:r>
            <a:r>
              <a:rPr lang="pt-BR" sz="3200" dirty="0" smtClean="0"/>
              <a:t>amostra</a:t>
            </a:r>
            <a:endParaRPr lang="pt-BR" sz="3200" dirty="0"/>
          </a:p>
          <a:p>
            <a:pPr lvl="1"/>
            <a:endParaRPr lang="pt-BR" sz="32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23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0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Estimador por Ponto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3200" dirty="0" smtClean="0"/>
                  <a:t> como estimador por ponto de </a:t>
                </a:r>
                <a:r>
                  <a:rPr lang="el-GR" sz="3200" i="1" dirty="0" smtClean="0"/>
                  <a:t>μ</a:t>
                </a:r>
                <a:endParaRPr lang="pt-BR" sz="3200" i="1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2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effectLst/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32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BR" sz="3200" b="0" i="1" smtClean="0">
                              <a:effectLst/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16.680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556</m:t>
                      </m:r>
                    </m:oMath>
                  </m:oMathPara>
                </a14:m>
                <a:endParaRPr lang="pt-BR" sz="3200" dirty="0">
                  <a:effectLst/>
                </a:endParaRPr>
              </a:p>
              <a:p>
                <a:r>
                  <a:rPr lang="pt-BR" sz="2800" i="1" dirty="0"/>
                  <a:t>s</a:t>
                </a:r>
                <a:r>
                  <a:rPr lang="pt-BR" sz="2800" dirty="0"/>
                  <a:t> </a:t>
                </a:r>
                <a:r>
                  <a:rPr lang="pt-BR" sz="2800" dirty="0" smtClean="0"/>
                  <a:t>como </a:t>
                </a:r>
                <a:r>
                  <a:rPr lang="pt-BR" sz="2800" dirty="0"/>
                  <a:t>estimador por ponto </a:t>
                </a:r>
                <a:r>
                  <a:rPr lang="pt-BR" sz="2800" dirty="0" smtClean="0"/>
                  <a:t>de </a:t>
                </a:r>
                <a:r>
                  <a:rPr lang="el-GR" sz="2800" i="1" dirty="0"/>
                  <a:t>σ</a:t>
                </a:r>
                <a:endParaRPr lang="pt-BR" sz="2800" i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32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32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t-BR" sz="32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32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3200" b="0" i="1" smtClean="0">
                                              <a:effectLst/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pt-BR" sz="32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pt-BR" sz="3200" b="0" i="1" smtClean="0"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den>
                          </m:f>
                        </m:e>
                      </m:rad>
                      <m:r>
                        <a:rPr lang="pt-BR" sz="32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23.555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den>
                          </m:f>
                        </m:e>
                      </m:rad>
                      <m:r>
                        <a:rPr lang="pt-BR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28,5</m:t>
                      </m:r>
                    </m:oMath>
                  </m:oMathPara>
                </a14:m>
                <a:endParaRPr lang="pt-BR" sz="3200" dirty="0" smtClean="0">
                  <a:effectLst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sz="3200" dirty="0"/>
                  <a:t> </a:t>
                </a:r>
                <a:r>
                  <a:rPr lang="pt-BR" sz="3200" dirty="0" smtClean="0"/>
                  <a:t>como </a:t>
                </a:r>
                <a:r>
                  <a:rPr lang="pt-BR" sz="3200" dirty="0"/>
                  <a:t>estimador por ponto </a:t>
                </a:r>
                <a:r>
                  <a:rPr lang="pt-BR" sz="3200" dirty="0" smtClean="0"/>
                  <a:t>de </a:t>
                </a:r>
                <a:r>
                  <a:rPr lang="pt-BR" sz="3200" i="1" dirty="0"/>
                  <a:t>p</a:t>
                </a:r>
                <a:endParaRPr lang="pt-BR" sz="320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𝑝</m:t>
                      </m:r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</a:rPr>
                        <m:t>=0,27</m:t>
                      </m:r>
                    </m:oMath>
                  </m:oMathPara>
                </a14:m>
                <a:endParaRPr lang="pt-BR" sz="3200" dirty="0"/>
              </a:p>
              <a:p>
                <a:endParaRPr lang="pt-BR" sz="3200" dirty="0">
                  <a:effectLst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24</a:t>
            </a:fld>
            <a:endParaRPr lang="pt-BR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67544" y="6211669"/>
            <a:ext cx="767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Nota: Diferentes números aleatórios </a:t>
            </a:r>
            <a:r>
              <a:rPr lang="pt-BR" sz="2000" b="1" dirty="0" smtClean="0"/>
              <a:t>teriam gerado uma </a:t>
            </a:r>
            <a:r>
              <a:rPr lang="pt-BR" sz="2000" b="1" dirty="0"/>
              <a:t>amostra diferente, que teria resultado em estimativas </a:t>
            </a:r>
            <a:r>
              <a:rPr lang="pt-BR" sz="2000" b="1" dirty="0" smtClean="0"/>
              <a:t>por pontos diferentes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023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Resumo das </a:t>
            </a:r>
            <a:r>
              <a:rPr lang="pt-BR" sz="2800" dirty="0" smtClean="0"/>
              <a:t>Estimativas por Pontos Fornecidas </a:t>
            </a:r>
            <a:r>
              <a:rPr lang="pt-BR" sz="2800" dirty="0"/>
              <a:t>por uma </a:t>
            </a:r>
            <a:r>
              <a:rPr lang="pt-BR" sz="2800" dirty="0" smtClean="0"/>
              <a:t>Amostra Aleatória Simples</a:t>
            </a:r>
            <a:endParaRPr lang="pt-BR" sz="2800" dirty="0"/>
          </a:p>
        </p:txBody>
      </p:sp>
      <p:grpSp>
        <p:nvGrpSpPr>
          <p:cNvPr id="263" name="Group 293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264" name="Freeform 294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295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296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297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298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299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300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1" name="Freeform 301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Freeform 302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303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Freeform 304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Freeform 305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" name="Freeform 306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307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308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309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310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311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312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313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314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315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316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317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318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319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320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321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322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323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324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325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326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327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328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329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330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331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332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333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334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335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36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37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38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339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340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41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42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43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344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345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346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347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348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349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350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351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352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353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354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55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56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57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58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59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60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1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62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63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364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365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366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367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368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369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70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71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72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373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74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75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76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77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378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379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380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381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82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83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84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85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86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87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88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89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90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391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392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393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394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395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396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397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398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399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400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401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Freeform 402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403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404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405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406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407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408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409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410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411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412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413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414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415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416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417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418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419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420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1" name="Freeform 421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Freeform 422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3" name="Freeform 423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424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425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426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427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428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429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430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1" name="Group 431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403" name="Freeform 432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Freeform 433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Freeform 434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02" name="Freeform 435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16780" y="1570062"/>
            <a:ext cx="8871813" cy="4667250"/>
            <a:chOff x="116780" y="1570062"/>
            <a:chExt cx="8871813" cy="4667250"/>
          </a:xfrm>
        </p:grpSpPr>
        <p:sp>
          <p:nvSpPr>
            <p:cNvPr id="150" name="Rectangle 164"/>
            <p:cNvSpPr>
              <a:spLocks noChangeArrowheads="1"/>
            </p:cNvSpPr>
            <p:nvPr/>
          </p:nvSpPr>
          <p:spPr bwMode="auto">
            <a:xfrm>
              <a:off x="304105" y="1570062"/>
              <a:ext cx="8578850" cy="46672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4874518" y="4899050"/>
                  <a:ext cx="4114075" cy="1200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n-US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= </a:t>
                  </a:r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Proporção  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Amostral de Candidatos 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que desejam morar no </a:t>
                  </a:r>
                  <a:r>
                    <a:rPr lang="pt-BR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campus</a:t>
                  </a:r>
                  <a:endParaRPr lang="pt-BR" sz="2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Text 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4518" y="4899050"/>
                  <a:ext cx="4114075" cy="12003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19" t="-4569" r="-1926" b="-131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 Box 2"/>
            <p:cNvSpPr txBox="1">
              <a:spLocks noChangeArrowheads="1"/>
            </p:cNvSpPr>
            <p:nvPr/>
          </p:nvSpPr>
          <p:spPr bwMode="auto">
            <a:xfrm>
              <a:off x="1096268" y="1708175"/>
              <a:ext cx="1827616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Parâmetro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Populacional</a:t>
              </a:r>
              <a:endPara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Text Box 3"/>
            <p:cNvSpPr txBox="1">
              <a:spLocks noChangeArrowheads="1"/>
            </p:cNvSpPr>
            <p:nvPr/>
          </p:nvSpPr>
          <p:spPr bwMode="auto">
            <a:xfrm>
              <a:off x="5469830" y="1708175"/>
              <a:ext cx="1479636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Estimador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Ponto</a:t>
              </a:r>
              <a:endParaRPr lang="pt-BR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Text Box 4"/>
            <p:cNvSpPr txBox="1">
              <a:spLocks noChangeArrowheads="1"/>
            </p:cNvSpPr>
            <p:nvPr/>
          </p:nvSpPr>
          <p:spPr bwMode="auto">
            <a:xfrm>
              <a:off x="7446268" y="1708175"/>
              <a:ext cx="1370632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Ponto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Estimado</a:t>
              </a:r>
              <a:endParaRPr lang="pt-BR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Text Box 5"/>
            <p:cNvSpPr txBox="1">
              <a:spLocks noChangeArrowheads="1"/>
            </p:cNvSpPr>
            <p:nvPr/>
          </p:nvSpPr>
          <p:spPr bwMode="auto">
            <a:xfrm>
              <a:off x="3334643" y="1708175"/>
              <a:ext cx="1530162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Valor do</a:t>
              </a:r>
            </a:p>
            <a:p>
              <a:pPr algn="ctr">
                <a:lnSpc>
                  <a:spcPct val="90000"/>
                </a:lnSpc>
              </a:pPr>
              <a:r>
                <a:rPr lang="pt-BR" sz="2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Parâmetro</a:t>
              </a:r>
              <a:endParaRPr lang="pt-BR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Text Box 149"/>
            <p:cNvSpPr txBox="1">
              <a:spLocks noChangeArrowheads="1"/>
            </p:cNvSpPr>
            <p:nvPr/>
          </p:nvSpPr>
          <p:spPr bwMode="auto">
            <a:xfrm>
              <a:off x="397768" y="2533675"/>
              <a:ext cx="317574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l-G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Média Populacional</a:t>
              </a:r>
            </a:p>
            <a:p>
              <a:pPr algn="l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 Nota do ENEM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Text Box 150"/>
            <p:cNvSpPr txBox="1">
              <a:spLocks noChangeArrowheads="1"/>
            </p:cNvSpPr>
            <p:nvPr/>
          </p:nvSpPr>
          <p:spPr bwMode="auto">
            <a:xfrm>
              <a:off x="3837880" y="253685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Text Box 152"/>
            <p:cNvSpPr txBox="1">
              <a:spLocks noChangeArrowheads="1"/>
            </p:cNvSpPr>
            <p:nvPr/>
          </p:nvSpPr>
          <p:spPr bwMode="auto">
            <a:xfrm>
              <a:off x="7838380" y="2536850"/>
              <a:ext cx="6511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Text Box 153"/>
            <p:cNvSpPr txBox="1">
              <a:spLocks noChangeArrowheads="1"/>
            </p:cNvSpPr>
            <p:nvPr/>
          </p:nvSpPr>
          <p:spPr bwMode="auto">
            <a:xfrm>
              <a:off x="397768" y="3562375"/>
              <a:ext cx="290663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Desvio Padrão 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Populacional da Nota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ENEM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 Box 154"/>
            <p:cNvSpPr txBox="1">
              <a:spLocks noChangeArrowheads="1"/>
            </p:cNvSpPr>
            <p:nvPr/>
          </p:nvSpPr>
          <p:spPr bwMode="auto">
            <a:xfrm>
              <a:off x="3971230" y="3546500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Text Box 155"/>
            <p:cNvSpPr txBox="1">
              <a:spLocks noChangeArrowheads="1"/>
            </p:cNvSpPr>
            <p:nvPr/>
          </p:nvSpPr>
          <p:spPr bwMode="auto">
            <a:xfrm>
              <a:off x="4874518" y="3546500"/>
              <a:ext cx="255454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Desvio Padrão 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Amostral da Nota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ENEM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 Box 156"/>
            <p:cNvSpPr txBox="1">
              <a:spLocks noChangeArrowheads="1"/>
            </p:cNvSpPr>
            <p:nvPr/>
          </p:nvSpPr>
          <p:spPr bwMode="auto">
            <a:xfrm>
              <a:off x="7781230" y="3546500"/>
              <a:ext cx="7312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28,5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Text Box 157"/>
            <p:cNvSpPr txBox="1">
              <a:spLocks noChangeArrowheads="1"/>
            </p:cNvSpPr>
            <p:nvPr/>
          </p:nvSpPr>
          <p:spPr bwMode="auto">
            <a:xfrm>
              <a:off x="416818" y="4899050"/>
              <a:ext cx="38134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Proporção  Pop.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Candidatos que desejam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morar no </a:t>
              </a:r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campus</a:t>
              </a:r>
              <a:endPara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 Box 158"/>
            <p:cNvSpPr txBox="1">
              <a:spLocks noChangeArrowheads="1"/>
            </p:cNvSpPr>
            <p:nvPr/>
          </p:nvSpPr>
          <p:spPr bwMode="auto">
            <a:xfrm>
              <a:off x="3914080" y="4880000"/>
              <a:ext cx="7312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0,28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Text Box 160"/>
            <p:cNvSpPr txBox="1">
              <a:spLocks noChangeArrowheads="1"/>
            </p:cNvSpPr>
            <p:nvPr/>
          </p:nvSpPr>
          <p:spPr bwMode="auto">
            <a:xfrm>
              <a:off x="7933630" y="4880000"/>
              <a:ext cx="7312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0,27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874519" y="2517801"/>
                  <a:ext cx="2837059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r>
                    <a:rPr lang="en-US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</a:t>
                  </a:r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Média Amostral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da Nota do ENEM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6" name="Text 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4519" y="2517801"/>
                  <a:ext cx="2837059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656" t="-6618" r="-3441" b="-198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Line 165"/>
            <p:cNvSpPr>
              <a:spLocks noChangeShapeType="1"/>
            </p:cNvSpPr>
            <p:nvPr/>
          </p:nvSpPr>
          <p:spPr bwMode="auto">
            <a:xfrm flipV="1">
              <a:off x="300930" y="3446487"/>
              <a:ext cx="8582025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Line 166"/>
            <p:cNvSpPr>
              <a:spLocks noChangeShapeType="1"/>
            </p:cNvSpPr>
            <p:nvPr/>
          </p:nvSpPr>
          <p:spPr bwMode="auto">
            <a:xfrm flipV="1">
              <a:off x="300930" y="4837137"/>
              <a:ext cx="859155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AutoShape 169"/>
            <p:cNvSpPr>
              <a:spLocks noChangeArrowheads="1"/>
            </p:cNvSpPr>
            <p:nvPr/>
          </p:nvSpPr>
          <p:spPr bwMode="auto">
            <a:xfrm rot="5400000">
              <a:off x="72330" y="268766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AutoShape 170"/>
            <p:cNvSpPr>
              <a:spLocks noChangeArrowheads="1"/>
            </p:cNvSpPr>
            <p:nvPr/>
          </p:nvSpPr>
          <p:spPr bwMode="auto">
            <a:xfrm rot="5400000">
              <a:off x="72330" y="371636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AutoShape 171"/>
            <p:cNvSpPr>
              <a:spLocks noChangeArrowheads="1"/>
            </p:cNvSpPr>
            <p:nvPr/>
          </p:nvSpPr>
          <p:spPr bwMode="auto">
            <a:xfrm rot="5400000">
              <a:off x="72330" y="504986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AutoShape 172"/>
            <p:cNvSpPr>
              <a:spLocks noChangeArrowheads="1"/>
            </p:cNvSpPr>
            <p:nvPr/>
          </p:nvSpPr>
          <p:spPr bwMode="auto">
            <a:xfrm rot="5400000">
              <a:off x="72330" y="198281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9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de Inferência Estatística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26</a:t>
            </a:fld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07504" y="2484338"/>
            <a:ext cx="8352928" cy="3536950"/>
            <a:chOff x="107504" y="2484338"/>
            <a:chExt cx="8352928" cy="353695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17054" y="4610001"/>
              <a:ext cx="3622675" cy="1411287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/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825054" y="2484338"/>
              <a:ext cx="2357438" cy="1457325"/>
            </a:xfrm>
            <a:prstGeom prst="ellipse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endParaRPr lang="en-US" sz="2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031804" y="2555776"/>
              <a:ext cx="4213932" cy="1331912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/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190429" y="3220938"/>
              <a:ext cx="835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268592" y="3884513"/>
              <a:ext cx="0" cy="730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944492" y="5314851"/>
              <a:ext cx="7889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996629" y="3944838"/>
              <a:ext cx="0" cy="676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750942" y="4619526"/>
              <a:ext cx="3263898" cy="1398587"/>
            </a:xfrm>
            <a:prstGeom prst="rect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>
                <a:lnSpc>
                  <a:spcPct val="90000"/>
                </a:lnSpc>
              </a:pPr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9917" y="4717951"/>
                  <a:ext cx="3446777" cy="1200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 valor 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é usado para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fazer inferências sobre o 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valor de </a:t>
                  </a:r>
                  <a:r>
                    <a:rPr lang="pt-BR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μ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917" y="4717951"/>
                  <a:ext cx="3446777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32" t="-4569" r="-3009" b="-131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27141" y="4708426"/>
                  <a:ext cx="3187699" cy="1200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Os dados amostrais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proporcionam um valor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para a média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pt-BR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a14:m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7141" y="4708426"/>
                  <a:ext cx="3187699" cy="12001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50" t="-4061" r="-2868" b="-131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095304" y="2612926"/>
              <a:ext cx="415043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Uma simples amostra aleatória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</a:t>
              </a:r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elementos é selecionada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partir da população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167954" y="2641501"/>
              <a:ext cx="159383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População 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 média</a:t>
              </a:r>
            </a:p>
            <a:p>
              <a:pPr algn="ctr"/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?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 rot="5400000">
              <a:off x="539304" y="318283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 rot="16200000" flipH="1">
              <a:off x="8260407" y="316378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 rot="16200000" flipH="1">
              <a:off x="7983934" y="524023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 rot="5400000">
              <a:off x="63054" y="525928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A </a:t>
                </a:r>
                <a:r>
                  <a:rPr lang="pt-BR" b="1" dirty="0"/>
                  <a:t>distribuição amostral </a:t>
                </a:r>
                <a:r>
                  <a:rPr lang="pt-BR" b="1" dirty="0" smtClean="0"/>
                  <a:t>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é a distribuição de probabilidade de todos os valores possíveis da média </a:t>
                </a:r>
                <a:r>
                  <a:rPr lang="pt-BR" dirty="0" smtClean="0"/>
                  <a:t>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r>
                  <a:rPr lang="pt-BR" dirty="0" smtClean="0"/>
                  <a:t>Valor esperado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:r>
                  <a:rPr lang="pt-BR" dirty="0" smtClean="0"/>
                  <a:t>Em que</a:t>
                </a:r>
              </a:p>
              <a:p>
                <a:pPr marL="114300" indent="0">
                  <a:buNone/>
                </a:pPr>
                <a:r>
                  <a:rPr lang="pt-BR" i="1" dirty="0" smtClean="0">
                    <a:effectLst/>
                  </a:rPr>
                  <a:t>μ</a:t>
                </a:r>
                <a:r>
                  <a:rPr lang="pt-BR" dirty="0" smtClean="0">
                    <a:effectLst/>
                  </a:rPr>
                  <a:t> = a média da população</a:t>
                </a:r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0" t="-3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1296"/>
                <a:ext cx="7620000" cy="553670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Desvio padrão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pPr lvl="1"/>
                <a:r>
                  <a:rPr lang="pt-BR" dirty="0" smtClean="0"/>
                  <a:t>População Finita</a:t>
                </a:r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:pPr lvl="1"/>
                <a:r>
                  <a:rPr lang="pt-BR" dirty="0"/>
                  <a:t>População </a:t>
                </a:r>
                <a:r>
                  <a:rPr lang="pt-BR" dirty="0" smtClean="0"/>
                  <a:t>Infinita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:r>
                  <a:rPr lang="pt-BR" dirty="0"/>
                  <a:t>A população finita é tratado como sendo infinito se </a:t>
                </a:r>
                <a:r>
                  <a:rPr lang="pt-BR" i="1" dirty="0"/>
                  <a:t>n</a:t>
                </a:r>
                <a:r>
                  <a:rPr lang="pt-BR" dirty="0"/>
                  <a:t> / </a:t>
                </a:r>
                <a:r>
                  <a:rPr lang="pt-BR" i="1" dirty="0"/>
                  <a:t>N</a:t>
                </a:r>
                <a:r>
                  <a:rPr lang="pt-BR" dirty="0"/>
                  <a:t> </a:t>
                </a:r>
                <a:r>
                  <a:rPr lang="pt-BR" dirty="0" smtClean="0"/>
                  <a:t>≤ 0,05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)/(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pt-BR" b="0" i="1" smtClean="0">
                            <a:effectLst/>
                            <a:latin typeface="Cambria Math"/>
                          </a:rPr>
                          <m:t>−1)</m:t>
                        </m:r>
                      </m:e>
                    </m:rad>
                  </m:oMath>
                </a14:m>
                <a:r>
                  <a:rPr lang="pt-BR" dirty="0" smtClean="0">
                    <a:effectLst/>
                  </a:rPr>
                  <a:t> é o fator de correção para populações finitas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pt-BR" dirty="0" smtClean="0"/>
                  <a:t> é </a:t>
                </a:r>
                <a:r>
                  <a:rPr lang="pt-BR" dirty="0"/>
                  <a:t>referido como o erro padrão da </a:t>
                </a:r>
                <a:r>
                  <a:rPr lang="pt-BR" dirty="0" smtClean="0"/>
                  <a:t>média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1296"/>
                <a:ext cx="7620000" cy="5536704"/>
              </a:xfrm>
              <a:blipFill rotWithShape="1">
                <a:blip r:embed="rId3"/>
                <a:stretch>
                  <a:fillRect t="-2423" r="-960" b="-9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Forma de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0" t="-18085" r="-2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Se usarmos </a:t>
            </a:r>
            <a:r>
              <a:rPr lang="pt-BR" dirty="0" smtClean="0"/>
              <a:t>uma </a:t>
            </a:r>
            <a:r>
              <a:rPr lang="pt-BR" dirty="0"/>
              <a:t>amostra aleatória simples </a:t>
            </a:r>
            <a:r>
              <a:rPr lang="pt-BR" dirty="0" smtClean="0"/>
              <a:t>grande </a:t>
            </a:r>
            <a:r>
              <a:rPr lang="pt-BR" dirty="0"/>
              <a:t>(</a:t>
            </a:r>
            <a:r>
              <a:rPr lang="pt-BR" i="1" dirty="0" smtClean="0"/>
              <a:t>n</a:t>
            </a:r>
            <a:r>
              <a:rPr lang="pt-BR" dirty="0" smtClean="0"/>
              <a:t> ≥ 30), </a:t>
            </a:r>
            <a:r>
              <a:rPr lang="pt-BR" dirty="0"/>
              <a:t>o </a:t>
            </a:r>
            <a:r>
              <a:rPr lang="pt-BR" b="1" dirty="0"/>
              <a:t>teorema do limite central </a:t>
            </a:r>
            <a:r>
              <a:rPr lang="pt-BR" dirty="0"/>
              <a:t>nos permite concluir que a distribuição amostral de pode ser aproximada por uma distribuição </a:t>
            </a:r>
            <a:r>
              <a:rPr lang="pt-BR" dirty="0" smtClean="0"/>
              <a:t>normal</a:t>
            </a:r>
          </a:p>
          <a:p>
            <a:r>
              <a:rPr lang="pt-BR" dirty="0"/>
              <a:t>Quando a amostra aleatória simples é pequena (</a:t>
            </a:r>
            <a:r>
              <a:rPr lang="pt-BR" i="1" dirty="0"/>
              <a:t>n</a:t>
            </a:r>
            <a:r>
              <a:rPr lang="pt-BR" dirty="0"/>
              <a:t> </a:t>
            </a:r>
            <a:r>
              <a:rPr lang="pt-BR" dirty="0" smtClean="0"/>
              <a:t>≤ 30</a:t>
            </a:r>
            <a:r>
              <a:rPr lang="pt-BR" dirty="0"/>
              <a:t>), a distribuição amostral </a:t>
            </a:r>
            <a:r>
              <a:rPr lang="pt-BR" dirty="0" smtClean="0"/>
              <a:t>pode </a:t>
            </a:r>
            <a:r>
              <a:rPr lang="pt-BR" dirty="0"/>
              <a:t>ser </a:t>
            </a:r>
            <a:r>
              <a:rPr lang="pt-BR" dirty="0" smtClean="0"/>
              <a:t>considerada </a:t>
            </a:r>
            <a:r>
              <a:rPr lang="pt-BR" dirty="0"/>
              <a:t>normal somente se assumirmos que a população tem uma distribuição normal</a:t>
            </a:r>
          </a:p>
          <a:p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4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Amostragens e Distribuições Amostrais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Amostragem Aleatória Simples</a:t>
                </a:r>
              </a:p>
              <a:p>
                <a:r>
                  <a:rPr lang="pt-BR" dirty="0" smtClean="0"/>
                  <a:t>Estimação por Ponto</a:t>
                </a:r>
              </a:p>
              <a:p>
                <a:r>
                  <a:rPr lang="pt-BR" dirty="0" smtClean="0"/>
                  <a:t>Introdução às Distribuições Amostrais</a:t>
                </a:r>
              </a:p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41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do Limite Central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Ao selecionar amostras aleatórias de tamanho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de uma população, podemos aproximar a distribuição amostral da média da amostra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por meio de uma </a:t>
                </a:r>
                <a:r>
                  <a:rPr lang="pt-BR" b="1" dirty="0" smtClean="0"/>
                  <a:t>distribuição normal </a:t>
                </a:r>
                <a:r>
                  <a:rPr lang="pt-BR" dirty="0" smtClean="0"/>
                  <a:t>à medida que o tamanho da amostra se torna maior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33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do Limite Central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 Distribuição da População</a:t>
            </a:r>
            <a:endParaRPr lang="pt-BR" sz="3600" dirty="0"/>
          </a:p>
        </p:txBody>
      </p:sp>
      <p:grpSp>
        <p:nvGrpSpPr>
          <p:cNvPr id="3" name="Grupo 2"/>
          <p:cNvGrpSpPr/>
          <p:nvPr/>
        </p:nvGrpSpPr>
        <p:grpSpPr>
          <a:xfrm>
            <a:off x="467544" y="2348880"/>
            <a:ext cx="7848872" cy="3888432"/>
            <a:chOff x="467544" y="2348880"/>
            <a:chExt cx="7848872" cy="3888432"/>
          </a:xfrm>
        </p:grpSpPr>
        <p:cxnSp>
          <p:nvCxnSpPr>
            <p:cNvPr id="7" name="Conector reto 6"/>
            <p:cNvCxnSpPr/>
            <p:nvPr/>
          </p:nvCxnSpPr>
          <p:spPr>
            <a:xfrm>
              <a:off x="467544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67544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82758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118762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54766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190770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226774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827584" y="3429000"/>
              <a:ext cx="144016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2915816" y="2348880"/>
              <a:ext cx="0" cy="388843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467544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1</a:t>
              </a:r>
              <a:endParaRPr lang="pt-BR" b="1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3275856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3275856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363589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99593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35597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471601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07605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5724128" y="2348880"/>
              <a:ext cx="0" cy="388843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/>
            <p:cNvSpPr txBox="1"/>
            <p:nvPr/>
          </p:nvSpPr>
          <p:spPr>
            <a:xfrm>
              <a:off x="3275856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2</a:t>
              </a:r>
              <a:endParaRPr lang="pt-BR" b="1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6084168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6084168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44420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0424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16428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752432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788436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6084168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3</a:t>
              </a:r>
              <a:endParaRPr lang="pt-BR" b="1" dirty="0"/>
            </a:p>
          </p:txBody>
        </p:sp>
        <p:sp>
          <p:nvSpPr>
            <p:cNvPr id="44" name="Triângulo retângulo 43"/>
            <p:cNvSpPr/>
            <p:nvPr/>
          </p:nvSpPr>
          <p:spPr>
            <a:xfrm>
              <a:off x="3635896" y="3429000"/>
              <a:ext cx="720080" cy="1008112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Triângulo retângulo 44"/>
            <p:cNvSpPr/>
            <p:nvPr/>
          </p:nvSpPr>
          <p:spPr>
            <a:xfrm flipH="1">
              <a:off x="4355976" y="3429000"/>
              <a:ext cx="720080" cy="1008112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orma livre 49"/>
            <p:cNvSpPr/>
            <p:nvPr/>
          </p:nvSpPr>
          <p:spPr>
            <a:xfrm>
              <a:off x="6096000" y="3241964"/>
              <a:ext cx="1440873" cy="1163781"/>
            </a:xfrm>
            <a:custGeom>
              <a:avLst/>
              <a:gdLst>
                <a:gd name="connsiteX0" fmla="*/ 0 w 1440873"/>
                <a:gd name="connsiteY0" fmla="*/ 0 h 1163781"/>
                <a:gd name="connsiteX1" fmla="*/ 346364 w 1440873"/>
                <a:gd name="connsiteY1" fmla="*/ 803563 h 1163781"/>
                <a:gd name="connsiteX2" fmla="*/ 1440873 w 1440873"/>
                <a:gd name="connsiteY2" fmla="*/ 1163781 h 116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1163781">
                  <a:moveTo>
                    <a:pt x="0" y="0"/>
                  </a:moveTo>
                  <a:cubicBezTo>
                    <a:pt x="53109" y="304799"/>
                    <a:pt x="106218" y="609599"/>
                    <a:pt x="346364" y="803563"/>
                  </a:cubicBezTo>
                  <a:cubicBezTo>
                    <a:pt x="586510" y="997527"/>
                    <a:pt x="1267691" y="1108363"/>
                    <a:pt x="1440873" y="11637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Forma livre 50"/>
            <p:cNvSpPr/>
            <p:nvPr/>
          </p:nvSpPr>
          <p:spPr>
            <a:xfrm>
              <a:off x="6082145" y="3255818"/>
              <a:ext cx="1440873" cy="1191491"/>
            </a:xfrm>
            <a:custGeom>
              <a:avLst/>
              <a:gdLst>
                <a:gd name="connsiteX0" fmla="*/ 0 w 1440873"/>
                <a:gd name="connsiteY0" fmla="*/ 0 h 1191491"/>
                <a:gd name="connsiteX1" fmla="*/ 13855 w 1440873"/>
                <a:gd name="connsiteY1" fmla="*/ 1163782 h 1191491"/>
                <a:gd name="connsiteX2" fmla="*/ 1440873 w 1440873"/>
                <a:gd name="connsiteY2" fmla="*/ 1191491 h 1191491"/>
                <a:gd name="connsiteX3" fmla="*/ 1330037 w 1440873"/>
                <a:gd name="connsiteY3" fmla="*/ 1108364 h 1191491"/>
                <a:gd name="connsiteX4" fmla="*/ 997528 w 1440873"/>
                <a:gd name="connsiteY4" fmla="*/ 1025237 h 1191491"/>
                <a:gd name="connsiteX5" fmla="*/ 706582 w 1440873"/>
                <a:gd name="connsiteY5" fmla="*/ 955964 h 1191491"/>
                <a:gd name="connsiteX6" fmla="*/ 443346 w 1440873"/>
                <a:gd name="connsiteY6" fmla="*/ 858982 h 1191491"/>
                <a:gd name="connsiteX7" fmla="*/ 304800 w 1440873"/>
                <a:gd name="connsiteY7" fmla="*/ 734291 h 1191491"/>
                <a:gd name="connsiteX8" fmla="*/ 138546 w 1440873"/>
                <a:gd name="connsiteY8" fmla="*/ 512618 h 1191491"/>
                <a:gd name="connsiteX9" fmla="*/ 55419 w 1440873"/>
                <a:gd name="connsiteY9" fmla="*/ 207818 h 1191491"/>
                <a:gd name="connsiteX10" fmla="*/ 0 w 1440873"/>
                <a:gd name="connsiteY10" fmla="*/ 0 h 11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0873" h="1191491">
                  <a:moveTo>
                    <a:pt x="0" y="0"/>
                  </a:moveTo>
                  <a:lnTo>
                    <a:pt x="13855" y="1163782"/>
                  </a:lnTo>
                  <a:lnTo>
                    <a:pt x="1440873" y="1191491"/>
                  </a:lnTo>
                  <a:lnTo>
                    <a:pt x="1330037" y="1108364"/>
                  </a:lnTo>
                  <a:lnTo>
                    <a:pt x="997528" y="1025237"/>
                  </a:lnTo>
                  <a:lnTo>
                    <a:pt x="706582" y="955964"/>
                  </a:lnTo>
                  <a:lnTo>
                    <a:pt x="443346" y="858982"/>
                  </a:lnTo>
                  <a:lnTo>
                    <a:pt x="304800" y="734291"/>
                  </a:lnTo>
                  <a:lnTo>
                    <a:pt x="138546" y="512618"/>
                  </a:lnTo>
                  <a:lnTo>
                    <a:pt x="55419" y="20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91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do Limite Central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600" dirty="0" smtClean="0"/>
                  <a:t>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3600" dirty="0" smtClean="0"/>
                  <a:t> (</a:t>
                </a:r>
                <a:r>
                  <a:rPr lang="pt-BR" sz="3600" i="1" dirty="0" smtClean="0"/>
                  <a:t>n</a:t>
                </a:r>
                <a:r>
                  <a:rPr lang="pt-BR" sz="3600" dirty="0" smtClean="0"/>
                  <a:t> = 2) 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19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reto 17"/>
          <p:cNvCxnSpPr/>
          <p:nvPr/>
        </p:nvCxnSpPr>
        <p:spPr>
          <a:xfrm>
            <a:off x="2915816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724128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o 54"/>
          <p:cNvGrpSpPr/>
          <p:nvPr/>
        </p:nvGrpSpPr>
        <p:grpSpPr>
          <a:xfrm>
            <a:off x="467544" y="2708920"/>
            <a:ext cx="7848872" cy="2745596"/>
            <a:chOff x="467544" y="2708920"/>
            <a:chExt cx="7848872" cy="2745596"/>
          </a:xfrm>
        </p:grpSpPr>
        <p:cxnSp>
          <p:nvCxnSpPr>
            <p:cNvPr id="7" name="Conector reto 6"/>
            <p:cNvCxnSpPr/>
            <p:nvPr/>
          </p:nvCxnSpPr>
          <p:spPr>
            <a:xfrm>
              <a:off x="467544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67544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82758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118762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54766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190770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2267744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467544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1</a:t>
              </a:r>
              <a:endParaRPr lang="pt-BR" b="1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3275856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3275856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363589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99593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35597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471601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076056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/>
            <p:cNvSpPr txBox="1"/>
            <p:nvPr/>
          </p:nvSpPr>
          <p:spPr>
            <a:xfrm>
              <a:off x="3275856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2</a:t>
              </a:r>
              <a:endParaRPr lang="pt-BR" b="1" dirty="0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6084168" y="2708920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6084168" y="4437112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44420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0424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16428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752432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7884368" y="436510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6084168" y="508518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População 3</a:t>
              </a:r>
              <a:endParaRPr lang="pt-BR" b="1" dirty="0"/>
            </a:p>
          </p:txBody>
        </p:sp>
        <p:sp>
          <p:nvSpPr>
            <p:cNvPr id="52" name="Triângulo isósceles 51"/>
            <p:cNvSpPr/>
            <p:nvPr/>
          </p:nvSpPr>
          <p:spPr>
            <a:xfrm>
              <a:off x="842686" y="3495182"/>
              <a:ext cx="1425058" cy="9105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3643745" y="3422073"/>
              <a:ext cx="1427019" cy="1025236"/>
            </a:xfrm>
            <a:custGeom>
              <a:avLst/>
              <a:gdLst>
                <a:gd name="connsiteX0" fmla="*/ 0 w 1427019"/>
                <a:gd name="connsiteY0" fmla="*/ 997527 h 1025236"/>
                <a:gd name="connsiteX1" fmla="*/ 13855 w 1427019"/>
                <a:gd name="connsiteY1" fmla="*/ 665018 h 1025236"/>
                <a:gd name="connsiteX2" fmla="*/ 69273 w 1427019"/>
                <a:gd name="connsiteY2" fmla="*/ 471054 h 1025236"/>
                <a:gd name="connsiteX3" fmla="*/ 180110 w 1427019"/>
                <a:gd name="connsiteY3" fmla="*/ 318654 h 1025236"/>
                <a:gd name="connsiteX4" fmla="*/ 346364 w 1427019"/>
                <a:gd name="connsiteY4" fmla="*/ 429491 h 1025236"/>
                <a:gd name="connsiteX5" fmla="*/ 401782 w 1427019"/>
                <a:gd name="connsiteY5" fmla="*/ 581891 h 1025236"/>
                <a:gd name="connsiteX6" fmla="*/ 471055 w 1427019"/>
                <a:gd name="connsiteY6" fmla="*/ 304800 h 1025236"/>
                <a:gd name="connsiteX7" fmla="*/ 554182 w 1427019"/>
                <a:gd name="connsiteY7" fmla="*/ 83127 h 1025236"/>
                <a:gd name="connsiteX8" fmla="*/ 706582 w 1427019"/>
                <a:gd name="connsiteY8" fmla="*/ 0 h 1025236"/>
                <a:gd name="connsiteX9" fmla="*/ 872837 w 1427019"/>
                <a:gd name="connsiteY9" fmla="*/ 83127 h 1025236"/>
                <a:gd name="connsiteX10" fmla="*/ 942110 w 1427019"/>
                <a:gd name="connsiteY10" fmla="*/ 290945 h 1025236"/>
                <a:gd name="connsiteX11" fmla="*/ 983673 w 1427019"/>
                <a:gd name="connsiteY11" fmla="*/ 512618 h 1025236"/>
                <a:gd name="connsiteX12" fmla="*/ 1025237 w 1427019"/>
                <a:gd name="connsiteY12" fmla="*/ 415636 h 1025236"/>
                <a:gd name="connsiteX13" fmla="*/ 1191491 w 1427019"/>
                <a:gd name="connsiteY13" fmla="*/ 318654 h 1025236"/>
                <a:gd name="connsiteX14" fmla="*/ 1357746 w 1427019"/>
                <a:gd name="connsiteY14" fmla="*/ 415636 h 1025236"/>
                <a:gd name="connsiteX15" fmla="*/ 1399310 w 1427019"/>
                <a:gd name="connsiteY15" fmla="*/ 581891 h 1025236"/>
                <a:gd name="connsiteX16" fmla="*/ 1427019 w 1427019"/>
                <a:gd name="connsiteY16" fmla="*/ 1025236 h 1025236"/>
                <a:gd name="connsiteX17" fmla="*/ 0 w 1427019"/>
                <a:gd name="connsiteY17" fmla="*/ 997527 h 1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7019" h="1025236">
                  <a:moveTo>
                    <a:pt x="0" y="997527"/>
                  </a:moveTo>
                  <a:lnTo>
                    <a:pt x="13855" y="665018"/>
                  </a:lnTo>
                  <a:lnTo>
                    <a:pt x="69273" y="471054"/>
                  </a:lnTo>
                  <a:lnTo>
                    <a:pt x="180110" y="318654"/>
                  </a:lnTo>
                  <a:lnTo>
                    <a:pt x="346364" y="429491"/>
                  </a:lnTo>
                  <a:lnTo>
                    <a:pt x="401782" y="581891"/>
                  </a:lnTo>
                  <a:lnTo>
                    <a:pt x="471055" y="304800"/>
                  </a:lnTo>
                  <a:lnTo>
                    <a:pt x="554182" y="83127"/>
                  </a:lnTo>
                  <a:lnTo>
                    <a:pt x="706582" y="0"/>
                  </a:lnTo>
                  <a:lnTo>
                    <a:pt x="872837" y="83127"/>
                  </a:lnTo>
                  <a:lnTo>
                    <a:pt x="942110" y="290945"/>
                  </a:lnTo>
                  <a:lnTo>
                    <a:pt x="983673" y="512618"/>
                  </a:lnTo>
                  <a:lnTo>
                    <a:pt x="1025237" y="415636"/>
                  </a:lnTo>
                  <a:lnTo>
                    <a:pt x="1191491" y="318654"/>
                  </a:lnTo>
                  <a:lnTo>
                    <a:pt x="1357746" y="415636"/>
                  </a:lnTo>
                  <a:lnTo>
                    <a:pt x="1399310" y="581891"/>
                  </a:lnTo>
                  <a:lnTo>
                    <a:pt x="1427019" y="1025236"/>
                  </a:lnTo>
                  <a:lnTo>
                    <a:pt x="0" y="9975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6096000" y="3352800"/>
              <a:ext cx="1274618" cy="1094509"/>
            </a:xfrm>
            <a:custGeom>
              <a:avLst/>
              <a:gdLst>
                <a:gd name="connsiteX0" fmla="*/ 0 w 1274618"/>
                <a:gd name="connsiteY0" fmla="*/ 235527 h 1094509"/>
                <a:gd name="connsiteX1" fmla="*/ 83127 w 1274618"/>
                <a:gd name="connsiteY1" fmla="*/ 83127 h 1094509"/>
                <a:gd name="connsiteX2" fmla="*/ 235527 w 1274618"/>
                <a:gd name="connsiteY2" fmla="*/ 0 h 1094509"/>
                <a:gd name="connsiteX3" fmla="*/ 401782 w 1274618"/>
                <a:gd name="connsiteY3" fmla="*/ 27709 h 1094509"/>
                <a:gd name="connsiteX4" fmla="*/ 484909 w 1274618"/>
                <a:gd name="connsiteY4" fmla="*/ 207818 h 1094509"/>
                <a:gd name="connsiteX5" fmla="*/ 720436 w 1274618"/>
                <a:gd name="connsiteY5" fmla="*/ 706582 h 1094509"/>
                <a:gd name="connsiteX6" fmla="*/ 942109 w 1274618"/>
                <a:gd name="connsiteY6" fmla="*/ 1011382 h 1094509"/>
                <a:gd name="connsiteX7" fmla="*/ 1177636 w 1274618"/>
                <a:gd name="connsiteY7" fmla="*/ 1052945 h 1094509"/>
                <a:gd name="connsiteX8" fmla="*/ 1260764 w 1274618"/>
                <a:gd name="connsiteY8" fmla="*/ 1080655 h 1094509"/>
                <a:gd name="connsiteX9" fmla="*/ 1274618 w 1274618"/>
                <a:gd name="connsiteY9" fmla="*/ 1094509 h 1094509"/>
                <a:gd name="connsiteX10" fmla="*/ 13855 w 1274618"/>
                <a:gd name="connsiteY10" fmla="*/ 1080655 h 1094509"/>
                <a:gd name="connsiteX11" fmla="*/ 0 w 1274618"/>
                <a:gd name="connsiteY11" fmla="*/ 235527 h 10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4618" h="1094509">
                  <a:moveTo>
                    <a:pt x="0" y="235527"/>
                  </a:moveTo>
                  <a:lnTo>
                    <a:pt x="83127" y="83127"/>
                  </a:lnTo>
                  <a:lnTo>
                    <a:pt x="235527" y="0"/>
                  </a:lnTo>
                  <a:lnTo>
                    <a:pt x="401782" y="27709"/>
                  </a:lnTo>
                  <a:lnTo>
                    <a:pt x="484909" y="207818"/>
                  </a:lnTo>
                  <a:lnTo>
                    <a:pt x="720436" y="706582"/>
                  </a:lnTo>
                  <a:lnTo>
                    <a:pt x="942109" y="1011382"/>
                  </a:lnTo>
                  <a:lnTo>
                    <a:pt x="1177636" y="1052945"/>
                  </a:lnTo>
                  <a:lnTo>
                    <a:pt x="1260764" y="1080655"/>
                  </a:lnTo>
                  <a:lnTo>
                    <a:pt x="1274618" y="1094509"/>
                  </a:lnTo>
                  <a:lnTo>
                    <a:pt x="13855" y="1080655"/>
                  </a:lnTo>
                  <a:lnTo>
                    <a:pt x="0" y="2355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847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do Limite Central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600" dirty="0" smtClean="0"/>
                  <a:t>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3600" dirty="0" smtClean="0"/>
                  <a:t> (</a:t>
                </a:r>
                <a:r>
                  <a:rPr lang="pt-BR" sz="3600" i="1" dirty="0" smtClean="0"/>
                  <a:t>n</a:t>
                </a:r>
                <a:r>
                  <a:rPr lang="pt-BR" sz="3600" dirty="0" smtClean="0"/>
                  <a:t> = 5) 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19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467544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67544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82758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8762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4766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0770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26774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915816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67544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1</a:t>
            </a:r>
            <a:endParaRPr lang="pt-BR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3275856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275856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63589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99593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35597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71601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07605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724128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275856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2</a:t>
            </a:r>
            <a:endParaRPr lang="pt-BR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6084168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084168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44420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80424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16428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752432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788436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6084168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3</a:t>
            </a:r>
            <a:endParaRPr lang="pt-BR" b="1" dirty="0"/>
          </a:p>
        </p:txBody>
      </p:sp>
      <p:sp>
        <p:nvSpPr>
          <p:cNvPr id="8" name="Forma livre 7"/>
          <p:cNvSpPr/>
          <p:nvPr/>
        </p:nvSpPr>
        <p:spPr>
          <a:xfrm>
            <a:off x="827584" y="2996952"/>
            <a:ext cx="1353344" cy="1434718"/>
          </a:xfrm>
          <a:custGeom>
            <a:avLst/>
            <a:gdLst>
              <a:gd name="connsiteX0" fmla="*/ 0 w 1149927"/>
              <a:gd name="connsiteY0" fmla="*/ 1302360 h 1434718"/>
              <a:gd name="connsiteX1" fmla="*/ 318655 w 1149927"/>
              <a:gd name="connsiteY1" fmla="*/ 1302360 h 1434718"/>
              <a:gd name="connsiteX2" fmla="*/ 623455 w 1149927"/>
              <a:gd name="connsiteY2" fmla="*/ 32 h 1434718"/>
              <a:gd name="connsiteX3" fmla="*/ 858982 w 1149927"/>
              <a:gd name="connsiteY3" fmla="*/ 1343923 h 1434718"/>
              <a:gd name="connsiteX4" fmla="*/ 1149927 w 1149927"/>
              <a:gd name="connsiteY4" fmla="*/ 1316214 h 14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927" h="1434718">
                <a:moveTo>
                  <a:pt x="0" y="1302360"/>
                </a:moveTo>
                <a:cubicBezTo>
                  <a:pt x="107373" y="1410887"/>
                  <a:pt x="214746" y="1519415"/>
                  <a:pt x="318655" y="1302360"/>
                </a:cubicBezTo>
                <a:cubicBezTo>
                  <a:pt x="422564" y="1085305"/>
                  <a:pt x="533400" y="-6895"/>
                  <a:pt x="623455" y="32"/>
                </a:cubicBezTo>
                <a:cubicBezTo>
                  <a:pt x="713510" y="6959"/>
                  <a:pt x="771237" y="1124559"/>
                  <a:pt x="858982" y="1343923"/>
                </a:cubicBezTo>
                <a:cubicBezTo>
                  <a:pt x="946727" y="1563287"/>
                  <a:pt x="1149927" y="1316214"/>
                  <a:pt x="1149927" y="13162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568646" y="3311217"/>
            <a:ext cx="1579418" cy="1058259"/>
          </a:xfrm>
          <a:custGeom>
            <a:avLst/>
            <a:gdLst>
              <a:gd name="connsiteX0" fmla="*/ 0 w 1579418"/>
              <a:gd name="connsiteY0" fmla="*/ 914419 h 1058259"/>
              <a:gd name="connsiteX1" fmla="*/ 374073 w 1579418"/>
              <a:gd name="connsiteY1" fmla="*/ 983692 h 1058259"/>
              <a:gd name="connsiteX2" fmla="*/ 845127 w 1579418"/>
              <a:gd name="connsiteY2" fmla="*/ 19 h 1058259"/>
              <a:gd name="connsiteX3" fmla="*/ 1219200 w 1579418"/>
              <a:gd name="connsiteY3" fmla="*/ 955983 h 1058259"/>
              <a:gd name="connsiteX4" fmla="*/ 1579418 w 1579418"/>
              <a:gd name="connsiteY4" fmla="*/ 983692 h 10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8" h="1058259">
                <a:moveTo>
                  <a:pt x="0" y="914419"/>
                </a:moveTo>
                <a:cubicBezTo>
                  <a:pt x="116609" y="1025255"/>
                  <a:pt x="233219" y="1136092"/>
                  <a:pt x="374073" y="983692"/>
                </a:cubicBezTo>
                <a:cubicBezTo>
                  <a:pt x="514927" y="831292"/>
                  <a:pt x="704273" y="4637"/>
                  <a:pt x="845127" y="19"/>
                </a:cubicBezTo>
                <a:cubicBezTo>
                  <a:pt x="985981" y="-4599"/>
                  <a:pt x="1096818" y="792037"/>
                  <a:pt x="1219200" y="955983"/>
                </a:cubicBezTo>
                <a:cubicBezTo>
                  <a:pt x="1341582" y="1119929"/>
                  <a:pt x="1417782" y="1022946"/>
                  <a:pt x="1579418" y="9836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6096000" y="3117079"/>
            <a:ext cx="762000" cy="1291148"/>
          </a:xfrm>
          <a:custGeom>
            <a:avLst/>
            <a:gdLst>
              <a:gd name="connsiteX0" fmla="*/ 0 w 762000"/>
              <a:gd name="connsiteY0" fmla="*/ 1177830 h 1291148"/>
              <a:gd name="connsiteX1" fmla="*/ 55418 w 762000"/>
              <a:gd name="connsiteY1" fmla="*/ 1177830 h 1291148"/>
              <a:gd name="connsiteX2" fmla="*/ 221673 w 762000"/>
              <a:gd name="connsiteY2" fmla="*/ 194 h 1291148"/>
              <a:gd name="connsiteX3" fmla="*/ 762000 w 762000"/>
              <a:gd name="connsiteY3" fmla="*/ 1274812 h 129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1291148">
                <a:moveTo>
                  <a:pt x="0" y="1177830"/>
                </a:moveTo>
                <a:cubicBezTo>
                  <a:pt x="9236" y="1275966"/>
                  <a:pt x="18473" y="1374103"/>
                  <a:pt x="55418" y="1177830"/>
                </a:cubicBezTo>
                <a:cubicBezTo>
                  <a:pt x="92363" y="981557"/>
                  <a:pt x="103909" y="-15970"/>
                  <a:pt x="221673" y="194"/>
                </a:cubicBezTo>
                <a:cubicBezTo>
                  <a:pt x="339437" y="16358"/>
                  <a:pt x="616527" y="1163976"/>
                  <a:pt x="762000" y="12748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do Limite Central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600" dirty="0" smtClean="0"/>
                  <a:t>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3600" dirty="0" smtClean="0"/>
                  <a:t> (</a:t>
                </a:r>
                <a:r>
                  <a:rPr lang="pt-BR" sz="3600" i="1" dirty="0" smtClean="0"/>
                  <a:t>n</a:t>
                </a:r>
                <a:r>
                  <a:rPr lang="pt-BR" sz="3600" dirty="0" smtClean="0"/>
                  <a:t> = 30) 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19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467544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67544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82758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8762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4766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0770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267744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915816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67544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1</a:t>
            </a:r>
            <a:endParaRPr lang="pt-BR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3275856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275856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63589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99593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35597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71601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076056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724128" y="2348880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275856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2</a:t>
            </a:r>
            <a:endParaRPr lang="pt-BR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6084168" y="270892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084168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44420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80424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16428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752432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7884368" y="43651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6084168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População 3</a:t>
            </a:r>
            <a:endParaRPr lang="pt-BR" b="1" dirty="0"/>
          </a:p>
        </p:txBody>
      </p:sp>
      <p:sp>
        <p:nvSpPr>
          <p:cNvPr id="17" name="Forma livre 16"/>
          <p:cNvSpPr/>
          <p:nvPr/>
        </p:nvSpPr>
        <p:spPr>
          <a:xfrm>
            <a:off x="1281514" y="2851824"/>
            <a:ext cx="554182" cy="1585288"/>
          </a:xfrm>
          <a:custGeom>
            <a:avLst/>
            <a:gdLst>
              <a:gd name="connsiteX0" fmla="*/ 0 w 554182"/>
              <a:gd name="connsiteY0" fmla="*/ 678984 h 789119"/>
              <a:gd name="connsiteX1" fmla="*/ 83127 w 554182"/>
              <a:gd name="connsiteY1" fmla="*/ 734402 h 789119"/>
              <a:gd name="connsiteX2" fmla="*/ 304800 w 554182"/>
              <a:gd name="connsiteY2" fmla="*/ 111 h 789119"/>
              <a:gd name="connsiteX3" fmla="*/ 457200 w 554182"/>
              <a:gd name="connsiteY3" fmla="*/ 678984 h 789119"/>
              <a:gd name="connsiteX4" fmla="*/ 554182 w 554182"/>
              <a:gd name="connsiteY4" fmla="*/ 720547 h 7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789119">
                <a:moveTo>
                  <a:pt x="0" y="678984"/>
                </a:moveTo>
                <a:cubicBezTo>
                  <a:pt x="16163" y="763266"/>
                  <a:pt x="32327" y="847548"/>
                  <a:pt x="83127" y="734402"/>
                </a:cubicBezTo>
                <a:cubicBezTo>
                  <a:pt x="133927" y="621256"/>
                  <a:pt x="242455" y="9347"/>
                  <a:pt x="304800" y="111"/>
                </a:cubicBezTo>
                <a:cubicBezTo>
                  <a:pt x="367145" y="-9125"/>
                  <a:pt x="415636" y="558911"/>
                  <a:pt x="457200" y="678984"/>
                </a:cubicBezTo>
                <a:cubicBezTo>
                  <a:pt x="498764" y="799057"/>
                  <a:pt x="526473" y="759802"/>
                  <a:pt x="554182" y="7205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 36"/>
          <p:cNvSpPr/>
          <p:nvPr/>
        </p:nvSpPr>
        <p:spPr>
          <a:xfrm>
            <a:off x="4078885" y="2886104"/>
            <a:ext cx="554182" cy="1585288"/>
          </a:xfrm>
          <a:custGeom>
            <a:avLst/>
            <a:gdLst>
              <a:gd name="connsiteX0" fmla="*/ 0 w 554182"/>
              <a:gd name="connsiteY0" fmla="*/ 678984 h 789119"/>
              <a:gd name="connsiteX1" fmla="*/ 83127 w 554182"/>
              <a:gd name="connsiteY1" fmla="*/ 734402 h 789119"/>
              <a:gd name="connsiteX2" fmla="*/ 304800 w 554182"/>
              <a:gd name="connsiteY2" fmla="*/ 111 h 789119"/>
              <a:gd name="connsiteX3" fmla="*/ 457200 w 554182"/>
              <a:gd name="connsiteY3" fmla="*/ 678984 h 789119"/>
              <a:gd name="connsiteX4" fmla="*/ 554182 w 554182"/>
              <a:gd name="connsiteY4" fmla="*/ 720547 h 7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789119">
                <a:moveTo>
                  <a:pt x="0" y="678984"/>
                </a:moveTo>
                <a:cubicBezTo>
                  <a:pt x="16163" y="763266"/>
                  <a:pt x="32327" y="847548"/>
                  <a:pt x="83127" y="734402"/>
                </a:cubicBezTo>
                <a:cubicBezTo>
                  <a:pt x="133927" y="621256"/>
                  <a:pt x="242455" y="9347"/>
                  <a:pt x="304800" y="111"/>
                </a:cubicBezTo>
                <a:cubicBezTo>
                  <a:pt x="367145" y="-9125"/>
                  <a:pt x="415636" y="558911"/>
                  <a:pt x="457200" y="678984"/>
                </a:cubicBezTo>
                <a:cubicBezTo>
                  <a:pt x="498764" y="799057"/>
                  <a:pt x="526473" y="759802"/>
                  <a:pt x="554182" y="7205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 37"/>
          <p:cNvSpPr/>
          <p:nvPr/>
        </p:nvSpPr>
        <p:spPr>
          <a:xfrm>
            <a:off x="6167117" y="2886104"/>
            <a:ext cx="554182" cy="1585288"/>
          </a:xfrm>
          <a:custGeom>
            <a:avLst/>
            <a:gdLst>
              <a:gd name="connsiteX0" fmla="*/ 0 w 554182"/>
              <a:gd name="connsiteY0" fmla="*/ 678984 h 789119"/>
              <a:gd name="connsiteX1" fmla="*/ 83127 w 554182"/>
              <a:gd name="connsiteY1" fmla="*/ 734402 h 789119"/>
              <a:gd name="connsiteX2" fmla="*/ 304800 w 554182"/>
              <a:gd name="connsiteY2" fmla="*/ 111 h 789119"/>
              <a:gd name="connsiteX3" fmla="*/ 457200 w 554182"/>
              <a:gd name="connsiteY3" fmla="*/ 678984 h 789119"/>
              <a:gd name="connsiteX4" fmla="*/ 554182 w 554182"/>
              <a:gd name="connsiteY4" fmla="*/ 720547 h 7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789119">
                <a:moveTo>
                  <a:pt x="0" y="678984"/>
                </a:moveTo>
                <a:cubicBezTo>
                  <a:pt x="16163" y="763266"/>
                  <a:pt x="32327" y="847548"/>
                  <a:pt x="83127" y="734402"/>
                </a:cubicBezTo>
                <a:cubicBezTo>
                  <a:pt x="133927" y="621256"/>
                  <a:pt x="242455" y="9347"/>
                  <a:pt x="304800" y="111"/>
                </a:cubicBezTo>
                <a:cubicBezTo>
                  <a:pt x="367145" y="-9125"/>
                  <a:pt x="415636" y="558911"/>
                  <a:pt x="457200" y="678984"/>
                </a:cubicBezTo>
                <a:cubicBezTo>
                  <a:pt x="498764" y="799057"/>
                  <a:pt x="526473" y="759802"/>
                  <a:pt x="554182" y="7205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2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35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9" name="Grupo 168"/>
          <p:cNvGrpSpPr/>
          <p:nvPr/>
        </p:nvGrpSpPr>
        <p:grpSpPr>
          <a:xfrm>
            <a:off x="755576" y="2020788"/>
            <a:ext cx="6556375" cy="4000500"/>
            <a:chOff x="755576" y="2020788"/>
            <a:chExt cx="6556375" cy="4000500"/>
          </a:xfrm>
        </p:grpSpPr>
        <p:sp>
          <p:nvSpPr>
            <p:cNvPr id="149" name="Rectangle 595"/>
            <p:cNvSpPr>
              <a:spLocks noChangeArrowheads="1"/>
            </p:cNvSpPr>
            <p:nvPr/>
          </p:nvSpPr>
          <p:spPr bwMode="auto">
            <a:xfrm>
              <a:off x="968301" y="2020788"/>
              <a:ext cx="6343650" cy="40005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1538214" y="2268438"/>
              <a:ext cx="4503737" cy="3057525"/>
            </a:xfrm>
            <a:custGeom>
              <a:avLst/>
              <a:gdLst>
                <a:gd name="T0" fmla="*/ 1335 w 2837"/>
                <a:gd name="T1" fmla="*/ 18 h 1926"/>
                <a:gd name="T2" fmla="*/ 1248 w 2837"/>
                <a:gd name="T3" fmla="*/ 108 h 1926"/>
                <a:gd name="T4" fmla="*/ 1187 w 2837"/>
                <a:gd name="T5" fmla="*/ 212 h 1926"/>
                <a:gd name="T6" fmla="*/ 1127 w 2837"/>
                <a:gd name="T7" fmla="*/ 326 h 1926"/>
                <a:gd name="T8" fmla="*/ 1083 w 2837"/>
                <a:gd name="T9" fmla="*/ 430 h 1926"/>
                <a:gd name="T10" fmla="*/ 1041 w 2837"/>
                <a:gd name="T11" fmla="*/ 534 h 1926"/>
                <a:gd name="T12" fmla="*/ 1003 w 2837"/>
                <a:gd name="T13" fmla="*/ 646 h 1926"/>
                <a:gd name="T14" fmla="*/ 967 w 2837"/>
                <a:gd name="T15" fmla="*/ 754 h 1926"/>
                <a:gd name="T16" fmla="*/ 939 w 2837"/>
                <a:gd name="T17" fmla="*/ 866 h 1926"/>
                <a:gd name="T18" fmla="*/ 911 w 2837"/>
                <a:gd name="T19" fmla="*/ 976 h 1926"/>
                <a:gd name="T20" fmla="*/ 879 w 2837"/>
                <a:gd name="T21" fmla="*/ 1078 h 1926"/>
                <a:gd name="T22" fmla="*/ 837 w 2837"/>
                <a:gd name="T23" fmla="*/ 1196 h 1926"/>
                <a:gd name="T24" fmla="*/ 796 w 2837"/>
                <a:gd name="T25" fmla="*/ 1292 h 1926"/>
                <a:gd name="T26" fmla="*/ 738 w 2837"/>
                <a:gd name="T27" fmla="*/ 1410 h 1926"/>
                <a:gd name="T28" fmla="*/ 672 w 2837"/>
                <a:gd name="T29" fmla="*/ 1523 h 1926"/>
                <a:gd name="T30" fmla="*/ 588 w 2837"/>
                <a:gd name="T31" fmla="*/ 1620 h 1926"/>
                <a:gd name="T32" fmla="*/ 480 w 2837"/>
                <a:gd name="T33" fmla="*/ 1694 h 1926"/>
                <a:gd name="T34" fmla="*/ 379 w 2837"/>
                <a:gd name="T35" fmla="*/ 1746 h 1926"/>
                <a:gd name="T36" fmla="*/ 276 w 2837"/>
                <a:gd name="T37" fmla="*/ 1788 h 1926"/>
                <a:gd name="T38" fmla="*/ 184 w 2837"/>
                <a:gd name="T39" fmla="*/ 1824 h 1926"/>
                <a:gd name="T40" fmla="*/ 60 w 2837"/>
                <a:gd name="T41" fmla="*/ 1864 h 1926"/>
                <a:gd name="T42" fmla="*/ 1 w 2837"/>
                <a:gd name="T43" fmla="*/ 1900 h 1926"/>
                <a:gd name="T44" fmla="*/ 2837 w 2837"/>
                <a:gd name="T45" fmla="*/ 1924 h 1926"/>
                <a:gd name="T46" fmla="*/ 2783 w 2837"/>
                <a:gd name="T47" fmla="*/ 1860 h 1926"/>
                <a:gd name="T48" fmla="*/ 2715 w 2837"/>
                <a:gd name="T49" fmla="*/ 1844 h 1926"/>
                <a:gd name="T50" fmla="*/ 2573 w 2837"/>
                <a:gd name="T51" fmla="*/ 1798 h 1926"/>
                <a:gd name="T52" fmla="*/ 2449 w 2837"/>
                <a:gd name="T53" fmla="*/ 1754 h 1926"/>
                <a:gd name="T54" fmla="*/ 2331 w 2837"/>
                <a:gd name="T55" fmla="*/ 1696 h 1926"/>
                <a:gd name="T56" fmla="*/ 2280 w 2837"/>
                <a:gd name="T57" fmla="*/ 1664 h 1926"/>
                <a:gd name="T58" fmla="*/ 2197 w 2837"/>
                <a:gd name="T59" fmla="*/ 1590 h 1926"/>
                <a:gd name="T60" fmla="*/ 2131 w 2837"/>
                <a:gd name="T61" fmla="*/ 1500 h 1926"/>
                <a:gd name="T62" fmla="*/ 2069 w 2837"/>
                <a:gd name="T63" fmla="*/ 1400 h 1926"/>
                <a:gd name="T64" fmla="*/ 2035 w 2837"/>
                <a:gd name="T65" fmla="*/ 1332 h 1926"/>
                <a:gd name="T66" fmla="*/ 1975 w 2837"/>
                <a:gd name="T67" fmla="*/ 1202 h 1926"/>
                <a:gd name="T68" fmla="*/ 1941 w 2837"/>
                <a:gd name="T69" fmla="*/ 1114 h 1926"/>
                <a:gd name="T70" fmla="*/ 1913 w 2837"/>
                <a:gd name="T71" fmla="*/ 1024 h 1926"/>
                <a:gd name="T72" fmla="*/ 1875 w 2837"/>
                <a:gd name="T73" fmla="*/ 899 h 1926"/>
                <a:gd name="T74" fmla="*/ 1842 w 2837"/>
                <a:gd name="T75" fmla="*/ 794 h 1926"/>
                <a:gd name="T76" fmla="*/ 1797 w 2837"/>
                <a:gd name="T77" fmla="*/ 656 h 1926"/>
                <a:gd name="T78" fmla="*/ 1753 w 2837"/>
                <a:gd name="T79" fmla="*/ 522 h 1926"/>
                <a:gd name="T80" fmla="*/ 1709 w 2837"/>
                <a:gd name="T81" fmla="*/ 408 h 1926"/>
                <a:gd name="T82" fmla="*/ 1673 w 2837"/>
                <a:gd name="T83" fmla="*/ 328 h 1926"/>
                <a:gd name="T84" fmla="*/ 1620 w 2837"/>
                <a:gd name="T85" fmla="*/ 224 h 1926"/>
                <a:gd name="T86" fmla="*/ 1578 w 2837"/>
                <a:gd name="T87" fmla="*/ 152 h 1926"/>
                <a:gd name="T88" fmla="*/ 1601 w 2837"/>
                <a:gd name="T89" fmla="*/ 186 h 1926"/>
                <a:gd name="T90" fmla="*/ 1565 w 2837"/>
                <a:gd name="T91" fmla="*/ 132 h 1926"/>
                <a:gd name="T92" fmla="*/ 1499 w 2837"/>
                <a:gd name="T93" fmla="*/ 52 h 1926"/>
                <a:gd name="T94" fmla="*/ 1434 w 2837"/>
                <a:gd name="T95" fmla="*/ 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7" h="1926">
                  <a:moveTo>
                    <a:pt x="1408" y="0"/>
                  </a:moveTo>
                  <a:lnTo>
                    <a:pt x="1367" y="2"/>
                  </a:lnTo>
                  <a:lnTo>
                    <a:pt x="1335" y="18"/>
                  </a:lnTo>
                  <a:lnTo>
                    <a:pt x="1304" y="44"/>
                  </a:lnTo>
                  <a:lnTo>
                    <a:pt x="1279" y="70"/>
                  </a:lnTo>
                  <a:lnTo>
                    <a:pt x="1248" y="108"/>
                  </a:lnTo>
                  <a:lnTo>
                    <a:pt x="1224" y="144"/>
                  </a:lnTo>
                  <a:lnTo>
                    <a:pt x="1206" y="174"/>
                  </a:lnTo>
                  <a:lnTo>
                    <a:pt x="1187" y="212"/>
                  </a:lnTo>
                  <a:lnTo>
                    <a:pt x="1164" y="246"/>
                  </a:lnTo>
                  <a:lnTo>
                    <a:pt x="1149" y="286"/>
                  </a:lnTo>
                  <a:lnTo>
                    <a:pt x="1127" y="326"/>
                  </a:lnTo>
                  <a:lnTo>
                    <a:pt x="1111" y="366"/>
                  </a:lnTo>
                  <a:lnTo>
                    <a:pt x="1097" y="400"/>
                  </a:lnTo>
                  <a:lnTo>
                    <a:pt x="1083" y="430"/>
                  </a:lnTo>
                  <a:lnTo>
                    <a:pt x="1069" y="462"/>
                  </a:lnTo>
                  <a:lnTo>
                    <a:pt x="1057" y="500"/>
                  </a:lnTo>
                  <a:lnTo>
                    <a:pt x="1041" y="534"/>
                  </a:lnTo>
                  <a:lnTo>
                    <a:pt x="1027" y="576"/>
                  </a:lnTo>
                  <a:lnTo>
                    <a:pt x="1017" y="610"/>
                  </a:lnTo>
                  <a:lnTo>
                    <a:pt x="1003" y="646"/>
                  </a:lnTo>
                  <a:lnTo>
                    <a:pt x="989" y="682"/>
                  </a:lnTo>
                  <a:lnTo>
                    <a:pt x="977" y="720"/>
                  </a:lnTo>
                  <a:lnTo>
                    <a:pt x="967" y="754"/>
                  </a:lnTo>
                  <a:lnTo>
                    <a:pt x="957" y="788"/>
                  </a:lnTo>
                  <a:lnTo>
                    <a:pt x="949" y="826"/>
                  </a:lnTo>
                  <a:lnTo>
                    <a:pt x="939" y="866"/>
                  </a:lnTo>
                  <a:lnTo>
                    <a:pt x="931" y="900"/>
                  </a:lnTo>
                  <a:lnTo>
                    <a:pt x="921" y="938"/>
                  </a:lnTo>
                  <a:lnTo>
                    <a:pt x="911" y="976"/>
                  </a:lnTo>
                  <a:lnTo>
                    <a:pt x="900" y="1008"/>
                  </a:lnTo>
                  <a:lnTo>
                    <a:pt x="888" y="1044"/>
                  </a:lnTo>
                  <a:lnTo>
                    <a:pt x="879" y="1078"/>
                  </a:lnTo>
                  <a:lnTo>
                    <a:pt x="864" y="1127"/>
                  </a:lnTo>
                  <a:lnTo>
                    <a:pt x="849" y="1164"/>
                  </a:lnTo>
                  <a:lnTo>
                    <a:pt x="837" y="1196"/>
                  </a:lnTo>
                  <a:lnTo>
                    <a:pt x="822" y="1226"/>
                  </a:lnTo>
                  <a:lnTo>
                    <a:pt x="808" y="1268"/>
                  </a:lnTo>
                  <a:lnTo>
                    <a:pt x="796" y="1292"/>
                  </a:lnTo>
                  <a:lnTo>
                    <a:pt x="774" y="1334"/>
                  </a:lnTo>
                  <a:lnTo>
                    <a:pt x="761" y="1370"/>
                  </a:lnTo>
                  <a:lnTo>
                    <a:pt x="738" y="1410"/>
                  </a:lnTo>
                  <a:lnTo>
                    <a:pt x="719" y="1450"/>
                  </a:lnTo>
                  <a:lnTo>
                    <a:pt x="696" y="1488"/>
                  </a:lnTo>
                  <a:lnTo>
                    <a:pt x="672" y="1523"/>
                  </a:lnTo>
                  <a:lnTo>
                    <a:pt x="645" y="1553"/>
                  </a:lnTo>
                  <a:lnTo>
                    <a:pt x="624" y="1584"/>
                  </a:lnTo>
                  <a:lnTo>
                    <a:pt x="588" y="1620"/>
                  </a:lnTo>
                  <a:lnTo>
                    <a:pt x="567" y="1637"/>
                  </a:lnTo>
                  <a:lnTo>
                    <a:pt x="534" y="1662"/>
                  </a:lnTo>
                  <a:lnTo>
                    <a:pt x="480" y="1694"/>
                  </a:lnTo>
                  <a:lnTo>
                    <a:pt x="441" y="1718"/>
                  </a:lnTo>
                  <a:lnTo>
                    <a:pt x="411" y="1732"/>
                  </a:lnTo>
                  <a:lnTo>
                    <a:pt x="379" y="1746"/>
                  </a:lnTo>
                  <a:lnTo>
                    <a:pt x="345" y="1762"/>
                  </a:lnTo>
                  <a:lnTo>
                    <a:pt x="312" y="1776"/>
                  </a:lnTo>
                  <a:lnTo>
                    <a:pt x="276" y="1788"/>
                  </a:lnTo>
                  <a:lnTo>
                    <a:pt x="255" y="1793"/>
                  </a:lnTo>
                  <a:lnTo>
                    <a:pt x="225" y="1805"/>
                  </a:lnTo>
                  <a:lnTo>
                    <a:pt x="184" y="1824"/>
                  </a:lnTo>
                  <a:lnTo>
                    <a:pt x="144" y="1836"/>
                  </a:lnTo>
                  <a:lnTo>
                    <a:pt x="97" y="1852"/>
                  </a:lnTo>
                  <a:lnTo>
                    <a:pt x="60" y="1864"/>
                  </a:lnTo>
                  <a:lnTo>
                    <a:pt x="27" y="1872"/>
                  </a:lnTo>
                  <a:lnTo>
                    <a:pt x="3" y="1880"/>
                  </a:lnTo>
                  <a:lnTo>
                    <a:pt x="1" y="1900"/>
                  </a:lnTo>
                  <a:lnTo>
                    <a:pt x="0" y="1922"/>
                  </a:lnTo>
                  <a:lnTo>
                    <a:pt x="1" y="1926"/>
                  </a:lnTo>
                  <a:lnTo>
                    <a:pt x="2837" y="1924"/>
                  </a:lnTo>
                  <a:lnTo>
                    <a:pt x="2835" y="1898"/>
                  </a:lnTo>
                  <a:lnTo>
                    <a:pt x="2835" y="1876"/>
                  </a:lnTo>
                  <a:lnTo>
                    <a:pt x="2783" y="1860"/>
                  </a:lnTo>
                  <a:lnTo>
                    <a:pt x="2745" y="1852"/>
                  </a:lnTo>
                  <a:lnTo>
                    <a:pt x="2689" y="1834"/>
                  </a:lnTo>
                  <a:lnTo>
                    <a:pt x="2715" y="1844"/>
                  </a:lnTo>
                  <a:lnTo>
                    <a:pt x="2653" y="1826"/>
                  </a:lnTo>
                  <a:lnTo>
                    <a:pt x="2617" y="1814"/>
                  </a:lnTo>
                  <a:lnTo>
                    <a:pt x="2573" y="1798"/>
                  </a:lnTo>
                  <a:lnTo>
                    <a:pt x="2525" y="1782"/>
                  </a:lnTo>
                  <a:lnTo>
                    <a:pt x="2481" y="1764"/>
                  </a:lnTo>
                  <a:lnTo>
                    <a:pt x="2449" y="1754"/>
                  </a:lnTo>
                  <a:lnTo>
                    <a:pt x="2409" y="1736"/>
                  </a:lnTo>
                  <a:lnTo>
                    <a:pt x="2370" y="1718"/>
                  </a:lnTo>
                  <a:lnTo>
                    <a:pt x="2331" y="1696"/>
                  </a:lnTo>
                  <a:lnTo>
                    <a:pt x="2311" y="1682"/>
                  </a:lnTo>
                  <a:lnTo>
                    <a:pt x="2295" y="1672"/>
                  </a:lnTo>
                  <a:lnTo>
                    <a:pt x="2280" y="1664"/>
                  </a:lnTo>
                  <a:lnTo>
                    <a:pt x="2257" y="1644"/>
                  </a:lnTo>
                  <a:lnTo>
                    <a:pt x="2232" y="1620"/>
                  </a:lnTo>
                  <a:lnTo>
                    <a:pt x="2197" y="1590"/>
                  </a:lnTo>
                  <a:lnTo>
                    <a:pt x="2179" y="1566"/>
                  </a:lnTo>
                  <a:lnTo>
                    <a:pt x="2159" y="1538"/>
                  </a:lnTo>
                  <a:lnTo>
                    <a:pt x="2131" y="1500"/>
                  </a:lnTo>
                  <a:lnTo>
                    <a:pt x="2112" y="1464"/>
                  </a:lnTo>
                  <a:lnTo>
                    <a:pt x="2088" y="1428"/>
                  </a:lnTo>
                  <a:lnTo>
                    <a:pt x="2069" y="1400"/>
                  </a:lnTo>
                  <a:lnTo>
                    <a:pt x="2051" y="1360"/>
                  </a:lnTo>
                  <a:lnTo>
                    <a:pt x="2019" y="1304"/>
                  </a:lnTo>
                  <a:lnTo>
                    <a:pt x="2035" y="1332"/>
                  </a:lnTo>
                  <a:lnTo>
                    <a:pt x="2004" y="1274"/>
                  </a:lnTo>
                  <a:lnTo>
                    <a:pt x="1992" y="1236"/>
                  </a:lnTo>
                  <a:lnTo>
                    <a:pt x="1975" y="1202"/>
                  </a:lnTo>
                  <a:lnTo>
                    <a:pt x="1965" y="1168"/>
                  </a:lnTo>
                  <a:lnTo>
                    <a:pt x="1951" y="1140"/>
                  </a:lnTo>
                  <a:lnTo>
                    <a:pt x="1941" y="1114"/>
                  </a:lnTo>
                  <a:lnTo>
                    <a:pt x="1935" y="1092"/>
                  </a:lnTo>
                  <a:lnTo>
                    <a:pt x="1925" y="1060"/>
                  </a:lnTo>
                  <a:lnTo>
                    <a:pt x="1913" y="1024"/>
                  </a:lnTo>
                  <a:lnTo>
                    <a:pt x="1899" y="984"/>
                  </a:lnTo>
                  <a:lnTo>
                    <a:pt x="1887" y="936"/>
                  </a:lnTo>
                  <a:lnTo>
                    <a:pt x="1875" y="899"/>
                  </a:lnTo>
                  <a:lnTo>
                    <a:pt x="1861" y="858"/>
                  </a:lnTo>
                  <a:lnTo>
                    <a:pt x="1848" y="818"/>
                  </a:lnTo>
                  <a:lnTo>
                    <a:pt x="1842" y="794"/>
                  </a:lnTo>
                  <a:lnTo>
                    <a:pt x="1829" y="750"/>
                  </a:lnTo>
                  <a:lnTo>
                    <a:pt x="1815" y="706"/>
                  </a:lnTo>
                  <a:lnTo>
                    <a:pt x="1797" y="656"/>
                  </a:lnTo>
                  <a:lnTo>
                    <a:pt x="1779" y="599"/>
                  </a:lnTo>
                  <a:lnTo>
                    <a:pt x="1765" y="558"/>
                  </a:lnTo>
                  <a:lnTo>
                    <a:pt x="1753" y="522"/>
                  </a:lnTo>
                  <a:lnTo>
                    <a:pt x="1737" y="480"/>
                  </a:lnTo>
                  <a:lnTo>
                    <a:pt x="1722" y="449"/>
                  </a:lnTo>
                  <a:lnTo>
                    <a:pt x="1709" y="408"/>
                  </a:lnTo>
                  <a:lnTo>
                    <a:pt x="1695" y="386"/>
                  </a:lnTo>
                  <a:lnTo>
                    <a:pt x="1685" y="358"/>
                  </a:lnTo>
                  <a:lnTo>
                    <a:pt x="1673" y="328"/>
                  </a:lnTo>
                  <a:lnTo>
                    <a:pt x="1656" y="300"/>
                  </a:lnTo>
                  <a:lnTo>
                    <a:pt x="1637" y="260"/>
                  </a:lnTo>
                  <a:lnTo>
                    <a:pt x="1620" y="224"/>
                  </a:lnTo>
                  <a:lnTo>
                    <a:pt x="1609" y="204"/>
                  </a:lnTo>
                  <a:lnTo>
                    <a:pt x="1583" y="158"/>
                  </a:lnTo>
                  <a:lnTo>
                    <a:pt x="1578" y="152"/>
                  </a:lnTo>
                  <a:lnTo>
                    <a:pt x="1569" y="138"/>
                  </a:lnTo>
                  <a:lnTo>
                    <a:pt x="1569" y="136"/>
                  </a:lnTo>
                  <a:lnTo>
                    <a:pt x="1601" y="186"/>
                  </a:lnTo>
                  <a:lnTo>
                    <a:pt x="1593" y="182"/>
                  </a:lnTo>
                  <a:lnTo>
                    <a:pt x="1589" y="166"/>
                  </a:lnTo>
                  <a:lnTo>
                    <a:pt x="1565" y="132"/>
                  </a:lnTo>
                  <a:lnTo>
                    <a:pt x="1548" y="114"/>
                  </a:lnTo>
                  <a:lnTo>
                    <a:pt x="1525" y="82"/>
                  </a:lnTo>
                  <a:lnTo>
                    <a:pt x="1499" y="52"/>
                  </a:lnTo>
                  <a:lnTo>
                    <a:pt x="1477" y="32"/>
                  </a:lnTo>
                  <a:lnTo>
                    <a:pt x="1458" y="18"/>
                  </a:lnTo>
                  <a:lnTo>
                    <a:pt x="1434" y="6"/>
                  </a:lnTo>
                  <a:lnTo>
                    <a:pt x="1408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3" name="Line 7"/>
            <p:cNvSpPr>
              <a:spLocks noChangeShapeType="1"/>
            </p:cNvSpPr>
            <p:nvPr/>
          </p:nvSpPr>
          <p:spPr bwMode="auto">
            <a:xfrm>
              <a:off x="1296914" y="5327551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4" name="Freeform 8"/>
            <p:cNvSpPr>
              <a:spLocks noChangeArrowheads="1"/>
            </p:cNvSpPr>
            <p:nvPr/>
          </p:nvSpPr>
          <p:spPr bwMode="auto">
            <a:xfrm>
              <a:off x="3790876" y="5259288"/>
              <a:ext cx="1588" cy="177800"/>
            </a:xfrm>
            <a:custGeom>
              <a:avLst/>
              <a:gdLst>
                <a:gd name="T0" fmla="*/ 0 w 1"/>
                <a:gd name="T1" fmla="*/ 0 h 112"/>
                <a:gd name="T2" fmla="*/ 1 w 1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2">
                  <a:moveTo>
                    <a:pt x="0" y="0"/>
                  </a:moveTo>
                  <a:lnTo>
                    <a:pt x="1" y="112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155" name="Group 597"/>
            <p:cNvGrpSpPr>
              <a:grpSpLocks/>
            </p:cNvGrpSpPr>
            <p:nvPr/>
          </p:nvGrpSpPr>
          <p:grpSpPr bwMode="auto">
            <a:xfrm>
              <a:off x="1436614" y="2193826"/>
              <a:ext cx="4759325" cy="2952750"/>
              <a:chOff x="1195" y="1177"/>
              <a:chExt cx="2998" cy="1860"/>
            </a:xfrm>
          </p:grpSpPr>
          <p:sp>
            <p:nvSpPr>
              <p:cNvPr id="156" name="Arc 9"/>
              <p:cNvSpPr>
                <a:spLocks/>
              </p:cNvSpPr>
              <p:nvPr/>
            </p:nvSpPr>
            <p:spPr bwMode="auto">
              <a:xfrm rot="4500000">
                <a:off x="2955" y="2310"/>
                <a:ext cx="806" cy="27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Arc 10"/>
              <p:cNvSpPr>
                <a:spLocks/>
              </p:cNvSpPr>
              <p:nvPr/>
            </p:nvSpPr>
            <p:spPr bwMode="auto">
              <a:xfrm rot="720000">
                <a:off x="3466" y="2872"/>
                <a:ext cx="727" cy="165"/>
              </a:xfrm>
              <a:custGeom>
                <a:avLst/>
                <a:gdLst>
                  <a:gd name="G0" fmla="+- 21038 0 0"/>
                  <a:gd name="G1" fmla="+- 0 0 0"/>
                  <a:gd name="G2" fmla="+- 21600 0 0"/>
                  <a:gd name="T0" fmla="*/ 18899 w 21038"/>
                  <a:gd name="T1" fmla="*/ 21494 h 21494"/>
                  <a:gd name="T2" fmla="*/ 0 w 21038"/>
                  <a:gd name="T3" fmla="*/ 4895 h 21494"/>
                  <a:gd name="T4" fmla="*/ 21038 w 21038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38" h="21494" fill="none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</a:path>
                  <a:path w="21038" h="21494" stroke="0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  <a:lnTo>
                      <a:pt x="2103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Arc 11"/>
              <p:cNvSpPr>
                <a:spLocks/>
              </p:cNvSpPr>
              <p:nvPr/>
            </p:nvSpPr>
            <p:spPr bwMode="auto">
              <a:xfrm rot="6300000">
                <a:off x="1950" y="1543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Arc 12"/>
              <p:cNvSpPr>
                <a:spLocks/>
              </p:cNvSpPr>
              <p:nvPr/>
            </p:nvSpPr>
            <p:spPr bwMode="auto">
              <a:xfrm rot="16980000">
                <a:off x="1574" y="2304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Arc 13"/>
              <p:cNvSpPr>
                <a:spLocks/>
              </p:cNvSpPr>
              <p:nvPr/>
            </p:nvSpPr>
            <p:spPr bwMode="auto">
              <a:xfrm rot="15300000">
                <a:off x="2411" y="1545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Arc 15"/>
              <p:cNvSpPr>
                <a:spLocks/>
              </p:cNvSpPr>
              <p:nvPr/>
            </p:nvSpPr>
            <p:spPr bwMode="auto">
              <a:xfrm rot="20700000">
                <a:off x="1195" y="2859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2" name="Object 17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55193263"/>
                    </p:ext>
                  </p:extLst>
                </p:nvPr>
              </p:nvGraphicFramePr>
              <p:xfrm>
                <a:off x="6438826" y="5240238"/>
                <a:ext cx="209550" cy="2095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0" name="Equation" r:id="rId4" imgW="161640" imgH="161640" progId="Equation.DSMT4">
                        <p:embed/>
                      </p:oleObj>
                    </mc:Choice>
                    <mc:Fallback>
                      <p:oleObj name="Equation" r:id="rId4" imgW="161640" imgH="16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38826" y="5240238"/>
                              <a:ext cx="209550" cy="2095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2" name="Object 17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55193263"/>
                    </p:ext>
                  </p:extLst>
                </p:nvPr>
              </p:nvGraphicFramePr>
              <p:xfrm>
                <a:off x="6438826" y="5240238"/>
                <a:ext cx="209550" cy="2095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3" name="Equation" r:id="rId6" imgW="161640" imgH="161640" progId="Equation.DSMT4">
                        <p:embed/>
                      </p:oleObj>
                    </mc:Choice>
                    <mc:Fallback>
                      <p:oleObj name="Equation" r:id="rId6" imgW="161640" imgH="16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38826" y="5240238"/>
                              <a:ext cx="209550" cy="2095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63" name="AutoShape 596"/>
            <p:cNvSpPr>
              <a:spLocks noChangeArrowheads="1"/>
            </p:cNvSpPr>
            <p:nvPr/>
          </p:nvSpPr>
          <p:spPr bwMode="auto">
            <a:xfrm rot="5400000">
              <a:off x="711126" y="388133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1188962" y="2197002"/>
                  <a:ext cx="1714498" cy="123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 Box 6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8962" y="2197002"/>
                  <a:ext cx="1714498" cy="12334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338" t="-3941" r="-4982" b="-7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tângulo 166"/>
                <p:cNvSpPr/>
                <p:nvPr/>
              </p:nvSpPr>
              <p:spPr>
                <a:xfrm>
                  <a:off x="4283968" y="2636912"/>
                  <a:ext cx="3010952" cy="7280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𝟑𝟎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𝟑𝟎</m:t>
                                </m:r>
                              </m:e>
                            </m:rad>
                          </m:den>
                        </m:f>
                        <m:r>
                          <a:rPr lang="pt-BR" sz="2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𝟒𝟖</m:t>
                        </m:r>
                      </m:oMath>
                    </m:oMathPara>
                  </a14:m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tângulo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2636912"/>
                  <a:ext cx="3010952" cy="72808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tângulo 167"/>
                <p:cNvSpPr/>
                <p:nvPr/>
              </p:nvSpPr>
              <p:spPr>
                <a:xfrm>
                  <a:off x="3018460" y="5401527"/>
                  <a:ext cx="15432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𝟓𝟓𝟎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tângulo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460" y="5401527"/>
                  <a:ext cx="154324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7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Qual é a probabilidade de que uma amostra aleatória simples de 30 candidatos irá fornecer uma estimativa da média da população da pontuação do ENEM </a:t>
                </a:r>
                <a:r>
                  <a:rPr lang="pt-BR" dirty="0"/>
                  <a:t>que está dentro de </a:t>
                </a:r>
                <a:r>
                  <a:rPr lang="pt-BR" dirty="0" smtClean="0"/>
                  <a:t>+/- 10 </a:t>
                </a:r>
                <a:r>
                  <a:rPr lang="pt-BR" dirty="0"/>
                  <a:t>da população real média </a:t>
                </a:r>
                <a:r>
                  <a:rPr lang="el-GR" i="1" dirty="0" smtClean="0"/>
                  <a:t>μ</a:t>
                </a:r>
                <a:r>
                  <a:rPr lang="pt-BR" dirty="0" smtClean="0"/>
                  <a:t>? </a:t>
                </a:r>
                <a:r>
                  <a:rPr lang="pt-BR" dirty="0"/>
                  <a:t>Em outras palavras, </a:t>
                </a:r>
                <a:r>
                  <a:rPr lang="pt-BR" dirty="0" smtClean="0"/>
                  <a:t>qual é </a:t>
                </a:r>
                <a:r>
                  <a:rPr lang="pt-BR" dirty="0"/>
                  <a:t>a probabilidade de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será </a:t>
                </a:r>
                <a:r>
                  <a:rPr lang="pt-BR" dirty="0"/>
                  <a:t>entre </a:t>
                </a:r>
                <a:r>
                  <a:rPr lang="pt-BR" dirty="0" smtClean="0"/>
                  <a:t>540 e 560?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20" t="-3050" r="-960" b="-2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36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36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Passo 1: calcular o valor </a:t>
            </a:r>
            <a:r>
              <a:rPr lang="pt-BR" i="1" dirty="0" smtClean="0"/>
              <a:t>z</a:t>
            </a:r>
            <a:r>
              <a:rPr lang="pt-BR" dirty="0" smtClean="0"/>
              <a:t> para o valor</a:t>
            </a:r>
            <a:r>
              <a:rPr lang="pt-BR" b="1" dirty="0" smtClean="0"/>
              <a:t> superior </a:t>
            </a:r>
            <a:r>
              <a:rPr lang="pt-BR" dirty="0" smtClean="0"/>
              <a:t>do intervalo</a:t>
            </a:r>
          </a:p>
          <a:p>
            <a:pPr marL="114300" indent="0" algn="ctr">
              <a:buNone/>
            </a:pPr>
            <a:r>
              <a:rPr lang="pt-BR" i="1" dirty="0" smtClean="0"/>
              <a:t>z</a:t>
            </a:r>
            <a:r>
              <a:rPr lang="pt-BR" dirty="0" smtClean="0"/>
              <a:t> = (560 – 550)/5,48 = 1,82</a:t>
            </a:r>
          </a:p>
          <a:p>
            <a:r>
              <a:rPr lang="pt-BR" dirty="0" smtClean="0"/>
              <a:t>Passo 2: encontrar a área abaixo da curva a esquerda do ponto </a:t>
            </a:r>
            <a:r>
              <a:rPr lang="pt-BR" b="1" dirty="0" smtClean="0"/>
              <a:t>superior</a:t>
            </a:r>
            <a:endParaRPr lang="pt-BR" dirty="0" smtClean="0"/>
          </a:p>
          <a:p>
            <a:pPr marL="114300" indent="0" algn="ctr">
              <a:buNone/>
            </a:pPr>
            <a:r>
              <a:rPr lang="pt-BR" i="1" dirty="0" smtClean="0"/>
              <a:t>P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 ≤ 1,82) = 0,5 + 0,4656 = 0,9656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37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857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38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7" name="Grupo 176"/>
          <p:cNvGrpSpPr/>
          <p:nvPr/>
        </p:nvGrpSpPr>
        <p:grpSpPr>
          <a:xfrm>
            <a:off x="1043608" y="1876772"/>
            <a:ext cx="6556375" cy="4000500"/>
            <a:chOff x="1043608" y="1876772"/>
            <a:chExt cx="6556375" cy="4000500"/>
          </a:xfrm>
        </p:grpSpPr>
        <p:grpSp>
          <p:nvGrpSpPr>
            <p:cNvPr id="175" name="Grupo 174"/>
            <p:cNvGrpSpPr/>
            <p:nvPr/>
          </p:nvGrpSpPr>
          <p:grpSpPr>
            <a:xfrm>
              <a:off x="1043608" y="1876772"/>
              <a:ext cx="6556375" cy="4000500"/>
              <a:chOff x="1043608" y="1876772"/>
              <a:chExt cx="6556375" cy="4000500"/>
            </a:xfrm>
          </p:grpSpPr>
          <p:sp>
            <p:nvSpPr>
              <p:cNvPr id="149" name="AutoShape 498"/>
              <p:cNvSpPr>
                <a:spLocks noChangeArrowheads="1"/>
              </p:cNvSpPr>
              <p:nvPr/>
            </p:nvSpPr>
            <p:spPr bwMode="auto">
              <a:xfrm rot="5400000">
                <a:off x="999158" y="3737322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Rectangle 497"/>
              <p:cNvSpPr>
                <a:spLocks noChangeArrowheads="1"/>
              </p:cNvSpPr>
              <p:nvPr/>
            </p:nvSpPr>
            <p:spPr bwMode="auto">
              <a:xfrm>
                <a:off x="1256333" y="1876772"/>
                <a:ext cx="6343650" cy="4000500"/>
              </a:xfrm>
              <a:prstGeom prst="rect">
                <a:avLst/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1" name="Object 38">
                    <a:hlinkClick r:id="" action="ppaction://ole?verb=0"/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34514426"/>
                      </p:ext>
                    </p:extLst>
                  </p:nvPr>
                </p:nvGraphicFramePr>
                <p:xfrm>
                  <a:off x="6999908" y="5078760"/>
                  <a:ext cx="249238" cy="2079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62" name="Equation" r:id="rId4" imgW="201600" imgH="188640" progId="Equation.DSMT4">
                          <p:embed/>
                        </p:oleObj>
                      </mc:Choice>
                      <mc:Fallback>
                        <p:oleObj name="Equation" r:id="rId4" imgW="201600" imgH="1886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99908" y="5078760"/>
                                <a:ext cx="249238" cy="2079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  <a:extLst>
                                <a:ext uri="{909E8E84-426E-40DD-AFC4-6F175D3DCCD1}">
                                  <a14:hiddenFill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1" name="Object 38">
                    <a:hlinkClick r:id="" action="ppaction://ole?verb=0"/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34514426"/>
                      </p:ext>
                    </p:extLst>
                  </p:nvPr>
                </p:nvGraphicFramePr>
                <p:xfrm>
                  <a:off x="6999908" y="5078760"/>
                  <a:ext cx="249238" cy="2079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55" name="Equation" r:id="rId6" imgW="201600" imgH="188640" progId="Equation.DSMT4">
                          <p:embed/>
                        </p:oleObj>
                      </mc:Choice>
                      <mc:Fallback>
                        <p:oleObj name="Equation" r:id="rId6" imgW="201600" imgH="1886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99908" y="5078760"/>
                                <a:ext cx="249238" cy="2079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52" name="Rectangle 41"/>
              <p:cNvSpPr>
                <a:spLocks noChangeArrowheads="1"/>
              </p:cNvSpPr>
              <p:nvPr/>
            </p:nvSpPr>
            <p:spPr bwMode="auto">
              <a:xfrm>
                <a:off x="4099546" y="5329585"/>
                <a:ext cx="64921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550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Freeform 496"/>
              <p:cNvSpPr>
                <a:spLocks/>
              </p:cNvSpPr>
              <p:nvPr/>
            </p:nvSpPr>
            <p:spPr bwMode="auto">
              <a:xfrm>
                <a:off x="2169146" y="2140297"/>
                <a:ext cx="4503737" cy="3063875"/>
              </a:xfrm>
              <a:custGeom>
                <a:avLst/>
                <a:gdLst>
                  <a:gd name="T0" fmla="*/ 1335 w 2837"/>
                  <a:gd name="T1" fmla="*/ 22 h 1930"/>
                  <a:gd name="T2" fmla="*/ 1248 w 2837"/>
                  <a:gd name="T3" fmla="*/ 112 h 1930"/>
                  <a:gd name="T4" fmla="*/ 1187 w 2837"/>
                  <a:gd name="T5" fmla="*/ 216 h 1930"/>
                  <a:gd name="T6" fmla="*/ 1127 w 2837"/>
                  <a:gd name="T7" fmla="*/ 330 h 1930"/>
                  <a:gd name="T8" fmla="*/ 1083 w 2837"/>
                  <a:gd name="T9" fmla="*/ 434 h 1930"/>
                  <a:gd name="T10" fmla="*/ 1041 w 2837"/>
                  <a:gd name="T11" fmla="*/ 538 h 1930"/>
                  <a:gd name="T12" fmla="*/ 1003 w 2837"/>
                  <a:gd name="T13" fmla="*/ 650 h 1930"/>
                  <a:gd name="T14" fmla="*/ 967 w 2837"/>
                  <a:gd name="T15" fmla="*/ 758 h 1930"/>
                  <a:gd name="T16" fmla="*/ 939 w 2837"/>
                  <a:gd name="T17" fmla="*/ 870 h 1930"/>
                  <a:gd name="T18" fmla="*/ 911 w 2837"/>
                  <a:gd name="T19" fmla="*/ 980 h 1930"/>
                  <a:gd name="T20" fmla="*/ 879 w 2837"/>
                  <a:gd name="T21" fmla="*/ 1082 h 1930"/>
                  <a:gd name="T22" fmla="*/ 837 w 2837"/>
                  <a:gd name="T23" fmla="*/ 1200 h 1930"/>
                  <a:gd name="T24" fmla="*/ 796 w 2837"/>
                  <a:gd name="T25" fmla="*/ 1296 h 1930"/>
                  <a:gd name="T26" fmla="*/ 738 w 2837"/>
                  <a:gd name="T27" fmla="*/ 1414 h 1930"/>
                  <a:gd name="T28" fmla="*/ 672 w 2837"/>
                  <a:gd name="T29" fmla="*/ 1527 h 1930"/>
                  <a:gd name="T30" fmla="*/ 588 w 2837"/>
                  <a:gd name="T31" fmla="*/ 1624 h 1930"/>
                  <a:gd name="T32" fmla="*/ 480 w 2837"/>
                  <a:gd name="T33" fmla="*/ 1698 h 1930"/>
                  <a:gd name="T34" fmla="*/ 379 w 2837"/>
                  <a:gd name="T35" fmla="*/ 1750 h 1930"/>
                  <a:gd name="T36" fmla="*/ 276 w 2837"/>
                  <a:gd name="T37" fmla="*/ 1792 h 1930"/>
                  <a:gd name="T38" fmla="*/ 184 w 2837"/>
                  <a:gd name="T39" fmla="*/ 1828 h 1930"/>
                  <a:gd name="T40" fmla="*/ 60 w 2837"/>
                  <a:gd name="T41" fmla="*/ 1868 h 1930"/>
                  <a:gd name="T42" fmla="*/ 1 w 2837"/>
                  <a:gd name="T43" fmla="*/ 1904 h 1930"/>
                  <a:gd name="T44" fmla="*/ 2837 w 2837"/>
                  <a:gd name="T45" fmla="*/ 1928 h 1930"/>
                  <a:gd name="T46" fmla="*/ 2783 w 2837"/>
                  <a:gd name="T47" fmla="*/ 1864 h 1930"/>
                  <a:gd name="T48" fmla="*/ 2715 w 2837"/>
                  <a:gd name="T49" fmla="*/ 1848 h 1930"/>
                  <a:gd name="T50" fmla="*/ 2573 w 2837"/>
                  <a:gd name="T51" fmla="*/ 1802 h 1930"/>
                  <a:gd name="T52" fmla="*/ 2449 w 2837"/>
                  <a:gd name="T53" fmla="*/ 1758 h 1930"/>
                  <a:gd name="T54" fmla="*/ 2331 w 2837"/>
                  <a:gd name="T55" fmla="*/ 1700 h 1930"/>
                  <a:gd name="T56" fmla="*/ 2280 w 2837"/>
                  <a:gd name="T57" fmla="*/ 1668 h 1930"/>
                  <a:gd name="T58" fmla="*/ 2197 w 2837"/>
                  <a:gd name="T59" fmla="*/ 1594 h 1930"/>
                  <a:gd name="T60" fmla="*/ 2131 w 2837"/>
                  <a:gd name="T61" fmla="*/ 1504 h 1930"/>
                  <a:gd name="T62" fmla="*/ 2069 w 2837"/>
                  <a:gd name="T63" fmla="*/ 1404 h 1930"/>
                  <a:gd name="T64" fmla="*/ 2035 w 2837"/>
                  <a:gd name="T65" fmla="*/ 1336 h 1930"/>
                  <a:gd name="T66" fmla="*/ 1975 w 2837"/>
                  <a:gd name="T67" fmla="*/ 1206 h 1930"/>
                  <a:gd name="T68" fmla="*/ 1941 w 2837"/>
                  <a:gd name="T69" fmla="*/ 1118 h 1930"/>
                  <a:gd name="T70" fmla="*/ 1913 w 2837"/>
                  <a:gd name="T71" fmla="*/ 1028 h 1930"/>
                  <a:gd name="T72" fmla="*/ 1875 w 2837"/>
                  <a:gd name="T73" fmla="*/ 903 h 1930"/>
                  <a:gd name="T74" fmla="*/ 1842 w 2837"/>
                  <a:gd name="T75" fmla="*/ 798 h 1930"/>
                  <a:gd name="T76" fmla="*/ 1797 w 2837"/>
                  <a:gd name="T77" fmla="*/ 660 h 1930"/>
                  <a:gd name="T78" fmla="*/ 1753 w 2837"/>
                  <a:gd name="T79" fmla="*/ 526 h 1930"/>
                  <a:gd name="T80" fmla="*/ 1709 w 2837"/>
                  <a:gd name="T81" fmla="*/ 412 h 1930"/>
                  <a:gd name="T82" fmla="*/ 1673 w 2837"/>
                  <a:gd name="T83" fmla="*/ 332 h 1930"/>
                  <a:gd name="T84" fmla="*/ 1620 w 2837"/>
                  <a:gd name="T85" fmla="*/ 228 h 1930"/>
                  <a:gd name="T86" fmla="*/ 1578 w 2837"/>
                  <a:gd name="T87" fmla="*/ 156 h 1930"/>
                  <a:gd name="T88" fmla="*/ 1601 w 2837"/>
                  <a:gd name="T89" fmla="*/ 190 h 1930"/>
                  <a:gd name="T90" fmla="*/ 1565 w 2837"/>
                  <a:gd name="T91" fmla="*/ 136 h 1930"/>
                  <a:gd name="T92" fmla="*/ 1499 w 2837"/>
                  <a:gd name="T93" fmla="*/ 56 h 1930"/>
                  <a:gd name="T94" fmla="*/ 1433 w 2837"/>
                  <a:gd name="T95" fmla="*/ 6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37" h="1930">
                    <a:moveTo>
                      <a:pt x="1407" y="0"/>
                    </a:moveTo>
                    <a:lnTo>
                      <a:pt x="1371" y="2"/>
                    </a:lnTo>
                    <a:lnTo>
                      <a:pt x="1335" y="22"/>
                    </a:lnTo>
                    <a:lnTo>
                      <a:pt x="1304" y="48"/>
                    </a:lnTo>
                    <a:lnTo>
                      <a:pt x="1279" y="74"/>
                    </a:lnTo>
                    <a:lnTo>
                      <a:pt x="1248" y="112"/>
                    </a:lnTo>
                    <a:lnTo>
                      <a:pt x="1224" y="148"/>
                    </a:lnTo>
                    <a:lnTo>
                      <a:pt x="1206" y="178"/>
                    </a:lnTo>
                    <a:lnTo>
                      <a:pt x="1187" y="216"/>
                    </a:lnTo>
                    <a:lnTo>
                      <a:pt x="1164" y="250"/>
                    </a:lnTo>
                    <a:lnTo>
                      <a:pt x="1149" y="290"/>
                    </a:lnTo>
                    <a:lnTo>
                      <a:pt x="1127" y="330"/>
                    </a:lnTo>
                    <a:lnTo>
                      <a:pt x="1111" y="370"/>
                    </a:lnTo>
                    <a:lnTo>
                      <a:pt x="1097" y="404"/>
                    </a:lnTo>
                    <a:lnTo>
                      <a:pt x="1083" y="434"/>
                    </a:lnTo>
                    <a:lnTo>
                      <a:pt x="1069" y="466"/>
                    </a:lnTo>
                    <a:lnTo>
                      <a:pt x="1055" y="502"/>
                    </a:lnTo>
                    <a:lnTo>
                      <a:pt x="1041" y="538"/>
                    </a:lnTo>
                    <a:lnTo>
                      <a:pt x="1027" y="580"/>
                    </a:lnTo>
                    <a:lnTo>
                      <a:pt x="1013" y="614"/>
                    </a:lnTo>
                    <a:lnTo>
                      <a:pt x="1003" y="650"/>
                    </a:lnTo>
                    <a:lnTo>
                      <a:pt x="989" y="686"/>
                    </a:lnTo>
                    <a:lnTo>
                      <a:pt x="977" y="724"/>
                    </a:lnTo>
                    <a:lnTo>
                      <a:pt x="967" y="758"/>
                    </a:lnTo>
                    <a:lnTo>
                      <a:pt x="957" y="792"/>
                    </a:lnTo>
                    <a:lnTo>
                      <a:pt x="949" y="830"/>
                    </a:lnTo>
                    <a:lnTo>
                      <a:pt x="939" y="870"/>
                    </a:lnTo>
                    <a:lnTo>
                      <a:pt x="931" y="904"/>
                    </a:lnTo>
                    <a:lnTo>
                      <a:pt x="921" y="942"/>
                    </a:lnTo>
                    <a:lnTo>
                      <a:pt x="911" y="980"/>
                    </a:lnTo>
                    <a:lnTo>
                      <a:pt x="903" y="1012"/>
                    </a:lnTo>
                    <a:lnTo>
                      <a:pt x="891" y="1050"/>
                    </a:lnTo>
                    <a:lnTo>
                      <a:pt x="879" y="1082"/>
                    </a:lnTo>
                    <a:lnTo>
                      <a:pt x="864" y="1131"/>
                    </a:lnTo>
                    <a:lnTo>
                      <a:pt x="849" y="1168"/>
                    </a:lnTo>
                    <a:lnTo>
                      <a:pt x="837" y="1200"/>
                    </a:lnTo>
                    <a:lnTo>
                      <a:pt x="821" y="1236"/>
                    </a:lnTo>
                    <a:lnTo>
                      <a:pt x="808" y="1272"/>
                    </a:lnTo>
                    <a:lnTo>
                      <a:pt x="796" y="1296"/>
                    </a:lnTo>
                    <a:lnTo>
                      <a:pt x="777" y="1336"/>
                    </a:lnTo>
                    <a:lnTo>
                      <a:pt x="761" y="1374"/>
                    </a:lnTo>
                    <a:lnTo>
                      <a:pt x="738" y="1414"/>
                    </a:lnTo>
                    <a:lnTo>
                      <a:pt x="719" y="1454"/>
                    </a:lnTo>
                    <a:lnTo>
                      <a:pt x="696" y="1492"/>
                    </a:lnTo>
                    <a:lnTo>
                      <a:pt x="672" y="1527"/>
                    </a:lnTo>
                    <a:lnTo>
                      <a:pt x="645" y="1557"/>
                    </a:lnTo>
                    <a:lnTo>
                      <a:pt x="624" y="1588"/>
                    </a:lnTo>
                    <a:lnTo>
                      <a:pt x="588" y="1624"/>
                    </a:lnTo>
                    <a:lnTo>
                      <a:pt x="567" y="1641"/>
                    </a:lnTo>
                    <a:lnTo>
                      <a:pt x="534" y="1666"/>
                    </a:lnTo>
                    <a:lnTo>
                      <a:pt x="480" y="1698"/>
                    </a:lnTo>
                    <a:lnTo>
                      <a:pt x="441" y="1722"/>
                    </a:lnTo>
                    <a:lnTo>
                      <a:pt x="411" y="1736"/>
                    </a:lnTo>
                    <a:lnTo>
                      <a:pt x="379" y="1750"/>
                    </a:lnTo>
                    <a:lnTo>
                      <a:pt x="345" y="1766"/>
                    </a:lnTo>
                    <a:lnTo>
                      <a:pt x="312" y="1780"/>
                    </a:lnTo>
                    <a:lnTo>
                      <a:pt x="276" y="1792"/>
                    </a:lnTo>
                    <a:lnTo>
                      <a:pt x="255" y="1797"/>
                    </a:lnTo>
                    <a:lnTo>
                      <a:pt x="225" y="1809"/>
                    </a:lnTo>
                    <a:lnTo>
                      <a:pt x="184" y="1828"/>
                    </a:lnTo>
                    <a:lnTo>
                      <a:pt x="144" y="1840"/>
                    </a:lnTo>
                    <a:lnTo>
                      <a:pt x="97" y="1856"/>
                    </a:lnTo>
                    <a:lnTo>
                      <a:pt x="60" y="1868"/>
                    </a:lnTo>
                    <a:lnTo>
                      <a:pt x="27" y="1876"/>
                    </a:lnTo>
                    <a:lnTo>
                      <a:pt x="3" y="1884"/>
                    </a:lnTo>
                    <a:lnTo>
                      <a:pt x="1" y="1904"/>
                    </a:lnTo>
                    <a:lnTo>
                      <a:pt x="0" y="1926"/>
                    </a:lnTo>
                    <a:lnTo>
                      <a:pt x="1" y="1930"/>
                    </a:lnTo>
                    <a:lnTo>
                      <a:pt x="2837" y="1928"/>
                    </a:lnTo>
                    <a:lnTo>
                      <a:pt x="2835" y="1902"/>
                    </a:lnTo>
                    <a:lnTo>
                      <a:pt x="2835" y="1880"/>
                    </a:lnTo>
                    <a:lnTo>
                      <a:pt x="2783" y="1864"/>
                    </a:lnTo>
                    <a:lnTo>
                      <a:pt x="2745" y="1856"/>
                    </a:lnTo>
                    <a:lnTo>
                      <a:pt x="2689" y="1838"/>
                    </a:lnTo>
                    <a:lnTo>
                      <a:pt x="2715" y="1848"/>
                    </a:lnTo>
                    <a:lnTo>
                      <a:pt x="2653" y="1830"/>
                    </a:lnTo>
                    <a:lnTo>
                      <a:pt x="2617" y="1818"/>
                    </a:lnTo>
                    <a:lnTo>
                      <a:pt x="2573" y="1802"/>
                    </a:lnTo>
                    <a:lnTo>
                      <a:pt x="2525" y="1786"/>
                    </a:lnTo>
                    <a:lnTo>
                      <a:pt x="2481" y="1768"/>
                    </a:lnTo>
                    <a:lnTo>
                      <a:pt x="2449" y="1758"/>
                    </a:lnTo>
                    <a:lnTo>
                      <a:pt x="2409" y="1740"/>
                    </a:lnTo>
                    <a:lnTo>
                      <a:pt x="2370" y="1722"/>
                    </a:lnTo>
                    <a:lnTo>
                      <a:pt x="2331" y="1700"/>
                    </a:lnTo>
                    <a:lnTo>
                      <a:pt x="2311" y="1686"/>
                    </a:lnTo>
                    <a:lnTo>
                      <a:pt x="2295" y="1676"/>
                    </a:lnTo>
                    <a:lnTo>
                      <a:pt x="2280" y="1668"/>
                    </a:lnTo>
                    <a:lnTo>
                      <a:pt x="2257" y="1648"/>
                    </a:lnTo>
                    <a:lnTo>
                      <a:pt x="2232" y="1624"/>
                    </a:lnTo>
                    <a:lnTo>
                      <a:pt x="2197" y="1594"/>
                    </a:lnTo>
                    <a:lnTo>
                      <a:pt x="2179" y="1570"/>
                    </a:lnTo>
                    <a:lnTo>
                      <a:pt x="2159" y="1542"/>
                    </a:lnTo>
                    <a:lnTo>
                      <a:pt x="2131" y="1504"/>
                    </a:lnTo>
                    <a:lnTo>
                      <a:pt x="2112" y="1468"/>
                    </a:lnTo>
                    <a:lnTo>
                      <a:pt x="2088" y="1432"/>
                    </a:lnTo>
                    <a:lnTo>
                      <a:pt x="2069" y="1404"/>
                    </a:lnTo>
                    <a:lnTo>
                      <a:pt x="2051" y="1364"/>
                    </a:lnTo>
                    <a:lnTo>
                      <a:pt x="2019" y="1308"/>
                    </a:lnTo>
                    <a:lnTo>
                      <a:pt x="2035" y="1336"/>
                    </a:lnTo>
                    <a:lnTo>
                      <a:pt x="2004" y="1278"/>
                    </a:lnTo>
                    <a:lnTo>
                      <a:pt x="1992" y="1240"/>
                    </a:lnTo>
                    <a:lnTo>
                      <a:pt x="1975" y="1206"/>
                    </a:lnTo>
                    <a:lnTo>
                      <a:pt x="1965" y="1172"/>
                    </a:lnTo>
                    <a:lnTo>
                      <a:pt x="1951" y="1144"/>
                    </a:lnTo>
                    <a:lnTo>
                      <a:pt x="1941" y="1118"/>
                    </a:lnTo>
                    <a:lnTo>
                      <a:pt x="1935" y="1096"/>
                    </a:lnTo>
                    <a:lnTo>
                      <a:pt x="1925" y="1064"/>
                    </a:lnTo>
                    <a:lnTo>
                      <a:pt x="1913" y="1028"/>
                    </a:lnTo>
                    <a:lnTo>
                      <a:pt x="1899" y="986"/>
                    </a:lnTo>
                    <a:lnTo>
                      <a:pt x="1887" y="940"/>
                    </a:lnTo>
                    <a:lnTo>
                      <a:pt x="1875" y="903"/>
                    </a:lnTo>
                    <a:lnTo>
                      <a:pt x="1861" y="862"/>
                    </a:lnTo>
                    <a:lnTo>
                      <a:pt x="1849" y="824"/>
                    </a:lnTo>
                    <a:lnTo>
                      <a:pt x="1842" y="798"/>
                    </a:lnTo>
                    <a:lnTo>
                      <a:pt x="1829" y="754"/>
                    </a:lnTo>
                    <a:lnTo>
                      <a:pt x="1815" y="710"/>
                    </a:lnTo>
                    <a:lnTo>
                      <a:pt x="1797" y="660"/>
                    </a:lnTo>
                    <a:lnTo>
                      <a:pt x="1779" y="603"/>
                    </a:lnTo>
                    <a:lnTo>
                      <a:pt x="1765" y="562"/>
                    </a:lnTo>
                    <a:lnTo>
                      <a:pt x="1753" y="526"/>
                    </a:lnTo>
                    <a:lnTo>
                      <a:pt x="1737" y="484"/>
                    </a:lnTo>
                    <a:lnTo>
                      <a:pt x="1722" y="453"/>
                    </a:lnTo>
                    <a:lnTo>
                      <a:pt x="1709" y="412"/>
                    </a:lnTo>
                    <a:lnTo>
                      <a:pt x="1695" y="390"/>
                    </a:lnTo>
                    <a:lnTo>
                      <a:pt x="1685" y="362"/>
                    </a:lnTo>
                    <a:lnTo>
                      <a:pt x="1673" y="332"/>
                    </a:lnTo>
                    <a:lnTo>
                      <a:pt x="1656" y="304"/>
                    </a:lnTo>
                    <a:lnTo>
                      <a:pt x="1637" y="264"/>
                    </a:lnTo>
                    <a:lnTo>
                      <a:pt x="1620" y="228"/>
                    </a:lnTo>
                    <a:lnTo>
                      <a:pt x="1609" y="208"/>
                    </a:lnTo>
                    <a:lnTo>
                      <a:pt x="1583" y="162"/>
                    </a:lnTo>
                    <a:lnTo>
                      <a:pt x="1578" y="156"/>
                    </a:lnTo>
                    <a:lnTo>
                      <a:pt x="1569" y="142"/>
                    </a:lnTo>
                    <a:lnTo>
                      <a:pt x="1569" y="140"/>
                    </a:lnTo>
                    <a:lnTo>
                      <a:pt x="1601" y="190"/>
                    </a:lnTo>
                    <a:lnTo>
                      <a:pt x="1593" y="186"/>
                    </a:lnTo>
                    <a:lnTo>
                      <a:pt x="1589" y="170"/>
                    </a:lnTo>
                    <a:lnTo>
                      <a:pt x="1565" y="136"/>
                    </a:lnTo>
                    <a:lnTo>
                      <a:pt x="1548" y="118"/>
                    </a:lnTo>
                    <a:lnTo>
                      <a:pt x="1525" y="86"/>
                    </a:lnTo>
                    <a:lnTo>
                      <a:pt x="1499" y="56"/>
                    </a:lnTo>
                    <a:lnTo>
                      <a:pt x="1477" y="36"/>
                    </a:lnTo>
                    <a:lnTo>
                      <a:pt x="1458" y="22"/>
                    </a:lnTo>
                    <a:lnTo>
                      <a:pt x="1433" y="6"/>
                    </a:lnTo>
                    <a:lnTo>
                      <a:pt x="1408" y="4"/>
                    </a:lnTo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50000">
                    <a:srgbClr val="993366">
                      <a:gamma/>
                      <a:shade val="46275"/>
                      <a:invGamma/>
                    </a:srgbClr>
                  </a:gs>
                  <a:gs pos="100000">
                    <a:srgbClr val="993366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Freeform 44"/>
              <p:cNvSpPr>
                <a:spLocks noChangeArrowheads="1"/>
              </p:cNvSpPr>
              <p:nvPr/>
            </p:nvSpPr>
            <p:spPr bwMode="auto">
              <a:xfrm flipH="1">
                <a:off x="4378946" y="5135910"/>
                <a:ext cx="42862" cy="192087"/>
              </a:xfrm>
              <a:custGeom>
                <a:avLst/>
                <a:gdLst>
                  <a:gd name="T0" fmla="*/ 0 w 1"/>
                  <a:gd name="T1" fmla="*/ 0 h 2005"/>
                  <a:gd name="T2" fmla="*/ 0 w 1"/>
                  <a:gd name="T3" fmla="*/ 2005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05">
                    <a:moveTo>
                      <a:pt x="0" y="0"/>
                    </a:moveTo>
                    <a:lnTo>
                      <a:pt x="0" y="200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Freeform 32"/>
              <p:cNvSpPr>
                <a:spLocks/>
              </p:cNvSpPr>
              <p:nvPr/>
            </p:nvSpPr>
            <p:spPr bwMode="auto">
              <a:xfrm>
                <a:off x="2151683" y="2129185"/>
                <a:ext cx="2943225" cy="3068637"/>
              </a:xfrm>
              <a:custGeom>
                <a:avLst/>
                <a:gdLst>
                  <a:gd name="T0" fmla="*/ 1382 w 1854"/>
                  <a:gd name="T1" fmla="*/ 5 h 1933"/>
                  <a:gd name="T2" fmla="*/ 1318 w 1854"/>
                  <a:gd name="T3" fmla="*/ 45 h 1933"/>
                  <a:gd name="T4" fmla="*/ 1263 w 1854"/>
                  <a:gd name="T5" fmla="*/ 109 h 1933"/>
                  <a:gd name="T6" fmla="*/ 1221 w 1854"/>
                  <a:gd name="T7" fmla="*/ 175 h 1933"/>
                  <a:gd name="T8" fmla="*/ 1182 w 1854"/>
                  <a:gd name="T9" fmla="*/ 249 h 1933"/>
                  <a:gd name="T10" fmla="*/ 1143 w 1854"/>
                  <a:gd name="T11" fmla="*/ 332 h 1933"/>
                  <a:gd name="T12" fmla="*/ 1113 w 1854"/>
                  <a:gd name="T13" fmla="*/ 396 h 1933"/>
                  <a:gd name="T14" fmla="*/ 1087 w 1854"/>
                  <a:gd name="T15" fmla="*/ 467 h 1933"/>
                  <a:gd name="T16" fmla="*/ 1063 w 1854"/>
                  <a:gd name="T17" fmla="*/ 532 h 1933"/>
                  <a:gd name="T18" fmla="*/ 1033 w 1854"/>
                  <a:gd name="T19" fmla="*/ 612 h 1933"/>
                  <a:gd name="T20" fmla="*/ 1008 w 1854"/>
                  <a:gd name="T21" fmla="*/ 684 h 1933"/>
                  <a:gd name="T22" fmla="*/ 987 w 1854"/>
                  <a:gd name="T23" fmla="*/ 754 h 1933"/>
                  <a:gd name="T24" fmla="*/ 966 w 1854"/>
                  <a:gd name="T25" fmla="*/ 822 h 1933"/>
                  <a:gd name="T26" fmla="*/ 946 w 1854"/>
                  <a:gd name="T27" fmla="*/ 898 h 1933"/>
                  <a:gd name="T28" fmla="*/ 926 w 1854"/>
                  <a:gd name="T29" fmla="*/ 976 h 1933"/>
                  <a:gd name="T30" fmla="*/ 908 w 1854"/>
                  <a:gd name="T31" fmla="*/ 1045 h 1933"/>
                  <a:gd name="T32" fmla="*/ 881 w 1854"/>
                  <a:gd name="T33" fmla="*/ 1128 h 1933"/>
                  <a:gd name="T34" fmla="*/ 853 w 1854"/>
                  <a:gd name="T35" fmla="*/ 1203 h 1933"/>
                  <a:gd name="T36" fmla="*/ 825 w 1854"/>
                  <a:gd name="T37" fmla="*/ 1270 h 1933"/>
                  <a:gd name="T38" fmla="*/ 797 w 1854"/>
                  <a:gd name="T39" fmla="*/ 1333 h 1933"/>
                  <a:gd name="T40" fmla="*/ 759 w 1854"/>
                  <a:gd name="T41" fmla="*/ 1416 h 1933"/>
                  <a:gd name="T42" fmla="*/ 714 w 1854"/>
                  <a:gd name="T43" fmla="*/ 1491 h 1933"/>
                  <a:gd name="T44" fmla="*/ 669 w 1854"/>
                  <a:gd name="T45" fmla="*/ 1553 h 1933"/>
                  <a:gd name="T46" fmla="*/ 606 w 1854"/>
                  <a:gd name="T47" fmla="*/ 1623 h 1933"/>
                  <a:gd name="T48" fmla="*/ 553 w 1854"/>
                  <a:gd name="T49" fmla="*/ 1665 h 1933"/>
                  <a:gd name="T50" fmla="*/ 471 w 1854"/>
                  <a:gd name="T51" fmla="*/ 1717 h 1933"/>
                  <a:gd name="T52" fmla="*/ 396 w 1854"/>
                  <a:gd name="T53" fmla="*/ 1751 h 1933"/>
                  <a:gd name="T54" fmla="*/ 332 w 1854"/>
                  <a:gd name="T55" fmla="*/ 1779 h 1933"/>
                  <a:gd name="T56" fmla="*/ 274 w 1854"/>
                  <a:gd name="T57" fmla="*/ 1801 h 1933"/>
                  <a:gd name="T58" fmla="*/ 205 w 1854"/>
                  <a:gd name="T59" fmla="*/ 1827 h 1933"/>
                  <a:gd name="T60" fmla="*/ 123 w 1854"/>
                  <a:gd name="T61" fmla="*/ 1853 h 1933"/>
                  <a:gd name="T62" fmla="*/ 52 w 1854"/>
                  <a:gd name="T63" fmla="*/ 1875 h 1933"/>
                  <a:gd name="T64" fmla="*/ 20 w 1854"/>
                  <a:gd name="T65" fmla="*/ 1893 h 1933"/>
                  <a:gd name="T66" fmla="*/ 4 w 1854"/>
                  <a:gd name="T67" fmla="*/ 1933 h 1933"/>
                  <a:gd name="T68" fmla="*/ 1854 w 1854"/>
                  <a:gd name="T69" fmla="*/ 825 h 1933"/>
                  <a:gd name="T70" fmla="*/ 1837 w 1854"/>
                  <a:gd name="T71" fmla="*/ 744 h 1933"/>
                  <a:gd name="T72" fmla="*/ 1808 w 1854"/>
                  <a:gd name="T73" fmla="*/ 655 h 1933"/>
                  <a:gd name="T74" fmla="*/ 1777 w 1854"/>
                  <a:gd name="T75" fmla="*/ 562 h 1933"/>
                  <a:gd name="T76" fmla="*/ 1749 w 1854"/>
                  <a:gd name="T77" fmla="*/ 489 h 1933"/>
                  <a:gd name="T78" fmla="*/ 1716 w 1854"/>
                  <a:gd name="T79" fmla="*/ 410 h 1933"/>
                  <a:gd name="T80" fmla="*/ 1707 w 1854"/>
                  <a:gd name="T81" fmla="*/ 386 h 1933"/>
                  <a:gd name="T82" fmla="*/ 1668 w 1854"/>
                  <a:gd name="T83" fmla="*/ 301 h 1933"/>
                  <a:gd name="T84" fmla="*/ 1632 w 1854"/>
                  <a:gd name="T85" fmla="*/ 225 h 1933"/>
                  <a:gd name="T86" fmla="*/ 1593 w 1854"/>
                  <a:gd name="T87" fmla="*/ 163 h 1933"/>
                  <a:gd name="T88" fmla="*/ 1573 w 1854"/>
                  <a:gd name="T89" fmla="*/ 137 h 1933"/>
                  <a:gd name="T90" fmla="*/ 1606 w 1854"/>
                  <a:gd name="T91" fmla="*/ 185 h 1933"/>
                  <a:gd name="T92" fmla="*/ 1597 w 1854"/>
                  <a:gd name="T93" fmla="*/ 173 h 1933"/>
                  <a:gd name="T94" fmla="*/ 1561 w 1854"/>
                  <a:gd name="T95" fmla="*/ 115 h 1933"/>
                  <a:gd name="T96" fmla="*/ 1513 w 1854"/>
                  <a:gd name="T97" fmla="*/ 57 h 1933"/>
                  <a:gd name="T98" fmla="*/ 1471 w 1854"/>
                  <a:gd name="T99" fmla="*/ 19 h 1933"/>
                  <a:gd name="T100" fmla="*/ 1415 w 1854"/>
                  <a:gd name="T101" fmla="*/ 2 h 1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4" h="1933">
                    <a:moveTo>
                      <a:pt x="1415" y="0"/>
                    </a:moveTo>
                    <a:lnTo>
                      <a:pt x="1382" y="5"/>
                    </a:lnTo>
                    <a:lnTo>
                      <a:pt x="1352" y="15"/>
                    </a:lnTo>
                    <a:lnTo>
                      <a:pt x="1318" y="45"/>
                    </a:lnTo>
                    <a:lnTo>
                      <a:pt x="1292" y="75"/>
                    </a:lnTo>
                    <a:lnTo>
                      <a:pt x="1263" y="109"/>
                    </a:lnTo>
                    <a:lnTo>
                      <a:pt x="1239" y="145"/>
                    </a:lnTo>
                    <a:lnTo>
                      <a:pt x="1221" y="175"/>
                    </a:lnTo>
                    <a:lnTo>
                      <a:pt x="1200" y="218"/>
                    </a:lnTo>
                    <a:lnTo>
                      <a:pt x="1182" y="249"/>
                    </a:lnTo>
                    <a:lnTo>
                      <a:pt x="1163" y="291"/>
                    </a:lnTo>
                    <a:lnTo>
                      <a:pt x="1143" y="332"/>
                    </a:lnTo>
                    <a:lnTo>
                      <a:pt x="1127" y="365"/>
                    </a:lnTo>
                    <a:lnTo>
                      <a:pt x="1113" y="396"/>
                    </a:lnTo>
                    <a:lnTo>
                      <a:pt x="1099" y="435"/>
                    </a:lnTo>
                    <a:lnTo>
                      <a:pt x="1087" y="467"/>
                    </a:lnTo>
                    <a:lnTo>
                      <a:pt x="1075" y="499"/>
                    </a:lnTo>
                    <a:lnTo>
                      <a:pt x="1063" y="532"/>
                    </a:lnTo>
                    <a:lnTo>
                      <a:pt x="1048" y="571"/>
                    </a:lnTo>
                    <a:lnTo>
                      <a:pt x="1033" y="612"/>
                    </a:lnTo>
                    <a:lnTo>
                      <a:pt x="1021" y="646"/>
                    </a:lnTo>
                    <a:lnTo>
                      <a:pt x="1008" y="684"/>
                    </a:lnTo>
                    <a:lnTo>
                      <a:pt x="994" y="730"/>
                    </a:lnTo>
                    <a:lnTo>
                      <a:pt x="987" y="754"/>
                    </a:lnTo>
                    <a:lnTo>
                      <a:pt x="976" y="784"/>
                    </a:lnTo>
                    <a:lnTo>
                      <a:pt x="966" y="822"/>
                    </a:lnTo>
                    <a:lnTo>
                      <a:pt x="954" y="867"/>
                    </a:lnTo>
                    <a:lnTo>
                      <a:pt x="946" y="898"/>
                    </a:lnTo>
                    <a:lnTo>
                      <a:pt x="937" y="940"/>
                    </a:lnTo>
                    <a:lnTo>
                      <a:pt x="926" y="976"/>
                    </a:lnTo>
                    <a:lnTo>
                      <a:pt x="917" y="1010"/>
                    </a:lnTo>
                    <a:lnTo>
                      <a:pt x="908" y="1045"/>
                    </a:lnTo>
                    <a:lnTo>
                      <a:pt x="896" y="1084"/>
                    </a:lnTo>
                    <a:lnTo>
                      <a:pt x="881" y="1128"/>
                    </a:lnTo>
                    <a:lnTo>
                      <a:pt x="866" y="1170"/>
                    </a:lnTo>
                    <a:lnTo>
                      <a:pt x="853" y="1203"/>
                    </a:lnTo>
                    <a:lnTo>
                      <a:pt x="841" y="1237"/>
                    </a:lnTo>
                    <a:lnTo>
                      <a:pt x="825" y="1270"/>
                    </a:lnTo>
                    <a:lnTo>
                      <a:pt x="814" y="1300"/>
                    </a:lnTo>
                    <a:lnTo>
                      <a:pt x="797" y="1333"/>
                    </a:lnTo>
                    <a:lnTo>
                      <a:pt x="776" y="1375"/>
                    </a:lnTo>
                    <a:cubicBezTo>
                      <a:pt x="771" y="1389"/>
                      <a:pt x="765" y="1404"/>
                      <a:pt x="759" y="1416"/>
                    </a:cubicBezTo>
                    <a:cubicBezTo>
                      <a:pt x="753" y="1428"/>
                      <a:pt x="748" y="1435"/>
                      <a:pt x="741" y="1448"/>
                    </a:cubicBezTo>
                    <a:cubicBezTo>
                      <a:pt x="734" y="1460"/>
                      <a:pt x="722" y="1479"/>
                      <a:pt x="714" y="1491"/>
                    </a:cubicBezTo>
                    <a:cubicBezTo>
                      <a:pt x="706" y="1503"/>
                      <a:pt x="700" y="1510"/>
                      <a:pt x="693" y="1520"/>
                    </a:cubicBezTo>
                    <a:cubicBezTo>
                      <a:pt x="686" y="1530"/>
                      <a:pt x="677" y="1542"/>
                      <a:pt x="669" y="1553"/>
                    </a:cubicBezTo>
                    <a:lnTo>
                      <a:pt x="642" y="1587"/>
                    </a:lnTo>
                    <a:lnTo>
                      <a:pt x="606" y="1623"/>
                    </a:lnTo>
                    <a:lnTo>
                      <a:pt x="585" y="1645"/>
                    </a:lnTo>
                    <a:lnTo>
                      <a:pt x="553" y="1665"/>
                    </a:lnTo>
                    <a:lnTo>
                      <a:pt x="511" y="1694"/>
                    </a:lnTo>
                    <a:lnTo>
                      <a:pt x="471" y="1717"/>
                    </a:lnTo>
                    <a:lnTo>
                      <a:pt x="434" y="1736"/>
                    </a:lnTo>
                    <a:lnTo>
                      <a:pt x="396" y="1751"/>
                    </a:lnTo>
                    <a:lnTo>
                      <a:pt x="367" y="1766"/>
                    </a:lnTo>
                    <a:lnTo>
                      <a:pt x="332" y="1779"/>
                    </a:lnTo>
                    <a:lnTo>
                      <a:pt x="296" y="1791"/>
                    </a:lnTo>
                    <a:lnTo>
                      <a:pt x="274" y="1801"/>
                    </a:lnTo>
                    <a:lnTo>
                      <a:pt x="242" y="1814"/>
                    </a:lnTo>
                    <a:lnTo>
                      <a:pt x="205" y="1827"/>
                    </a:lnTo>
                    <a:lnTo>
                      <a:pt x="165" y="1839"/>
                    </a:lnTo>
                    <a:lnTo>
                      <a:pt x="123" y="1853"/>
                    </a:lnTo>
                    <a:lnTo>
                      <a:pt x="82" y="1867"/>
                    </a:lnTo>
                    <a:lnTo>
                      <a:pt x="52" y="1875"/>
                    </a:lnTo>
                    <a:lnTo>
                      <a:pt x="4" y="1889"/>
                    </a:lnTo>
                    <a:lnTo>
                      <a:pt x="20" y="1893"/>
                    </a:lnTo>
                    <a:lnTo>
                      <a:pt x="0" y="1901"/>
                    </a:lnTo>
                    <a:lnTo>
                      <a:pt x="4" y="1933"/>
                    </a:lnTo>
                    <a:lnTo>
                      <a:pt x="1852" y="1933"/>
                    </a:lnTo>
                    <a:lnTo>
                      <a:pt x="1854" y="825"/>
                    </a:lnTo>
                    <a:lnTo>
                      <a:pt x="1853" y="796"/>
                    </a:lnTo>
                    <a:lnTo>
                      <a:pt x="1837" y="744"/>
                    </a:lnTo>
                    <a:lnTo>
                      <a:pt x="1825" y="705"/>
                    </a:lnTo>
                    <a:lnTo>
                      <a:pt x="1808" y="655"/>
                    </a:lnTo>
                    <a:lnTo>
                      <a:pt x="1790" y="603"/>
                    </a:lnTo>
                    <a:lnTo>
                      <a:pt x="1777" y="562"/>
                    </a:lnTo>
                    <a:lnTo>
                      <a:pt x="1764" y="528"/>
                    </a:lnTo>
                    <a:lnTo>
                      <a:pt x="1749" y="489"/>
                    </a:lnTo>
                    <a:lnTo>
                      <a:pt x="1733" y="447"/>
                    </a:lnTo>
                    <a:lnTo>
                      <a:pt x="1716" y="410"/>
                    </a:lnTo>
                    <a:lnTo>
                      <a:pt x="1697" y="365"/>
                    </a:lnTo>
                    <a:lnTo>
                      <a:pt x="1707" y="386"/>
                    </a:lnTo>
                    <a:lnTo>
                      <a:pt x="1685" y="335"/>
                    </a:lnTo>
                    <a:lnTo>
                      <a:pt x="1668" y="301"/>
                    </a:lnTo>
                    <a:lnTo>
                      <a:pt x="1647" y="258"/>
                    </a:lnTo>
                    <a:lnTo>
                      <a:pt x="1632" y="225"/>
                    </a:lnTo>
                    <a:lnTo>
                      <a:pt x="1620" y="207"/>
                    </a:lnTo>
                    <a:lnTo>
                      <a:pt x="1593" y="163"/>
                    </a:lnTo>
                    <a:lnTo>
                      <a:pt x="1584" y="152"/>
                    </a:lnTo>
                    <a:lnTo>
                      <a:pt x="1573" y="137"/>
                    </a:lnTo>
                    <a:lnTo>
                      <a:pt x="1577" y="143"/>
                    </a:lnTo>
                    <a:lnTo>
                      <a:pt x="1606" y="185"/>
                    </a:lnTo>
                    <a:lnTo>
                      <a:pt x="1614" y="198"/>
                    </a:lnTo>
                    <a:lnTo>
                      <a:pt x="1597" y="173"/>
                    </a:lnTo>
                    <a:lnTo>
                      <a:pt x="1590" y="158"/>
                    </a:lnTo>
                    <a:lnTo>
                      <a:pt x="1561" y="115"/>
                    </a:lnTo>
                    <a:lnTo>
                      <a:pt x="1537" y="85"/>
                    </a:lnTo>
                    <a:lnTo>
                      <a:pt x="1513" y="57"/>
                    </a:lnTo>
                    <a:lnTo>
                      <a:pt x="1492" y="36"/>
                    </a:lnTo>
                    <a:lnTo>
                      <a:pt x="1471" y="19"/>
                    </a:lnTo>
                    <a:lnTo>
                      <a:pt x="1447" y="7"/>
                    </a:lnTo>
                    <a:lnTo>
                      <a:pt x="1415" y="2"/>
                    </a:lnTo>
                  </a:path>
                </a:pathLst>
              </a:custGeom>
              <a:gradFill rotWithShape="0">
                <a:gsLst>
                  <a:gs pos="0">
                    <a:srgbClr val="00A2DC"/>
                  </a:gs>
                  <a:gs pos="100000">
                    <a:srgbClr val="00A2D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Freeform 43"/>
              <p:cNvSpPr>
                <a:spLocks noChangeArrowheads="1"/>
              </p:cNvSpPr>
              <p:nvPr/>
            </p:nvSpPr>
            <p:spPr bwMode="auto">
              <a:xfrm>
                <a:off x="5082208" y="3372197"/>
                <a:ext cx="1588" cy="1946275"/>
              </a:xfrm>
              <a:custGeom>
                <a:avLst/>
                <a:gdLst>
                  <a:gd name="T0" fmla="*/ 0 w 1"/>
                  <a:gd name="T1" fmla="*/ 1226 h 1226"/>
                  <a:gd name="T2" fmla="*/ 0 w 1"/>
                  <a:gd name="T3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26">
                    <a:moveTo>
                      <a:pt x="0" y="12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Rectangle 39"/>
              <p:cNvSpPr>
                <a:spLocks noChangeArrowheads="1"/>
              </p:cNvSpPr>
              <p:nvPr/>
            </p:nvSpPr>
            <p:spPr bwMode="auto">
              <a:xfrm>
                <a:off x="4709146" y="5329585"/>
                <a:ext cx="649218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560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63" name="Group 489"/>
              <p:cNvGrpSpPr>
                <a:grpSpLocks/>
              </p:cNvGrpSpPr>
              <p:nvPr/>
            </p:nvGrpSpPr>
            <p:grpSpPr bwMode="auto">
              <a:xfrm>
                <a:off x="2067546" y="2068860"/>
                <a:ext cx="4759325" cy="2952750"/>
                <a:chOff x="1195" y="1177"/>
                <a:chExt cx="2998" cy="1860"/>
              </a:xfrm>
            </p:grpSpPr>
            <p:sp>
              <p:nvSpPr>
                <p:cNvPr id="164" name="Arc 490"/>
                <p:cNvSpPr>
                  <a:spLocks/>
                </p:cNvSpPr>
                <p:nvPr/>
              </p:nvSpPr>
              <p:spPr bwMode="auto">
                <a:xfrm rot="4500000">
                  <a:off x="2955" y="2310"/>
                  <a:ext cx="806" cy="27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9428 w 19428"/>
                    <a:gd name="T1" fmla="*/ 9440 h 21600"/>
                    <a:gd name="T2" fmla="*/ 0 w 19428"/>
                    <a:gd name="T3" fmla="*/ 21600 h 21600"/>
                    <a:gd name="T4" fmla="*/ 0 w 1942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28" h="21600" fill="none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</a:path>
                    <a:path w="19428" h="21600" stroke="0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Arc 491"/>
                <p:cNvSpPr>
                  <a:spLocks/>
                </p:cNvSpPr>
                <p:nvPr/>
              </p:nvSpPr>
              <p:spPr bwMode="auto">
                <a:xfrm rot="720000">
                  <a:off x="3466" y="2872"/>
                  <a:ext cx="727" cy="165"/>
                </a:xfrm>
                <a:custGeom>
                  <a:avLst/>
                  <a:gdLst>
                    <a:gd name="G0" fmla="+- 21038 0 0"/>
                    <a:gd name="G1" fmla="+- 0 0 0"/>
                    <a:gd name="G2" fmla="+- 21600 0 0"/>
                    <a:gd name="T0" fmla="*/ 18899 w 21038"/>
                    <a:gd name="T1" fmla="*/ 21494 h 21494"/>
                    <a:gd name="T2" fmla="*/ 0 w 21038"/>
                    <a:gd name="T3" fmla="*/ 4895 h 21494"/>
                    <a:gd name="T4" fmla="*/ 21038 w 21038"/>
                    <a:gd name="T5" fmla="*/ 0 h 2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38" h="21494" fill="none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</a:path>
                    <a:path w="21038" h="21494" stroke="0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  <a:lnTo>
                        <a:pt x="21038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Arc 492"/>
                <p:cNvSpPr>
                  <a:spLocks/>
                </p:cNvSpPr>
                <p:nvPr/>
              </p:nvSpPr>
              <p:spPr bwMode="auto">
                <a:xfrm rot="6300000">
                  <a:off x="1950" y="1543"/>
                  <a:ext cx="956" cy="224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Arc 493"/>
                <p:cNvSpPr>
                  <a:spLocks/>
                </p:cNvSpPr>
                <p:nvPr/>
              </p:nvSpPr>
              <p:spPr bwMode="auto">
                <a:xfrm rot="16980000">
                  <a:off x="1574" y="2304"/>
                  <a:ext cx="790" cy="284"/>
                </a:xfrm>
                <a:custGeom>
                  <a:avLst/>
                  <a:gdLst>
                    <a:gd name="G0" fmla="+- 19433 0 0"/>
                    <a:gd name="G1" fmla="+- 0 0 0"/>
                    <a:gd name="G2" fmla="+- 21600 0 0"/>
                    <a:gd name="T0" fmla="*/ 19433 w 19433"/>
                    <a:gd name="T1" fmla="*/ 21600 h 21600"/>
                    <a:gd name="T2" fmla="*/ 0 w 19433"/>
                    <a:gd name="T3" fmla="*/ 9430 h 21600"/>
                    <a:gd name="T4" fmla="*/ 19433 w 1943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33" h="21600" fill="none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</a:path>
                    <a:path w="19433" h="21600" stroke="0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  <a:lnTo>
                        <a:pt x="1943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Arc 494"/>
                <p:cNvSpPr>
                  <a:spLocks/>
                </p:cNvSpPr>
                <p:nvPr/>
              </p:nvSpPr>
              <p:spPr bwMode="auto">
                <a:xfrm rot="15300000">
                  <a:off x="2411" y="1545"/>
                  <a:ext cx="957" cy="225"/>
                </a:xfrm>
                <a:custGeom>
                  <a:avLst/>
                  <a:gdLst>
                    <a:gd name="G0" fmla="+- 0 0 0"/>
                    <a:gd name="G1" fmla="+- 96 0 0"/>
                    <a:gd name="G2" fmla="+- 21600 0 0"/>
                    <a:gd name="T0" fmla="*/ 21600 w 21600"/>
                    <a:gd name="T1" fmla="*/ 0 h 21696"/>
                    <a:gd name="T2" fmla="*/ 0 w 21600"/>
                    <a:gd name="T3" fmla="*/ 21696 h 21696"/>
                    <a:gd name="T4" fmla="*/ 0 w 21600"/>
                    <a:gd name="T5" fmla="*/ 96 h 2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96" fill="none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</a:path>
                    <a:path w="21600" h="21696" stroke="0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  <a:lnTo>
                        <a:pt x="0" y="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9" name="Arc 495"/>
                <p:cNvSpPr>
                  <a:spLocks/>
                </p:cNvSpPr>
                <p:nvPr/>
              </p:nvSpPr>
              <p:spPr bwMode="auto">
                <a:xfrm rot="20700000">
                  <a:off x="1195" y="2859"/>
                  <a:ext cx="697" cy="164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693 w 20693"/>
                    <a:gd name="T1" fmla="*/ 6194 h 21576"/>
                    <a:gd name="T2" fmla="*/ 1014 w 20693"/>
                    <a:gd name="T3" fmla="*/ 21576 h 21576"/>
                    <a:gd name="T4" fmla="*/ 0 w 20693"/>
                    <a:gd name="T5" fmla="*/ 0 h 2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93" h="21576" fill="none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</a:path>
                    <a:path w="20693" h="21576" stroke="0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>
                <a:off x="3281983" y="3934172"/>
                <a:ext cx="1035050" cy="56832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Rectangle 46"/>
              <p:cNvSpPr>
                <a:spLocks noChangeArrowheads="1"/>
              </p:cNvSpPr>
              <p:nvPr/>
            </p:nvSpPr>
            <p:spPr bwMode="auto">
              <a:xfrm>
                <a:off x="1451596" y="3615085"/>
                <a:ext cx="1931364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pt-B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Área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0,9656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AutoShape 501"/>
              <p:cNvSpPr>
                <a:spLocks noChangeArrowheads="1"/>
              </p:cNvSpPr>
              <p:nvPr/>
            </p:nvSpPr>
            <p:spPr bwMode="auto">
              <a:xfrm rot="5400000">
                <a:off x="999158" y="2365722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 Box 6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Distribuição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Amostral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de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oMath>
                    </a14:m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Text Box 6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694" t="-3941" r="-4626" b="-738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Retângulo 173"/>
                  <p:cNvSpPr/>
                  <p:nvPr/>
                </p:nvSpPr>
                <p:spPr>
                  <a:xfrm>
                    <a:off x="5297476" y="2404330"/>
                    <a:ext cx="177260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1430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acc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𝟒𝟖</m:t>
                          </m:r>
                        </m:oMath>
                      </m:oMathPara>
                    </a14:m>
                    <a:endParaRPr lang="pt-BR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Retângulo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7476" y="2404330"/>
                    <a:ext cx="1772601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>
                <a:off x="1915146" y="5208935"/>
                <a:ext cx="500221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6" name="Freeform 476"/>
            <p:cNvSpPr>
              <a:spLocks noChangeArrowheads="1"/>
            </p:cNvSpPr>
            <p:nvPr/>
          </p:nvSpPr>
          <p:spPr bwMode="auto">
            <a:xfrm flipH="1">
              <a:off x="4380622" y="5181129"/>
              <a:ext cx="51863" cy="192087"/>
            </a:xfrm>
            <a:custGeom>
              <a:avLst/>
              <a:gdLst>
                <a:gd name="T0" fmla="*/ 0 w 1"/>
                <a:gd name="T1" fmla="*/ 0 h 2005"/>
                <a:gd name="T2" fmla="*/ 0 w 1"/>
                <a:gd name="T3" fmla="*/ 200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05">
                  <a:moveTo>
                    <a:pt x="0" y="0"/>
                  </a:moveTo>
                  <a:lnTo>
                    <a:pt x="0" y="2005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7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Passo 3: calcular o valor </a:t>
            </a:r>
            <a:r>
              <a:rPr lang="pt-BR" i="1" dirty="0" smtClean="0"/>
              <a:t>z</a:t>
            </a:r>
            <a:r>
              <a:rPr lang="pt-BR" dirty="0" smtClean="0"/>
              <a:t> para o valor</a:t>
            </a:r>
            <a:r>
              <a:rPr lang="pt-BR" b="1" dirty="0" smtClean="0"/>
              <a:t> inferior </a:t>
            </a:r>
            <a:r>
              <a:rPr lang="pt-BR" dirty="0" smtClean="0"/>
              <a:t>do intervalo</a:t>
            </a:r>
          </a:p>
          <a:p>
            <a:pPr marL="114300" indent="0" algn="ctr">
              <a:buNone/>
            </a:pPr>
            <a:r>
              <a:rPr lang="pt-BR" i="1" dirty="0" smtClean="0"/>
              <a:t>z</a:t>
            </a:r>
            <a:r>
              <a:rPr lang="pt-BR" dirty="0" smtClean="0"/>
              <a:t> = (540 – 550)/5,48 = -1,82</a:t>
            </a:r>
          </a:p>
          <a:p>
            <a:r>
              <a:rPr lang="pt-BR" dirty="0" smtClean="0"/>
              <a:t>Passo 4: encontrar a área abaixo da curva a esquerda do ponto </a:t>
            </a:r>
            <a:r>
              <a:rPr lang="pt-BR" b="1" dirty="0" smtClean="0"/>
              <a:t>inferior</a:t>
            </a:r>
            <a:endParaRPr lang="pt-BR" dirty="0" smtClean="0"/>
          </a:p>
          <a:p>
            <a:pPr marL="114300" indent="0" algn="ctr">
              <a:buNone/>
            </a:pPr>
            <a:r>
              <a:rPr lang="pt-BR" i="1" dirty="0" smtClean="0"/>
              <a:t>P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 ≤ -1,82) = </a:t>
            </a:r>
            <a:r>
              <a:rPr lang="pt-BR" i="1" dirty="0"/>
              <a:t>P</a:t>
            </a:r>
            <a:r>
              <a:rPr lang="pt-BR" dirty="0"/>
              <a:t>(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1,82)</a:t>
            </a:r>
          </a:p>
          <a:p>
            <a:pPr marL="114300" indent="0" algn="ctr">
              <a:buNone/>
            </a:pPr>
            <a:r>
              <a:rPr lang="pt-BR" dirty="0" smtClean="0"/>
              <a:t>= 1 - </a:t>
            </a:r>
            <a:r>
              <a:rPr lang="pt-BR" i="1" dirty="0"/>
              <a:t>P</a:t>
            </a:r>
            <a:r>
              <a:rPr lang="pt-BR" dirty="0"/>
              <a:t>(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≤ </a:t>
            </a:r>
            <a:r>
              <a:rPr lang="pt-BR" dirty="0"/>
              <a:t>1,82</a:t>
            </a:r>
            <a:r>
              <a:rPr lang="pt-BR" dirty="0" smtClean="0"/>
              <a:t>)</a:t>
            </a:r>
          </a:p>
          <a:p>
            <a:pPr marL="114300" indent="0" algn="ctr">
              <a:buNone/>
            </a:pPr>
            <a:r>
              <a:rPr lang="pt-BR" dirty="0" smtClean="0"/>
              <a:t>= 1 - </a:t>
            </a:r>
            <a:r>
              <a:rPr lang="pt-BR" dirty="0"/>
              <a:t>0,9656</a:t>
            </a:r>
          </a:p>
          <a:p>
            <a:pPr marL="114300" indent="0" algn="ctr">
              <a:buNone/>
            </a:pPr>
            <a:r>
              <a:rPr lang="pt-BR" dirty="0" smtClean="0"/>
              <a:t>= 0,0344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39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00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Inferência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</a:t>
            </a:r>
            <a:r>
              <a:rPr lang="pt-BR" dirty="0" smtClean="0"/>
              <a:t>objetivo </a:t>
            </a:r>
            <a:r>
              <a:rPr lang="pt-BR" dirty="0"/>
              <a:t>da </a:t>
            </a:r>
            <a:r>
              <a:rPr lang="pt-BR" b="1" dirty="0"/>
              <a:t>inferência estatística </a:t>
            </a:r>
            <a:r>
              <a:rPr lang="pt-BR" dirty="0"/>
              <a:t>é a obtenção de informação sobre uma população </a:t>
            </a:r>
            <a:r>
              <a:rPr lang="pt-BR" dirty="0" smtClean="0"/>
              <a:t>a partir da informação </a:t>
            </a:r>
            <a:r>
              <a:rPr lang="pt-BR" dirty="0"/>
              <a:t>contida numa </a:t>
            </a:r>
            <a:r>
              <a:rPr lang="pt-BR" dirty="0" smtClean="0"/>
              <a:t>amostra</a:t>
            </a:r>
          </a:p>
          <a:p>
            <a:r>
              <a:rPr lang="pt-BR" dirty="0" smtClean="0"/>
              <a:t>Uma </a:t>
            </a:r>
            <a:r>
              <a:rPr lang="pt-BR" b="1" dirty="0" smtClean="0"/>
              <a:t>população</a:t>
            </a:r>
            <a:r>
              <a:rPr lang="pt-BR" dirty="0" smtClean="0"/>
              <a:t> é o conjunto de todos os elementos de interesse em um estudo</a:t>
            </a:r>
          </a:p>
          <a:p>
            <a:r>
              <a:rPr lang="pt-BR" dirty="0" smtClean="0"/>
              <a:t>Uma </a:t>
            </a:r>
            <a:r>
              <a:rPr lang="pt-BR" b="1" dirty="0" smtClean="0"/>
              <a:t>amostra</a:t>
            </a:r>
            <a:r>
              <a:rPr lang="pt-BR" dirty="0" smtClean="0"/>
              <a:t> é um subconjunto da população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31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40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43608" y="1876772"/>
            <a:ext cx="6556375" cy="4000500"/>
            <a:chOff x="1043608" y="1876772"/>
            <a:chExt cx="6556375" cy="4000500"/>
          </a:xfrm>
        </p:grpSpPr>
        <p:sp>
          <p:nvSpPr>
            <p:cNvPr id="176" name="Rectangle 456"/>
            <p:cNvSpPr>
              <a:spLocks noChangeArrowheads="1"/>
            </p:cNvSpPr>
            <p:nvPr/>
          </p:nvSpPr>
          <p:spPr bwMode="auto">
            <a:xfrm>
              <a:off x="1256333" y="1876772"/>
              <a:ext cx="6343650" cy="40005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7" name="Object 457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72579363"/>
                    </p:ext>
                  </p:extLst>
                </p:nvPr>
              </p:nvGraphicFramePr>
              <p:xfrm>
                <a:off x="6999908" y="5078760"/>
                <a:ext cx="249238" cy="207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5" name="Equation" r:id="rId4" imgW="201600" imgH="188640" progId="Equation.DSMT4">
                        <p:embed/>
                      </p:oleObj>
                    </mc:Choice>
                    <mc:Fallback>
                      <p:oleObj name="Equation" r:id="rId4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99908" y="5078760"/>
                              <a:ext cx="249238" cy="207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7" name="Object 457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72579363"/>
                    </p:ext>
                  </p:extLst>
                </p:nvPr>
              </p:nvGraphicFramePr>
              <p:xfrm>
                <a:off x="6999908" y="5078760"/>
                <a:ext cx="249238" cy="207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8" name="Equation" r:id="rId6" imgW="201600" imgH="188640" progId="Equation.DSMT4">
                        <p:embed/>
                      </p:oleObj>
                    </mc:Choice>
                    <mc:Fallback>
                      <p:oleObj name="Equation" r:id="rId6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99908" y="5078760"/>
                              <a:ext cx="249238" cy="207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3413746" y="5329585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Rectangle 460"/>
            <p:cNvSpPr>
              <a:spLocks noChangeArrowheads="1"/>
            </p:cNvSpPr>
            <p:nvPr/>
          </p:nvSpPr>
          <p:spPr bwMode="auto">
            <a:xfrm>
              <a:off x="4099546" y="5329585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Rectangle 462"/>
            <p:cNvSpPr>
              <a:spLocks noChangeArrowheads="1"/>
            </p:cNvSpPr>
            <p:nvPr/>
          </p:nvSpPr>
          <p:spPr bwMode="auto">
            <a:xfrm>
              <a:off x="1527796" y="3500785"/>
              <a:ext cx="1931364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Área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0,0344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Freeform 467"/>
            <p:cNvSpPr>
              <a:spLocks/>
            </p:cNvSpPr>
            <p:nvPr/>
          </p:nvSpPr>
          <p:spPr bwMode="auto">
            <a:xfrm>
              <a:off x="2169146" y="2140297"/>
              <a:ext cx="4503737" cy="3063875"/>
            </a:xfrm>
            <a:custGeom>
              <a:avLst/>
              <a:gdLst>
                <a:gd name="T0" fmla="*/ 1335 w 2837"/>
                <a:gd name="T1" fmla="*/ 22 h 1930"/>
                <a:gd name="T2" fmla="*/ 1248 w 2837"/>
                <a:gd name="T3" fmla="*/ 112 h 1930"/>
                <a:gd name="T4" fmla="*/ 1187 w 2837"/>
                <a:gd name="T5" fmla="*/ 216 h 1930"/>
                <a:gd name="T6" fmla="*/ 1127 w 2837"/>
                <a:gd name="T7" fmla="*/ 330 h 1930"/>
                <a:gd name="T8" fmla="*/ 1083 w 2837"/>
                <a:gd name="T9" fmla="*/ 434 h 1930"/>
                <a:gd name="T10" fmla="*/ 1041 w 2837"/>
                <a:gd name="T11" fmla="*/ 538 h 1930"/>
                <a:gd name="T12" fmla="*/ 1003 w 2837"/>
                <a:gd name="T13" fmla="*/ 650 h 1930"/>
                <a:gd name="T14" fmla="*/ 967 w 2837"/>
                <a:gd name="T15" fmla="*/ 758 h 1930"/>
                <a:gd name="T16" fmla="*/ 939 w 2837"/>
                <a:gd name="T17" fmla="*/ 870 h 1930"/>
                <a:gd name="T18" fmla="*/ 911 w 2837"/>
                <a:gd name="T19" fmla="*/ 980 h 1930"/>
                <a:gd name="T20" fmla="*/ 879 w 2837"/>
                <a:gd name="T21" fmla="*/ 1082 h 1930"/>
                <a:gd name="T22" fmla="*/ 837 w 2837"/>
                <a:gd name="T23" fmla="*/ 1200 h 1930"/>
                <a:gd name="T24" fmla="*/ 796 w 2837"/>
                <a:gd name="T25" fmla="*/ 1296 h 1930"/>
                <a:gd name="T26" fmla="*/ 738 w 2837"/>
                <a:gd name="T27" fmla="*/ 1414 h 1930"/>
                <a:gd name="T28" fmla="*/ 672 w 2837"/>
                <a:gd name="T29" fmla="*/ 1527 h 1930"/>
                <a:gd name="T30" fmla="*/ 588 w 2837"/>
                <a:gd name="T31" fmla="*/ 1624 h 1930"/>
                <a:gd name="T32" fmla="*/ 480 w 2837"/>
                <a:gd name="T33" fmla="*/ 1698 h 1930"/>
                <a:gd name="T34" fmla="*/ 379 w 2837"/>
                <a:gd name="T35" fmla="*/ 1750 h 1930"/>
                <a:gd name="T36" fmla="*/ 276 w 2837"/>
                <a:gd name="T37" fmla="*/ 1792 h 1930"/>
                <a:gd name="T38" fmla="*/ 184 w 2837"/>
                <a:gd name="T39" fmla="*/ 1828 h 1930"/>
                <a:gd name="T40" fmla="*/ 60 w 2837"/>
                <a:gd name="T41" fmla="*/ 1868 h 1930"/>
                <a:gd name="T42" fmla="*/ 1 w 2837"/>
                <a:gd name="T43" fmla="*/ 1904 h 1930"/>
                <a:gd name="T44" fmla="*/ 2837 w 2837"/>
                <a:gd name="T45" fmla="*/ 1928 h 1930"/>
                <a:gd name="T46" fmla="*/ 2783 w 2837"/>
                <a:gd name="T47" fmla="*/ 1864 h 1930"/>
                <a:gd name="T48" fmla="*/ 2715 w 2837"/>
                <a:gd name="T49" fmla="*/ 1848 h 1930"/>
                <a:gd name="T50" fmla="*/ 2573 w 2837"/>
                <a:gd name="T51" fmla="*/ 1802 h 1930"/>
                <a:gd name="T52" fmla="*/ 2449 w 2837"/>
                <a:gd name="T53" fmla="*/ 1758 h 1930"/>
                <a:gd name="T54" fmla="*/ 2331 w 2837"/>
                <a:gd name="T55" fmla="*/ 1700 h 1930"/>
                <a:gd name="T56" fmla="*/ 2280 w 2837"/>
                <a:gd name="T57" fmla="*/ 1668 h 1930"/>
                <a:gd name="T58" fmla="*/ 2197 w 2837"/>
                <a:gd name="T59" fmla="*/ 1594 h 1930"/>
                <a:gd name="T60" fmla="*/ 2131 w 2837"/>
                <a:gd name="T61" fmla="*/ 1504 h 1930"/>
                <a:gd name="T62" fmla="*/ 2069 w 2837"/>
                <a:gd name="T63" fmla="*/ 1404 h 1930"/>
                <a:gd name="T64" fmla="*/ 2035 w 2837"/>
                <a:gd name="T65" fmla="*/ 1336 h 1930"/>
                <a:gd name="T66" fmla="*/ 1975 w 2837"/>
                <a:gd name="T67" fmla="*/ 1206 h 1930"/>
                <a:gd name="T68" fmla="*/ 1941 w 2837"/>
                <a:gd name="T69" fmla="*/ 1118 h 1930"/>
                <a:gd name="T70" fmla="*/ 1913 w 2837"/>
                <a:gd name="T71" fmla="*/ 1028 h 1930"/>
                <a:gd name="T72" fmla="*/ 1875 w 2837"/>
                <a:gd name="T73" fmla="*/ 903 h 1930"/>
                <a:gd name="T74" fmla="*/ 1842 w 2837"/>
                <a:gd name="T75" fmla="*/ 798 h 1930"/>
                <a:gd name="T76" fmla="*/ 1797 w 2837"/>
                <a:gd name="T77" fmla="*/ 660 h 1930"/>
                <a:gd name="T78" fmla="*/ 1753 w 2837"/>
                <a:gd name="T79" fmla="*/ 526 h 1930"/>
                <a:gd name="T80" fmla="*/ 1709 w 2837"/>
                <a:gd name="T81" fmla="*/ 412 h 1930"/>
                <a:gd name="T82" fmla="*/ 1673 w 2837"/>
                <a:gd name="T83" fmla="*/ 332 h 1930"/>
                <a:gd name="T84" fmla="*/ 1620 w 2837"/>
                <a:gd name="T85" fmla="*/ 228 h 1930"/>
                <a:gd name="T86" fmla="*/ 1578 w 2837"/>
                <a:gd name="T87" fmla="*/ 156 h 1930"/>
                <a:gd name="T88" fmla="*/ 1601 w 2837"/>
                <a:gd name="T89" fmla="*/ 190 h 1930"/>
                <a:gd name="T90" fmla="*/ 1565 w 2837"/>
                <a:gd name="T91" fmla="*/ 136 h 1930"/>
                <a:gd name="T92" fmla="*/ 1499 w 2837"/>
                <a:gd name="T93" fmla="*/ 56 h 1930"/>
                <a:gd name="T94" fmla="*/ 1433 w 2837"/>
                <a:gd name="T95" fmla="*/ 6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7" h="1930">
                  <a:moveTo>
                    <a:pt x="1407" y="0"/>
                  </a:moveTo>
                  <a:lnTo>
                    <a:pt x="1371" y="2"/>
                  </a:lnTo>
                  <a:lnTo>
                    <a:pt x="1335" y="22"/>
                  </a:lnTo>
                  <a:lnTo>
                    <a:pt x="1304" y="48"/>
                  </a:lnTo>
                  <a:lnTo>
                    <a:pt x="1279" y="74"/>
                  </a:lnTo>
                  <a:lnTo>
                    <a:pt x="1248" y="112"/>
                  </a:lnTo>
                  <a:lnTo>
                    <a:pt x="1224" y="148"/>
                  </a:lnTo>
                  <a:lnTo>
                    <a:pt x="1206" y="178"/>
                  </a:lnTo>
                  <a:lnTo>
                    <a:pt x="1187" y="216"/>
                  </a:lnTo>
                  <a:lnTo>
                    <a:pt x="1164" y="250"/>
                  </a:lnTo>
                  <a:lnTo>
                    <a:pt x="1149" y="290"/>
                  </a:lnTo>
                  <a:lnTo>
                    <a:pt x="1127" y="330"/>
                  </a:lnTo>
                  <a:lnTo>
                    <a:pt x="1111" y="370"/>
                  </a:lnTo>
                  <a:lnTo>
                    <a:pt x="1097" y="404"/>
                  </a:lnTo>
                  <a:lnTo>
                    <a:pt x="1083" y="434"/>
                  </a:lnTo>
                  <a:lnTo>
                    <a:pt x="1069" y="466"/>
                  </a:lnTo>
                  <a:lnTo>
                    <a:pt x="1055" y="502"/>
                  </a:lnTo>
                  <a:lnTo>
                    <a:pt x="1041" y="538"/>
                  </a:lnTo>
                  <a:lnTo>
                    <a:pt x="1027" y="580"/>
                  </a:lnTo>
                  <a:lnTo>
                    <a:pt x="1013" y="614"/>
                  </a:lnTo>
                  <a:lnTo>
                    <a:pt x="1003" y="650"/>
                  </a:lnTo>
                  <a:lnTo>
                    <a:pt x="989" y="686"/>
                  </a:lnTo>
                  <a:lnTo>
                    <a:pt x="977" y="724"/>
                  </a:lnTo>
                  <a:lnTo>
                    <a:pt x="967" y="758"/>
                  </a:lnTo>
                  <a:lnTo>
                    <a:pt x="957" y="792"/>
                  </a:lnTo>
                  <a:lnTo>
                    <a:pt x="949" y="830"/>
                  </a:lnTo>
                  <a:lnTo>
                    <a:pt x="939" y="870"/>
                  </a:lnTo>
                  <a:lnTo>
                    <a:pt x="931" y="904"/>
                  </a:lnTo>
                  <a:lnTo>
                    <a:pt x="921" y="942"/>
                  </a:lnTo>
                  <a:lnTo>
                    <a:pt x="911" y="980"/>
                  </a:lnTo>
                  <a:lnTo>
                    <a:pt x="903" y="1012"/>
                  </a:lnTo>
                  <a:lnTo>
                    <a:pt x="891" y="1050"/>
                  </a:lnTo>
                  <a:lnTo>
                    <a:pt x="879" y="1082"/>
                  </a:lnTo>
                  <a:lnTo>
                    <a:pt x="864" y="1131"/>
                  </a:lnTo>
                  <a:lnTo>
                    <a:pt x="849" y="1168"/>
                  </a:lnTo>
                  <a:lnTo>
                    <a:pt x="837" y="1200"/>
                  </a:lnTo>
                  <a:lnTo>
                    <a:pt x="821" y="1236"/>
                  </a:lnTo>
                  <a:lnTo>
                    <a:pt x="808" y="1272"/>
                  </a:lnTo>
                  <a:lnTo>
                    <a:pt x="796" y="1296"/>
                  </a:lnTo>
                  <a:lnTo>
                    <a:pt x="777" y="1336"/>
                  </a:lnTo>
                  <a:lnTo>
                    <a:pt x="761" y="1374"/>
                  </a:lnTo>
                  <a:lnTo>
                    <a:pt x="738" y="1414"/>
                  </a:lnTo>
                  <a:lnTo>
                    <a:pt x="719" y="1454"/>
                  </a:lnTo>
                  <a:lnTo>
                    <a:pt x="696" y="1492"/>
                  </a:lnTo>
                  <a:lnTo>
                    <a:pt x="672" y="1527"/>
                  </a:lnTo>
                  <a:lnTo>
                    <a:pt x="645" y="1557"/>
                  </a:lnTo>
                  <a:lnTo>
                    <a:pt x="624" y="1588"/>
                  </a:lnTo>
                  <a:lnTo>
                    <a:pt x="588" y="1624"/>
                  </a:lnTo>
                  <a:lnTo>
                    <a:pt x="567" y="1641"/>
                  </a:lnTo>
                  <a:lnTo>
                    <a:pt x="534" y="1666"/>
                  </a:lnTo>
                  <a:lnTo>
                    <a:pt x="480" y="1698"/>
                  </a:lnTo>
                  <a:lnTo>
                    <a:pt x="441" y="1722"/>
                  </a:lnTo>
                  <a:lnTo>
                    <a:pt x="411" y="1736"/>
                  </a:lnTo>
                  <a:lnTo>
                    <a:pt x="379" y="1750"/>
                  </a:lnTo>
                  <a:lnTo>
                    <a:pt x="345" y="1766"/>
                  </a:lnTo>
                  <a:lnTo>
                    <a:pt x="312" y="1780"/>
                  </a:lnTo>
                  <a:lnTo>
                    <a:pt x="276" y="1792"/>
                  </a:lnTo>
                  <a:lnTo>
                    <a:pt x="255" y="1797"/>
                  </a:lnTo>
                  <a:lnTo>
                    <a:pt x="225" y="1809"/>
                  </a:lnTo>
                  <a:lnTo>
                    <a:pt x="184" y="1828"/>
                  </a:lnTo>
                  <a:lnTo>
                    <a:pt x="144" y="1840"/>
                  </a:lnTo>
                  <a:lnTo>
                    <a:pt x="97" y="1856"/>
                  </a:lnTo>
                  <a:lnTo>
                    <a:pt x="60" y="1868"/>
                  </a:lnTo>
                  <a:lnTo>
                    <a:pt x="27" y="1876"/>
                  </a:lnTo>
                  <a:lnTo>
                    <a:pt x="3" y="1884"/>
                  </a:lnTo>
                  <a:lnTo>
                    <a:pt x="1" y="1904"/>
                  </a:lnTo>
                  <a:lnTo>
                    <a:pt x="0" y="1926"/>
                  </a:lnTo>
                  <a:lnTo>
                    <a:pt x="1" y="1930"/>
                  </a:lnTo>
                  <a:lnTo>
                    <a:pt x="2837" y="1928"/>
                  </a:lnTo>
                  <a:lnTo>
                    <a:pt x="2835" y="1902"/>
                  </a:lnTo>
                  <a:lnTo>
                    <a:pt x="2835" y="1880"/>
                  </a:lnTo>
                  <a:lnTo>
                    <a:pt x="2783" y="1864"/>
                  </a:lnTo>
                  <a:lnTo>
                    <a:pt x="2745" y="1856"/>
                  </a:lnTo>
                  <a:lnTo>
                    <a:pt x="2689" y="1838"/>
                  </a:lnTo>
                  <a:lnTo>
                    <a:pt x="2715" y="1848"/>
                  </a:lnTo>
                  <a:lnTo>
                    <a:pt x="2653" y="1830"/>
                  </a:lnTo>
                  <a:lnTo>
                    <a:pt x="2617" y="1818"/>
                  </a:lnTo>
                  <a:lnTo>
                    <a:pt x="2573" y="1802"/>
                  </a:lnTo>
                  <a:lnTo>
                    <a:pt x="2525" y="1786"/>
                  </a:lnTo>
                  <a:lnTo>
                    <a:pt x="2481" y="1768"/>
                  </a:lnTo>
                  <a:lnTo>
                    <a:pt x="2449" y="1758"/>
                  </a:lnTo>
                  <a:lnTo>
                    <a:pt x="2409" y="1740"/>
                  </a:lnTo>
                  <a:lnTo>
                    <a:pt x="2370" y="1722"/>
                  </a:lnTo>
                  <a:lnTo>
                    <a:pt x="2331" y="1700"/>
                  </a:lnTo>
                  <a:lnTo>
                    <a:pt x="2311" y="1686"/>
                  </a:lnTo>
                  <a:lnTo>
                    <a:pt x="2295" y="1676"/>
                  </a:lnTo>
                  <a:lnTo>
                    <a:pt x="2280" y="1668"/>
                  </a:lnTo>
                  <a:lnTo>
                    <a:pt x="2257" y="1648"/>
                  </a:lnTo>
                  <a:lnTo>
                    <a:pt x="2232" y="1624"/>
                  </a:lnTo>
                  <a:lnTo>
                    <a:pt x="2197" y="1594"/>
                  </a:lnTo>
                  <a:lnTo>
                    <a:pt x="2179" y="1570"/>
                  </a:lnTo>
                  <a:lnTo>
                    <a:pt x="2159" y="1542"/>
                  </a:lnTo>
                  <a:lnTo>
                    <a:pt x="2131" y="1504"/>
                  </a:lnTo>
                  <a:lnTo>
                    <a:pt x="2112" y="1468"/>
                  </a:lnTo>
                  <a:lnTo>
                    <a:pt x="2088" y="1432"/>
                  </a:lnTo>
                  <a:lnTo>
                    <a:pt x="2069" y="1404"/>
                  </a:lnTo>
                  <a:lnTo>
                    <a:pt x="2051" y="1364"/>
                  </a:lnTo>
                  <a:lnTo>
                    <a:pt x="2019" y="1308"/>
                  </a:lnTo>
                  <a:lnTo>
                    <a:pt x="2035" y="1336"/>
                  </a:lnTo>
                  <a:lnTo>
                    <a:pt x="2004" y="1278"/>
                  </a:lnTo>
                  <a:lnTo>
                    <a:pt x="1992" y="1240"/>
                  </a:lnTo>
                  <a:lnTo>
                    <a:pt x="1975" y="1206"/>
                  </a:lnTo>
                  <a:lnTo>
                    <a:pt x="1965" y="1172"/>
                  </a:lnTo>
                  <a:lnTo>
                    <a:pt x="1951" y="1144"/>
                  </a:lnTo>
                  <a:lnTo>
                    <a:pt x="1941" y="1118"/>
                  </a:lnTo>
                  <a:lnTo>
                    <a:pt x="1935" y="1096"/>
                  </a:lnTo>
                  <a:lnTo>
                    <a:pt x="1925" y="1064"/>
                  </a:lnTo>
                  <a:lnTo>
                    <a:pt x="1913" y="1028"/>
                  </a:lnTo>
                  <a:lnTo>
                    <a:pt x="1899" y="986"/>
                  </a:lnTo>
                  <a:lnTo>
                    <a:pt x="1887" y="940"/>
                  </a:lnTo>
                  <a:lnTo>
                    <a:pt x="1875" y="903"/>
                  </a:lnTo>
                  <a:lnTo>
                    <a:pt x="1861" y="862"/>
                  </a:lnTo>
                  <a:lnTo>
                    <a:pt x="1849" y="824"/>
                  </a:lnTo>
                  <a:lnTo>
                    <a:pt x="1842" y="798"/>
                  </a:lnTo>
                  <a:lnTo>
                    <a:pt x="1829" y="754"/>
                  </a:lnTo>
                  <a:lnTo>
                    <a:pt x="1815" y="710"/>
                  </a:lnTo>
                  <a:lnTo>
                    <a:pt x="1797" y="660"/>
                  </a:lnTo>
                  <a:lnTo>
                    <a:pt x="1779" y="603"/>
                  </a:lnTo>
                  <a:lnTo>
                    <a:pt x="1765" y="562"/>
                  </a:lnTo>
                  <a:lnTo>
                    <a:pt x="1753" y="526"/>
                  </a:lnTo>
                  <a:lnTo>
                    <a:pt x="1737" y="484"/>
                  </a:lnTo>
                  <a:lnTo>
                    <a:pt x="1722" y="453"/>
                  </a:lnTo>
                  <a:lnTo>
                    <a:pt x="1709" y="412"/>
                  </a:lnTo>
                  <a:lnTo>
                    <a:pt x="1695" y="390"/>
                  </a:lnTo>
                  <a:lnTo>
                    <a:pt x="1685" y="362"/>
                  </a:lnTo>
                  <a:lnTo>
                    <a:pt x="1673" y="332"/>
                  </a:lnTo>
                  <a:lnTo>
                    <a:pt x="1656" y="304"/>
                  </a:lnTo>
                  <a:lnTo>
                    <a:pt x="1637" y="264"/>
                  </a:lnTo>
                  <a:lnTo>
                    <a:pt x="1620" y="228"/>
                  </a:lnTo>
                  <a:lnTo>
                    <a:pt x="1609" y="208"/>
                  </a:lnTo>
                  <a:lnTo>
                    <a:pt x="1583" y="162"/>
                  </a:lnTo>
                  <a:lnTo>
                    <a:pt x="1578" y="156"/>
                  </a:lnTo>
                  <a:lnTo>
                    <a:pt x="1569" y="142"/>
                  </a:lnTo>
                  <a:lnTo>
                    <a:pt x="1569" y="140"/>
                  </a:lnTo>
                  <a:lnTo>
                    <a:pt x="1601" y="190"/>
                  </a:lnTo>
                  <a:lnTo>
                    <a:pt x="1593" y="186"/>
                  </a:lnTo>
                  <a:lnTo>
                    <a:pt x="1589" y="170"/>
                  </a:lnTo>
                  <a:lnTo>
                    <a:pt x="1565" y="136"/>
                  </a:lnTo>
                  <a:lnTo>
                    <a:pt x="1548" y="118"/>
                  </a:lnTo>
                  <a:lnTo>
                    <a:pt x="1525" y="86"/>
                  </a:lnTo>
                  <a:lnTo>
                    <a:pt x="1499" y="56"/>
                  </a:lnTo>
                  <a:lnTo>
                    <a:pt x="1477" y="36"/>
                  </a:lnTo>
                  <a:lnTo>
                    <a:pt x="1458" y="22"/>
                  </a:lnTo>
                  <a:lnTo>
                    <a:pt x="1433" y="6"/>
                  </a:lnTo>
                  <a:lnTo>
                    <a:pt x="1408" y="4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Freeform 476"/>
            <p:cNvSpPr>
              <a:spLocks noChangeArrowheads="1"/>
            </p:cNvSpPr>
            <p:nvPr/>
          </p:nvSpPr>
          <p:spPr bwMode="auto">
            <a:xfrm flipH="1">
              <a:off x="4378946" y="5135910"/>
              <a:ext cx="42862" cy="192087"/>
            </a:xfrm>
            <a:custGeom>
              <a:avLst/>
              <a:gdLst>
                <a:gd name="T0" fmla="*/ 0 w 1"/>
                <a:gd name="T1" fmla="*/ 0 h 2005"/>
                <a:gd name="T2" fmla="*/ 0 w 1"/>
                <a:gd name="T3" fmla="*/ 200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05">
                  <a:moveTo>
                    <a:pt x="0" y="0"/>
                  </a:moveTo>
                  <a:lnTo>
                    <a:pt x="0" y="2005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Freeform 480"/>
            <p:cNvSpPr>
              <a:spLocks/>
            </p:cNvSpPr>
            <p:nvPr/>
          </p:nvSpPr>
          <p:spPr bwMode="auto">
            <a:xfrm>
              <a:off x="2161208" y="3310285"/>
              <a:ext cx="1566863" cy="1895475"/>
            </a:xfrm>
            <a:custGeom>
              <a:avLst/>
              <a:gdLst>
                <a:gd name="T0" fmla="*/ 987 w 987"/>
                <a:gd name="T1" fmla="*/ 270 h 1194"/>
                <a:gd name="T2" fmla="*/ 987 w 987"/>
                <a:gd name="T3" fmla="*/ 1023 h 1194"/>
                <a:gd name="T4" fmla="*/ 987 w 987"/>
                <a:gd name="T5" fmla="*/ 1047 h 1194"/>
                <a:gd name="T6" fmla="*/ 987 w 987"/>
                <a:gd name="T7" fmla="*/ 1083 h 1194"/>
                <a:gd name="T8" fmla="*/ 987 w 987"/>
                <a:gd name="T9" fmla="*/ 1107 h 1194"/>
                <a:gd name="T10" fmla="*/ 987 w 987"/>
                <a:gd name="T11" fmla="*/ 1131 h 1194"/>
                <a:gd name="T12" fmla="*/ 987 w 987"/>
                <a:gd name="T13" fmla="*/ 1149 h 1194"/>
                <a:gd name="T14" fmla="*/ 987 w 987"/>
                <a:gd name="T15" fmla="*/ 1173 h 1194"/>
                <a:gd name="T16" fmla="*/ 987 w 987"/>
                <a:gd name="T17" fmla="*/ 1194 h 1194"/>
                <a:gd name="T18" fmla="*/ 6 w 987"/>
                <a:gd name="T19" fmla="*/ 1194 h 1194"/>
                <a:gd name="T20" fmla="*/ 3 w 987"/>
                <a:gd name="T21" fmla="*/ 1185 h 1194"/>
                <a:gd name="T22" fmla="*/ 3 w 987"/>
                <a:gd name="T23" fmla="*/ 1179 h 1194"/>
                <a:gd name="T24" fmla="*/ 0 w 987"/>
                <a:gd name="T25" fmla="*/ 1170 h 1194"/>
                <a:gd name="T26" fmla="*/ 0 w 987"/>
                <a:gd name="T27" fmla="*/ 1152 h 1194"/>
                <a:gd name="T28" fmla="*/ 0 w 987"/>
                <a:gd name="T29" fmla="*/ 1158 h 1194"/>
                <a:gd name="T30" fmla="*/ 3 w 987"/>
                <a:gd name="T31" fmla="*/ 1158 h 1194"/>
                <a:gd name="T32" fmla="*/ 9 w 987"/>
                <a:gd name="T33" fmla="*/ 1149 h 1194"/>
                <a:gd name="T34" fmla="*/ 27 w 987"/>
                <a:gd name="T35" fmla="*/ 1140 h 1194"/>
                <a:gd name="T36" fmla="*/ 42 w 987"/>
                <a:gd name="T37" fmla="*/ 1137 h 1194"/>
                <a:gd name="T38" fmla="*/ 87 w 987"/>
                <a:gd name="T39" fmla="*/ 1125 h 1194"/>
                <a:gd name="T40" fmla="*/ 189 w 987"/>
                <a:gd name="T41" fmla="*/ 1089 h 1194"/>
                <a:gd name="T42" fmla="*/ 273 w 987"/>
                <a:gd name="T43" fmla="*/ 1062 h 1194"/>
                <a:gd name="T44" fmla="*/ 387 w 987"/>
                <a:gd name="T45" fmla="*/ 1011 h 1194"/>
                <a:gd name="T46" fmla="*/ 495 w 987"/>
                <a:gd name="T47" fmla="*/ 957 h 1194"/>
                <a:gd name="T48" fmla="*/ 597 w 987"/>
                <a:gd name="T49" fmla="*/ 885 h 1194"/>
                <a:gd name="T50" fmla="*/ 678 w 987"/>
                <a:gd name="T51" fmla="*/ 798 h 1194"/>
                <a:gd name="T52" fmla="*/ 747 w 987"/>
                <a:gd name="T53" fmla="*/ 678 h 1194"/>
                <a:gd name="T54" fmla="*/ 816 w 987"/>
                <a:gd name="T55" fmla="*/ 540 h 1194"/>
                <a:gd name="T56" fmla="*/ 870 w 987"/>
                <a:gd name="T57" fmla="*/ 402 h 1194"/>
                <a:gd name="T58" fmla="*/ 900 w 987"/>
                <a:gd name="T59" fmla="*/ 306 h 1194"/>
                <a:gd name="T60" fmla="*/ 933 w 987"/>
                <a:gd name="T61" fmla="*/ 201 h 1194"/>
                <a:gd name="T62" fmla="*/ 954 w 987"/>
                <a:gd name="T63" fmla="*/ 99 h 1194"/>
                <a:gd name="T64" fmla="*/ 987 w 987"/>
                <a:gd name="T65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7" h="1194">
                  <a:moveTo>
                    <a:pt x="987" y="270"/>
                  </a:moveTo>
                  <a:lnTo>
                    <a:pt x="987" y="1023"/>
                  </a:lnTo>
                  <a:lnTo>
                    <a:pt x="987" y="1047"/>
                  </a:lnTo>
                  <a:lnTo>
                    <a:pt x="987" y="1083"/>
                  </a:lnTo>
                  <a:lnTo>
                    <a:pt x="987" y="1107"/>
                  </a:lnTo>
                  <a:lnTo>
                    <a:pt x="987" y="1131"/>
                  </a:lnTo>
                  <a:lnTo>
                    <a:pt x="987" y="1149"/>
                  </a:lnTo>
                  <a:lnTo>
                    <a:pt x="987" y="1173"/>
                  </a:lnTo>
                  <a:lnTo>
                    <a:pt x="987" y="1194"/>
                  </a:lnTo>
                  <a:lnTo>
                    <a:pt x="6" y="1194"/>
                  </a:lnTo>
                  <a:lnTo>
                    <a:pt x="3" y="1185"/>
                  </a:lnTo>
                  <a:lnTo>
                    <a:pt x="3" y="1179"/>
                  </a:lnTo>
                  <a:lnTo>
                    <a:pt x="0" y="1170"/>
                  </a:lnTo>
                  <a:lnTo>
                    <a:pt x="0" y="1152"/>
                  </a:lnTo>
                  <a:lnTo>
                    <a:pt x="0" y="1158"/>
                  </a:lnTo>
                  <a:lnTo>
                    <a:pt x="3" y="1158"/>
                  </a:lnTo>
                  <a:lnTo>
                    <a:pt x="9" y="1149"/>
                  </a:lnTo>
                  <a:lnTo>
                    <a:pt x="27" y="1140"/>
                  </a:lnTo>
                  <a:lnTo>
                    <a:pt x="42" y="1137"/>
                  </a:lnTo>
                  <a:lnTo>
                    <a:pt x="87" y="1125"/>
                  </a:lnTo>
                  <a:lnTo>
                    <a:pt x="189" y="1089"/>
                  </a:lnTo>
                  <a:lnTo>
                    <a:pt x="273" y="1062"/>
                  </a:lnTo>
                  <a:lnTo>
                    <a:pt x="387" y="1011"/>
                  </a:lnTo>
                  <a:lnTo>
                    <a:pt x="495" y="957"/>
                  </a:lnTo>
                  <a:lnTo>
                    <a:pt x="597" y="885"/>
                  </a:lnTo>
                  <a:lnTo>
                    <a:pt x="678" y="798"/>
                  </a:lnTo>
                  <a:lnTo>
                    <a:pt x="747" y="678"/>
                  </a:lnTo>
                  <a:lnTo>
                    <a:pt x="816" y="540"/>
                  </a:lnTo>
                  <a:lnTo>
                    <a:pt x="870" y="402"/>
                  </a:lnTo>
                  <a:lnTo>
                    <a:pt x="900" y="306"/>
                  </a:lnTo>
                  <a:lnTo>
                    <a:pt x="933" y="201"/>
                  </a:lnTo>
                  <a:lnTo>
                    <a:pt x="954" y="99"/>
                  </a:lnTo>
                  <a:lnTo>
                    <a:pt x="987" y="0"/>
                  </a:lnTo>
                </a:path>
              </a:pathLst>
            </a:custGeom>
            <a:gradFill rotWithShape="0">
              <a:gsLst>
                <a:gs pos="0">
                  <a:srgbClr val="00A2DC"/>
                </a:gs>
                <a:gs pos="100000">
                  <a:srgbClr val="00A2D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8" name="Group 469"/>
            <p:cNvGrpSpPr>
              <a:grpSpLocks/>
            </p:cNvGrpSpPr>
            <p:nvPr/>
          </p:nvGrpSpPr>
          <p:grpSpPr bwMode="auto">
            <a:xfrm>
              <a:off x="2067546" y="2068860"/>
              <a:ext cx="4759325" cy="2952750"/>
              <a:chOff x="1195" y="1177"/>
              <a:chExt cx="2998" cy="1860"/>
            </a:xfrm>
          </p:grpSpPr>
          <p:sp>
            <p:nvSpPr>
              <p:cNvPr id="189" name="Arc 470"/>
              <p:cNvSpPr>
                <a:spLocks/>
              </p:cNvSpPr>
              <p:nvPr/>
            </p:nvSpPr>
            <p:spPr bwMode="auto">
              <a:xfrm rot="4500000">
                <a:off x="2955" y="2310"/>
                <a:ext cx="806" cy="27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Arc 471"/>
              <p:cNvSpPr>
                <a:spLocks/>
              </p:cNvSpPr>
              <p:nvPr/>
            </p:nvSpPr>
            <p:spPr bwMode="auto">
              <a:xfrm rot="720000">
                <a:off x="3466" y="2872"/>
                <a:ext cx="727" cy="165"/>
              </a:xfrm>
              <a:custGeom>
                <a:avLst/>
                <a:gdLst>
                  <a:gd name="G0" fmla="+- 21038 0 0"/>
                  <a:gd name="G1" fmla="+- 0 0 0"/>
                  <a:gd name="G2" fmla="+- 21600 0 0"/>
                  <a:gd name="T0" fmla="*/ 18899 w 21038"/>
                  <a:gd name="T1" fmla="*/ 21494 h 21494"/>
                  <a:gd name="T2" fmla="*/ 0 w 21038"/>
                  <a:gd name="T3" fmla="*/ 4895 h 21494"/>
                  <a:gd name="T4" fmla="*/ 21038 w 21038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38" h="21494" fill="none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</a:path>
                  <a:path w="21038" h="21494" stroke="0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  <a:lnTo>
                      <a:pt x="2103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Arc 472"/>
              <p:cNvSpPr>
                <a:spLocks/>
              </p:cNvSpPr>
              <p:nvPr/>
            </p:nvSpPr>
            <p:spPr bwMode="auto">
              <a:xfrm rot="6300000">
                <a:off x="1950" y="1543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Arc 473"/>
              <p:cNvSpPr>
                <a:spLocks/>
              </p:cNvSpPr>
              <p:nvPr/>
            </p:nvSpPr>
            <p:spPr bwMode="auto">
              <a:xfrm rot="16980000">
                <a:off x="1574" y="2304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Arc 474"/>
              <p:cNvSpPr>
                <a:spLocks/>
              </p:cNvSpPr>
              <p:nvPr/>
            </p:nvSpPr>
            <p:spPr bwMode="auto">
              <a:xfrm rot="15300000">
                <a:off x="2411" y="1545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Arc 475"/>
              <p:cNvSpPr>
                <a:spLocks/>
              </p:cNvSpPr>
              <p:nvPr/>
            </p:nvSpPr>
            <p:spPr bwMode="auto">
              <a:xfrm rot="20700000">
                <a:off x="1195" y="2859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5" name="Freeform 478"/>
            <p:cNvSpPr>
              <a:spLocks noChangeArrowheads="1"/>
            </p:cNvSpPr>
            <p:nvPr/>
          </p:nvSpPr>
          <p:spPr bwMode="auto">
            <a:xfrm>
              <a:off x="3729658" y="3276947"/>
              <a:ext cx="42863" cy="2003425"/>
            </a:xfrm>
            <a:custGeom>
              <a:avLst/>
              <a:gdLst>
                <a:gd name="T0" fmla="*/ 0 w 1"/>
                <a:gd name="T1" fmla="*/ 1226 h 1226"/>
                <a:gd name="T2" fmla="*/ 0 w 1"/>
                <a:gd name="T3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226">
                  <a:moveTo>
                    <a:pt x="0" y="122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Line 479"/>
            <p:cNvSpPr>
              <a:spLocks noChangeShapeType="1"/>
            </p:cNvSpPr>
            <p:nvPr/>
          </p:nvSpPr>
          <p:spPr bwMode="auto">
            <a:xfrm>
              <a:off x="2996233" y="4010372"/>
              <a:ext cx="368300" cy="815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AutoShape 482"/>
            <p:cNvSpPr>
              <a:spLocks noChangeArrowheads="1"/>
            </p:cNvSpPr>
            <p:nvPr/>
          </p:nvSpPr>
          <p:spPr bwMode="auto">
            <a:xfrm rot="5400000">
              <a:off x="999158" y="373732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AutoShape 483"/>
            <p:cNvSpPr>
              <a:spLocks noChangeArrowheads="1"/>
            </p:cNvSpPr>
            <p:nvPr/>
          </p:nvSpPr>
          <p:spPr bwMode="auto">
            <a:xfrm rot="5400000">
              <a:off x="999158" y="238477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 Box 6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694" t="-3941" r="-4626" b="-7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tângulo 200"/>
                <p:cNvSpPr/>
                <p:nvPr/>
              </p:nvSpPr>
              <p:spPr>
                <a:xfrm>
                  <a:off x="5297476" y="2404330"/>
                  <a:ext cx="17726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𝟒𝟖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tângulo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476" y="2404330"/>
                  <a:ext cx="177260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Line 461"/>
            <p:cNvSpPr>
              <a:spLocks noChangeShapeType="1"/>
            </p:cNvSpPr>
            <p:nvPr/>
          </p:nvSpPr>
          <p:spPr bwMode="auto">
            <a:xfrm>
              <a:off x="1915146" y="5208935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pt-BR" dirty="0" smtClean="0"/>
                  <a:t>Passo 5: calcular a área da curva entre os pontos inferior e superior do intervalo</a:t>
                </a:r>
              </a:p>
              <a:p>
                <a:pPr marL="114300" indent="0" algn="ctr">
                  <a:buNone/>
                </a:pPr>
                <a:r>
                  <a:rPr lang="pt-BR" i="1" dirty="0" smtClean="0"/>
                  <a:t>P</a:t>
                </a:r>
                <a:r>
                  <a:rPr lang="pt-BR" dirty="0" smtClean="0"/>
                  <a:t>(-1,82 </a:t>
                </a:r>
                <a:r>
                  <a:rPr lang="pt-BR" dirty="0"/>
                  <a:t>≤ </a:t>
                </a:r>
                <a:r>
                  <a:rPr lang="pt-BR" i="1" dirty="0" smtClean="0"/>
                  <a:t>z</a:t>
                </a:r>
                <a:r>
                  <a:rPr lang="pt-BR" dirty="0" smtClean="0"/>
                  <a:t> ≤ 1,82) 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:r>
                  <a:rPr lang="pt-BR" i="1" dirty="0"/>
                  <a:t>z</a:t>
                </a:r>
                <a:r>
                  <a:rPr lang="pt-BR" dirty="0"/>
                  <a:t> </a:t>
                </a:r>
                <a:r>
                  <a:rPr lang="pt-BR" dirty="0" smtClean="0"/>
                  <a:t>≤ 1,82) -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:r>
                  <a:rPr lang="pt-BR" i="1" dirty="0"/>
                  <a:t>z</a:t>
                </a:r>
                <a:r>
                  <a:rPr lang="pt-BR" dirty="0"/>
                  <a:t> ≤ </a:t>
                </a:r>
                <a:r>
                  <a:rPr lang="pt-BR" dirty="0" smtClean="0"/>
                  <a:t>-1,82</a:t>
                </a:r>
                <a:r>
                  <a:rPr lang="pt-BR" dirty="0"/>
                  <a:t>)</a:t>
                </a:r>
                <a:endParaRPr lang="pt-BR" dirty="0" smtClean="0"/>
              </a:p>
              <a:p>
                <a:pPr marL="114300" indent="0" algn="ctr">
                  <a:buNone/>
                </a:pPr>
                <a:r>
                  <a:rPr lang="pt-BR" dirty="0" smtClean="0"/>
                  <a:t>= 0,9656 - 0,0344</a:t>
                </a:r>
              </a:p>
              <a:p>
                <a:pPr marL="114300" indent="0" algn="ctr">
                  <a:buNone/>
                </a:pPr>
                <a:r>
                  <a:rPr lang="pt-BR" dirty="0" smtClean="0"/>
                  <a:t>= 0,9312</a:t>
                </a:r>
              </a:p>
              <a:p>
                <a:pPr marL="114300" indent="0" algn="ctr">
                  <a:buNone/>
                </a:pPr>
                <a:r>
                  <a:rPr lang="pt-BR" dirty="0" smtClean="0"/>
                  <a:t>A probabilidade da nota ENEM ficar entre 540 e 560 é</a:t>
                </a:r>
              </a:p>
              <a:p>
                <a:pPr marL="114300" indent="0" algn="ctr">
                  <a:buNone/>
                </a:pPr>
                <a:r>
                  <a:rPr lang="pt-BR" i="1" dirty="0" smtClean="0"/>
                  <a:t>P</a:t>
                </a:r>
                <a:r>
                  <a:rPr lang="pt-BR" dirty="0" smtClean="0"/>
                  <a:t>(540 </a:t>
                </a:r>
                <a:r>
                  <a:rPr lang="pt-BR" dirty="0"/>
                  <a:t>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≤ </a:t>
                </a:r>
                <a:r>
                  <a:rPr lang="pt-BR" dirty="0" smtClean="0"/>
                  <a:t>560) </a:t>
                </a:r>
                <a:r>
                  <a:rPr lang="pt-BR" dirty="0"/>
                  <a:t>= </a:t>
                </a:r>
                <a:r>
                  <a:rPr lang="pt-BR" dirty="0" smtClean="0"/>
                  <a:t>0,9312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0" t="-3685" r="-3200" b="-36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41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693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para notas do ENEM </a:t>
                </a: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80" t="-18085" b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42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1039961" y="1844824"/>
            <a:ext cx="6556375" cy="4000500"/>
            <a:chOff x="1039961" y="1844824"/>
            <a:chExt cx="6556375" cy="4000500"/>
          </a:xfrm>
        </p:grpSpPr>
        <p:sp>
          <p:nvSpPr>
            <p:cNvPr id="170" name="Rectangle 465"/>
            <p:cNvSpPr>
              <a:spLocks noChangeArrowheads="1"/>
            </p:cNvSpPr>
            <p:nvPr/>
          </p:nvSpPr>
          <p:spPr bwMode="auto">
            <a:xfrm>
              <a:off x="1252686" y="1844824"/>
              <a:ext cx="6343650" cy="40005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2141686" y="2108349"/>
              <a:ext cx="4514850" cy="3048000"/>
            </a:xfrm>
            <a:custGeom>
              <a:avLst/>
              <a:gdLst>
                <a:gd name="T0" fmla="*/ 1356 w 2844"/>
                <a:gd name="T1" fmla="*/ 20 h 1920"/>
                <a:gd name="T2" fmla="*/ 1264 w 2844"/>
                <a:gd name="T3" fmla="*/ 108 h 1920"/>
                <a:gd name="T4" fmla="*/ 1204 w 2844"/>
                <a:gd name="T5" fmla="*/ 216 h 1920"/>
                <a:gd name="T6" fmla="*/ 1150 w 2844"/>
                <a:gd name="T7" fmla="*/ 324 h 1920"/>
                <a:gd name="T8" fmla="*/ 1108 w 2844"/>
                <a:gd name="T9" fmla="*/ 432 h 1920"/>
                <a:gd name="T10" fmla="*/ 1072 w 2844"/>
                <a:gd name="T11" fmla="*/ 530 h 1920"/>
                <a:gd name="T12" fmla="*/ 1030 w 2844"/>
                <a:gd name="T13" fmla="*/ 650 h 1920"/>
                <a:gd name="T14" fmla="*/ 982 w 2844"/>
                <a:gd name="T15" fmla="*/ 750 h 1920"/>
                <a:gd name="T16" fmla="*/ 950 w 2844"/>
                <a:gd name="T17" fmla="*/ 866 h 1920"/>
                <a:gd name="T18" fmla="*/ 924 w 2844"/>
                <a:gd name="T19" fmla="*/ 982 h 1920"/>
                <a:gd name="T20" fmla="*/ 896 w 2844"/>
                <a:gd name="T21" fmla="*/ 1074 h 1920"/>
                <a:gd name="T22" fmla="*/ 856 w 2844"/>
                <a:gd name="T23" fmla="*/ 1194 h 1920"/>
                <a:gd name="T24" fmla="*/ 812 w 2844"/>
                <a:gd name="T25" fmla="*/ 1292 h 1920"/>
                <a:gd name="T26" fmla="*/ 756 w 2844"/>
                <a:gd name="T27" fmla="*/ 1414 h 1920"/>
                <a:gd name="T28" fmla="*/ 686 w 2844"/>
                <a:gd name="T29" fmla="*/ 1524 h 1920"/>
                <a:gd name="T30" fmla="*/ 604 w 2844"/>
                <a:gd name="T31" fmla="*/ 1620 h 1920"/>
                <a:gd name="T32" fmla="*/ 508 w 2844"/>
                <a:gd name="T33" fmla="*/ 1686 h 1920"/>
                <a:gd name="T34" fmla="*/ 392 w 2844"/>
                <a:gd name="T35" fmla="*/ 1748 h 1920"/>
                <a:gd name="T36" fmla="*/ 292 w 2844"/>
                <a:gd name="T37" fmla="*/ 1788 h 1920"/>
                <a:gd name="T38" fmla="*/ 200 w 2844"/>
                <a:gd name="T39" fmla="*/ 1824 h 1920"/>
                <a:gd name="T40" fmla="*/ 76 w 2844"/>
                <a:gd name="T41" fmla="*/ 1864 h 1920"/>
                <a:gd name="T42" fmla="*/ 0 w 2844"/>
                <a:gd name="T43" fmla="*/ 1886 h 1920"/>
                <a:gd name="T44" fmla="*/ 2844 w 2844"/>
                <a:gd name="T45" fmla="*/ 1918 h 1920"/>
                <a:gd name="T46" fmla="*/ 2794 w 2844"/>
                <a:gd name="T47" fmla="*/ 1862 h 1920"/>
                <a:gd name="T48" fmla="*/ 2698 w 2844"/>
                <a:gd name="T49" fmla="*/ 1834 h 1920"/>
                <a:gd name="T50" fmla="*/ 2578 w 2844"/>
                <a:gd name="T51" fmla="*/ 1796 h 1920"/>
                <a:gd name="T52" fmla="*/ 2444 w 2844"/>
                <a:gd name="T53" fmla="*/ 1742 h 1920"/>
                <a:gd name="T54" fmla="*/ 2338 w 2844"/>
                <a:gd name="T55" fmla="*/ 1694 h 1920"/>
                <a:gd name="T56" fmla="*/ 2280 w 2844"/>
                <a:gd name="T57" fmla="*/ 1656 h 1920"/>
                <a:gd name="T58" fmla="*/ 2212 w 2844"/>
                <a:gd name="T59" fmla="*/ 1596 h 1920"/>
                <a:gd name="T60" fmla="*/ 2134 w 2844"/>
                <a:gd name="T61" fmla="*/ 1494 h 1920"/>
                <a:gd name="T62" fmla="*/ 2078 w 2844"/>
                <a:gd name="T63" fmla="*/ 1390 h 1920"/>
                <a:gd name="T64" fmla="*/ 2034 w 2844"/>
                <a:gd name="T65" fmla="*/ 1308 h 1920"/>
                <a:gd name="T66" fmla="*/ 1994 w 2844"/>
                <a:gd name="T67" fmla="*/ 1218 h 1920"/>
                <a:gd name="T68" fmla="*/ 1952 w 2844"/>
                <a:gd name="T69" fmla="*/ 1108 h 1920"/>
                <a:gd name="T70" fmla="*/ 1922 w 2844"/>
                <a:gd name="T71" fmla="*/ 1016 h 1920"/>
                <a:gd name="T72" fmla="*/ 1886 w 2844"/>
                <a:gd name="T73" fmla="*/ 896 h 1920"/>
                <a:gd name="T74" fmla="*/ 1858 w 2844"/>
                <a:gd name="T75" fmla="*/ 794 h 1920"/>
                <a:gd name="T76" fmla="*/ 1808 w 2844"/>
                <a:gd name="T77" fmla="*/ 654 h 1920"/>
                <a:gd name="T78" fmla="*/ 1762 w 2844"/>
                <a:gd name="T79" fmla="*/ 530 h 1920"/>
                <a:gd name="T80" fmla="*/ 1716 w 2844"/>
                <a:gd name="T81" fmla="*/ 408 h 1920"/>
                <a:gd name="T82" fmla="*/ 1684 w 2844"/>
                <a:gd name="T83" fmla="*/ 336 h 1920"/>
                <a:gd name="T84" fmla="*/ 1636 w 2844"/>
                <a:gd name="T85" fmla="*/ 224 h 1920"/>
                <a:gd name="T86" fmla="*/ 1594 w 2844"/>
                <a:gd name="T87" fmla="*/ 152 h 1920"/>
                <a:gd name="T88" fmla="*/ 1610 w 2844"/>
                <a:gd name="T89" fmla="*/ 188 h 1920"/>
                <a:gd name="T90" fmla="*/ 1588 w 2844"/>
                <a:gd name="T91" fmla="*/ 156 h 1920"/>
                <a:gd name="T92" fmla="*/ 1516 w 2844"/>
                <a:gd name="T93" fmla="*/ 56 h 1920"/>
                <a:gd name="T94" fmla="*/ 1450 w 2844"/>
                <a:gd name="T95" fmla="*/ 6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4" h="1920">
                  <a:moveTo>
                    <a:pt x="1424" y="0"/>
                  </a:moveTo>
                  <a:lnTo>
                    <a:pt x="1388" y="8"/>
                  </a:lnTo>
                  <a:lnTo>
                    <a:pt x="1356" y="20"/>
                  </a:lnTo>
                  <a:lnTo>
                    <a:pt x="1320" y="44"/>
                  </a:lnTo>
                  <a:lnTo>
                    <a:pt x="1300" y="76"/>
                  </a:lnTo>
                  <a:lnTo>
                    <a:pt x="1264" y="108"/>
                  </a:lnTo>
                  <a:lnTo>
                    <a:pt x="1240" y="144"/>
                  </a:lnTo>
                  <a:lnTo>
                    <a:pt x="1222" y="174"/>
                  </a:lnTo>
                  <a:lnTo>
                    <a:pt x="1204" y="216"/>
                  </a:lnTo>
                  <a:lnTo>
                    <a:pt x="1180" y="246"/>
                  </a:lnTo>
                  <a:lnTo>
                    <a:pt x="1168" y="288"/>
                  </a:lnTo>
                  <a:lnTo>
                    <a:pt x="1150" y="324"/>
                  </a:lnTo>
                  <a:lnTo>
                    <a:pt x="1132" y="368"/>
                  </a:lnTo>
                  <a:lnTo>
                    <a:pt x="1120" y="396"/>
                  </a:lnTo>
                  <a:lnTo>
                    <a:pt x="1108" y="432"/>
                  </a:lnTo>
                  <a:lnTo>
                    <a:pt x="1096" y="468"/>
                  </a:lnTo>
                  <a:lnTo>
                    <a:pt x="1084" y="504"/>
                  </a:lnTo>
                  <a:lnTo>
                    <a:pt x="1072" y="530"/>
                  </a:lnTo>
                  <a:lnTo>
                    <a:pt x="1060" y="568"/>
                  </a:lnTo>
                  <a:lnTo>
                    <a:pt x="1042" y="614"/>
                  </a:lnTo>
                  <a:lnTo>
                    <a:pt x="1030" y="650"/>
                  </a:lnTo>
                  <a:lnTo>
                    <a:pt x="1018" y="680"/>
                  </a:lnTo>
                  <a:lnTo>
                    <a:pt x="994" y="728"/>
                  </a:lnTo>
                  <a:lnTo>
                    <a:pt x="982" y="750"/>
                  </a:lnTo>
                  <a:lnTo>
                    <a:pt x="972" y="778"/>
                  </a:lnTo>
                  <a:lnTo>
                    <a:pt x="962" y="822"/>
                  </a:lnTo>
                  <a:lnTo>
                    <a:pt x="950" y="866"/>
                  </a:lnTo>
                  <a:lnTo>
                    <a:pt x="946" y="902"/>
                  </a:lnTo>
                  <a:lnTo>
                    <a:pt x="934" y="942"/>
                  </a:lnTo>
                  <a:lnTo>
                    <a:pt x="924" y="982"/>
                  </a:lnTo>
                  <a:lnTo>
                    <a:pt x="912" y="1014"/>
                  </a:lnTo>
                  <a:lnTo>
                    <a:pt x="904" y="1044"/>
                  </a:lnTo>
                  <a:lnTo>
                    <a:pt x="896" y="1074"/>
                  </a:lnTo>
                  <a:lnTo>
                    <a:pt x="884" y="1112"/>
                  </a:lnTo>
                  <a:lnTo>
                    <a:pt x="870" y="1154"/>
                  </a:lnTo>
                  <a:lnTo>
                    <a:pt x="856" y="1194"/>
                  </a:lnTo>
                  <a:lnTo>
                    <a:pt x="844" y="1226"/>
                  </a:lnTo>
                  <a:lnTo>
                    <a:pt x="824" y="1268"/>
                  </a:lnTo>
                  <a:lnTo>
                    <a:pt x="812" y="1292"/>
                  </a:lnTo>
                  <a:lnTo>
                    <a:pt x="796" y="1334"/>
                  </a:lnTo>
                  <a:lnTo>
                    <a:pt x="774" y="1376"/>
                  </a:lnTo>
                  <a:lnTo>
                    <a:pt x="756" y="1414"/>
                  </a:lnTo>
                  <a:lnTo>
                    <a:pt x="734" y="1454"/>
                  </a:lnTo>
                  <a:lnTo>
                    <a:pt x="712" y="1488"/>
                  </a:lnTo>
                  <a:lnTo>
                    <a:pt x="686" y="1524"/>
                  </a:lnTo>
                  <a:lnTo>
                    <a:pt x="660" y="1558"/>
                  </a:lnTo>
                  <a:lnTo>
                    <a:pt x="640" y="1584"/>
                  </a:lnTo>
                  <a:lnTo>
                    <a:pt x="604" y="1620"/>
                  </a:lnTo>
                  <a:lnTo>
                    <a:pt x="578" y="1638"/>
                  </a:lnTo>
                  <a:lnTo>
                    <a:pt x="550" y="1662"/>
                  </a:lnTo>
                  <a:lnTo>
                    <a:pt x="508" y="1686"/>
                  </a:lnTo>
                  <a:lnTo>
                    <a:pt x="462" y="1714"/>
                  </a:lnTo>
                  <a:lnTo>
                    <a:pt x="422" y="1732"/>
                  </a:lnTo>
                  <a:lnTo>
                    <a:pt x="392" y="1748"/>
                  </a:lnTo>
                  <a:lnTo>
                    <a:pt x="364" y="1764"/>
                  </a:lnTo>
                  <a:lnTo>
                    <a:pt x="328" y="1776"/>
                  </a:lnTo>
                  <a:lnTo>
                    <a:pt x="292" y="1788"/>
                  </a:lnTo>
                  <a:lnTo>
                    <a:pt x="270" y="1798"/>
                  </a:lnTo>
                  <a:lnTo>
                    <a:pt x="238" y="1806"/>
                  </a:lnTo>
                  <a:lnTo>
                    <a:pt x="200" y="1824"/>
                  </a:lnTo>
                  <a:lnTo>
                    <a:pt x="160" y="1836"/>
                  </a:lnTo>
                  <a:lnTo>
                    <a:pt x="112" y="1852"/>
                  </a:lnTo>
                  <a:lnTo>
                    <a:pt x="76" y="1864"/>
                  </a:lnTo>
                  <a:lnTo>
                    <a:pt x="46" y="1872"/>
                  </a:lnTo>
                  <a:lnTo>
                    <a:pt x="20" y="1878"/>
                  </a:lnTo>
                  <a:lnTo>
                    <a:pt x="0" y="1886"/>
                  </a:lnTo>
                  <a:lnTo>
                    <a:pt x="0" y="1904"/>
                  </a:lnTo>
                  <a:lnTo>
                    <a:pt x="2" y="1920"/>
                  </a:lnTo>
                  <a:lnTo>
                    <a:pt x="2844" y="1918"/>
                  </a:lnTo>
                  <a:lnTo>
                    <a:pt x="2844" y="1890"/>
                  </a:lnTo>
                  <a:lnTo>
                    <a:pt x="2842" y="1874"/>
                  </a:lnTo>
                  <a:lnTo>
                    <a:pt x="2794" y="1862"/>
                  </a:lnTo>
                  <a:lnTo>
                    <a:pt x="2764" y="1852"/>
                  </a:lnTo>
                  <a:lnTo>
                    <a:pt x="2734" y="1846"/>
                  </a:lnTo>
                  <a:lnTo>
                    <a:pt x="2698" y="1834"/>
                  </a:lnTo>
                  <a:lnTo>
                    <a:pt x="2668" y="1824"/>
                  </a:lnTo>
                  <a:lnTo>
                    <a:pt x="2630" y="1814"/>
                  </a:lnTo>
                  <a:lnTo>
                    <a:pt x="2578" y="1796"/>
                  </a:lnTo>
                  <a:lnTo>
                    <a:pt x="2536" y="1778"/>
                  </a:lnTo>
                  <a:lnTo>
                    <a:pt x="2492" y="1764"/>
                  </a:lnTo>
                  <a:lnTo>
                    <a:pt x="2444" y="1742"/>
                  </a:lnTo>
                  <a:lnTo>
                    <a:pt x="2408" y="1726"/>
                  </a:lnTo>
                  <a:lnTo>
                    <a:pt x="2368" y="1708"/>
                  </a:lnTo>
                  <a:lnTo>
                    <a:pt x="2338" y="1694"/>
                  </a:lnTo>
                  <a:lnTo>
                    <a:pt x="2316" y="1678"/>
                  </a:lnTo>
                  <a:lnTo>
                    <a:pt x="2300" y="1670"/>
                  </a:lnTo>
                  <a:lnTo>
                    <a:pt x="2280" y="1656"/>
                  </a:lnTo>
                  <a:lnTo>
                    <a:pt x="2264" y="1638"/>
                  </a:lnTo>
                  <a:lnTo>
                    <a:pt x="2244" y="1620"/>
                  </a:lnTo>
                  <a:lnTo>
                    <a:pt x="2212" y="1596"/>
                  </a:lnTo>
                  <a:lnTo>
                    <a:pt x="2194" y="1572"/>
                  </a:lnTo>
                  <a:lnTo>
                    <a:pt x="2164" y="1536"/>
                  </a:lnTo>
                  <a:lnTo>
                    <a:pt x="2134" y="1494"/>
                  </a:lnTo>
                  <a:lnTo>
                    <a:pt x="2116" y="1462"/>
                  </a:lnTo>
                  <a:lnTo>
                    <a:pt x="2096" y="1424"/>
                  </a:lnTo>
                  <a:lnTo>
                    <a:pt x="2078" y="1390"/>
                  </a:lnTo>
                  <a:lnTo>
                    <a:pt x="2064" y="1362"/>
                  </a:lnTo>
                  <a:lnTo>
                    <a:pt x="2052" y="1338"/>
                  </a:lnTo>
                  <a:lnTo>
                    <a:pt x="2034" y="1308"/>
                  </a:lnTo>
                  <a:lnTo>
                    <a:pt x="2022" y="1276"/>
                  </a:lnTo>
                  <a:lnTo>
                    <a:pt x="2008" y="1248"/>
                  </a:lnTo>
                  <a:lnTo>
                    <a:pt x="1994" y="1218"/>
                  </a:lnTo>
                  <a:lnTo>
                    <a:pt x="1980" y="1180"/>
                  </a:lnTo>
                  <a:lnTo>
                    <a:pt x="1966" y="1136"/>
                  </a:lnTo>
                  <a:lnTo>
                    <a:pt x="1952" y="1108"/>
                  </a:lnTo>
                  <a:lnTo>
                    <a:pt x="1944" y="1078"/>
                  </a:lnTo>
                  <a:lnTo>
                    <a:pt x="1934" y="1048"/>
                  </a:lnTo>
                  <a:lnTo>
                    <a:pt x="1922" y="1016"/>
                  </a:lnTo>
                  <a:lnTo>
                    <a:pt x="1910" y="982"/>
                  </a:lnTo>
                  <a:lnTo>
                    <a:pt x="1898" y="936"/>
                  </a:lnTo>
                  <a:lnTo>
                    <a:pt x="1886" y="896"/>
                  </a:lnTo>
                  <a:lnTo>
                    <a:pt x="1874" y="854"/>
                  </a:lnTo>
                  <a:lnTo>
                    <a:pt x="1864" y="818"/>
                  </a:lnTo>
                  <a:lnTo>
                    <a:pt x="1858" y="794"/>
                  </a:lnTo>
                  <a:lnTo>
                    <a:pt x="1840" y="744"/>
                  </a:lnTo>
                  <a:lnTo>
                    <a:pt x="1828" y="708"/>
                  </a:lnTo>
                  <a:lnTo>
                    <a:pt x="1808" y="654"/>
                  </a:lnTo>
                  <a:lnTo>
                    <a:pt x="1790" y="602"/>
                  </a:lnTo>
                  <a:lnTo>
                    <a:pt x="1774" y="560"/>
                  </a:lnTo>
                  <a:lnTo>
                    <a:pt x="1762" y="530"/>
                  </a:lnTo>
                  <a:lnTo>
                    <a:pt x="1750" y="494"/>
                  </a:lnTo>
                  <a:lnTo>
                    <a:pt x="1732" y="446"/>
                  </a:lnTo>
                  <a:lnTo>
                    <a:pt x="1716" y="408"/>
                  </a:lnTo>
                  <a:lnTo>
                    <a:pt x="1696" y="362"/>
                  </a:lnTo>
                  <a:lnTo>
                    <a:pt x="1706" y="384"/>
                  </a:lnTo>
                  <a:lnTo>
                    <a:pt x="1684" y="336"/>
                  </a:lnTo>
                  <a:lnTo>
                    <a:pt x="1672" y="300"/>
                  </a:lnTo>
                  <a:lnTo>
                    <a:pt x="1648" y="264"/>
                  </a:lnTo>
                  <a:lnTo>
                    <a:pt x="1636" y="224"/>
                  </a:lnTo>
                  <a:lnTo>
                    <a:pt x="1618" y="206"/>
                  </a:lnTo>
                  <a:lnTo>
                    <a:pt x="1596" y="162"/>
                  </a:lnTo>
                  <a:lnTo>
                    <a:pt x="1594" y="152"/>
                  </a:lnTo>
                  <a:lnTo>
                    <a:pt x="1576" y="136"/>
                  </a:lnTo>
                  <a:lnTo>
                    <a:pt x="1580" y="142"/>
                  </a:lnTo>
                  <a:lnTo>
                    <a:pt x="1610" y="188"/>
                  </a:lnTo>
                  <a:lnTo>
                    <a:pt x="1612" y="198"/>
                  </a:lnTo>
                  <a:lnTo>
                    <a:pt x="1600" y="172"/>
                  </a:lnTo>
                  <a:lnTo>
                    <a:pt x="1588" y="156"/>
                  </a:lnTo>
                  <a:lnTo>
                    <a:pt x="1564" y="114"/>
                  </a:lnTo>
                  <a:lnTo>
                    <a:pt x="1540" y="84"/>
                  </a:lnTo>
                  <a:lnTo>
                    <a:pt x="1516" y="56"/>
                  </a:lnTo>
                  <a:lnTo>
                    <a:pt x="1492" y="36"/>
                  </a:lnTo>
                  <a:lnTo>
                    <a:pt x="1474" y="18"/>
                  </a:lnTo>
                  <a:lnTo>
                    <a:pt x="1450" y="6"/>
                  </a:lnTo>
                  <a:lnTo>
                    <a:pt x="1424" y="0"/>
                  </a:lnTo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3659336" y="2106762"/>
              <a:ext cx="1484313" cy="3057525"/>
            </a:xfrm>
            <a:custGeom>
              <a:avLst/>
              <a:gdLst>
                <a:gd name="T0" fmla="*/ 451 w 935"/>
                <a:gd name="T1" fmla="*/ 0 h 1926"/>
                <a:gd name="T2" fmla="*/ 485 w 935"/>
                <a:gd name="T3" fmla="*/ 5 h 1926"/>
                <a:gd name="T4" fmla="*/ 515 w 935"/>
                <a:gd name="T5" fmla="*/ 15 h 1926"/>
                <a:gd name="T6" fmla="*/ 549 w 935"/>
                <a:gd name="T7" fmla="*/ 45 h 1926"/>
                <a:gd name="T8" fmla="*/ 580 w 935"/>
                <a:gd name="T9" fmla="*/ 75 h 1926"/>
                <a:gd name="T10" fmla="*/ 606 w 935"/>
                <a:gd name="T11" fmla="*/ 109 h 1926"/>
                <a:gd name="T12" fmla="*/ 630 w 935"/>
                <a:gd name="T13" fmla="*/ 145 h 1926"/>
                <a:gd name="T14" fmla="*/ 648 w 935"/>
                <a:gd name="T15" fmla="*/ 175 h 1926"/>
                <a:gd name="T16" fmla="*/ 671 w 935"/>
                <a:gd name="T17" fmla="*/ 212 h 1926"/>
                <a:gd name="T18" fmla="*/ 692 w 935"/>
                <a:gd name="T19" fmla="*/ 249 h 1926"/>
                <a:gd name="T20" fmla="*/ 712 w 935"/>
                <a:gd name="T21" fmla="*/ 288 h 1926"/>
                <a:gd name="T22" fmla="*/ 730 w 935"/>
                <a:gd name="T23" fmla="*/ 329 h 1926"/>
                <a:gd name="T24" fmla="*/ 746 w 935"/>
                <a:gd name="T25" fmla="*/ 363 h 1926"/>
                <a:gd name="T26" fmla="*/ 760 w 935"/>
                <a:gd name="T27" fmla="*/ 396 h 1926"/>
                <a:gd name="T28" fmla="*/ 775 w 935"/>
                <a:gd name="T29" fmla="*/ 434 h 1926"/>
                <a:gd name="T30" fmla="*/ 787 w 935"/>
                <a:gd name="T31" fmla="*/ 465 h 1926"/>
                <a:gd name="T32" fmla="*/ 800 w 935"/>
                <a:gd name="T33" fmla="*/ 497 h 1926"/>
                <a:gd name="T34" fmla="*/ 812 w 935"/>
                <a:gd name="T35" fmla="*/ 530 h 1926"/>
                <a:gd name="T36" fmla="*/ 827 w 935"/>
                <a:gd name="T37" fmla="*/ 567 h 1926"/>
                <a:gd name="T38" fmla="*/ 841 w 935"/>
                <a:gd name="T39" fmla="*/ 606 h 1926"/>
                <a:gd name="T40" fmla="*/ 853 w 935"/>
                <a:gd name="T41" fmla="*/ 645 h 1926"/>
                <a:gd name="T42" fmla="*/ 866 w 935"/>
                <a:gd name="T43" fmla="*/ 681 h 1926"/>
                <a:gd name="T44" fmla="*/ 880 w 935"/>
                <a:gd name="T45" fmla="*/ 726 h 1926"/>
                <a:gd name="T46" fmla="*/ 889 w 935"/>
                <a:gd name="T47" fmla="*/ 756 h 1926"/>
                <a:gd name="T48" fmla="*/ 897 w 935"/>
                <a:gd name="T49" fmla="*/ 783 h 1926"/>
                <a:gd name="T50" fmla="*/ 910 w 935"/>
                <a:gd name="T51" fmla="*/ 822 h 1926"/>
                <a:gd name="T52" fmla="*/ 922 w 935"/>
                <a:gd name="T53" fmla="*/ 866 h 1926"/>
                <a:gd name="T54" fmla="*/ 931 w 935"/>
                <a:gd name="T55" fmla="*/ 899 h 1926"/>
                <a:gd name="T56" fmla="*/ 935 w 935"/>
                <a:gd name="T57" fmla="*/ 1926 h 1926"/>
                <a:gd name="T58" fmla="*/ 0 w 935"/>
                <a:gd name="T59" fmla="*/ 1923 h 1926"/>
                <a:gd name="T60" fmla="*/ 2 w 935"/>
                <a:gd name="T61" fmla="*/ 849 h 1926"/>
                <a:gd name="T62" fmla="*/ 19 w 935"/>
                <a:gd name="T63" fmla="*/ 797 h 1926"/>
                <a:gd name="T64" fmla="*/ 31 w 935"/>
                <a:gd name="T65" fmla="*/ 750 h 1926"/>
                <a:gd name="T66" fmla="*/ 43 w 935"/>
                <a:gd name="T67" fmla="*/ 713 h 1926"/>
                <a:gd name="T68" fmla="*/ 61 w 935"/>
                <a:gd name="T69" fmla="*/ 659 h 1926"/>
                <a:gd name="T70" fmla="*/ 76 w 935"/>
                <a:gd name="T71" fmla="*/ 609 h 1926"/>
                <a:gd name="T72" fmla="*/ 91 w 935"/>
                <a:gd name="T73" fmla="*/ 570 h 1926"/>
                <a:gd name="T74" fmla="*/ 101 w 935"/>
                <a:gd name="T75" fmla="*/ 536 h 1926"/>
                <a:gd name="T76" fmla="*/ 116 w 935"/>
                <a:gd name="T77" fmla="*/ 495 h 1926"/>
                <a:gd name="T78" fmla="*/ 130 w 935"/>
                <a:gd name="T79" fmla="*/ 461 h 1926"/>
                <a:gd name="T80" fmla="*/ 145 w 935"/>
                <a:gd name="T81" fmla="*/ 420 h 1926"/>
                <a:gd name="T82" fmla="*/ 170 w 935"/>
                <a:gd name="T83" fmla="*/ 365 h 1926"/>
                <a:gd name="T84" fmla="*/ 160 w 935"/>
                <a:gd name="T85" fmla="*/ 389 h 1926"/>
                <a:gd name="T86" fmla="*/ 182 w 935"/>
                <a:gd name="T87" fmla="*/ 336 h 1926"/>
                <a:gd name="T88" fmla="*/ 199 w 935"/>
                <a:gd name="T89" fmla="*/ 302 h 1926"/>
                <a:gd name="T90" fmla="*/ 212 w 935"/>
                <a:gd name="T91" fmla="*/ 275 h 1926"/>
                <a:gd name="T92" fmla="*/ 233 w 935"/>
                <a:gd name="T93" fmla="*/ 236 h 1926"/>
                <a:gd name="T94" fmla="*/ 244 w 935"/>
                <a:gd name="T95" fmla="*/ 213 h 1926"/>
                <a:gd name="T96" fmla="*/ 271 w 935"/>
                <a:gd name="T97" fmla="*/ 163 h 1926"/>
                <a:gd name="T98" fmla="*/ 280 w 935"/>
                <a:gd name="T99" fmla="*/ 152 h 1926"/>
                <a:gd name="T100" fmla="*/ 291 w 935"/>
                <a:gd name="T101" fmla="*/ 137 h 1926"/>
                <a:gd name="T102" fmla="*/ 287 w 935"/>
                <a:gd name="T103" fmla="*/ 143 h 1926"/>
                <a:gd name="T104" fmla="*/ 259 w 935"/>
                <a:gd name="T105" fmla="*/ 183 h 1926"/>
                <a:gd name="T106" fmla="*/ 251 w 935"/>
                <a:gd name="T107" fmla="*/ 200 h 1926"/>
                <a:gd name="T108" fmla="*/ 267 w 935"/>
                <a:gd name="T109" fmla="*/ 173 h 1926"/>
                <a:gd name="T110" fmla="*/ 274 w 935"/>
                <a:gd name="T111" fmla="*/ 158 h 1926"/>
                <a:gd name="T112" fmla="*/ 303 w 935"/>
                <a:gd name="T113" fmla="*/ 115 h 1926"/>
                <a:gd name="T114" fmla="*/ 327 w 935"/>
                <a:gd name="T115" fmla="*/ 85 h 1926"/>
                <a:gd name="T116" fmla="*/ 351 w 935"/>
                <a:gd name="T117" fmla="*/ 57 h 1926"/>
                <a:gd name="T118" fmla="*/ 373 w 935"/>
                <a:gd name="T119" fmla="*/ 36 h 1926"/>
                <a:gd name="T120" fmla="*/ 394 w 935"/>
                <a:gd name="T121" fmla="*/ 19 h 1926"/>
                <a:gd name="T122" fmla="*/ 418 w 935"/>
                <a:gd name="T123" fmla="*/ 7 h 1926"/>
                <a:gd name="T124" fmla="*/ 451 w 935"/>
                <a:gd name="T125" fmla="*/ 2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5" h="1926">
                  <a:moveTo>
                    <a:pt x="451" y="0"/>
                  </a:moveTo>
                  <a:lnTo>
                    <a:pt x="485" y="5"/>
                  </a:lnTo>
                  <a:lnTo>
                    <a:pt x="515" y="15"/>
                  </a:lnTo>
                  <a:lnTo>
                    <a:pt x="549" y="45"/>
                  </a:lnTo>
                  <a:lnTo>
                    <a:pt x="580" y="75"/>
                  </a:lnTo>
                  <a:lnTo>
                    <a:pt x="606" y="109"/>
                  </a:lnTo>
                  <a:lnTo>
                    <a:pt x="630" y="145"/>
                  </a:lnTo>
                  <a:lnTo>
                    <a:pt x="648" y="175"/>
                  </a:lnTo>
                  <a:lnTo>
                    <a:pt x="671" y="212"/>
                  </a:lnTo>
                  <a:lnTo>
                    <a:pt x="692" y="249"/>
                  </a:lnTo>
                  <a:lnTo>
                    <a:pt x="712" y="288"/>
                  </a:lnTo>
                  <a:lnTo>
                    <a:pt x="730" y="329"/>
                  </a:lnTo>
                  <a:lnTo>
                    <a:pt x="746" y="363"/>
                  </a:lnTo>
                  <a:lnTo>
                    <a:pt x="760" y="396"/>
                  </a:lnTo>
                  <a:lnTo>
                    <a:pt x="775" y="434"/>
                  </a:lnTo>
                  <a:lnTo>
                    <a:pt x="787" y="465"/>
                  </a:lnTo>
                  <a:lnTo>
                    <a:pt x="800" y="497"/>
                  </a:lnTo>
                  <a:lnTo>
                    <a:pt x="812" y="530"/>
                  </a:lnTo>
                  <a:lnTo>
                    <a:pt x="827" y="567"/>
                  </a:lnTo>
                  <a:lnTo>
                    <a:pt x="841" y="606"/>
                  </a:lnTo>
                  <a:lnTo>
                    <a:pt x="853" y="645"/>
                  </a:lnTo>
                  <a:lnTo>
                    <a:pt x="866" y="681"/>
                  </a:lnTo>
                  <a:lnTo>
                    <a:pt x="880" y="726"/>
                  </a:lnTo>
                  <a:lnTo>
                    <a:pt x="889" y="756"/>
                  </a:lnTo>
                  <a:lnTo>
                    <a:pt x="897" y="783"/>
                  </a:lnTo>
                  <a:lnTo>
                    <a:pt x="910" y="822"/>
                  </a:lnTo>
                  <a:lnTo>
                    <a:pt x="922" y="866"/>
                  </a:lnTo>
                  <a:lnTo>
                    <a:pt x="931" y="899"/>
                  </a:lnTo>
                  <a:lnTo>
                    <a:pt x="935" y="1926"/>
                  </a:lnTo>
                  <a:lnTo>
                    <a:pt x="0" y="1923"/>
                  </a:lnTo>
                  <a:lnTo>
                    <a:pt x="2" y="849"/>
                  </a:lnTo>
                  <a:lnTo>
                    <a:pt x="19" y="797"/>
                  </a:lnTo>
                  <a:lnTo>
                    <a:pt x="31" y="750"/>
                  </a:lnTo>
                  <a:lnTo>
                    <a:pt x="43" y="713"/>
                  </a:lnTo>
                  <a:lnTo>
                    <a:pt x="61" y="659"/>
                  </a:lnTo>
                  <a:lnTo>
                    <a:pt x="76" y="609"/>
                  </a:lnTo>
                  <a:lnTo>
                    <a:pt x="91" y="570"/>
                  </a:lnTo>
                  <a:lnTo>
                    <a:pt x="101" y="536"/>
                  </a:lnTo>
                  <a:lnTo>
                    <a:pt x="116" y="495"/>
                  </a:lnTo>
                  <a:lnTo>
                    <a:pt x="130" y="461"/>
                  </a:lnTo>
                  <a:lnTo>
                    <a:pt x="145" y="420"/>
                  </a:lnTo>
                  <a:lnTo>
                    <a:pt x="170" y="365"/>
                  </a:lnTo>
                  <a:lnTo>
                    <a:pt x="160" y="389"/>
                  </a:lnTo>
                  <a:lnTo>
                    <a:pt x="182" y="336"/>
                  </a:lnTo>
                  <a:lnTo>
                    <a:pt x="199" y="302"/>
                  </a:lnTo>
                  <a:lnTo>
                    <a:pt x="212" y="275"/>
                  </a:lnTo>
                  <a:lnTo>
                    <a:pt x="233" y="236"/>
                  </a:lnTo>
                  <a:lnTo>
                    <a:pt x="244" y="213"/>
                  </a:lnTo>
                  <a:lnTo>
                    <a:pt x="271" y="163"/>
                  </a:lnTo>
                  <a:lnTo>
                    <a:pt x="280" y="152"/>
                  </a:lnTo>
                  <a:lnTo>
                    <a:pt x="291" y="137"/>
                  </a:lnTo>
                  <a:lnTo>
                    <a:pt x="287" y="143"/>
                  </a:lnTo>
                  <a:lnTo>
                    <a:pt x="259" y="183"/>
                  </a:lnTo>
                  <a:lnTo>
                    <a:pt x="251" y="200"/>
                  </a:lnTo>
                  <a:lnTo>
                    <a:pt x="267" y="173"/>
                  </a:lnTo>
                  <a:lnTo>
                    <a:pt x="274" y="158"/>
                  </a:lnTo>
                  <a:lnTo>
                    <a:pt x="303" y="115"/>
                  </a:lnTo>
                  <a:lnTo>
                    <a:pt x="327" y="85"/>
                  </a:lnTo>
                  <a:lnTo>
                    <a:pt x="351" y="57"/>
                  </a:lnTo>
                  <a:lnTo>
                    <a:pt x="373" y="36"/>
                  </a:lnTo>
                  <a:lnTo>
                    <a:pt x="394" y="19"/>
                  </a:lnTo>
                  <a:lnTo>
                    <a:pt x="418" y="7"/>
                  </a:lnTo>
                  <a:lnTo>
                    <a:pt x="451" y="2"/>
                  </a:lnTo>
                </a:path>
              </a:pathLst>
            </a:custGeom>
            <a:gradFill rotWithShape="0">
              <a:gsLst>
                <a:gs pos="0">
                  <a:srgbClr val="00A2DC"/>
                </a:gs>
                <a:gs pos="50000">
                  <a:srgbClr val="00A2DC">
                    <a:gamma/>
                    <a:shade val="46275"/>
                    <a:invGamma/>
                  </a:srgbClr>
                </a:gs>
                <a:gs pos="100000">
                  <a:srgbClr val="00A2DC"/>
                </a:gs>
              </a:gsLst>
              <a:lin ang="0" scaled="1"/>
            </a:gra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3" name="Object 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8638939"/>
                    </p:ext>
                  </p:extLst>
                </p:nvPr>
              </p:nvGraphicFramePr>
              <p:xfrm>
                <a:off x="6996261" y="5018237"/>
                <a:ext cx="268288" cy="2365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7" name="Equation" r:id="rId4" imgW="201600" imgH="188640" progId="Equation.DSMT4">
                        <p:embed/>
                      </p:oleObj>
                    </mc:Choice>
                    <mc:Fallback>
                      <p:oleObj name="Equation" r:id="rId4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96261" y="5018237"/>
                              <a:ext cx="268288" cy="2365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3" name="Object 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8638939"/>
                    </p:ext>
                  </p:extLst>
                </p:nvPr>
              </p:nvGraphicFramePr>
              <p:xfrm>
                <a:off x="6996261" y="5018237"/>
                <a:ext cx="268288" cy="2365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" name="Equation" r:id="rId6" imgW="201600" imgH="188640" progId="Equation.DSMT4">
                        <p:embed/>
                      </p:oleObj>
                    </mc:Choice>
                    <mc:Fallback>
                      <p:oleObj name="Equation" r:id="rId6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96261" y="5018237"/>
                              <a:ext cx="268288" cy="2365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4" name="Rectangle 10"/>
            <p:cNvSpPr>
              <a:spLocks noChangeArrowheads="1"/>
            </p:cNvSpPr>
            <p:nvPr/>
          </p:nvSpPr>
          <p:spPr bwMode="auto">
            <a:xfrm>
              <a:off x="4676924" y="527858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Rectangle 11"/>
            <p:cNvSpPr>
              <a:spLocks noChangeArrowheads="1"/>
            </p:cNvSpPr>
            <p:nvPr/>
          </p:nvSpPr>
          <p:spPr bwMode="auto">
            <a:xfrm>
              <a:off x="3343424" y="527858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Rectangle 12"/>
            <p:cNvSpPr>
              <a:spLocks noChangeArrowheads="1"/>
            </p:cNvSpPr>
            <p:nvPr/>
          </p:nvSpPr>
          <p:spPr bwMode="auto">
            <a:xfrm>
              <a:off x="4048274" y="527858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>
              <a:off x="1911499" y="5157937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Line 18"/>
            <p:cNvSpPr>
              <a:spLocks noChangeShapeType="1"/>
            </p:cNvSpPr>
            <p:nvPr/>
          </p:nvSpPr>
          <p:spPr bwMode="auto">
            <a:xfrm flipH="1">
              <a:off x="4711849" y="4097487"/>
              <a:ext cx="920750" cy="682625"/>
            </a:xfrm>
            <a:prstGeom prst="line">
              <a:avLst/>
            </a:prstGeom>
            <a:noFill/>
            <a:ln w="12700">
              <a:noFill/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Freeform 20"/>
            <p:cNvSpPr>
              <a:spLocks noChangeArrowheads="1"/>
            </p:cNvSpPr>
            <p:nvPr/>
          </p:nvSpPr>
          <p:spPr bwMode="auto">
            <a:xfrm flipH="1">
              <a:off x="4356249" y="5072212"/>
              <a:ext cx="42862" cy="192087"/>
            </a:xfrm>
            <a:custGeom>
              <a:avLst/>
              <a:gdLst>
                <a:gd name="T0" fmla="*/ 0 w 1"/>
                <a:gd name="T1" fmla="*/ 0 h 2005"/>
                <a:gd name="T2" fmla="*/ 0 w 1"/>
                <a:gd name="T3" fmla="*/ 200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05">
                  <a:moveTo>
                    <a:pt x="0" y="0"/>
                  </a:moveTo>
                  <a:lnTo>
                    <a:pt x="0" y="2005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Line 21"/>
            <p:cNvSpPr>
              <a:spLocks noChangeShapeType="1"/>
            </p:cNvSpPr>
            <p:nvPr/>
          </p:nvSpPr>
          <p:spPr bwMode="auto">
            <a:xfrm>
              <a:off x="5129361" y="3511699"/>
              <a:ext cx="0" cy="17557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Line 22"/>
            <p:cNvSpPr>
              <a:spLocks noChangeShapeType="1"/>
            </p:cNvSpPr>
            <p:nvPr/>
          </p:nvSpPr>
          <p:spPr bwMode="auto">
            <a:xfrm>
              <a:off x="3656161" y="3464074"/>
              <a:ext cx="0" cy="17986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Rectangle 19"/>
            <p:cNvSpPr>
              <a:spLocks noChangeArrowheads="1"/>
            </p:cNvSpPr>
            <p:nvPr/>
          </p:nvSpPr>
          <p:spPr bwMode="auto">
            <a:xfrm>
              <a:off x="5415111" y="3625999"/>
              <a:ext cx="1931364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Área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0,9312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9" name="Group 470"/>
            <p:cNvGrpSpPr>
              <a:grpSpLocks/>
            </p:cNvGrpSpPr>
            <p:nvPr/>
          </p:nvGrpSpPr>
          <p:grpSpPr bwMode="auto">
            <a:xfrm>
              <a:off x="2063899" y="2036912"/>
              <a:ext cx="4759325" cy="2952750"/>
              <a:chOff x="1195" y="1177"/>
              <a:chExt cx="2998" cy="1860"/>
            </a:xfrm>
          </p:grpSpPr>
          <p:sp>
            <p:nvSpPr>
              <p:cNvPr id="210" name="Arc 471"/>
              <p:cNvSpPr>
                <a:spLocks/>
              </p:cNvSpPr>
              <p:nvPr/>
            </p:nvSpPr>
            <p:spPr bwMode="auto">
              <a:xfrm rot="4500000">
                <a:off x="2955" y="2310"/>
                <a:ext cx="806" cy="27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Arc 472"/>
              <p:cNvSpPr>
                <a:spLocks/>
              </p:cNvSpPr>
              <p:nvPr/>
            </p:nvSpPr>
            <p:spPr bwMode="auto">
              <a:xfrm rot="720000">
                <a:off x="3466" y="2872"/>
                <a:ext cx="727" cy="165"/>
              </a:xfrm>
              <a:custGeom>
                <a:avLst/>
                <a:gdLst>
                  <a:gd name="G0" fmla="+- 21038 0 0"/>
                  <a:gd name="G1" fmla="+- 0 0 0"/>
                  <a:gd name="G2" fmla="+- 21600 0 0"/>
                  <a:gd name="T0" fmla="*/ 18899 w 21038"/>
                  <a:gd name="T1" fmla="*/ 21494 h 21494"/>
                  <a:gd name="T2" fmla="*/ 0 w 21038"/>
                  <a:gd name="T3" fmla="*/ 4895 h 21494"/>
                  <a:gd name="T4" fmla="*/ 21038 w 21038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38" h="21494" fill="none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</a:path>
                  <a:path w="21038" h="21494" stroke="0" extrusionOk="0">
                    <a:moveTo>
                      <a:pt x="18899" y="21493"/>
                    </a:moveTo>
                    <a:cubicBezTo>
                      <a:pt x="9695" y="20577"/>
                      <a:pt x="2096" y="13903"/>
                      <a:pt x="-1" y="4895"/>
                    </a:cubicBezTo>
                    <a:lnTo>
                      <a:pt x="21038" y="0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Arc 473"/>
              <p:cNvSpPr>
                <a:spLocks/>
              </p:cNvSpPr>
              <p:nvPr/>
            </p:nvSpPr>
            <p:spPr bwMode="auto">
              <a:xfrm rot="6300000">
                <a:off x="1950" y="1543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Arc 474"/>
              <p:cNvSpPr>
                <a:spLocks/>
              </p:cNvSpPr>
              <p:nvPr/>
            </p:nvSpPr>
            <p:spPr bwMode="auto">
              <a:xfrm rot="16980000">
                <a:off x="1574" y="2304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Arc 475"/>
              <p:cNvSpPr>
                <a:spLocks/>
              </p:cNvSpPr>
              <p:nvPr/>
            </p:nvSpPr>
            <p:spPr bwMode="auto">
              <a:xfrm rot="15300000">
                <a:off x="2411" y="1545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Arc 476"/>
              <p:cNvSpPr>
                <a:spLocks/>
              </p:cNvSpPr>
              <p:nvPr/>
            </p:nvSpPr>
            <p:spPr bwMode="auto">
              <a:xfrm rot="20700000">
                <a:off x="1195" y="2859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6" name="AutoShape 477"/>
            <p:cNvSpPr>
              <a:spLocks noChangeArrowheads="1"/>
            </p:cNvSpPr>
            <p:nvPr/>
          </p:nvSpPr>
          <p:spPr bwMode="auto">
            <a:xfrm rot="5400000">
              <a:off x="995511" y="370537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AutoShape 478"/>
            <p:cNvSpPr>
              <a:spLocks noChangeArrowheads="1"/>
            </p:cNvSpPr>
            <p:nvPr/>
          </p:nvSpPr>
          <p:spPr bwMode="auto">
            <a:xfrm rot="5400000">
              <a:off x="995511" y="235282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 Box 6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694" t="-3941" r="-4626" b="-7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tângulo 218"/>
                <p:cNvSpPr/>
                <p:nvPr/>
              </p:nvSpPr>
              <p:spPr>
                <a:xfrm>
                  <a:off x="5297476" y="2404330"/>
                  <a:ext cx="17726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𝟒𝟖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Retângulo 2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476" y="2404330"/>
                  <a:ext cx="177260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4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600" dirty="0" smtClean="0"/>
                  <a:t>Relação entre o Tamanho da Amostra e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400" t="-10106" r="-3280" b="-2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Espaço Reservado para Conteúdo 14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dirty="0" smtClean="0"/>
                  <a:t>Suponha uma </a:t>
                </a:r>
                <a:r>
                  <a:rPr lang="pt-BR" dirty="0"/>
                  <a:t>amostra aleatória simples de 100 candidatos, em vez dos 30 inicialmente </a:t>
                </a:r>
                <a:r>
                  <a:rPr lang="pt-BR" dirty="0" smtClean="0"/>
                  <a:t>considerada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BR" dirty="0" smtClean="0"/>
                  <a:t>,</a:t>
                </a:r>
                <a:r>
                  <a:rPr lang="pt-BR" dirty="0"/>
                  <a:t> independentemente do tamanho da amostra. No nosso exemplo,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permanece em </a:t>
                </a:r>
                <a:r>
                  <a:rPr lang="pt-BR" dirty="0" smtClean="0"/>
                  <a:t>550</a:t>
                </a:r>
              </a:p>
              <a:p>
                <a:r>
                  <a:rPr lang="pt-BR" dirty="0"/>
                  <a:t>Sempre que o tamanho da amostra é aumentado, o erro padrão da </a:t>
                </a:r>
                <a:r>
                  <a:rPr lang="pt-BR" dirty="0" smtClean="0"/>
                  <a:t>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é </a:t>
                </a:r>
                <a:r>
                  <a:rPr lang="pt-BR" dirty="0" smtClean="0"/>
                  <a:t>diminuído. </a:t>
                </a:r>
                <a:r>
                  <a:rPr lang="pt-BR" dirty="0"/>
                  <a:t>Com o aumento do tamanho da amostra para </a:t>
                </a:r>
                <a:r>
                  <a:rPr lang="pt-BR" i="1" dirty="0"/>
                  <a:t>n</a:t>
                </a:r>
                <a:r>
                  <a:rPr lang="pt-BR" dirty="0"/>
                  <a:t> = 100, o erro padrão da média é diminuída para: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100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=3,0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50" name="Espaço Reservado para Conteúdo 14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287" r="-16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43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806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600" dirty="0" smtClean="0"/>
                  <a:t>Relação entre o Tamanho da Amostra e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 t="-10106" r="-3280" b="-2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44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899592" y="1705694"/>
            <a:ext cx="6470650" cy="4819650"/>
            <a:chOff x="899592" y="1705694"/>
            <a:chExt cx="6470650" cy="4819650"/>
          </a:xfrm>
        </p:grpSpPr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1102792" y="1705694"/>
              <a:ext cx="6267450" cy="48196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2" name="Object 1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255025278"/>
                    </p:ext>
                  </p:extLst>
                </p:nvPr>
              </p:nvGraphicFramePr>
              <p:xfrm>
                <a:off x="6801917" y="5753819"/>
                <a:ext cx="209550" cy="238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0" name="Equation" r:id="rId4" imgW="161640" imgH="161640" progId="Equation.DSMT4">
                        <p:embed/>
                      </p:oleObj>
                    </mc:Choice>
                    <mc:Fallback>
                      <p:oleObj name="Equation" r:id="rId4" imgW="161640" imgH="16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01917" y="5753819"/>
                              <a:ext cx="209550" cy="238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2" name="Object 1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255025278"/>
                    </p:ext>
                  </p:extLst>
                </p:nvPr>
              </p:nvGraphicFramePr>
              <p:xfrm>
                <a:off x="6801917" y="5753819"/>
                <a:ext cx="209550" cy="238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3" name="Equation" r:id="rId6" imgW="161640" imgH="161640" progId="Equation.DSMT4">
                        <p:embed/>
                      </p:oleObj>
                    </mc:Choice>
                    <mc:Fallback>
                      <p:oleObj name="Equation" r:id="rId6" imgW="161640" imgH="16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01917" y="5753819"/>
                              <a:ext cx="209550" cy="238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53" name="AutoShape 20"/>
            <p:cNvSpPr>
              <a:spLocks noChangeArrowheads="1"/>
            </p:cNvSpPr>
            <p:nvPr/>
          </p:nvSpPr>
          <p:spPr bwMode="auto">
            <a:xfrm rot="5400000">
              <a:off x="855142" y="3994869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4" name="Freeform 28"/>
            <p:cNvSpPr>
              <a:spLocks/>
            </p:cNvSpPr>
            <p:nvPr/>
          </p:nvSpPr>
          <p:spPr bwMode="auto">
            <a:xfrm>
              <a:off x="2422005" y="1953344"/>
              <a:ext cx="3438525" cy="3930650"/>
            </a:xfrm>
            <a:custGeom>
              <a:avLst/>
              <a:gdLst>
                <a:gd name="T0" fmla="*/ 1031 w 2166"/>
                <a:gd name="T1" fmla="*/ 28 h 2476"/>
                <a:gd name="T2" fmla="*/ 974 w 2166"/>
                <a:gd name="T3" fmla="*/ 139 h 2476"/>
                <a:gd name="T4" fmla="*/ 929 w 2166"/>
                <a:gd name="T5" fmla="*/ 279 h 2476"/>
                <a:gd name="T6" fmla="*/ 894 w 2166"/>
                <a:gd name="T7" fmla="*/ 418 h 2476"/>
                <a:gd name="T8" fmla="*/ 866 w 2166"/>
                <a:gd name="T9" fmla="*/ 557 h 2476"/>
                <a:gd name="T10" fmla="*/ 842 w 2166"/>
                <a:gd name="T11" fmla="*/ 683 h 2476"/>
                <a:gd name="T12" fmla="*/ 815 w 2166"/>
                <a:gd name="T13" fmla="*/ 831 h 2476"/>
                <a:gd name="T14" fmla="*/ 789 w 2166"/>
                <a:gd name="T15" fmla="*/ 976 h 2476"/>
                <a:gd name="T16" fmla="*/ 769 w 2166"/>
                <a:gd name="T17" fmla="*/ 1113 h 2476"/>
                <a:gd name="T18" fmla="*/ 747 w 2166"/>
                <a:gd name="T19" fmla="*/ 1250 h 2476"/>
                <a:gd name="T20" fmla="*/ 721 w 2166"/>
                <a:gd name="T21" fmla="*/ 1393 h 2476"/>
                <a:gd name="T22" fmla="*/ 695 w 2166"/>
                <a:gd name="T23" fmla="*/ 1534 h 2476"/>
                <a:gd name="T24" fmla="*/ 668 w 2166"/>
                <a:gd name="T25" fmla="*/ 1661 h 2476"/>
                <a:gd name="T26" fmla="*/ 630 w 2166"/>
                <a:gd name="T27" fmla="*/ 1812 h 2476"/>
                <a:gd name="T28" fmla="*/ 584 w 2166"/>
                <a:gd name="T29" fmla="*/ 1961 h 2476"/>
                <a:gd name="T30" fmla="*/ 534 w 2166"/>
                <a:gd name="T31" fmla="*/ 2073 h 2476"/>
                <a:gd name="T32" fmla="*/ 461 w 2166"/>
                <a:gd name="T33" fmla="*/ 2179 h 2476"/>
                <a:gd name="T34" fmla="*/ 392 w 2166"/>
                <a:gd name="T35" fmla="*/ 2253 h 2476"/>
                <a:gd name="T36" fmla="*/ 330 w 2166"/>
                <a:gd name="T37" fmla="*/ 2302 h 2476"/>
                <a:gd name="T38" fmla="*/ 260 w 2166"/>
                <a:gd name="T39" fmla="*/ 2347 h 2476"/>
                <a:gd name="T40" fmla="*/ 175 w 2166"/>
                <a:gd name="T41" fmla="*/ 2396 h 2476"/>
                <a:gd name="T42" fmla="*/ 96 w 2166"/>
                <a:gd name="T43" fmla="*/ 2436 h 2476"/>
                <a:gd name="T44" fmla="*/ 2166 w 2166"/>
                <a:gd name="T45" fmla="*/ 2473 h 2476"/>
                <a:gd name="T46" fmla="*/ 2002 w 2166"/>
                <a:gd name="T47" fmla="*/ 2412 h 2476"/>
                <a:gd name="T48" fmla="*/ 1940 w 2166"/>
                <a:gd name="T49" fmla="*/ 2386 h 2476"/>
                <a:gd name="T50" fmla="*/ 1850 w 2166"/>
                <a:gd name="T51" fmla="*/ 2334 h 2476"/>
                <a:gd name="T52" fmla="*/ 1767 w 2166"/>
                <a:gd name="T53" fmla="*/ 2269 h 2476"/>
                <a:gd name="T54" fmla="*/ 1686 w 2166"/>
                <a:gd name="T55" fmla="*/ 2181 h 2476"/>
                <a:gd name="T56" fmla="*/ 1659 w 2166"/>
                <a:gd name="T57" fmla="*/ 2144 h 2476"/>
                <a:gd name="T58" fmla="*/ 1606 w 2166"/>
                <a:gd name="T59" fmla="*/ 2053 h 2476"/>
                <a:gd name="T60" fmla="*/ 1559 w 2166"/>
                <a:gd name="T61" fmla="*/ 1938 h 2476"/>
                <a:gd name="T62" fmla="*/ 1511 w 2166"/>
                <a:gd name="T63" fmla="*/ 1784 h 2476"/>
                <a:gd name="T64" fmla="*/ 1488 w 2166"/>
                <a:gd name="T65" fmla="*/ 1681 h 2476"/>
                <a:gd name="T66" fmla="*/ 1460 w 2166"/>
                <a:gd name="T67" fmla="*/ 1542 h 2476"/>
                <a:gd name="T68" fmla="*/ 1439 w 2166"/>
                <a:gd name="T69" fmla="*/ 1428 h 2476"/>
                <a:gd name="T70" fmla="*/ 1419 w 2166"/>
                <a:gd name="T71" fmla="*/ 1312 h 2476"/>
                <a:gd name="T72" fmla="*/ 1394 w 2166"/>
                <a:gd name="T73" fmla="*/ 1160 h 2476"/>
                <a:gd name="T74" fmla="*/ 1368 w 2166"/>
                <a:gd name="T75" fmla="*/ 1022 h 2476"/>
                <a:gd name="T76" fmla="*/ 1334 w 2166"/>
                <a:gd name="T77" fmla="*/ 844 h 2476"/>
                <a:gd name="T78" fmla="*/ 1303 w 2166"/>
                <a:gd name="T79" fmla="*/ 683 h 2476"/>
                <a:gd name="T80" fmla="*/ 1273 w 2166"/>
                <a:gd name="T81" fmla="*/ 531 h 2476"/>
                <a:gd name="T82" fmla="*/ 1251 w 2166"/>
                <a:gd name="T83" fmla="*/ 432 h 2476"/>
                <a:gd name="T84" fmla="*/ 1221 w 2166"/>
                <a:gd name="T85" fmla="*/ 314 h 2476"/>
                <a:gd name="T86" fmla="*/ 1203 w 2166"/>
                <a:gd name="T87" fmla="*/ 249 h 2476"/>
                <a:gd name="T88" fmla="*/ 1184 w 2166"/>
                <a:gd name="T89" fmla="*/ 189 h 2476"/>
                <a:gd name="T90" fmla="*/ 1172 w 2166"/>
                <a:gd name="T91" fmla="*/ 149 h 2476"/>
                <a:gd name="T92" fmla="*/ 1141 w 2166"/>
                <a:gd name="T93" fmla="*/ 66 h 2476"/>
                <a:gd name="T94" fmla="*/ 1095 w 2166"/>
                <a:gd name="T95" fmla="*/ 6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6" h="2476">
                  <a:moveTo>
                    <a:pt x="1068" y="2"/>
                  </a:moveTo>
                  <a:lnTo>
                    <a:pt x="1053" y="8"/>
                  </a:lnTo>
                  <a:lnTo>
                    <a:pt x="1031" y="28"/>
                  </a:lnTo>
                  <a:lnTo>
                    <a:pt x="1008" y="58"/>
                  </a:lnTo>
                  <a:lnTo>
                    <a:pt x="989" y="98"/>
                  </a:lnTo>
                  <a:lnTo>
                    <a:pt x="974" y="139"/>
                  </a:lnTo>
                  <a:lnTo>
                    <a:pt x="957" y="185"/>
                  </a:lnTo>
                  <a:lnTo>
                    <a:pt x="945" y="227"/>
                  </a:lnTo>
                  <a:lnTo>
                    <a:pt x="929" y="279"/>
                  </a:lnTo>
                  <a:lnTo>
                    <a:pt x="917" y="322"/>
                  </a:lnTo>
                  <a:lnTo>
                    <a:pt x="906" y="371"/>
                  </a:lnTo>
                  <a:lnTo>
                    <a:pt x="894" y="418"/>
                  </a:lnTo>
                  <a:lnTo>
                    <a:pt x="882" y="474"/>
                  </a:lnTo>
                  <a:lnTo>
                    <a:pt x="875" y="510"/>
                  </a:lnTo>
                  <a:lnTo>
                    <a:pt x="866" y="557"/>
                  </a:lnTo>
                  <a:lnTo>
                    <a:pt x="858" y="603"/>
                  </a:lnTo>
                  <a:lnTo>
                    <a:pt x="850" y="646"/>
                  </a:lnTo>
                  <a:lnTo>
                    <a:pt x="842" y="683"/>
                  </a:lnTo>
                  <a:lnTo>
                    <a:pt x="835" y="731"/>
                  </a:lnTo>
                  <a:lnTo>
                    <a:pt x="824" y="780"/>
                  </a:lnTo>
                  <a:lnTo>
                    <a:pt x="815" y="831"/>
                  </a:lnTo>
                  <a:lnTo>
                    <a:pt x="806" y="876"/>
                  </a:lnTo>
                  <a:lnTo>
                    <a:pt x="798" y="927"/>
                  </a:lnTo>
                  <a:lnTo>
                    <a:pt x="789" y="976"/>
                  </a:lnTo>
                  <a:lnTo>
                    <a:pt x="782" y="1023"/>
                  </a:lnTo>
                  <a:lnTo>
                    <a:pt x="774" y="1077"/>
                  </a:lnTo>
                  <a:lnTo>
                    <a:pt x="769" y="1113"/>
                  </a:lnTo>
                  <a:lnTo>
                    <a:pt x="762" y="1157"/>
                  </a:lnTo>
                  <a:lnTo>
                    <a:pt x="754" y="1205"/>
                  </a:lnTo>
                  <a:lnTo>
                    <a:pt x="747" y="1250"/>
                  </a:lnTo>
                  <a:lnTo>
                    <a:pt x="739" y="1295"/>
                  </a:lnTo>
                  <a:lnTo>
                    <a:pt x="731" y="1341"/>
                  </a:lnTo>
                  <a:lnTo>
                    <a:pt x="721" y="1393"/>
                  </a:lnTo>
                  <a:lnTo>
                    <a:pt x="713" y="1443"/>
                  </a:lnTo>
                  <a:lnTo>
                    <a:pt x="703" y="1496"/>
                  </a:lnTo>
                  <a:lnTo>
                    <a:pt x="695" y="1534"/>
                  </a:lnTo>
                  <a:lnTo>
                    <a:pt x="687" y="1574"/>
                  </a:lnTo>
                  <a:lnTo>
                    <a:pt x="677" y="1619"/>
                  </a:lnTo>
                  <a:lnTo>
                    <a:pt x="668" y="1661"/>
                  </a:lnTo>
                  <a:lnTo>
                    <a:pt x="656" y="1711"/>
                  </a:lnTo>
                  <a:lnTo>
                    <a:pt x="644" y="1761"/>
                  </a:lnTo>
                  <a:lnTo>
                    <a:pt x="630" y="1812"/>
                  </a:lnTo>
                  <a:lnTo>
                    <a:pt x="617" y="1864"/>
                  </a:lnTo>
                  <a:lnTo>
                    <a:pt x="602" y="1914"/>
                  </a:lnTo>
                  <a:lnTo>
                    <a:pt x="584" y="1961"/>
                  </a:lnTo>
                  <a:lnTo>
                    <a:pt x="567" y="2004"/>
                  </a:lnTo>
                  <a:lnTo>
                    <a:pt x="550" y="2038"/>
                  </a:lnTo>
                  <a:lnTo>
                    <a:pt x="534" y="2073"/>
                  </a:lnTo>
                  <a:lnTo>
                    <a:pt x="515" y="2103"/>
                  </a:lnTo>
                  <a:lnTo>
                    <a:pt x="492" y="2137"/>
                  </a:lnTo>
                  <a:lnTo>
                    <a:pt x="461" y="2179"/>
                  </a:lnTo>
                  <a:lnTo>
                    <a:pt x="432" y="2210"/>
                  </a:lnTo>
                  <a:lnTo>
                    <a:pt x="411" y="2231"/>
                  </a:lnTo>
                  <a:lnTo>
                    <a:pt x="392" y="2253"/>
                  </a:lnTo>
                  <a:lnTo>
                    <a:pt x="371" y="2269"/>
                  </a:lnTo>
                  <a:lnTo>
                    <a:pt x="351" y="2286"/>
                  </a:lnTo>
                  <a:lnTo>
                    <a:pt x="330" y="2302"/>
                  </a:lnTo>
                  <a:lnTo>
                    <a:pt x="313" y="2313"/>
                  </a:lnTo>
                  <a:lnTo>
                    <a:pt x="290" y="2327"/>
                  </a:lnTo>
                  <a:lnTo>
                    <a:pt x="260" y="2347"/>
                  </a:lnTo>
                  <a:lnTo>
                    <a:pt x="232" y="2362"/>
                  </a:lnTo>
                  <a:lnTo>
                    <a:pt x="203" y="2379"/>
                  </a:lnTo>
                  <a:lnTo>
                    <a:pt x="175" y="2396"/>
                  </a:lnTo>
                  <a:lnTo>
                    <a:pt x="149" y="2410"/>
                  </a:lnTo>
                  <a:lnTo>
                    <a:pt x="124" y="2422"/>
                  </a:lnTo>
                  <a:lnTo>
                    <a:pt x="96" y="2436"/>
                  </a:lnTo>
                  <a:lnTo>
                    <a:pt x="65" y="2453"/>
                  </a:lnTo>
                  <a:lnTo>
                    <a:pt x="0" y="2476"/>
                  </a:lnTo>
                  <a:lnTo>
                    <a:pt x="2166" y="2473"/>
                  </a:lnTo>
                  <a:lnTo>
                    <a:pt x="2088" y="2445"/>
                  </a:lnTo>
                  <a:lnTo>
                    <a:pt x="2039" y="2425"/>
                  </a:lnTo>
                  <a:lnTo>
                    <a:pt x="2002" y="2412"/>
                  </a:lnTo>
                  <a:lnTo>
                    <a:pt x="1971" y="2402"/>
                  </a:lnTo>
                  <a:lnTo>
                    <a:pt x="1954" y="2394"/>
                  </a:lnTo>
                  <a:lnTo>
                    <a:pt x="1940" y="2386"/>
                  </a:lnTo>
                  <a:lnTo>
                    <a:pt x="1911" y="2372"/>
                  </a:lnTo>
                  <a:lnTo>
                    <a:pt x="1880" y="2354"/>
                  </a:lnTo>
                  <a:lnTo>
                    <a:pt x="1850" y="2334"/>
                  </a:lnTo>
                  <a:lnTo>
                    <a:pt x="1819" y="2312"/>
                  </a:lnTo>
                  <a:lnTo>
                    <a:pt x="1795" y="2292"/>
                  </a:lnTo>
                  <a:lnTo>
                    <a:pt x="1767" y="2269"/>
                  </a:lnTo>
                  <a:lnTo>
                    <a:pt x="1740" y="2244"/>
                  </a:lnTo>
                  <a:lnTo>
                    <a:pt x="1711" y="2214"/>
                  </a:lnTo>
                  <a:lnTo>
                    <a:pt x="1686" y="2181"/>
                  </a:lnTo>
                  <a:lnTo>
                    <a:pt x="1672" y="2166"/>
                  </a:lnTo>
                  <a:lnTo>
                    <a:pt x="1667" y="2157"/>
                  </a:lnTo>
                  <a:lnTo>
                    <a:pt x="1659" y="2144"/>
                  </a:lnTo>
                  <a:lnTo>
                    <a:pt x="1642" y="2118"/>
                  </a:lnTo>
                  <a:lnTo>
                    <a:pt x="1626" y="2090"/>
                  </a:lnTo>
                  <a:lnTo>
                    <a:pt x="1606" y="2053"/>
                  </a:lnTo>
                  <a:lnTo>
                    <a:pt x="1589" y="2013"/>
                  </a:lnTo>
                  <a:lnTo>
                    <a:pt x="1573" y="1974"/>
                  </a:lnTo>
                  <a:lnTo>
                    <a:pt x="1559" y="1938"/>
                  </a:lnTo>
                  <a:lnTo>
                    <a:pt x="1542" y="1887"/>
                  </a:lnTo>
                  <a:lnTo>
                    <a:pt x="1526" y="1834"/>
                  </a:lnTo>
                  <a:lnTo>
                    <a:pt x="1511" y="1784"/>
                  </a:lnTo>
                  <a:lnTo>
                    <a:pt x="1502" y="1748"/>
                  </a:lnTo>
                  <a:lnTo>
                    <a:pt x="1496" y="1715"/>
                  </a:lnTo>
                  <a:lnTo>
                    <a:pt x="1488" y="1681"/>
                  </a:lnTo>
                  <a:lnTo>
                    <a:pt x="1479" y="1634"/>
                  </a:lnTo>
                  <a:lnTo>
                    <a:pt x="1469" y="1585"/>
                  </a:lnTo>
                  <a:lnTo>
                    <a:pt x="1460" y="1542"/>
                  </a:lnTo>
                  <a:lnTo>
                    <a:pt x="1451" y="1499"/>
                  </a:lnTo>
                  <a:lnTo>
                    <a:pt x="1445" y="1468"/>
                  </a:lnTo>
                  <a:lnTo>
                    <a:pt x="1439" y="1428"/>
                  </a:lnTo>
                  <a:lnTo>
                    <a:pt x="1431" y="1388"/>
                  </a:lnTo>
                  <a:lnTo>
                    <a:pt x="1425" y="1347"/>
                  </a:lnTo>
                  <a:lnTo>
                    <a:pt x="1419" y="1312"/>
                  </a:lnTo>
                  <a:lnTo>
                    <a:pt x="1410" y="1263"/>
                  </a:lnTo>
                  <a:lnTo>
                    <a:pt x="1403" y="1209"/>
                  </a:lnTo>
                  <a:lnTo>
                    <a:pt x="1394" y="1160"/>
                  </a:lnTo>
                  <a:lnTo>
                    <a:pt x="1383" y="1106"/>
                  </a:lnTo>
                  <a:lnTo>
                    <a:pt x="1375" y="1062"/>
                  </a:lnTo>
                  <a:lnTo>
                    <a:pt x="1368" y="1022"/>
                  </a:lnTo>
                  <a:lnTo>
                    <a:pt x="1356" y="964"/>
                  </a:lnTo>
                  <a:lnTo>
                    <a:pt x="1347" y="912"/>
                  </a:lnTo>
                  <a:lnTo>
                    <a:pt x="1334" y="844"/>
                  </a:lnTo>
                  <a:lnTo>
                    <a:pt x="1324" y="787"/>
                  </a:lnTo>
                  <a:lnTo>
                    <a:pt x="1311" y="721"/>
                  </a:lnTo>
                  <a:lnTo>
                    <a:pt x="1303" y="683"/>
                  </a:lnTo>
                  <a:lnTo>
                    <a:pt x="1293" y="630"/>
                  </a:lnTo>
                  <a:lnTo>
                    <a:pt x="1282" y="583"/>
                  </a:lnTo>
                  <a:lnTo>
                    <a:pt x="1273" y="531"/>
                  </a:lnTo>
                  <a:lnTo>
                    <a:pt x="1265" y="491"/>
                  </a:lnTo>
                  <a:lnTo>
                    <a:pt x="1258" y="460"/>
                  </a:lnTo>
                  <a:lnTo>
                    <a:pt x="1251" y="432"/>
                  </a:lnTo>
                  <a:lnTo>
                    <a:pt x="1241" y="391"/>
                  </a:lnTo>
                  <a:lnTo>
                    <a:pt x="1230" y="347"/>
                  </a:lnTo>
                  <a:lnTo>
                    <a:pt x="1221" y="314"/>
                  </a:lnTo>
                  <a:lnTo>
                    <a:pt x="1215" y="291"/>
                  </a:lnTo>
                  <a:lnTo>
                    <a:pt x="1209" y="270"/>
                  </a:lnTo>
                  <a:lnTo>
                    <a:pt x="1203" y="249"/>
                  </a:lnTo>
                  <a:lnTo>
                    <a:pt x="1196" y="227"/>
                  </a:lnTo>
                  <a:lnTo>
                    <a:pt x="1190" y="206"/>
                  </a:lnTo>
                  <a:lnTo>
                    <a:pt x="1184" y="189"/>
                  </a:lnTo>
                  <a:lnTo>
                    <a:pt x="1179" y="174"/>
                  </a:lnTo>
                  <a:lnTo>
                    <a:pt x="1175" y="159"/>
                  </a:lnTo>
                  <a:lnTo>
                    <a:pt x="1172" y="149"/>
                  </a:lnTo>
                  <a:lnTo>
                    <a:pt x="1164" y="128"/>
                  </a:lnTo>
                  <a:lnTo>
                    <a:pt x="1158" y="108"/>
                  </a:lnTo>
                  <a:lnTo>
                    <a:pt x="1141" y="66"/>
                  </a:lnTo>
                  <a:lnTo>
                    <a:pt x="1127" y="41"/>
                  </a:lnTo>
                  <a:lnTo>
                    <a:pt x="1112" y="21"/>
                  </a:lnTo>
                  <a:lnTo>
                    <a:pt x="1095" y="6"/>
                  </a:lnTo>
                  <a:lnTo>
                    <a:pt x="1071" y="0"/>
                  </a:lnTo>
                </a:path>
              </a:pathLst>
            </a:custGeom>
            <a:noFill/>
            <a:ln w="19050" cap="rnd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4122217" y="1959694"/>
              <a:ext cx="42863" cy="3940175"/>
            </a:xfrm>
            <a:custGeom>
              <a:avLst/>
              <a:gdLst>
                <a:gd name="T0" fmla="*/ 0 w 1"/>
                <a:gd name="T1" fmla="*/ 0 h 2492"/>
                <a:gd name="T2" fmla="*/ 0 w 1"/>
                <a:gd name="T3" fmla="*/ 2492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92">
                  <a:moveTo>
                    <a:pt x="0" y="0"/>
                  </a:moveTo>
                  <a:lnTo>
                    <a:pt x="0" y="2492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6" name="Freeform 34"/>
            <p:cNvSpPr>
              <a:spLocks/>
            </p:cNvSpPr>
            <p:nvPr/>
          </p:nvSpPr>
          <p:spPr bwMode="auto">
            <a:xfrm>
              <a:off x="1604442" y="3231282"/>
              <a:ext cx="4972050" cy="2640012"/>
            </a:xfrm>
            <a:custGeom>
              <a:avLst/>
              <a:gdLst>
                <a:gd name="T0" fmla="*/ 1524 w 3132"/>
                <a:gd name="T1" fmla="*/ 17 h 1663"/>
                <a:gd name="T2" fmla="*/ 1430 w 3132"/>
                <a:gd name="T3" fmla="*/ 93 h 1663"/>
                <a:gd name="T4" fmla="*/ 1365 w 3132"/>
                <a:gd name="T5" fmla="*/ 186 h 1663"/>
                <a:gd name="T6" fmla="*/ 1311 w 3132"/>
                <a:gd name="T7" fmla="*/ 280 h 1663"/>
                <a:gd name="T8" fmla="*/ 1265 w 3132"/>
                <a:gd name="T9" fmla="*/ 373 h 1663"/>
                <a:gd name="T10" fmla="*/ 1230 w 3132"/>
                <a:gd name="T11" fmla="*/ 461 h 1663"/>
                <a:gd name="T12" fmla="*/ 1186 w 3132"/>
                <a:gd name="T13" fmla="*/ 562 h 1663"/>
                <a:gd name="T14" fmla="*/ 1148 w 3132"/>
                <a:gd name="T15" fmla="*/ 657 h 1663"/>
                <a:gd name="T16" fmla="*/ 1111 w 3132"/>
                <a:gd name="T17" fmla="*/ 753 h 1663"/>
                <a:gd name="T18" fmla="*/ 1079 w 3132"/>
                <a:gd name="T19" fmla="*/ 841 h 1663"/>
                <a:gd name="T20" fmla="*/ 1045 w 3132"/>
                <a:gd name="T21" fmla="*/ 938 h 1663"/>
                <a:gd name="T22" fmla="*/ 1004 w 3132"/>
                <a:gd name="T23" fmla="*/ 1034 h 1663"/>
                <a:gd name="T24" fmla="*/ 965 w 3132"/>
                <a:gd name="T25" fmla="*/ 1124 h 1663"/>
                <a:gd name="T26" fmla="*/ 904 w 3132"/>
                <a:gd name="T27" fmla="*/ 1227 h 1663"/>
                <a:gd name="T28" fmla="*/ 823 w 3132"/>
                <a:gd name="T29" fmla="*/ 1326 h 1663"/>
                <a:gd name="T30" fmla="*/ 747 w 3132"/>
                <a:gd name="T31" fmla="*/ 1396 h 1663"/>
                <a:gd name="T32" fmla="*/ 639 w 3132"/>
                <a:gd name="T33" fmla="*/ 1467 h 1663"/>
                <a:gd name="T34" fmla="*/ 534 w 3132"/>
                <a:gd name="T35" fmla="*/ 1512 h 1663"/>
                <a:gd name="T36" fmla="*/ 422 w 3132"/>
                <a:gd name="T37" fmla="*/ 1550 h 1663"/>
                <a:gd name="T38" fmla="*/ 326 w 3132"/>
                <a:gd name="T39" fmla="*/ 1576 h 1663"/>
                <a:gd name="T40" fmla="*/ 196 w 3132"/>
                <a:gd name="T41" fmla="*/ 1606 h 1663"/>
                <a:gd name="T42" fmla="*/ 94 w 3132"/>
                <a:gd name="T43" fmla="*/ 1627 h 1663"/>
                <a:gd name="T44" fmla="*/ 3132 w 3132"/>
                <a:gd name="T45" fmla="*/ 1663 h 1663"/>
                <a:gd name="T46" fmla="*/ 3019 w 3132"/>
                <a:gd name="T47" fmla="*/ 1626 h 1663"/>
                <a:gd name="T48" fmla="*/ 2915 w 3132"/>
                <a:gd name="T49" fmla="*/ 1604 h 1663"/>
                <a:gd name="T50" fmla="*/ 2803 w 3132"/>
                <a:gd name="T51" fmla="*/ 1571 h 1663"/>
                <a:gd name="T52" fmla="*/ 2662 w 3132"/>
                <a:gd name="T53" fmla="*/ 1521 h 1663"/>
                <a:gd name="T54" fmla="*/ 2540 w 3132"/>
                <a:gd name="T55" fmla="*/ 1467 h 1663"/>
                <a:gd name="T56" fmla="*/ 2484 w 3132"/>
                <a:gd name="T57" fmla="*/ 1436 h 1663"/>
                <a:gd name="T58" fmla="*/ 2413 w 3132"/>
                <a:gd name="T59" fmla="*/ 1378 h 1663"/>
                <a:gd name="T60" fmla="*/ 2343 w 3132"/>
                <a:gd name="T61" fmla="*/ 1302 h 1663"/>
                <a:gd name="T62" fmla="*/ 2275 w 3132"/>
                <a:gd name="T63" fmla="*/ 1205 h 1663"/>
                <a:gd name="T64" fmla="*/ 2228 w 3132"/>
                <a:gd name="T65" fmla="*/ 1128 h 1663"/>
                <a:gd name="T66" fmla="*/ 2187 w 3132"/>
                <a:gd name="T67" fmla="*/ 1037 h 1663"/>
                <a:gd name="T68" fmla="*/ 2156 w 3132"/>
                <a:gd name="T69" fmla="*/ 959 h 1663"/>
                <a:gd name="T70" fmla="*/ 2125 w 3132"/>
                <a:gd name="T71" fmla="*/ 881 h 1663"/>
                <a:gd name="T72" fmla="*/ 2080 w 3132"/>
                <a:gd name="T73" fmla="*/ 771 h 1663"/>
                <a:gd name="T74" fmla="*/ 2044 w 3132"/>
                <a:gd name="T75" fmla="*/ 686 h 1663"/>
                <a:gd name="T76" fmla="*/ 1995 w 3132"/>
                <a:gd name="T77" fmla="*/ 569 h 1663"/>
                <a:gd name="T78" fmla="*/ 1945 w 3132"/>
                <a:gd name="T79" fmla="*/ 458 h 1663"/>
                <a:gd name="T80" fmla="*/ 1898 w 3132"/>
                <a:gd name="T81" fmla="*/ 353 h 1663"/>
                <a:gd name="T82" fmla="*/ 1864 w 3132"/>
                <a:gd name="T83" fmla="*/ 290 h 1663"/>
                <a:gd name="T84" fmla="*/ 1816 w 3132"/>
                <a:gd name="T85" fmla="*/ 200 h 1663"/>
                <a:gd name="T86" fmla="*/ 1785 w 3132"/>
                <a:gd name="T87" fmla="*/ 153 h 1663"/>
                <a:gd name="T88" fmla="*/ 1762 w 3132"/>
                <a:gd name="T89" fmla="*/ 122 h 1663"/>
                <a:gd name="T90" fmla="*/ 1747 w 3132"/>
                <a:gd name="T91" fmla="*/ 101 h 1663"/>
                <a:gd name="T92" fmla="*/ 1691 w 3132"/>
                <a:gd name="T93" fmla="*/ 43 h 1663"/>
                <a:gd name="T94" fmla="*/ 1622 w 3132"/>
                <a:gd name="T95" fmla="*/ 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2" h="1663">
                  <a:moveTo>
                    <a:pt x="1586" y="0"/>
                  </a:moveTo>
                  <a:lnTo>
                    <a:pt x="1564" y="3"/>
                  </a:lnTo>
                  <a:lnTo>
                    <a:pt x="1524" y="17"/>
                  </a:lnTo>
                  <a:lnTo>
                    <a:pt x="1486" y="38"/>
                  </a:lnTo>
                  <a:lnTo>
                    <a:pt x="1456" y="64"/>
                  </a:lnTo>
                  <a:lnTo>
                    <a:pt x="1430" y="93"/>
                  </a:lnTo>
                  <a:lnTo>
                    <a:pt x="1405" y="121"/>
                  </a:lnTo>
                  <a:lnTo>
                    <a:pt x="1386" y="151"/>
                  </a:lnTo>
                  <a:lnTo>
                    <a:pt x="1365" y="186"/>
                  </a:lnTo>
                  <a:lnTo>
                    <a:pt x="1349" y="212"/>
                  </a:lnTo>
                  <a:lnTo>
                    <a:pt x="1329" y="249"/>
                  </a:lnTo>
                  <a:lnTo>
                    <a:pt x="1311" y="280"/>
                  </a:lnTo>
                  <a:lnTo>
                    <a:pt x="1291" y="317"/>
                  </a:lnTo>
                  <a:lnTo>
                    <a:pt x="1280" y="341"/>
                  </a:lnTo>
                  <a:lnTo>
                    <a:pt x="1265" y="373"/>
                  </a:lnTo>
                  <a:lnTo>
                    <a:pt x="1254" y="401"/>
                  </a:lnTo>
                  <a:lnTo>
                    <a:pt x="1242" y="431"/>
                  </a:lnTo>
                  <a:lnTo>
                    <a:pt x="1230" y="461"/>
                  </a:lnTo>
                  <a:lnTo>
                    <a:pt x="1217" y="491"/>
                  </a:lnTo>
                  <a:lnTo>
                    <a:pt x="1199" y="531"/>
                  </a:lnTo>
                  <a:lnTo>
                    <a:pt x="1186" y="562"/>
                  </a:lnTo>
                  <a:lnTo>
                    <a:pt x="1177" y="586"/>
                  </a:lnTo>
                  <a:lnTo>
                    <a:pt x="1161" y="622"/>
                  </a:lnTo>
                  <a:lnTo>
                    <a:pt x="1148" y="657"/>
                  </a:lnTo>
                  <a:lnTo>
                    <a:pt x="1136" y="690"/>
                  </a:lnTo>
                  <a:lnTo>
                    <a:pt x="1121" y="725"/>
                  </a:lnTo>
                  <a:lnTo>
                    <a:pt x="1111" y="753"/>
                  </a:lnTo>
                  <a:lnTo>
                    <a:pt x="1101" y="780"/>
                  </a:lnTo>
                  <a:lnTo>
                    <a:pt x="1091" y="811"/>
                  </a:lnTo>
                  <a:lnTo>
                    <a:pt x="1079" y="841"/>
                  </a:lnTo>
                  <a:lnTo>
                    <a:pt x="1069" y="871"/>
                  </a:lnTo>
                  <a:lnTo>
                    <a:pt x="1058" y="900"/>
                  </a:lnTo>
                  <a:lnTo>
                    <a:pt x="1045" y="938"/>
                  </a:lnTo>
                  <a:lnTo>
                    <a:pt x="1030" y="972"/>
                  </a:lnTo>
                  <a:lnTo>
                    <a:pt x="1015" y="1007"/>
                  </a:lnTo>
                  <a:lnTo>
                    <a:pt x="1004" y="1034"/>
                  </a:lnTo>
                  <a:lnTo>
                    <a:pt x="992" y="1063"/>
                  </a:lnTo>
                  <a:lnTo>
                    <a:pt x="981" y="1088"/>
                  </a:lnTo>
                  <a:lnTo>
                    <a:pt x="965" y="1124"/>
                  </a:lnTo>
                  <a:lnTo>
                    <a:pt x="947" y="1158"/>
                  </a:lnTo>
                  <a:lnTo>
                    <a:pt x="927" y="1192"/>
                  </a:lnTo>
                  <a:lnTo>
                    <a:pt x="904" y="1227"/>
                  </a:lnTo>
                  <a:lnTo>
                    <a:pt x="881" y="1259"/>
                  </a:lnTo>
                  <a:lnTo>
                    <a:pt x="854" y="1290"/>
                  </a:lnTo>
                  <a:lnTo>
                    <a:pt x="823" y="1326"/>
                  </a:lnTo>
                  <a:lnTo>
                    <a:pt x="802" y="1347"/>
                  </a:lnTo>
                  <a:lnTo>
                    <a:pt x="777" y="1370"/>
                  </a:lnTo>
                  <a:lnTo>
                    <a:pt x="747" y="1396"/>
                  </a:lnTo>
                  <a:lnTo>
                    <a:pt x="722" y="1414"/>
                  </a:lnTo>
                  <a:lnTo>
                    <a:pt x="683" y="1443"/>
                  </a:lnTo>
                  <a:lnTo>
                    <a:pt x="639" y="1467"/>
                  </a:lnTo>
                  <a:lnTo>
                    <a:pt x="596" y="1487"/>
                  </a:lnTo>
                  <a:lnTo>
                    <a:pt x="564" y="1500"/>
                  </a:lnTo>
                  <a:lnTo>
                    <a:pt x="534" y="1512"/>
                  </a:lnTo>
                  <a:lnTo>
                    <a:pt x="497" y="1524"/>
                  </a:lnTo>
                  <a:lnTo>
                    <a:pt x="457" y="1538"/>
                  </a:lnTo>
                  <a:lnTo>
                    <a:pt x="422" y="1550"/>
                  </a:lnTo>
                  <a:lnTo>
                    <a:pt x="391" y="1558"/>
                  </a:lnTo>
                  <a:lnTo>
                    <a:pt x="357" y="1568"/>
                  </a:lnTo>
                  <a:lnTo>
                    <a:pt x="326" y="1576"/>
                  </a:lnTo>
                  <a:lnTo>
                    <a:pt x="285" y="1586"/>
                  </a:lnTo>
                  <a:lnTo>
                    <a:pt x="232" y="1598"/>
                  </a:lnTo>
                  <a:lnTo>
                    <a:pt x="196" y="1606"/>
                  </a:lnTo>
                  <a:lnTo>
                    <a:pt x="165" y="1613"/>
                  </a:lnTo>
                  <a:lnTo>
                    <a:pt x="138" y="1617"/>
                  </a:lnTo>
                  <a:lnTo>
                    <a:pt x="94" y="1627"/>
                  </a:lnTo>
                  <a:lnTo>
                    <a:pt x="46" y="1639"/>
                  </a:lnTo>
                  <a:lnTo>
                    <a:pt x="0" y="1663"/>
                  </a:lnTo>
                  <a:lnTo>
                    <a:pt x="3132" y="1663"/>
                  </a:lnTo>
                  <a:lnTo>
                    <a:pt x="3088" y="1643"/>
                  </a:lnTo>
                  <a:lnTo>
                    <a:pt x="3060" y="1635"/>
                  </a:lnTo>
                  <a:lnTo>
                    <a:pt x="3019" y="1626"/>
                  </a:lnTo>
                  <a:lnTo>
                    <a:pt x="2976" y="1619"/>
                  </a:lnTo>
                  <a:lnTo>
                    <a:pt x="2940" y="1611"/>
                  </a:lnTo>
                  <a:lnTo>
                    <a:pt x="2915" y="1604"/>
                  </a:lnTo>
                  <a:lnTo>
                    <a:pt x="2893" y="1598"/>
                  </a:lnTo>
                  <a:lnTo>
                    <a:pt x="2858" y="1588"/>
                  </a:lnTo>
                  <a:lnTo>
                    <a:pt x="2803" y="1571"/>
                  </a:lnTo>
                  <a:lnTo>
                    <a:pt x="2747" y="1553"/>
                  </a:lnTo>
                  <a:lnTo>
                    <a:pt x="2706" y="1538"/>
                  </a:lnTo>
                  <a:lnTo>
                    <a:pt x="2662" y="1521"/>
                  </a:lnTo>
                  <a:lnTo>
                    <a:pt x="2624" y="1507"/>
                  </a:lnTo>
                  <a:lnTo>
                    <a:pt x="2586" y="1489"/>
                  </a:lnTo>
                  <a:lnTo>
                    <a:pt x="2540" y="1467"/>
                  </a:lnTo>
                  <a:lnTo>
                    <a:pt x="2519" y="1457"/>
                  </a:lnTo>
                  <a:lnTo>
                    <a:pt x="2503" y="1446"/>
                  </a:lnTo>
                  <a:lnTo>
                    <a:pt x="2484" y="1436"/>
                  </a:lnTo>
                  <a:lnTo>
                    <a:pt x="2465" y="1424"/>
                  </a:lnTo>
                  <a:lnTo>
                    <a:pt x="2441" y="1403"/>
                  </a:lnTo>
                  <a:lnTo>
                    <a:pt x="2413" y="1378"/>
                  </a:lnTo>
                  <a:lnTo>
                    <a:pt x="2393" y="1359"/>
                  </a:lnTo>
                  <a:lnTo>
                    <a:pt x="2370" y="1334"/>
                  </a:lnTo>
                  <a:lnTo>
                    <a:pt x="2343" y="1302"/>
                  </a:lnTo>
                  <a:lnTo>
                    <a:pt x="2317" y="1268"/>
                  </a:lnTo>
                  <a:lnTo>
                    <a:pt x="2294" y="1235"/>
                  </a:lnTo>
                  <a:lnTo>
                    <a:pt x="2275" y="1205"/>
                  </a:lnTo>
                  <a:lnTo>
                    <a:pt x="2254" y="1174"/>
                  </a:lnTo>
                  <a:lnTo>
                    <a:pt x="2238" y="1148"/>
                  </a:lnTo>
                  <a:lnTo>
                    <a:pt x="2228" y="1128"/>
                  </a:lnTo>
                  <a:lnTo>
                    <a:pt x="2216" y="1103"/>
                  </a:lnTo>
                  <a:lnTo>
                    <a:pt x="2201" y="1068"/>
                  </a:lnTo>
                  <a:lnTo>
                    <a:pt x="2187" y="1037"/>
                  </a:lnTo>
                  <a:lnTo>
                    <a:pt x="2174" y="1006"/>
                  </a:lnTo>
                  <a:lnTo>
                    <a:pt x="2166" y="984"/>
                  </a:lnTo>
                  <a:lnTo>
                    <a:pt x="2156" y="959"/>
                  </a:lnTo>
                  <a:lnTo>
                    <a:pt x="2146" y="935"/>
                  </a:lnTo>
                  <a:lnTo>
                    <a:pt x="2137" y="912"/>
                  </a:lnTo>
                  <a:lnTo>
                    <a:pt x="2125" y="881"/>
                  </a:lnTo>
                  <a:lnTo>
                    <a:pt x="2113" y="851"/>
                  </a:lnTo>
                  <a:lnTo>
                    <a:pt x="2099" y="815"/>
                  </a:lnTo>
                  <a:lnTo>
                    <a:pt x="2080" y="771"/>
                  </a:lnTo>
                  <a:lnTo>
                    <a:pt x="2063" y="735"/>
                  </a:lnTo>
                  <a:lnTo>
                    <a:pt x="2053" y="707"/>
                  </a:lnTo>
                  <a:lnTo>
                    <a:pt x="2044" y="686"/>
                  </a:lnTo>
                  <a:lnTo>
                    <a:pt x="2026" y="643"/>
                  </a:lnTo>
                  <a:lnTo>
                    <a:pt x="2013" y="612"/>
                  </a:lnTo>
                  <a:lnTo>
                    <a:pt x="1995" y="569"/>
                  </a:lnTo>
                  <a:lnTo>
                    <a:pt x="1974" y="521"/>
                  </a:lnTo>
                  <a:lnTo>
                    <a:pt x="1957" y="484"/>
                  </a:lnTo>
                  <a:lnTo>
                    <a:pt x="1945" y="458"/>
                  </a:lnTo>
                  <a:lnTo>
                    <a:pt x="1930" y="424"/>
                  </a:lnTo>
                  <a:lnTo>
                    <a:pt x="1912" y="386"/>
                  </a:lnTo>
                  <a:lnTo>
                    <a:pt x="1898" y="353"/>
                  </a:lnTo>
                  <a:lnTo>
                    <a:pt x="1887" y="336"/>
                  </a:lnTo>
                  <a:lnTo>
                    <a:pt x="1879" y="317"/>
                  </a:lnTo>
                  <a:lnTo>
                    <a:pt x="1864" y="290"/>
                  </a:lnTo>
                  <a:lnTo>
                    <a:pt x="1849" y="259"/>
                  </a:lnTo>
                  <a:lnTo>
                    <a:pt x="1831" y="225"/>
                  </a:lnTo>
                  <a:lnTo>
                    <a:pt x="1816" y="200"/>
                  </a:lnTo>
                  <a:lnTo>
                    <a:pt x="1801" y="177"/>
                  </a:lnTo>
                  <a:lnTo>
                    <a:pt x="1795" y="167"/>
                  </a:lnTo>
                  <a:lnTo>
                    <a:pt x="1785" y="153"/>
                  </a:lnTo>
                  <a:lnTo>
                    <a:pt x="1778" y="144"/>
                  </a:lnTo>
                  <a:lnTo>
                    <a:pt x="1770" y="134"/>
                  </a:lnTo>
                  <a:lnTo>
                    <a:pt x="1762" y="122"/>
                  </a:lnTo>
                  <a:lnTo>
                    <a:pt x="1757" y="114"/>
                  </a:lnTo>
                  <a:lnTo>
                    <a:pt x="1751" y="108"/>
                  </a:lnTo>
                  <a:lnTo>
                    <a:pt x="1747" y="101"/>
                  </a:lnTo>
                  <a:lnTo>
                    <a:pt x="1737" y="89"/>
                  </a:lnTo>
                  <a:lnTo>
                    <a:pt x="1722" y="71"/>
                  </a:lnTo>
                  <a:lnTo>
                    <a:pt x="1691" y="43"/>
                  </a:lnTo>
                  <a:lnTo>
                    <a:pt x="1669" y="26"/>
                  </a:lnTo>
                  <a:lnTo>
                    <a:pt x="1647" y="16"/>
                  </a:lnTo>
                  <a:lnTo>
                    <a:pt x="1622" y="6"/>
                  </a:lnTo>
                  <a:lnTo>
                    <a:pt x="1592" y="0"/>
                  </a:lnTo>
                </a:path>
              </a:pathLst>
            </a:custGeom>
            <a:noFill/>
            <a:ln w="1905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9" name="Text Box 36"/>
            <p:cNvSpPr txBox="1">
              <a:spLocks noChangeArrowheads="1"/>
            </p:cNvSpPr>
            <p:nvPr/>
          </p:nvSpPr>
          <p:spPr bwMode="auto">
            <a:xfrm>
              <a:off x="4954070" y="3510680"/>
              <a:ext cx="1676401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Com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 30,</a:t>
              </a:r>
            </a:p>
          </p:txBody>
        </p:sp>
        <p:sp>
          <p:nvSpPr>
            <p:cNvPr id="162" name="Text Box 39"/>
            <p:cNvSpPr txBox="1">
              <a:spLocks noChangeArrowheads="1"/>
            </p:cNvSpPr>
            <p:nvPr/>
          </p:nvSpPr>
          <p:spPr bwMode="auto">
            <a:xfrm>
              <a:off x="1779069" y="2315295"/>
              <a:ext cx="1831976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Com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 100,</a:t>
              </a:r>
            </a:p>
          </p:txBody>
        </p:sp>
        <p:sp>
          <p:nvSpPr>
            <p:cNvPr id="163" name="Line 40"/>
            <p:cNvSpPr>
              <a:spLocks noChangeShapeType="1"/>
            </p:cNvSpPr>
            <p:nvPr/>
          </p:nvSpPr>
          <p:spPr bwMode="auto">
            <a:xfrm>
              <a:off x="3206230" y="3075707"/>
              <a:ext cx="465137" cy="2333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64" name="Line 41"/>
            <p:cNvSpPr>
              <a:spLocks noChangeShapeType="1"/>
            </p:cNvSpPr>
            <p:nvPr/>
          </p:nvSpPr>
          <p:spPr bwMode="auto">
            <a:xfrm flipH="1">
              <a:off x="4947717" y="4280619"/>
              <a:ext cx="363538" cy="18891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65" name="Line 10"/>
            <p:cNvSpPr>
              <a:spLocks noChangeShapeType="1"/>
            </p:cNvSpPr>
            <p:nvPr/>
          </p:nvSpPr>
          <p:spPr bwMode="auto">
            <a:xfrm>
              <a:off x="1479030" y="5879232"/>
              <a:ext cx="524033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tângulo 165"/>
                <p:cNvSpPr/>
                <p:nvPr/>
              </p:nvSpPr>
              <p:spPr>
                <a:xfrm>
                  <a:off x="5032561" y="3883805"/>
                  <a:ext cx="17726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𝟒𝟖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Retângulo 1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561" y="3883805"/>
                  <a:ext cx="177260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tângulo 166"/>
                <p:cNvSpPr/>
                <p:nvPr/>
              </p:nvSpPr>
              <p:spPr>
                <a:xfrm>
                  <a:off x="1808756" y="2728827"/>
                  <a:ext cx="158825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tângulo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56" y="2728827"/>
                  <a:ext cx="158825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tângulo 167"/>
                <p:cNvSpPr/>
                <p:nvPr/>
              </p:nvSpPr>
              <p:spPr>
                <a:xfrm>
                  <a:off x="3131840" y="5939537"/>
                  <a:ext cx="19575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𝟓𝟓𝟎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tângulo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939537"/>
                  <a:ext cx="1957587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09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600" dirty="0" smtClean="0"/>
                  <a:t>Relação entre o Tamanho da Amostra e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400" t="-10106" r="-3280" b="-2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Espaço Reservado para Conteúdo 14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Observe que quando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= 30, </a:t>
                </a:r>
                <a:r>
                  <a:rPr lang="pt-BR" i="1" dirty="0"/>
                  <a:t>P</a:t>
                </a:r>
                <a:r>
                  <a:rPr lang="pt-BR" dirty="0"/>
                  <a:t>(540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≤ 560) = 0,9312</a:t>
                </a:r>
              </a:p>
              <a:p>
                <a:r>
                  <a:rPr lang="pt-BR" dirty="0" smtClean="0"/>
                  <a:t>Seguimos os mesmos passos para calcular </a:t>
                </a:r>
                <a:r>
                  <a:rPr lang="pt-BR" i="1" dirty="0"/>
                  <a:t>P</a:t>
                </a:r>
                <a:r>
                  <a:rPr lang="pt-BR" dirty="0"/>
                  <a:t>(540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≤ 560) = </a:t>
                </a:r>
                <a:r>
                  <a:rPr lang="pt-BR" dirty="0" smtClean="0"/>
                  <a:t>0,9312</a:t>
                </a:r>
                <a:r>
                  <a:rPr lang="pt-BR" dirty="0"/>
                  <a:t> </a:t>
                </a:r>
                <a:r>
                  <a:rPr lang="pt-BR" dirty="0" smtClean="0"/>
                  <a:t>com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= 100, igual ao feito para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= 30</a:t>
                </a:r>
              </a:p>
              <a:p>
                <a:r>
                  <a:rPr lang="pt-BR" dirty="0" smtClean="0"/>
                  <a:t>Agora, com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100</a:t>
                </a:r>
                <a:r>
                  <a:rPr lang="pt-BR" dirty="0"/>
                  <a:t>, </a:t>
                </a:r>
                <a:r>
                  <a:rPr lang="pt-BR" i="1" dirty="0"/>
                  <a:t>P</a:t>
                </a:r>
                <a:r>
                  <a:rPr lang="pt-BR" dirty="0"/>
                  <a:t>(540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≤ 560) = </a:t>
                </a:r>
                <a:r>
                  <a:rPr lang="pt-BR" dirty="0" smtClean="0"/>
                  <a:t>0,9990</a:t>
                </a:r>
              </a:p>
              <a:p>
                <a:r>
                  <a:rPr lang="pt-BR" dirty="0"/>
                  <a:t>Como a distribuição de amostragem com </a:t>
                </a:r>
                <a:r>
                  <a:rPr lang="pt-BR" i="1" dirty="0"/>
                  <a:t>n</a:t>
                </a:r>
                <a:r>
                  <a:rPr lang="pt-BR" dirty="0"/>
                  <a:t> = 100 tem um </a:t>
                </a:r>
                <a:r>
                  <a:rPr lang="pt-BR" dirty="0" smtClean="0"/>
                  <a:t>erro padrão menor, </a:t>
                </a:r>
                <a:r>
                  <a:rPr lang="pt-BR" dirty="0"/>
                  <a:t>os valores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tem </a:t>
                </a:r>
                <a:r>
                  <a:rPr lang="pt-BR" dirty="0"/>
                  <a:t>menos variabilidade e tendem a </a:t>
                </a:r>
                <a:r>
                  <a:rPr lang="pt-BR" dirty="0" smtClean="0"/>
                  <a:t>ficar mais </a:t>
                </a:r>
                <a:r>
                  <a:rPr lang="pt-BR" dirty="0"/>
                  <a:t>perto da </a:t>
                </a:r>
                <a:r>
                  <a:rPr lang="pt-BR" dirty="0" smtClean="0"/>
                  <a:t>média populacional do </a:t>
                </a:r>
                <a:r>
                  <a:rPr lang="pt-BR" dirty="0"/>
                  <a:t>que os valores de com n = </a:t>
                </a:r>
                <a:r>
                  <a:rPr lang="pt-BR" dirty="0" smtClean="0"/>
                  <a:t>30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150" name="Espaço Reservado para Conteúdo 14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795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45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589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600" dirty="0" smtClean="0"/>
                  <a:t>Relação entre o Tamanho da Amostra e a 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 t="-10106" r="-3280" b="-2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46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1043608" y="1705694"/>
            <a:ext cx="6470650" cy="4819650"/>
            <a:chOff x="1043608" y="1705694"/>
            <a:chExt cx="6470650" cy="4819650"/>
          </a:xfrm>
        </p:grpSpPr>
        <p:sp>
          <p:nvSpPr>
            <p:cNvPr id="149" name="Rectangle 28"/>
            <p:cNvSpPr>
              <a:spLocks noChangeArrowheads="1"/>
            </p:cNvSpPr>
            <p:nvPr/>
          </p:nvSpPr>
          <p:spPr bwMode="auto">
            <a:xfrm>
              <a:off x="1246808" y="1705694"/>
              <a:ext cx="6267450" cy="48196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2608883" y="1959694"/>
              <a:ext cx="3324225" cy="3937000"/>
            </a:xfrm>
            <a:custGeom>
              <a:avLst/>
              <a:gdLst>
                <a:gd name="T0" fmla="*/ 992 w 2094"/>
                <a:gd name="T1" fmla="*/ 26 h 2480"/>
                <a:gd name="T2" fmla="*/ 941 w 2094"/>
                <a:gd name="T3" fmla="*/ 130 h 2480"/>
                <a:gd name="T4" fmla="*/ 900 w 2094"/>
                <a:gd name="T5" fmla="*/ 262 h 2480"/>
                <a:gd name="T6" fmla="*/ 857 w 2094"/>
                <a:gd name="T7" fmla="*/ 420 h 2480"/>
                <a:gd name="T8" fmla="*/ 831 w 2094"/>
                <a:gd name="T9" fmla="*/ 550 h 2480"/>
                <a:gd name="T10" fmla="*/ 808 w 2094"/>
                <a:gd name="T11" fmla="*/ 684 h 2480"/>
                <a:gd name="T12" fmla="*/ 780 w 2094"/>
                <a:gd name="T13" fmla="*/ 824 h 2480"/>
                <a:gd name="T14" fmla="*/ 757 w 2094"/>
                <a:gd name="T15" fmla="*/ 958 h 2480"/>
                <a:gd name="T16" fmla="*/ 739 w 2094"/>
                <a:gd name="T17" fmla="*/ 1110 h 2480"/>
                <a:gd name="T18" fmla="*/ 710 w 2094"/>
                <a:gd name="T19" fmla="*/ 1266 h 2480"/>
                <a:gd name="T20" fmla="*/ 690 w 2094"/>
                <a:gd name="T21" fmla="*/ 1402 h 2480"/>
                <a:gd name="T22" fmla="*/ 665 w 2094"/>
                <a:gd name="T23" fmla="*/ 1532 h 2480"/>
                <a:gd name="T24" fmla="*/ 636 w 2094"/>
                <a:gd name="T25" fmla="*/ 1668 h 2480"/>
                <a:gd name="T26" fmla="*/ 600 w 2094"/>
                <a:gd name="T27" fmla="*/ 1820 h 2480"/>
                <a:gd name="T28" fmla="*/ 554 w 2094"/>
                <a:gd name="T29" fmla="*/ 1964 h 2480"/>
                <a:gd name="T30" fmla="*/ 501 w 2094"/>
                <a:gd name="T31" fmla="*/ 2082 h 2480"/>
                <a:gd name="T32" fmla="*/ 428 w 2094"/>
                <a:gd name="T33" fmla="*/ 2178 h 2480"/>
                <a:gd name="T34" fmla="*/ 350 w 2094"/>
                <a:gd name="T35" fmla="*/ 2264 h 2480"/>
                <a:gd name="T36" fmla="*/ 284 w 2094"/>
                <a:gd name="T37" fmla="*/ 2312 h 2480"/>
                <a:gd name="T38" fmla="*/ 211 w 2094"/>
                <a:gd name="T39" fmla="*/ 2358 h 2480"/>
                <a:gd name="T40" fmla="*/ 135 w 2094"/>
                <a:gd name="T41" fmla="*/ 2404 h 2480"/>
                <a:gd name="T42" fmla="*/ 65 w 2094"/>
                <a:gd name="T43" fmla="*/ 2438 h 2480"/>
                <a:gd name="T44" fmla="*/ 2094 w 2094"/>
                <a:gd name="T45" fmla="*/ 2480 h 2480"/>
                <a:gd name="T46" fmla="*/ 1986 w 2094"/>
                <a:gd name="T47" fmla="*/ 2428 h 2480"/>
                <a:gd name="T48" fmla="*/ 1881 w 2094"/>
                <a:gd name="T49" fmla="*/ 2384 h 2480"/>
                <a:gd name="T50" fmla="*/ 1801 w 2094"/>
                <a:gd name="T51" fmla="*/ 2336 h 2480"/>
                <a:gd name="T52" fmla="*/ 1711 w 2094"/>
                <a:gd name="T53" fmla="*/ 2262 h 2480"/>
                <a:gd name="T54" fmla="*/ 1640 w 2094"/>
                <a:gd name="T55" fmla="*/ 2188 h 2480"/>
                <a:gd name="T56" fmla="*/ 1603 w 2094"/>
                <a:gd name="T57" fmla="*/ 2136 h 2480"/>
                <a:gd name="T58" fmla="*/ 1562 w 2094"/>
                <a:gd name="T59" fmla="*/ 2052 h 2480"/>
                <a:gd name="T60" fmla="*/ 1500 w 2094"/>
                <a:gd name="T61" fmla="*/ 1908 h 2480"/>
                <a:gd name="T62" fmla="*/ 1462 w 2094"/>
                <a:gd name="T63" fmla="*/ 1782 h 2480"/>
                <a:gd name="T64" fmla="*/ 1439 w 2094"/>
                <a:gd name="T65" fmla="*/ 1680 h 2480"/>
                <a:gd name="T66" fmla="*/ 1420 w 2094"/>
                <a:gd name="T67" fmla="*/ 1564 h 2480"/>
                <a:gd name="T68" fmla="*/ 1393 w 2094"/>
                <a:gd name="T69" fmla="*/ 1423 h 2480"/>
                <a:gd name="T70" fmla="*/ 1373 w 2094"/>
                <a:gd name="T71" fmla="*/ 1305 h 2480"/>
                <a:gd name="T72" fmla="*/ 1348 w 2094"/>
                <a:gd name="T73" fmla="*/ 1151 h 2480"/>
                <a:gd name="T74" fmla="*/ 1314 w 2094"/>
                <a:gd name="T75" fmla="*/ 980 h 2480"/>
                <a:gd name="T76" fmla="*/ 1285 w 2094"/>
                <a:gd name="T77" fmla="*/ 824 h 2480"/>
                <a:gd name="T78" fmla="*/ 1257 w 2094"/>
                <a:gd name="T79" fmla="*/ 674 h 2480"/>
                <a:gd name="T80" fmla="*/ 1234 w 2094"/>
                <a:gd name="T81" fmla="*/ 546 h 2480"/>
                <a:gd name="T82" fmla="*/ 1208 w 2094"/>
                <a:gd name="T83" fmla="*/ 432 h 2480"/>
                <a:gd name="T84" fmla="*/ 1181 w 2094"/>
                <a:gd name="T85" fmla="*/ 318 h 2480"/>
                <a:gd name="T86" fmla="*/ 1167 w 2094"/>
                <a:gd name="T87" fmla="*/ 268 h 2480"/>
                <a:gd name="T88" fmla="*/ 1154 w 2094"/>
                <a:gd name="T89" fmla="*/ 222 h 2480"/>
                <a:gd name="T90" fmla="*/ 1140 w 2094"/>
                <a:gd name="T91" fmla="*/ 180 h 2480"/>
                <a:gd name="T92" fmla="*/ 1105 w 2094"/>
                <a:gd name="T93" fmla="*/ 78 h 2480"/>
                <a:gd name="T94" fmla="*/ 1060 w 2094"/>
                <a:gd name="T95" fmla="*/ 4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94" h="2480">
                  <a:moveTo>
                    <a:pt x="1037" y="0"/>
                  </a:moveTo>
                  <a:lnTo>
                    <a:pt x="1011" y="4"/>
                  </a:lnTo>
                  <a:lnTo>
                    <a:pt x="992" y="26"/>
                  </a:lnTo>
                  <a:lnTo>
                    <a:pt x="968" y="57"/>
                  </a:lnTo>
                  <a:lnTo>
                    <a:pt x="952" y="92"/>
                  </a:lnTo>
                  <a:lnTo>
                    <a:pt x="941" y="130"/>
                  </a:lnTo>
                  <a:lnTo>
                    <a:pt x="923" y="174"/>
                  </a:lnTo>
                  <a:lnTo>
                    <a:pt x="909" y="216"/>
                  </a:lnTo>
                  <a:lnTo>
                    <a:pt x="900" y="262"/>
                  </a:lnTo>
                  <a:lnTo>
                    <a:pt x="882" y="316"/>
                  </a:lnTo>
                  <a:lnTo>
                    <a:pt x="870" y="366"/>
                  </a:lnTo>
                  <a:lnTo>
                    <a:pt x="857" y="420"/>
                  </a:lnTo>
                  <a:lnTo>
                    <a:pt x="847" y="468"/>
                  </a:lnTo>
                  <a:lnTo>
                    <a:pt x="839" y="512"/>
                  </a:lnTo>
                  <a:lnTo>
                    <a:pt x="831" y="550"/>
                  </a:lnTo>
                  <a:lnTo>
                    <a:pt x="823" y="598"/>
                  </a:lnTo>
                  <a:lnTo>
                    <a:pt x="815" y="644"/>
                  </a:lnTo>
                  <a:lnTo>
                    <a:pt x="808" y="684"/>
                  </a:lnTo>
                  <a:lnTo>
                    <a:pt x="802" y="728"/>
                  </a:lnTo>
                  <a:lnTo>
                    <a:pt x="792" y="780"/>
                  </a:lnTo>
                  <a:lnTo>
                    <a:pt x="780" y="824"/>
                  </a:lnTo>
                  <a:lnTo>
                    <a:pt x="774" y="866"/>
                  </a:lnTo>
                  <a:lnTo>
                    <a:pt x="767" y="914"/>
                  </a:lnTo>
                  <a:lnTo>
                    <a:pt x="757" y="958"/>
                  </a:lnTo>
                  <a:lnTo>
                    <a:pt x="753" y="998"/>
                  </a:lnTo>
                  <a:lnTo>
                    <a:pt x="745" y="1056"/>
                  </a:lnTo>
                  <a:lnTo>
                    <a:pt x="739" y="1110"/>
                  </a:lnTo>
                  <a:lnTo>
                    <a:pt x="728" y="1162"/>
                  </a:lnTo>
                  <a:lnTo>
                    <a:pt x="720" y="1216"/>
                  </a:lnTo>
                  <a:lnTo>
                    <a:pt x="710" y="1266"/>
                  </a:lnTo>
                  <a:lnTo>
                    <a:pt x="704" y="1310"/>
                  </a:lnTo>
                  <a:lnTo>
                    <a:pt x="698" y="1350"/>
                  </a:lnTo>
                  <a:lnTo>
                    <a:pt x="690" y="1402"/>
                  </a:lnTo>
                  <a:lnTo>
                    <a:pt x="681" y="1444"/>
                  </a:lnTo>
                  <a:lnTo>
                    <a:pt x="675" y="1484"/>
                  </a:lnTo>
                  <a:lnTo>
                    <a:pt x="665" y="1532"/>
                  </a:lnTo>
                  <a:lnTo>
                    <a:pt x="657" y="1576"/>
                  </a:lnTo>
                  <a:lnTo>
                    <a:pt x="645" y="1624"/>
                  </a:lnTo>
                  <a:lnTo>
                    <a:pt x="636" y="1668"/>
                  </a:lnTo>
                  <a:lnTo>
                    <a:pt x="624" y="1720"/>
                  </a:lnTo>
                  <a:lnTo>
                    <a:pt x="612" y="1770"/>
                  </a:lnTo>
                  <a:lnTo>
                    <a:pt x="600" y="1820"/>
                  </a:lnTo>
                  <a:lnTo>
                    <a:pt x="587" y="1870"/>
                  </a:lnTo>
                  <a:lnTo>
                    <a:pt x="567" y="1922"/>
                  </a:lnTo>
                  <a:lnTo>
                    <a:pt x="554" y="1964"/>
                  </a:lnTo>
                  <a:lnTo>
                    <a:pt x="536" y="2006"/>
                  </a:lnTo>
                  <a:lnTo>
                    <a:pt x="520" y="2044"/>
                  </a:lnTo>
                  <a:lnTo>
                    <a:pt x="501" y="2082"/>
                  </a:lnTo>
                  <a:lnTo>
                    <a:pt x="479" y="2112"/>
                  </a:lnTo>
                  <a:lnTo>
                    <a:pt x="460" y="2142"/>
                  </a:lnTo>
                  <a:lnTo>
                    <a:pt x="428" y="2178"/>
                  </a:lnTo>
                  <a:lnTo>
                    <a:pt x="401" y="2210"/>
                  </a:lnTo>
                  <a:lnTo>
                    <a:pt x="378" y="2234"/>
                  </a:lnTo>
                  <a:lnTo>
                    <a:pt x="350" y="2264"/>
                  </a:lnTo>
                  <a:lnTo>
                    <a:pt x="323" y="2286"/>
                  </a:lnTo>
                  <a:lnTo>
                    <a:pt x="301" y="2300"/>
                  </a:lnTo>
                  <a:lnTo>
                    <a:pt x="284" y="2312"/>
                  </a:lnTo>
                  <a:lnTo>
                    <a:pt x="260" y="2326"/>
                  </a:lnTo>
                  <a:lnTo>
                    <a:pt x="233" y="2344"/>
                  </a:lnTo>
                  <a:lnTo>
                    <a:pt x="211" y="2358"/>
                  </a:lnTo>
                  <a:lnTo>
                    <a:pt x="188" y="2370"/>
                  </a:lnTo>
                  <a:lnTo>
                    <a:pt x="163" y="2388"/>
                  </a:lnTo>
                  <a:lnTo>
                    <a:pt x="135" y="2404"/>
                  </a:lnTo>
                  <a:lnTo>
                    <a:pt x="114" y="2414"/>
                  </a:lnTo>
                  <a:lnTo>
                    <a:pt x="84" y="2430"/>
                  </a:lnTo>
                  <a:lnTo>
                    <a:pt x="65" y="2438"/>
                  </a:lnTo>
                  <a:lnTo>
                    <a:pt x="47" y="2450"/>
                  </a:lnTo>
                  <a:lnTo>
                    <a:pt x="0" y="2480"/>
                  </a:lnTo>
                  <a:lnTo>
                    <a:pt x="2094" y="2480"/>
                  </a:lnTo>
                  <a:lnTo>
                    <a:pt x="2054" y="2462"/>
                  </a:lnTo>
                  <a:lnTo>
                    <a:pt x="2024" y="2446"/>
                  </a:lnTo>
                  <a:lnTo>
                    <a:pt x="1986" y="2428"/>
                  </a:lnTo>
                  <a:lnTo>
                    <a:pt x="1950" y="2414"/>
                  </a:lnTo>
                  <a:lnTo>
                    <a:pt x="1916" y="2398"/>
                  </a:lnTo>
                  <a:lnTo>
                    <a:pt x="1881" y="2384"/>
                  </a:lnTo>
                  <a:lnTo>
                    <a:pt x="1853" y="2368"/>
                  </a:lnTo>
                  <a:lnTo>
                    <a:pt x="1828" y="2354"/>
                  </a:lnTo>
                  <a:lnTo>
                    <a:pt x="1801" y="2336"/>
                  </a:lnTo>
                  <a:lnTo>
                    <a:pt x="1771" y="2310"/>
                  </a:lnTo>
                  <a:lnTo>
                    <a:pt x="1736" y="2284"/>
                  </a:lnTo>
                  <a:lnTo>
                    <a:pt x="1711" y="2262"/>
                  </a:lnTo>
                  <a:lnTo>
                    <a:pt x="1683" y="2238"/>
                  </a:lnTo>
                  <a:lnTo>
                    <a:pt x="1660" y="2212"/>
                  </a:lnTo>
                  <a:lnTo>
                    <a:pt x="1640" y="2188"/>
                  </a:lnTo>
                  <a:lnTo>
                    <a:pt x="1627" y="2172"/>
                  </a:lnTo>
                  <a:lnTo>
                    <a:pt x="1615" y="2154"/>
                  </a:lnTo>
                  <a:lnTo>
                    <a:pt x="1603" y="2136"/>
                  </a:lnTo>
                  <a:lnTo>
                    <a:pt x="1590" y="2116"/>
                  </a:lnTo>
                  <a:lnTo>
                    <a:pt x="1578" y="2084"/>
                  </a:lnTo>
                  <a:lnTo>
                    <a:pt x="1562" y="2052"/>
                  </a:lnTo>
                  <a:lnTo>
                    <a:pt x="1544" y="2006"/>
                  </a:lnTo>
                  <a:lnTo>
                    <a:pt x="1524" y="1950"/>
                  </a:lnTo>
                  <a:lnTo>
                    <a:pt x="1500" y="1908"/>
                  </a:lnTo>
                  <a:lnTo>
                    <a:pt x="1482" y="1854"/>
                  </a:lnTo>
                  <a:lnTo>
                    <a:pt x="1474" y="1822"/>
                  </a:lnTo>
                  <a:lnTo>
                    <a:pt x="1462" y="1782"/>
                  </a:lnTo>
                  <a:lnTo>
                    <a:pt x="1455" y="1748"/>
                  </a:lnTo>
                  <a:lnTo>
                    <a:pt x="1447" y="1714"/>
                  </a:lnTo>
                  <a:lnTo>
                    <a:pt x="1439" y="1680"/>
                  </a:lnTo>
                  <a:lnTo>
                    <a:pt x="1433" y="1644"/>
                  </a:lnTo>
                  <a:lnTo>
                    <a:pt x="1425" y="1606"/>
                  </a:lnTo>
                  <a:lnTo>
                    <a:pt x="1420" y="1564"/>
                  </a:lnTo>
                  <a:lnTo>
                    <a:pt x="1412" y="1516"/>
                  </a:lnTo>
                  <a:lnTo>
                    <a:pt x="1402" y="1459"/>
                  </a:lnTo>
                  <a:lnTo>
                    <a:pt x="1393" y="1423"/>
                  </a:lnTo>
                  <a:lnTo>
                    <a:pt x="1387" y="1385"/>
                  </a:lnTo>
                  <a:lnTo>
                    <a:pt x="1380" y="1346"/>
                  </a:lnTo>
                  <a:lnTo>
                    <a:pt x="1373" y="1305"/>
                  </a:lnTo>
                  <a:lnTo>
                    <a:pt x="1365" y="1261"/>
                  </a:lnTo>
                  <a:lnTo>
                    <a:pt x="1356" y="1202"/>
                  </a:lnTo>
                  <a:lnTo>
                    <a:pt x="1348" y="1151"/>
                  </a:lnTo>
                  <a:lnTo>
                    <a:pt x="1335" y="1096"/>
                  </a:lnTo>
                  <a:lnTo>
                    <a:pt x="1324" y="1034"/>
                  </a:lnTo>
                  <a:lnTo>
                    <a:pt x="1314" y="980"/>
                  </a:lnTo>
                  <a:lnTo>
                    <a:pt x="1304" y="926"/>
                  </a:lnTo>
                  <a:lnTo>
                    <a:pt x="1294" y="876"/>
                  </a:lnTo>
                  <a:lnTo>
                    <a:pt x="1285" y="824"/>
                  </a:lnTo>
                  <a:lnTo>
                    <a:pt x="1277" y="778"/>
                  </a:lnTo>
                  <a:lnTo>
                    <a:pt x="1265" y="718"/>
                  </a:lnTo>
                  <a:lnTo>
                    <a:pt x="1257" y="674"/>
                  </a:lnTo>
                  <a:lnTo>
                    <a:pt x="1249" y="636"/>
                  </a:lnTo>
                  <a:lnTo>
                    <a:pt x="1244" y="600"/>
                  </a:lnTo>
                  <a:lnTo>
                    <a:pt x="1234" y="546"/>
                  </a:lnTo>
                  <a:lnTo>
                    <a:pt x="1218" y="468"/>
                  </a:lnTo>
                  <a:lnTo>
                    <a:pt x="1224" y="504"/>
                  </a:lnTo>
                  <a:lnTo>
                    <a:pt x="1208" y="432"/>
                  </a:lnTo>
                  <a:lnTo>
                    <a:pt x="1199" y="388"/>
                  </a:lnTo>
                  <a:lnTo>
                    <a:pt x="1188" y="339"/>
                  </a:lnTo>
                  <a:lnTo>
                    <a:pt x="1181" y="318"/>
                  </a:lnTo>
                  <a:lnTo>
                    <a:pt x="1175" y="296"/>
                  </a:lnTo>
                  <a:lnTo>
                    <a:pt x="1171" y="280"/>
                  </a:lnTo>
                  <a:lnTo>
                    <a:pt x="1167" y="268"/>
                  </a:lnTo>
                  <a:lnTo>
                    <a:pt x="1161" y="244"/>
                  </a:lnTo>
                  <a:lnTo>
                    <a:pt x="1158" y="236"/>
                  </a:lnTo>
                  <a:lnTo>
                    <a:pt x="1154" y="222"/>
                  </a:lnTo>
                  <a:lnTo>
                    <a:pt x="1164" y="254"/>
                  </a:lnTo>
                  <a:lnTo>
                    <a:pt x="1150" y="206"/>
                  </a:lnTo>
                  <a:lnTo>
                    <a:pt x="1140" y="180"/>
                  </a:lnTo>
                  <a:lnTo>
                    <a:pt x="1132" y="146"/>
                  </a:lnTo>
                  <a:lnTo>
                    <a:pt x="1116" y="108"/>
                  </a:lnTo>
                  <a:lnTo>
                    <a:pt x="1105" y="78"/>
                  </a:lnTo>
                  <a:lnTo>
                    <a:pt x="1091" y="48"/>
                  </a:lnTo>
                  <a:lnTo>
                    <a:pt x="1075" y="22"/>
                  </a:lnTo>
                  <a:lnTo>
                    <a:pt x="1060" y="4"/>
                  </a:lnTo>
                  <a:lnTo>
                    <a:pt x="1037" y="0"/>
                  </a:lnTo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2" name="Object 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71315175"/>
                    </p:ext>
                  </p:extLst>
                </p:nvPr>
              </p:nvGraphicFramePr>
              <p:xfrm>
                <a:off x="6876083" y="5745882"/>
                <a:ext cx="249238" cy="207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52" name="Equation" r:id="rId4" imgW="201600" imgH="188640" progId="Equation.DSMT4">
                        <p:embed/>
                      </p:oleObj>
                    </mc:Choice>
                    <mc:Fallback>
                      <p:oleObj name="Equation" r:id="rId4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76083" y="5745882"/>
                              <a:ext cx="249238" cy="207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2" name="Object 9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71315175"/>
                    </p:ext>
                  </p:extLst>
                </p:nvPr>
              </p:nvGraphicFramePr>
              <p:xfrm>
                <a:off x="6876083" y="5745882"/>
                <a:ext cx="249238" cy="207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47" name="Equation" r:id="rId6" imgW="201600" imgH="188640" progId="Equation.DSMT4">
                        <p:embed/>
                      </p:oleObj>
                    </mc:Choice>
                    <mc:Fallback>
                      <p:oleObj name="Equation" r:id="rId6" imgW="201600" imgH="188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76083" y="5745882"/>
                              <a:ext cx="249238" cy="207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53" name="Rectangle 10"/>
            <p:cNvSpPr>
              <a:spLocks noChangeArrowheads="1"/>
            </p:cNvSpPr>
            <p:nvPr/>
          </p:nvSpPr>
          <p:spPr bwMode="auto">
            <a:xfrm>
              <a:off x="4599608" y="599670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Rectangle 11"/>
            <p:cNvSpPr>
              <a:spLocks noChangeArrowheads="1"/>
            </p:cNvSpPr>
            <p:nvPr/>
          </p:nvSpPr>
          <p:spPr bwMode="auto">
            <a:xfrm>
              <a:off x="3199433" y="599670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ectangle 12"/>
            <p:cNvSpPr>
              <a:spLocks noChangeArrowheads="1"/>
            </p:cNvSpPr>
            <p:nvPr/>
          </p:nvSpPr>
          <p:spPr bwMode="auto">
            <a:xfrm>
              <a:off x="3951908" y="5996707"/>
              <a:ext cx="64921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5466383" y="3886919"/>
              <a:ext cx="1931364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Área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0,9990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AutoShape 29"/>
            <p:cNvSpPr>
              <a:spLocks noChangeArrowheads="1"/>
            </p:cNvSpPr>
            <p:nvPr/>
          </p:nvSpPr>
          <p:spPr bwMode="auto">
            <a:xfrm rot="5400000">
              <a:off x="999158" y="3937719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Freeform 20"/>
            <p:cNvSpPr>
              <a:spLocks noChangeArrowheads="1"/>
            </p:cNvSpPr>
            <p:nvPr/>
          </p:nvSpPr>
          <p:spPr bwMode="auto">
            <a:xfrm flipH="1">
              <a:off x="4226546" y="5799857"/>
              <a:ext cx="42862" cy="192087"/>
            </a:xfrm>
            <a:custGeom>
              <a:avLst/>
              <a:gdLst>
                <a:gd name="T0" fmla="*/ 0 w 1"/>
                <a:gd name="T1" fmla="*/ 0 h 2005"/>
                <a:gd name="T2" fmla="*/ 0 w 1"/>
                <a:gd name="T3" fmla="*/ 2005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05">
                  <a:moveTo>
                    <a:pt x="0" y="0"/>
                  </a:moveTo>
                  <a:lnTo>
                    <a:pt x="0" y="2005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Freeform 6"/>
            <p:cNvSpPr>
              <a:spLocks/>
            </p:cNvSpPr>
            <p:nvPr/>
          </p:nvSpPr>
          <p:spPr bwMode="auto">
            <a:xfrm>
              <a:off x="3520108" y="1958107"/>
              <a:ext cx="1495425" cy="3932237"/>
            </a:xfrm>
            <a:custGeom>
              <a:avLst/>
              <a:gdLst>
                <a:gd name="T0" fmla="*/ 476 w 942"/>
                <a:gd name="T1" fmla="*/ 0 h 2477"/>
                <a:gd name="T2" fmla="*/ 494 w 942"/>
                <a:gd name="T3" fmla="*/ 12 h 2477"/>
                <a:gd name="T4" fmla="*/ 509 w 942"/>
                <a:gd name="T5" fmla="*/ 30 h 2477"/>
                <a:gd name="T6" fmla="*/ 527 w 942"/>
                <a:gd name="T7" fmla="*/ 57 h 2477"/>
                <a:gd name="T8" fmla="*/ 542 w 942"/>
                <a:gd name="T9" fmla="*/ 87 h 2477"/>
                <a:gd name="T10" fmla="*/ 551 w 942"/>
                <a:gd name="T11" fmla="*/ 123 h 2477"/>
                <a:gd name="T12" fmla="*/ 568 w 942"/>
                <a:gd name="T13" fmla="*/ 165 h 2477"/>
                <a:gd name="T14" fmla="*/ 580 w 942"/>
                <a:gd name="T15" fmla="*/ 207 h 2477"/>
                <a:gd name="T16" fmla="*/ 592 w 942"/>
                <a:gd name="T17" fmla="*/ 252 h 2477"/>
                <a:gd name="T18" fmla="*/ 607 w 942"/>
                <a:gd name="T19" fmla="*/ 306 h 2477"/>
                <a:gd name="T20" fmla="*/ 622 w 942"/>
                <a:gd name="T21" fmla="*/ 354 h 2477"/>
                <a:gd name="T22" fmla="*/ 631 w 942"/>
                <a:gd name="T23" fmla="*/ 402 h 2477"/>
                <a:gd name="T24" fmla="*/ 649 w 942"/>
                <a:gd name="T25" fmla="*/ 459 h 2477"/>
                <a:gd name="T26" fmla="*/ 658 w 942"/>
                <a:gd name="T27" fmla="*/ 513 h 2477"/>
                <a:gd name="T28" fmla="*/ 667 w 942"/>
                <a:gd name="T29" fmla="*/ 567 h 2477"/>
                <a:gd name="T30" fmla="*/ 679 w 942"/>
                <a:gd name="T31" fmla="*/ 615 h 2477"/>
                <a:gd name="T32" fmla="*/ 688 w 942"/>
                <a:gd name="T33" fmla="*/ 660 h 2477"/>
                <a:gd name="T34" fmla="*/ 697 w 942"/>
                <a:gd name="T35" fmla="*/ 708 h 2477"/>
                <a:gd name="T36" fmla="*/ 706 w 942"/>
                <a:gd name="T37" fmla="*/ 753 h 2477"/>
                <a:gd name="T38" fmla="*/ 714 w 942"/>
                <a:gd name="T39" fmla="*/ 801 h 2477"/>
                <a:gd name="T40" fmla="*/ 732 w 942"/>
                <a:gd name="T41" fmla="*/ 897 h 2477"/>
                <a:gd name="T42" fmla="*/ 753 w 942"/>
                <a:gd name="T43" fmla="*/ 1017 h 2477"/>
                <a:gd name="T44" fmla="*/ 777 w 942"/>
                <a:gd name="T45" fmla="*/ 1140 h 2477"/>
                <a:gd name="T46" fmla="*/ 813 w 942"/>
                <a:gd name="T47" fmla="*/ 1344 h 2477"/>
                <a:gd name="T48" fmla="*/ 834 w 942"/>
                <a:gd name="T49" fmla="*/ 1470 h 2477"/>
                <a:gd name="T50" fmla="*/ 866 w 942"/>
                <a:gd name="T51" fmla="*/ 1641 h 2477"/>
                <a:gd name="T52" fmla="*/ 896 w 942"/>
                <a:gd name="T53" fmla="*/ 1785 h 2477"/>
                <a:gd name="T54" fmla="*/ 938 w 942"/>
                <a:gd name="T55" fmla="*/ 1923 h 2477"/>
                <a:gd name="T56" fmla="*/ 942 w 942"/>
                <a:gd name="T57" fmla="*/ 2475 h 2477"/>
                <a:gd name="T58" fmla="*/ 0 w 942"/>
                <a:gd name="T59" fmla="*/ 2477 h 2477"/>
                <a:gd name="T60" fmla="*/ 2 w 942"/>
                <a:gd name="T61" fmla="*/ 1893 h 2477"/>
                <a:gd name="T62" fmla="*/ 56 w 942"/>
                <a:gd name="T63" fmla="*/ 1686 h 2477"/>
                <a:gd name="T64" fmla="*/ 89 w 942"/>
                <a:gd name="T65" fmla="*/ 1533 h 2477"/>
                <a:gd name="T66" fmla="*/ 115 w 942"/>
                <a:gd name="T67" fmla="*/ 1389 h 2477"/>
                <a:gd name="T68" fmla="*/ 139 w 942"/>
                <a:gd name="T69" fmla="*/ 1248 h 2477"/>
                <a:gd name="T70" fmla="*/ 163 w 942"/>
                <a:gd name="T71" fmla="*/ 1092 h 2477"/>
                <a:gd name="T72" fmla="*/ 184 w 942"/>
                <a:gd name="T73" fmla="*/ 954 h 2477"/>
                <a:gd name="T74" fmla="*/ 208 w 942"/>
                <a:gd name="T75" fmla="*/ 822 h 2477"/>
                <a:gd name="T76" fmla="*/ 229 w 942"/>
                <a:gd name="T77" fmla="*/ 717 h 2477"/>
                <a:gd name="T78" fmla="*/ 238 w 942"/>
                <a:gd name="T79" fmla="*/ 660 h 2477"/>
                <a:gd name="T80" fmla="*/ 250 w 942"/>
                <a:gd name="T81" fmla="*/ 615 h 2477"/>
                <a:gd name="T82" fmla="*/ 252 w 942"/>
                <a:gd name="T83" fmla="*/ 576 h 2477"/>
                <a:gd name="T84" fmla="*/ 258 w 942"/>
                <a:gd name="T85" fmla="*/ 549 h 2477"/>
                <a:gd name="T86" fmla="*/ 267 w 942"/>
                <a:gd name="T87" fmla="*/ 513 h 2477"/>
                <a:gd name="T88" fmla="*/ 282 w 942"/>
                <a:gd name="T89" fmla="*/ 441 h 2477"/>
                <a:gd name="T90" fmla="*/ 294 w 942"/>
                <a:gd name="T91" fmla="*/ 381 h 2477"/>
                <a:gd name="T92" fmla="*/ 306 w 942"/>
                <a:gd name="T93" fmla="*/ 330 h 2477"/>
                <a:gd name="T94" fmla="*/ 315 w 942"/>
                <a:gd name="T95" fmla="*/ 297 h 2477"/>
                <a:gd name="T96" fmla="*/ 321 w 942"/>
                <a:gd name="T97" fmla="*/ 270 h 2477"/>
                <a:gd name="T98" fmla="*/ 333 w 942"/>
                <a:gd name="T99" fmla="*/ 237 h 2477"/>
                <a:gd name="T100" fmla="*/ 345 w 942"/>
                <a:gd name="T101" fmla="*/ 198 h 2477"/>
                <a:gd name="T102" fmla="*/ 354 w 942"/>
                <a:gd name="T103" fmla="*/ 168 h 2477"/>
                <a:gd name="T104" fmla="*/ 363 w 942"/>
                <a:gd name="T105" fmla="*/ 144 h 2477"/>
                <a:gd name="T106" fmla="*/ 369 w 942"/>
                <a:gd name="T107" fmla="*/ 126 h 2477"/>
                <a:gd name="T108" fmla="*/ 372 w 942"/>
                <a:gd name="T109" fmla="*/ 108 h 2477"/>
                <a:gd name="T110" fmla="*/ 378 w 942"/>
                <a:gd name="T111" fmla="*/ 93 h 2477"/>
                <a:gd name="T112" fmla="*/ 387 w 942"/>
                <a:gd name="T113" fmla="*/ 75 h 2477"/>
                <a:gd name="T114" fmla="*/ 393 w 942"/>
                <a:gd name="T115" fmla="*/ 63 h 2477"/>
                <a:gd name="T116" fmla="*/ 402 w 942"/>
                <a:gd name="T117" fmla="*/ 51 h 2477"/>
                <a:gd name="T118" fmla="*/ 410 w 942"/>
                <a:gd name="T119" fmla="*/ 42 h 2477"/>
                <a:gd name="T120" fmla="*/ 419 w 942"/>
                <a:gd name="T121" fmla="*/ 30 h 2477"/>
                <a:gd name="T122" fmla="*/ 434 w 942"/>
                <a:gd name="T123" fmla="*/ 15 h 2477"/>
                <a:gd name="T124" fmla="*/ 455 w 942"/>
                <a:gd name="T125" fmla="*/ 0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2" h="2477">
                  <a:moveTo>
                    <a:pt x="476" y="0"/>
                  </a:moveTo>
                  <a:lnTo>
                    <a:pt x="494" y="12"/>
                  </a:lnTo>
                  <a:lnTo>
                    <a:pt x="509" y="30"/>
                  </a:lnTo>
                  <a:lnTo>
                    <a:pt x="527" y="57"/>
                  </a:lnTo>
                  <a:lnTo>
                    <a:pt x="542" y="87"/>
                  </a:lnTo>
                  <a:lnTo>
                    <a:pt x="551" y="123"/>
                  </a:lnTo>
                  <a:lnTo>
                    <a:pt x="568" y="165"/>
                  </a:lnTo>
                  <a:lnTo>
                    <a:pt x="580" y="207"/>
                  </a:lnTo>
                  <a:lnTo>
                    <a:pt x="592" y="252"/>
                  </a:lnTo>
                  <a:lnTo>
                    <a:pt x="607" y="306"/>
                  </a:lnTo>
                  <a:lnTo>
                    <a:pt x="622" y="354"/>
                  </a:lnTo>
                  <a:lnTo>
                    <a:pt x="631" y="402"/>
                  </a:lnTo>
                  <a:lnTo>
                    <a:pt x="649" y="459"/>
                  </a:lnTo>
                  <a:lnTo>
                    <a:pt x="658" y="513"/>
                  </a:lnTo>
                  <a:lnTo>
                    <a:pt x="667" y="567"/>
                  </a:lnTo>
                  <a:lnTo>
                    <a:pt x="679" y="615"/>
                  </a:lnTo>
                  <a:lnTo>
                    <a:pt x="688" y="660"/>
                  </a:lnTo>
                  <a:lnTo>
                    <a:pt x="697" y="708"/>
                  </a:lnTo>
                  <a:lnTo>
                    <a:pt x="706" y="753"/>
                  </a:lnTo>
                  <a:lnTo>
                    <a:pt x="714" y="801"/>
                  </a:lnTo>
                  <a:lnTo>
                    <a:pt x="732" y="897"/>
                  </a:lnTo>
                  <a:lnTo>
                    <a:pt x="753" y="1017"/>
                  </a:lnTo>
                  <a:lnTo>
                    <a:pt x="777" y="1140"/>
                  </a:lnTo>
                  <a:lnTo>
                    <a:pt x="813" y="1344"/>
                  </a:lnTo>
                  <a:lnTo>
                    <a:pt x="834" y="1470"/>
                  </a:lnTo>
                  <a:lnTo>
                    <a:pt x="866" y="1641"/>
                  </a:lnTo>
                  <a:lnTo>
                    <a:pt x="896" y="1785"/>
                  </a:lnTo>
                  <a:lnTo>
                    <a:pt x="938" y="1923"/>
                  </a:lnTo>
                  <a:lnTo>
                    <a:pt x="942" y="2475"/>
                  </a:lnTo>
                  <a:lnTo>
                    <a:pt x="0" y="2477"/>
                  </a:lnTo>
                  <a:lnTo>
                    <a:pt x="2" y="1893"/>
                  </a:lnTo>
                  <a:lnTo>
                    <a:pt x="56" y="1686"/>
                  </a:lnTo>
                  <a:lnTo>
                    <a:pt x="89" y="1533"/>
                  </a:lnTo>
                  <a:lnTo>
                    <a:pt x="115" y="1389"/>
                  </a:lnTo>
                  <a:lnTo>
                    <a:pt x="139" y="1248"/>
                  </a:lnTo>
                  <a:lnTo>
                    <a:pt x="163" y="1092"/>
                  </a:lnTo>
                  <a:lnTo>
                    <a:pt x="184" y="954"/>
                  </a:lnTo>
                  <a:lnTo>
                    <a:pt x="208" y="822"/>
                  </a:lnTo>
                  <a:lnTo>
                    <a:pt x="229" y="717"/>
                  </a:lnTo>
                  <a:lnTo>
                    <a:pt x="238" y="660"/>
                  </a:lnTo>
                  <a:lnTo>
                    <a:pt x="250" y="615"/>
                  </a:lnTo>
                  <a:lnTo>
                    <a:pt x="252" y="576"/>
                  </a:lnTo>
                  <a:lnTo>
                    <a:pt x="258" y="549"/>
                  </a:lnTo>
                  <a:lnTo>
                    <a:pt x="267" y="513"/>
                  </a:lnTo>
                  <a:lnTo>
                    <a:pt x="282" y="441"/>
                  </a:lnTo>
                  <a:lnTo>
                    <a:pt x="294" y="381"/>
                  </a:lnTo>
                  <a:lnTo>
                    <a:pt x="306" y="330"/>
                  </a:lnTo>
                  <a:lnTo>
                    <a:pt x="315" y="297"/>
                  </a:lnTo>
                  <a:lnTo>
                    <a:pt x="321" y="270"/>
                  </a:lnTo>
                  <a:lnTo>
                    <a:pt x="333" y="237"/>
                  </a:lnTo>
                  <a:lnTo>
                    <a:pt x="345" y="198"/>
                  </a:lnTo>
                  <a:lnTo>
                    <a:pt x="354" y="168"/>
                  </a:lnTo>
                  <a:lnTo>
                    <a:pt x="363" y="144"/>
                  </a:lnTo>
                  <a:lnTo>
                    <a:pt x="369" y="126"/>
                  </a:lnTo>
                  <a:lnTo>
                    <a:pt x="372" y="108"/>
                  </a:lnTo>
                  <a:lnTo>
                    <a:pt x="378" y="93"/>
                  </a:lnTo>
                  <a:lnTo>
                    <a:pt x="387" y="75"/>
                  </a:lnTo>
                  <a:lnTo>
                    <a:pt x="393" y="63"/>
                  </a:lnTo>
                  <a:lnTo>
                    <a:pt x="402" y="51"/>
                  </a:lnTo>
                  <a:lnTo>
                    <a:pt x="410" y="42"/>
                  </a:lnTo>
                  <a:lnTo>
                    <a:pt x="419" y="30"/>
                  </a:lnTo>
                  <a:lnTo>
                    <a:pt x="434" y="15"/>
                  </a:lnTo>
                  <a:lnTo>
                    <a:pt x="455" y="0"/>
                  </a:lnTo>
                </a:path>
              </a:pathLst>
            </a:custGeom>
            <a:gradFill rotWithShape="0">
              <a:gsLst>
                <a:gs pos="0">
                  <a:srgbClr val="00A2DC"/>
                </a:gs>
                <a:gs pos="50000">
                  <a:srgbClr val="00A2DC">
                    <a:gamma/>
                    <a:shade val="46275"/>
                    <a:invGamma/>
                  </a:srgbClr>
                </a:gs>
                <a:gs pos="100000">
                  <a:srgbClr val="00A2D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Line 30"/>
            <p:cNvSpPr>
              <a:spLocks noChangeShapeType="1"/>
            </p:cNvSpPr>
            <p:nvPr/>
          </p:nvSpPr>
          <p:spPr bwMode="auto">
            <a:xfrm>
              <a:off x="3513758" y="4988644"/>
              <a:ext cx="0" cy="10033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Line 18"/>
            <p:cNvSpPr>
              <a:spLocks noChangeShapeType="1"/>
            </p:cNvSpPr>
            <p:nvPr/>
          </p:nvSpPr>
          <p:spPr bwMode="auto">
            <a:xfrm flipH="1" flipV="1">
              <a:off x="4401171" y="4107582"/>
              <a:ext cx="996950" cy="3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2566021" y="1962869"/>
              <a:ext cx="3395662" cy="3933825"/>
            </a:xfrm>
            <a:custGeom>
              <a:avLst/>
              <a:gdLst>
                <a:gd name="T0" fmla="*/ 1025 w 2139"/>
                <a:gd name="T1" fmla="*/ 28 h 2478"/>
                <a:gd name="T2" fmla="*/ 969 w 2139"/>
                <a:gd name="T3" fmla="*/ 139 h 2478"/>
                <a:gd name="T4" fmla="*/ 924 w 2139"/>
                <a:gd name="T5" fmla="*/ 279 h 2478"/>
                <a:gd name="T6" fmla="*/ 889 w 2139"/>
                <a:gd name="T7" fmla="*/ 418 h 2478"/>
                <a:gd name="T8" fmla="*/ 861 w 2139"/>
                <a:gd name="T9" fmla="*/ 557 h 2478"/>
                <a:gd name="T10" fmla="*/ 837 w 2139"/>
                <a:gd name="T11" fmla="*/ 683 h 2478"/>
                <a:gd name="T12" fmla="*/ 810 w 2139"/>
                <a:gd name="T13" fmla="*/ 831 h 2478"/>
                <a:gd name="T14" fmla="*/ 785 w 2139"/>
                <a:gd name="T15" fmla="*/ 976 h 2478"/>
                <a:gd name="T16" fmla="*/ 765 w 2139"/>
                <a:gd name="T17" fmla="*/ 1113 h 2478"/>
                <a:gd name="T18" fmla="*/ 743 w 2139"/>
                <a:gd name="T19" fmla="*/ 1250 h 2478"/>
                <a:gd name="T20" fmla="*/ 717 w 2139"/>
                <a:gd name="T21" fmla="*/ 1393 h 2478"/>
                <a:gd name="T22" fmla="*/ 691 w 2139"/>
                <a:gd name="T23" fmla="*/ 1534 h 2478"/>
                <a:gd name="T24" fmla="*/ 664 w 2139"/>
                <a:gd name="T25" fmla="*/ 1661 h 2478"/>
                <a:gd name="T26" fmla="*/ 627 w 2139"/>
                <a:gd name="T27" fmla="*/ 1812 h 2478"/>
                <a:gd name="T28" fmla="*/ 581 w 2139"/>
                <a:gd name="T29" fmla="*/ 1961 h 2478"/>
                <a:gd name="T30" fmla="*/ 531 w 2139"/>
                <a:gd name="T31" fmla="*/ 2073 h 2478"/>
                <a:gd name="T32" fmla="*/ 458 w 2139"/>
                <a:gd name="T33" fmla="*/ 2179 h 2478"/>
                <a:gd name="T34" fmla="*/ 390 w 2139"/>
                <a:gd name="T35" fmla="*/ 2253 h 2478"/>
                <a:gd name="T36" fmla="*/ 328 w 2139"/>
                <a:gd name="T37" fmla="*/ 2302 h 2478"/>
                <a:gd name="T38" fmla="*/ 259 w 2139"/>
                <a:gd name="T39" fmla="*/ 2347 h 2478"/>
                <a:gd name="T40" fmla="*/ 174 w 2139"/>
                <a:gd name="T41" fmla="*/ 2396 h 2478"/>
                <a:gd name="T42" fmla="*/ 95 w 2139"/>
                <a:gd name="T43" fmla="*/ 2436 h 2478"/>
                <a:gd name="T44" fmla="*/ 2139 w 2139"/>
                <a:gd name="T45" fmla="*/ 2478 h 2478"/>
                <a:gd name="T46" fmla="*/ 1991 w 2139"/>
                <a:gd name="T47" fmla="*/ 2416 h 2478"/>
                <a:gd name="T48" fmla="*/ 1929 w 2139"/>
                <a:gd name="T49" fmla="*/ 2386 h 2478"/>
                <a:gd name="T50" fmla="*/ 1840 w 2139"/>
                <a:gd name="T51" fmla="*/ 2334 h 2478"/>
                <a:gd name="T52" fmla="*/ 1757 w 2139"/>
                <a:gd name="T53" fmla="*/ 2269 h 2478"/>
                <a:gd name="T54" fmla="*/ 1673 w 2139"/>
                <a:gd name="T55" fmla="*/ 2184 h 2478"/>
                <a:gd name="T56" fmla="*/ 1639 w 2139"/>
                <a:gd name="T57" fmla="*/ 2140 h 2478"/>
                <a:gd name="T58" fmla="*/ 1593 w 2139"/>
                <a:gd name="T59" fmla="*/ 2048 h 2478"/>
                <a:gd name="T60" fmla="*/ 1549 w 2139"/>
                <a:gd name="T61" fmla="*/ 1936 h 2478"/>
                <a:gd name="T62" fmla="*/ 1503 w 2139"/>
                <a:gd name="T63" fmla="*/ 1784 h 2478"/>
                <a:gd name="T64" fmla="*/ 1473 w 2139"/>
                <a:gd name="T65" fmla="*/ 1664 h 2478"/>
                <a:gd name="T66" fmla="*/ 1447 w 2139"/>
                <a:gd name="T67" fmla="*/ 1534 h 2478"/>
                <a:gd name="T68" fmla="*/ 1427 w 2139"/>
                <a:gd name="T69" fmla="*/ 1420 h 2478"/>
                <a:gd name="T70" fmla="*/ 1411 w 2139"/>
                <a:gd name="T71" fmla="*/ 1312 h 2478"/>
                <a:gd name="T72" fmla="*/ 1383 w 2139"/>
                <a:gd name="T73" fmla="*/ 1158 h 2478"/>
                <a:gd name="T74" fmla="*/ 1357 w 2139"/>
                <a:gd name="T75" fmla="*/ 1010 h 2478"/>
                <a:gd name="T76" fmla="*/ 1327 w 2139"/>
                <a:gd name="T77" fmla="*/ 844 h 2478"/>
                <a:gd name="T78" fmla="*/ 1296 w 2139"/>
                <a:gd name="T79" fmla="*/ 683 h 2478"/>
                <a:gd name="T80" fmla="*/ 1266 w 2139"/>
                <a:gd name="T81" fmla="*/ 531 h 2478"/>
                <a:gd name="T82" fmla="*/ 1244 w 2139"/>
                <a:gd name="T83" fmla="*/ 432 h 2478"/>
                <a:gd name="T84" fmla="*/ 1214 w 2139"/>
                <a:gd name="T85" fmla="*/ 314 h 2478"/>
                <a:gd name="T86" fmla="*/ 1196 w 2139"/>
                <a:gd name="T87" fmla="*/ 249 h 2478"/>
                <a:gd name="T88" fmla="*/ 1177 w 2139"/>
                <a:gd name="T89" fmla="*/ 189 h 2478"/>
                <a:gd name="T90" fmla="*/ 1166 w 2139"/>
                <a:gd name="T91" fmla="*/ 149 h 2478"/>
                <a:gd name="T92" fmla="*/ 1135 w 2139"/>
                <a:gd name="T93" fmla="*/ 66 h 2478"/>
                <a:gd name="T94" fmla="*/ 1089 w 2139"/>
                <a:gd name="T95" fmla="*/ 6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9" h="2478">
                  <a:moveTo>
                    <a:pt x="1062" y="2"/>
                  </a:moveTo>
                  <a:lnTo>
                    <a:pt x="1047" y="8"/>
                  </a:lnTo>
                  <a:lnTo>
                    <a:pt x="1025" y="28"/>
                  </a:lnTo>
                  <a:lnTo>
                    <a:pt x="1002" y="58"/>
                  </a:lnTo>
                  <a:lnTo>
                    <a:pt x="984" y="98"/>
                  </a:lnTo>
                  <a:lnTo>
                    <a:pt x="969" y="139"/>
                  </a:lnTo>
                  <a:lnTo>
                    <a:pt x="952" y="185"/>
                  </a:lnTo>
                  <a:lnTo>
                    <a:pt x="939" y="228"/>
                  </a:lnTo>
                  <a:lnTo>
                    <a:pt x="924" y="279"/>
                  </a:lnTo>
                  <a:lnTo>
                    <a:pt x="912" y="322"/>
                  </a:lnTo>
                  <a:lnTo>
                    <a:pt x="901" y="371"/>
                  </a:lnTo>
                  <a:lnTo>
                    <a:pt x="889" y="418"/>
                  </a:lnTo>
                  <a:lnTo>
                    <a:pt x="877" y="474"/>
                  </a:lnTo>
                  <a:lnTo>
                    <a:pt x="870" y="510"/>
                  </a:lnTo>
                  <a:lnTo>
                    <a:pt x="861" y="557"/>
                  </a:lnTo>
                  <a:lnTo>
                    <a:pt x="853" y="603"/>
                  </a:lnTo>
                  <a:lnTo>
                    <a:pt x="845" y="646"/>
                  </a:lnTo>
                  <a:lnTo>
                    <a:pt x="837" y="683"/>
                  </a:lnTo>
                  <a:lnTo>
                    <a:pt x="829" y="728"/>
                  </a:lnTo>
                  <a:lnTo>
                    <a:pt x="819" y="780"/>
                  </a:lnTo>
                  <a:lnTo>
                    <a:pt x="810" y="831"/>
                  </a:lnTo>
                  <a:lnTo>
                    <a:pt x="802" y="876"/>
                  </a:lnTo>
                  <a:lnTo>
                    <a:pt x="794" y="927"/>
                  </a:lnTo>
                  <a:lnTo>
                    <a:pt x="785" y="976"/>
                  </a:lnTo>
                  <a:lnTo>
                    <a:pt x="778" y="1023"/>
                  </a:lnTo>
                  <a:lnTo>
                    <a:pt x="770" y="1077"/>
                  </a:lnTo>
                  <a:lnTo>
                    <a:pt x="765" y="1113"/>
                  </a:lnTo>
                  <a:lnTo>
                    <a:pt x="758" y="1157"/>
                  </a:lnTo>
                  <a:lnTo>
                    <a:pt x="750" y="1205"/>
                  </a:lnTo>
                  <a:lnTo>
                    <a:pt x="743" y="1250"/>
                  </a:lnTo>
                  <a:lnTo>
                    <a:pt x="735" y="1295"/>
                  </a:lnTo>
                  <a:lnTo>
                    <a:pt x="727" y="1341"/>
                  </a:lnTo>
                  <a:lnTo>
                    <a:pt x="717" y="1393"/>
                  </a:lnTo>
                  <a:lnTo>
                    <a:pt x="709" y="1443"/>
                  </a:lnTo>
                  <a:lnTo>
                    <a:pt x="699" y="1496"/>
                  </a:lnTo>
                  <a:lnTo>
                    <a:pt x="691" y="1534"/>
                  </a:lnTo>
                  <a:lnTo>
                    <a:pt x="683" y="1574"/>
                  </a:lnTo>
                  <a:lnTo>
                    <a:pt x="673" y="1619"/>
                  </a:lnTo>
                  <a:lnTo>
                    <a:pt x="664" y="1661"/>
                  </a:lnTo>
                  <a:lnTo>
                    <a:pt x="652" y="1711"/>
                  </a:lnTo>
                  <a:lnTo>
                    <a:pt x="640" y="1761"/>
                  </a:lnTo>
                  <a:lnTo>
                    <a:pt x="627" y="1812"/>
                  </a:lnTo>
                  <a:lnTo>
                    <a:pt x="614" y="1864"/>
                  </a:lnTo>
                  <a:lnTo>
                    <a:pt x="599" y="1914"/>
                  </a:lnTo>
                  <a:lnTo>
                    <a:pt x="581" y="1961"/>
                  </a:lnTo>
                  <a:lnTo>
                    <a:pt x="564" y="2004"/>
                  </a:lnTo>
                  <a:lnTo>
                    <a:pt x="547" y="2038"/>
                  </a:lnTo>
                  <a:lnTo>
                    <a:pt x="531" y="2073"/>
                  </a:lnTo>
                  <a:lnTo>
                    <a:pt x="512" y="2103"/>
                  </a:lnTo>
                  <a:lnTo>
                    <a:pt x="489" y="2137"/>
                  </a:lnTo>
                  <a:lnTo>
                    <a:pt x="458" y="2179"/>
                  </a:lnTo>
                  <a:lnTo>
                    <a:pt x="430" y="2210"/>
                  </a:lnTo>
                  <a:lnTo>
                    <a:pt x="409" y="2231"/>
                  </a:lnTo>
                  <a:lnTo>
                    <a:pt x="390" y="2253"/>
                  </a:lnTo>
                  <a:lnTo>
                    <a:pt x="369" y="2269"/>
                  </a:lnTo>
                  <a:lnTo>
                    <a:pt x="349" y="2286"/>
                  </a:lnTo>
                  <a:lnTo>
                    <a:pt x="328" y="2302"/>
                  </a:lnTo>
                  <a:lnTo>
                    <a:pt x="311" y="2313"/>
                  </a:lnTo>
                  <a:lnTo>
                    <a:pt x="288" y="2327"/>
                  </a:lnTo>
                  <a:lnTo>
                    <a:pt x="259" y="2347"/>
                  </a:lnTo>
                  <a:lnTo>
                    <a:pt x="231" y="2362"/>
                  </a:lnTo>
                  <a:lnTo>
                    <a:pt x="202" y="2379"/>
                  </a:lnTo>
                  <a:lnTo>
                    <a:pt x="174" y="2396"/>
                  </a:lnTo>
                  <a:lnTo>
                    <a:pt x="148" y="2410"/>
                  </a:lnTo>
                  <a:lnTo>
                    <a:pt x="123" y="2422"/>
                  </a:lnTo>
                  <a:lnTo>
                    <a:pt x="95" y="2436"/>
                  </a:lnTo>
                  <a:lnTo>
                    <a:pt x="65" y="2453"/>
                  </a:lnTo>
                  <a:lnTo>
                    <a:pt x="0" y="2476"/>
                  </a:lnTo>
                  <a:lnTo>
                    <a:pt x="2139" y="2478"/>
                  </a:lnTo>
                  <a:lnTo>
                    <a:pt x="2065" y="2450"/>
                  </a:lnTo>
                  <a:lnTo>
                    <a:pt x="2023" y="2430"/>
                  </a:lnTo>
                  <a:lnTo>
                    <a:pt x="1991" y="2416"/>
                  </a:lnTo>
                  <a:lnTo>
                    <a:pt x="1960" y="2402"/>
                  </a:lnTo>
                  <a:lnTo>
                    <a:pt x="1943" y="2394"/>
                  </a:lnTo>
                  <a:lnTo>
                    <a:pt x="1929" y="2386"/>
                  </a:lnTo>
                  <a:lnTo>
                    <a:pt x="1900" y="2372"/>
                  </a:lnTo>
                  <a:lnTo>
                    <a:pt x="1870" y="2354"/>
                  </a:lnTo>
                  <a:lnTo>
                    <a:pt x="1840" y="2334"/>
                  </a:lnTo>
                  <a:lnTo>
                    <a:pt x="1809" y="2312"/>
                  </a:lnTo>
                  <a:lnTo>
                    <a:pt x="1785" y="2292"/>
                  </a:lnTo>
                  <a:lnTo>
                    <a:pt x="1757" y="2269"/>
                  </a:lnTo>
                  <a:lnTo>
                    <a:pt x="1730" y="2244"/>
                  </a:lnTo>
                  <a:lnTo>
                    <a:pt x="1697" y="2212"/>
                  </a:lnTo>
                  <a:lnTo>
                    <a:pt x="1673" y="2184"/>
                  </a:lnTo>
                  <a:lnTo>
                    <a:pt x="1663" y="2172"/>
                  </a:lnTo>
                  <a:lnTo>
                    <a:pt x="1655" y="2160"/>
                  </a:lnTo>
                  <a:lnTo>
                    <a:pt x="1639" y="2140"/>
                  </a:lnTo>
                  <a:lnTo>
                    <a:pt x="1621" y="2108"/>
                  </a:lnTo>
                  <a:lnTo>
                    <a:pt x="1607" y="2082"/>
                  </a:lnTo>
                  <a:lnTo>
                    <a:pt x="1593" y="2048"/>
                  </a:lnTo>
                  <a:lnTo>
                    <a:pt x="1577" y="2010"/>
                  </a:lnTo>
                  <a:lnTo>
                    <a:pt x="1563" y="1972"/>
                  </a:lnTo>
                  <a:lnTo>
                    <a:pt x="1549" y="1936"/>
                  </a:lnTo>
                  <a:lnTo>
                    <a:pt x="1533" y="1887"/>
                  </a:lnTo>
                  <a:lnTo>
                    <a:pt x="1518" y="1834"/>
                  </a:lnTo>
                  <a:lnTo>
                    <a:pt x="1503" y="1784"/>
                  </a:lnTo>
                  <a:lnTo>
                    <a:pt x="1494" y="1748"/>
                  </a:lnTo>
                  <a:lnTo>
                    <a:pt x="1483" y="1706"/>
                  </a:lnTo>
                  <a:lnTo>
                    <a:pt x="1473" y="1664"/>
                  </a:lnTo>
                  <a:lnTo>
                    <a:pt x="1465" y="1620"/>
                  </a:lnTo>
                  <a:lnTo>
                    <a:pt x="1455" y="1578"/>
                  </a:lnTo>
                  <a:lnTo>
                    <a:pt x="1447" y="1534"/>
                  </a:lnTo>
                  <a:lnTo>
                    <a:pt x="1439" y="1498"/>
                  </a:lnTo>
                  <a:lnTo>
                    <a:pt x="1433" y="1458"/>
                  </a:lnTo>
                  <a:lnTo>
                    <a:pt x="1427" y="1420"/>
                  </a:lnTo>
                  <a:lnTo>
                    <a:pt x="1423" y="1388"/>
                  </a:lnTo>
                  <a:lnTo>
                    <a:pt x="1417" y="1347"/>
                  </a:lnTo>
                  <a:lnTo>
                    <a:pt x="1411" y="1312"/>
                  </a:lnTo>
                  <a:lnTo>
                    <a:pt x="1402" y="1263"/>
                  </a:lnTo>
                  <a:lnTo>
                    <a:pt x="1391" y="1208"/>
                  </a:lnTo>
                  <a:lnTo>
                    <a:pt x="1383" y="1158"/>
                  </a:lnTo>
                  <a:lnTo>
                    <a:pt x="1375" y="1106"/>
                  </a:lnTo>
                  <a:lnTo>
                    <a:pt x="1367" y="1062"/>
                  </a:lnTo>
                  <a:lnTo>
                    <a:pt x="1357" y="1010"/>
                  </a:lnTo>
                  <a:lnTo>
                    <a:pt x="1348" y="964"/>
                  </a:lnTo>
                  <a:lnTo>
                    <a:pt x="1337" y="904"/>
                  </a:lnTo>
                  <a:lnTo>
                    <a:pt x="1327" y="844"/>
                  </a:lnTo>
                  <a:lnTo>
                    <a:pt x="1317" y="787"/>
                  </a:lnTo>
                  <a:lnTo>
                    <a:pt x="1304" y="721"/>
                  </a:lnTo>
                  <a:lnTo>
                    <a:pt x="1296" y="683"/>
                  </a:lnTo>
                  <a:lnTo>
                    <a:pt x="1286" y="630"/>
                  </a:lnTo>
                  <a:lnTo>
                    <a:pt x="1275" y="583"/>
                  </a:lnTo>
                  <a:lnTo>
                    <a:pt x="1266" y="531"/>
                  </a:lnTo>
                  <a:lnTo>
                    <a:pt x="1258" y="491"/>
                  </a:lnTo>
                  <a:lnTo>
                    <a:pt x="1251" y="460"/>
                  </a:lnTo>
                  <a:lnTo>
                    <a:pt x="1244" y="432"/>
                  </a:lnTo>
                  <a:lnTo>
                    <a:pt x="1234" y="391"/>
                  </a:lnTo>
                  <a:lnTo>
                    <a:pt x="1223" y="347"/>
                  </a:lnTo>
                  <a:lnTo>
                    <a:pt x="1214" y="314"/>
                  </a:lnTo>
                  <a:lnTo>
                    <a:pt x="1208" y="291"/>
                  </a:lnTo>
                  <a:lnTo>
                    <a:pt x="1202" y="270"/>
                  </a:lnTo>
                  <a:lnTo>
                    <a:pt x="1196" y="249"/>
                  </a:lnTo>
                  <a:lnTo>
                    <a:pt x="1189" y="227"/>
                  </a:lnTo>
                  <a:lnTo>
                    <a:pt x="1183" y="206"/>
                  </a:lnTo>
                  <a:lnTo>
                    <a:pt x="1177" y="189"/>
                  </a:lnTo>
                  <a:lnTo>
                    <a:pt x="1172" y="174"/>
                  </a:lnTo>
                  <a:lnTo>
                    <a:pt x="1168" y="159"/>
                  </a:lnTo>
                  <a:lnTo>
                    <a:pt x="1166" y="149"/>
                  </a:lnTo>
                  <a:lnTo>
                    <a:pt x="1158" y="128"/>
                  </a:lnTo>
                  <a:lnTo>
                    <a:pt x="1152" y="108"/>
                  </a:lnTo>
                  <a:lnTo>
                    <a:pt x="1135" y="66"/>
                  </a:lnTo>
                  <a:lnTo>
                    <a:pt x="1121" y="41"/>
                  </a:lnTo>
                  <a:lnTo>
                    <a:pt x="1106" y="21"/>
                  </a:lnTo>
                  <a:lnTo>
                    <a:pt x="1089" y="6"/>
                  </a:lnTo>
                  <a:lnTo>
                    <a:pt x="1065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Line 184"/>
            <p:cNvSpPr>
              <a:spLocks noChangeShapeType="1"/>
            </p:cNvSpPr>
            <p:nvPr/>
          </p:nvSpPr>
          <p:spPr bwMode="auto">
            <a:xfrm>
              <a:off x="5009183" y="4988644"/>
              <a:ext cx="0" cy="10033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Line 13"/>
            <p:cNvSpPr>
              <a:spLocks noChangeShapeType="1"/>
            </p:cNvSpPr>
            <p:nvPr/>
          </p:nvSpPr>
          <p:spPr bwMode="auto">
            <a:xfrm>
              <a:off x="1791321" y="5890344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 Box 6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8370" y="2197002"/>
                  <a:ext cx="1714498" cy="12334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694" t="-3941" r="-4626" b="-7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tângulo 169"/>
                <p:cNvSpPr/>
                <p:nvPr/>
              </p:nvSpPr>
              <p:spPr>
                <a:xfrm>
                  <a:off x="5297476" y="2404330"/>
                  <a:ext cx="158825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oMath>
                    </m:oMathPara>
                  </a14:m>
                  <a:endParaRPr lang="pt-B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Retângulo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476" y="2404330"/>
                  <a:ext cx="158825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34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Atenção!!!</a:t>
            </a:r>
            <a:endParaRPr lang="pt-BR" sz="32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Inferência 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Os resultados da amostra </a:t>
            </a:r>
            <a:r>
              <a:rPr lang="pt-BR" dirty="0" smtClean="0"/>
              <a:t>fornecem </a:t>
            </a:r>
            <a:r>
              <a:rPr lang="pt-BR" dirty="0"/>
              <a:t>apenas </a:t>
            </a:r>
            <a:r>
              <a:rPr lang="pt-BR" b="1" dirty="0"/>
              <a:t>estimativas</a:t>
            </a:r>
            <a:r>
              <a:rPr lang="pt-BR" dirty="0"/>
              <a:t> dos valores das características </a:t>
            </a:r>
            <a:r>
              <a:rPr lang="pt-BR" dirty="0" smtClean="0"/>
              <a:t>da população</a:t>
            </a:r>
          </a:p>
          <a:p>
            <a:r>
              <a:rPr lang="pt-BR" dirty="0"/>
              <a:t>Com </a:t>
            </a:r>
            <a:r>
              <a:rPr lang="pt-BR" b="1" dirty="0"/>
              <a:t>métodos de amostragem apropriados</a:t>
            </a:r>
            <a:r>
              <a:rPr lang="pt-BR" dirty="0"/>
              <a:t>, os resultados da amostra </a:t>
            </a:r>
            <a:r>
              <a:rPr lang="pt-BR" dirty="0" smtClean="0"/>
              <a:t>podem </a:t>
            </a:r>
            <a:r>
              <a:rPr lang="pt-BR" dirty="0"/>
              <a:t>oferecer "boas" estimativas das características da </a:t>
            </a:r>
            <a:r>
              <a:rPr lang="pt-BR" dirty="0" smtClean="0"/>
              <a:t>população</a:t>
            </a:r>
          </a:p>
          <a:p>
            <a:r>
              <a:rPr lang="pt-BR" dirty="0" smtClean="0"/>
              <a:t>Um </a:t>
            </a:r>
            <a:r>
              <a:rPr lang="pt-BR" b="1" dirty="0" smtClean="0"/>
              <a:t>parâmetro</a:t>
            </a:r>
            <a:r>
              <a:rPr lang="pt-BR" dirty="0" smtClean="0"/>
              <a:t> é uma característica numérica da população (Ex.: média, desvio padrão, etc.)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19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Amostragem Aleatória Simples: </a:t>
            </a:r>
            <a:r>
              <a:rPr lang="pt-BR" dirty="0" smtClean="0"/>
              <a:t>População </a:t>
            </a:r>
            <a:r>
              <a:rPr lang="pt-BR" dirty="0"/>
              <a:t>F</a:t>
            </a:r>
            <a:r>
              <a:rPr lang="pt-BR" dirty="0" smtClean="0"/>
              <a:t>inita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Populações finitas </a:t>
            </a:r>
            <a:r>
              <a:rPr lang="pt-BR" dirty="0"/>
              <a:t>são frequentemente definidos por listas, tais </a:t>
            </a:r>
            <a:r>
              <a:rPr lang="pt-BR" dirty="0" smtClean="0"/>
              <a:t>como:</a:t>
            </a:r>
          </a:p>
          <a:p>
            <a:pPr lvl="1"/>
            <a:r>
              <a:rPr lang="pt-BR" dirty="0" smtClean="0"/>
              <a:t>Lista de membros da Organização</a:t>
            </a:r>
          </a:p>
          <a:p>
            <a:pPr lvl="1"/>
            <a:r>
              <a:rPr lang="pt-BR" dirty="0" smtClean="0"/>
              <a:t>Números das contas de cartões de crédito</a:t>
            </a:r>
          </a:p>
          <a:p>
            <a:pPr lvl="1"/>
            <a:r>
              <a:rPr lang="pt-BR" dirty="0" smtClean="0"/>
              <a:t>Números de inventário de produtos</a:t>
            </a:r>
          </a:p>
          <a:p>
            <a:r>
              <a:rPr lang="pt-BR" dirty="0"/>
              <a:t>Uma </a:t>
            </a:r>
            <a:r>
              <a:rPr lang="pt-BR" b="1" dirty="0"/>
              <a:t>amostra aleatória simples de tamanho </a:t>
            </a:r>
            <a:r>
              <a:rPr lang="pt-BR" b="1" i="1" dirty="0"/>
              <a:t>n</a:t>
            </a:r>
            <a:r>
              <a:rPr lang="pt-BR" b="1" dirty="0"/>
              <a:t> </a:t>
            </a:r>
            <a:r>
              <a:rPr lang="pt-BR" dirty="0"/>
              <a:t>de uma população finita de tamanho </a:t>
            </a:r>
            <a:r>
              <a:rPr lang="pt-BR" i="1" dirty="0"/>
              <a:t>N</a:t>
            </a:r>
            <a:r>
              <a:rPr lang="pt-BR" dirty="0"/>
              <a:t> é uma amostra </a:t>
            </a:r>
            <a:r>
              <a:rPr lang="pt-BR" dirty="0" smtClean="0"/>
              <a:t>selecionada </a:t>
            </a:r>
            <a:r>
              <a:rPr lang="pt-BR" dirty="0"/>
              <a:t>de tal </a:t>
            </a:r>
            <a:r>
              <a:rPr lang="pt-BR" dirty="0" smtClean="0"/>
              <a:t>maneira que </a:t>
            </a:r>
            <a:r>
              <a:rPr lang="pt-BR" dirty="0"/>
              <a:t>cada amostra possível de tamanho </a:t>
            </a:r>
            <a:r>
              <a:rPr lang="pt-BR" i="1" dirty="0"/>
              <a:t>n</a:t>
            </a:r>
            <a:r>
              <a:rPr lang="pt-BR" dirty="0"/>
              <a:t> tem a mesma probabilidade de ser </a:t>
            </a:r>
            <a:r>
              <a:rPr lang="pt-BR" dirty="0" smtClean="0"/>
              <a:t>escolhida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3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Amostragem Aleatória Simples: </a:t>
            </a:r>
            <a:r>
              <a:rPr lang="pt-BR" dirty="0" smtClean="0"/>
              <a:t>População </a:t>
            </a:r>
            <a:r>
              <a:rPr lang="pt-BR" dirty="0"/>
              <a:t>F</a:t>
            </a:r>
            <a:r>
              <a:rPr lang="pt-BR" dirty="0" smtClean="0"/>
              <a:t>inita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Repondo cada </a:t>
            </a:r>
            <a:r>
              <a:rPr lang="pt-BR" dirty="0"/>
              <a:t>elemento amostrado antes de selecionar elementos </a:t>
            </a:r>
            <a:r>
              <a:rPr lang="pt-BR" dirty="0" smtClean="0"/>
              <a:t>subsequentes </a:t>
            </a:r>
            <a:r>
              <a:rPr lang="pt-BR" dirty="0"/>
              <a:t>é chamado de </a:t>
            </a:r>
            <a:r>
              <a:rPr lang="pt-BR" b="1" dirty="0"/>
              <a:t>amostragem com </a:t>
            </a:r>
            <a:r>
              <a:rPr lang="pt-BR" b="1" dirty="0" smtClean="0"/>
              <a:t>substituição</a:t>
            </a:r>
          </a:p>
          <a:p>
            <a:r>
              <a:rPr lang="pt-BR" b="1" dirty="0"/>
              <a:t>Amostragem sem </a:t>
            </a:r>
            <a:r>
              <a:rPr lang="pt-BR" b="1" dirty="0" smtClean="0"/>
              <a:t>substituição </a:t>
            </a:r>
            <a:r>
              <a:rPr lang="pt-BR" dirty="0" smtClean="0"/>
              <a:t>é </a:t>
            </a:r>
            <a:r>
              <a:rPr lang="pt-BR" dirty="0"/>
              <a:t>o procedimento utilizado na maioria das </a:t>
            </a:r>
            <a:r>
              <a:rPr lang="pt-BR" dirty="0" smtClean="0"/>
              <a:t>vezes</a:t>
            </a:r>
          </a:p>
          <a:p>
            <a:r>
              <a:rPr lang="pt-BR" dirty="0"/>
              <a:t>Em </a:t>
            </a:r>
            <a:r>
              <a:rPr lang="pt-BR" dirty="0" smtClean="0"/>
              <a:t>grandes projetos de </a:t>
            </a:r>
            <a:r>
              <a:rPr lang="pt-BR" dirty="0"/>
              <a:t>amostragem, gerados por </a:t>
            </a:r>
            <a:r>
              <a:rPr lang="pt-BR" dirty="0" smtClean="0"/>
              <a:t>computador, números aleatórios </a:t>
            </a:r>
            <a:r>
              <a:rPr lang="pt-BR" dirty="0"/>
              <a:t>são frequentemente utilizados para automatizar o processo de seleção da </a:t>
            </a:r>
            <a:r>
              <a:rPr lang="pt-BR" dirty="0" smtClean="0"/>
              <a:t>amostra</a:t>
            </a:r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Amostragem Aleatória Simples: </a:t>
            </a:r>
            <a:r>
              <a:rPr lang="pt-BR" dirty="0" smtClean="0"/>
              <a:t>População Infinita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Populações infinitas </a:t>
            </a:r>
            <a:r>
              <a:rPr lang="pt-BR" dirty="0" smtClean="0"/>
              <a:t>são muitas vezes definidas por um </a:t>
            </a:r>
            <a:r>
              <a:rPr lang="pt-BR" b="1" dirty="0" smtClean="0"/>
              <a:t>processo contínuo</a:t>
            </a:r>
            <a:r>
              <a:rPr lang="pt-BR" dirty="0" smtClean="0"/>
              <a:t> pelo qual os elementos da população consistem de itens gerados como se o processo funcionasse indefinidamente</a:t>
            </a:r>
          </a:p>
          <a:p>
            <a:r>
              <a:rPr lang="pt-BR" b="1" dirty="0"/>
              <a:t>Uma amostra aleatória simples de uma população infinita </a:t>
            </a:r>
            <a:r>
              <a:rPr lang="pt-BR" dirty="0"/>
              <a:t>é uma amostra selecionada de tal forma que as seguintes condições sejam </a:t>
            </a:r>
            <a:r>
              <a:rPr lang="pt-BR" dirty="0" smtClean="0"/>
              <a:t>satisfeitas</a:t>
            </a:r>
          </a:p>
          <a:p>
            <a:pPr lvl="1"/>
            <a:r>
              <a:rPr lang="pt-BR" dirty="0" smtClean="0"/>
              <a:t>Cada </a:t>
            </a:r>
            <a:r>
              <a:rPr lang="pt-BR" dirty="0"/>
              <a:t>elemento </a:t>
            </a:r>
            <a:r>
              <a:rPr lang="pt-BR" dirty="0" smtClean="0"/>
              <a:t>selecionado </a:t>
            </a:r>
            <a:r>
              <a:rPr lang="pt-BR" dirty="0"/>
              <a:t>vem </a:t>
            </a:r>
            <a:r>
              <a:rPr lang="pt-BR" dirty="0" smtClean="0"/>
              <a:t>dessa população</a:t>
            </a:r>
          </a:p>
          <a:p>
            <a:pPr lvl="1"/>
            <a:r>
              <a:rPr lang="pt-BR" dirty="0" smtClean="0"/>
              <a:t>Cada </a:t>
            </a:r>
            <a:r>
              <a:rPr lang="pt-BR" dirty="0"/>
              <a:t>elemento é </a:t>
            </a:r>
            <a:r>
              <a:rPr lang="pt-BR" dirty="0" smtClean="0"/>
              <a:t>selecionado de maneira independente</a:t>
            </a:r>
            <a:endParaRPr lang="pt-BR" dirty="0"/>
          </a:p>
          <a:p>
            <a:endParaRPr lang="pt-BR" dirty="0" smtClean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Amostragem Aleatória Simples: </a:t>
            </a:r>
            <a:r>
              <a:rPr lang="pt-BR" dirty="0" smtClean="0"/>
              <a:t>População Infinita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caso de populações infinitas, é impossível obter uma lista de todos os elementos na população</a:t>
            </a:r>
          </a:p>
          <a:p>
            <a:r>
              <a:rPr lang="pt-BR" dirty="0"/>
              <a:t>O processo de </a:t>
            </a:r>
            <a:r>
              <a:rPr lang="pt-BR" dirty="0" smtClean="0"/>
              <a:t>seleção do número aleatório não </a:t>
            </a:r>
            <a:r>
              <a:rPr lang="pt-BR" dirty="0"/>
              <a:t>pode ser usado para populações infinitas</a:t>
            </a:r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7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1483</TotalTime>
  <Words>1754</Words>
  <Application>Microsoft Office PowerPoint</Application>
  <PresentationFormat>Apresentação na tela (4:3)</PresentationFormat>
  <Paragraphs>358</Paragraphs>
  <Slides>47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Monotype Sorts</vt:lpstr>
      <vt:lpstr>Adjacência</vt:lpstr>
      <vt:lpstr>Equation</vt:lpstr>
      <vt:lpstr>Probabilidade e Estatística Aplicadas à Contabilidade I</vt:lpstr>
      <vt:lpstr>Amostragens e Distribuições Amostrais</vt:lpstr>
      <vt:lpstr>Amostragens e Distribuições Amostrais</vt:lpstr>
      <vt:lpstr>Inferência Estatística</vt:lpstr>
      <vt:lpstr>Inferência Estatística</vt:lpstr>
      <vt:lpstr>Amostragem Aleatória Simples: População Finita</vt:lpstr>
      <vt:lpstr>Amostragem Aleatória Simples: População Finita</vt:lpstr>
      <vt:lpstr>Amostragem Aleatória Simples: População Infinita</vt:lpstr>
      <vt:lpstr>Amostragem Aleatória Simples: População Infinita</vt:lpstr>
      <vt:lpstr>Estimação por Ponto</vt:lpstr>
      <vt:lpstr>Erro de Amostragem</vt:lpstr>
      <vt:lpstr>Erro de Amostragem</vt:lpstr>
      <vt:lpstr>Exemplo: Faculdade de Santo André</vt:lpstr>
      <vt:lpstr>Exemplo: Faculdade de Santo André</vt:lpstr>
      <vt:lpstr>Exemplo: Faculdade de Santo André</vt:lpstr>
      <vt:lpstr>Conduzindo um Censo</vt:lpstr>
      <vt:lpstr>Conduzindo um Censo</vt:lpstr>
      <vt:lpstr>Amostragem Aleatória Simples</vt:lpstr>
      <vt:lpstr>Amostragem Aleatória Simples Usando uma Tabela de Números Aleatórios</vt:lpstr>
      <vt:lpstr>Amostragem Aleatória Simples Usando uma Tabela de Números Aleatórios</vt:lpstr>
      <vt:lpstr>Amostragem Aleatória Simples Usando uma Tabela de Números Aleatórios</vt:lpstr>
      <vt:lpstr>Amostragem Aleatória Simples Usando uma Tabela de Números Aleatórios</vt:lpstr>
      <vt:lpstr>Amostragem Aleatória Simples Usando o Computador</vt:lpstr>
      <vt:lpstr>Estimador por Ponto</vt:lpstr>
      <vt:lpstr>Resumo das Estimativas por Pontos Fornecidas por uma Amostra Aleatória Simples</vt:lpstr>
      <vt:lpstr>Distribuição Amostral de x ̅</vt:lpstr>
      <vt:lpstr>Distribuição Amostral de x ̅</vt:lpstr>
      <vt:lpstr>Distribuição Amostral de x ̅</vt:lpstr>
      <vt:lpstr>Forma de Distribuição Amostral de x ̅</vt:lpstr>
      <vt:lpstr>Teorema do Limite Central</vt:lpstr>
      <vt:lpstr>Teorema do Limite Central</vt:lpstr>
      <vt:lpstr>Teorema do Limite Central</vt:lpstr>
      <vt:lpstr>Teorema do Limite Central</vt:lpstr>
      <vt:lpstr>Teorema do Limite Central</vt:lpstr>
      <vt:lpstr>Distribuição Amostral de x ̅ para notas do ENEM </vt:lpstr>
      <vt:lpstr>Distribuição Amostral de x ̅ para notas do ENEM </vt:lpstr>
      <vt:lpstr>Distribuição Amostral de x ̅ para notas do ENEM </vt:lpstr>
      <vt:lpstr>Distribuição Amostral de x ̅ para notas do ENEM </vt:lpstr>
      <vt:lpstr>Distribuição Amostral de x ̅ para notas do ENEM </vt:lpstr>
      <vt:lpstr>Distribuição Amostral de x ̅ para notas do ENEM </vt:lpstr>
      <vt:lpstr>Distribuição Amostral de x ̅ para notas do ENEM </vt:lpstr>
      <vt:lpstr>Distribuição Amostral de x ̅ para notas do ENEM </vt:lpstr>
      <vt:lpstr>Relação entre o Tamanho da Amostra e a Distribuição Amostral de x ̅</vt:lpstr>
      <vt:lpstr>Relação entre o Tamanho da Amostra e a Distribuição Amostral de x ̅</vt:lpstr>
      <vt:lpstr>Relação entre o Tamanho da Amostra e a Distribuição Amostral de x ̅</vt:lpstr>
      <vt:lpstr>Relação entre o Tamanho da Amostra e a Distribuição Amostral de x ̅</vt:lpstr>
      <vt:lpstr>Obrigado pela Atenção!!!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 e Estatística Aplicadas à Contabilidade</dc:title>
  <dc:creator>Marcelo Botelho da Costa Moraes</dc:creator>
  <cp:lastModifiedBy>Marcelo Botelho .</cp:lastModifiedBy>
  <cp:revision>169</cp:revision>
  <dcterms:created xsi:type="dcterms:W3CDTF">2012-02-29T19:02:28Z</dcterms:created>
  <dcterms:modified xsi:type="dcterms:W3CDTF">2016-11-21T18:25:24Z</dcterms:modified>
</cp:coreProperties>
</file>