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1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0080625" cy="7559675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" y="-102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9055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9055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E3A2813-53DF-4FE9-9D79-5E82B2EBBADB}" type="slidenum">
              <a:t>‹nº›</a:t>
            </a:fld>
            <a:endParaRPr lang="fi-FI" sz="14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fi-FI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fi-FI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fi-FI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fi-FI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4F251A0-423B-4AB9-ADCA-2427573B41AE}" type="slidenum">
              <a:t>‹nº›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i-FI" sz="2000" b="0" i="0" u="none" strike="noStrike">
        <a:ln>
          <a:noFill/>
        </a:ln>
        <a:latin typeface="Arial" pitchFamily="18"/>
        <a:ea typeface="DejaVu Sans" pitchFamily="2"/>
        <a:cs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lvl="0"/>
            <a:endParaRPr lang="fi-FI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lvl="0"/>
            <a:endParaRPr lang="fi-FI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lvl="0"/>
            <a:fld id="{CE051A7C-DE7C-4BE7-A1E1-D3C0728B05C8}" type="slidenum">
              <a:rPr lang="fi-FI" smtClean="0"/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0A482CA4-CE1E-4E42-8E74-8A060FBAFB8D}" type="slidenum">
              <a:rPr lang="fi-FI" smtClean="0"/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8BD90684-5F9F-4379-A45F-D79D7C71E19A}" type="slidenum">
              <a:rPr lang="fi-FI" smtClean="0"/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9D87F884-7492-4CC5-BA06-FC1808CDD4A3}" type="slidenum">
              <a:rPr lang="fi-FI" smtClean="0"/>
              <a:t>‹nº›</a:t>
            </a:fld>
            <a:endParaRPr lang="fi-FI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5362E9AF-1209-49E2-91F8-85EFB5A6567E}" type="slidenum">
              <a:rPr lang="fi-FI" smtClean="0"/>
              <a:t>‹nº›</a:t>
            </a:fld>
            <a:endParaRPr lang="fi-FI"/>
          </a:p>
        </p:txBody>
      </p:sp>
      <p:sp>
        <p:nvSpPr>
          <p:cNvPr id="7" name="Divisa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EB636102-265D-42C8-A29A-3F46B603347C}" type="slidenum">
              <a:rPr lang="fi-FI" smtClean="0"/>
              <a:t>‹nº›</a:t>
            </a:fld>
            <a:endParaRPr lang="fi-FI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3324710B-4FCF-4DF7-A46D-9D585E4E643B}" type="slidenum">
              <a:rPr lang="fi-FI" smtClean="0"/>
              <a:t>‹nº›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0B01125A-EC09-4633-926D-A8CB48709A15}" type="slidenum">
              <a:rPr lang="fi-FI" smtClean="0"/>
              <a:t>‹nº›</a:t>
            </a:fld>
            <a:endParaRPr lang="fi-FI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46D0D87B-83AD-4D5B-9634-D700818CA9C0}" type="slidenum">
              <a:rPr lang="fi-FI" smtClean="0"/>
              <a:t>‹nº›</a:t>
            </a:fld>
            <a:endParaRPr lang="fi-FI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fi-FI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2D4615E4-2173-4973-9783-6B739F056CB0}" type="slidenum">
              <a:rPr lang="fi-FI" smtClean="0"/>
              <a:t>‹nº›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fi-FI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fi-FI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fld id="{98E08A99-BA25-42D7-9813-1E766682A12D}" type="slidenum">
              <a:rPr lang="fi-FI" smtClean="0"/>
              <a:t>‹nº›</a:t>
            </a:fld>
            <a:endParaRPr lang="fi-FI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fi-FI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fi-FI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pPr lvl="0"/>
            <a:fld id="{1663CDDD-C4AB-4446-B390-8EB16EB040DD}" type="slidenum">
              <a:rPr lang="fi-FI" smtClean="0"/>
              <a:t>‹nº›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ps.fmvz.usp.br/~grisi/animacoes/gatos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hypnosis.home.netcom.com/iq_vs_religiosity.htm" TargetMode="External"/><Relationship Id="rId2" Type="http://schemas.openxmlformats.org/officeDocument/2006/relationships/hyperlink" Target="http://cancerres.aacrjournals.org/content/35/11_Part_2/3374.full-tex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lamitiesofnature.com/archive/?c=61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animacoes/fetos/fetos.htm" TargetMode="External"/><Relationship Id="rId4" Type="http://schemas.openxmlformats.org/officeDocument/2006/relationships/hyperlink" Target="http://vps.fmvz.usp.br/~grisi/animacoes/fetos/feto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008063" y="2268538"/>
            <a:ext cx="9072562" cy="255746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sz="60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Correlação</a:t>
            </a:r>
            <a:br>
              <a:rPr lang="fi-FI" sz="60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fi-FI" sz="60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</a:t>
            </a:r>
            <a:br>
              <a:rPr lang="fi-FI" sz="60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fi-FI" sz="60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Regressão Linear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/>
              <a:t>Cálculo da reta de Regressão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62056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SzPct val="100000"/>
              <a:buFont typeface="Arial" pitchFamily="34" charset="0"/>
              <a:buChar char="•"/>
            </a:pPr>
            <a:r>
              <a:rPr lang="fi-FI" sz="2400" dirty="0"/>
              <a:t>Equação da reta:</a:t>
            </a:r>
          </a:p>
          <a:p>
            <a:pPr lvl="0">
              <a:buSzPct val="100000"/>
              <a:buFont typeface="Arial" pitchFamily="34" charset="0"/>
              <a:buChar char="•"/>
            </a:pPr>
            <a:endParaRPr lang="fi-FI" sz="2400" dirty="0"/>
          </a:p>
          <a:p>
            <a:pPr lvl="0">
              <a:buSzPct val="100000"/>
              <a:buFont typeface="Arial" pitchFamily="34" charset="0"/>
              <a:buChar char="•"/>
            </a:pPr>
            <a:r>
              <a:rPr lang="fi-FI" sz="2400" dirty="0"/>
              <a:t>Coeficiente angular:</a:t>
            </a:r>
          </a:p>
          <a:p>
            <a:pPr lvl="0">
              <a:buSzPct val="100000"/>
              <a:buFont typeface="Arial" pitchFamily="34" charset="0"/>
              <a:buChar char="•"/>
            </a:pPr>
            <a:r>
              <a:rPr lang="fi-FI" sz="2400" dirty="0"/>
              <a:t>(inclinação)</a:t>
            </a:r>
          </a:p>
          <a:p>
            <a:pPr lvl="0">
              <a:buSzPct val="100000"/>
              <a:buFont typeface="Arial" pitchFamily="34" charset="0"/>
              <a:buChar char="•"/>
            </a:pPr>
            <a:endParaRPr lang="fi-FI" sz="2400" dirty="0"/>
          </a:p>
          <a:p>
            <a:pPr lvl="0">
              <a:buSzPct val="100000"/>
              <a:buFont typeface="Arial" pitchFamily="34" charset="0"/>
              <a:buChar char="•"/>
            </a:pPr>
            <a:r>
              <a:rPr lang="fi-FI" sz="2400" dirty="0"/>
              <a:t>Coeficiente linear:</a:t>
            </a:r>
          </a:p>
          <a:p>
            <a:pPr lvl="0">
              <a:buSzPct val="100000"/>
              <a:buFont typeface="Arial" pitchFamily="34" charset="0"/>
              <a:buChar char="•"/>
            </a:pPr>
            <a:r>
              <a:rPr lang="fi-FI" sz="2400" dirty="0"/>
              <a:t>(intercepto)</a:t>
            </a:r>
          </a:p>
          <a:p>
            <a:pPr lvl="0">
              <a:buSzPct val="100000"/>
              <a:buFont typeface="Arial" pitchFamily="34" charset="0"/>
              <a:buChar char="•"/>
            </a:pPr>
            <a:endParaRPr lang="fi-FI" sz="2400" dirty="0"/>
          </a:p>
          <a:p>
            <a:pPr lvl="0">
              <a:buSzPct val="100000"/>
              <a:buFont typeface="Arial" pitchFamily="34" charset="0"/>
              <a:buChar char="•"/>
            </a:pPr>
            <a:r>
              <a:rPr lang="fi-FI" sz="2400" dirty="0"/>
              <a:t>Esse é o Método dos Mínimos Quadrados (</a:t>
            </a:r>
            <a:r>
              <a:rPr lang="fi-FI" sz="2400" dirty="0">
                <a:hlinkClick r:id="rId3"/>
              </a:rPr>
              <a:t>animação</a:t>
            </a:r>
            <a:r>
              <a:rPr lang="fi-FI" sz="24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2160" y="1835621"/>
            <a:ext cx="51736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Resultados Minitab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0975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Fetos X Idade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520000"/>
            <a:ext cx="4736880" cy="308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040000" y="1980000"/>
            <a:ext cx="4921920" cy="43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0" y="2808000"/>
            <a:ext cx="30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Resultados Minitab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Peso x Coração (gatos)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687040"/>
            <a:ext cx="4495320" cy="307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978080" y="2268000"/>
            <a:ext cx="4921920" cy="43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0" y="2988000"/>
            <a:ext cx="30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070975" cy="11731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A precisão é igual?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1440" y="1835280"/>
            <a:ext cx="9143640" cy="457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Correlação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Correlação Positiva</a:t>
            </a:r>
          </a:p>
          <a:p>
            <a:pPr lvl="0"/>
            <a:r>
              <a:rPr lang="fi-FI"/>
              <a:t>Se as variáveis X e Y crescem no mesmo sentido, i.e., quando X cresce, Y em média também cresce.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34800" y="3574800"/>
            <a:ext cx="3625200" cy="36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Correlação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Correlação Negativa</a:t>
            </a:r>
          </a:p>
          <a:p>
            <a:pPr lvl="0"/>
            <a:r>
              <a:rPr lang="fi-FI"/>
              <a:t>Se as variáveis X e Y variam em sentidos contrários, i.e., quando X cresce, Y em média decresce.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34800" y="3600000"/>
            <a:ext cx="3625200" cy="36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Coeficientes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fi-FI"/>
              <a:t>Coeficiente de Correlação ( r ):</a:t>
            </a:r>
          </a:p>
          <a:p>
            <a:pPr lvl="1"/>
            <a:r>
              <a:rPr lang="fi-FI"/>
              <a:t>Medida da força da dependência linear entre duas variáveis</a:t>
            </a:r>
          </a:p>
          <a:p>
            <a:pPr lvl="0">
              <a:buNone/>
            </a:pPr>
            <a:endParaRPr lang="fi-FI"/>
          </a:p>
          <a:p>
            <a:pPr lvl="0">
              <a:buNone/>
            </a:pPr>
            <a:endParaRPr lang="fi-FI"/>
          </a:p>
          <a:p>
            <a:pPr lvl="0">
              <a:buNone/>
            </a:pPr>
            <a:r>
              <a:rPr lang="fi-FI"/>
              <a:t>Coeficiente de determinação ( r</a:t>
            </a:r>
            <a:r>
              <a:rPr lang="fi-FI" baseline="30000"/>
              <a:t>2</a:t>
            </a:r>
            <a:r>
              <a:rPr lang="fi-FI"/>
              <a:t> ):</a:t>
            </a:r>
          </a:p>
          <a:p>
            <a:pPr lvl="1"/>
            <a:r>
              <a:rPr lang="fi-FI"/>
              <a:t>Proporção da  variabilidade total em y que é explicada pelo grau de relação linear com os valores de x.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227388"/>
            <a:ext cx="741521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Correlação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12000" y="1844639"/>
            <a:ext cx="7547039" cy="5180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rma livre 3"/>
          <p:cNvSpPr/>
          <p:nvPr/>
        </p:nvSpPr>
        <p:spPr>
          <a:xfrm>
            <a:off x="4031640" y="7102440"/>
            <a:ext cx="23763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pt-BR" sz="1800" b="0" i="1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r </a:t>
            </a:r>
            <a:r>
              <a:rPr lang="pt-BR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= 0,77   </a:t>
            </a:r>
            <a:r>
              <a:rPr lang="pt-BR" sz="1800" b="0" i="1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r</a:t>
            </a:r>
            <a:r>
              <a:rPr lang="pt-BR" sz="1800" b="0" i="1" u="none" strike="noStrike" baseline="300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2 </a:t>
            </a:r>
            <a:r>
              <a:rPr lang="pt-BR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= 0,59</a:t>
            </a:r>
          </a:p>
        </p:txBody>
      </p:sp>
      <p:sp>
        <p:nvSpPr>
          <p:cNvPr id="5" name="Forma livre 4"/>
          <p:cNvSpPr/>
          <p:nvPr/>
        </p:nvSpPr>
        <p:spPr>
          <a:xfrm>
            <a:off x="2088360" y="1268280"/>
            <a:ext cx="676764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Comprimento (cm) e peso (kg) de cães (Araújo e Hossne, 1977)</a:t>
            </a:r>
          </a:p>
        </p:txBody>
      </p:sp>
      <p:sp>
        <p:nvSpPr>
          <p:cNvPr id="6" name="Forma livre 5"/>
          <p:cNvSpPr/>
          <p:nvPr/>
        </p:nvSpPr>
        <p:spPr>
          <a:xfrm>
            <a:off x="3600000" y="6840000"/>
            <a:ext cx="30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Correlação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11640" y="1269360"/>
            <a:ext cx="7061400" cy="484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Exemplos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9318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 sz="2800"/>
              <a:t>Se r = 1; r</a:t>
            </a:r>
            <a:r>
              <a:rPr lang="fi-FI" sz="2800" baseline="30000"/>
              <a:t>2</a:t>
            </a:r>
            <a:r>
              <a:rPr lang="fi-FI" sz="2800"/>
              <a:t> = 100%: Correlação positiva perfeita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689200"/>
            <a:ext cx="9752400" cy="32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ze\Downloads\Screenshot_4.png"/>
          <p:cNvPicPr>
            <a:picLocks noChangeAspect="1" noChangeArrowheads="1"/>
          </p:cNvPicPr>
          <p:nvPr/>
        </p:nvPicPr>
        <p:blipFill>
          <a:blip r:embed="rId2" cstate="print"/>
          <a:srcRect l="2062" t="19612"/>
          <a:stretch>
            <a:fillRect/>
          </a:stretch>
        </p:blipFill>
        <p:spPr bwMode="auto">
          <a:xfrm>
            <a:off x="674203" y="1239822"/>
            <a:ext cx="8921348" cy="615822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134745"/>
            <a:ext cx="8316516" cy="946326"/>
          </a:xfrm>
        </p:spPr>
        <p:txBody>
          <a:bodyPr/>
          <a:lstStyle/>
          <a:p>
            <a:r>
              <a:rPr lang="pt-BR" dirty="0" smtClean="0"/>
              <a:t>Aula de hoje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03808" y="5652046"/>
            <a:ext cx="9208523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Exemplos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 sz="2800"/>
              <a:t>Se r = -1; r</a:t>
            </a:r>
            <a:r>
              <a:rPr lang="fi-FI" sz="2800" baseline="30000"/>
              <a:t>2</a:t>
            </a:r>
            <a:r>
              <a:rPr lang="fi-FI" sz="2800"/>
              <a:t> = 100%: Correlação negativa perfeita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7600" y="2689200"/>
            <a:ext cx="9752400" cy="32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Exemplos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9318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 sz="2800"/>
              <a:t>Se r = 0; r</a:t>
            </a:r>
            <a:r>
              <a:rPr lang="fi-FI" sz="2800" baseline="30000"/>
              <a:t>2</a:t>
            </a:r>
            <a:r>
              <a:rPr lang="fi-FI" sz="2800"/>
              <a:t> = 0%: Não há correlação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7600" y="2689200"/>
            <a:ext cx="9752400" cy="32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104" y="2915741"/>
            <a:ext cx="3049588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Teste de hipóteses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SzPct val="120000"/>
              <a:buFont typeface="Arial" pitchFamily="34" charset="0"/>
              <a:buChar char="•"/>
            </a:pPr>
            <a:r>
              <a:rPr lang="fi-FI" dirty="0"/>
              <a:t>É possível realizar testes de hipótese sobre o coeficiente de correlação. Nesse caso:</a:t>
            </a:r>
          </a:p>
          <a:p>
            <a:pPr lvl="0">
              <a:buSzPct val="120000"/>
              <a:buFont typeface="Arial" pitchFamily="34" charset="0"/>
              <a:buChar char="•"/>
            </a:pPr>
            <a:endParaRPr lang="fi-FI" dirty="0"/>
          </a:p>
          <a:p>
            <a:pPr lvl="0">
              <a:buSzPct val="120000"/>
              <a:buFont typeface="Arial" pitchFamily="34" charset="0"/>
              <a:buChar char="•"/>
            </a:pPr>
            <a:r>
              <a:rPr lang="fi-FI" dirty="0"/>
              <a:t>O que equivale a testar o coeficiente da reta</a:t>
            </a:r>
            <a:r>
              <a:rPr lang="fi-FI" dirty="0" smtClean="0"/>
              <a:t>.</a:t>
            </a:r>
          </a:p>
          <a:p>
            <a:pPr lvl="0">
              <a:buSzPct val="120000"/>
              <a:buFont typeface="Arial" pitchFamily="34" charset="0"/>
              <a:buChar char="•"/>
            </a:pPr>
            <a:endParaRPr lang="fi-FI" dirty="0"/>
          </a:p>
          <a:p>
            <a:pPr lvl="0">
              <a:buSzPct val="120000"/>
              <a:buFont typeface="Arial" pitchFamily="34" charset="0"/>
              <a:buChar char="•"/>
            </a:pPr>
            <a:endParaRPr lang="fi-FI" dirty="0"/>
          </a:p>
          <a:p>
            <a:pPr lvl="0">
              <a:buSzPct val="120000"/>
              <a:buFont typeface="Arial" pitchFamily="34" charset="0"/>
              <a:buChar char="•"/>
            </a:pPr>
            <a:r>
              <a:rPr lang="fi-FI" dirty="0" smtClean="0"/>
              <a:t>Em </a:t>
            </a:r>
            <a:r>
              <a:rPr lang="fi-FI" dirty="0"/>
              <a:t>ambos os casos, a interpretação deste teste é: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Resultados Minitab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Fetos X Idade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520000"/>
            <a:ext cx="4736880" cy="308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040000" y="1980000"/>
            <a:ext cx="4921920" cy="43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0" y="2808000"/>
            <a:ext cx="30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2520000" y="3420000"/>
            <a:ext cx="21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4068000" y="4608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Resultados Minitab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Peso X Coração(gatos)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687040"/>
            <a:ext cx="4495320" cy="307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978080" y="2196000"/>
            <a:ext cx="4921920" cy="43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0" y="3024000"/>
            <a:ext cx="2880000" cy="57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2628000" y="3744000"/>
            <a:ext cx="1980000" cy="57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3888000" y="4824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3160" y="4715941"/>
            <a:ext cx="9885599" cy="2129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2400" b="0" i="0" u="none" strike="noStrike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"Correlation doesn't imply causation, but it does waggle its eyebrows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2400" b="0" i="0" u="none" strike="noStrike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suggestively and gesture furtively while mouthing "look over there".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2400" b="0" i="0" u="none" strike="noStrike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2400" b="0" i="0" u="none" strike="noStrike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Tradução: ”Correlação não implica em causalidade, mas mexe as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2400" b="0" i="0" u="none" strike="noStrike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sombrancelhas de maneira sugestiva e gesticula furtivamente enquanto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2400" b="0" i="0" u="none" strike="noStrike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 sussura "olha aquilo".</a:t>
            </a:r>
          </a:p>
        </p:txBody>
      </p:sp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91840" y="395461"/>
            <a:ext cx="8248138" cy="84044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sz="4800" dirty="0"/>
              <a:t>Correlação X Causalidade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alphaModFix/>
            <a:lum/>
          </a:blip>
          <a:stretch>
            <a:fillRect/>
          </a:stretch>
        </p:blipFill>
        <p:spPr>
          <a:xfrm>
            <a:off x="1583928" y="1619597"/>
            <a:ext cx="7322422" cy="295130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Câncer X Consumo de carne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67153" y="1115541"/>
            <a:ext cx="6933599" cy="5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4176216" y="6588149"/>
            <a:ext cx="261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Dados de 1964-1966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IQ x % de religiosos (por país)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1768475"/>
            <a:ext cx="7078663" cy="49895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Típica interpretação errônea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00000" y="1260000"/>
            <a:ext cx="8100000" cy="59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e\Dropbox\disciplinas\vps126\teoria\regressão\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92" y="323453"/>
            <a:ext cx="9505056" cy="6228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Feto X Idade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56120" y="1276560"/>
            <a:ext cx="6253200" cy="62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Curiosidades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Sobrevivencia X dose de radiação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60000" y="2196000"/>
            <a:ext cx="4921920" cy="43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60000" y="2725200"/>
            <a:ext cx="4393800" cy="30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180000" y="2988000"/>
            <a:ext cx="30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2880000" y="3636000"/>
            <a:ext cx="180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3863879" y="483948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Curiosidades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Sobrevivencia X dose de radiação (log)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978080" y="2217599"/>
            <a:ext cx="4921920" cy="43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40000" y="2700000"/>
            <a:ext cx="4381200" cy="2971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360000" y="2988000"/>
            <a:ext cx="378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3060000" y="3780000"/>
            <a:ext cx="198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3996000" y="4824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Curiosidades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Peso X Cérebro de mamíferos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520000"/>
            <a:ext cx="4762079" cy="30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040000" y="2289600"/>
            <a:ext cx="4921920" cy="43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0" y="2808000"/>
            <a:ext cx="30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2520000" y="3420000"/>
            <a:ext cx="21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4068000" y="4608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Curiosidades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1670050"/>
            <a:ext cx="9072563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Peso X Cérebro de mamíferos (log)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40000" y="2289600"/>
            <a:ext cx="4921920" cy="43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89880" y="2661480"/>
            <a:ext cx="4470120" cy="30985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360000" y="2988000"/>
            <a:ext cx="414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3060000" y="3780000"/>
            <a:ext cx="18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4031999" y="4824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Curiosidades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4294967295"/>
          </p:nvPr>
        </p:nvSpPr>
        <p:spPr>
          <a:xfrm>
            <a:off x="0" y="4046538"/>
            <a:ext cx="9070975" cy="228917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Poluição X População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0640" y="1204559"/>
            <a:ext cx="4239360" cy="2935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a livre 4"/>
          <p:cNvSpPr/>
          <p:nvPr/>
        </p:nvSpPr>
        <p:spPr>
          <a:xfrm>
            <a:off x="0" y="1440000"/>
            <a:ext cx="252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2160000" y="1980000"/>
            <a:ext cx="21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3420000" y="3096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Curiosidades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0" y="4046538"/>
            <a:ext cx="9070975" cy="3186112"/>
          </a:xfr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Poluição X:</a:t>
            </a:r>
          </a:p>
          <a:p>
            <a:pPr lvl="1"/>
            <a:r>
              <a:rPr lang="fi-FI"/>
              <a:t>População</a:t>
            </a:r>
          </a:p>
          <a:p>
            <a:pPr lvl="1"/>
            <a:r>
              <a:rPr lang="fi-FI"/>
              <a:t>Temperatura média</a:t>
            </a:r>
          </a:p>
          <a:p>
            <a:pPr lvl="1"/>
            <a:r>
              <a:rPr lang="fi-FI"/>
              <a:t>Número de fábricas</a:t>
            </a:r>
          </a:p>
          <a:p>
            <a:pPr lvl="1"/>
            <a:r>
              <a:rPr lang="fi-FI"/>
              <a:t>Velocidade do vento</a:t>
            </a:r>
          </a:p>
          <a:p>
            <a:pPr lvl="1"/>
            <a:r>
              <a:rPr lang="fi-FI"/>
              <a:t>Chuva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0640" y="1204559"/>
            <a:ext cx="4239360" cy="293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320000" y="2520000"/>
            <a:ext cx="5760000" cy="50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a livre 5"/>
          <p:cNvSpPr/>
          <p:nvPr/>
        </p:nvSpPr>
        <p:spPr>
          <a:xfrm>
            <a:off x="4320000" y="2880000"/>
            <a:ext cx="5760000" cy="9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6660000" y="5400000"/>
            <a:ext cx="2160000" cy="72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7956000" y="6552000"/>
            <a:ext cx="90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8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69520" y="-6120"/>
            <a:ext cx="358884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Mais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31" y="1632890"/>
            <a:ext cx="9072563" cy="517128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Dados </a:t>
            </a:r>
            <a:r>
              <a:rPr lang="pt-BR" dirty="0" smtClean="0"/>
              <a:t>sobre consumo de gordura animal e câncer de mama são de 1964-1966. O artigo é esse:</a:t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http://cancerres.aacrjournals.org/content/35/11_Part_2/3374.</a:t>
            </a:r>
            <a:r>
              <a:rPr lang="pt-BR" dirty="0" err="1" smtClean="0">
                <a:hlinkClick r:id="rId2"/>
              </a:rPr>
              <a:t>full</a:t>
            </a:r>
            <a:r>
              <a:rPr lang="pt-BR" dirty="0" smtClean="0">
                <a:hlinkClick r:id="rId2"/>
              </a:rPr>
              <a:t>-text.pdf</a:t>
            </a:r>
            <a:endParaRPr lang="pt-BR" dirty="0" smtClean="0"/>
          </a:p>
          <a:p>
            <a:r>
              <a:rPr lang="pt-BR" dirty="0" smtClean="0"/>
              <a:t>Religião Vs. QI:</a:t>
            </a:r>
            <a:br>
              <a:rPr lang="pt-BR" dirty="0" smtClean="0"/>
            </a:br>
            <a:r>
              <a:rPr lang="pt-BR" dirty="0" smtClean="0"/>
              <a:t>Os dados da aula são daqui:</a:t>
            </a:r>
            <a:br>
              <a:rPr lang="pt-BR" dirty="0" smtClean="0"/>
            </a:br>
            <a:r>
              <a:rPr lang="pt-BR" dirty="0" smtClean="0">
                <a:hlinkClick r:id="rId3"/>
              </a:rPr>
              <a:t>http://hypnosis.home.netcom.com/iq_vs_religiosity.htm</a:t>
            </a:r>
            <a:endParaRPr lang="pt-BR" dirty="0" smtClean="0"/>
          </a:p>
          <a:p>
            <a:r>
              <a:rPr lang="pt-BR" dirty="0" smtClean="0"/>
              <a:t>Gráfico mais </a:t>
            </a:r>
            <a:r>
              <a:rPr lang="pt-BR" dirty="0" smtClean="0"/>
              <a:t>bonito </a:t>
            </a:r>
            <a:r>
              <a:rPr lang="pt-BR" dirty="0" smtClean="0"/>
              <a:t>(e com mais pontos) aqui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>
                <a:hlinkClick r:id="rId4"/>
              </a:rPr>
              <a:t>http://www.calamitiesofnature.com/archive/?c=619</a:t>
            </a:r>
            <a:endParaRPr lang="pt-BR" dirty="0" smtClean="0"/>
          </a:p>
          <a:p>
            <a:r>
              <a:rPr lang="pt-BR" dirty="0" smtClean="0"/>
              <a:t>Ambos dão a fonte de dados que eles utilizaram.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Testes estudados até agora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Variável Qualitativa (grupos) X:</a:t>
            </a:r>
          </a:p>
          <a:p>
            <a:pPr lvl="1"/>
            <a:r>
              <a:rPr lang="fi-FI"/>
              <a:t>Qualitativa Nominal →  </a:t>
            </a:r>
            <a:r>
              <a:rPr lang="fi-FI" sz="2600">
                <a:latin typeface="DejaVu Sans" pitchFamily="34"/>
                <a:ea typeface="DejaVu Sans" pitchFamily="34"/>
                <a:cs typeface="DejaVu Sans" pitchFamily="34"/>
              </a:rPr>
              <a:t>χ</a:t>
            </a:r>
            <a:r>
              <a:rPr lang="fi-FI" sz="2600" baseline="30000"/>
              <a:t>2</a:t>
            </a:r>
          </a:p>
          <a:p>
            <a:pPr lvl="1"/>
            <a:r>
              <a:rPr lang="fi-FI"/>
              <a:t>Qualitativa Ordinal → </a:t>
            </a:r>
            <a:r>
              <a:rPr lang="fi-FI" sz="2000"/>
              <a:t>Mann-Whitney, Wilcoxon, etc.</a:t>
            </a:r>
          </a:p>
          <a:p>
            <a:pPr lvl="1"/>
            <a:r>
              <a:rPr lang="fi-FI"/>
              <a:t>Quantitativa → </a:t>
            </a:r>
            <a:r>
              <a:rPr lang="fi-FI" sz="2000"/>
              <a:t>Teste t, ANOVA, Mann-Whitney, Wilcoxon,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Testes estudados até agora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Variável Qualitativa (grupos) X:</a:t>
            </a:r>
          </a:p>
          <a:p>
            <a:pPr lvl="1"/>
            <a:r>
              <a:rPr lang="fi-FI"/>
              <a:t>Qualitativa Nominal →  </a:t>
            </a:r>
            <a:r>
              <a:rPr lang="fi-FI" sz="2600">
                <a:latin typeface="DejaVu Sans" pitchFamily="34"/>
                <a:ea typeface="DejaVu Sans" pitchFamily="34"/>
                <a:cs typeface="DejaVu Sans" pitchFamily="34"/>
              </a:rPr>
              <a:t>χ</a:t>
            </a:r>
            <a:r>
              <a:rPr lang="fi-FI" sz="2600" baseline="30000"/>
              <a:t>2</a:t>
            </a:r>
          </a:p>
          <a:p>
            <a:pPr lvl="1"/>
            <a:r>
              <a:rPr lang="fi-FI"/>
              <a:t>Qualitativa Ordinal → </a:t>
            </a:r>
            <a:r>
              <a:rPr lang="fi-FI" sz="2000"/>
              <a:t>Mann-Whitney, Wilcoxon, etc.</a:t>
            </a:r>
          </a:p>
          <a:p>
            <a:pPr lvl="1"/>
            <a:r>
              <a:rPr lang="fi-FI"/>
              <a:t>Quantitativa → </a:t>
            </a:r>
            <a:r>
              <a:rPr lang="fi-FI" sz="2000"/>
              <a:t>Teste t, ANOVA, Mann-Whitney, Wilcoxon, etc.</a:t>
            </a:r>
          </a:p>
          <a:p>
            <a:pPr lvl="2">
              <a:buNone/>
            </a:pPr>
            <a:endParaRPr lang="fi-FI" sz="2000"/>
          </a:p>
          <a:p>
            <a:pPr lvl="0"/>
            <a:r>
              <a:rPr lang="fi-FI"/>
              <a:t>Variável Quantitativa X Quantitativa →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Testes estudados até agora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Variável Qualitativa (grupos) X:</a:t>
            </a:r>
          </a:p>
          <a:p>
            <a:pPr lvl="1"/>
            <a:r>
              <a:rPr lang="fi-FI"/>
              <a:t>Qualitativa Nominal →  </a:t>
            </a:r>
            <a:r>
              <a:rPr lang="fi-FI" sz="2600">
                <a:latin typeface="DejaVu Sans" pitchFamily="34"/>
                <a:ea typeface="DejaVu Sans" pitchFamily="34"/>
                <a:cs typeface="DejaVu Sans" pitchFamily="34"/>
              </a:rPr>
              <a:t>χ</a:t>
            </a:r>
            <a:r>
              <a:rPr lang="fi-FI" sz="2600" baseline="30000"/>
              <a:t>2</a:t>
            </a:r>
          </a:p>
          <a:p>
            <a:pPr lvl="1"/>
            <a:r>
              <a:rPr lang="fi-FI"/>
              <a:t>Qualitativa Ordinal → </a:t>
            </a:r>
            <a:r>
              <a:rPr lang="fi-FI" sz="2000"/>
              <a:t>Mann-Whitney, Wilcoxon, etc.</a:t>
            </a:r>
          </a:p>
          <a:p>
            <a:pPr lvl="1"/>
            <a:r>
              <a:rPr lang="fi-FI"/>
              <a:t>Quantitativa → </a:t>
            </a:r>
            <a:r>
              <a:rPr lang="fi-FI" sz="2000"/>
              <a:t>Teste t, ANOVA, Mann-Whitney, Wilcoxon, etc.</a:t>
            </a:r>
          </a:p>
          <a:p>
            <a:pPr lvl="2">
              <a:buNone/>
            </a:pPr>
            <a:endParaRPr lang="fi-FI" sz="2000"/>
          </a:p>
          <a:p>
            <a:pPr lvl="0"/>
            <a:r>
              <a:rPr lang="fi-FI"/>
              <a:t>Variável Quantitativa X Quantitativa →</a:t>
            </a:r>
          </a:p>
          <a:p>
            <a:pPr lvl="1" algn="ctr">
              <a:buNone/>
            </a:pPr>
            <a:r>
              <a:rPr lang="fi-FI" sz="3200" u="sng"/>
              <a:t>Correlação e Regressão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Objetivos desta aula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fi-FI"/>
              <a:t>Analisar as relações entre duas variáveis quantitativas:</a:t>
            </a:r>
          </a:p>
          <a:p>
            <a:pPr lvl="1"/>
            <a:r>
              <a:rPr lang="fi-FI"/>
              <a:t>Como prever valores de uma variável</a:t>
            </a:r>
          </a:p>
          <a:p>
            <a:pPr lvl="1"/>
            <a:r>
              <a:rPr lang="fi-FI"/>
              <a:t>Como medir a intensidade de relação</a:t>
            </a:r>
          </a:p>
          <a:p>
            <a:pPr lvl="1"/>
            <a:r>
              <a:rPr lang="fi-FI"/>
              <a:t>Como provar a existência dessa relação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Feto X Idade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4294967295"/>
          </p:nvPr>
        </p:nvSpPr>
        <p:spPr>
          <a:xfrm>
            <a:off x="5184775" y="1260475"/>
            <a:ext cx="4895850" cy="2159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fi-FI"/>
              <a:t>Como utilizar o tamanho do feto para estimar a idade gestacional?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8120" y="1276560"/>
            <a:ext cx="5065200" cy="50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70975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Feto X Idade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4294967295"/>
          </p:nvPr>
        </p:nvSpPr>
        <p:spPr>
          <a:xfrm>
            <a:off x="5184775" y="1260475"/>
            <a:ext cx="4895850" cy="2159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fi-FI"/>
              <a:t>É possível que uma função linear de 1</a:t>
            </a:r>
            <a:r>
              <a:rPr lang="fi-FI" baseline="30000"/>
              <a:t>o</a:t>
            </a:r>
            <a:r>
              <a:rPr lang="fi-FI"/>
              <a:t> grau (uma reta) explique esses dados?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2120" y="1276560"/>
            <a:ext cx="5065200" cy="50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472000" y="3744000"/>
            <a:ext cx="3883319" cy="72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i-FI" sz="3200" b="0" i="0" u="none" strike="noStrike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  <a:hlinkClick r:id="rId4"/>
              </a:rPr>
              <a:t>Como desenhá-la?</a:t>
            </a:r>
            <a:endParaRPr lang="fi-FI" sz="3200" b="0" i="0" u="none" strike="noStrike" dirty="0">
              <a:ln>
                <a:noFill/>
              </a:ln>
              <a:latin typeface="Arial" pitchFamily="18"/>
              <a:ea typeface="DejaVu Sans" pitchFamily="2"/>
              <a:cs typeface="DejaVu Sans" pitchFamily="2"/>
              <a:hlinkClick r:id="rId5" action="ppaction://hlinkfi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879</TotalTime>
  <Words>598</Words>
  <Application>Microsoft Office PowerPoint</Application>
  <PresentationFormat>Apresentação na tela (4:3)</PresentationFormat>
  <Paragraphs>115</Paragraphs>
  <Slides>37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Concurso</vt:lpstr>
      <vt:lpstr>Correlação e Regressão Linear</vt:lpstr>
      <vt:lpstr>Aula de hoje</vt:lpstr>
      <vt:lpstr>Feto X Idade</vt:lpstr>
      <vt:lpstr>Testes estudados até agora</vt:lpstr>
      <vt:lpstr>Testes estudados até agora</vt:lpstr>
      <vt:lpstr>Testes estudados até agora</vt:lpstr>
      <vt:lpstr>Objetivos desta aula</vt:lpstr>
      <vt:lpstr>Feto X Idade</vt:lpstr>
      <vt:lpstr>Feto X Idade</vt:lpstr>
      <vt:lpstr>Cálculo da reta de Regressão</vt:lpstr>
      <vt:lpstr>Resultados Minitab</vt:lpstr>
      <vt:lpstr>Resultados Minitab</vt:lpstr>
      <vt:lpstr>A precisão é igual?</vt:lpstr>
      <vt:lpstr>Correlação</vt:lpstr>
      <vt:lpstr>Correlação</vt:lpstr>
      <vt:lpstr>Coeficientes</vt:lpstr>
      <vt:lpstr>Correlação</vt:lpstr>
      <vt:lpstr>Correlação</vt:lpstr>
      <vt:lpstr>Exemplos</vt:lpstr>
      <vt:lpstr>Exemplos</vt:lpstr>
      <vt:lpstr>Exemplos</vt:lpstr>
      <vt:lpstr>Teste de hipóteses</vt:lpstr>
      <vt:lpstr>Resultados Minitab</vt:lpstr>
      <vt:lpstr>Resultados Minitab</vt:lpstr>
      <vt:lpstr>Correlação X Causalidade</vt:lpstr>
      <vt:lpstr>Câncer X Consumo de carne</vt:lpstr>
      <vt:lpstr>IQ x % de religiosos (por país)</vt:lpstr>
      <vt:lpstr>Típica interpretação errônea</vt:lpstr>
      <vt:lpstr>Slide 29</vt:lpstr>
      <vt:lpstr>Curiosidades</vt:lpstr>
      <vt:lpstr>Curiosidades</vt:lpstr>
      <vt:lpstr>Curiosidades</vt:lpstr>
      <vt:lpstr>Curiosidades</vt:lpstr>
      <vt:lpstr>Curiosidades</vt:lpstr>
      <vt:lpstr>Curiosidades</vt:lpstr>
      <vt:lpstr>Slide 36</vt:lpstr>
      <vt:lpstr>Mais dados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Correlação e Regressão Linear</dc:title>
  <dc:creator>Jose</dc:creator>
  <cp:lastModifiedBy>ze</cp:lastModifiedBy>
  <cp:revision>107</cp:revision>
  <cp:lastPrinted>2015-11-04T19:50:43Z</cp:lastPrinted>
  <dcterms:created xsi:type="dcterms:W3CDTF">2009-11-17T10:40:07Z</dcterms:created>
  <dcterms:modified xsi:type="dcterms:W3CDTF">2016-09-30T23:53:31Z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