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64" r:id="rId4"/>
    <p:sldId id="257" r:id="rId5"/>
    <p:sldId id="265" r:id="rId6"/>
    <p:sldId id="267" r:id="rId7"/>
    <p:sldId id="266" r:id="rId8"/>
    <p:sldId id="279" r:id="rId9"/>
    <p:sldId id="274" r:id="rId10"/>
    <p:sldId id="275" r:id="rId11"/>
    <p:sldId id="276" r:id="rId12"/>
    <p:sldId id="277" r:id="rId13"/>
    <p:sldId id="278" r:id="rId14"/>
    <p:sldId id="273" r:id="rId15"/>
    <p:sldId id="259" r:id="rId16"/>
    <p:sldId id="261" r:id="rId17"/>
    <p:sldId id="260"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41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6767C-5BAE-4B51-A495-C16AA6612AEE}" type="datetimeFigureOut">
              <a:rPr lang="pt-BR" smtClean="0"/>
              <a:t>02/03/2020</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B4609-9874-4731-AFB6-A9B02D1927E8}" type="slidenum">
              <a:rPr lang="pt-BR" smtClean="0"/>
              <a:t>‹nº›</a:t>
            </a:fld>
            <a:endParaRPr lang="pt-BR"/>
          </a:p>
        </p:txBody>
      </p:sp>
    </p:spTree>
    <p:extLst>
      <p:ext uri="{BB962C8B-B14F-4D97-AF65-F5344CB8AC3E}">
        <p14:creationId xmlns:p14="http://schemas.microsoft.com/office/powerpoint/2010/main" val="382640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8FA81F18-4682-47BD-9632-1D26FB4A0CB2}" type="slidenum">
              <a:rPr lang="pt-BR" smtClean="0"/>
              <a:t>13</a:t>
            </a:fld>
            <a:endParaRPr lang="pt-BR"/>
          </a:p>
        </p:txBody>
      </p:sp>
    </p:spTree>
    <p:extLst>
      <p:ext uri="{BB962C8B-B14F-4D97-AF65-F5344CB8AC3E}">
        <p14:creationId xmlns:p14="http://schemas.microsoft.com/office/powerpoint/2010/main" val="204446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8FA81F18-4682-47BD-9632-1D26FB4A0CB2}" type="slidenum">
              <a:rPr lang="pt-BR" smtClean="0"/>
              <a:t>14</a:t>
            </a:fld>
            <a:endParaRPr lang="pt-BR"/>
          </a:p>
        </p:txBody>
      </p:sp>
    </p:spTree>
    <p:extLst>
      <p:ext uri="{BB962C8B-B14F-4D97-AF65-F5344CB8AC3E}">
        <p14:creationId xmlns:p14="http://schemas.microsoft.com/office/powerpoint/2010/main" val="318883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36257BEB-D709-4F32-BB99-3E54083A9456}"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392126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36257BEB-D709-4F32-BB99-3E54083A9456}"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259614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36257BEB-D709-4F32-BB99-3E54083A9456}"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127940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36257BEB-D709-4F32-BB99-3E54083A9456}"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205458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57BEB-D709-4F32-BB99-3E54083A9456}"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210074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36257BEB-D709-4F32-BB99-3E54083A9456}"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239861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36257BEB-D709-4F32-BB99-3E54083A9456}" type="datetimeFigureOut">
              <a:rPr lang="pt-BR" smtClean="0"/>
              <a:t>02/03/2020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428157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36257BEB-D709-4F32-BB99-3E54083A9456}" type="datetimeFigureOut">
              <a:rPr lang="pt-BR" smtClean="0"/>
              <a:t>02/03/2020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29961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57BEB-D709-4F32-BB99-3E54083A9456}" type="datetimeFigureOut">
              <a:rPr lang="pt-BR" smtClean="0"/>
              <a:t>02/03/2020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38566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57BEB-D709-4F32-BB99-3E54083A9456}"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35738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57BEB-D709-4F32-BB99-3E54083A9456}"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624395-4C0A-406F-956D-83B1EC082688}" type="slidenum">
              <a:rPr lang="pt-BR" smtClean="0"/>
              <a:t>‹nº›</a:t>
            </a:fld>
            <a:endParaRPr lang="pt-BR"/>
          </a:p>
        </p:txBody>
      </p:sp>
    </p:spTree>
    <p:extLst>
      <p:ext uri="{BB962C8B-B14F-4D97-AF65-F5344CB8AC3E}">
        <p14:creationId xmlns:p14="http://schemas.microsoft.com/office/powerpoint/2010/main" val="310713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57BEB-D709-4F32-BB99-3E54083A9456}" type="datetimeFigureOut">
              <a:rPr lang="pt-BR" smtClean="0"/>
              <a:t>02/03/2020</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24395-4C0A-406F-956D-83B1EC082688}" type="slidenum">
              <a:rPr lang="pt-BR" smtClean="0"/>
              <a:t>‹nº›</a:t>
            </a:fld>
            <a:endParaRPr lang="pt-BR"/>
          </a:p>
        </p:txBody>
      </p:sp>
    </p:spTree>
    <p:extLst>
      <p:ext uri="{BB962C8B-B14F-4D97-AF65-F5344CB8AC3E}">
        <p14:creationId xmlns:p14="http://schemas.microsoft.com/office/powerpoint/2010/main" val="149183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m/dp/1118156323/ref=sr_ob_7?ie=UTF8&amp;qid=1455225476&amp;sr=8-7"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mazon.com/Art-Electronics-Paul-Horowitz/dp/0521809266/ref=sr_1_1?ie=UTF8&amp;qid=1455224912&amp;sr=8-1&amp;keywords=the+art+of+electronic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BtEckh3L9Q" TargetMode="External"/><Relationship Id="rId2" Type="http://schemas.openxmlformats.org/officeDocument/2006/relationships/hyperlink" Target="https://www.youtube.com/watch?v=OyC02DWq3mI" TargetMode="External"/><Relationship Id="rId1" Type="http://schemas.openxmlformats.org/officeDocument/2006/relationships/slideLayout" Target="../slideLayouts/slideLayout1.xml"/><Relationship Id="rId5" Type="http://schemas.openxmlformats.org/officeDocument/2006/relationships/hyperlink" Target="https://www.youtube.com/watch?v=W6QUEq0nUH8" TargetMode="External"/><Relationship Id="rId4" Type="http://schemas.openxmlformats.org/officeDocument/2006/relationships/hyperlink" Target="https://www.youtube.com/watch?v=4SlfaocMfd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3xys6rYM_Q" TargetMode="External"/><Relationship Id="rId2" Type="http://schemas.openxmlformats.org/officeDocument/2006/relationships/hyperlink" Target="https://www.youtube.com/watch?v=d4zO39K_ce8" TargetMode="External"/><Relationship Id="rId1" Type="http://schemas.openxmlformats.org/officeDocument/2006/relationships/slideLayout" Target="../slideLayouts/slideLayout1.xml"/><Relationship Id="rId5" Type="http://schemas.openxmlformats.org/officeDocument/2006/relationships/hyperlink" Target="https://www.youtube.com/watch?v=GodkGafZsh4" TargetMode="External"/><Relationship Id="rId4" Type="http://schemas.openxmlformats.org/officeDocument/2006/relationships/hyperlink" Target="https://www.youtube.com/watch?v=2AX0qvnjSn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YsdPjY58Go8" TargetMode="External"/><Relationship Id="rId2" Type="http://schemas.openxmlformats.org/officeDocument/2006/relationships/hyperlink" Target="https://www.youtube.com/watch?v=FODFowmDfvY" TargetMode="External"/><Relationship Id="rId1" Type="http://schemas.openxmlformats.org/officeDocument/2006/relationships/slideLayout" Target="../slideLayouts/slideLayout1.xml"/><Relationship Id="rId5" Type="http://schemas.openxmlformats.org/officeDocument/2006/relationships/hyperlink" Target="https://www.youtube.com/watch?v=9CrcRabTQ0s" TargetMode="External"/><Relationship Id="rId4" Type="http://schemas.openxmlformats.org/officeDocument/2006/relationships/hyperlink" Target="https://www.youtube.com/watch?v=QO5FgM7MLG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mazon.com/Electronic-Devices-Circuit-Theory-11th/dp/0132622262/ref=sr_1_1?ie=UTF8&amp;qid=1455225344&amp;sr=8-1&amp;keywords=boylestad+electronic+devices+and+circuit+theory"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484784"/>
            <a:ext cx="8064896" cy="3096344"/>
          </a:xfrm>
        </p:spPr>
        <p:txBody>
          <a:bodyPr>
            <a:noAutofit/>
          </a:bodyPr>
          <a:lstStyle/>
          <a:p>
            <a:pPr algn="l"/>
            <a:r>
              <a:rPr lang="pt-BR" sz="1800" dirty="0">
                <a:solidFill>
                  <a:schemeClr val="tx1"/>
                </a:solidFill>
              </a:rPr>
              <a:t>    Conceito de Diodo</a:t>
            </a:r>
          </a:p>
          <a:p>
            <a:pPr algn="l"/>
            <a:r>
              <a:rPr lang="pt-BR" sz="1800" dirty="0">
                <a:solidFill>
                  <a:schemeClr val="tx1"/>
                </a:solidFill>
              </a:rPr>
              <a:t>    Aplicações de Diodos: Ceifadores e Grampeadores, Multiplicadores de Tensão</a:t>
            </a:r>
          </a:p>
          <a:p>
            <a:pPr algn="l"/>
            <a:r>
              <a:rPr lang="pt-BR" sz="1800" dirty="0">
                <a:solidFill>
                  <a:schemeClr val="tx1"/>
                </a:solidFill>
              </a:rPr>
              <a:t>    Junção </a:t>
            </a:r>
            <a:r>
              <a:rPr lang="pt-BR" sz="1800" dirty="0" err="1">
                <a:solidFill>
                  <a:schemeClr val="tx1"/>
                </a:solidFill>
              </a:rPr>
              <a:t>pn</a:t>
            </a:r>
            <a:r>
              <a:rPr lang="pt-BR" sz="1800" dirty="0">
                <a:solidFill>
                  <a:schemeClr val="tx1"/>
                </a:solidFill>
              </a:rPr>
              <a:t> sem polarização</a:t>
            </a:r>
          </a:p>
          <a:p>
            <a:pPr algn="l"/>
            <a:r>
              <a:rPr lang="pt-BR" sz="1800" dirty="0">
                <a:solidFill>
                  <a:schemeClr val="tx1"/>
                </a:solidFill>
              </a:rPr>
              <a:t>    Polarização Reversa</a:t>
            </a:r>
          </a:p>
          <a:p>
            <a:pPr algn="l"/>
            <a:r>
              <a:rPr lang="pt-BR" sz="1800" dirty="0">
                <a:solidFill>
                  <a:schemeClr val="tx1"/>
                </a:solidFill>
              </a:rPr>
              <a:t>    Polarização Direta</a:t>
            </a:r>
          </a:p>
          <a:p>
            <a:pPr algn="l"/>
            <a:r>
              <a:rPr lang="pt-BR" sz="1800" dirty="0">
                <a:solidFill>
                  <a:schemeClr val="tx1"/>
                </a:solidFill>
              </a:rPr>
              <a:t>    Aplicação do Diodo como Retificador: Meia-Onda, Onda-Completa</a:t>
            </a:r>
          </a:p>
          <a:p>
            <a:pPr algn="l"/>
            <a:r>
              <a:rPr lang="pt-BR" sz="1800" dirty="0">
                <a:solidFill>
                  <a:schemeClr val="tx1"/>
                </a:solidFill>
              </a:rPr>
              <a:t>    Fontes de Alimentação DC com Filtro Capacitivo (Uso dos Gráficos de </a:t>
            </a:r>
            <a:r>
              <a:rPr lang="pt-BR" sz="1800" dirty="0" err="1">
                <a:solidFill>
                  <a:schemeClr val="tx1"/>
                </a:solidFill>
              </a:rPr>
              <a:t>Schade</a:t>
            </a:r>
            <a:r>
              <a:rPr lang="pt-BR" sz="1800" dirty="0">
                <a:solidFill>
                  <a:schemeClr val="tx1"/>
                </a:solidFill>
              </a:rPr>
              <a:t>)</a:t>
            </a:r>
          </a:p>
          <a:p>
            <a:pPr algn="l"/>
            <a:r>
              <a:rPr lang="pt-BR" sz="1800" dirty="0">
                <a:solidFill>
                  <a:schemeClr val="tx1"/>
                </a:solidFill>
              </a:rPr>
              <a:t>    Outros Tipos de Diodos e suas Aplicações</a:t>
            </a:r>
          </a:p>
          <a:p>
            <a:pPr algn="l"/>
            <a:r>
              <a:rPr lang="pt-BR" sz="1800" dirty="0">
                <a:solidFill>
                  <a:schemeClr val="tx1"/>
                </a:solidFill>
              </a:rPr>
              <a:t>    Eletrônica Física do Diodo</a:t>
            </a:r>
          </a:p>
        </p:txBody>
      </p:sp>
      <p:sp>
        <p:nvSpPr>
          <p:cNvPr id="4" name="Rectangle 3"/>
          <p:cNvSpPr/>
          <p:nvPr/>
        </p:nvSpPr>
        <p:spPr>
          <a:xfrm>
            <a:off x="467544" y="1880262"/>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4"/>
          <p:cNvSpPr/>
          <p:nvPr/>
        </p:nvSpPr>
        <p:spPr>
          <a:xfrm>
            <a:off x="467544" y="2204864"/>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7"/>
          <p:cNvSpPr/>
          <p:nvPr/>
        </p:nvSpPr>
        <p:spPr>
          <a:xfrm>
            <a:off x="467544" y="3559161"/>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8"/>
          <p:cNvSpPr/>
          <p:nvPr/>
        </p:nvSpPr>
        <p:spPr>
          <a:xfrm>
            <a:off x="467544" y="3874903"/>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ctangle 9"/>
          <p:cNvSpPr/>
          <p:nvPr/>
        </p:nvSpPr>
        <p:spPr>
          <a:xfrm>
            <a:off x="467544" y="4237676"/>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Box 17"/>
          <p:cNvSpPr txBox="1"/>
          <p:nvPr/>
        </p:nvSpPr>
        <p:spPr>
          <a:xfrm>
            <a:off x="2915816" y="188640"/>
            <a:ext cx="3388541" cy="461665"/>
          </a:xfrm>
          <a:prstGeom prst="rect">
            <a:avLst/>
          </a:prstGeom>
          <a:solidFill>
            <a:schemeClr val="tx1"/>
          </a:solidFill>
        </p:spPr>
        <p:txBody>
          <a:bodyPr wrap="square" rtlCol="0">
            <a:spAutoFit/>
          </a:bodyPr>
          <a:lstStyle/>
          <a:p>
            <a:pPr algn="ctr"/>
            <a:r>
              <a:rPr lang="pt-BR" sz="2400" b="1" dirty="0">
                <a:solidFill>
                  <a:schemeClr val="bg1"/>
                </a:solidFill>
              </a:rPr>
              <a:t>SEL313 - </a:t>
            </a:r>
            <a:r>
              <a:rPr lang="pt-BR" sz="2400" b="1">
                <a:solidFill>
                  <a:schemeClr val="bg1"/>
                </a:solidFill>
              </a:rPr>
              <a:t>Programa </a:t>
            </a:r>
            <a:r>
              <a:rPr lang="pt-BR" sz="2400" b="1" smtClean="0">
                <a:solidFill>
                  <a:schemeClr val="bg1"/>
                </a:solidFill>
              </a:rPr>
              <a:t>2020</a:t>
            </a:r>
            <a:endParaRPr lang="pt-BR" sz="2400" b="1" dirty="0">
              <a:solidFill>
                <a:schemeClr val="bg1"/>
              </a:solidFill>
            </a:endParaRPr>
          </a:p>
        </p:txBody>
      </p:sp>
      <p:sp>
        <p:nvSpPr>
          <p:cNvPr id="21" name="Rectangle 5">
            <a:extLst>
              <a:ext uri="{FF2B5EF4-FFF2-40B4-BE49-F238E27FC236}">
                <a16:creationId xmlns:a16="http://schemas.microsoft.com/office/drawing/2014/main" xmlns="" id="{EB15CA65-2109-418B-ACE4-00668AFFE2EF}"/>
              </a:ext>
            </a:extLst>
          </p:cNvPr>
          <p:cNvSpPr/>
          <p:nvPr/>
        </p:nvSpPr>
        <p:spPr>
          <a:xfrm>
            <a:off x="467544" y="3279423"/>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ctangle 4">
            <a:extLst>
              <a:ext uri="{FF2B5EF4-FFF2-40B4-BE49-F238E27FC236}">
                <a16:creationId xmlns:a16="http://schemas.microsoft.com/office/drawing/2014/main" xmlns="" id="{C0904768-2050-49FB-88C6-C35D74CCAA4D}"/>
              </a:ext>
            </a:extLst>
          </p:cNvPr>
          <p:cNvSpPr/>
          <p:nvPr/>
        </p:nvSpPr>
        <p:spPr>
          <a:xfrm>
            <a:off x="467544" y="2918817"/>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ctangle 4">
            <a:extLst>
              <a:ext uri="{FF2B5EF4-FFF2-40B4-BE49-F238E27FC236}">
                <a16:creationId xmlns:a16="http://schemas.microsoft.com/office/drawing/2014/main" xmlns="" id="{1D72993F-9ADC-4D77-9909-9E12DB18B3E1}"/>
              </a:ext>
            </a:extLst>
          </p:cNvPr>
          <p:cNvSpPr/>
          <p:nvPr/>
        </p:nvSpPr>
        <p:spPr>
          <a:xfrm>
            <a:off x="467544" y="2552816"/>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itle 1">
            <a:extLst>
              <a:ext uri="{FF2B5EF4-FFF2-40B4-BE49-F238E27FC236}">
                <a16:creationId xmlns:a16="http://schemas.microsoft.com/office/drawing/2014/main" xmlns="" id="{39FF4D86-2D79-431D-8280-3BEF92F3BFF0}"/>
              </a:ext>
            </a:extLst>
          </p:cNvPr>
          <p:cNvSpPr>
            <a:spLocks noGrp="1"/>
          </p:cNvSpPr>
          <p:nvPr>
            <p:ph type="ctrTitle"/>
          </p:nvPr>
        </p:nvSpPr>
        <p:spPr>
          <a:xfrm>
            <a:off x="521898" y="884461"/>
            <a:ext cx="1117735" cy="468395"/>
          </a:xfrm>
          <a:solidFill>
            <a:srgbClr val="FFC000"/>
          </a:solidFill>
        </p:spPr>
        <p:txBody>
          <a:bodyPr>
            <a:normAutofit/>
          </a:bodyPr>
          <a:lstStyle/>
          <a:p>
            <a:r>
              <a:rPr lang="pt-BR" sz="2400" b="1" dirty="0"/>
              <a:t>Diodos</a:t>
            </a:r>
          </a:p>
        </p:txBody>
      </p:sp>
      <p:sp>
        <p:nvSpPr>
          <p:cNvPr id="25" name="Rectangle 3">
            <a:extLst>
              <a:ext uri="{FF2B5EF4-FFF2-40B4-BE49-F238E27FC236}">
                <a16:creationId xmlns:a16="http://schemas.microsoft.com/office/drawing/2014/main" xmlns="" id="{1C8C5581-900A-4DE4-802B-8094CFD3FCA2}"/>
              </a:ext>
            </a:extLst>
          </p:cNvPr>
          <p:cNvSpPr/>
          <p:nvPr/>
        </p:nvSpPr>
        <p:spPr>
          <a:xfrm>
            <a:off x="473946" y="1543882"/>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52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835" y="844916"/>
            <a:ext cx="4184782" cy="524785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066336" y="6300028"/>
            <a:ext cx="3295780" cy="369332"/>
          </a:xfrm>
          <a:prstGeom prst="rect">
            <a:avLst/>
          </a:prstGeom>
          <a:noFill/>
        </p:spPr>
        <p:txBody>
          <a:bodyPr wrap="square" rtlCol="0">
            <a:spAutoFit/>
          </a:bodyPr>
          <a:lstStyle/>
          <a:p>
            <a:r>
              <a:rPr lang="pt-BR" dirty="0"/>
              <a:t>Prentice Hall, 13th edtion</a:t>
            </a:r>
            <a:r>
              <a:rPr lang="pt-BR"/>
              <a:t>, 2015</a:t>
            </a:r>
            <a:endParaRPr lang="pt-B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89" y="900336"/>
            <a:ext cx="390525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4755" y="6219636"/>
            <a:ext cx="3625358" cy="369332"/>
          </a:xfrm>
          <a:prstGeom prst="rect">
            <a:avLst/>
          </a:prstGeom>
          <a:noFill/>
        </p:spPr>
        <p:txBody>
          <a:bodyPr wrap="square" rtlCol="0">
            <a:spAutoFit/>
          </a:bodyPr>
          <a:lstStyle/>
          <a:p>
            <a:r>
              <a:rPr lang="pt-BR" dirty="0"/>
              <a:t>Pearson Education, 12ª edição, 2010</a:t>
            </a:r>
          </a:p>
        </p:txBody>
      </p:sp>
      <p:sp>
        <p:nvSpPr>
          <p:cNvPr id="9" name="Title 1">
            <a:extLst>
              <a:ext uri="{FF2B5EF4-FFF2-40B4-BE49-F238E27FC236}">
                <a16:creationId xmlns:a16="http://schemas.microsoft.com/office/drawing/2014/main" xmlns="" id="{DB53D249-C14F-4DB9-BD9D-6DD80F86D1E7}"/>
              </a:ext>
            </a:extLst>
          </p:cNvPr>
          <p:cNvSpPr txBox="1">
            <a:spLocks/>
          </p:cNvSpPr>
          <p:nvPr/>
        </p:nvSpPr>
        <p:spPr>
          <a:xfrm>
            <a:off x="461498" y="157277"/>
            <a:ext cx="1319235" cy="387104"/>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1800" b="1"/>
              <a:t>Bibliografia</a:t>
            </a:r>
            <a:endParaRPr lang="pt-BR" sz="1800" b="1" dirty="0"/>
          </a:p>
        </p:txBody>
      </p:sp>
    </p:spTree>
    <p:extLst>
      <p:ext uri="{BB962C8B-B14F-4D97-AF65-F5344CB8AC3E}">
        <p14:creationId xmlns:p14="http://schemas.microsoft.com/office/powerpoint/2010/main" val="387070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5302" y="6228020"/>
            <a:ext cx="1600403" cy="369332"/>
          </a:xfrm>
          <a:prstGeom prst="rect">
            <a:avLst/>
          </a:prstGeom>
          <a:noFill/>
        </p:spPr>
        <p:txBody>
          <a:bodyPr wrap="square" rtlCol="0">
            <a:spAutoFit/>
          </a:bodyPr>
          <a:lstStyle/>
          <a:p>
            <a:pPr algn="ctr"/>
            <a:r>
              <a:rPr lang="en-US" dirty="0"/>
              <a:t>Wiley, 2016</a:t>
            </a:r>
            <a:endParaRPr lang="pt-BR" dirty="0"/>
          </a:p>
        </p:txBody>
      </p:sp>
      <p:pic>
        <p:nvPicPr>
          <p:cNvPr id="2" name="Imagem 1"/>
          <p:cNvPicPr>
            <a:picLocks noChangeAspect="1"/>
          </p:cNvPicPr>
          <p:nvPr/>
        </p:nvPicPr>
        <p:blipFill>
          <a:blip r:embed="rId2"/>
          <a:stretch>
            <a:fillRect/>
          </a:stretch>
        </p:blipFill>
        <p:spPr>
          <a:xfrm>
            <a:off x="687033" y="1054344"/>
            <a:ext cx="3638060" cy="4825998"/>
          </a:xfrm>
          <a:prstGeom prst="rect">
            <a:avLst/>
          </a:prstGeom>
        </p:spPr>
      </p:pic>
      <p:sp>
        <p:nvSpPr>
          <p:cNvPr id="5" name="TextBox 3"/>
          <p:cNvSpPr txBox="1"/>
          <p:nvPr/>
        </p:nvSpPr>
        <p:spPr>
          <a:xfrm>
            <a:off x="1366019" y="6094904"/>
            <a:ext cx="1600403" cy="401321"/>
          </a:xfrm>
          <a:prstGeom prst="rect">
            <a:avLst/>
          </a:prstGeom>
          <a:noFill/>
        </p:spPr>
        <p:txBody>
          <a:bodyPr wrap="square" rtlCol="0">
            <a:spAutoFit/>
          </a:bodyPr>
          <a:lstStyle/>
          <a:p>
            <a:pPr algn="ctr"/>
            <a:r>
              <a:rPr lang="en-US" dirty="0"/>
              <a:t>Pearson, 2007</a:t>
            </a:r>
          </a:p>
        </p:txBody>
      </p:sp>
      <p:pic>
        <p:nvPicPr>
          <p:cNvPr id="6" name="Picture 2">
            <a:hlinkClick r:id="rId3"/>
            <a:extLst>
              <a:ext uri="{FF2B5EF4-FFF2-40B4-BE49-F238E27FC236}">
                <a16:creationId xmlns:a16="http://schemas.microsoft.com/office/drawing/2014/main" xmlns="" id="{5BBF61EC-FF79-4C49-A271-5F3CD8D73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204" y="1039852"/>
            <a:ext cx="3789007" cy="49855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a:extLst>
              <a:ext uri="{FF2B5EF4-FFF2-40B4-BE49-F238E27FC236}">
                <a16:creationId xmlns:a16="http://schemas.microsoft.com/office/drawing/2014/main" xmlns="" id="{18EB7B65-A52E-41D2-9B49-9AF2BDCC0E46}"/>
              </a:ext>
            </a:extLst>
          </p:cNvPr>
          <p:cNvSpPr>
            <a:spLocks noGrp="1"/>
          </p:cNvSpPr>
          <p:nvPr>
            <p:ph type="ctrTitle"/>
          </p:nvPr>
        </p:nvSpPr>
        <p:spPr>
          <a:xfrm>
            <a:off x="461498" y="157277"/>
            <a:ext cx="1319235" cy="387104"/>
          </a:xfrm>
          <a:solidFill>
            <a:srgbClr val="FFC000"/>
          </a:solidFill>
        </p:spPr>
        <p:txBody>
          <a:bodyPr>
            <a:normAutofit/>
          </a:bodyPr>
          <a:lstStyle/>
          <a:p>
            <a:r>
              <a:rPr lang="pt-BR" sz="1800" b="1" dirty="0"/>
              <a:t>Bibliografia</a:t>
            </a:r>
          </a:p>
        </p:txBody>
      </p:sp>
    </p:spTree>
    <p:extLst>
      <p:ext uri="{BB962C8B-B14F-4D97-AF65-F5344CB8AC3E}">
        <p14:creationId xmlns:p14="http://schemas.microsoft.com/office/powerpoint/2010/main" val="329022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2"/>
            <a:ext cx="3430606" cy="444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4008" y="451693"/>
            <a:ext cx="3888432" cy="6001643"/>
          </a:xfrm>
          <a:prstGeom prst="rect">
            <a:avLst/>
          </a:prstGeom>
          <a:noFill/>
        </p:spPr>
        <p:txBody>
          <a:bodyPr wrap="square" rtlCol="0">
            <a:spAutoFit/>
          </a:bodyPr>
          <a:lstStyle/>
          <a:p>
            <a:pPr algn="just"/>
            <a:r>
              <a:rPr lang="en-US" sz="1600" dirty="0"/>
              <a:t>At long last, here is the thoroughly revised and updated third edition of the hugely successful The Art of Electronics. It is widely accepted as the best single authoritative book on electronic circuit design. In addition to new or enhanced coverage of many topics, the third edition includes 90 oscilloscope screenshots illustrating the behavior of working circuits, dozens of graphs giving highly useful measured data of the sort that is often buried or omitted in datasheets but which you need when designing circuits, and 80 tables (listing some 1650 active components), enabling intelligent choice of circuit components by listing essential characteristics (both specified and measured) of available parts. The new Art of Electronics retains the feeling of informality and easy access that helped make the earlier editions so successful and popular. It is an indispensable reference and the gold standard for anyone, student or researcher, professional or amateur, who works with electronic circuits.</a:t>
            </a:r>
            <a:endParaRPr lang="pt-BR" sz="1600" dirty="0"/>
          </a:p>
        </p:txBody>
      </p:sp>
      <p:sp>
        <p:nvSpPr>
          <p:cNvPr id="4" name="TextBox 3"/>
          <p:cNvSpPr txBox="1"/>
          <p:nvPr/>
        </p:nvSpPr>
        <p:spPr>
          <a:xfrm>
            <a:off x="467544" y="5442375"/>
            <a:ext cx="3430606" cy="369332"/>
          </a:xfrm>
          <a:prstGeom prst="rect">
            <a:avLst/>
          </a:prstGeom>
          <a:noFill/>
        </p:spPr>
        <p:txBody>
          <a:bodyPr wrap="square" rtlCol="0">
            <a:spAutoFit/>
          </a:bodyPr>
          <a:lstStyle/>
          <a:p>
            <a:r>
              <a:rPr lang="pt-BR" dirty="0"/>
              <a:t>Cambridge University Press, 2015</a:t>
            </a:r>
          </a:p>
        </p:txBody>
      </p:sp>
      <p:sp>
        <p:nvSpPr>
          <p:cNvPr id="5" name="Title 1"/>
          <p:cNvSpPr>
            <a:spLocks noGrp="1"/>
          </p:cNvSpPr>
          <p:nvPr>
            <p:ph type="ctrTitle"/>
          </p:nvPr>
        </p:nvSpPr>
        <p:spPr>
          <a:xfrm>
            <a:off x="461498" y="157277"/>
            <a:ext cx="1319235" cy="387104"/>
          </a:xfrm>
          <a:solidFill>
            <a:srgbClr val="FFC000"/>
          </a:solidFill>
        </p:spPr>
        <p:txBody>
          <a:bodyPr>
            <a:normAutofit/>
          </a:bodyPr>
          <a:lstStyle/>
          <a:p>
            <a:r>
              <a:rPr lang="pt-BR" sz="1800" b="1" dirty="0"/>
              <a:t>Bibliografia</a:t>
            </a:r>
          </a:p>
        </p:txBody>
      </p:sp>
    </p:spTree>
    <p:extLst>
      <p:ext uri="{BB962C8B-B14F-4D97-AF65-F5344CB8AC3E}">
        <p14:creationId xmlns:p14="http://schemas.microsoft.com/office/powerpoint/2010/main" val="32907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3186" y="332656"/>
            <a:ext cx="4909636" cy="1077218"/>
          </a:xfrm>
          <a:prstGeom prst="rect">
            <a:avLst/>
          </a:prstGeom>
          <a:solidFill>
            <a:srgbClr val="FFC000"/>
          </a:solidFill>
        </p:spPr>
        <p:txBody>
          <a:bodyPr wrap="square" rtlCol="0">
            <a:spAutoFit/>
          </a:bodyPr>
          <a:lstStyle/>
          <a:p>
            <a:pPr algn="ctr"/>
            <a:r>
              <a:rPr lang="pt-BR" sz="3200" b="1" dirty="0"/>
              <a:t>LTSpice (Linear Technology)</a:t>
            </a:r>
          </a:p>
          <a:p>
            <a:pPr algn="ctr"/>
            <a:r>
              <a:rPr lang="pt-BR" sz="3200" b="1" dirty="0"/>
              <a:t>(Moodle SEL313)</a:t>
            </a:r>
          </a:p>
        </p:txBody>
      </p:sp>
      <p:sp>
        <p:nvSpPr>
          <p:cNvPr id="4" name="TextBox 3"/>
          <p:cNvSpPr txBox="1"/>
          <p:nvPr/>
        </p:nvSpPr>
        <p:spPr>
          <a:xfrm>
            <a:off x="1043608" y="1763524"/>
            <a:ext cx="5544616" cy="369332"/>
          </a:xfrm>
          <a:prstGeom prst="rect">
            <a:avLst/>
          </a:prstGeom>
          <a:noFill/>
        </p:spPr>
        <p:txBody>
          <a:bodyPr wrap="square" rtlCol="0">
            <a:spAutoFit/>
          </a:bodyPr>
          <a:lstStyle/>
          <a:p>
            <a:r>
              <a:rPr lang="pt-BR" dirty="0"/>
              <a:t>LTSpice - Apostila Rodrigo T Machado e Paulo R Veronese</a:t>
            </a:r>
          </a:p>
        </p:txBody>
      </p:sp>
      <p:sp>
        <p:nvSpPr>
          <p:cNvPr id="5" name="Rectangle 4"/>
          <p:cNvSpPr/>
          <p:nvPr/>
        </p:nvSpPr>
        <p:spPr>
          <a:xfrm>
            <a:off x="539552" y="1835532"/>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043608" y="2420888"/>
            <a:ext cx="4176464" cy="369332"/>
          </a:xfrm>
          <a:prstGeom prst="rect">
            <a:avLst/>
          </a:prstGeom>
          <a:noFill/>
        </p:spPr>
        <p:txBody>
          <a:bodyPr wrap="square" rtlCol="0">
            <a:spAutoFit/>
          </a:bodyPr>
          <a:lstStyle/>
          <a:p>
            <a:r>
              <a:rPr lang="pt-BR" dirty="0"/>
              <a:t>Análise do Comando .</a:t>
            </a:r>
            <a:r>
              <a:rPr lang="pt-BR" b="1" dirty="0">
                <a:solidFill>
                  <a:srgbClr val="FF0000"/>
                </a:solidFill>
              </a:rPr>
              <a:t>Meas </a:t>
            </a:r>
            <a:r>
              <a:rPr lang="pt-BR" dirty="0"/>
              <a:t>do LTSpice.doc</a:t>
            </a:r>
          </a:p>
        </p:txBody>
      </p:sp>
      <p:sp>
        <p:nvSpPr>
          <p:cNvPr id="9" name="Rectangle 8"/>
          <p:cNvSpPr/>
          <p:nvPr/>
        </p:nvSpPr>
        <p:spPr>
          <a:xfrm>
            <a:off x="539552" y="2492896"/>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ctangle 12"/>
          <p:cNvSpPr/>
          <p:nvPr/>
        </p:nvSpPr>
        <p:spPr>
          <a:xfrm>
            <a:off x="539552" y="3068960"/>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170" y="3068960"/>
            <a:ext cx="2365710"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612856" y="5579948"/>
            <a:ext cx="4559544" cy="369332"/>
          </a:xfrm>
          <a:prstGeom prst="rect">
            <a:avLst/>
          </a:prstGeom>
          <a:noFill/>
        </p:spPr>
        <p:txBody>
          <a:bodyPr wrap="square" rtlCol="0">
            <a:spAutoFit/>
          </a:bodyPr>
          <a:lstStyle/>
          <a:p>
            <a:r>
              <a:rPr lang="pt-BR" dirty="0"/>
              <a:t>Createspace Independent Publishing, 2015</a:t>
            </a:r>
          </a:p>
        </p:txBody>
      </p:sp>
      <p:sp>
        <p:nvSpPr>
          <p:cNvPr id="10" name="Title 1">
            <a:extLst>
              <a:ext uri="{FF2B5EF4-FFF2-40B4-BE49-F238E27FC236}">
                <a16:creationId xmlns:a16="http://schemas.microsoft.com/office/drawing/2014/main" xmlns="" id="{03E4CAEA-5C4F-4641-B02E-A0C2491443F6}"/>
              </a:ext>
            </a:extLst>
          </p:cNvPr>
          <p:cNvSpPr>
            <a:spLocks noGrp="1"/>
          </p:cNvSpPr>
          <p:nvPr>
            <p:ph type="ctrTitle"/>
          </p:nvPr>
        </p:nvSpPr>
        <p:spPr>
          <a:xfrm>
            <a:off x="461498" y="157277"/>
            <a:ext cx="1319235" cy="387104"/>
          </a:xfrm>
          <a:solidFill>
            <a:srgbClr val="FFC000"/>
          </a:solidFill>
        </p:spPr>
        <p:txBody>
          <a:bodyPr>
            <a:normAutofit/>
          </a:bodyPr>
          <a:lstStyle/>
          <a:p>
            <a:r>
              <a:rPr lang="pt-BR" sz="1800" b="1" dirty="0"/>
              <a:t>Bibliografia</a:t>
            </a:r>
          </a:p>
        </p:txBody>
      </p:sp>
    </p:spTree>
    <p:extLst>
      <p:ext uri="{BB962C8B-B14F-4D97-AF65-F5344CB8AC3E}">
        <p14:creationId xmlns:p14="http://schemas.microsoft.com/office/powerpoint/2010/main" val="33578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3663" y="519063"/>
            <a:ext cx="3688682" cy="461665"/>
          </a:xfrm>
          <a:prstGeom prst="rect">
            <a:avLst/>
          </a:prstGeom>
          <a:solidFill>
            <a:srgbClr val="FFC000"/>
          </a:solidFill>
        </p:spPr>
        <p:txBody>
          <a:bodyPr wrap="square" rtlCol="0">
            <a:spAutoFit/>
          </a:bodyPr>
          <a:lstStyle/>
          <a:p>
            <a:pPr algn="ctr"/>
            <a:r>
              <a:rPr lang="pt-BR" sz="2400" b="1" dirty="0"/>
              <a:t>LTSpice (Linear Technology)</a:t>
            </a:r>
          </a:p>
        </p:txBody>
      </p:sp>
      <p:sp>
        <p:nvSpPr>
          <p:cNvPr id="4" name="TextBox 3"/>
          <p:cNvSpPr txBox="1"/>
          <p:nvPr/>
        </p:nvSpPr>
        <p:spPr>
          <a:xfrm>
            <a:off x="1043608" y="1268760"/>
            <a:ext cx="7056784" cy="5355312"/>
          </a:xfrm>
          <a:prstGeom prst="rect">
            <a:avLst/>
          </a:prstGeom>
          <a:noFill/>
        </p:spPr>
        <p:txBody>
          <a:bodyPr wrap="square" rtlCol="0">
            <a:spAutoFit/>
          </a:bodyPr>
          <a:lstStyle/>
          <a:p>
            <a:pPr algn="just"/>
            <a:r>
              <a:rPr lang="en-US" b="1" dirty="0">
                <a:solidFill>
                  <a:srgbClr val="FF0000"/>
                </a:solidFill>
              </a:rPr>
              <a:t>SPICE</a:t>
            </a:r>
            <a:r>
              <a:rPr lang="en-US" dirty="0"/>
              <a:t> stands for </a:t>
            </a:r>
            <a:r>
              <a:rPr lang="en-US" b="1" dirty="0">
                <a:solidFill>
                  <a:srgbClr val="FF0000"/>
                </a:solidFill>
              </a:rPr>
              <a:t>Simulation Program with Integrated Circuit Emphasis</a:t>
            </a:r>
            <a:r>
              <a:rPr lang="en-US" dirty="0"/>
              <a:t>. SPICE is a software which takes circuit description as input (which may be provided either in the form of a text file or a schematic file) and it gives output in the form of text or waveforms.</a:t>
            </a:r>
          </a:p>
          <a:p>
            <a:pPr algn="just"/>
            <a:endParaRPr lang="en-US" dirty="0"/>
          </a:p>
          <a:p>
            <a:pPr algn="just"/>
            <a:r>
              <a:rPr lang="en-US" b="1" dirty="0">
                <a:solidFill>
                  <a:srgbClr val="FF0000"/>
                </a:solidFill>
              </a:rPr>
              <a:t>SPICE was developed at the University of California at Berkeley in 1975</a:t>
            </a:r>
            <a:r>
              <a:rPr lang="en-US" dirty="0"/>
              <a:t>. There are a plethora of software tools available currently in the markets that do SPICE analysis. Some of the available SPICE tools are ORCAD </a:t>
            </a:r>
            <a:r>
              <a:rPr lang="en-US" dirty="0" err="1"/>
              <a:t>PSpice</a:t>
            </a:r>
            <a:r>
              <a:rPr lang="en-US" dirty="0"/>
              <a:t>, </a:t>
            </a:r>
            <a:r>
              <a:rPr lang="en-US" dirty="0" err="1"/>
              <a:t>NgSpice</a:t>
            </a:r>
            <a:r>
              <a:rPr lang="en-US" dirty="0"/>
              <a:t>, HSPICE, XSPICE, TSPICE. Various other SPICE simulators are available in the market. Some of these simulators are freely available for download. </a:t>
            </a:r>
          </a:p>
          <a:p>
            <a:pPr algn="just"/>
            <a:endParaRPr lang="en-US" dirty="0"/>
          </a:p>
          <a:p>
            <a:pPr algn="just"/>
            <a:r>
              <a:rPr lang="en-US" dirty="0"/>
              <a:t>Why </a:t>
            </a:r>
            <a:r>
              <a:rPr lang="en-US" dirty="0" err="1"/>
              <a:t>LTspice</a:t>
            </a:r>
            <a:r>
              <a:rPr lang="en-US" dirty="0"/>
              <a:t>? </a:t>
            </a:r>
            <a:r>
              <a:rPr lang="en-US" dirty="0" err="1"/>
              <a:t>LTspice</a:t>
            </a:r>
            <a:r>
              <a:rPr lang="en-US" dirty="0"/>
              <a:t> is available free from Linear Technology. </a:t>
            </a:r>
            <a:r>
              <a:rPr lang="en-US" dirty="0" err="1"/>
              <a:t>LTspice</a:t>
            </a:r>
            <a:r>
              <a:rPr lang="en-US" dirty="0"/>
              <a:t> is perhaps one of the most widely used free simulators. It is a powerful simulator with a simple interface to handle. Many other SPICE Simulators are costly and beyond the reach of many students. </a:t>
            </a:r>
          </a:p>
          <a:p>
            <a:pPr algn="just"/>
            <a:endParaRPr lang="en-US" dirty="0"/>
          </a:p>
          <a:p>
            <a:pPr algn="just"/>
            <a:r>
              <a:rPr lang="en-US" b="1" dirty="0" err="1">
                <a:solidFill>
                  <a:srgbClr val="FF0000"/>
                </a:solidFill>
              </a:rPr>
              <a:t>LTspice</a:t>
            </a:r>
            <a:r>
              <a:rPr lang="en-US" b="1" dirty="0">
                <a:solidFill>
                  <a:srgbClr val="FF0000"/>
                </a:solidFill>
              </a:rPr>
              <a:t> IV </a:t>
            </a:r>
            <a:r>
              <a:rPr lang="en-US" dirty="0"/>
              <a:t>can be easily downloaded from the Linear Technology’s Website, </a:t>
            </a:r>
            <a:r>
              <a:rPr lang="en-US" b="1" dirty="0">
                <a:solidFill>
                  <a:srgbClr val="FF0000"/>
                </a:solidFill>
              </a:rPr>
              <a:t>www.linear.com</a:t>
            </a:r>
            <a:r>
              <a:rPr lang="en-US" dirty="0"/>
              <a:t>.</a:t>
            </a:r>
          </a:p>
        </p:txBody>
      </p:sp>
      <p:sp>
        <p:nvSpPr>
          <p:cNvPr id="5" name="Rectangle 4"/>
          <p:cNvSpPr/>
          <p:nvPr/>
        </p:nvSpPr>
        <p:spPr>
          <a:xfrm>
            <a:off x="539552" y="1340768"/>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245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507622" y="1824293"/>
            <a:ext cx="7952810" cy="11881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u="sng" dirty="0">
                <a:hlinkClick r:id="rId2"/>
              </a:rPr>
              <a:t>Animation | How a P N </a:t>
            </a:r>
            <a:r>
              <a:rPr lang="en-US" sz="1800" b="1" dirty="0">
                <a:hlinkClick r:id="rId2"/>
              </a:rPr>
              <a:t>junction</a:t>
            </a:r>
            <a:r>
              <a:rPr lang="en-US" sz="1800" b="1" u="sng" dirty="0">
                <a:hlinkClick r:id="rId2"/>
              </a:rPr>
              <a:t> semiconductor works | forward reverse bias |  </a:t>
            </a:r>
          </a:p>
          <a:p>
            <a:pPr algn="l"/>
            <a:r>
              <a:rPr lang="en-US" sz="1800" b="1" u="sng" dirty="0">
                <a:hlinkClick r:id="rId2"/>
              </a:rPr>
              <a:t>    diffusion drift current (6:36 min)</a:t>
            </a:r>
            <a:endParaRPr lang="en-US" sz="1800" b="1" u="sng" dirty="0"/>
          </a:p>
          <a:p>
            <a:pPr algn="l"/>
            <a:r>
              <a:rPr lang="pt-BR" sz="1800" b="1" dirty="0">
                <a:solidFill>
                  <a:srgbClr val="FF0000"/>
                </a:solidFill>
              </a:rPr>
              <a:t>    https://www.youtube.com/watch?v=OyC02DWq3mI</a:t>
            </a:r>
          </a:p>
        </p:txBody>
      </p:sp>
      <p:sp>
        <p:nvSpPr>
          <p:cNvPr id="24" name="Rectangle 23"/>
          <p:cNvSpPr/>
          <p:nvPr/>
        </p:nvSpPr>
        <p:spPr>
          <a:xfrm>
            <a:off x="535332" y="1897416"/>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0" name="Subtitle 2"/>
          <p:cNvSpPr txBox="1">
            <a:spLocks/>
          </p:cNvSpPr>
          <p:nvPr/>
        </p:nvSpPr>
        <p:spPr>
          <a:xfrm>
            <a:off x="539552" y="3012425"/>
            <a:ext cx="6572570" cy="7766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3"/>
              </a:rPr>
              <a:t>The PN Junction. How Diodes Work? (10:36 min)</a:t>
            </a:r>
            <a:endParaRPr lang="en-US" sz="1800" b="1" dirty="0"/>
          </a:p>
          <a:p>
            <a:pPr algn="l"/>
            <a:r>
              <a:rPr lang="pt-BR" sz="1800" b="1" dirty="0">
                <a:solidFill>
                  <a:srgbClr val="FF0000"/>
                </a:solidFill>
              </a:rPr>
              <a:t>    https://www.youtube.com/watch?v=JBtEckh3L9Q</a:t>
            </a:r>
          </a:p>
        </p:txBody>
      </p:sp>
      <p:sp>
        <p:nvSpPr>
          <p:cNvPr id="31" name="Rectangle 30"/>
          <p:cNvSpPr/>
          <p:nvPr/>
        </p:nvSpPr>
        <p:spPr>
          <a:xfrm>
            <a:off x="539552" y="3085548"/>
            <a:ext cx="111399"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2" name="Subtitle 2"/>
          <p:cNvSpPr txBox="1">
            <a:spLocks/>
          </p:cNvSpPr>
          <p:nvPr/>
        </p:nvSpPr>
        <p:spPr>
          <a:xfrm>
            <a:off x="539552" y="3804513"/>
            <a:ext cx="6572570" cy="7766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4"/>
              </a:rPr>
              <a:t>Formation and Properties of Junction Diode (2:44 min)</a:t>
            </a:r>
            <a:endParaRPr lang="en-US" sz="1800" b="1" dirty="0"/>
          </a:p>
          <a:p>
            <a:pPr algn="l"/>
            <a:r>
              <a:rPr lang="pt-BR" sz="1800" b="1" dirty="0">
                <a:solidFill>
                  <a:srgbClr val="FF0000"/>
                </a:solidFill>
              </a:rPr>
              <a:t>    https://www.youtube.com/watch?v=4SlfaocMfdA</a:t>
            </a:r>
          </a:p>
        </p:txBody>
      </p:sp>
      <p:sp>
        <p:nvSpPr>
          <p:cNvPr id="33" name="Rectangle 32"/>
          <p:cNvSpPr/>
          <p:nvPr/>
        </p:nvSpPr>
        <p:spPr>
          <a:xfrm>
            <a:off x="539552" y="3877636"/>
            <a:ext cx="111399"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4" name="Title 1"/>
          <p:cNvSpPr txBox="1">
            <a:spLocks/>
          </p:cNvSpPr>
          <p:nvPr/>
        </p:nvSpPr>
        <p:spPr>
          <a:xfrm>
            <a:off x="3832332" y="1016389"/>
            <a:ext cx="2827900" cy="468395"/>
          </a:xfrm>
          <a:prstGeom prst="rect">
            <a:avLst/>
          </a:prstGeom>
          <a:solidFill>
            <a:srgbClr val="FFC000"/>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t>Videos - pn junctions</a:t>
            </a:r>
          </a:p>
        </p:txBody>
      </p:sp>
      <p:sp>
        <p:nvSpPr>
          <p:cNvPr id="35" name="Subtitle 2"/>
          <p:cNvSpPr txBox="1">
            <a:spLocks/>
          </p:cNvSpPr>
          <p:nvPr/>
        </p:nvSpPr>
        <p:spPr>
          <a:xfrm>
            <a:off x="539552" y="4581128"/>
            <a:ext cx="6572570" cy="7766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5"/>
              </a:rPr>
              <a:t>p-n-Juction-And-Diodes </a:t>
            </a:r>
            <a:r>
              <a:rPr lang="en-US" sz="1800" b="1" dirty="0">
                <a:hlinkClick r:id="rId5"/>
              </a:rPr>
              <a:t>(4:07min) </a:t>
            </a:r>
            <a:endParaRPr lang="en-US" sz="1800" b="1" dirty="0"/>
          </a:p>
          <a:p>
            <a:pPr algn="l"/>
            <a:r>
              <a:rPr lang="en-US" sz="1800" b="1" dirty="0">
                <a:solidFill>
                  <a:srgbClr val="FF0000"/>
                </a:solidFill>
              </a:rPr>
              <a:t>    </a:t>
            </a:r>
            <a:r>
              <a:rPr lang="pt-BR" sz="1800" b="1" dirty="0">
                <a:solidFill>
                  <a:srgbClr val="FF0000"/>
                </a:solidFill>
              </a:rPr>
              <a:t>https://www.youtube.com/watch?v=W6QUEq0nUH8</a:t>
            </a:r>
          </a:p>
        </p:txBody>
      </p:sp>
      <p:sp>
        <p:nvSpPr>
          <p:cNvPr id="36" name="Rectangle 35"/>
          <p:cNvSpPr/>
          <p:nvPr/>
        </p:nvSpPr>
        <p:spPr>
          <a:xfrm>
            <a:off x="539552" y="4654251"/>
            <a:ext cx="111399"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7" name="Subtitle 2"/>
          <p:cNvSpPr txBox="1">
            <a:spLocks/>
          </p:cNvSpPr>
          <p:nvPr/>
        </p:nvSpPr>
        <p:spPr>
          <a:xfrm>
            <a:off x="539552" y="5388689"/>
            <a:ext cx="6572570" cy="7766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5"/>
              </a:rPr>
              <a:t>p-n-Juction-And-Diodes </a:t>
            </a:r>
            <a:r>
              <a:rPr lang="en-US" sz="1800" b="1" dirty="0">
                <a:hlinkClick r:id="rId5"/>
              </a:rPr>
              <a:t>(4:07min) </a:t>
            </a:r>
            <a:endParaRPr lang="en-US" sz="1800" b="1" dirty="0"/>
          </a:p>
          <a:p>
            <a:pPr algn="l"/>
            <a:r>
              <a:rPr lang="en-US" sz="1800" b="1" dirty="0">
                <a:solidFill>
                  <a:srgbClr val="FF0000"/>
                </a:solidFill>
              </a:rPr>
              <a:t>    </a:t>
            </a:r>
            <a:r>
              <a:rPr lang="pt-BR" sz="1800" b="1" dirty="0">
                <a:solidFill>
                  <a:srgbClr val="FF0000"/>
                </a:solidFill>
              </a:rPr>
              <a:t>https://www.youtube.com/watch?v=W6QUEq0nUH8</a:t>
            </a:r>
          </a:p>
        </p:txBody>
      </p:sp>
      <p:sp>
        <p:nvSpPr>
          <p:cNvPr id="38" name="Rectangle 37"/>
          <p:cNvSpPr/>
          <p:nvPr/>
        </p:nvSpPr>
        <p:spPr>
          <a:xfrm>
            <a:off x="539552" y="5461812"/>
            <a:ext cx="111399"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Title 1"/>
          <p:cNvSpPr txBox="1">
            <a:spLocks/>
          </p:cNvSpPr>
          <p:nvPr/>
        </p:nvSpPr>
        <p:spPr>
          <a:xfrm>
            <a:off x="2104140" y="1016388"/>
            <a:ext cx="1656184" cy="4683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t>Links Úteis</a:t>
            </a:r>
          </a:p>
        </p:txBody>
      </p:sp>
      <p:sp>
        <p:nvSpPr>
          <p:cNvPr id="14" name="Title 1">
            <a:extLst>
              <a:ext uri="{FF2B5EF4-FFF2-40B4-BE49-F238E27FC236}">
                <a16:creationId xmlns:a16="http://schemas.microsoft.com/office/drawing/2014/main" xmlns="" id="{BFFDAF10-51A7-4D55-A899-139A549DDFA0}"/>
              </a:ext>
            </a:extLst>
          </p:cNvPr>
          <p:cNvSpPr>
            <a:spLocks noGrp="1"/>
          </p:cNvSpPr>
          <p:nvPr>
            <p:ph type="ctrTitle"/>
          </p:nvPr>
        </p:nvSpPr>
        <p:spPr>
          <a:xfrm>
            <a:off x="461498" y="157277"/>
            <a:ext cx="1319235" cy="387104"/>
          </a:xfrm>
          <a:solidFill>
            <a:srgbClr val="FFC000"/>
          </a:solidFill>
        </p:spPr>
        <p:txBody>
          <a:bodyPr>
            <a:normAutofit/>
          </a:bodyPr>
          <a:lstStyle/>
          <a:p>
            <a:r>
              <a:rPr lang="pt-BR" sz="1800" b="1" dirty="0"/>
              <a:t>Bibliografia</a:t>
            </a:r>
          </a:p>
        </p:txBody>
      </p:sp>
    </p:spTree>
    <p:extLst>
      <p:ext uri="{BB962C8B-B14F-4D97-AF65-F5344CB8AC3E}">
        <p14:creationId xmlns:p14="http://schemas.microsoft.com/office/powerpoint/2010/main" val="2445764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4048356" y="1016389"/>
            <a:ext cx="2827900" cy="468395"/>
          </a:xfrm>
          <a:prstGeom prst="rect">
            <a:avLst/>
          </a:prstGeom>
          <a:solidFill>
            <a:srgbClr val="FFC000"/>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t>Videos - pn junctions</a:t>
            </a:r>
          </a:p>
        </p:txBody>
      </p:sp>
      <p:sp>
        <p:nvSpPr>
          <p:cNvPr id="16" name="Subtitle 2"/>
          <p:cNvSpPr txBox="1">
            <a:spLocks/>
          </p:cNvSpPr>
          <p:nvPr/>
        </p:nvSpPr>
        <p:spPr>
          <a:xfrm>
            <a:off x="507622" y="1772816"/>
            <a:ext cx="5792570" cy="8126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2"/>
              </a:rPr>
              <a:t>Zener Diode Fully Explained (11:29 min)     </a:t>
            </a:r>
            <a:endParaRPr lang="pt-BR" sz="1800" b="1" dirty="0"/>
          </a:p>
          <a:p>
            <a:pPr algn="l"/>
            <a:r>
              <a:rPr lang="pt-BR" sz="1800" b="1" dirty="0">
                <a:solidFill>
                  <a:srgbClr val="FF0000"/>
                </a:solidFill>
              </a:rPr>
              <a:t>    https://www.youtube.com/watch?v=d4zO39K_ce8</a:t>
            </a:r>
          </a:p>
        </p:txBody>
      </p:sp>
      <p:sp>
        <p:nvSpPr>
          <p:cNvPr id="17" name="Rectangle 16"/>
          <p:cNvSpPr/>
          <p:nvPr/>
        </p:nvSpPr>
        <p:spPr>
          <a:xfrm>
            <a:off x="535332" y="1845939"/>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Subtitle 2"/>
          <p:cNvSpPr txBox="1">
            <a:spLocks/>
          </p:cNvSpPr>
          <p:nvPr/>
        </p:nvSpPr>
        <p:spPr>
          <a:xfrm>
            <a:off x="507622" y="2544366"/>
            <a:ext cx="7880802" cy="10286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3"/>
              </a:rPr>
              <a:t>How Does a Diode Work? Intro to Semiconductors (p-n Junctions in the Hood)</a:t>
            </a:r>
          </a:p>
          <a:p>
            <a:pPr algn="l"/>
            <a:r>
              <a:rPr lang="en-US" sz="1800" b="1" dirty="0">
                <a:hlinkClick r:id="rId3"/>
              </a:rPr>
              <a:t>    (23:32min)</a:t>
            </a:r>
            <a:endParaRPr lang="pt-BR" sz="1800" b="1" dirty="0"/>
          </a:p>
          <a:p>
            <a:pPr algn="l"/>
            <a:r>
              <a:rPr lang="pt-BR" sz="1800" b="1" dirty="0">
                <a:solidFill>
                  <a:srgbClr val="FF0000"/>
                </a:solidFill>
              </a:rPr>
              <a:t>    https://www.youtube.com/watch?v=b3xys6rYM_Q</a:t>
            </a:r>
          </a:p>
        </p:txBody>
      </p:sp>
      <p:sp>
        <p:nvSpPr>
          <p:cNvPr id="20" name="Rectangle 19"/>
          <p:cNvSpPr/>
          <p:nvPr/>
        </p:nvSpPr>
        <p:spPr>
          <a:xfrm>
            <a:off x="535332" y="2617496"/>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7" name="Subtitle 2"/>
          <p:cNvSpPr txBox="1">
            <a:spLocks/>
          </p:cNvSpPr>
          <p:nvPr/>
        </p:nvSpPr>
        <p:spPr>
          <a:xfrm>
            <a:off x="539552" y="3645025"/>
            <a:ext cx="554461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4"/>
              </a:rPr>
              <a:t>P-N junction solar cells (2&gt;32min)</a:t>
            </a:r>
            <a:endParaRPr lang="pt-BR" sz="1800" b="1" dirty="0"/>
          </a:p>
          <a:p>
            <a:pPr algn="l"/>
            <a:r>
              <a:rPr lang="pt-BR" sz="1800" b="1" dirty="0">
                <a:solidFill>
                  <a:srgbClr val="FF0000"/>
                </a:solidFill>
              </a:rPr>
              <a:t>    https://www.youtube.com/watch?v=2AX0qvnjSnM</a:t>
            </a:r>
          </a:p>
        </p:txBody>
      </p:sp>
      <p:sp>
        <p:nvSpPr>
          <p:cNvPr id="28" name="Rectangle 27"/>
          <p:cNvSpPr/>
          <p:nvPr/>
        </p:nvSpPr>
        <p:spPr>
          <a:xfrm>
            <a:off x="567262" y="3718147"/>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9" name="Subtitle 2"/>
          <p:cNvSpPr txBox="1">
            <a:spLocks/>
          </p:cNvSpPr>
          <p:nvPr/>
        </p:nvSpPr>
        <p:spPr>
          <a:xfrm>
            <a:off x="539552" y="4437112"/>
            <a:ext cx="554461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5"/>
              </a:rPr>
              <a:t>Light Emitting Diode (LED)  (7:53min)</a:t>
            </a:r>
            <a:r>
              <a:rPr lang="pt-BR" sz="1800" b="1" dirty="0">
                <a:solidFill>
                  <a:srgbClr val="FF0000"/>
                </a:solidFill>
                <a:hlinkClick r:id="rId5"/>
              </a:rPr>
              <a:t> </a:t>
            </a:r>
            <a:endParaRPr lang="pt-BR" sz="1800" b="1" dirty="0">
              <a:solidFill>
                <a:srgbClr val="FF0000"/>
              </a:solidFill>
            </a:endParaRPr>
          </a:p>
          <a:p>
            <a:pPr algn="l"/>
            <a:r>
              <a:rPr lang="pt-BR" sz="1800" b="1" dirty="0">
                <a:solidFill>
                  <a:srgbClr val="FF0000"/>
                </a:solidFill>
              </a:rPr>
              <a:t>    https://www.youtube.com/watch?v=GodkGafZsh4</a:t>
            </a:r>
          </a:p>
        </p:txBody>
      </p:sp>
      <p:sp>
        <p:nvSpPr>
          <p:cNvPr id="41" name="Rectangle 40"/>
          <p:cNvSpPr/>
          <p:nvPr/>
        </p:nvSpPr>
        <p:spPr>
          <a:xfrm>
            <a:off x="567262" y="4510234"/>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2" name="Subtitle 2"/>
          <p:cNvSpPr txBox="1">
            <a:spLocks/>
          </p:cNvSpPr>
          <p:nvPr/>
        </p:nvSpPr>
        <p:spPr>
          <a:xfrm>
            <a:off x="539552" y="5229200"/>
            <a:ext cx="5544616"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5"/>
              </a:rPr>
              <a:t>Light Emitting Diode (LED)  (7:53min)</a:t>
            </a:r>
            <a:r>
              <a:rPr lang="pt-BR" sz="1800" b="1" dirty="0">
                <a:solidFill>
                  <a:srgbClr val="FF0000"/>
                </a:solidFill>
                <a:hlinkClick r:id="rId5"/>
              </a:rPr>
              <a:t> </a:t>
            </a:r>
            <a:endParaRPr lang="pt-BR" sz="1800" b="1" dirty="0">
              <a:solidFill>
                <a:srgbClr val="FF0000"/>
              </a:solidFill>
            </a:endParaRPr>
          </a:p>
          <a:p>
            <a:pPr algn="l"/>
            <a:r>
              <a:rPr lang="pt-BR" sz="1800" b="1" dirty="0">
                <a:solidFill>
                  <a:srgbClr val="FF0000"/>
                </a:solidFill>
              </a:rPr>
              <a:t>    https://www.youtube.com/watch?v=GodkGafZsh4</a:t>
            </a:r>
          </a:p>
        </p:txBody>
      </p:sp>
      <p:sp>
        <p:nvSpPr>
          <p:cNvPr id="43" name="Rectangle 42"/>
          <p:cNvSpPr/>
          <p:nvPr/>
        </p:nvSpPr>
        <p:spPr>
          <a:xfrm>
            <a:off x="567262" y="5302322"/>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Title 1"/>
          <p:cNvSpPr txBox="1">
            <a:spLocks/>
          </p:cNvSpPr>
          <p:nvPr/>
        </p:nvSpPr>
        <p:spPr>
          <a:xfrm>
            <a:off x="2104140" y="1016388"/>
            <a:ext cx="1656184" cy="4683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t>Links Úteis</a:t>
            </a:r>
          </a:p>
        </p:txBody>
      </p:sp>
      <p:sp>
        <p:nvSpPr>
          <p:cNvPr id="14" name="Title 1">
            <a:extLst>
              <a:ext uri="{FF2B5EF4-FFF2-40B4-BE49-F238E27FC236}">
                <a16:creationId xmlns:a16="http://schemas.microsoft.com/office/drawing/2014/main" xmlns="" id="{52E5E118-A11D-4DF0-8165-BC4B0FEFCFBB}"/>
              </a:ext>
            </a:extLst>
          </p:cNvPr>
          <p:cNvSpPr>
            <a:spLocks noGrp="1"/>
          </p:cNvSpPr>
          <p:nvPr>
            <p:ph type="ctrTitle"/>
          </p:nvPr>
        </p:nvSpPr>
        <p:spPr>
          <a:xfrm>
            <a:off x="461498" y="157277"/>
            <a:ext cx="1319235" cy="387104"/>
          </a:xfrm>
          <a:solidFill>
            <a:srgbClr val="FFC000"/>
          </a:solidFill>
        </p:spPr>
        <p:txBody>
          <a:bodyPr>
            <a:normAutofit/>
          </a:bodyPr>
          <a:lstStyle/>
          <a:p>
            <a:r>
              <a:rPr lang="pt-BR" sz="1800" b="1" dirty="0"/>
              <a:t>Bibliografia</a:t>
            </a:r>
          </a:p>
        </p:txBody>
      </p:sp>
    </p:spTree>
    <p:extLst>
      <p:ext uri="{BB962C8B-B14F-4D97-AF65-F5344CB8AC3E}">
        <p14:creationId xmlns:p14="http://schemas.microsoft.com/office/powerpoint/2010/main" val="205624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507622" y="1680277"/>
            <a:ext cx="5792570" cy="8126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pt-BR" sz="1800" b="1" dirty="0">
                <a:hlinkClick r:id="rId2"/>
              </a:rPr>
              <a:t>Transistors (6:29m)</a:t>
            </a:r>
            <a:endParaRPr lang="pt-BR" sz="1800" b="1" dirty="0"/>
          </a:p>
          <a:p>
            <a:pPr algn="l"/>
            <a:r>
              <a:rPr lang="pt-BR" sz="1800" b="1" dirty="0">
                <a:solidFill>
                  <a:srgbClr val="FF0000"/>
                </a:solidFill>
              </a:rPr>
              <a:t>    https://www.youtube.com/watch?v=FODFowmDfvY</a:t>
            </a:r>
          </a:p>
        </p:txBody>
      </p:sp>
      <p:sp>
        <p:nvSpPr>
          <p:cNvPr id="24" name="Rectangle 23"/>
          <p:cNvSpPr/>
          <p:nvPr/>
        </p:nvSpPr>
        <p:spPr>
          <a:xfrm>
            <a:off x="535332" y="1753400"/>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4" name="Title 1"/>
          <p:cNvSpPr txBox="1">
            <a:spLocks/>
          </p:cNvSpPr>
          <p:nvPr/>
        </p:nvSpPr>
        <p:spPr>
          <a:xfrm>
            <a:off x="2987824" y="980728"/>
            <a:ext cx="2827900" cy="468395"/>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t>Videos - Transistors</a:t>
            </a:r>
          </a:p>
        </p:txBody>
      </p:sp>
      <p:sp>
        <p:nvSpPr>
          <p:cNvPr id="14" name="Subtitle 2"/>
          <p:cNvSpPr txBox="1">
            <a:spLocks/>
          </p:cNvSpPr>
          <p:nvPr/>
        </p:nvSpPr>
        <p:spPr>
          <a:xfrm>
            <a:off x="507622" y="2472365"/>
            <a:ext cx="5792570" cy="8126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3"/>
              </a:rPr>
              <a:t>Working of a PNP Transistor (3:39min)</a:t>
            </a:r>
            <a:endParaRPr lang="pt-BR" sz="1800" b="1" dirty="0"/>
          </a:p>
          <a:p>
            <a:pPr algn="l"/>
            <a:r>
              <a:rPr lang="pt-BR" sz="1800" b="1" dirty="0">
                <a:solidFill>
                  <a:srgbClr val="FF0000"/>
                </a:solidFill>
              </a:rPr>
              <a:t>    https://www.youtube.com/watch?v=YsdPjY58Go8</a:t>
            </a:r>
          </a:p>
        </p:txBody>
      </p:sp>
      <p:sp>
        <p:nvSpPr>
          <p:cNvPr id="15" name="Rectangle 14"/>
          <p:cNvSpPr/>
          <p:nvPr/>
        </p:nvSpPr>
        <p:spPr>
          <a:xfrm>
            <a:off x="535332" y="2545488"/>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Subtitle 2"/>
          <p:cNvSpPr txBox="1">
            <a:spLocks/>
          </p:cNvSpPr>
          <p:nvPr/>
        </p:nvSpPr>
        <p:spPr>
          <a:xfrm>
            <a:off x="507622" y="3284984"/>
            <a:ext cx="5792570" cy="8126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4"/>
              </a:rPr>
              <a:t>How Transistors Work - The MOSFET  (8:28min)</a:t>
            </a:r>
            <a:endParaRPr lang="pt-BR" sz="1800" b="1" dirty="0"/>
          </a:p>
          <a:p>
            <a:pPr algn="l"/>
            <a:r>
              <a:rPr lang="pt-BR" sz="1800" b="1" dirty="0">
                <a:solidFill>
                  <a:srgbClr val="FF0000"/>
                </a:solidFill>
              </a:rPr>
              <a:t>    https://www.youtube.com/watch?v=QO5FgM7MLGgce8</a:t>
            </a:r>
          </a:p>
        </p:txBody>
      </p:sp>
      <p:sp>
        <p:nvSpPr>
          <p:cNvPr id="23" name="Rectangle 22"/>
          <p:cNvSpPr/>
          <p:nvPr/>
        </p:nvSpPr>
        <p:spPr>
          <a:xfrm>
            <a:off x="535332" y="3358107"/>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5" name="Subtitle 2"/>
          <p:cNvSpPr txBox="1">
            <a:spLocks/>
          </p:cNvSpPr>
          <p:nvPr/>
        </p:nvSpPr>
        <p:spPr>
          <a:xfrm>
            <a:off x="507622" y="4128549"/>
            <a:ext cx="5792570" cy="8126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t-BR" sz="1800" dirty="0">
                <a:solidFill>
                  <a:schemeClr val="tx1"/>
                </a:solidFill>
              </a:rPr>
              <a:t>    </a:t>
            </a:r>
            <a:r>
              <a:rPr lang="en-US" sz="1800" b="1" dirty="0">
                <a:hlinkClick r:id="rId5"/>
              </a:rPr>
              <a:t>Transistor (bipolar) - How it works! (4:55min)</a:t>
            </a:r>
            <a:r>
              <a:rPr lang="pt-BR" sz="1800" b="1" dirty="0">
                <a:solidFill>
                  <a:srgbClr val="FF0000"/>
                </a:solidFill>
                <a:hlinkClick r:id="rId5"/>
              </a:rPr>
              <a:t> </a:t>
            </a:r>
            <a:endParaRPr lang="pt-BR" sz="1800" b="1" dirty="0">
              <a:solidFill>
                <a:srgbClr val="FF0000"/>
              </a:solidFill>
            </a:endParaRPr>
          </a:p>
          <a:p>
            <a:pPr algn="l"/>
            <a:r>
              <a:rPr lang="pt-BR" sz="1800" b="1" dirty="0">
                <a:solidFill>
                  <a:srgbClr val="FF0000"/>
                </a:solidFill>
              </a:rPr>
              <a:t>     https://www.youtube.com/watch?v=9CrcRabTQ0s</a:t>
            </a:r>
          </a:p>
        </p:txBody>
      </p:sp>
      <p:sp>
        <p:nvSpPr>
          <p:cNvPr id="26" name="Rectangle 25"/>
          <p:cNvSpPr/>
          <p:nvPr/>
        </p:nvSpPr>
        <p:spPr>
          <a:xfrm>
            <a:off x="535332" y="4201672"/>
            <a:ext cx="134793"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Title 1">
            <a:extLst>
              <a:ext uri="{FF2B5EF4-FFF2-40B4-BE49-F238E27FC236}">
                <a16:creationId xmlns:a16="http://schemas.microsoft.com/office/drawing/2014/main" xmlns="" id="{A8627709-FF7B-4F69-B6DA-7F83ACA5822B}"/>
              </a:ext>
            </a:extLst>
          </p:cNvPr>
          <p:cNvSpPr>
            <a:spLocks noGrp="1"/>
          </p:cNvSpPr>
          <p:nvPr>
            <p:ph type="ctrTitle"/>
          </p:nvPr>
        </p:nvSpPr>
        <p:spPr>
          <a:xfrm>
            <a:off x="461498" y="157277"/>
            <a:ext cx="1319235" cy="387104"/>
          </a:xfrm>
          <a:solidFill>
            <a:srgbClr val="FFC000"/>
          </a:solidFill>
        </p:spPr>
        <p:txBody>
          <a:bodyPr>
            <a:normAutofit/>
          </a:bodyPr>
          <a:lstStyle/>
          <a:p>
            <a:r>
              <a:rPr lang="pt-BR" sz="1800" b="1" dirty="0"/>
              <a:t>Bibliografia</a:t>
            </a:r>
          </a:p>
        </p:txBody>
      </p:sp>
    </p:spTree>
    <p:extLst>
      <p:ext uri="{BB962C8B-B14F-4D97-AF65-F5344CB8AC3E}">
        <p14:creationId xmlns:p14="http://schemas.microsoft.com/office/powerpoint/2010/main" val="374570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660" y="437763"/>
            <a:ext cx="3308636" cy="707886"/>
          </a:xfrm>
          <a:prstGeom prst="rect">
            <a:avLst/>
          </a:prstGeom>
          <a:solidFill>
            <a:srgbClr val="FFC000"/>
          </a:solidFill>
        </p:spPr>
        <p:txBody>
          <a:bodyPr wrap="square" rtlCol="0">
            <a:spAutoFit/>
          </a:bodyPr>
          <a:lstStyle/>
          <a:p>
            <a:pPr algn="ctr"/>
            <a:r>
              <a:rPr lang="pt-BR" sz="2000" b="1" dirty="0"/>
              <a:t>Apostila do Prof. Veronese </a:t>
            </a:r>
          </a:p>
          <a:p>
            <a:pPr algn="ctr"/>
            <a:r>
              <a:rPr lang="pt-BR" sz="2000" b="1" dirty="0"/>
              <a:t>(Moodle SEL313)</a:t>
            </a:r>
          </a:p>
        </p:txBody>
      </p:sp>
      <p:sp>
        <p:nvSpPr>
          <p:cNvPr id="3" name="Rectangle 2"/>
          <p:cNvSpPr/>
          <p:nvPr/>
        </p:nvSpPr>
        <p:spPr>
          <a:xfrm>
            <a:off x="539552" y="1700808"/>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6"/>
          <p:cNvSpPr/>
          <p:nvPr/>
        </p:nvSpPr>
        <p:spPr>
          <a:xfrm>
            <a:off x="539552" y="3861048"/>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8"/>
          <p:cNvSpPr/>
          <p:nvPr/>
        </p:nvSpPr>
        <p:spPr>
          <a:xfrm>
            <a:off x="539552" y="4509120"/>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72" y="1274186"/>
            <a:ext cx="31527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946" y="3125750"/>
            <a:ext cx="1181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59632" y="3789040"/>
            <a:ext cx="4032448" cy="369332"/>
          </a:xfrm>
          <a:prstGeom prst="rect">
            <a:avLst/>
          </a:prstGeom>
          <a:noFill/>
        </p:spPr>
        <p:txBody>
          <a:bodyPr wrap="square" rtlCol="0">
            <a:spAutoFit/>
          </a:bodyPr>
          <a:lstStyle/>
          <a:p>
            <a:r>
              <a:rPr lang="pt-BR" dirty="0"/>
              <a:t>Modelagem de diodos no LTSPice. pdf</a:t>
            </a:r>
          </a:p>
        </p:txBody>
      </p:sp>
      <p:sp>
        <p:nvSpPr>
          <p:cNvPr id="14" name="TextBox 13"/>
          <p:cNvSpPr txBox="1"/>
          <p:nvPr/>
        </p:nvSpPr>
        <p:spPr>
          <a:xfrm>
            <a:off x="1259632" y="4427820"/>
            <a:ext cx="4032448" cy="369332"/>
          </a:xfrm>
          <a:prstGeom prst="rect">
            <a:avLst/>
          </a:prstGeom>
          <a:noFill/>
        </p:spPr>
        <p:txBody>
          <a:bodyPr wrap="square" rtlCol="0">
            <a:spAutoFit/>
          </a:bodyPr>
          <a:lstStyle/>
          <a:p>
            <a:r>
              <a:rPr lang="pt-BR" dirty="0"/>
              <a:t>Modelos linearizados de diodos. pdf</a:t>
            </a:r>
          </a:p>
        </p:txBody>
      </p:sp>
      <p:sp>
        <p:nvSpPr>
          <p:cNvPr id="10" name="Title 1"/>
          <p:cNvSpPr>
            <a:spLocks noGrp="1"/>
          </p:cNvSpPr>
          <p:nvPr>
            <p:ph type="ctrTitle"/>
          </p:nvPr>
        </p:nvSpPr>
        <p:spPr>
          <a:xfrm>
            <a:off x="395536" y="473468"/>
            <a:ext cx="1451159" cy="468395"/>
          </a:xfrm>
          <a:solidFill>
            <a:srgbClr val="FFC000"/>
          </a:solidFill>
        </p:spPr>
        <p:txBody>
          <a:bodyPr>
            <a:normAutofit/>
          </a:bodyPr>
          <a:lstStyle/>
          <a:p>
            <a:r>
              <a:rPr lang="pt-BR" sz="2000" b="1" dirty="0"/>
              <a:t>Bibliografia</a:t>
            </a:r>
          </a:p>
        </p:txBody>
      </p:sp>
    </p:spTree>
    <p:extLst>
      <p:ext uri="{BB962C8B-B14F-4D97-AF65-F5344CB8AC3E}">
        <p14:creationId xmlns:p14="http://schemas.microsoft.com/office/powerpoint/2010/main" val="12904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660" y="500479"/>
            <a:ext cx="3308636" cy="707886"/>
          </a:xfrm>
          <a:prstGeom prst="rect">
            <a:avLst/>
          </a:prstGeom>
          <a:solidFill>
            <a:srgbClr val="FFC000"/>
          </a:solidFill>
        </p:spPr>
        <p:txBody>
          <a:bodyPr wrap="square" rtlCol="0">
            <a:spAutoFit/>
          </a:bodyPr>
          <a:lstStyle/>
          <a:p>
            <a:pPr algn="ctr"/>
            <a:r>
              <a:rPr lang="pt-BR" sz="2000" b="1" dirty="0"/>
              <a:t>Apostila do Prof. Veronese </a:t>
            </a:r>
          </a:p>
          <a:p>
            <a:pPr algn="ctr"/>
            <a:r>
              <a:rPr lang="pt-BR" sz="2000" b="1" dirty="0"/>
              <a:t>(Moodle SEL313)</a:t>
            </a:r>
          </a:p>
        </p:txBody>
      </p:sp>
      <p:sp>
        <p:nvSpPr>
          <p:cNvPr id="3" name="Rectangle 2"/>
          <p:cNvSpPr/>
          <p:nvPr/>
        </p:nvSpPr>
        <p:spPr>
          <a:xfrm>
            <a:off x="539552" y="1763524"/>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6"/>
          <p:cNvSpPr/>
          <p:nvPr/>
        </p:nvSpPr>
        <p:spPr>
          <a:xfrm>
            <a:off x="539552" y="3923764"/>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54283"/>
            <a:ext cx="486483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357" y="3131676"/>
            <a:ext cx="12382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0357" y="3851756"/>
            <a:ext cx="2445539" cy="369332"/>
          </a:xfrm>
          <a:prstGeom prst="rect">
            <a:avLst/>
          </a:prstGeom>
          <a:noFill/>
        </p:spPr>
        <p:txBody>
          <a:bodyPr wrap="square" rtlCol="0">
            <a:spAutoFit/>
          </a:bodyPr>
          <a:lstStyle/>
          <a:p>
            <a:r>
              <a:rPr lang="pt-BR" dirty="0"/>
              <a:t>Gráficos de Schade. pdf</a:t>
            </a:r>
          </a:p>
        </p:txBody>
      </p:sp>
      <p:sp>
        <p:nvSpPr>
          <p:cNvPr id="8" name="Title 1"/>
          <p:cNvSpPr>
            <a:spLocks noGrp="1"/>
          </p:cNvSpPr>
          <p:nvPr>
            <p:ph type="ctrTitle"/>
          </p:nvPr>
        </p:nvSpPr>
        <p:spPr>
          <a:xfrm>
            <a:off x="395536" y="473468"/>
            <a:ext cx="1451159" cy="468395"/>
          </a:xfrm>
          <a:solidFill>
            <a:srgbClr val="FFC000"/>
          </a:solidFill>
        </p:spPr>
        <p:txBody>
          <a:bodyPr>
            <a:normAutofit/>
          </a:bodyPr>
          <a:lstStyle/>
          <a:p>
            <a:r>
              <a:rPr lang="pt-BR" sz="2000" b="1" dirty="0"/>
              <a:t>Bibliografia</a:t>
            </a:r>
          </a:p>
        </p:txBody>
      </p:sp>
    </p:spTree>
    <p:extLst>
      <p:ext uri="{BB962C8B-B14F-4D97-AF65-F5344CB8AC3E}">
        <p14:creationId xmlns:p14="http://schemas.microsoft.com/office/powerpoint/2010/main" val="48020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842" y="980728"/>
            <a:ext cx="5135958" cy="468395"/>
          </a:xfrm>
          <a:solidFill>
            <a:srgbClr val="FFC000"/>
          </a:solidFill>
        </p:spPr>
        <p:txBody>
          <a:bodyPr>
            <a:normAutofit/>
          </a:bodyPr>
          <a:lstStyle/>
          <a:p>
            <a:r>
              <a:rPr lang="pt-BR" sz="2400" b="1" dirty="0"/>
              <a:t>Transistores Bipolares de Junção (</a:t>
            </a:r>
            <a:r>
              <a:rPr lang="pt-BR" sz="2400" b="1" i="1" dirty="0"/>
              <a:t>BJT</a:t>
            </a:r>
            <a:r>
              <a:rPr lang="pt-BR" sz="2400" b="1" dirty="0"/>
              <a:t>)</a:t>
            </a:r>
          </a:p>
        </p:txBody>
      </p:sp>
      <p:sp>
        <p:nvSpPr>
          <p:cNvPr id="3" name="Subtitle 2"/>
          <p:cNvSpPr>
            <a:spLocks noGrp="1"/>
          </p:cNvSpPr>
          <p:nvPr>
            <p:ph type="subTitle" idx="1"/>
          </p:nvPr>
        </p:nvSpPr>
        <p:spPr>
          <a:xfrm>
            <a:off x="395536" y="1700808"/>
            <a:ext cx="6984776" cy="3672408"/>
          </a:xfrm>
        </p:spPr>
        <p:txBody>
          <a:bodyPr>
            <a:noAutofit/>
          </a:bodyPr>
          <a:lstStyle/>
          <a:p>
            <a:pPr algn="l"/>
            <a:r>
              <a:rPr lang="pt-BR" sz="1800" dirty="0">
                <a:solidFill>
                  <a:schemeClr val="tx1"/>
                </a:solidFill>
              </a:rPr>
              <a:t>    Estruturas Internas </a:t>
            </a:r>
            <a:r>
              <a:rPr lang="pt-BR" sz="1800" b="1" dirty="0">
                <a:solidFill>
                  <a:schemeClr val="tx1"/>
                </a:solidFill>
              </a:rPr>
              <a:t>npn </a:t>
            </a:r>
            <a:r>
              <a:rPr lang="pt-BR" sz="1800" dirty="0">
                <a:solidFill>
                  <a:schemeClr val="tx1"/>
                </a:solidFill>
              </a:rPr>
              <a:t>e </a:t>
            </a:r>
            <a:r>
              <a:rPr lang="pt-BR" sz="1800" b="1" dirty="0" err="1">
                <a:solidFill>
                  <a:schemeClr val="tx1"/>
                </a:solidFill>
              </a:rPr>
              <a:t>pnp</a:t>
            </a:r>
            <a:endParaRPr lang="pt-BR" sz="1800" b="1" dirty="0">
              <a:solidFill>
                <a:schemeClr val="tx1"/>
              </a:solidFill>
            </a:endParaRPr>
          </a:p>
          <a:p>
            <a:pPr algn="l"/>
            <a:r>
              <a:rPr lang="pt-BR" sz="1800" dirty="0">
                <a:solidFill>
                  <a:schemeClr val="tx1"/>
                </a:solidFill>
              </a:rPr>
              <a:t>    Análise DC: Circuitos de Polarização</a:t>
            </a:r>
          </a:p>
          <a:p>
            <a:pPr algn="l"/>
            <a:r>
              <a:rPr lang="pt-BR" sz="1800" dirty="0">
                <a:solidFill>
                  <a:schemeClr val="tx1"/>
                </a:solidFill>
              </a:rPr>
              <a:t>    Análise AC</a:t>
            </a:r>
          </a:p>
          <a:p>
            <a:pPr algn="l"/>
            <a:r>
              <a:rPr lang="pt-BR" sz="1800" dirty="0">
                <a:solidFill>
                  <a:schemeClr val="tx1"/>
                </a:solidFill>
              </a:rPr>
              <a:t>    Características </a:t>
            </a:r>
            <a:r>
              <a:rPr lang="pt-BR" sz="1800" i="1" dirty="0">
                <a:solidFill>
                  <a:schemeClr val="tx1"/>
                </a:solidFill>
              </a:rPr>
              <a:t>IC </a:t>
            </a:r>
            <a:r>
              <a:rPr lang="pt-BR" sz="1800" dirty="0">
                <a:solidFill>
                  <a:schemeClr val="tx1"/>
                </a:solidFill>
              </a:rPr>
              <a:t>× </a:t>
            </a:r>
            <a:r>
              <a:rPr lang="pt-BR" sz="1800" i="1" dirty="0">
                <a:solidFill>
                  <a:schemeClr val="tx1"/>
                </a:solidFill>
              </a:rPr>
              <a:t>VCE </a:t>
            </a:r>
            <a:r>
              <a:rPr lang="pt-BR" sz="1800" dirty="0">
                <a:solidFill>
                  <a:schemeClr val="tx1"/>
                </a:solidFill>
              </a:rPr>
              <a:t>× </a:t>
            </a:r>
            <a:r>
              <a:rPr lang="pt-BR" sz="1800" i="1" dirty="0">
                <a:solidFill>
                  <a:schemeClr val="tx1"/>
                </a:solidFill>
              </a:rPr>
              <a:t>VBE</a:t>
            </a:r>
            <a:endParaRPr lang="pt-BR" sz="1800" dirty="0">
              <a:solidFill>
                <a:schemeClr val="tx1"/>
              </a:solidFill>
            </a:endParaRPr>
          </a:p>
          <a:p>
            <a:pPr algn="l"/>
            <a:r>
              <a:rPr lang="pt-BR" sz="1800" dirty="0">
                <a:solidFill>
                  <a:schemeClr val="tx1"/>
                </a:solidFill>
              </a:rPr>
              <a:t>    Modelagem: </a:t>
            </a:r>
            <a:r>
              <a:rPr lang="pt-BR" sz="1800" dirty="0" err="1">
                <a:solidFill>
                  <a:schemeClr val="tx1"/>
                </a:solidFill>
              </a:rPr>
              <a:t>Ebers</a:t>
            </a:r>
            <a:r>
              <a:rPr lang="pt-BR" sz="1800" dirty="0">
                <a:solidFill>
                  <a:schemeClr val="tx1"/>
                </a:solidFill>
              </a:rPr>
              <a:t>-Moll e </a:t>
            </a:r>
            <a:r>
              <a:rPr lang="pt-BR" sz="1800" dirty="0" err="1">
                <a:solidFill>
                  <a:schemeClr val="tx1"/>
                </a:solidFill>
              </a:rPr>
              <a:t>Gummel</a:t>
            </a:r>
            <a:endParaRPr lang="pt-BR" sz="1800" dirty="0">
              <a:solidFill>
                <a:schemeClr val="tx1"/>
              </a:solidFill>
            </a:endParaRPr>
          </a:p>
          <a:p>
            <a:pPr algn="l"/>
            <a:r>
              <a:rPr lang="pt-BR" sz="1800" dirty="0">
                <a:solidFill>
                  <a:schemeClr val="tx1"/>
                </a:solidFill>
              </a:rPr>
              <a:t>    Amplificadores Básicos: Resposta DC e AC</a:t>
            </a:r>
          </a:p>
          <a:p>
            <a:pPr algn="l"/>
            <a:r>
              <a:rPr lang="pt-BR" sz="1800" dirty="0">
                <a:solidFill>
                  <a:schemeClr val="tx1"/>
                </a:solidFill>
              </a:rPr>
              <a:t>         Emissor-Comum</a:t>
            </a:r>
          </a:p>
          <a:p>
            <a:pPr algn="l"/>
            <a:r>
              <a:rPr lang="pt-BR" sz="1800" dirty="0">
                <a:solidFill>
                  <a:schemeClr val="tx1"/>
                </a:solidFill>
              </a:rPr>
              <a:t>         Base Comum</a:t>
            </a:r>
          </a:p>
          <a:p>
            <a:pPr algn="l"/>
            <a:r>
              <a:rPr lang="pt-BR" sz="1800" dirty="0">
                <a:solidFill>
                  <a:schemeClr val="tx1"/>
                </a:solidFill>
              </a:rPr>
              <a:t>         Coletor Comum</a:t>
            </a:r>
          </a:p>
          <a:p>
            <a:pPr algn="l"/>
            <a:r>
              <a:rPr lang="pt-BR" sz="1800" dirty="0">
                <a:solidFill>
                  <a:schemeClr val="tx1"/>
                </a:solidFill>
              </a:rPr>
              <a:t>      Reguladores de Tensão, e Amplificadores </a:t>
            </a:r>
            <a:r>
              <a:rPr lang="pt-BR" sz="1800" dirty="0" err="1">
                <a:solidFill>
                  <a:schemeClr val="tx1"/>
                </a:solidFill>
              </a:rPr>
              <a:t>Diferenciaisoutros</a:t>
            </a:r>
            <a:r>
              <a:rPr lang="pt-BR" sz="1800" dirty="0">
                <a:solidFill>
                  <a:schemeClr val="tx1"/>
                </a:solidFill>
              </a:rPr>
              <a:t> circuitos</a:t>
            </a:r>
          </a:p>
          <a:p>
            <a:pPr algn="l"/>
            <a:r>
              <a:rPr lang="pt-BR" sz="1800">
                <a:solidFill>
                  <a:schemeClr val="tx1"/>
                </a:solidFill>
              </a:rPr>
              <a:t>      Resposta em Frequência</a:t>
            </a:r>
            <a:endParaRPr lang="pt-BR" sz="1800" dirty="0">
              <a:solidFill>
                <a:schemeClr val="tx1"/>
              </a:solidFill>
            </a:endParaRPr>
          </a:p>
        </p:txBody>
      </p:sp>
      <p:sp>
        <p:nvSpPr>
          <p:cNvPr id="4" name="Rectangle 3"/>
          <p:cNvSpPr/>
          <p:nvPr/>
        </p:nvSpPr>
        <p:spPr>
          <a:xfrm>
            <a:off x="467544" y="2135983"/>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Rectangle 5"/>
          <p:cNvSpPr/>
          <p:nvPr/>
        </p:nvSpPr>
        <p:spPr>
          <a:xfrm>
            <a:off x="467544" y="2820625"/>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Rectangle 6"/>
          <p:cNvSpPr/>
          <p:nvPr/>
        </p:nvSpPr>
        <p:spPr>
          <a:xfrm>
            <a:off x="467544" y="3108657"/>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Rectangle 7"/>
          <p:cNvSpPr/>
          <p:nvPr/>
        </p:nvSpPr>
        <p:spPr>
          <a:xfrm>
            <a:off x="467544" y="3438254"/>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Rectangle 18"/>
          <p:cNvSpPr/>
          <p:nvPr/>
        </p:nvSpPr>
        <p:spPr>
          <a:xfrm>
            <a:off x="467544" y="1812513"/>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2" name="Rectangle 21"/>
          <p:cNvSpPr/>
          <p:nvPr/>
        </p:nvSpPr>
        <p:spPr>
          <a:xfrm>
            <a:off x="704416" y="4017610"/>
            <a:ext cx="144016" cy="2160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   </a:t>
            </a:r>
          </a:p>
        </p:txBody>
      </p:sp>
      <p:sp>
        <p:nvSpPr>
          <p:cNvPr id="24" name="Rectangle 23"/>
          <p:cNvSpPr/>
          <p:nvPr/>
        </p:nvSpPr>
        <p:spPr>
          <a:xfrm>
            <a:off x="705448" y="4352052"/>
            <a:ext cx="144016" cy="2160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sp>
        <p:nvSpPr>
          <p:cNvPr id="25" name="Rectangle 24"/>
          <p:cNvSpPr/>
          <p:nvPr/>
        </p:nvSpPr>
        <p:spPr>
          <a:xfrm>
            <a:off x="704416" y="3683168"/>
            <a:ext cx="144016" cy="2160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   </a:t>
            </a:r>
          </a:p>
        </p:txBody>
      </p:sp>
      <p:sp>
        <p:nvSpPr>
          <p:cNvPr id="15" name="TextBox 14"/>
          <p:cNvSpPr txBox="1"/>
          <p:nvPr/>
        </p:nvSpPr>
        <p:spPr>
          <a:xfrm>
            <a:off x="2915816" y="188640"/>
            <a:ext cx="3388541" cy="461665"/>
          </a:xfrm>
          <a:prstGeom prst="rect">
            <a:avLst/>
          </a:prstGeom>
          <a:solidFill>
            <a:schemeClr val="tx1"/>
          </a:solidFill>
        </p:spPr>
        <p:txBody>
          <a:bodyPr wrap="square" rtlCol="0">
            <a:spAutoFit/>
          </a:bodyPr>
          <a:lstStyle/>
          <a:p>
            <a:pPr algn="ctr"/>
            <a:r>
              <a:rPr lang="pt-BR" sz="2400" b="1" dirty="0">
                <a:solidFill>
                  <a:schemeClr val="bg1"/>
                </a:solidFill>
              </a:rPr>
              <a:t>SEL313 - Programa 2019</a:t>
            </a:r>
          </a:p>
        </p:txBody>
      </p:sp>
      <p:sp>
        <p:nvSpPr>
          <p:cNvPr id="16" name="Rectangle 5">
            <a:extLst>
              <a:ext uri="{FF2B5EF4-FFF2-40B4-BE49-F238E27FC236}">
                <a16:creationId xmlns:a16="http://schemas.microsoft.com/office/drawing/2014/main" xmlns="" id="{CC1245A6-5456-4CD4-86E3-21D1BCAFE122}"/>
              </a:ext>
            </a:extLst>
          </p:cNvPr>
          <p:cNvSpPr/>
          <p:nvPr/>
        </p:nvSpPr>
        <p:spPr>
          <a:xfrm>
            <a:off x="467544" y="2448502"/>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Rectangle 7">
            <a:extLst>
              <a:ext uri="{FF2B5EF4-FFF2-40B4-BE49-F238E27FC236}">
                <a16:creationId xmlns:a16="http://schemas.microsoft.com/office/drawing/2014/main" xmlns="" id="{BF9545EB-07E6-4E04-A526-36F8ABAFC8EB}"/>
              </a:ext>
            </a:extLst>
          </p:cNvPr>
          <p:cNvSpPr/>
          <p:nvPr/>
        </p:nvSpPr>
        <p:spPr>
          <a:xfrm>
            <a:off x="467544" y="4666838"/>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Rectangle 7">
            <a:extLst>
              <a:ext uri="{FF2B5EF4-FFF2-40B4-BE49-F238E27FC236}">
                <a16:creationId xmlns:a16="http://schemas.microsoft.com/office/drawing/2014/main" xmlns="" id="{791978BC-469E-4985-8128-6B42B8111745}"/>
              </a:ext>
            </a:extLst>
          </p:cNvPr>
          <p:cNvSpPr/>
          <p:nvPr/>
        </p:nvSpPr>
        <p:spPr>
          <a:xfrm>
            <a:off x="454508" y="5031478"/>
            <a:ext cx="14401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90734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660" y="365755"/>
            <a:ext cx="3308636" cy="707886"/>
          </a:xfrm>
          <a:prstGeom prst="rect">
            <a:avLst/>
          </a:prstGeom>
          <a:solidFill>
            <a:srgbClr val="FFC000"/>
          </a:solidFill>
        </p:spPr>
        <p:txBody>
          <a:bodyPr wrap="square" rtlCol="0">
            <a:spAutoFit/>
          </a:bodyPr>
          <a:lstStyle/>
          <a:p>
            <a:pPr algn="ctr"/>
            <a:r>
              <a:rPr lang="pt-BR" sz="2000" b="1" dirty="0"/>
              <a:t>Apostila do Prof. Veronese </a:t>
            </a:r>
          </a:p>
          <a:p>
            <a:pPr algn="ctr"/>
            <a:r>
              <a:rPr lang="pt-BR" sz="2000" b="1" dirty="0"/>
              <a:t>(Moodle SEL313)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882" y="1196752"/>
            <a:ext cx="3604159" cy="165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400" y="2348880"/>
            <a:ext cx="12954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1628800"/>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Box 3"/>
          <p:cNvSpPr txBox="1"/>
          <p:nvPr/>
        </p:nvSpPr>
        <p:spPr>
          <a:xfrm>
            <a:off x="1331640" y="3068960"/>
            <a:ext cx="3312368" cy="369332"/>
          </a:xfrm>
          <a:prstGeom prst="rect">
            <a:avLst/>
          </a:prstGeom>
          <a:noFill/>
        </p:spPr>
        <p:txBody>
          <a:bodyPr wrap="square" rtlCol="0">
            <a:spAutoFit/>
          </a:bodyPr>
          <a:lstStyle/>
          <a:p>
            <a:r>
              <a:rPr lang="pt-BR" dirty="0"/>
              <a:t>BJT - Amplificadores Básicos.pdf</a:t>
            </a:r>
          </a:p>
        </p:txBody>
      </p:sp>
      <p:sp>
        <p:nvSpPr>
          <p:cNvPr id="7" name="Rectangle 6"/>
          <p:cNvSpPr/>
          <p:nvPr/>
        </p:nvSpPr>
        <p:spPr>
          <a:xfrm>
            <a:off x="539552" y="3140968"/>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717032"/>
            <a:ext cx="2953589" cy="191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9552" y="3789040"/>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099" y="5607521"/>
            <a:ext cx="12954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ctrTitle"/>
          </p:nvPr>
        </p:nvSpPr>
        <p:spPr>
          <a:xfrm>
            <a:off x="395536" y="473468"/>
            <a:ext cx="1451159" cy="468395"/>
          </a:xfrm>
          <a:solidFill>
            <a:srgbClr val="FFC000"/>
          </a:solidFill>
        </p:spPr>
        <p:txBody>
          <a:bodyPr>
            <a:normAutofit/>
          </a:bodyPr>
          <a:lstStyle/>
          <a:p>
            <a:r>
              <a:rPr lang="pt-BR" sz="2000" b="1" dirty="0"/>
              <a:t>Bibliografia</a:t>
            </a:r>
          </a:p>
        </p:txBody>
      </p:sp>
    </p:spTree>
    <p:extLst>
      <p:ext uri="{BB962C8B-B14F-4D97-AF65-F5344CB8AC3E}">
        <p14:creationId xmlns:p14="http://schemas.microsoft.com/office/powerpoint/2010/main" val="20687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43608" y="1772816"/>
            <a:ext cx="3888432" cy="369332"/>
          </a:xfrm>
          <a:prstGeom prst="rect">
            <a:avLst/>
          </a:prstGeom>
          <a:noFill/>
        </p:spPr>
        <p:txBody>
          <a:bodyPr wrap="square" rtlCol="0">
            <a:spAutoFit/>
          </a:bodyPr>
          <a:lstStyle/>
          <a:p>
            <a:r>
              <a:rPr lang="pt-BR" dirty="0"/>
              <a:t>BJT - Modelos de Gummel-Poon.pdf</a:t>
            </a:r>
          </a:p>
        </p:txBody>
      </p:sp>
      <p:sp>
        <p:nvSpPr>
          <p:cNvPr id="14" name="Rectangle 13"/>
          <p:cNvSpPr/>
          <p:nvPr/>
        </p:nvSpPr>
        <p:spPr>
          <a:xfrm>
            <a:off x="539552" y="1844824"/>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extBox 18"/>
          <p:cNvSpPr txBox="1"/>
          <p:nvPr/>
        </p:nvSpPr>
        <p:spPr>
          <a:xfrm>
            <a:off x="1043608" y="2420888"/>
            <a:ext cx="3888432" cy="369332"/>
          </a:xfrm>
          <a:prstGeom prst="rect">
            <a:avLst/>
          </a:prstGeom>
          <a:noFill/>
        </p:spPr>
        <p:txBody>
          <a:bodyPr wrap="square" rtlCol="0">
            <a:spAutoFit/>
          </a:bodyPr>
          <a:lstStyle/>
          <a:p>
            <a:r>
              <a:rPr lang="pt-BR" dirty="0"/>
              <a:t>BJT - Exemplo de Polarização.pdf</a:t>
            </a:r>
          </a:p>
        </p:txBody>
      </p:sp>
      <p:sp>
        <p:nvSpPr>
          <p:cNvPr id="20" name="Rectangle 19"/>
          <p:cNvSpPr/>
          <p:nvPr/>
        </p:nvSpPr>
        <p:spPr>
          <a:xfrm>
            <a:off x="539552" y="2492896"/>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ctangle 21"/>
          <p:cNvSpPr/>
          <p:nvPr/>
        </p:nvSpPr>
        <p:spPr>
          <a:xfrm>
            <a:off x="539552" y="3203684"/>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112311"/>
            <a:ext cx="4164235" cy="236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668" y="5036790"/>
            <a:ext cx="1181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33660" y="581779"/>
            <a:ext cx="3308636" cy="707886"/>
          </a:xfrm>
          <a:prstGeom prst="rect">
            <a:avLst/>
          </a:prstGeom>
          <a:solidFill>
            <a:srgbClr val="FFC000"/>
          </a:solidFill>
        </p:spPr>
        <p:txBody>
          <a:bodyPr wrap="square" rtlCol="0">
            <a:spAutoFit/>
          </a:bodyPr>
          <a:lstStyle/>
          <a:p>
            <a:pPr algn="ctr"/>
            <a:r>
              <a:rPr lang="pt-BR" sz="2000" b="1" dirty="0"/>
              <a:t>Apostila do Prof. Veronese </a:t>
            </a:r>
          </a:p>
          <a:p>
            <a:pPr algn="ctr"/>
            <a:r>
              <a:rPr lang="pt-BR" sz="2000" b="1" dirty="0"/>
              <a:t>(Moodle SEL313)</a:t>
            </a:r>
          </a:p>
        </p:txBody>
      </p:sp>
      <p:sp>
        <p:nvSpPr>
          <p:cNvPr id="11" name="Title 1"/>
          <p:cNvSpPr>
            <a:spLocks noGrp="1"/>
          </p:cNvSpPr>
          <p:nvPr>
            <p:ph type="ctrTitle"/>
          </p:nvPr>
        </p:nvSpPr>
        <p:spPr>
          <a:xfrm>
            <a:off x="395536" y="473468"/>
            <a:ext cx="1451159" cy="468395"/>
          </a:xfrm>
          <a:solidFill>
            <a:srgbClr val="FFC000"/>
          </a:solidFill>
        </p:spPr>
        <p:txBody>
          <a:bodyPr>
            <a:normAutofit/>
          </a:bodyPr>
          <a:lstStyle/>
          <a:p>
            <a:r>
              <a:rPr lang="pt-BR" sz="2000" b="1" dirty="0"/>
              <a:t>Bibliografia</a:t>
            </a:r>
          </a:p>
        </p:txBody>
      </p:sp>
    </p:spTree>
    <p:extLst>
      <p:ext uri="{BB962C8B-B14F-4D97-AF65-F5344CB8AC3E}">
        <p14:creationId xmlns:p14="http://schemas.microsoft.com/office/powerpoint/2010/main" val="4626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9" grpId="0"/>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268760"/>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6"/>
          <p:cNvSpPr/>
          <p:nvPr/>
        </p:nvSpPr>
        <p:spPr>
          <a:xfrm>
            <a:off x="539552" y="3068960"/>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3152309" cy="172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22" y="2228478"/>
            <a:ext cx="1181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898" y="2780928"/>
            <a:ext cx="2933481" cy="27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357" y="5118323"/>
            <a:ext cx="12382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43608" y="5651956"/>
            <a:ext cx="3888432" cy="369332"/>
          </a:xfrm>
          <a:prstGeom prst="rect">
            <a:avLst/>
          </a:prstGeom>
          <a:noFill/>
        </p:spPr>
        <p:txBody>
          <a:bodyPr wrap="square" rtlCol="0">
            <a:spAutoFit/>
          </a:bodyPr>
          <a:lstStyle/>
          <a:p>
            <a:r>
              <a:rPr lang="pt-BR" dirty="0"/>
              <a:t>BJT - Modelos de Gummel-Poon.pdf</a:t>
            </a:r>
          </a:p>
        </p:txBody>
      </p:sp>
      <p:sp>
        <p:nvSpPr>
          <p:cNvPr id="16" name="Rectangle 15"/>
          <p:cNvSpPr/>
          <p:nvPr/>
        </p:nvSpPr>
        <p:spPr>
          <a:xfrm>
            <a:off x="539552" y="5723964"/>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extBox 16"/>
          <p:cNvSpPr txBox="1"/>
          <p:nvPr/>
        </p:nvSpPr>
        <p:spPr>
          <a:xfrm>
            <a:off x="1043608" y="6165304"/>
            <a:ext cx="3888432" cy="369332"/>
          </a:xfrm>
          <a:prstGeom prst="rect">
            <a:avLst/>
          </a:prstGeom>
          <a:noFill/>
        </p:spPr>
        <p:txBody>
          <a:bodyPr wrap="square" rtlCol="0">
            <a:spAutoFit/>
          </a:bodyPr>
          <a:lstStyle/>
          <a:p>
            <a:r>
              <a:rPr lang="pt-BR" dirty="0"/>
              <a:t>BJT - Exemplo de Polarização.pdf</a:t>
            </a:r>
          </a:p>
        </p:txBody>
      </p:sp>
      <p:sp>
        <p:nvSpPr>
          <p:cNvPr id="18" name="Rectangle 17"/>
          <p:cNvSpPr/>
          <p:nvPr/>
        </p:nvSpPr>
        <p:spPr>
          <a:xfrm>
            <a:off x="539552" y="6237312"/>
            <a:ext cx="36004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extBox 12"/>
          <p:cNvSpPr txBox="1"/>
          <p:nvPr/>
        </p:nvSpPr>
        <p:spPr>
          <a:xfrm>
            <a:off x="2733660" y="221739"/>
            <a:ext cx="3308636" cy="707886"/>
          </a:xfrm>
          <a:prstGeom prst="rect">
            <a:avLst/>
          </a:prstGeom>
          <a:solidFill>
            <a:srgbClr val="FFC000"/>
          </a:solidFill>
        </p:spPr>
        <p:txBody>
          <a:bodyPr wrap="square" rtlCol="0">
            <a:spAutoFit/>
          </a:bodyPr>
          <a:lstStyle/>
          <a:p>
            <a:pPr algn="ctr"/>
            <a:r>
              <a:rPr lang="pt-BR" sz="2000" b="1" dirty="0"/>
              <a:t>Apostila do Prof. Veronese </a:t>
            </a:r>
          </a:p>
          <a:p>
            <a:pPr algn="ctr"/>
            <a:r>
              <a:rPr lang="pt-BR" sz="2000" b="1" dirty="0"/>
              <a:t>(Moodle SEL313)</a:t>
            </a:r>
          </a:p>
        </p:txBody>
      </p:sp>
      <p:sp>
        <p:nvSpPr>
          <p:cNvPr id="14" name="Title 1"/>
          <p:cNvSpPr>
            <a:spLocks noGrp="1"/>
          </p:cNvSpPr>
          <p:nvPr>
            <p:ph type="ctrTitle"/>
          </p:nvPr>
        </p:nvSpPr>
        <p:spPr>
          <a:xfrm>
            <a:off x="395536" y="188640"/>
            <a:ext cx="1451159" cy="468395"/>
          </a:xfrm>
          <a:solidFill>
            <a:srgbClr val="FFC000"/>
          </a:solidFill>
        </p:spPr>
        <p:txBody>
          <a:bodyPr>
            <a:normAutofit/>
          </a:bodyPr>
          <a:lstStyle/>
          <a:p>
            <a:r>
              <a:rPr lang="pt-BR" sz="2000" b="1" dirty="0"/>
              <a:t>Bibliografia</a:t>
            </a:r>
          </a:p>
        </p:txBody>
      </p:sp>
    </p:spTree>
    <p:extLst>
      <p:ext uri="{BB962C8B-B14F-4D97-AF65-F5344CB8AC3E}">
        <p14:creationId xmlns:p14="http://schemas.microsoft.com/office/powerpoint/2010/main" val="159425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p:bldP spid="16" grpId="0" animBg="1"/>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0728"/>
            <a:ext cx="3858722" cy="468395"/>
          </a:xfrm>
          <a:solidFill>
            <a:srgbClr val="FFC000"/>
          </a:solidFill>
        </p:spPr>
        <p:txBody>
          <a:bodyPr>
            <a:normAutofit/>
          </a:bodyPr>
          <a:lstStyle/>
          <a:p>
            <a:r>
              <a:rPr lang="pt-BR" sz="2400" b="1" dirty="0"/>
              <a:t>Amplificadores Operacionais</a:t>
            </a:r>
          </a:p>
        </p:txBody>
      </p:sp>
      <p:sp>
        <p:nvSpPr>
          <p:cNvPr id="15" name="TextBox 14"/>
          <p:cNvSpPr txBox="1"/>
          <p:nvPr/>
        </p:nvSpPr>
        <p:spPr>
          <a:xfrm>
            <a:off x="2915816" y="188640"/>
            <a:ext cx="3388541" cy="461665"/>
          </a:xfrm>
          <a:prstGeom prst="rect">
            <a:avLst/>
          </a:prstGeom>
          <a:solidFill>
            <a:schemeClr val="tx1"/>
          </a:solidFill>
        </p:spPr>
        <p:txBody>
          <a:bodyPr wrap="square" rtlCol="0">
            <a:spAutoFit/>
          </a:bodyPr>
          <a:lstStyle/>
          <a:p>
            <a:pPr algn="ctr"/>
            <a:r>
              <a:rPr lang="pt-BR" sz="2400" b="1" dirty="0">
                <a:solidFill>
                  <a:schemeClr val="bg1"/>
                </a:solidFill>
              </a:rPr>
              <a:t>SEL313 - Programa 2019</a:t>
            </a:r>
          </a:p>
        </p:txBody>
      </p:sp>
    </p:spTree>
    <p:extLst>
      <p:ext uri="{BB962C8B-B14F-4D97-AF65-F5344CB8AC3E}">
        <p14:creationId xmlns:p14="http://schemas.microsoft.com/office/powerpoint/2010/main" val="219584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08720"/>
            <a:ext cx="41910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51440" y="6156012"/>
            <a:ext cx="3295780" cy="369332"/>
          </a:xfrm>
          <a:prstGeom prst="rect">
            <a:avLst/>
          </a:prstGeom>
          <a:noFill/>
        </p:spPr>
        <p:txBody>
          <a:bodyPr wrap="square" rtlCol="0">
            <a:spAutoFit/>
          </a:bodyPr>
          <a:lstStyle/>
          <a:p>
            <a:r>
              <a:rPr lang="pt-BR" dirty="0"/>
              <a:t>Prentice Hall, 11th edtion, 2012</a:t>
            </a:r>
          </a:p>
        </p:txBody>
      </p:sp>
      <p:sp>
        <p:nvSpPr>
          <p:cNvPr id="5" name="TextBox 4"/>
          <p:cNvSpPr txBox="1"/>
          <p:nvPr/>
        </p:nvSpPr>
        <p:spPr>
          <a:xfrm>
            <a:off x="5059418" y="6093296"/>
            <a:ext cx="3625358" cy="369332"/>
          </a:xfrm>
          <a:prstGeom prst="rect">
            <a:avLst/>
          </a:prstGeom>
          <a:noFill/>
        </p:spPr>
        <p:txBody>
          <a:bodyPr wrap="square" rtlCol="0">
            <a:spAutoFit/>
          </a:bodyPr>
          <a:lstStyle/>
          <a:p>
            <a:r>
              <a:rPr lang="pt-BR" dirty="0"/>
              <a:t>Pearson Education, 11ª edição, 2013</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849" y="1052736"/>
            <a:ext cx="3635607" cy="487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xmlns="" id="{8197539D-7BCE-40D1-B637-F46CCBFEC83E}"/>
              </a:ext>
            </a:extLst>
          </p:cNvPr>
          <p:cNvSpPr txBox="1">
            <a:spLocks/>
          </p:cNvSpPr>
          <p:nvPr/>
        </p:nvSpPr>
        <p:spPr>
          <a:xfrm>
            <a:off x="461498" y="157277"/>
            <a:ext cx="1319235" cy="387104"/>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1800" b="1"/>
              <a:t>Bibliografia</a:t>
            </a:r>
            <a:endParaRPr lang="pt-BR" sz="1800" b="1" dirty="0"/>
          </a:p>
        </p:txBody>
      </p:sp>
    </p:spTree>
    <p:extLst>
      <p:ext uri="{BB962C8B-B14F-4D97-AF65-F5344CB8AC3E}">
        <p14:creationId xmlns:p14="http://schemas.microsoft.com/office/powerpoint/2010/main" val="1731020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898</Words>
  <Application>Microsoft Office PowerPoint</Application>
  <PresentationFormat>Apresentação na tela (4:3)</PresentationFormat>
  <Paragraphs>118</Paragraphs>
  <Slides>17</Slides>
  <Notes>2</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Office Theme</vt:lpstr>
      <vt:lpstr>Diodos</vt:lpstr>
      <vt:lpstr>Bibliografia</vt:lpstr>
      <vt:lpstr>Bibliografia</vt:lpstr>
      <vt:lpstr>Transistores Bipolares de Junção (BJT)</vt:lpstr>
      <vt:lpstr>Bibliografia</vt:lpstr>
      <vt:lpstr>Bibliografia</vt:lpstr>
      <vt:lpstr>Bibliografia</vt:lpstr>
      <vt:lpstr>Amplificadores Operacionais</vt:lpstr>
      <vt:lpstr>Apresentação do PowerPoint</vt:lpstr>
      <vt:lpstr>Apresentação do PowerPoint</vt:lpstr>
      <vt:lpstr>Bibliografia</vt:lpstr>
      <vt:lpstr>Bibliografia</vt:lpstr>
      <vt:lpstr>Bibliografia</vt:lpstr>
      <vt:lpstr>Apresentação do PowerPoint</vt:lpstr>
      <vt:lpstr>Bibliografia</vt:lpstr>
      <vt:lpstr>Bibliografia</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José Marcos Alves</dc:creator>
  <cp:lastModifiedBy>bloco D</cp:lastModifiedBy>
  <cp:revision>53</cp:revision>
  <dcterms:created xsi:type="dcterms:W3CDTF">2016-01-05T09:37:39Z</dcterms:created>
  <dcterms:modified xsi:type="dcterms:W3CDTF">2020-03-02T10:05:34Z</dcterms:modified>
</cp:coreProperties>
</file>