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7" r:id="rId27"/>
    <p:sldId id="281" r:id="rId28"/>
    <p:sldId id="282" r:id="rId29"/>
    <p:sldId id="283" r:id="rId30"/>
    <p:sldId id="306"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8D323635-E486-4AF9-9EEA-74FF95003C2D}" type="datetimeFigureOut">
              <a:rPr lang="pt-BR" smtClean="0"/>
              <a:t>24/10/2023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52CEE2-5180-4FB8-A256-7267C43D4B15}" type="slidenum">
              <a:rPr lang="pt-BR" smtClean="0"/>
              <a:t>‹nº›</a:t>
            </a:fld>
            <a:endParaRPr lang="pt-B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21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323635-E486-4AF9-9EEA-74FF95003C2D}" type="datetimeFigureOut">
              <a:rPr lang="pt-BR" smtClean="0"/>
              <a:t>24/10/2023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114616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323635-E486-4AF9-9EEA-74FF95003C2D}" type="datetimeFigureOut">
              <a:rPr lang="pt-BR" smtClean="0"/>
              <a:t>24/10/2023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52CEE2-5180-4FB8-A256-7267C43D4B15}" type="slidenum">
              <a:rPr lang="pt-BR" smtClean="0"/>
              <a:t>‹nº›</a:t>
            </a:fld>
            <a:endParaRPr lang="pt-B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321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323635-E486-4AF9-9EEA-74FF95003C2D}" type="datetimeFigureOut">
              <a:rPr lang="pt-BR" smtClean="0"/>
              <a:t>24/10/2023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114852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D323635-E486-4AF9-9EEA-74FF95003C2D}" type="datetimeFigureOut">
              <a:rPr lang="pt-BR" smtClean="0"/>
              <a:t>24/10/2023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52CEE2-5180-4FB8-A256-7267C43D4B15}" type="slidenum">
              <a:rPr lang="pt-BR" smtClean="0"/>
              <a:t>‹nº›</a:t>
            </a:fld>
            <a:endParaRPr lang="pt-B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05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D323635-E486-4AF9-9EEA-74FF95003C2D}" type="datetimeFigureOut">
              <a:rPr lang="pt-BR" smtClean="0"/>
              <a:t>24/10/2023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196354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Clique para editar o texto mestre</a:t>
            </a:r>
          </a:p>
        </p:txBody>
      </p:sp>
      <p:sp>
        <p:nvSpPr>
          <p:cNvPr id="6" name="Content Placeholder 5"/>
          <p:cNvSpPr>
            <a:spLocks noGrp="1"/>
          </p:cNvSpPr>
          <p:nvPr>
            <p:ph sz="quarter" idx="4"/>
          </p:nvPr>
        </p:nvSpPr>
        <p:spPr>
          <a:xfrm>
            <a:off x="5990888" y="2967788"/>
            <a:ext cx="4754880" cy="334157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D323635-E486-4AF9-9EEA-74FF95003C2D}" type="datetimeFigureOut">
              <a:rPr lang="pt-BR" smtClean="0"/>
              <a:t>24/10/2023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841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D323635-E486-4AF9-9EEA-74FF95003C2D}" type="datetimeFigureOut">
              <a:rPr lang="pt-BR" smtClean="0"/>
              <a:t>24/10/2023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72473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23635-E486-4AF9-9EEA-74FF95003C2D}" type="datetimeFigureOut">
              <a:rPr lang="pt-BR" smtClean="0"/>
              <a:t>24/10/2023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319484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D323635-E486-4AF9-9EEA-74FF95003C2D}" type="datetimeFigureOut">
              <a:rPr lang="pt-BR" smtClean="0"/>
              <a:t>24/10/2023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52CEE2-5180-4FB8-A256-7267C43D4B15}" type="slidenum">
              <a:rPr lang="pt-BR" smtClean="0"/>
              <a:t>‹nº›</a:t>
            </a:fld>
            <a:endParaRPr lang="pt-BR"/>
          </a:p>
        </p:txBody>
      </p:sp>
    </p:spTree>
    <p:extLst>
      <p:ext uri="{BB962C8B-B14F-4D97-AF65-F5344CB8AC3E}">
        <p14:creationId xmlns:p14="http://schemas.microsoft.com/office/powerpoint/2010/main" val="185902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8D323635-E486-4AF9-9EEA-74FF95003C2D}" type="datetimeFigureOut">
              <a:rPr lang="pt-BR" smtClean="0"/>
              <a:t>24/10/2023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52CEE2-5180-4FB8-A256-7267C43D4B15}" type="slidenum">
              <a:rPr lang="pt-BR" smtClean="0"/>
              <a:t>‹nº›</a:t>
            </a:fld>
            <a:endParaRPr lang="pt-B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039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D323635-E486-4AF9-9EEA-74FF95003C2D}" type="datetimeFigureOut">
              <a:rPr lang="pt-BR" smtClean="0"/>
              <a:t>24/10/2023</a:t>
            </a:fld>
            <a:endParaRPr lang="pt-B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t-B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952CEE2-5180-4FB8-A256-7267C43D4B15}" type="slidenum">
              <a:rPr lang="pt-BR" smtClean="0"/>
              <a:t>‹nº›</a:t>
            </a:fld>
            <a:endParaRPr lang="pt-B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0784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7964" y="2084832"/>
            <a:ext cx="7772400" cy="1463040"/>
          </a:xfrm>
        </p:spPr>
        <p:txBody>
          <a:bodyPr>
            <a:normAutofit fontScale="90000"/>
          </a:bodyPr>
          <a:lstStyle/>
          <a:p>
            <a:r>
              <a:rPr lang="pt-BR" dirty="0"/>
              <a:t>O Individualismo Metodológico de Ludwig von Mises e Friedrich August von Hayek</a:t>
            </a:r>
            <a:br>
              <a:rPr lang="pt-BR" dirty="0"/>
            </a:br>
            <a:endParaRPr lang="pt-BR" dirty="0"/>
          </a:p>
        </p:txBody>
      </p:sp>
      <p:sp>
        <p:nvSpPr>
          <p:cNvPr id="3" name="Título 1">
            <a:extLst>
              <a:ext uri="{FF2B5EF4-FFF2-40B4-BE49-F238E27FC236}">
                <a16:creationId xmlns:a16="http://schemas.microsoft.com/office/drawing/2014/main" id="{7CB545C7-7481-42AE-8366-1E437288A734}"/>
              </a:ext>
            </a:extLst>
          </p:cNvPr>
          <p:cNvSpPr txBox="1">
            <a:spLocks/>
          </p:cNvSpPr>
          <p:nvPr/>
        </p:nvSpPr>
        <p:spPr>
          <a:xfrm>
            <a:off x="925654" y="4974335"/>
            <a:ext cx="9720072" cy="1499616"/>
          </a:xfrm>
          <a:prstGeom prst="rect">
            <a:avLst/>
          </a:prstGeom>
        </p:spPr>
        <p:txBody>
          <a:bodyPr vert="horz" lIns="91440" tIns="45720" rIns="91440" bIns="45720" rtlCol="0" anchor="ctr">
            <a:normAutofit/>
          </a:bodyPr>
          <a:lstStyle>
            <a:lvl1pPr algn="r" defTabSz="914400" rtl="0" eaLnBrk="1" latinLnBrk="0" hangingPunct="1">
              <a:lnSpc>
                <a:spcPct val="80000"/>
              </a:lnSpc>
              <a:spcBef>
                <a:spcPct val="0"/>
              </a:spcBef>
              <a:buNone/>
              <a:defRPr sz="5000" kern="1200" cap="all" spc="200" baseline="0">
                <a:solidFill>
                  <a:schemeClr val="tx1">
                    <a:lumMod val="95000"/>
                    <a:lumOff val="5000"/>
                  </a:schemeClr>
                </a:solidFill>
                <a:latin typeface="+mj-lt"/>
                <a:ea typeface="+mj-ea"/>
                <a:cs typeface="+mj-cs"/>
              </a:defRPr>
            </a:lvl1pPr>
          </a:lstStyle>
          <a:p>
            <a:r>
              <a:rPr lang="pt-BR" dirty="0"/>
              <a:t>19ª aula de metodologia </a:t>
            </a:r>
          </a:p>
          <a:p>
            <a:r>
              <a:rPr lang="pt-BR" dirty="0"/>
              <a:t>da análise econômica</a:t>
            </a:r>
          </a:p>
        </p:txBody>
      </p:sp>
    </p:spTree>
    <p:extLst>
      <p:ext uri="{BB962C8B-B14F-4D97-AF65-F5344CB8AC3E}">
        <p14:creationId xmlns:p14="http://schemas.microsoft.com/office/powerpoint/2010/main" val="64221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75705-1007-4476-9BB0-51953958CC34}"/>
              </a:ext>
            </a:extLst>
          </p:cNvPr>
          <p:cNvSpPr>
            <a:spLocks noGrp="1"/>
          </p:cNvSpPr>
          <p:nvPr>
            <p:ph type="title"/>
          </p:nvPr>
        </p:nvSpPr>
        <p:spPr/>
        <p:txBody>
          <a:bodyPr/>
          <a:lstStyle/>
          <a:p>
            <a:r>
              <a:rPr lang="pt-BR" dirty="0"/>
              <a:t>Contra a unidade do método</a:t>
            </a:r>
          </a:p>
        </p:txBody>
      </p:sp>
      <p:sp>
        <p:nvSpPr>
          <p:cNvPr id="3" name="Espaço Reservado para Conteúdo 2">
            <a:extLst>
              <a:ext uri="{FF2B5EF4-FFF2-40B4-BE49-F238E27FC236}">
                <a16:creationId xmlns:a16="http://schemas.microsoft.com/office/drawing/2014/main" id="{EE491DE0-C9E0-48A5-B842-BE7C5F3CC22B}"/>
              </a:ext>
            </a:extLst>
          </p:cNvPr>
          <p:cNvSpPr>
            <a:spLocks noGrp="1"/>
          </p:cNvSpPr>
          <p:nvPr>
            <p:ph idx="1"/>
          </p:nvPr>
        </p:nvSpPr>
        <p:spPr>
          <a:xfrm>
            <a:off x="1024128" y="1814732"/>
            <a:ext cx="9720073" cy="4494628"/>
          </a:xfrm>
        </p:spPr>
        <p:txBody>
          <a:bodyPr>
            <a:normAutofit lnSpcReduction="10000"/>
          </a:bodyPr>
          <a:lstStyle/>
          <a:p>
            <a:pPr>
              <a:lnSpc>
                <a:spcPct val="150000"/>
              </a:lnSpc>
            </a:pPr>
            <a:r>
              <a:rPr lang="pt-BR" dirty="0"/>
              <a:t>Neste último livro, Mises ataca a tese da unidade do método, defendida, por exemplo, pelo seu irmão, Richard von Mises, famoso por suas contribuições na teoria das probabilidades. </a:t>
            </a:r>
          </a:p>
          <a:p>
            <a:pPr>
              <a:lnSpc>
                <a:spcPct val="150000"/>
              </a:lnSpc>
            </a:pPr>
            <a:r>
              <a:rPr lang="pt-BR" dirty="0"/>
              <a:t>Para Richard, as teorias desenvolvidas pelos cientistas sociais só obteriam status científico se as ideologias cedessem lugar a hipóteses que pudessem ser verificadas empiricamente. Para que isso seja feito, a economia deveria ser expressa em uma </a:t>
            </a:r>
            <a:r>
              <a:rPr lang="pt-BR" dirty="0">
                <a:solidFill>
                  <a:schemeClr val="tx2"/>
                </a:solidFill>
              </a:rPr>
              <a:t>linguagem que faça uso de variáveis mensuráveis</a:t>
            </a:r>
            <a:r>
              <a:rPr lang="pt-BR" dirty="0"/>
              <a:t>. Conceitos como utilidade marginal, obtidos por introspecção, por outro lado, não estão sujeitos à verificação intersubjetiva, não havendo, portanto, como estabelecer sua validade.</a:t>
            </a:r>
          </a:p>
        </p:txBody>
      </p:sp>
    </p:spTree>
    <p:extLst>
      <p:ext uri="{BB962C8B-B14F-4D97-AF65-F5344CB8AC3E}">
        <p14:creationId xmlns:p14="http://schemas.microsoft.com/office/powerpoint/2010/main" val="3156112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4941F-FBD6-4B9B-BBF8-2EEF13AF4B17}"/>
              </a:ext>
            </a:extLst>
          </p:cNvPr>
          <p:cNvSpPr>
            <a:spLocks noGrp="1"/>
          </p:cNvSpPr>
          <p:nvPr>
            <p:ph type="title"/>
          </p:nvPr>
        </p:nvSpPr>
        <p:spPr/>
        <p:txBody>
          <a:bodyPr/>
          <a:lstStyle/>
          <a:p>
            <a:r>
              <a:rPr lang="pt-BR" dirty="0"/>
              <a:t>a ação humana proposital</a:t>
            </a:r>
          </a:p>
        </p:txBody>
      </p:sp>
      <p:sp>
        <p:nvSpPr>
          <p:cNvPr id="3" name="Espaço Reservado para Conteúdo 2">
            <a:extLst>
              <a:ext uri="{FF2B5EF4-FFF2-40B4-BE49-F238E27FC236}">
                <a16:creationId xmlns:a16="http://schemas.microsoft.com/office/drawing/2014/main" id="{7340EDC4-ED53-4C4A-9A6E-AC99E3E822B0}"/>
              </a:ext>
            </a:extLst>
          </p:cNvPr>
          <p:cNvSpPr>
            <a:spLocks noGrp="1"/>
          </p:cNvSpPr>
          <p:nvPr>
            <p:ph idx="1"/>
          </p:nvPr>
        </p:nvSpPr>
        <p:spPr>
          <a:xfrm>
            <a:off x="1024128" y="1856935"/>
            <a:ext cx="10143744" cy="4684542"/>
          </a:xfrm>
        </p:spPr>
        <p:txBody>
          <a:bodyPr>
            <a:normAutofit fontScale="92500"/>
          </a:bodyPr>
          <a:lstStyle/>
          <a:p>
            <a:pPr>
              <a:lnSpc>
                <a:spcPct val="150000"/>
              </a:lnSpc>
            </a:pPr>
            <a:r>
              <a:rPr lang="pt-BR" dirty="0"/>
              <a:t>Ludwig, por sua vez, defende a tese diametralmente oposta.</a:t>
            </a:r>
          </a:p>
          <a:p>
            <a:pPr>
              <a:lnSpc>
                <a:spcPct val="150000"/>
              </a:lnSpc>
            </a:pPr>
            <a:r>
              <a:rPr lang="pt-BR" dirty="0"/>
              <a:t>O </a:t>
            </a:r>
            <a:r>
              <a:rPr lang="pt-BR" dirty="0" err="1">
                <a:solidFill>
                  <a:schemeClr val="tx2"/>
                </a:solidFill>
              </a:rPr>
              <a:t>panfisicalismo</a:t>
            </a:r>
            <a:r>
              <a:rPr lang="pt-BR" dirty="0"/>
              <a:t>, ou seja, a adoção nas ciências sociais do método atribuído pelo positivismo às ciências físicas (observação e generalização indutiva) levaria ao atraso das ciências sociais, pois esse método seria incapaz de lidar com um dado fundamental dessas disciplinas: a ação humana proposital. </a:t>
            </a:r>
          </a:p>
          <a:p>
            <a:pPr>
              <a:lnSpc>
                <a:spcPct val="150000"/>
              </a:lnSpc>
            </a:pPr>
            <a:r>
              <a:rPr lang="pt-BR" dirty="0"/>
              <a:t>Embora a evolução das ciências naturais tenha sido, de fato, marcada pelo expurgo de noções animistas (“a natureza odeia o vácuo” ou “o trovão é causado pela ira de Thor”), o empréstimo dos métodos dessas ciências resultaria no vício oposto, que certo comentador denominou </a:t>
            </a:r>
            <a:r>
              <a:rPr lang="pt-BR" dirty="0">
                <a:solidFill>
                  <a:schemeClr val="tx2"/>
                </a:solidFill>
              </a:rPr>
              <a:t>“</a:t>
            </a:r>
            <a:r>
              <a:rPr lang="pt-BR" dirty="0" err="1">
                <a:solidFill>
                  <a:schemeClr val="tx2"/>
                </a:solidFill>
              </a:rPr>
              <a:t>mecanomorfismo</a:t>
            </a:r>
            <a:r>
              <a:rPr lang="pt-BR" dirty="0"/>
              <a:t>”, ou exclusão do homem da própria ciência da ação humana.</a:t>
            </a:r>
          </a:p>
        </p:txBody>
      </p:sp>
    </p:spTree>
    <p:extLst>
      <p:ext uri="{BB962C8B-B14F-4D97-AF65-F5344CB8AC3E}">
        <p14:creationId xmlns:p14="http://schemas.microsoft.com/office/powerpoint/2010/main" val="590921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C8429-853C-4B83-8FA7-E85F3024036A}"/>
              </a:ext>
            </a:extLst>
          </p:cNvPr>
          <p:cNvSpPr>
            <a:spLocks noGrp="1"/>
          </p:cNvSpPr>
          <p:nvPr>
            <p:ph type="title"/>
          </p:nvPr>
        </p:nvSpPr>
        <p:spPr/>
        <p:txBody>
          <a:bodyPr/>
          <a:lstStyle/>
          <a:p>
            <a:r>
              <a:rPr lang="pt-BR" dirty="0"/>
              <a:t>Citando MISES (</a:t>
            </a:r>
            <a:r>
              <a:rPr lang="pt-BR" i="1" dirty="0"/>
              <a:t>O fundamento ultimo da ciência econômica</a:t>
            </a:r>
            <a:r>
              <a:rPr lang="pt-BR" dirty="0"/>
              <a:t>):</a:t>
            </a:r>
          </a:p>
        </p:txBody>
      </p:sp>
      <p:sp>
        <p:nvSpPr>
          <p:cNvPr id="3" name="Espaço Reservado para Conteúdo 2">
            <a:extLst>
              <a:ext uri="{FF2B5EF4-FFF2-40B4-BE49-F238E27FC236}">
                <a16:creationId xmlns:a16="http://schemas.microsoft.com/office/drawing/2014/main" id="{E1CE4B35-9620-4CE0-A3E3-8D56540147CB}"/>
              </a:ext>
            </a:extLst>
          </p:cNvPr>
          <p:cNvSpPr>
            <a:spLocks noGrp="1"/>
          </p:cNvSpPr>
          <p:nvPr>
            <p:ph idx="1"/>
          </p:nvPr>
        </p:nvSpPr>
        <p:spPr/>
        <p:txBody>
          <a:bodyPr/>
          <a:lstStyle/>
          <a:p>
            <a:pPr>
              <a:lnSpc>
                <a:spcPct val="150000"/>
              </a:lnSpc>
            </a:pPr>
            <a:r>
              <a:rPr lang="pt-BR" dirty="0">
                <a:solidFill>
                  <a:schemeClr val="tx2"/>
                </a:solidFill>
              </a:rPr>
              <a:t>“O físico pode hoje rir da doutrina que interpretava certos fenômenos como consequência de um </a:t>
            </a:r>
            <a:r>
              <a:rPr lang="pt-BR" i="1" dirty="0">
                <a:solidFill>
                  <a:schemeClr val="tx2"/>
                </a:solidFill>
              </a:rPr>
              <a:t>horror </a:t>
            </a:r>
            <a:r>
              <a:rPr lang="pt-BR" i="1" dirty="0" err="1">
                <a:solidFill>
                  <a:schemeClr val="tx2"/>
                </a:solidFill>
              </a:rPr>
              <a:t>vacui</a:t>
            </a:r>
            <a:r>
              <a:rPr lang="pt-BR" dirty="0">
                <a:solidFill>
                  <a:schemeClr val="tx2"/>
                </a:solidFill>
              </a:rPr>
              <a:t>. Mas ele falha em perceber que os postulados do </a:t>
            </a:r>
            <a:r>
              <a:rPr lang="pt-BR" dirty="0" err="1">
                <a:solidFill>
                  <a:schemeClr val="tx2"/>
                </a:solidFill>
              </a:rPr>
              <a:t>panfisicalismo</a:t>
            </a:r>
            <a:r>
              <a:rPr lang="pt-BR" dirty="0">
                <a:solidFill>
                  <a:schemeClr val="tx2"/>
                </a:solidFill>
              </a:rPr>
              <a:t> não são menos ridículos. Se eliminarmos qualquer referência a julgamentos de valor, é impossível dizer algo sobre as ações dos homens.” </a:t>
            </a:r>
          </a:p>
        </p:txBody>
      </p:sp>
    </p:spTree>
    <p:extLst>
      <p:ext uri="{BB962C8B-B14F-4D97-AF65-F5344CB8AC3E}">
        <p14:creationId xmlns:p14="http://schemas.microsoft.com/office/powerpoint/2010/main" val="78312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86D13C-C088-44A1-A141-169A96D29C0A}"/>
              </a:ext>
            </a:extLst>
          </p:cNvPr>
          <p:cNvSpPr>
            <a:spLocks noGrp="1"/>
          </p:cNvSpPr>
          <p:nvPr>
            <p:ph type="title"/>
          </p:nvPr>
        </p:nvSpPr>
        <p:spPr/>
        <p:txBody>
          <a:bodyPr/>
          <a:lstStyle/>
          <a:p>
            <a:r>
              <a:rPr lang="pt-BR" dirty="0"/>
              <a:t>tese da unidade do método </a:t>
            </a:r>
          </a:p>
        </p:txBody>
      </p:sp>
      <p:sp>
        <p:nvSpPr>
          <p:cNvPr id="3" name="Espaço Reservado para Conteúdo 2">
            <a:extLst>
              <a:ext uri="{FF2B5EF4-FFF2-40B4-BE49-F238E27FC236}">
                <a16:creationId xmlns:a16="http://schemas.microsoft.com/office/drawing/2014/main" id="{E47509C0-297F-42B6-9F9A-8833F941406B}"/>
              </a:ext>
            </a:extLst>
          </p:cNvPr>
          <p:cNvSpPr>
            <a:spLocks noGrp="1"/>
          </p:cNvSpPr>
          <p:nvPr>
            <p:ph idx="1"/>
          </p:nvPr>
        </p:nvSpPr>
        <p:spPr/>
        <p:txBody>
          <a:bodyPr/>
          <a:lstStyle/>
          <a:p>
            <a:pPr>
              <a:lnSpc>
                <a:spcPct val="100000"/>
              </a:lnSpc>
            </a:pPr>
            <a:r>
              <a:rPr lang="pt-BR" dirty="0"/>
              <a:t>Ao contrário do que pensava Richard, Ludwig não acreditava que aprendemos sobre os outros seres humanos apenas por meio dos sentidos. </a:t>
            </a:r>
          </a:p>
          <a:p>
            <a:pPr>
              <a:lnSpc>
                <a:spcPct val="100000"/>
              </a:lnSpc>
            </a:pPr>
            <a:r>
              <a:rPr lang="pt-BR" dirty="0"/>
              <a:t>Não temos outra alternativa quando estudamos a queda dos corpos; afinal, não somos pedras. Mas, ao empreender o estudo do comportamento de Napoleão Bonaparte, não avançaríamos um milímetro sem </a:t>
            </a:r>
            <a:r>
              <a:rPr lang="pt-BR" dirty="0">
                <a:solidFill>
                  <a:schemeClr val="tx2"/>
                </a:solidFill>
              </a:rPr>
              <a:t>o uso de categorias analíticas tal como ambição, poder e vontade, categorias essas que entendemos prontamente, pelo fato de que nós também somos seres humanos</a:t>
            </a:r>
            <a:r>
              <a:rPr lang="pt-BR" dirty="0"/>
              <a:t>. Sem elas, o comportamento observado do imperador seria completamente ininteligível. </a:t>
            </a:r>
          </a:p>
          <a:p>
            <a:pPr>
              <a:lnSpc>
                <a:spcPct val="100000"/>
              </a:lnSpc>
            </a:pPr>
            <a:r>
              <a:rPr lang="pt-BR" dirty="0">
                <a:solidFill>
                  <a:schemeClr val="tx2"/>
                </a:solidFill>
              </a:rPr>
              <a:t>A despeito disso, essas noções deveriam ser descartadas como pseudocientíficas se a tese da unidade do método fosse levada adiante de forma consistente</a:t>
            </a:r>
            <a:r>
              <a:rPr lang="pt-BR" dirty="0"/>
              <a:t>.</a:t>
            </a:r>
          </a:p>
        </p:txBody>
      </p:sp>
    </p:spTree>
    <p:extLst>
      <p:ext uri="{BB962C8B-B14F-4D97-AF65-F5344CB8AC3E}">
        <p14:creationId xmlns:p14="http://schemas.microsoft.com/office/powerpoint/2010/main" val="3671333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06D0F-BAC7-474D-8CB9-00A20A0B21B0}"/>
              </a:ext>
            </a:extLst>
          </p:cNvPr>
          <p:cNvSpPr>
            <a:spLocks noGrp="1"/>
          </p:cNvSpPr>
          <p:nvPr>
            <p:ph type="title"/>
          </p:nvPr>
        </p:nvSpPr>
        <p:spPr/>
        <p:txBody>
          <a:bodyPr/>
          <a:lstStyle/>
          <a:p>
            <a:r>
              <a:rPr lang="pt-BR" dirty="0"/>
              <a:t>complexidade dos fenômenos econômicos do mundo real</a:t>
            </a:r>
          </a:p>
        </p:txBody>
      </p:sp>
      <p:sp>
        <p:nvSpPr>
          <p:cNvPr id="3" name="Espaço Reservado para Conteúdo 2">
            <a:extLst>
              <a:ext uri="{FF2B5EF4-FFF2-40B4-BE49-F238E27FC236}">
                <a16:creationId xmlns:a16="http://schemas.microsoft.com/office/drawing/2014/main" id="{DF140F19-8EAB-49C1-AFA2-DF9D2D832607}"/>
              </a:ext>
            </a:extLst>
          </p:cNvPr>
          <p:cNvSpPr>
            <a:spLocks noGrp="1"/>
          </p:cNvSpPr>
          <p:nvPr>
            <p:ph idx="1"/>
          </p:nvPr>
        </p:nvSpPr>
        <p:spPr/>
        <p:txBody>
          <a:bodyPr/>
          <a:lstStyle/>
          <a:p>
            <a:pPr>
              <a:lnSpc>
                <a:spcPct val="100000"/>
              </a:lnSpc>
            </a:pPr>
            <a:r>
              <a:rPr lang="pt-BR" dirty="0"/>
              <a:t>O apelo a observação e a procedimentos estatísticos, acredita ele, seriam inúteis como ferramenta para gerar leis econômicas empíricas, devido à complexidade dos fenômenos econômicos do mundo real, com a profusão de causas particulares atuando simultaneamente. </a:t>
            </a:r>
          </a:p>
          <a:p>
            <a:pPr>
              <a:lnSpc>
                <a:spcPct val="100000"/>
              </a:lnSpc>
            </a:pPr>
            <a:r>
              <a:rPr lang="pt-BR" dirty="0"/>
              <a:t>Mises afirma que, de fato, sequer uma única constante teria sido descoberta no campo da atividade humana, como aquelas que são tão comuns nos modelos da física. </a:t>
            </a:r>
          </a:p>
          <a:p>
            <a:pPr>
              <a:lnSpc>
                <a:spcPct val="100000"/>
              </a:lnSpc>
            </a:pPr>
            <a:r>
              <a:rPr lang="pt-BR" dirty="0"/>
              <a:t>Estimativas de elasticidades teriam validade apenas em local e tempo determinados: são dados de história econômica. As leis da economia teórica, por outro lado, teriam outra natureza.</a:t>
            </a:r>
          </a:p>
        </p:txBody>
      </p:sp>
    </p:spTree>
    <p:extLst>
      <p:ext uri="{BB962C8B-B14F-4D97-AF65-F5344CB8AC3E}">
        <p14:creationId xmlns:p14="http://schemas.microsoft.com/office/powerpoint/2010/main" val="125565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AC0574-1120-4C6F-87CE-1CE8D8A3B4FC}"/>
              </a:ext>
            </a:extLst>
          </p:cNvPr>
          <p:cNvSpPr>
            <a:spLocks noGrp="1"/>
          </p:cNvSpPr>
          <p:nvPr>
            <p:ph type="title"/>
          </p:nvPr>
        </p:nvSpPr>
        <p:spPr/>
        <p:txBody>
          <a:bodyPr/>
          <a:lstStyle/>
          <a:p>
            <a:r>
              <a:rPr lang="pt-BR" dirty="0"/>
              <a:t>AINDA A tradição metodológica milliana</a:t>
            </a:r>
          </a:p>
        </p:txBody>
      </p:sp>
      <p:sp>
        <p:nvSpPr>
          <p:cNvPr id="3" name="Espaço Reservado para Conteúdo 2">
            <a:extLst>
              <a:ext uri="{FF2B5EF4-FFF2-40B4-BE49-F238E27FC236}">
                <a16:creationId xmlns:a16="http://schemas.microsoft.com/office/drawing/2014/main" id="{57689078-8F5D-480E-98FC-2597E9AE2E0E}"/>
              </a:ext>
            </a:extLst>
          </p:cNvPr>
          <p:cNvSpPr>
            <a:spLocks noGrp="1"/>
          </p:cNvSpPr>
          <p:nvPr>
            <p:ph idx="1"/>
          </p:nvPr>
        </p:nvSpPr>
        <p:spPr/>
        <p:txBody>
          <a:bodyPr/>
          <a:lstStyle/>
          <a:p>
            <a:pPr>
              <a:lnSpc>
                <a:spcPct val="120000"/>
              </a:lnSpc>
            </a:pPr>
            <a:r>
              <a:rPr lang="pt-BR" dirty="0"/>
              <a:t>Nesse ponto, podemos perceber que Mises se encaixa na tradição metodológica milliana. </a:t>
            </a:r>
          </a:p>
          <a:p>
            <a:pPr>
              <a:lnSpc>
                <a:spcPct val="120000"/>
              </a:lnSpc>
            </a:pPr>
            <a:r>
              <a:rPr lang="pt-BR" dirty="0"/>
              <a:t>O dualismo metodológico de Mises, porém, difere daquele de Mill em um ponto crucial. Com o abandono da definição de economia como o estudo das consequências da busca por riqueza material, Mises buscará uma </a:t>
            </a:r>
            <a:r>
              <a:rPr lang="pt-BR" dirty="0">
                <a:solidFill>
                  <a:schemeClr val="tx2"/>
                </a:solidFill>
              </a:rPr>
              <a:t>fundamentação metodológica das premissas básicas da economia científica que seja, ao mesmo tempo, mais geral, válida não apenas para as ações de um fictício Homo economicus e que também seja um ponto de partida indubitável, independentemente de teorias psicológicas em voga no momento.</a:t>
            </a:r>
          </a:p>
        </p:txBody>
      </p:sp>
    </p:spTree>
    <p:extLst>
      <p:ext uri="{BB962C8B-B14F-4D97-AF65-F5344CB8AC3E}">
        <p14:creationId xmlns:p14="http://schemas.microsoft.com/office/powerpoint/2010/main" val="3531241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C9288E-2693-4902-9C29-9BE3FC1D26A9}"/>
              </a:ext>
            </a:extLst>
          </p:cNvPr>
          <p:cNvSpPr>
            <a:spLocks noGrp="1"/>
          </p:cNvSpPr>
          <p:nvPr>
            <p:ph type="title"/>
          </p:nvPr>
        </p:nvSpPr>
        <p:spPr/>
        <p:txBody>
          <a:bodyPr/>
          <a:lstStyle/>
          <a:p>
            <a:r>
              <a:rPr lang="pt-BR" dirty="0"/>
              <a:t>os métodos utilizados nas ciências sociais</a:t>
            </a:r>
          </a:p>
        </p:txBody>
      </p:sp>
      <p:sp>
        <p:nvSpPr>
          <p:cNvPr id="3" name="Espaço Reservado para Conteúdo 2">
            <a:extLst>
              <a:ext uri="{FF2B5EF4-FFF2-40B4-BE49-F238E27FC236}">
                <a16:creationId xmlns:a16="http://schemas.microsoft.com/office/drawing/2014/main" id="{41A615EB-A48D-4850-A540-365F16BF36D9}"/>
              </a:ext>
            </a:extLst>
          </p:cNvPr>
          <p:cNvSpPr>
            <a:spLocks noGrp="1"/>
          </p:cNvSpPr>
          <p:nvPr>
            <p:ph idx="1"/>
          </p:nvPr>
        </p:nvSpPr>
        <p:spPr>
          <a:xfrm>
            <a:off x="1024127" y="1876630"/>
            <a:ext cx="9720073" cy="4396154"/>
          </a:xfrm>
        </p:spPr>
        <p:txBody>
          <a:bodyPr>
            <a:normAutofit fontScale="92500"/>
          </a:bodyPr>
          <a:lstStyle/>
          <a:p>
            <a:pPr>
              <a:lnSpc>
                <a:spcPct val="150000"/>
              </a:lnSpc>
            </a:pPr>
            <a:r>
              <a:rPr lang="pt-BR" dirty="0"/>
              <a:t>Em primeiro lugar, Mises divide essas ciências em dois ramos, </a:t>
            </a:r>
            <a:r>
              <a:rPr lang="pt-BR" dirty="0">
                <a:solidFill>
                  <a:schemeClr val="tx2"/>
                </a:solidFill>
              </a:rPr>
              <a:t>história</a:t>
            </a:r>
            <a:r>
              <a:rPr lang="pt-BR" dirty="0"/>
              <a:t> e </a:t>
            </a:r>
            <a:r>
              <a:rPr lang="pt-BR" dirty="0">
                <a:solidFill>
                  <a:schemeClr val="tx2"/>
                </a:solidFill>
              </a:rPr>
              <a:t>praxeologia</a:t>
            </a:r>
            <a:r>
              <a:rPr lang="pt-BR" dirty="0"/>
              <a:t>, que utilizam dois procedimentos diferentes, </a:t>
            </a:r>
            <a:r>
              <a:rPr lang="pt-BR" dirty="0">
                <a:solidFill>
                  <a:schemeClr val="tx2"/>
                </a:solidFill>
              </a:rPr>
              <a:t>compreensão</a:t>
            </a:r>
            <a:r>
              <a:rPr lang="pt-BR" dirty="0"/>
              <a:t> e </a:t>
            </a:r>
            <a:r>
              <a:rPr lang="pt-BR" dirty="0">
                <a:solidFill>
                  <a:schemeClr val="tx2"/>
                </a:solidFill>
              </a:rPr>
              <a:t>concepção</a:t>
            </a:r>
            <a:r>
              <a:rPr lang="pt-BR" dirty="0"/>
              <a:t>, respectivamente. </a:t>
            </a:r>
          </a:p>
          <a:p>
            <a:pPr>
              <a:lnSpc>
                <a:spcPct val="150000"/>
              </a:lnSpc>
            </a:pPr>
            <a:r>
              <a:rPr lang="pt-BR" dirty="0"/>
              <a:t>A história, para Mises, trata do específico, do particular. Utiliza como recurso auxiliar todas as demais ciências, naturais ou sociais. Os valores pessoais do analista determinam quais aspectos da realidade devem ser selecionados na narrativa histórica e, conforme as doutrinas científicas evoluem, a história deve ser reinterpretada à luz desses achados. O estudo histórico não é baseado, assim, apenas em dados externos objetivos. Esse estudo não pode prescindir do método da “compreensão”, o </a:t>
            </a:r>
            <a:r>
              <a:rPr lang="pt-BR" i="1" dirty="0" err="1">
                <a:solidFill>
                  <a:schemeClr val="tx2"/>
                </a:solidFill>
              </a:rPr>
              <a:t>verstehen</a:t>
            </a:r>
            <a:r>
              <a:rPr lang="pt-BR" dirty="0"/>
              <a:t> weberiano, segundo o qual o historiador se coloca no lugar do personagem histórico e tenta compreender sua situação.</a:t>
            </a:r>
          </a:p>
        </p:txBody>
      </p:sp>
    </p:spTree>
    <p:extLst>
      <p:ext uri="{BB962C8B-B14F-4D97-AF65-F5344CB8AC3E}">
        <p14:creationId xmlns:p14="http://schemas.microsoft.com/office/powerpoint/2010/main" val="145782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697236-BAB0-4250-BF42-1AFEB6F5AD0F}"/>
              </a:ext>
            </a:extLst>
          </p:cNvPr>
          <p:cNvSpPr>
            <a:spLocks noGrp="1"/>
          </p:cNvSpPr>
          <p:nvPr>
            <p:ph type="title"/>
          </p:nvPr>
        </p:nvSpPr>
        <p:spPr/>
        <p:txBody>
          <a:bodyPr/>
          <a:lstStyle/>
          <a:p>
            <a:r>
              <a:rPr lang="pt-BR" dirty="0"/>
              <a:t>A praxeologia</a:t>
            </a:r>
          </a:p>
        </p:txBody>
      </p:sp>
      <p:sp>
        <p:nvSpPr>
          <p:cNvPr id="3" name="Espaço Reservado para Conteúdo 2">
            <a:extLst>
              <a:ext uri="{FF2B5EF4-FFF2-40B4-BE49-F238E27FC236}">
                <a16:creationId xmlns:a16="http://schemas.microsoft.com/office/drawing/2014/main" id="{633FF280-D4D8-4ACB-B80A-D6A0CF85C8BA}"/>
              </a:ext>
            </a:extLst>
          </p:cNvPr>
          <p:cNvSpPr>
            <a:spLocks noGrp="1"/>
          </p:cNvSpPr>
          <p:nvPr>
            <p:ph idx="1"/>
          </p:nvPr>
        </p:nvSpPr>
        <p:spPr/>
        <p:txBody>
          <a:bodyPr/>
          <a:lstStyle/>
          <a:p>
            <a:pPr>
              <a:lnSpc>
                <a:spcPct val="100000"/>
              </a:lnSpc>
            </a:pPr>
            <a:r>
              <a:rPr lang="pt-BR" dirty="0"/>
              <a:t>A praxeologia é uma disciplina puramente teórica. </a:t>
            </a:r>
          </a:p>
          <a:p>
            <a:pPr>
              <a:lnSpc>
                <a:spcPct val="100000"/>
              </a:lnSpc>
            </a:pPr>
            <a:r>
              <a:rPr lang="pt-BR" dirty="0"/>
              <a:t>Mises abandona o uso do termo “sociologia” para representar a ciência geral do homem em sociedade, devido às suas conotações positivistas. Em seu lugar, prefere o termo praxeologia, definida como </a:t>
            </a:r>
            <a:r>
              <a:rPr lang="pt-BR" dirty="0">
                <a:solidFill>
                  <a:schemeClr val="tx2"/>
                </a:solidFill>
              </a:rPr>
              <a:t>a ciência geral da ação humana</a:t>
            </a:r>
            <a:r>
              <a:rPr lang="pt-BR" dirty="0"/>
              <a:t>, sendo a economia seu ramo mais desenvolvido. </a:t>
            </a:r>
          </a:p>
          <a:p>
            <a:pPr>
              <a:lnSpc>
                <a:spcPct val="100000"/>
              </a:lnSpc>
            </a:pPr>
            <a:r>
              <a:rPr lang="pt-BR" dirty="0"/>
              <a:t>Com isso, pretende basear as ciências sociais em </a:t>
            </a:r>
            <a:r>
              <a:rPr lang="pt-BR" dirty="0">
                <a:solidFill>
                  <a:schemeClr val="tx2"/>
                </a:solidFill>
              </a:rPr>
              <a:t>fundamentos estritamente individualistas em termos metodológicos</a:t>
            </a:r>
            <a:r>
              <a:rPr lang="pt-BR" dirty="0"/>
              <a:t>: todo fenômeno social deve ser explicado tomando-se como ponto de partida a ação dos indivíduos; e entidades coletivas, como nação, firma e exército, só teriam significado na medida em que essas categorias são interpretadas pelo agente.</a:t>
            </a:r>
          </a:p>
        </p:txBody>
      </p:sp>
    </p:spTree>
    <p:extLst>
      <p:ext uri="{BB962C8B-B14F-4D97-AF65-F5344CB8AC3E}">
        <p14:creationId xmlns:p14="http://schemas.microsoft.com/office/powerpoint/2010/main" val="3975968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0525E-D193-4F97-85FC-1D0A0BA79FC2}"/>
              </a:ext>
            </a:extLst>
          </p:cNvPr>
          <p:cNvSpPr>
            <a:spLocks noGrp="1"/>
          </p:cNvSpPr>
          <p:nvPr>
            <p:ph type="title"/>
          </p:nvPr>
        </p:nvSpPr>
        <p:spPr/>
        <p:txBody>
          <a:bodyPr/>
          <a:lstStyle/>
          <a:p>
            <a:r>
              <a:rPr lang="pt-BR" dirty="0"/>
              <a:t>Em que consiste a praxeologia, a ciência geral da ação humana? </a:t>
            </a:r>
          </a:p>
        </p:txBody>
      </p:sp>
      <p:sp>
        <p:nvSpPr>
          <p:cNvPr id="3" name="Espaço Reservado para Conteúdo 2">
            <a:extLst>
              <a:ext uri="{FF2B5EF4-FFF2-40B4-BE49-F238E27FC236}">
                <a16:creationId xmlns:a16="http://schemas.microsoft.com/office/drawing/2014/main" id="{A0D95C27-F447-4F0E-84AB-90CF6CF9CE09}"/>
              </a:ext>
            </a:extLst>
          </p:cNvPr>
          <p:cNvSpPr>
            <a:spLocks noGrp="1"/>
          </p:cNvSpPr>
          <p:nvPr>
            <p:ph idx="1"/>
          </p:nvPr>
        </p:nvSpPr>
        <p:spPr/>
        <p:txBody>
          <a:bodyPr/>
          <a:lstStyle/>
          <a:p>
            <a:pPr>
              <a:lnSpc>
                <a:spcPct val="150000"/>
              </a:lnSpc>
            </a:pPr>
            <a:r>
              <a:rPr lang="pt-BR" dirty="0"/>
              <a:t>Todo fenômeno praxeológico é consequência lógica do postulado fundamental da ação. Para que ocorra uma ação, algumas condições necessárias devem ser listadas: em primeiro lugar, deve haver um </a:t>
            </a:r>
            <a:r>
              <a:rPr lang="pt-BR" dirty="0">
                <a:solidFill>
                  <a:schemeClr val="tx2"/>
                </a:solidFill>
              </a:rPr>
              <a:t>desconforto</a:t>
            </a:r>
            <a:r>
              <a:rPr lang="pt-BR" dirty="0"/>
              <a:t>, um descontentamento sobre o estado presente do mundo que o agente queira modificar. Em segundo lugar, </a:t>
            </a:r>
            <a:r>
              <a:rPr lang="pt-BR" dirty="0">
                <a:solidFill>
                  <a:schemeClr val="tx2"/>
                </a:solidFill>
              </a:rPr>
              <a:t>o agente deve ser capaz de imaginar um estado de coisas alternativo que seja preferível</a:t>
            </a:r>
            <a:r>
              <a:rPr lang="pt-BR" dirty="0"/>
              <a:t>. Finalmente, deve haver </a:t>
            </a:r>
            <a:r>
              <a:rPr lang="pt-BR" dirty="0">
                <a:solidFill>
                  <a:schemeClr val="tx2"/>
                </a:solidFill>
              </a:rPr>
              <a:t>a expectativa de que a ação possa levar a esse estado alternativo</a:t>
            </a:r>
            <a:r>
              <a:rPr lang="pt-BR" dirty="0"/>
              <a:t>.</a:t>
            </a:r>
          </a:p>
        </p:txBody>
      </p:sp>
    </p:spTree>
    <p:extLst>
      <p:ext uri="{BB962C8B-B14F-4D97-AF65-F5344CB8AC3E}">
        <p14:creationId xmlns:p14="http://schemas.microsoft.com/office/powerpoint/2010/main" val="222210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65C2A4-BAA9-4C8E-98E7-00915C617D08}"/>
              </a:ext>
            </a:extLst>
          </p:cNvPr>
          <p:cNvSpPr>
            <a:spLocks noGrp="1"/>
          </p:cNvSpPr>
          <p:nvPr>
            <p:ph type="title"/>
          </p:nvPr>
        </p:nvSpPr>
        <p:spPr/>
        <p:txBody>
          <a:bodyPr/>
          <a:lstStyle/>
          <a:p>
            <a:r>
              <a:rPr lang="pt-BR" dirty="0"/>
              <a:t>O descontentamento leva À ação humana</a:t>
            </a:r>
          </a:p>
        </p:txBody>
      </p:sp>
      <p:sp>
        <p:nvSpPr>
          <p:cNvPr id="3" name="Espaço Reservado para Conteúdo 2">
            <a:extLst>
              <a:ext uri="{FF2B5EF4-FFF2-40B4-BE49-F238E27FC236}">
                <a16:creationId xmlns:a16="http://schemas.microsoft.com/office/drawing/2014/main" id="{DCC4A48D-21B3-40CA-A30E-302FE9F0BE5C}"/>
              </a:ext>
            </a:extLst>
          </p:cNvPr>
          <p:cNvSpPr>
            <a:spLocks noGrp="1"/>
          </p:cNvSpPr>
          <p:nvPr>
            <p:ph idx="1"/>
          </p:nvPr>
        </p:nvSpPr>
        <p:spPr>
          <a:xfrm>
            <a:off x="1024128" y="1716259"/>
            <a:ext cx="9948672" cy="4994030"/>
          </a:xfrm>
        </p:spPr>
        <p:txBody>
          <a:bodyPr>
            <a:normAutofit fontScale="92500"/>
          </a:bodyPr>
          <a:lstStyle/>
          <a:p>
            <a:pPr>
              <a:lnSpc>
                <a:spcPct val="110000"/>
              </a:lnSpc>
            </a:pPr>
            <a:r>
              <a:rPr lang="pt-BR" dirty="0"/>
              <a:t>Um homem satisfeito, em uma espécie de nirvana, não tem motivos para agir. Um homem que não tenha atingido um estado de perfeita contemplação vegetativa, por outro lado, precisa imaginar formas de modificar o mundo. </a:t>
            </a:r>
          </a:p>
          <a:p>
            <a:pPr>
              <a:lnSpc>
                <a:spcPct val="110000"/>
              </a:lnSpc>
            </a:pPr>
            <a:r>
              <a:rPr lang="pt-BR" dirty="0"/>
              <a:t>Se não houvessem obstáculos à ação, se tudo pudesse ser obtido por um estalar de dedos, tampouco essa “ação” implicaria na necessidade de escolher. </a:t>
            </a:r>
          </a:p>
          <a:p>
            <a:pPr>
              <a:lnSpc>
                <a:spcPct val="110000"/>
              </a:lnSpc>
            </a:pPr>
            <a:r>
              <a:rPr lang="pt-BR" dirty="0"/>
              <a:t>A escolha, por sua vez, deve envolver necessariamente um elemento de incerteza: se o futuro for determinado, não tem sentido agir para mudá-lo. Se o leitor tivesse certeza que irá ganhar o Prêmio Nobel, por que se esforçaria nos estudos agora? Se ele sabe que casará com a mais bela das modelos, não é necessário cuidar da própria aparência. Em outros termos, no que concerne a ação humana, onipotência e onisciência são incompatíveis: se o agente conhece o futuro, não há nada que possa fazer e, por outro lado, </a:t>
            </a:r>
            <a:r>
              <a:rPr lang="pt-BR" dirty="0">
                <a:solidFill>
                  <a:schemeClr val="tx2"/>
                </a:solidFill>
              </a:rPr>
              <a:t>se tem liberdade de ação, o futuro é indeterminado</a:t>
            </a:r>
            <a:r>
              <a:rPr lang="pt-BR" dirty="0"/>
              <a:t>. Uma consequência interessante desse pensamento é que </a:t>
            </a:r>
            <a:r>
              <a:rPr lang="pt-BR" dirty="0">
                <a:solidFill>
                  <a:schemeClr val="tx2"/>
                </a:solidFill>
              </a:rPr>
              <a:t>a ação é, por definição, especulativa</a:t>
            </a:r>
            <a:r>
              <a:rPr lang="pt-BR" dirty="0"/>
              <a:t>.</a:t>
            </a:r>
          </a:p>
        </p:txBody>
      </p:sp>
    </p:spTree>
    <p:extLst>
      <p:ext uri="{BB962C8B-B14F-4D97-AF65-F5344CB8AC3E}">
        <p14:creationId xmlns:p14="http://schemas.microsoft.com/office/powerpoint/2010/main" val="80478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ataque dos historicistas</a:t>
            </a:r>
          </a:p>
        </p:txBody>
      </p:sp>
      <p:sp>
        <p:nvSpPr>
          <p:cNvPr id="3" name="Espaço Reservado para Conteúdo 2"/>
          <p:cNvSpPr>
            <a:spLocks noGrp="1"/>
          </p:cNvSpPr>
          <p:nvPr>
            <p:ph idx="1"/>
          </p:nvPr>
        </p:nvSpPr>
        <p:spPr>
          <a:xfrm>
            <a:off x="1024128" y="1751428"/>
            <a:ext cx="9720073" cy="4023360"/>
          </a:xfrm>
        </p:spPr>
        <p:txBody>
          <a:bodyPr>
            <a:normAutofit lnSpcReduction="10000"/>
          </a:bodyPr>
          <a:lstStyle/>
          <a:p>
            <a:r>
              <a:rPr lang="pt-BR" dirty="0"/>
              <a:t> </a:t>
            </a:r>
          </a:p>
          <a:p>
            <a:pPr>
              <a:lnSpc>
                <a:spcPct val="130000"/>
              </a:lnSpc>
            </a:pPr>
            <a:r>
              <a:rPr lang="pt-BR" dirty="0"/>
              <a:t>A teoria desenvolvida pelos primeiros autores marginalistas, embora diferente de sua predecessora no que diz respeito a aspectos como teoria do valor, definição do problema econômico fundamental e papel do formalismo matemático, compartilhava </a:t>
            </a:r>
            <a:r>
              <a:rPr lang="pt-BR" dirty="0">
                <a:solidFill>
                  <a:schemeClr val="tx2"/>
                </a:solidFill>
              </a:rPr>
              <a:t>muitas das características metodológicas centrais da teoria antiga</a:t>
            </a:r>
            <a:r>
              <a:rPr lang="pt-BR" dirty="0"/>
              <a:t>, em especial seu caráter abstrato e dedutivo. </a:t>
            </a:r>
          </a:p>
          <a:p>
            <a:pPr>
              <a:lnSpc>
                <a:spcPct val="130000"/>
              </a:lnSpc>
            </a:pPr>
            <a:r>
              <a:rPr lang="pt-BR" dirty="0"/>
              <a:t>Não é coincidência o fato de que os ataques metodológicos desferidos pelos economistas de inclinação histórica e institucional se dirigiam ao alegado irrealismo e irrelevância </a:t>
            </a:r>
            <a:r>
              <a:rPr lang="pt-BR" dirty="0">
                <a:solidFill>
                  <a:schemeClr val="tx2"/>
                </a:solidFill>
              </a:rPr>
              <a:t>tanto da teoria antiga quanto da moderna</a:t>
            </a:r>
            <a:r>
              <a:rPr lang="pt-BR" dirty="0"/>
              <a:t>. </a:t>
            </a:r>
          </a:p>
          <a:p>
            <a:endParaRPr lang="pt-BR" dirty="0"/>
          </a:p>
        </p:txBody>
      </p:sp>
    </p:spTree>
    <p:extLst>
      <p:ext uri="{BB962C8B-B14F-4D97-AF65-F5344CB8AC3E}">
        <p14:creationId xmlns:p14="http://schemas.microsoft.com/office/powerpoint/2010/main" val="344307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7AF0B9-30AC-4020-84D6-6C37856112FF}"/>
              </a:ext>
            </a:extLst>
          </p:cNvPr>
          <p:cNvSpPr>
            <a:spLocks noGrp="1"/>
          </p:cNvSpPr>
          <p:nvPr>
            <p:ph type="title"/>
          </p:nvPr>
        </p:nvSpPr>
        <p:spPr/>
        <p:txBody>
          <a:bodyPr/>
          <a:lstStyle/>
          <a:p>
            <a:r>
              <a:rPr lang="pt-BR" dirty="0"/>
              <a:t>A ação humana implica em escolha</a:t>
            </a:r>
          </a:p>
        </p:txBody>
      </p:sp>
      <p:sp>
        <p:nvSpPr>
          <p:cNvPr id="3" name="Espaço Reservado para Conteúdo 2">
            <a:extLst>
              <a:ext uri="{FF2B5EF4-FFF2-40B4-BE49-F238E27FC236}">
                <a16:creationId xmlns:a16="http://schemas.microsoft.com/office/drawing/2014/main" id="{07C992D9-0103-49EB-B8ED-7E6D1216728D}"/>
              </a:ext>
            </a:extLst>
          </p:cNvPr>
          <p:cNvSpPr>
            <a:spLocks noGrp="1"/>
          </p:cNvSpPr>
          <p:nvPr>
            <p:ph idx="1"/>
          </p:nvPr>
        </p:nvSpPr>
        <p:spPr>
          <a:xfrm>
            <a:off x="1024127" y="1906172"/>
            <a:ext cx="9720073" cy="4572001"/>
          </a:xfrm>
        </p:spPr>
        <p:txBody>
          <a:bodyPr>
            <a:normAutofit lnSpcReduction="10000"/>
          </a:bodyPr>
          <a:lstStyle/>
          <a:p>
            <a:pPr>
              <a:lnSpc>
                <a:spcPct val="110000"/>
              </a:lnSpc>
            </a:pPr>
            <a:r>
              <a:rPr lang="pt-BR" dirty="0"/>
              <a:t>A ação humana implica em escolha, em um ordenamento de fins alternativos. Isso nos leva à necessidade de escolher. </a:t>
            </a:r>
          </a:p>
          <a:p>
            <a:pPr>
              <a:lnSpc>
                <a:spcPct val="110000"/>
              </a:lnSpc>
            </a:pPr>
            <a:r>
              <a:rPr lang="pt-BR" dirty="0"/>
              <a:t>À importância do que é selecionado em uma ação concreta denominamos </a:t>
            </a:r>
            <a:r>
              <a:rPr lang="pt-BR" dirty="0">
                <a:solidFill>
                  <a:schemeClr val="tx2"/>
                </a:solidFill>
              </a:rPr>
              <a:t>valor</a:t>
            </a:r>
            <a:r>
              <a:rPr lang="pt-BR" dirty="0"/>
              <a:t>, e à importância da alternativa mais bem avaliada, que deixamos de lado, denominamos de </a:t>
            </a:r>
            <a:r>
              <a:rPr lang="pt-BR" dirty="0">
                <a:solidFill>
                  <a:schemeClr val="tx2"/>
                </a:solidFill>
              </a:rPr>
              <a:t>custo de oportunidade</a:t>
            </a:r>
            <a:r>
              <a:rPr lang="pt-BR" dirty="0"/>
              <a:t>. </a:t>
            </a:r>
          </a:p>
          <a:p>
            <a:pPr>
              <a:lnSpc>
                <a:spcPct val="110000"/>
              </a:lnSpc>
            </a:pPr>
            <a:r>
              <a:rPr lang="pt-BR" dirty="0"/>
              <a:t>Todas as categorias desenvolvidas pela teoria econômica, para Mises, são teoremas deduzidos do axioma fundamental da ação. As noções de troca, trocas indiretas, moeda, lucro, bem como as leis da economia científica, como a </a:t>
            </a:r>
            <a:r>
              <a:rPr lang="pt-BR" dirty="0">
                <a:solidFill>
                  <a:schemeClr val="tx2"/>
                </a:solidFill>
              </a:rPr>
              <a:t>lei de </a:t>
            </a:r>
            <a:r>
              <a:rPr lang="pt-BR" dirty="0" err="1">
                <a:solidFill>
                  <a:schemeClr val="tx2"/>
                </a:solidFill>
              </a:rPr>
              <a:t>Gersham</a:t>
            </a:r>
            <a:r>
              <a:rPr lang="pt-BR" dirty="0"/>
              <a:t>, segundo a qual uma moeda artificialmente sobrevalorizada, por um taxa de câmbio fixada centralmente, expulsa do país uma moeda artificialmente desvalorizada, estão já embutidas na noção fundamental de ação, do mesmo modo que a noção de triângulo já está embutida nos conceitos primitivos de ponto, reta, plano e posição.</a:t>
            </a:r>
          </a:p>
        </p:txBody>
      </p:sp>
    </p:spTree>
    <p:extLst>
      <p:ext uri="{BB962C8B-B14F-4D97-AF65-F5344CB8AC3E}">
        <p14:creationId xmlns:p14="http://schemas.microsoft.com/office/powerpoint/2010/main" val="4048706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68B16-86E7-4D88-AA70-78FAB633E167}"/>
              </a:ext>
            </a:extLst>
          </p:cNvPr>
          <p:cNvSpPr>
            <a:spLocks noGrp="1"/>
          </p:cNvSpPr>
          <p:nvPr>
            <p:ph type="title"/>
          </p:nvPr>
        </p:nvSpPr>
        <p:spPr/>
        <p:txBody>
          <a:bodyPr/>
          <a:lstStyle/>
          <a:p>
            <a:r>
              <a:rPr lang="pt-BR" dirty="0"/>
              <a:t>pura lógica da escolha</a:t>
            </a:r>
          </a:p>
        </p:txBody>
      </p:sp>
      <p:sp>
        <p:nvSpPr>
          <p:cNvPr id="3" name="Espaço Reservado para Conteúdo 2">
            <a:extLst>
              <a:ext uri="{FF2B5EF4-FFF2-40B4-BE49-F238E27FC236}">
                <a16:creationId xmlns:a16="http://schemas.microsoft.com/office/drawing/2014/main" id="{235C19A1-0F5D-455C-8239-04583F55277F}"/>
              </a:ext>
            </a:extLst>
          </p:cNvPr>
          <p:cNvSpPr>
            <a:spLocks noGrp="1"/>
          </p:cNvSpPr>
          <p:nvPr>
            <p:ph idx="1"/>
          </p:nvPr>
        </p:nvSpPr>
        <p:spPr>
          <a:xfrm>
            <a:off x="1024128" y="1772529"/>
            <a:ext cx="9720073" cy="4867421"/>
          </a:xfrm>
        </p:spPr>
        <p:txBody>
          <a:bodyPr>
            <a:normAutofit fontScale="92500" lnSpcReduction="10000"/>
          </a:bodyPr>
          <a:lstStyle/>
          <a:p>
            <a:pPr>
              <a:lnSpc>
                <a:spcPct val="110000"/>
              </a:lnSpc>
            </a:pPr>
            <a:r>
              <a:rPr lang="pt-BR" dirty="0"/>
              <a:t>Uma implicação dessa doutrina é a negação do preceito nuclear da escola histórica, debatido no </a:t>
            </a:r>
            <a:r>
              <a:rPr lang="pt-BR" i="1" dirty="0" err="1"/>
              <a:t>Methodenstreit</a:t>
            </a:r>
            <a:r>
              <a:rPr lang="pt-BR" dirty="0"/>
              <a:t>: a teoria econômica só teria validade local e temporal. Um faraó egípcio, ao decidir por uma pirâmide, precisa abdicar de outros bens que seriam obtidos com os recursos escassos, não importando se a construção é feita por trabalho escravo ou assalariado. O monge medieval escolhe dedicar sua tarde a preces ou ao cultivo de hortaliças, embora não almeje “ganho material”. </a:t>
            </a:r>
          </a:p>
          <a:p>
            <a:pPr>
              <a:lnSpc>
                <a:spcPct val="110000"/>
              </a:lnSpc>
            </a:pPr>
            <a:r>
              <a:rPr lang="pt-BR" dirty="0"/>
              <a:t>Reformulada como pura lógica da escolha, a praxeologia ganha status universal. </a:t>
            </a:r>
          </a:p>
          <a:p>
            <a:pPr>
              <a:lnSpc>
                <a:spcPct val="110000"/>
              </a:lnSpc>
            </a:pPr>
            <a:r>
              <a:rPr lang="pt-BR" dirty="0"/>
              <a:t>Mises reserva o termo economia para a subdisciplina da praxeologia que estuda a </a:t>
            </a:r>
            <a:r>
              <a:rPr lang="pt-BR" dirty="0">
                <a:solidFill>
                  <a:schemeClr val="tx2"/>
                </a:solidFill>
              </a:rPr>
              <a:t>catalaxia</a:t>
            </a:r>
            <a:r>
              <a:rPr lang="pt-BR" dirty="0"/>
              <a:t>, a teoria das trocas nos mercados, nos quais o valor e o custo de oportunidade se manifestam nas valorações monetárias que os agentes atribuem aos recursos. No entanto, o problema alocativo fundamental é derivado da própria noção de ação e uma economia socialista ou uma sociedade feudal tem de lidar com o problema. A economia científica, de fato, tem muito a dizer sobre a maneira que esse problema pode ser tratado sob diferentes arranjos institucionais existentes na história.</a:t>
            </a:r>
          </a:p>
        </p:txBody>
      </p:sp>
    </p:spTree>
    <p:extLst>
      <p:ext uri="{BB962C8B-B14F-4D97-AF65-F5344CB8AC3E}">
        <p14:creationId xmlns:p14="http://schemas.microsoft.com/office/powerpoint/2010/main" val="2967006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90D52-D854-40B7-963B-0D4547D0B67F}"/>
              </a:ext>
            </a:extLst>
          </p:cNvPr>
          <p:cNvSpPr>
            <a:spLocks noGrp="1"/>
          </p:cNvSpPr>
          <p:nvPr>
            <p:ph type="title"/>
          </p:nvPr>
        </p:nvSpPr>
        <p:spPr/>
        <p:txBody>
          <a:bodyPr/>
          <a:lstStyle/>
          <a:p>
            <a:r>
              <a:rPr lang="pt-BR" dirty="0"/>
              <a:t>premissas verdadeiras</a:t>
            </a:r>
          </a:p>
        </p:txBody>
      </p:sp>
      <p:sp>
        <p:nvSpPr>
          <p:cNvPr id="3" name="Espaço Reservado para Conteúdo 2">
            <a:extLst>
              <a:ext uri="{FF2B5EF4-FFF2-40B4-BE49-F238E27FC236}">
                <a16:creationId xmlns:a16="http://schemas.microsoft.com/office/drawing/2014/main" id="{B79687B8-02CD-4DC0-9255-1D13DA6F4441}"/>
              </a:ext>
            </a:extLst>
          </p:cNvPr>
          <p:cNvSpPr>
            <a:spLocks noGrp="1"/>
          </p:cNvSpPr>
          <p:nvPr>
            <p:ph idx="1"/>
          </p:nvPr>
        </p:nvSpPr>
        <p:spPr>
          <a:xfrm>
            <a:off x="1024128" y="1631853"/>
            <a:ext cx="9720073" cy="5008098"/>
          </a:xfrm>
        </p:spPr>
        <p:txBody>
          <a:bodyPr>
            <a:normAutofit lnSpcReduction="10000"/>
          </a:bodyPr>
          <a:lstStyle/>
          <a:p>
            <a:pPr>
              <a:lnSpc>
                <a:spcPct val="110000"/>
              </a:lnSpc>
            </a:pPr>
            <a:r>
              <a:rPr lang="pt-BR" dirty="0"/>
              <a:t>Ao adotar categorias amplas, válidas em todas as instâncias, a praxeologia não partiria de meras hipóteses simplificadoras, mas de premissas verdadeiras. Assim, ao contrário de Mill, a teoria econômica para Mises não seria abstrata no sentido de ser parcial. Por ser geral, é verdadeira. </a:t>
            </a:r>
          </a:p>
          <a:p>
            <a:pPr>
              <a:lnSpc>
                <a:spcPct val="110000"/>
              </a:lnSpc>
            </a:pPr>
            <a:r>
              <a:rPr lang="pt-BR" dirty="0"/>
              <a:t>A praxeologia, ao adotar categorias com o mais alto grau de generalidade possível, utiliza, além disso, uma </a:t>
            </a:r>
            <a:r>
              <a:rPr lang="pt-BR" dirty="0">
                <a:solidFill>
                  <a:schemeClr val="tx2"/>
                </a:solidFill>
              </a:rPr>
              <a:t>concepção de racionalidade bastante ampla</a:t>
            </a:r>
            <a:r>
              <a:rPr lang="pt-BR" dirty="0"/>
              <a:t>. </a:t>
            </a:r>
          </a:p>
          <a:p>
            <a:pPr>
              <a:lnSpc>
                <a:spcPct val="110000"/>
              </a:lnSpc>
            </a:pPr>
            <a:r>
              <a:rPr lang="pt-BR" dirty="0"/>
              <a:t>Mises identifica racionalidade com a própria ideia de ação humana proposital. Para o autor, o oposto a ação racional é ação reflexa ou instintiva, não ação racional. Isso é consequência de seu subjetivismo metodológico, ou seja, de seu preceito de buscar toda explicação nos planos individuais. Não devemos assim, como cientistas, impor critérios de racionalidade e condenar a ação dos indivíduos como ilógica. Apenas de que, talvez, a situação com a qual o agente se depara e os critérios levados em conta por ele sejam diversos do analista.</a:t>
            </a:r>
          </a:p>
        </p:txBody>
      </p:sp>
    </p:spTree>
    <p:extLst>
      <p:ext uri="{BB962C8B-B14F-4D97-AF65-F5344CB8AC3E}">
        <p14:creationId xmlns:p14="http://schemas.microsoft.com/office/powerpoint/2010/main" val="162221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E86FD-0787-47A5-BA29-BFA6C0B661FD}"/>
              </a:ext>
            </a:extLst>
          </p:cNvPr>
          <p:cNvSpPr>
            <a:spLocks noGrp="1"/>
          </p:cNvSpPr>
          <p:nvPr>
            <p:ph type="title"/>
          </p:nvPr>
        </p:nvSpPr>
        <p:spPr/>
        <p:txBody>
          <a:bodyPr/>
          <a:lstStyle/>
          <a:p>
            <a:r>
              <a:rPr lang="pt-BR" dirty="0"/>
              <a:t>Paradoxo de MARK </a:t>
            </a:r>
            <a:r>
              <a:rPr lang="pt-BR" dirty="0" err="1"/>
              <a:t>Machina</a:t>
            </a:r>
            <a:endParaRPr lang="pt-BR" dirty="0"/>
          </a:p>
        </p:txBody>
      </p:sp>
      <p:sp>
        <p:nvSpPr>
          <p:cNvPr id="3" name="Espaço Reservado para Conteúdo 2">
            <a:extLst>
              <a:ext uri="{FF2B5EF4-FFF2-40B4-BE49-F238E27FC236}">
                <a16:creationId xmlns:a16="http://schemas.microsoft.com/office/drawing/2014/main" id="{16D8ACBE-1E68-473F-9E8F-466139C7C0B2}"/>
              </a:ext>
            </a:extLst>
          </p:cNvPr>
          <p:cNvSpPr>
            <a:spLocks noGrp="1"/>
          </p:cNvSpPr>
          <p:nvPr>
            <p:ph idx="1"/>
          </p:nvPr>
        </p:nvSpPr>
        <p:spPr>
          <a:xfrm>
            <a:off x="1024128" y="1941342"/>
            <a:ext cx="9720073" cy="4642338"/>
          </a:xfrm>
        </p:spPr>
        <p:txBody>
          <a:bodyPr>
            <a:normAutofit fontScale="92500" lnSpcReduction="20000"/>
          </a:bodyPr>
          <a:lstStyle/>
          <a:p>
            <a:pPr>
              <a:lnSpc>
                <a:spcPct val="110000"/>
              </a:lnSpc>
            </a:pPr>
            <a:r>
              <a:rPr lang="pt-BR" dirty="0"/>
              <a:t>Imagina-se três alternativas:</a:t>
            </a:r>
          </a:p>
          <a:p>
            <a:pPr>
              <a:lnSpc>
                <a:spcPct val="110000"/>
              </a:lnSpc>
            </a:pPr>
            <a:r>
              <a:rPr lang="pt-BR" dirty="0"/>
              <a:t>A: viagem a Veneza; B: vídeo contendo documentário turístico sobre Veneza e C: ficar em casa. </a:t>
            </a:r>
          </a:p>
          <a:p>
            <a:pPr>
              <a:lnSpc>
                <a:spcPct val="110000"/>
              </a:lnSpc>
            </a:pPr>
            <a:r>
              <a:rPr lang="pt-BR" dirty="0"/>
              <a:t>Certa pessoa prefere a primeira à segunda e esta à terceira. Considere ainda duas loterias. Na primeira, a pessoa pode obter A com certa probabilidade p e B com probabilidade 1 – p. Na segunda, pode obter A com a mesma probabilidade p e C com 1– p. </a:t>
            </a:r>
          </a:p>
          <a:p>
            <a:pPr>
              <a:lnSpc>
                <a:spcPct val="110000"/>
              </a:lnSpc>
            </a:pPr>
            <a:r>
              <a:rPr lang="pt-BR" dirty="0"/>
              <a:t>Os axiomas de racionalidade da teoria da escolha sob incerteza ditariam que a primeira loteria deveria ser preferível à segunda. No entanto, as pessoas empiricamente preferem a segunda. Seria tolo, porém, atribuir irracionalidade ao agente, pois a situação é perfeitamente explicável se levarmos em conta aspectos da situação problema original não considerados pelo modelo, que, neste caso, podem ser facilmente imaginados: a frustração com a perda da viagem levaria o agente a não querer mais saber de Veneza. Levando-se em conta os valores e os planos subjetivos dos agentes, inverter a preferência entre B e C não constitui violação de racionalidade.</a:t>
            </a:r>
          </a:p>
        </p:txBody>
      </p:sp>
    </p:spTree>
    <p:extLst>
      <p:ext uri="{BB962C8B-B14F-4D97-AF65-F5344CB8AC3E}">
        <p14:creationId xmlns:p14="http://schemas.microsoft.com/office/powerpoint/2010/main" val="569018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5A294B-15D3-4347-93B8-8EAF733005FB}"/>
              </a:ext>
            </a:extLst>
          </p:cNvPr>
          <p:cNvSpPr>
            <a:spLocks noGrp="1"/>
          </p:cNvSpPr>
          <p:nvPr>
            <p:ph type="title"/>
          </p:nvPr>
        </p:nvSpPr>
        <p:spPr/>
        <p:txBody>
          <a:bodyPr/>
          <a:lstStyle/>
          <a:p>
            <a:r>
              <a:rPr lang="pt-BR" dirty="0"/>
              <a:t>Rejeição da racionalidade subjetivista </a:t>
            </a:r>
          </a:p>
        </p:txBody>
      </p:sp>
      <p:sp>
        <p:nvSpPr>
          <p:cNvPr id="3" name="Espaço Reservado para Conteúdo 2">
            <a:extLst>
              <a:ext uri="{FF2B5EF4-FFF2-40B4-BE49-F238E27FC236}">
                <a16:creationId xmlns:a16="http://schemas.microsoft.com/office/drawing/2014/main" id="{4250ABA3-7DC6-4EEB-A6EC-F8C180BB582B}"/>
              </a:ext>
            </a:extLst>
          </p:cNvPr>
          <p:cNvSpPr>
            <a:spLocks noGrp="1"/>
          </p:cNvSpPr>
          <p:nvPr>
            <p:ph idx="1"/>
          </p:nvPr>
        </p:nvSpPr>
        <p:spPr/>
        <p:txBody>
          <a:bodyPr/>
          <a:lstStyle/>
          <a:p>
            <a:pPr>
              <a:lnSpc>
                <a:spcPct val="150000"/>
              </a:lnSpc>
            </a:pPr>
            <a:r>
              <a:rPr lang="pt-BR" dirty="0"/>
              <a:t>A racionalidade vista de forma consistentemente subjetiva, a despeito da qualidade discutida no parágrafo anterior, foi rejeitada pelos economistas do século XX. </a:t>
            </a:r>
          </a:p>
          <a:p>
            <a:pPr>
              <a:lnSpc>
                <a:spcPct val="150000"/>
              </a:lnSpc>
            </a:pPr>
            <a:r>
              <a:rPr lang="pt-BR" dirty="0"/>
              <a:t>Sob o ponto de vista positivista, o referencial misesiano, por ser tautológico, </a:t>
            </a:r>
            <a:r>
              <a:rPr lang="pt-BR" dirty="0">
                <a:solidFill>
                  <a:schemeClr val="tx2"/>
                </a:solidFill>
              </a:rPr>
              <a:t>não diz nada sobre o mundo real </a:t>
            </a:r>
            <a:r>
              <a:rPr lang="pt-BR" dirty="0"/>
              <a:t>e, portanto, seria destituído de significado.</a:t>
            </a:r>
          </a:p>
        </p:txBody>
      </p:sp>
    </p:spTree>
    <p:extLst>
      <p:ext uri="{BB962C8B-B14F-4D97-AF65-F5344CB8AC3E}">
        <p14:creationId xmlns:p14="http://schemas.microsoft.com/office/powerpoint/2010/main" val="1226308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4C1911-CEF2-485D-892D-4F9E2763A52C}"/>
              </a:ext>
            </a:extLst>
          </p:cNvPr>
          <p:cNvSpPr>
            <a:spLocks noGrp="1"/>
          </p:cNvSpPr>
          <p:nvPr>
            <p:ph type="title"/>
          </p:nvPr>
        </p:nvSpPr>
        <p:spPr/>
        <p:txBody>
          <a:bodyPr/>
          <a:lstStyle/>
          <a:p>
            <a:r>
              <a:rPr lang="pt-BR" dirty="0"/>
              <a:t>Mises rejeita o positivismo</a:t>
            </a:r>
          </a:p>
        </p:txBody>
      </p:sp>
      <p:sp>
        <p:nvSpPr>
          <p:cNvPr id="3" name="Espaço Reservado para Conteúdo 2">
            <a:extLst>
              <a:ext uri="{FF2B5EF4-FFF2-40B4-BE49-F238E27FC236}">
                <a16:creationId xmlns:a16="http://schemas.microsoft.com/office/drawing/2014/main" id="{75D4CA61-26E5-4D8C-86E9-F3FA42403781}"/>
              </a:ext>
            </a:extLst>
          </p:cNvPr>
          <p:cNvSpPr>
            <a:spLocks noGrp="1"/>
          </p:cNvSpPr>
          <p:nvPr>
            <p:ph idx="1"/>
          </p:nvPr>
        </p:nvSpPr>
        <p:spPr>
          <a:xfrm>
            <a:off x="1024128" y="1927273"/>
            <a:ext cx="9720073" cy="4529797"/>
          </a:xfrm>
        </p:spPr>
        <p:txBody>
          <a:bodyPr>
            <a:normAutofit/>
          </a:bodyPr>
          <a:lstStyle/>
          <a:p>
            <a:pPr>
              <a:lnSpc>
                <a:spcPct val="120000"/>
              </a:lnSpc>
            </a:pPr>
            <a:r>
              <a:rPr lang="pt-BR" dirty="0"/>
              <a:t>O conhecimento praxeológico é, em termos kantiano, </a:t>
            </a:r>
            <a:r>
              <a:rPr lang="pt-BR" i="1" dirty="0"/>
              <a:t>sintético a priori</a:t>
            </a:r>
            <a:r>
              <a:rPr lang="pt-BR" dirty="0"/>
              <a:t>, categoria essa cuja existência é negada pelo positivismo. </a:t>
            </a:r>
          </a:p>
          <a:p>
            <a:pPr>
              <a:lnSpc>
                <a:spcPct val="120000"/>
              </a:lnSpc>
            </a:pPr>
            <a:r>
              <a:rPr lang="pt-BR" dirty="0"/>
              <a:t>A teoria econômica geraria, para o autor, conhecimento verdadeiro sobre o mundo, conhecimento esse já existente em nossa mente pelo simples fato de sermos humanos. Seu axioma básico seria conhecimento certo, irrefutável. Isso seria devido à própria natureza da mente humana. Somos completamente incapazes de imaginar categorias mentais diversas, embora possamos especular sobre alienígenas cuja mente tenha estrutura lógica diferente e mais sofisticada, para os quais nossas funções cognitivas seriam rudimentares, como atribuímos aos organismos mais simples. </a:t>
            </a:r>
          </a:p>
        </p:txBody>
      </p:sp>
    </p:spTree>
    <p:extLst>
      <p:ext uri="{BB962C8B-B14F-4D97-AF65-F5344CB8AC3E}">
        <p14:creationId xmlns:p14="http://schemas.microsoft.com/office/powerpoint/2010/main" val="330159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7CB528-DD22-414C-8AFC-29CA4F419B18}"/>
              </a:ext>
            </a:extLst>
          </p:cNvPr>
          <p:cNvSpPr>
            <a:spLocks noGrp="1"/>
          </p:cNvSpPr>
          <p:nvPr>
            <p:ph type="title"/>
          </p:nvPr>
        </p:nvSpPr>
        <p:spPr/>
        <p:txBody>
          <a:bodyPr/>
          <a:lstStyle/>
          <a:p>
            <a:r>
              <a:rPr lang="pt-BR" dirty="0"/>
              <a:t>A estrutura lógica da mente</a:t>
            </a:r>
          </a:p>
        </p:txBody>
      </p:sp>
      <p:sp>
        <p:nvSpPr>
          <p:cNvPr id="3" name="Espaço Reservado para Conteúdo 2">
            <a:extLst>
              <a:ext uri="{FF2B5EF4-FFF2-40B4-BE49-F238E27FC236}">
                <a16:creationId xmlns:a16="http://schemas.microsoft.com/office/drawing/2014/main" id="{88B119B4-522C-4E08-B7A4-06E2E5D94A41}"/>
              </a:ext>
            </a:extLst>
          </p:cNvPr>
          <p:cNvSpPr>
            <a:spLocks noGrp="1"/>
          </p:cNvSpPr>
          <p:nvPr>
            <p:ph idx="1"/>
          </p:nvPr>
        </p:nvSpPr>
        <p:spPr/>
        <p:txBody>
          <a:bodyPr/>
          <a:lstStyle/>
          <a:p>
            <a:pPr>
              <a:lnSpc>
                <a:spcPct val="100000"/>
              </a:lnSpc>
            </a:pPr>
            <a:r>
              <a:rPr lang="pt-BR" dirty="0"/>
              <a:t>Os seres humanos, porém, estão presos à estrutura lógica comum de nossas mentes.</a:t>
            </a:r>
          </a:p>
          <a:p>
            <a:pPr>
              <a:lnSpc>
                <a:spcPct val="100000"/>
              </a:lnSpc>
            </a:pPr>
            <a:r>
              <a:rPr lang="pt-BR" dirty="0"/>
              <a:t>Concretamente o leitor é desafiado a refutar empiricamente essa afirmativa e adotar uma atitude irracional. Mas se, neste exato momento, o leitor está com o livro aberto sobre a cabeça, saltitando e cantando uma ária de uma ópera </a:t>
            </a:r>
            <a:r>
              <a:rPr lang="pt-BR" dirty="0" err="1"/>
              <a:t>Klingon</a:t>
            </a:r>
            <a:r>
              <a:rPr lang="pt-BR" dirty="0"/>
              <a:t> (os inimigos dos terráqueos em Star Trek), entra na sala realizando cambalhotas, dá um beijo no pé da cadeira e sai do recinto imitando um esquiador, ele não provou em absoluto que tomou atitude irracional. Todos os movimentos foram meios adotados com o propósito de parecer irracional. Mesmo o louco que se acha Napoleão toma atitudes racionais, no sentido de que são condizentes com objetivos “imperialistas”, a despeito de tudo não passar de ilusão.</a:t>
            </a:r>
          </a:p>
          <a:p>
            <a:endParaRPr lang="pt-BR" dirty="0"/>
          </a:p>
        </p:txBody>
      </p:sp>
    </p:spTree>
    <p:extLst>
      <p:ext uri="{BB962C8B-B14F-4D97-AF65-F5344CB8AC3E}">
        <p14:creationId xmlns:p14="http://schemas.microsoft.com/office/powerpoint/2010/main" val="1117147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9C0747-4CF3-43A8-8BF1-D19CF9E4C0EF}"/>
              </a:ext>
            </a:extLst>
          </p:cNvPr>
          <p:cNvSpPr>
            <a:spLocks noGrp="1"/>
          </p:cNvSpPr>
          <p:nvPr>
            <p:ph type="title"/>
          </p:nvPr>
        </p:nvSpPr>
        <p:spPr/>
        <p:txBody>
          <a:bodyPr/>
          <a:lstStyle/>
          <a:p>
            <a:r>
              <a:rPr lang="pt-BR" dirty="0"/>
              <a:t>hipóteses auxiliares</a:t>
            </a:r>
          </a:p>
        </p:txBody>
      </p:sp>
      <p:sp>
        <p:nvSpPr>
          <p:cNvPr id="3" name="Espaço Reservado para Conteúdo 2">
            <a:extLst>
              <a:ext uri="{FF2B5EF4-FFF2-40B4-BE49-F238E27FC236}">
                <a16:creationId xmlns:a16="http://schemas.microsoft.com/office/drawing/2014/main" id="{F278D7E0-2549-4955-8CBF-344F4A3A312D}"/>
              </a:ext>
            </a:extLst>
          </p:cNvPr>
          <p:cNvSpPr>
            <a:spLocks noGrp="1"/>
          </p:cNvSpPr>
          <p:nvPr>
            <p:ph idx="1"/>
          </p:nvPr>
        </p:nvSpPr>
        <p:spPr>
          <a:xfrm>
            <a:off x="1024128" y="1885071"/>
            <a:ext cx="9720073" cy="4811151"/>
          </a:xfrm>
        </p:spPr>
        <p:txBody>
          <a:bodyPr>
            <a:normAutofit lnSpcReduction="10000"/>
          </a:bodyPr>
          <a:lstStyle/>
          <a:p>
            <a:pPr>
              <a:lnSpc>
                <a:spcPct val="110000"/>
              </a:lnSpc>
            </a:pPr>
            <a:r>
              <a:rPr lang="pt-BR" dirty="0"/>
              <a:t>A praxeologia, para Mises, além de empregar hipóteses verdadeiras derivadas da ideia de ação humana, emprega também hipóteses auxiliares de outra natureza, como o uso do conceito de </a:t>
            </a:r>
            <a:r>
              <a:rPr lang="pt-BR" dirty="0">
                <a:solidFill>
                  <a:schemeClr val="tx2"/>
                </a:solidFill>
              </a:rPr>
              <a:t>equilíbrio estático</a:t>
            </a:r>
            <a:r>
              <a:rPr lang="pt-BR" dirty="0"/>
              <a:t>, ficção sem contrapartida na realidade, mas útil como pré-requisito para estudar-se, na economia científica, o sentido da mudança. </a:t>
            </a:r>
          </a:p>
          <a:p>
            <a:pPr>
              <a:lnSpc>
                <a:spcPct val="110000"/>
              </a:lnSpc>
            </a:pPr>
            <a:r>
              <a:rPr lang="pt-BR" dirty="0"/>
              <a:t>A </a:t>
            </a:r>
            <a:r>
              <a:rPr lang="pt-BR" dirty="0">
                <a:solidFill>
                  <a:schemeClr val="tx2"/>
                </a:solidFill>
              </a:rPr>
              <a:t>desutilidade do trabalho</a:t>
            </a:r>
            <a:r>
              <a:rPr lang="pt-BR" dirty="0"/>
              <a:t>, por sua vez, é um dado empírico: em geral, não pagamos para trabalhar. A praxeologia poderia desenvolver teoremas para situações empíricas diversas, para conjuntos de instituições nunca existentes. Esses estudos seriam análogos a uma geometria que não trate de triângulos, mas desenvolva teoremas relativos a poliedros de treze lados não convexos, algo de interesse limitado. A história econômica, como na tradição milliana, deve estar atenta à aplicabilidade dos teoremas econômicos, embora nunca seja capaz de verificar ou refutar um conhecimento </a:t>
            </a:r>
            <a:r>
              <a:rPr lang="pt-BR" i="1" dirty="0">
                <a:solidFill>
                  <a:schemeClr val="tx2"/>
                </a:solidFill>
              </a:rPr>
              <a:t>a priori</a:t>
            </a:r>
            <a:r>
              <a:rPr lang="pt-BR" dirty="0"/>
              <a:t>.</a:t>
            </a:r>
          </a:p>
        </p:txBody>
      </p:sp>
    </p:spTree>
    <p:extLst>
      <p:ext uri="{BB962C8B-B14F-4D97-AF65-F5344CB8AC3E}">
        <p14:creationId xmlns:p14="http://schemas.microsoft.com/office/powerpoint/2010/main" val="2811440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B07F63-5B8E-4ECA-AB49-22EC222AE472}"/>
              </a:ext>
            </a:extLst>
          </p:cNvPr>
          <p:cNvSpPr>
            <a:spLocks noGrp="1"/>
          </p:cNvSpPr>
          <p:nvPr>
            <p:ph type="title"/>
          </p:nvPr>
        </p:nvSpPr>
        <p:spPr/>
        <p:txBody>
          <a:bodyPr/>
          <a:lstStyle/>
          <a:p>
            <a:r>
              <a:rPr lang="pt-BR" dirty="0"/>
              <a:t>As teses metodológicas radicais e controversas</a:t>
            </a:r>
          </a:p>
        </p:txBody>
      </p:sp>
      <p:sp>
        <p:nvSpPr>
          <p:cNvPr id="3" name="Espaço Reservado para Conteúdo 2">
            <a:extLst>
              <a:ext uri="{FF2B5EF4-FFF2-40B4-BE49-F238E27FC236}">
                <a16:creationId xmlns:a16="http://schemas.microsoft.com/office/drawing/2014/main" id="{EF30450D-4ECE-4D61-87AE-7D7428F47AE4}"/>
              </a:ext>
            </a:extLst>
          </p:cNvPr>
          <p:cNvSpPr>
            <a:spLocks noGrp="1"/>
          </p:cNvSpPr>
          <p:nvPr>
            <p:ph idx="1"/>
          </p:nvPr>
        </p:nvSpPr>
        <p:spPr>
          <a:xfrm>
            <a:off x="1024127" y="2084832"/>
            <a:ext cx="9720073" cy="4283612"/>
          </a:xfrm>
        </p:spPr>
        <p:txBody>
          <a:bodyPr>
            <a:normAutofit/>
          </a:bodyPr>
          <a:lstStyle/>
          <a:p>
            <a:r>
              <a:rPr lang="pt-BR" dirty="0"/>
              <a:t>Apesar de o autor se expressar em termos polêmicos e de sua doutrina contrariar as preferências metodológicas em voga em sua época, uma leitura atenta mostra-nos uma imagem algo diferente: o autor se enquadra na tradição clássica de metodologia da economia. </a:t>
            </a:r>
          </a:p>
          <a:p>
            <a:r>
              <a:rPr lang="pt-BR" dirty="0"/>
              <a:t>Se levarmos em conta as diferenças de nomenclatura sobre os diversos ramos da economia científica, o trabalho histórico continua valorizado, o trabalho estatístico não é desprezado em disciplina aplicada. </a:t>
            </a:r>
          </a:p>
          <a:p>
            <a:r>
              <a:rPr lang="pt-BR" dirty="0"/>
              <a:t>De fato, o tipo de </a:t>
            </a:r>
            <a:r>
              <a:rPr lang="pt-BR" dirty="0">
                <a:solidFill>
                  <a:schemeClr val="tx2"/>
                </a:solidFill>
              </a:rPr>
              <a:t>discussão do método</a:t>
            </a:r>
            <a:r>
              <a:rPr lang="pt-BR" dirty="0"/>
              <a:t>, muito presente em Mises, faz parte da tradição clássica; enquanto a </a:t>
            </a:r>
            <a:r>
              <a:rPr lang="pt-BR" dirty="0">
                <a:solidFill>
                  <a:schemeClr val="tx2"/>
                </a:solidFill>
              </a:rPr>
              <a:t>discussão do escopo da economia como ciência </a:t>
            </a:r>
            <a:r>
              <a:rPr lang="pt-BR" dirty="0"/>
              <a:t>é mais comum na tradição marginalista. Isso, porém, não diminui a originalidade do autor, nem a importância do conflito entre a metodologia antiga e a nova, inspirada pelo positivismo.</a:t>
            </a:r>
          </a:p>
        </p:txBody>
      </p:sp>
    </p:spTree>
    <p:extLst>
      <p:ext uri="{BB962C8B-B14F-4D97-AF65-F5344CB8AC3E}">
        <p14:creationId xmlns:p14="http://schemas.microsoft.com/office/powerpoint/2010/main" val="1990300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3ED994-51FF-41B3-AFE2-9DC995D48DF8}"/>
              </a:ext>
            </a:extLst>
          </p:cNvPr>
          <p:cNvSpPr>
            <a:spLocks noGrp="1"/>
          </p:cNvSpPr>
          <p:nvPr>
            <p:ph type="title"/>
          </p:nvPr>
        </p:nvSpPr>
        <p:spPr>
          <a:xfrm>
            <a:off x="1024129" y="486742"/>
            <a:ext cx="9720072" cy="1499616"/>
          </a:xfrm>
        </p:spPr>
        <p:txBody>
          <a:bodyPr>
            <a:normAutofit fontScale="90000"/>
          </a:bodyPr>
          <a:lstStyle/>
          <a:p>
            <a:r>
              <a:rPr lang="pt-BR" dirty="0"/>
              <a:t>Alguns elementos da metodologia de Mises não foram aceitos nem mesmo por economistas austríacos</a:t>
            </a:r>
          </a:p>
        </p:txBody>
      </p:sp>
      <p:sp>
        <p:nvSpPr>
          <p:cNvPr id="3" name="Espaço Reservado para Conteúdo 2">
            <a:extLst>
              <a:ext uri="{FF2B5EF4-FFF2-40B4-BE49-F238E27FC236}">
                <a16:creationId xmlns:a16="http://schemas.microsoft.com/office/drawing/2014/main" id="{B5803F5C-FE5B-4DDE-844B-42E65685CA56}"/>
              </a:ext>
            </a:extLst>
          </p:cNvPr>
          <p:cNvSpPr>
            <a:spLocks noGrp="1"/>
          </p:cNvSpPr>
          <p:nvPr>
            <p:ph idx="1"/>
          </p:nvPr>
        </p:nvSpPr>
        <p:spPr>
          <a:xfrm>
            <a:off x="1024128" y="2084833"/>
            <a:ext cx="9720073" cy="4470712"/>
          </a:xfrm>
        </p:spPr>
        <p:txBody>
          <a:bodyPr>
            <a:normAutofit lnSpcReduction="10000"/>
          </a:bodyPr>
          <a:lstStyle/>
          <a:p>
            <a:pPr>
              <a:lnSpc>
                <a:spcPct val="110000"/>
              </a:lnSpc>
            </a:pPr>
            <a:r>
              <a:rPr lang="pt-BR" dirty="0"/>
              <a:t>Muito embora a ênfase no caráter dedutivo da disciplina seja aceita por quase todos os economistas, levando-se em conta a evolução moderna da filosofia da ciência, a tese de que a teoria econômica consiste em verdade inconteste, por ser derivada de premissas evidentes, é amiúde rejeitada. </a:t>
            </a:r>
          </a:p>
          <a:p>
            <a:pPr>
              <a:lnSpc>
                <a:spcPct val="110000"/>
              </a:lnSpc>
            </a:pPr>
            <a:r>
              <a:rPr lang="pt-BR" dirty="0"/>
              <a:t>Mises, afinal, formou suas opiniões metodológicas no ambiente vienense de início do século XX, dominado pelo </a:t>
            </a:r>
            <a:r>
              <a:rPr lang="pt-BR" dirty="0">
                <a:solidFill>
                  <a:schemeClr val="tx2"/>
                </a:solidFill>
              </a:rPr>
              <a:t>Círculo de Viena</a:t>
            </a:r>
            <a:r>
              <a:rPr lang="pt-BR" dirty="0"/>
              <a:t>. Embora defenda a tese do dualismo metodológico, ele ainda trabalha com noções positivistas no que diz respeito à metodologia das ciências naturais. Para o autor, estas, de fato, partiriam de observação e empregam generalizações indutivas para chegar às suas leis. A partir de Popper, porém, o positivismo entra em descrédito. Aceita-se, por exemplo, que toda teoria é dedutiva e a crença em conhecimento certo e inabalável entra em declínio.</a:t>
            </a:r>
          </a:p>
        </p:txBody>
      </p:sp>
    </p:spTree>
    <p:extLst>
      <p:ext uri="{BB962C8B-B14F-4D97-AF65-F5344CB8AC3E}">
        <p14:creationId xmlns:p14="http://schemas.microsoft.com/office/powerpoint/2010/main" val="276107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6F1C-2029-48E4-9113-D101EA492934}"/>
              </a:ext>
            </a:extLst>
          </p:cNvPr>
          <p:cNvSpPr>
            <a:spLocks noGrp="1"/>
          </p:cNvSpPr>
          <p:nvPr>
            <p:ph type="title"/>
          </p:nvPr>
        </p:nvSpPr>
        <p:spPr/>
        <p:txBody>
          <a:bodyPr/>
          <a:lstStyle/>
          <a:p>
            <a:r>
              <a:rPr lang="pt-BR" dirty="0"/>
              <a:t>A inveja da física</a:t>
            </a:r>
          </a:p>
        </p:txBody>
      </p:sp>
      <p:sp>
        <p:nvSpPr>
          <p:cNvPr id="3" name="Espaço Reservado para Conteúdo 2">
            <a:extLst>
              <a:ext uri="{FF2B5EF4-FFF2-40B4-BE49-F238E27FC236}">
                <a16:creationId xmlns:a16="http://schemas.microsoft.com/office/drawing/2014/main" id="{53515C83-5EF2-444A-8623-6ABA57A8039B}"/>
              </a:ext>
            </a:extLst>
          </p:cNvPr>
          <p:cNvSpPr>
            <a:spLocks noGrp="1"/>
          </p:cNvSpPr>
          <p:nvPr>
            <p:ph idx="1"/>
          </p:nvPr>
        </p:nvSpPr>
        <p:spPr>
          <a:xfrm>
            <a:off x="1024128" y="1800665"/>
            <a:ext cx="9720073" cy="4783015"/>
          </a:xfrm>
        </p:spPr>
        <p:txBody>
          <a:bodyPr>
            <a:normAutofit lnSpcReduction="10000"/>
          </a:bodyPr>
          <a:lstStyle/>
          <a:p>
            <a:pPr>
              <a:lnSpc>
                <a:spcPct val="120000"/>
              </a:lnSpc>
            </a:pPr>
            <a:r>
              <a:rPr lang="pt-BR" dirty="0"/>
              <a:t>Ao mesmo tempo, lentamente foi tomando corpo um movimento de insatisfação com os fundamentos metodológica da disciplina, desta vez por parte de economistas que ajudaram, eles próprios, a construir a nova teoria. </a:t>
            </a:r>
          </a:p>
          <a:p>
            <a:pPr>
              <a:lnSpc>
                <a:spcPct val="120000"/>
              </a:lnSpc>
            </a:pPr>
            <a:r>
              <a:rPr lang="pt-BR" dirty="0"/>
              <a:t>Influenciados por uma concepção de ciência próxima àquela desenvolvida pelo positivismo, esses economistas pretendiam substituir pressupostos tradicionalmente vistos como de caráter </a:t>
            </a:r>
            <a:r>
              <a:rPr lang="pt-BR" dirty="0">
                <a:solidFill>
                  <a:schemeClr val="tx2"/>
                </a:solidFill>
              </a:rPr>
              <a:t>apriorístico</a:t>
            </a:r>
            <a:r>
              <a:rPr lang="pt-BR" dirty="0"/>
              <a:t> por outros que pudessem ser verificáveis empiricamente, ou que fossem determinantes para a derivação de conclusões testáveis. </a:t>
            </a:r>
          </a:p>
          <a:p>
            <a:pPr>
              <a:lnSpc>
                <a:spcPct val="120000"/>
              </a:lnSpc>
            </a:pPr>
            <a:r>
              <a:rPr lang="pt-BR" dirty="0"/>
              <a:t>O início do século XX é marcado pela progressiva importância da “inveja da física”: </a:t>
            </a:r>
            <a:r>
              <a:rPr lang="pt-BR" dirty="0">
                <a:solidFill>
                  <a:schemeClr val="tx2"/>
                </a:solidFill>
              </a:rPr>
              <a:t>a crença de que as ciências sociais, para progredir, deveriam imitar os métodos das ciências mais maduras</a:t>
            </a:r>
            <a:r>
              <a:rPr lang="pt-BR" dirty="0"/>
              <a:t>.</a:t>
            </a:r>
          </a:p>
        </p:txBody>
      </p:sp>
    </p:spTree>
    <p:extLst>
      <p:ext uri="{BB962C8B-B14F-4D97-AF65-F5344CB8AC3E}">
        <p14:creationId xmlns:p14="http://schemas.microsoft.com/office/powerpoint/2010/main" val="3969805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78407C-06FF-465D-8AA6-20D08F6C4BDE}"/>
              </a:ext>
            </a:extLst>
          </p:cNvPr>
          <p:cNvSpPr>
            <a:spLocks noGrp="1"/>
          </p:cNvSpPr>
          <p:nvPr>
            <p:ph type="title"/>
          </p:nvPr>
        </p:nvSpPr>
        <p:spPr/>
        <p:txBody>
          <a:bodyPr/>
          <a:lstStyle/>
          <a:p>
            <a:r>
              <a:rPr lang="pt-BR" dirty="0"/>
              <a:t>Friedrich von Hayek (1899-1992)</a:t>
            </a:r>
          </a:p>
        </p:txBody>
      </p:sp>
      <p:sp>
        <p:nvSpPr>
          <p:cNvPr id="3" name="Espaço Reservado para Conteúdo 2">
            <a:extLst>
              <a:ext uri="{FF2B5EF4-FFF2-40B4-BE49-F238E27FC236}">
                <a16:creationId xmlns:a16="http://schemas.microsoft.com/office/drawing/2014/main" id="{AFFB0BCD-56D3-4367-93C5-48438EF9F637}"/>
              </a:ext>
            </a:extLst>
          </p:cNvPr>
          <p:cNvSpPr>
            <a:spLocks noGrp="1"/>
          </p:cNvSpPr>
          <p:nvPr>
            <p:ph idx="1"/>
          </p:nvPr>
        </p:nvSpPr>
        <p:spPr>
          <a:xfrm>
            <a:off x="1024129" y="1674055"/>
            <a:ext cx="8288683" cy="4909625"/>
          </a:xfrm>
        </p:spPr>
        <p:txBody>
          <a:bodyPr>
            <a:normAutofit/>
          </a:bodyPr>
          <a:lstStyle/>
          <a:p>
            <a:pPr>
              <a:lnSpc>
                <a:spcPct val="100000"/>
              </a:lnSpc>
            </a:pPr>
            <a:r>
              <a:rPr lang="pt-BR" dirty="0"/>
              <a:t>Como Mises, Hayek também escreveu bastante sobre metodologia e filosofia, sendo um dos últimos economistas a construir um sistema explanatório amplo, interdisciplinar, para as ciências sociais. </a:t>
            </a:r>
          </a:p>
          <a:p>
            <a:pPr>
              <a:lnSpc>
                <a:spcPct val="100000"/>
              </a:lnSpc>
            </a:pPr>
            <a:r>
              <a:rPr lang="pt-BR" dirty="0"/>
              <a:t>Seus escritos incluem teoria monetária, incluindo-se o exame da competição entre moedas, a teoria austríaca dos ciclos econômicos, usada para explicar tanto a crise de 1929 quanto a crise de 2008, crítica à noção de equilíbrio, estudo da auto-organização de ordens espontâneas e desenvolvimento de uma teoria sobre evolução das instituições. </a:t>
            </a:r>
          </a:p>
          <a:p>
            <a:pPr>
              <a:lnSpc>
                <a:spcPct val="100000"/>
              </a:lnSpc>
            </a:pPr>
            <a:r>
              <a:rPr lang="pt-BR" dirty="0"/>
              <a:t>Seu sistema se assemelha ao falibilismo desenvolvido por seu amigo pessoal Karl Popper. Tal sistema pode ser resumido pela seguinte proposição: a defesa da liberdade individual repousa, em última instância, no reconhecimento da limitação de nosso conhecimento.</a:t>
            </a:r>
          </a:p>
        </p:txBody>
      </p:sp>
      <p:pic>
        <p:nvPicPr>
          <p:cNvPr id="4" name="Picture 160">
            <a:extLst>
              <a:ext uri="{FF2B5EF4-FFF2-40B4-BE49-F238E27FC236}">
                <a16:creationId xmlns:a16="http://schemas.microsoft.com/office/drawing/2014/main" id="{705BA3F8-8C8A-4CB2-A022-945265795CA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254001" y="-40445"/>
            <a:ext cx="2980397"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510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055885-53D2-4709-9AFF-8E7917623AFE}"/>
              </a:ext>
            </a:extLst>
          </p:cNvPr>
          <p:cNvSpPr>
            <a:spLocks noGrp="1"/>
          </p:cNvSpPr>
          <p:nvPr>
            <p:ph type="title"/>
          </p:nvPr>
        </p:nvSpPr>
        <p:spPr/>
        <p:txBody>
          <a:bodyPr/>
          <a:lstStyle/>
          <a:p>
            <a:r>
              <a:rPr lang="pt-BR" dirty="0"/>
              <a:t>Critica ao Positivismo próxima a POPPER</a:t>
            </a:r>
          </a:p>
        </p:txBody>
      </p:sp>
      <p:sp>
        <p:nvSpPr>
          <p:cNvPr id="3" name="Espaço Reservado para Conteúdo 2">
            <a:extLst>
              <a:ext uri="{FF2B5EF4-FFF2-40B4-BE49-F238E27FC236}">
                <a16:creationId xmlns:a16="http://schemas.microsoft.com/office/drawing/2014/main" id="{BCFECC90-DC5F-49C5-A6AE-F8C551E32A85}"/>
              </a:ext>
            </a:extLst>
          </p:cNvPr>
          <p:cNvSpPr>
            <a:spLocks noGrp="1"/>
          </p:cNvSpPr>
          <p:nvPr>
            <p:ph idx="1"/>
          </p:nvPr>
        </p:nvSpPr>
        <p:spPr/>
        <p:txBody>
          <a:bodyPr/>
          <a:lstStyle/>
          <a:p>
            <a:pPr>
              <a:lnSpc>
                <a:spcPct val="100000"/>
              </a:lnSpc>
            </a:pPr>
            <a:r>
              <a:rPr lang="pt-BR" dirty="0"/>
              <a:t>Quando consideramos a época dos escritos metodológicos do principal sucessor de Mises na tradição austríaca, Friedrich von Hayek, a influência do positivismo na economia científica se aprofunda e as teses da unidade ou dualidade do método continuam em discussão. </a:t>
            </a:r>
          </a:p>
          <a:p>
            <a:pPr>
              <a:lnSpc>
                <a:spcPct val="100000"/>
              </a:lnSpc>
            </a:pPr>
            <a:r>
              <a:rPr lang="pt-BR" dirty="0"/>
              <a:t>Hayek continuará a tradição misesiana de crítica ao positivismo, agora sob um ponto de vista próximo da perspectiva desenvolvida por seu amigo, Karl Popper. </a:t>
            </a:r>
          </a:p>
          <a:p>
            <a:pPr>
              <a:lnSpc>
                <a:spcPct val="100000"/>
              </a:lnSpc>
            </a:pPr>
            <a:r>
              <a:rPr lang="pt-BR" dirty="0"/>
              <a:t>Antes de examinar-se a crítica hayekiana do positivismo em economia e a alternativa proposta pelo autor, consideraremos alguns aspectos metodológicos da sua versão da </a:t>
            </a:r>
            <a:r>
              <a:rPr lang="pt-BR" dirty="0">
                <a:solidFill>
                  <a:schemeClr val="tx2"/>
                </a:solidFill>
              </a:rPr>
              <a:t>teoria austríaca de processo de mercado</a:t>
            </a:r>
            <a:r>
              <a:rPr lang="pt-BR" dirty="0"/>
              <a:t>.</a:t>
            </a:r>
          </a:p>
        </p:txBody>
      </p:sp>
    </p:spTree>
    <p:extLst>
      <p:ext uri="{BB962C8B-B14F-4D97-AF65-F5344CB8AC3E}">
        <p14:creationId xmlns:p14="http://schemas.microsoft.com/office/powerpoint/2010/main" val="1005427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3A8D17-C60A-4BE4-9E00-D421738F0686}"/>
              </a:ext>
            </a:extLst>
          </p:cNvPr>
          <p:cNvSpPr>
            <a:spLocks noGrp="1"/>
          </p:cNvSpPr>
          <p:nvPr>
            <p:ph type="title"/>
          </p:nvPr>
        </p:nvSpPr>
        <p:spPr/>
        <p:txBody>
          <a:bodyPr>
            <a:normAutofit/>
          </a:bodyPr>
          <a:lstStyle/>
          <a:p>
            <a:r>
              <a:rPr lang="pt-BR" dirty="0"/>
              <a:t>filosofia da ciência E teoria econômica</a:t>
            </a:r>
          </a:p>
        </p:txBody>
      </p:sp>
      <p:sp>
        <p:nvSpPr>
          <p:cNvPr id="3" name="Espaço Reservado para Conteúdo 2">
            <a:extLst>
              <a:ext uri="{FF2B5EF4-FFF2-40B4-BE49-F238E27FC236}">
                <a16:creationId xmlns:a16="http://schemas.microsoft.com/office/drawing/2014/main" id="{DB91B624-5025-4697-8453-F88B6E95F572}"/>
              </a:ext>
            </a:extLst>
          </p:cNvPr>
          <p:cNvSpPr>
            <a:spLocks noGrp="1"/>
          </p:cNvSpPr>
          <p:nvPr>
            <p:ph idx="1"/>
          </p:nvPr>
        </p:nvSpPr>
        <p:spPr>
          <a:xfrm>
            <a:off x="1024128" y="1885071"/>
            <a:ext cx="10143744" cy="4726743"/>
          </a:xfrm>
        </p:spPr>
        <p:txBody>
          <a:bodyPr>
            <a:normAutofit/>
          </a:bodyPr>
          <a:lstStyle/>
          <a:p>
            <a:pPr>
              <a:lnSpc>
                <a:spcPct val="110000"/>
              </a:lnSpc>
            </a:pPr>
            <a:r>
              <a:rPr lang="pt-BR" dirty="0"/>
              <a:t>A filosofia da ciência é tão importante na obra de Hayek que sequer podemos separar sua filosofia de sua teoria econômica propriamente dita. </a:t>
            </a:r>
          </a:p>
          <a:p>
            <a:pPr>
              <a:lnSpc>
                <a:spcPct val="110000"/>
              </a:lnSpc>
            </a:pPr>
            <a:r>
              <a:rPr lang="pt-BR" dirty="0"/>
              <a:t>Em todas as suas contribuições, da </a:t>
            </a:r>
            <a:r>
              <a:rPr lang="pt-BR" dirty="0">
                <a:solidFill>
                  <a:schemeClr val="tx2"/>
                </a:solidFill>
              </a:rPr>
              <a:t>teoria monetária </a:t>
            </a:r>
            <a:r>
              <a:rPr lang="pt-BR" dirty="0"/>
              <a:t>à </a:t>
            </a:r>
            <a:r>
              <a:rPr lang="pt-BR" dirty="0">
                <a:solidFill>
                  <a:schemeClr val="tx2"/>
                </a:solidFill>
              </a:rPr>
              <a:t>teoria da evolução das instituições</a:t>
            </a:r>
            <a:r>
              <a:rPr lang="pt-BR" dirty="0"/>
              <a:t>, passando pela </a:t>
            </a:r>
            <a:r>
              <a:rPr lang="pt-BR" dirty="0">
                <a:solidFill>
                  <a:schemeClr val="tx2"/>
                </a:solidFill>
              </a:rPr>
              <a:t>teoria de ciclos</a:t>
            </a:r>
            <a:r>
              <a:rPr lang="pt-BR" dirty="0"/>
              <a:t>, concepção sobre mercado e competição, sua </a:t>
            </a:r>
            <a:r>
              <a:rPr lang="pt-BR" dirty="0">
                <a:solidFill>
                  <a:schemeClr val="tx2"/>
                </a:solidFill>
              </a:rPr>
              <a:t>teoria sobre a emergência da mente </a:t>
            </a:r>
            <a:r>
              <a:rPr lang="pt-BR" dirty="0"/>
              <a:t>e seus </a:t>
            </a:r>
            <a:r>
              <a:rPr lang="pt-BR" dirty="0">
                <a:solidFill>
                  <a:schemeClr val="tx2"/>
                </a:solidFill>
              </a:rPr>
              <a:t>escritos políticos</a:t>
            </a:r>
            <a:r>
              <a:rPr lang="pt-BR" dirty="0"/>
              <a:t>, podemos identificar um tema comum.</a:t>
            </a:r>
          </a:p>
          <a:p>
            <a:pPr>
              <a:lnSpc>
                <a:spcPct val="110000"/>
              </a:lnSpc>
            </a:pPr>
            <a:r>
              <a:rPr lang="pt-BR" dirty="0"/>
              <a:t>Em todos esses campos, o problema principal identificado é </a:t>
            </a:r>
            <a:r>
              <a:rPr lang="pt-BR" dirty="0">
                <a:solidFill>
                  <a:schemeClr val="tx2"/>
                </a:solidFill>
              </a:rPr>
              <a:t>o problema da coordenação das ações de elementos de uma estrutura complexa</a:t>
            </a:r>
            <a:r>
              <a:rPr lang="pt-BR" dirty="0"/>
              <a:t>. A complexidade dessas estruturas está associada à limitação cognitiva dos agentes, à sua incapacidade de levar em conta e interpretar corretamente todos os aspectos da realidade que seriam necessários examinar para que a ação de cada um seja compatível com a ação dos demais.</a:t>
            </a:r>
          </a:p>
        </p:txBody>
      </p:sp>
    </p:spTree>
    <p:extLst>
      <p:ext uri="{BB962C8B-B14F-4D97-AF65-F5344CB8AC3E}">
        <p14:creationId xmlns:p14="http://schemas.microsoft.com/office/powerpoint/2010/main" val="470479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2C6C0-BEFA-4A2B-80C5-B9553447E40C}"/>
              </a:ext>
            </a:extLst>
          </p:cNvPr>
          <p:cNvSpPr>
            <a:spLocks noGrp="1"/>
          </p:cNvSpPr>
          <p:nvPr>
            <p:ph type="title"/>
          </p:nvPr>
        </p:nvSpPr>
        <p:spPr/>
        <p:txBody>
          <a:bodyPr/>
          <a:lstStyle/>
          <a:p>
            <a:r>
              <a:rPr lang="pt-BR" dirty="0"/>
              <a:t>processos de aprendizado por</a:t>
            </a:r>
            <a:br>
              <a:rPr lang="pt-BR" dirty="0"/>
            </a:br>
            <a:r>
              <a:rPr lang="pt-BR" dirty="0"/>
              <a:t>tentativa e erro</a:t>
            </a:r>
          </a:p>
        </p:txBody>
      </p:sp>
      <p:sp>
        <p:nvSpPr>
          <p:cNvPr id="3" name="Espaço Reservado para Conteúdo 2">
            <a:extLst>
              <a:ext uri="{FF2B5EF4-FFF2-40B4-BE49-F238E27FC236}">
                <a16:creationId xmlns:a16="http://schemas.microsoft.com/office/drawing/2014/main" id="{898E9297-B729-478E-841E-EADF825E21DD}"/>
              </a:ext>
            </a:extLst>
          </p:cNvPr>
          <p:cNvSpPr>
            <a:spLocks noGrp="1"/>
          </p:cNvSpPr>
          <p:nvPr>
            <p:ph idx="1"/>
          </p:nvPr>
        </p:nvSpPr>
        <p:spPr>
          <a:xfrm>
            <a:off x="1024128" y="1969477"/>
            <a:ext cx="9720073" cy="4614203"/>
          </a:xfrm>
        </p:spPr>
        <p:txBody>
          <a:bodyPr>
            <a:normAutofit fontScale="92500"/>
          </a:bodyPr>
          <a:lstStyle/>
          <a:p>
            <a:pPr>
              <a:lnSpc>
                <a:spcPct val="100000"/>
              </a:lnSpc>
            </a:pPr>
            <a:r>
              <a:rPr lang="pt-BR" dirty="0"/>
              <a:t>Para o autor, os agentes contornam o problema da limitação do conhecimento humano por meio de processos de aprendizado por tentativa e erro, de maneira análoga ao crescimento do conhecimento científico por conjeturas e refutações proposto por Popper. </a:t>
            </a:r>
          </a:p>
          <a:p>
            <a:pPr>
              <a:lnSpc>
                <a:spcPct val="100000"/>
              </a:lnSpc>
            </a:pPr>
            <a:r>
              <a:rPr lang="pt-BR" dirty="0"/>
              <a:t>Para Hayek, o conhecimento localizado e potencialmente errado (conhecimento falível) dos agentes informam seus planos de ação. Esse conhecimento é indiretamente testado tanto </a:t>
            </a:r>
            <a:r>
              <a:rPr lang="pt-BR" i="1" dirty="0" err="1"/>
              <a:t>ex</a:t>
            </a:r>
            <a:r>
              <a:rPr lang="pt-BR" i="1" dirty="0"/>
              <a:t> ante</a:t>
            </a:r>
            <a:r>
              <a:rPr lang="pt-BR" dirty="0"/>
              <a:t>, pelo cálculo prévio de viabilidade econômica, quanto </a:t>
            </a:r>
            <a:r>
              <a:rPr lang="pt-BR" i="1" dirty="0" err="1"/>
              <a:t>ex</a:t>
            </a:r>
            <a:r>
              <a:rPr lang="pt-BR" i="1" dirty="0"/>
              <a:t> post</a:t>
            </a:r>
            <a:r>
              <a:rPr lang="pt-BR" dirty="0"/>
              <a:t>, pela obtenção ou não de lucro extraordinário. </a:t>
            </a:r>
          </a:p>
          <a:p>
            <a:pPr>
              <a:lnSpc>
                <a:spcPct val="100000"/>
              </a:lnSpc>
            </a:pPr>
            <a:r>
              <a:rPr lang="pt-BR" dirty="0"/>
              <a:t>Nos mercados, em vez de conhecimento científico, testa-se por tentativas e erros conhecimento sobre as “</a:t>
            </a:r>
            <a:r>
              <a:rPr lang="pt-BR" dirty="0">
                <a:solidFill>
                  <a:schemeClr val="tx2"/>
                </a:solidFill>
              </a:rPr>
              <a:t>circunstâncias particulares de tempo e local</a:t>
            </a:r>
            <a:r>
              <a:rPr lang="pt-BR" dirty="0"/>
              <a:t>”, ou conjeturas empresariais. </a:t>
            </a:r>
          </a:p>
          <a:p>
            <a:pPr>
              <a:lnSpc>
                <a:spcPct val="100000"/>
              </a:lnSpc>
            </a:pPr>
            <a:r>
              <a:rPr lang="pt-BR" dirty="0"/>
              <a:t>A afinidade é tal que </a:t>
            </a:r>
            <a:r>
              <a:rPr lang="pt-BR" dirty="0" err="1"/>
              <a:t>Bartley</a:t>
            </a:r>
            <a:r>
              <a:rPr lang="pt-BR" dirty="0"/>
              <a:t>, aluno tanto de Popper quanto de Hayek, reúne o pensamento dos dois autores em uma mesma disciplina: a </a:t>
            </a:r>
            <a:r>
              <a:rPr lang="pt-BR" dirty="0">
                <a:solidFill>
                  <a:schemeClr val="tx2"/>
                </a:solidFill>
              </a:rPr>
              <a:t>epistemologia evolucionária</a:t>
            </a:r>
            <a:r>
              <a:rPr lang="pt-BR" dirty="0"/>
              <a:t>, ou o estudo do crescimento do conhecimento falível por processos evolutivos de variação e seleção.</a:t>
            </a:r>
          </a:p>
        </p:txBody>
      </p:sp>
    </p:spTree>
    <p:extLst>
      <p:ext uri="{BB962C8B-B14F-4D97-AF65-F5344CB8AC3E}">
        <p14:creationId xmlns:p14="http://schemas.microsoft.com/office/powerpoint/2010/main" val="3068603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E606C-9512-4D55-AA3C-51540227856B}"/>
              </a:ext>
            </a:extLst>
          </p:cNvPr>
          <p:cNvSpPr>
            <a:spLocks noGrp="1"/>
          </p:cNvSpPr>
          <p:nvPr>
            <p:ph type="title"/>
          </p:nvPr>
        </p:nvSpPr>
        <p:spPr/>
        <p:txBody>
          <a:bodyPr/>
          <a:lstStyle/>
          <a:p>
            <a:r>
              <a:rPr lang="pt-BR" dirty="0"/>
              <a:t>diferença metodológica importante entre Mises e Hayek</a:t>
            </a:r>
          </a:p>
        </p:txBody>
      </p:sp>
      <p:sp>
        <p:nvSpPr>
          <p:cNvPr id="3" name="Espaço Reservado para Conteúdo 2">
            <a:extLst>
              <a:ext uri="{FF2B5EF4-FFF2-40B4-BE49-F238E27FC236}">
                <a16:creationId xmlns:a16="http://schemas.microsoft.com/office/drawing/2014/main" id="{4B56D398-9B69-4F2E-8007-6F90218C95D4}"/>
              </a:ext>
            </a:extLst>
          </p:cNvPr>
          <p:cNvSpPr>
            <a:spLocks noGrp="1"/>
          </p:cNvSpPr>
          <p:nvPr>
            <p:ph idx="1"/>
          </p:nvPr>
        </p:nvSpPr>
        <p:spPr>
          <a:xfrm>
            <a:off x="1024128" y="1934308"/>
            <a:ext cx="9720073" cy="4572000"/>
          </a:xfrm>
        </p:spPr>
        <p:txBody>
          <a:bodyPr>
            <a:normAutofit/>
          </a:bodyPr>
          <a:lstStyle/>
          <a:p>
            <a:r>
              <a:rPr lang="pt-BR" dirty="0"/>
              <a:t>Para Hayek, o subjetivismo derivado da praxeologia não basta para explicar os fenômenos de mercado. Como argumenta em seu famoso ensaio </a:t>
            </a:r>
            <a:r>
              <a:rPr lang="pt-BR" i="1" dirty="0">
                <a:solidFill>
                  <a:schemeClr val="tx2"/>
                </a:solidFill>
              </a:rPr>
              <a:t>Economia e conhecimento</a:t>
            </a:r>
            <a:r>
              <a:rPr lang="pt-BR" dirty="0"/>
              <a:t>, a “lógica pura da escolha” de Mises diz respeito a consistência do plano de ação de um indivíduo isolado. Nesse caso, os elementos do plano de ação residem na mente de um único indivíduo. </a:t>
            </a:r>
          </a:p>
          <a:p>
            <a:r>
              <a:rPr lang="pt-BR" dirty="0"/>
              <a:t>Os economistas marginalistas, por outro lado, supõem, de partida, um equilíbrio no qual as decisões já foram coordenadas, de modo que </a:t>
            </a:r>
            <a:r>
              <a:rPr lang="pt-BR" dirty="0">
                <a:solidFill>
                  <a:schemeClr val="tx2"/>
                </a:solidFill>
              </a:rPr>
              <a:t>a maneira como as conjeturas correspondem aos fatos</a:t>
            </a:r>
            <a:r>
              <a:rPr lang="pt-BR" dirty="0"/>
              <a:t> não é examinada. Mas, quando passamos para a ação de indivíduos atuando nos mercados concretos, os dados considerados pelo agente não são puramente subjetivos, mas </a:t>
            </a:r>
            <a:r>
              <a:rPr lang="pt-BR" dirty="0">
                <a:solidFill>
                  <a:schemeClr val="tx2"/>
                </a:solidFill>
              </a:rPr>
              <a:t>dizem respeito ao mundo exterior, como as tecnologias, os recursos disponíveis e os planos de ação dos outros agentes</a:t>
            </a:r>
            <a:r>
              <a:rPr lang="pt-BR" dirty="0"/>
              <a:t>. Neste caso, não é plausível supor que as expectativas correspondam automaticamente aos fatos externos. Em outros termos, o conhecimento dos agentes é falível. </a:t>
            </a:r>
            <a:r>
              <a:rPr lang="pt-BR" dirty="0">
                <a:solidFill>
                  <a:schemeClr val="tx2"/>
                </a:solidFill>
              </a:rPr>
              <a:t>O que garante essa correspondência entre conjetura empresarial e fatos externos?</a:t>
            </a:r>
          </a:p>
        </p:txBody>
      </p:sp>
    </p:spTree>
    <p:extLst>
      <p:ext uri="{BB962C8B-B14F-4D97-AF65-F5344CB8AC3E}">
        <p14:creationId xmlns:p14="http://schemas.microsoft.com/office/powerpoint/2010/main" val="1246599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C597D-0E70-4A8C-80DA-892B5456117E}"/>
              </a:ext>
            </a:extLst>
          </p:cNvPr>
          <p:cNvSpPr>
            <a:spLocks noGrp="1"/>
          </p:cNvSpPr>
          <p:nvPr>
            <p:ph type="title"/>
          </p:nvPr>
        </p:nvSpPr>
        <p:spPr/>
        <p:txBody>
          <a:bodyPr/>
          <a:lstStyle/>
          <a:p>
            <a:r>
              <a:rPr lang="pt-BR" dirty="0"/>
              <a:t>O exame da coordenação obtida</a:t>
            </a:r>
            <a:br>
              <a:rPr lang="pt-BR" dirty="0"/>
            </a:br>
            <a:r>
              <a:rPr lang="pt-BR" dirty="0"/>
              <a:t>nos mercados</a:t>
            </a:r>
          </a:p>
        </p:txBody>
      </p:sp>
      <p:sp>
        <p:nvSpPr>
          <p:cNvPr id="3" name="Espaço Reservado para Conteúdo 2">
            <a:extLst>
              <a:ext uri="{FF2B5EF4-FFF2-40B4-BE49-F238E27FC236}">
                <a16:creationId xmlns:a16="http://schemas.microsoft.com/office/drawing/2014/main" id="{0C7AA9E1-2C3E-4295-B12C-D42F385CB70B}"/>
              </a:ext>
            </a:extLst>
          </p:cNvPr>
          <p:cNvSpPr>
            <a:spLocks noGrp="1"/>
          </p:cNvSpPr>
          <p:nvPr>
            <p:ph idx="1"/>
          </p:nvPr>
        </p:nvSpPr>
        <p:spPr>
          <a:xfrm>
            <a:off x="1024128" y="2285999"/>
            <a:ext cx="9720073" cy="4325815"/>
          </a:xfrm>
        </p:spPr>
        <p:txBody>
          <a:bodyPr>
            <a:normAutofit lnSpcReduction="10000"/>
          </a:bodyPr>
          <a:lstStyle/>
          <a:p>
            <a:pPr>
              <a:lnSpc>
                <a:spcPct val="110000"/>
              </a:lnSpc>
            </a:pPr>
            <a:r>
              <a:rPr lang="pt-BR" dirty="0"/>
              <a:t>O exame da coordenação obtida nos mercados, tarefa importante da economia científica, requer o estudo sobre a maneira como o conhecimento falível se aproxima (ou não) dos dados reais, ou seja, requer-se um estudo sobre o aprendizado dos agentes. </a:t>
            </a:r>
          </a:p>
          <a:p>
            <a:pPr>
              <a:lnSpc>
                <a:spcPct val="110000"/>
              </a:lnSpc>
            </a:pPr>
            <a:r>
              <a:rPr lang="pt-BR" dirty="0"/>
              <a:t>Ao contrário do que dizem seus críticos, Hayek, no mesmo artigo, rejeita, ou não defende explicitamente, o emprego de técnicas empíricas para analisar como os agentes aprendem nos mercados. O que Hayek argumenta é que a teoria deveria explicar a emergência da coordenação e não simplesmente supor a sua existência. O estudo dos demais artigos do autor sobre o assunto revela o esboço da resposta, cuja essência já mencionamos: </a:t>
            </a:r>
            <a:r>
              <a:rPr lang="pt-BR" dirty="0">
                <a:solidFill>
                  <a:schemeClr val="tx2"/>
                </a:solidFill>
              </a:rPr>
              <a:t>o desenvolvimento de uma teoria evolucionária de processo de mercado, que descreve como os agentes aprendem por tentativas e erros.</a:t>
            </a:r>
          </a:p>
        </p:txBody>
      </p:sp>
    </p:spTree>
    <p:extLst>
      <p:ext uri="{BB962C8B-B14F-4D97-AF65-F5344CB8AC3E}">
        <p14:creationId xmlns:p14="http://schemas.microsoft.com/office/powerpoint/2010/main" val="498741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05AB5C-5E1C-4177-9793-C6972902375A}"/>
              </a:ext>
            </a:extLst>
          </p:cNvPr>
          <p:cNvSpPr>
            <a:spLocks noGrp="1"/>
          </p:cNvSpPr>
          <p:nvPr>
            <p:ph type="title"/>
          </p:nvPr>
        </p:nvSpPr>
        <p:spPr/>
        <p:txBody>
          <a:bodyPr/>
          <a:lstStyle/>
          <a:p>
            <a:r>
              <a:rPr lang="pt-BR" dirty="0"/>
              <a:t>crítica ao positivismo</a:t>
            </a:r>
          </a:p>
        </p:txBody>
      </p:sp>
      <p:sp>
        <p:nvSpPr>
          <p:cNvPr id="3" name="Espaço Reservado para Conteúdo 2">
            <a:extLst>
              <a:ext uri="{FF2B5EF4-FFF2-40B4-BE49-F238E27FC236}">
                <a16:creationId xmlns:a16="http://schemas.microsoft.com/office/drawing/2014/main" id="{161C4EE0-2D8B-48F1-8325-E9DBA600EFB4}"/>
              </a:ext>
            </a:extLst>
          </p:cNvPr>
          <p:cNvSpPr>
            <a:spLocks noGrp="1"/>
          </p:cNvSpPr>
          <p:nvPr>
            <p:ph idx="1"/>
          </p:nvPr>
        </p:nvSpPr>
        <p:spPr>
          <a:xfrm>
            <a:off x="1024129" y="1814732"/>
            <a:ext cx="10398838" cy="4783015"/>
          </a:xfrm>
        </p:spPr>
        <p:txBody>
          <a:bodyPr>
            <a:normAutofit/>
          </a:bodyPr>
          <a:lstStyle/>
          <a:p>
            <a:pPr>
              <a:lnSpc>
                <a:spcPct val="150000"/>
              </a:lnSpc>
            </a:pPr>
            <a:r>
              <a:rPr lang="pt-BR" dirty="0"/>
              <a:t>Para que haja aprendizado, não apenas devemos ter um mecanismo seletivo, mas também a liberdade para empreender tentativas de solução. Isso nos leva de volta à crítica de Hayek ao positivismo. </a:t>
            </a:r>
          </a:p>
          <a:p>
            <a:pPr>
              <a:lnSpc>
                <a:spcPct val="150000"/>
              </a:lnSpc>
            </a:pPr>
            <a:r>
              <a:rPr lang="pt-BR" dirty="0"/>
              <a:t>Tal crítica se encontra em diversos textos, entre eles sua principal obra metodológica, intitulada </a:t>
            </a:r>
            <a:r>
              <a:rPr lang="pt-BR" i="1" dirty="0">
                <a:solidFill>
                  <a:schemeClr val="tx2"/>
                </a:solidFill>
              </a:rPr>
              <a:t>A contrarrevolução da ciência: estudos sobre o abuso da razão</a:t>
            </a:r>
            <a:r>
              <a:rPr lang="pt-BR" dirty="0"/>
              <a:t>. Nesse livro, Hayek nota que o positivismo, em suas diferentes formas, parte sempre da defesa da razão contra o irracionalismo. Mas, ao ignorar as limitações do conhecimento humano, acaba se transformando, ironicamente, naquilo que pretendia combater, degenerando em alguma forma de pensamento dogmático.</a:t>
            </a:r>
          </a:p>
        </p:txBody>
      </p:sp>
    </p:spTree>
    <p:extLst>
      <p:ext uri="{BB962C8B-B14F-4D97-AF65-F5344CB8AC3E}">
        <p14:creationId xmlns:p14="http://schemas.microsoft.com/office/powerpoint/2010/main" val="4236390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71798B-68BD-43DE-AC1F-1FA9ECC9C666}"/>
              </a:ext>
            </a:extLst>
          </p:cNvPr>
          <p:cNvSpPr>
            <a:spLocks noGrp="1"/>
          </p:cNvSpPr>
          <p:nvPr>
            <p:ph type="title"/>
          </p:nvPr>
        </p:nvSpPr>
        <p:spPr/>
        <p:txBody>
          <a:bodyPr/>
          <a:lstStyle/>
          <a:p>
            <a:r>
              <a:rPr lang="pt-BR" dirty="0"/>
              <a:t>Conselhos de Newton</a:t>
            </a:r>
          </a:p>
        </p:txBody>
      </p:sp>
      <p:sp>
        <p:nvSpPr>
          <p:cNvPr id="3" name="Espaço Reservado para Conteúdo 2">
            <a:extLst>
              <a:ext uri="{FF2B5EF4-FFF2-40B4-BE49-F238E27FC236}">
                <a16:creationId xmlns:a16="http://schemas.microsoft.com/office/drawing/2014/main" id="{31C8C5CC-7845-4E70-A664-FA56A814C368}"/>
              </a:ext>
            </a:extLst>
          </p:cNvPr>
          <p:cNvSpPr>
            <a:spLocks noGrp="1"/>
          </p:cNvSpPr>
          <p:nvPr>
            <p:ph idx="1"/>
          </p:nvPr>
        </p:nvSpPr>
        <p:spPr/>
        <p:txBody>
          <a:bodyPr>
            <a:normAutofit lnSpcReduction="10000"/>
          </a:bodyPr>
          <a:lstStyle/>
          <a:p>
            <a:pPr>
              <a:lnSpc>
                <a:spcPct val="150000"/>
              </a:lnSpc>
            </a:pPr>
            <a:r>
              <a:rPr lang="pt-BR" dirty="0"/>
              <a:t>De fato, ao acreditar que o apelo à observação é capaz de nos fornecer conhecimento certo, os mecanismos institucionais que garantem a liberdade de opinião tornam-se supérfluos. </a:t>
            </a:r>
          </a:p>
          <a:p>
            <a:pPr>
              <a:lnSpc>
                <a:spcPct val="150000"/>
              </a:lnSpc>
            </a:pPr>
            <a:r>
              <a:rPr lang="pt-BR" dirty="0"/>
              <a:t>O positivismo de Comte degenera em um paternalismo como no sistema de Saint-Simon: a sociedade deveria ser organizada hierarquicamente, com os cientistas detentores da verdade estabelecida pelas ciências ditando, nos “Conselhos de Newton”, o que os demais deveriam fazer. Estabelecida a verdade, a diversidade seria mero desperdício.</a:t>
            </a:r>
          </a:p>
        </p:txBody>
      </p:sp>
    </p:spTree>
    <p:extLst>
      <p:ext uri="{BB962C8B-B14F-4D97-AF65-F5344CB8AC3E}">
        <p14:creationId xmlns:p14="http://schemas.microsoft.com/office/powerpoint/2010/main" val="3562219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BFFC7-85D6-4664-A540-A7F34B28A4A3}"/>
              </a:ext>
            </a:extLst>
          </p:cNvPr>
          <p:cNvSpPr>
            <a:spLocks noGrp="1"/>
          </p:cNvSpPr>
          <p:nvPr>
            <p:ph type="title"/>
          </p:nvPr>
        </p:nvSpPr>
        <p:spPr/>
        <p:txBody>
          <a:bodyPr/>
          <a:lstStyle/>
          <a:p>
            <a:r>
              <a:rPr lang="pt-BR" dirty="0"/>
              <a:t>Rótulo de picareta</a:t>
            </a:r>
          </a:p>
        </p:txBody>
      </p:sp>
      <p:sp>
        <p:nvSpPr>
          <p:cNvPr id="3" name="Espaço Reservado para Conteúdo 2">
            <a:extLst>
              <a:ext uri="{FF2B5EF4-FFF2-40B4-BE49-F238E27FC236}">
                <a16:creationId xmlns:a16="http://schemas.microsoft.com/office/drawing/2014/main" id="{DF3CF586-2768-4C42-960F-36DF7D0744E5}"/>
              </a:ext>
            </a:extLst>
          </p:cNvPr>
          <p:cNvSpPr>
            <a:spLocks noGrp="1"/>
          </p:cNvSpPr>
          <p:nvPr>
            <p:ph idx="1"/>
          </p:nvPr>
        </p:nvSpPr>
        <p:spPr/>
        <p:txBody>
          <a:bodyPr/>
          <a:lstStyle/>
          <a:p>
            <a:pPr>
              <a:lnSpc>
                <a:spcPct val="150000"/>
              </a:lnSpc>
            </a:pPr>
            <a:r>
              <a:rPr lang="pt-BR" dirty="0"/>
              <a:t>O positivismo lógico, quando utilizado como modelo para as ciências sociais, apresenta o mesmo problema essencial: os economistas inspirados por tal concepção tendem a descartar qualquer teoria rival como algo pseudocientífico. Modernamente, no Brasil, os economistas tendem a denominar “picareta” qualquer colega que trabalha com tradições teóricas rivais.</a:t>
            </a:r>
          </a:p>
        </p:txBody>
      </p:sp>
    </p:spTree>
    <p:extLst>
      <p:ext uri="{BB962C8B-B14F-4D97-AF65-F5344CB8AC3E}">
        <p14:creationId xmlns:p14="http://schemas.microsoft.com/office/powerpoint/2010/main" val="3232429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A0E359-DB3C-4485-B200-1438515A44A0}"/>
              </a:ext>
            </a:extLst>
          </p:cNvPr>
          <p:cNvSpPr>
            <a:spLocks noGrp="1"/>
          </p:cNvSpPr>
          <p:nvPr>
            <p:ph type="title"/>
          </p:nvPr>
        </p:nvSpPr>
        <p:spPr/>
        <p:txBody>
          <a:bodyPr/>
          <a:lstStyle/>
          <a:p>
            <a:r>
              <a:rPr lang="pt-BR" dirty="0"/>
              <a:t>cientismo</a:t>
            </a:r>
          </a:p>
        </p:txBody>
      </p:sp>
      <p:sp>
        <p:nvSpPr>
          <p:cNvPr id="3" name="Espaço Reservado para Conteúdo 2">
            <a:extLst>
              <a:ext uri="{FF2B5EF4-FFF2-40B4-BE49-F238E27FC236}">
                <a16:creationId xmlns:a16="http://schemas.microsoft.com/office/drawing/2014/main" id="{A06690C7-2900-4E1A-9162-2ED04D313064}"/>
              </a:ext>
            </a:extLst>
          </p:cNvPr>
          <p:cNvSpPr>
            <a:spLocks noGrp="1"/>
          </p:cNvSpPr>
          <p:nvPr>
            <p:ph idx="1"/>
          </p:nvPr>
        </p:nvSpPr>
        <p:spPr/>
        <p:txBody>
          <a:bodyPr/>
          <a:lstStyle/>
          <a:p>
            <a:pPr>
              <a:lnSpc>
                <a:spcPct val="150000"/>
              </a:lnSpc>
            </a:pPr>
            <a:r>
              <a:rPr lang="pt-BR" dirty="0"/>
              <a:t>Hayek denomina “cientismo”  a tentativa de imitar-se, em ciências sociais, o método que erroneamente se atribui às ciências naturais. Erroneamente no sentido de que adotam a concepção positivista, pré-popperiana, de ciência. Hayek acredita que o cientismo seria daninho para o progresso das ciências sociais e da economia em particular.</a:t>
            </a:r>
          </a:p>
        </p:txBody>
      </p:sp>
    </p:spTree>
    <p:extLst>
      <p:ext uri="{BB962C8B-B14F-4D97-AF65-F5344CB8AC3E}">
        <p14:creationId xmlns:p14="http://schemas.microsoft.com/office/powerpoint/2010/main" val="412855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3D07DC-5D7A-4F6B-9CBF-61C0C70DCD96}"/>
              </a:ext>
            </a:extLst>
          </p:cNvPr>
          <p:cNvSpPr>
            <a:spLocks noGrp="1"/>
          </p:cNvSpPr>
          <p:nvPr>
            <p:ph type="title"/>
          </p:nvPr>
        </p:nvSpPr>
        <p:spPr/>
        <p:txBody>
          <a:bodyPr/>
          <a:lstStyle/>
          <a:p>
            <a:r>
              <a:rPr lang="pt-BR" dirty="0"/>
              <a:t>PARETO, BARONE, </a:t>
            </a:r>
            <a:r>
              <a:rPr lang="pt-BR" dirty="0" err="1"/>
              <a:t>CASSEl</a:t>
            </a:r>
            <a:r>
              <a:rPr lang="pt-BR" dirty="0"/>
              <a:t>, HICKS </a:t>
            </a:r>
          </a:p>
        </p:txBody>
      </p:sp>
      <p:sp>
        <p:nvSpPr>
          <p:cNvPr id="3" name="Espaço Reservado para Conteúdo 2">
            <a:extLst>
              <a:ext uri="{FF2B5EF4-FFF2-40B4-BE49-F238E27FC236}">
                <a16:creationId xmlns:a16="http://schemas.microsoft.com/office/drawing/2014/main" id="{1954EA02-6EB7-43B2-86B5-036D3F3A58C3}"/>
              </a:ext>
            </a:extLst>
          </p:cNvPr>
          <p:cNvSpPr>
            <a:spLocks noGrp="1"/>
          </p:cNvSpPr>
          <p:nvPr>
            <p:ph idx="1"/>
          </p:nvPr>
        </p:nvSpPr>
        <p:spPr>
          <a:xfrm>
            <a:off x="1024127" y="1885070"/>
            <a:ext cx="9720073" cy="4719711"/>
          </a:xfrm>
        </p:spPr>
        <p:txBody>
          <a:bodyPr>
            <a:normAutofit/>
          </a:bodyPr>
          <a:lstStyle/>
          <a:p>
            <a:r>
              <a:rPr lang="pt-BR" dirty="0">
                <a:solidFill>
                  <a:schemeClr val="tx2"/>
                </a:solidFill>
              </a:rPr>
              <a:t>Pareto</a:t>
            </a:r>
            <a:r>
              <a:rPr lang="pt-BR" dirty="0"/>
              <a:t>, por exemplo, comunga com o positivismo a crença de que noções meramente metafísicas devam ser excluídas do discurso científico e que a economia científica deveria, cada vez mais, tratar de grandezas observáveis.</a:t>
            </a:r>
          </a:p>
          <a:p>
            <a:r>
              <a:rPr lang="pt-BR" dirty="0"/>
              <a:t>Seu colega, </a:t>
            </a:r>
            <a:r>
              <a:rPr lang="pt-BR" dirty="0">
                <a:solidFill>
                  <a:schemeClr val="tx2"/>
                </a:solidFill>
              </a:rPr>
              <a:t>Barone</a:t>
            </a:r>
            <a:r>
              <a:rPr lang="pt-BR" dirty="0"/>
              <a:t>, assim como </a:t>
            </a:r>
            <a:r>
              <a:rPr lang="pt-BR" dirty="0">
                <a:solidFill>
                  <a:schemeClr val="tx2"/>
                </a:solidFill>
              </a:rPr>
              <a:t>Cassel</a:t>
            </a:r>
            <a:r>
              <a:rPr lang="pt-BR" dirty="0"/>
              <a:t>, pretendia desenvolver a teoria de equilíbrio geral diretamente a partir de curvas de demanda que, em princípio, poderiam ser obtidas por observação, sem fazer uso algum das noções de utilidade, utilidade marginal ou mesmo das curvas de indiferença, embora estas últimas tenham sido “</a:t>
            </a:r>
            <a:r>
              <a:rPr lang="pt-BR" dirty="0">
                <a:solidFill>
                  <a:schemeClr val="tx2"/>
                </a:solidFill>
              </a:rPr>
              <a:t>um passo notável para a libertação da escola matemática de tudo que pareça metafísico</a:t>
            </a:r>
            <a:r>
              <a:rPr lang="pt-BR" dirty="0"/>
              <a:t>”.  </a:t>
            </a:r>
          </a:p>
          <a:p>
            <a:r>
              <a:rPr lang="pt-BR" dirty="0"/>
              <a:t>A substituição feita por Hicks do princípio da utilidade marginal decrescente pela taxa marginal de substituição decrescente (ou, nos termos do autor, “</a:t>
            </a:r>
            <a:r>
              <a:rPr lang="pt-BR" dirty="0">
                <a:solidFill>
                  <a:schemeClr val="tx2"/>
                </a:solidFill>
              </a:rPr>
              <a:t>utilidade marginal indireta</a:t>
            </a:r>
            <a:r>
              <a:rPr lang="pt-BR" dirty="0"/>
              <a:t>”) representa um passo nessa direção, pois troca o </a:t>
            </a:r>
            <a:r>
              <a:rPr lang="pt-BR" dirty="0">
                <a:solidFill>
                  <a:schemeClr val="tx2"/>
                </a:solidFill>
              </a:rPr>
              <a:t>conceito não operacional e não determinado de utilidade marginal </a:t>
            </a:r>
            <a:r>
              <a:rPr lang="pt-BR" dirty="0"/>
              <a:t>por outro expresso em termos de</a:t>
            </a:r>
            <a:r>
              <a:rPr lang="pt-BR" dirty="0">
                <a:solidFill>
                  <a:schemeClr val="tx2"/>
                </a:solidFill>
              </a:rPr>
              <a:t> quantidades de bens, potencialmente observáveis.</a:t>
            </a:r>
          </a:p>
        </p:txBody>
      </p:sp>
    </p:spTree>
    <p:extLst>
      <p:ext uri="{BB962C8B-B14F-4D97-AF65-F5344CB8AC3E}">
        <p14:creationId xmlns:p14="http://schemas.microsoft.com/office/powerpoint/2010/main" val="1763740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784964-092D-4150-9229-8CFD4B6C7626}"/>
              </a:ext>
            </a:extLst>
          </p:cNvPr>
          <p:cNvSpPr>
            <a:spLocks noGrp="1"/>
          </p:cNvSpPr>
          <p:nvPr>
            <p:ph type="title"/>
          </p:nvPr>
        </p:nvSpPr>
        <p:spPr/>
        <p:txBody>
          <a:bodyPr/>
          <a:lstStyle/>
          <a:p>
            <a:r>
              <a:rPr lang="pt-BR" dirty="0"/>
              <a:t>metodologia coletivista, historicista e objetivista</a:t>
            </a:r>
          </a:p>
        </p:txBody>
      </p:sp>
      <p:sp>
        <p:nvSpPr>
          <p:cNvPr id="3" name="Espaço Reservado para Conteúdo 2">
            <a:extLst>
              <a:ext uri="{FF2B5EF4-FFF2-40B4-BE49-F238E27FC236}">
                <a16:creationId xmlns:a16="http://schemas.microsoft.com/office/drawing/2014/main" id="{BCAA3636-A46B-48C8-98B3-5A107F13C4F4}"/>
              </a:ext>
            </a:extLst>
          </p:cNvPr>
          <p:cNvSpPr>
            <a:spLocks noGrp="1"/>
          </p:cNvSpPr>
          <p:nvPr>
            <p:ph idx="1"/>
          </p:nvPr>
        </p:nvSpPr>
        <p:spPr/>
        <p:txBody>
          <a:bodyPr/>
          <a:lstStyle/>
          <a:p>
            <a:pPr>
              <a:lnSpc>
                <a:spcPct val="150000"/>
              </a:lnSpc>
            </a:pPr>
            <a:r>
              <a:rPr lang="pt-BR" dirty="0"/>
              <a:t>O cientismo, para Hayek, pode ser caracterizado por uma metodologia coletivista (a análise é feita em termos de variáveis sujeitas a mensuração e agregação), historicista (o cientista social deveria compor leis por meio de generalizações indutivas obtidas com base na observação da história e não partir de hipóteses simplificadoras) e objetivista (no sentido de repelir os elementos subjetivistas derivados da Revolução Marginalista).</a:t>
            </a:r>
          </a:p>
        </p:txBody>
      </p:sp>
    </p:spTree>
    <p:extLst>
      <p:ext uri="{BB962C8B-B14F-4D97-AF65-F5344CB8AC3E}">
        <p14:creationId xmlns:p14="http://schemas.microsoft.com/office/powerpoint/2010/main" val="1716973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AD31B8-8765-4341-B804-DF0C556256CD}"/>
              </a:ext>
            </a:extLst>
          </p:cNvPr>
          <p:cNvSpPr>
            <a:spLocks noGrp="1"/>
          </p:cNvSpPr>
          <p:nvPr>
            <p:ph type="title"/>
          </p:nvPr>
        </p:nvSpPr>
        <p:spPr/>
        <p:txBody>
          <a:bodyPr>
            <a:normAutofit fontScale="90000"/>
          </a:bodyPr>
          <a:lstStyle/>
          <a:p>
            <a:r>
              <a:rPr lang="pt-BR" dirty="0"/>
              <a:t>A economia científica teria se desenvolvido justamente quando se apegou a princípios diametralmente opostos</a:t>
            </a:r>
          </a:p>
        </p:txBody>
      </p:sp>
      <p:sp>
        <p:nvSpPr>
          <p:cNvPr id="3" name="Espaço Reservado para Conteúdo 2">
            <a:extLst>
              <a:ext uri="{FF2B5EF4-FFF2-40B4-BE49-F238E27FC236}">
                <a16:creationId xmlns:a16="http://schemas.microsoft.com/office/drawing/2014/main" id="{86C5E58C-0D6F-4A2A-938C-2FBDE86208C4}"/>
              </a:ext>
            </a:extLst>
          </p:cNvPr>
          <p:cNvSpPr>
            <a:spLocks noGrp="1"/>
          </p:cNvSpPr>
          <p:nvPr>
            <p:ph idx="1"/>
          </p:nvPr>
        </p:nvSpPr>
        <p:spPr>
          <a:xfrm>
            <a:off x="1024128" y="2286000"/>
            <a:ext cx="10019010" cy="4311748"/>
          </a:xfrm>
        </p:spPr>
        <p:txBody>
          <a:bodyPr>
            <a:normAutofit fontScale="92500"/>
          </a:bodyPr>
          <a:lstStyle/>
          <a:p>
            <a:pPr>
              <a:lnSpc>
                <a:spcPct val="110000"/>
              </a:lnSpc>
            </a:pPr>
            <a:r>
              <a:rPr lang="pt-BR" dirty="0"/>
              <a:t>Para Hayek, a ciência econômica evoluiu a partir do uso do </a:t>
            </a:r>
            <a:r>
              <a:rPr lang="pt-BR" dirty="0">
                <a:solidFill>
                  <a:schemeClr val="tx2"/>
                </a:solidFill>
              </a:rPr>
              <a:t>individualismo metodológico</a:t>
            </a:r>
            <a:r>
              <a:rPr lang="pt-BR" dirty="0"/>
              <a:t>, segundo o qual devemos explicar os fenômenos sociais a partir da ação individual. </a:t>
            </a:r>
          </a:p>
          <a:p>
            <a:pPr>
              <a:lnSpc>
                <a:spcPct val="110000"/>
              </a:lnSpc>
            </a:pPr>
            <a:r>
              <a:rPr lang="pt-BR" dirty="0"/>
              <a:t>A explicação social, para o autor, tem sempre a forma “de baixo para cima” (</a:t>
            </a:r>
            <a:r>
              <a:rPr lang="pt-BR" dirty="0" err="1"/>
              <a:t>bottom-up</a:t>
            </a:r>
            <a:r>
              <a:rPr lang="pt-BR" dirty="0"/>
              <a:t>). Fenômenos como o sistema monetário, as línguas ou as instituições, que proporcionam a prosperidade, foram frutos não intencionais da ação humana proposital. Tal individualismo não implica, no entanto, </a:t>
            </a:r>
            <a:r>
              <a:rPr lang="pt-BR" dirty="0">
                <a:solidFill>
                  <a:schemeClr val="tx2"/>
                </a:solidFill>
              </a:rPr>
              <a:t>atomismo</a:t>
            </a:r>
            <a:r>
              <a:rPr lang="pt-BR" dirty="0"/>
              <a:t>: como em Menger, pretende-se explicar, a partir da lógica da ação, justamente a emergência e a evolução das instituições que, por sua vez, ajudam a guiar as ações individuais subsequentes. Por outro lado, as análises que partem de categorias coletivas, como classes e nações, ou de agregados estatísticos, como os conceitos criados pela macroeconomia antiga, seriam infrutíferas já que ignoram o método correto da economia científica, denominado “</a:t>
            </a:r>
            <a:r>
              <a:rPr lang="pt-BR" dirty="0">
                <a:solidFill>
                  <a:schemeClr val="tx2"/>
                </a:solidFill>
              </a:rPr>
              <a:t>método compositivo</a:t>
            </a:r>
            <a:r>
              <a:rPr lang="pt-BR" dirty="0"/>
              <a:t>”, que parte dos indivíduos para os agregados.</a:t>
            </a:r>
          </a:p>
        </p:txBody>
      </p:sp>
    </p:spTree>
    <p:extLst>
      <p:ext uri="{BB962C8B-B14F-4D97-AF65-F5344CB8AC3E}">
        <p14:creationId xmlns:p14="http://schemas.microsoft.com/office/powerpoint/2010/main" val="29688553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BD2241-EAFD-46A3-AEE9-8B8A4D09EBFB}"/>
              </a:ext>
            </a:extLst>
          </p:cNvPr>
          <p:cNvSpPr>
            <a:spLocks noGrp="1"/>
          </p:cNvSpPr>
          <p:nvPr>
            <p:ph type="title"/>
          </p:nvPr>
        </p:nvSpPr>
        <p:spPr/>
        <p:txBody>
          <a:bodyPr/>
          <a:lstStyle/>
          <a:p>
            <a:r>
              <a:rPr lang="pt-BR" dirty="0"/>
              <a:t>Crítica ao historicismo</a:t>
            </a:r>
          </a:p>
        </p:txBody>
      </p:sp>
      <p:sp>
        <p:nvSpPr>
          <p:cNvPr id="3" name="Espaço Reservado para Conteúdo 2">
            <a:extLst>
              <a:ext uri="{FF2B5EF4-FFF2-40B4-BE49-F238E27FC236}">
                <a16:creationId xmlns:a16="http://schemas.microsoft.com/office/drawing/2014/main" id="{4A5AC93C-2CC8-4F8E-9553-F4F77A084BCF}"/>
              </a:ext>
            </a:extLst>
          </p:cNvPr>
          <p:cNvSpPr>
            <a:spLocks noGrp="1"/>
          </p:cNvSpPr>
          <p:nvPr>
            <p:ph idx="1"/>
          </p:nvPr>
        </p:nvSpPr>
        <p:spPr/>
        <p:txBody>
          <a:bodyPr/>
          <a:lstStyle/>
          <a:p>
            <a:pPr>
              <a:lnSpc>
                <a:spcPct val="150000"/>
              </a:lnSpc>
            </a:pPr>
            <a:r>
              <a:rPr lang="pt-BR" dirty="0"/>
              <a:t>O historicismo, por seu turno, revelou-se (historicamente!) estéril. Pois, toda teoria econômica parte de um conjunto de hipóteses. </a:t>
            </a:r>
          </a:p>
          <a:p>
            <a:pPr>
              <a:lnSpc>
                <a:spcPct val="150000"/>
              </a:lnSpc>
            </a:pPr>
            <a:r>
              <a:rPr lang="pt-BR" dirty="0"/>
              <a:t>Como ensinou Popper, isso ocorre em qualquer ciência: a curiosidade leva a problemas, que levam à formulação de hipóteses que buscam resolver esses problemas. A ciência nunca parte da observação de fatos pretensamente livres de preconceitos. </a:t>
            </a:r>
          </a:p>
        </p:txBody>
      </p:sp>
    </p:spTree>
    <p:extLst>
      <p:ext uri="{BB962C8B-B14F-4D97-AF65-F5344CB8AC3E}">
        <p14:creationId xmlns:p14="http://schemas.microsoft.com/office/powerpoint/2010/main" val="634676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6A6ED-C640-4D7A-A38D-915B1547DFFF}"/>
              </a:ext>
            </a:extLst>
          </p:cNvPr>
          <p:cNvSpPr>
            <a:spLocks noGrp="1"/>
          </p:cNvSpPr>
          <p:nvPr>
            <p:ph type="title"/>
          </p:nvPr>
        </p:nvSpPr>
        <p:spPr/>
        <p:txBody>
          <a:bodyPr/>
          <a:lstStyle/>
          <a:p>
            <a:r>
              <a:rPr lang="pt-BR" dirty="0"/>
              <a:t>rejeição das categorias mentais</a:t>
            </a:r>
          </a:p>
        </p:txBody>
      </p:sp>
      <p:sp>
        <p:nvSpPr>
          <p:cNvPr id="3" name="Espaço Reservado para Conteúdo 2">
            <a:extLst>
              <a:ext uri="{FF2B5EF4-FFF2-40B4-BE49-F238E27FC236}">
                <a16:creationId xmlns:a16="http://schemas.microsoft.com/office/drawing/2014/main" id="{D432E1B2-113C-4D26-8E4A-6993DFEF3700}"/>
              </a:ext>
            </a:extLst>
          </p:cNvPr>
          <p:cNvSpPr>
            <a:spLocks noGrp="1"/>
          </p:cNvSpPr>
          <p:nvPr>
            <p:ph idx="1"/>
          </p:nvPr>
        </p:nvSpPr>
        <p:spPr/>
        <p:txBody>
          <a:bodyPr>
            <a:normAutofit fontScale="92500"/>
          </a:bodyPr>
          <a:lstStyle/>
          <a:p>
            <a:pPr>
              <a:lnSpc>
                <a:spcPct val="150000"/>
              </a:lnSpc>
            </a:pPr>
            <a:r>
              <a:rPr lang="pt-BR" dirty="0"/>
              <a:t>Por fim, os preceitos positivistas, quando aplicados à economia científica, tendem a gerar a rejeição das categorias mentais que constituem a base da análise. </a:t>
            </a:r>
          </a:p>
          <a:p>
            <a:pPr>
              <a:lnSpc>
                <a:spcPct val="150000"/>
              </a:lnSpc>
            </a:pPr>
            <a:r>
              <a:rPr lang="pt-BR" dirty="0"/>
              <a:t>Categorias mentais, como ação propositada ou preferências, não são observáveis intersubjetivamente. Se a prescrição metodológica cientista proscreve os elementos centrais do objeto a ser investigado, contribui então para atrapalhar o desenvolvimento da disciplina. Conforme Hayek não cansa de afirmar, o progresso da ciência econômica moderna ocorreu à medida que elementos subjetivistas, como preferências, planos de ação, expectativas e aprendizado foram incorporados à análise.</a:t>
            </a:r>
          </a:p>
        </p:txBody>
      </p:sp>
    </p:spTree>
    <p:extLst>
      <p:ext uri="{BB962C8B-B14F-4D97-AF65-F5344CB8AC3E}">
        <p14:creationId xmlns:p14="http://schemas.microsoft.com/office/powerpoint/2010/main" val="3827951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3DE060-FF21-44C7-ABAC-25AE23E9EAB0}"/>
              </a:ext>
            </a:extLst>
          </p:cNvPr>
          <p:cNvSpPr>
            <a:spLocks noGrp="1"/>
          </p:cNvSpPr>
          <p:nvPr>
            <p:ph type="title"/>
          </p:nvPr>
        </p:nvSpPr>
        <p:spPr/>
        <p:txBody>
          <a:bodyPr/>
          <a:lstStyle/>
          <a:p>
            <a:r>
              <a:rPr lang="pt-BR" dirty="0"/>
              <a:t>a complexidade do fenômeno</a:t>
            </a:r>
          </a:p>
        </p:txBody>
      </p:sp>
      <p:sp>
        <p:nvSpPr>
          <p:cNvPr id="3" name="Espaço Reservado para Conteúdo 2">
            <a:extLst>
              <a:ext uri="{FF2B5EF4-FFF2-40B4-BE49-F238E27FC236}">
                <a16:creationId xmlns:a16="http://schemas.microsoft.com/office/drawing/2014/main" id="{5ECD687F-4DB3-448B-B768-F53B2D7D810F}"/>
              </a:ext>
            </a:extLst>
          </p:cNvPr>
          <p:cNvSpPr>
            <a:spLocks noGrp="1"/>
          </p:cNvSpPr>
          <p:nvPr>
            <p:ph idx="1"/>
          </p:nvPr>
        </p:nvSpPr>
        <p:spPr/>
        <p:txBody>
          <a:bodyPr/>
          <a:lstStyle/>
          <a:p>
            <a:pPr>
              <a:lnSpc>
                <a:spcPct val="150000"/>
              </a:lnSpc>
            </a:pPr>
            <a:r>
              <a:rPr lang="pt-BR" dirty="0"/>
              <a:t>A análise do cientismo seve ser completada, ainda, por outra peculiaridade das ciências sociais, qual seja, a complexidade do fenômeno estudado. </a:t>
            </a:r>
          </a:p>
          <a:p>
            <a:pPr>
              <a:lnSpc>
                <a:spcPct val="150000"/>
              </a:lnSpc>
            </a:pPr>
            <a:r>
              <a:rPr lang="pt-BR" dirty="0"/>
              <a:t>Essa complexidade será central para a concepção metodológica adotada pelo autor. </a:t>
            </a:r>
          </a:p>
          <a:p>
            <a:pPr>
              <a:lnSpc>
                <a:spcPct val="150000"/>
              </a:lnSpc>
            </a:pPr>
            <a:r>
              <a:rPr lang="pt-BR" dirty="0"/>
              <a:t>Hayek, assim como Mises, também se filia à tradição metodológica milliana, que explora as consequências da complexidade dos fenômenos sociais.</a:t>
            </a:r>
          </a:p>
        </p:txBody>
      </p:sp>
    </p:spTree>
    <p:extLst>
      <p:ext uri="{BB962C8B-B14F-4D97-AF65-F5344CB8AC3E}">
        <p14:creationId xmlns:p14="http://schemas.microsoft.com/office/powerpoint/2010/main" val="1421357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7FEB3-DD11-4792-9035-9CF933FD5D10}"/>
              </a:ext>
            </a:extLst>
          </p:cNvPr>
          <p:cNvSpPr>
            <a:spLocks noGrp="1"/>
          </p:cNvSpPr>
          <p:nvPr>
            <p:ph type="title"/>
          </p:nvPr>
        </p:nvSpPr>
        <p:spPr/>
        <p:txBody>
          <a:bodyPr/>
          <a:lstStyle/>
          <a:p>
            <a:r>
              <a:rPr lang="pt-BR" i="1" dirty="0"/>
              <a:t>A teoria dos fenômenos complexos</a:t>
            </a:r>
          </a:p>
        </p:txBody>
      </p:sp>
      <p:sp>
        <p:nvSpPr>
          <p:cNvPr id="3" name="Espaço Reservado para Conteúdo 2">
            <a:extLst>
              <a:ext uri="{FF2B5EF4-FFF2-40B4-BE49-F238E27FC236}">
                <a16:creationId xmlns:a16="http://schemas.microsoft.com/office/drawing/2014/main" id="{8448F9E7-C606-42B3-A5D7-570DE2CCD3A5}"/>
              </a:ext>
            </a:extLst>
          </p:cNvPr>
          <p:cNvSpPr>
            <a:spLocks noGrp="1"/>
          </p:cNvSpPr>
          <p:nvPr>
            <p:ph idx="1"/>
          </p:nvPr>
        </p:nvSpPr>
        <p:spPr/>
        <p:txBody>
          <a:bodyPr/>
          <a:lstStyle/>
          <a:p>
            <a:pPr>
              <a:lnSpc>
                <a:spcPct val="100000"/>
              </a:lnSpc>
            </a:pPr>
            <a:r>
              <a:rPr lang="pt-BR" dirty="0"/>
              <a:t>Essa análise é efetuada em um artigo intitulado A teoria dos fenômenos complexos. Nesse artigo, Hayek define complexidade como o número mínimo de variáveis necessárias para fornecer uma explicação aceitável de um fenômeno. </a:t>
            </a:r>
          </a:p>
          <a:p>
            <a:pPr>
              <a:lnSpc>
                <a:spcPct val="100000"/>
              </a:lnSpc>
            </a:pPr>
            <a:r>
              <a:rPr lang="pt-BR" dirty="0"/>
              <a:t>Em física, é possível estabelecer relações entre poucas variáveis e, assim mesmo, obter previsões bem precisas, ao passo que o mais simples dos fenômenos de interesse para o economista é o sujeito a um número infinito de causas. Evidentemente podemos obter diversos graus de complexidade em qualquer ciência por meio da composição de elementos: o estudo da queda de uma folha de uma árvore depende também de centenas de fatores. O crucial é notar que não conseguimos isolar, do mesmo modo, fenômenos simples no campo da economia.</a:t>
            </a:r>
          </a:p>
        </p:txBody>
      </p:sp>
    </p:spTree>
    <p:extLst>
      <p:ext uri="{BB962C8B-B14F-4D97-AF65-F5344CB8AC3E}">
        <p14:creationId xmlns:p14="http://schemas.microsoft.com/office/powerpoint/2010/main" val="4293532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6F19FA-2455-481E-81FE-B71689A1AF41}"/>
              </a:ext>
            </a:extLst>
          </p:cNvPr>
          <p:cNvSpPr>
            <a:spLocks noGrp="1"/>
          </p:cNvSpPr>
          <p:nvPr>
            <p:ph type="title"/>
          </p:nvPr>
        </p:nvSpPr>
        <p:spPr/>
        <p:txBody>
          <a:bodyPr/>
          <a:lstStyle/>
          <a:p>
            <a:r>
              <a:rPr lang="pt-BR" dirty="0"/>
              <a:t>O papel das relações</a:t>
            </a:r>
          </a:p>
        </p:txBody>
      </p:sp>
      <p:sp>
        <p:nvSpPr>
          <p:cNvPr id="3" name="Espaço Reservado para Conteúdo 2">
            <a:extLst>
              <a:ext uri="{FF2B5EF4-FFF2-40B4-BE49-F238E27FC236}">
                <a16:creationId xmlns:a16="http://schemas.microsoft.com/office/drawing/2014/main" id="{3BF1584A-15C8-4395-8825-356E2A9BAAF2}"/>
              </a:ext>
            </a:extLst>
          </p:cNvPr>
          <p:cNvSpPr>
            <a:spLocks noGrp="1"/>
          </p:cNvSpPr>
          <p:nvPr>
            <p:ph idx="1"/>
          </p:nvPr>
        </p:nvSpPr>
        <p:spPr>
          <a:xfrm>
            <a:off x="1024128" y="1941343"/>
            <a:ext cx="9720073" cy="4684540"/>
          </a:xfrm>
        </p:spPr>
        <p:txBody>
          <a:bodyPr>
            <a:normAutofit fontScale="92500" lnSpcReduction="10000"/>
          </a:bodyPr>
          <a:lstStyle/>
          <a:p>
            <a:pPr>
              <a:lnSpc>
                <a:spcPct val="110000"/>
              </a:lnSpc>
            </a:pPr>
            <a:r>
              <a:rPr lang="pt-BR" dirty="0"/>
              <a:t>A história do cientismo aplicado à economia, para o autor, envolve a negligência de uma série de fenômenos de interesse que são, no entanto, ignorados porque sua análise não admite os padrões metodológicos emprestados do estudo de fenômenos mais simples. Fenômenos que envolvem a descrição de relações estruturais entre os seus elementos, por exemplo, são tratados de uma forma que tende a negar a importância dessas relações. </a:t>
            </a:r>
          </a:p>
          <a:p>
            <a:pPr>
              <a:lnSpc>
                <a:spcPct val="110000"/>
              </a:lnSpc>
            </a:pPr>
            <a:r>
              <a:rPr lang="pt-BR" dirty="0"/>
              <a:t>A teoria monetária, por exemplo, ignora os efeitos das variações em preços relativos advindos de injeções monetárias (denominados por Hayek de “efeito Cantillon”) em favor da análise altamente agregada imposta pela teoria quantitativa da moeda. Na macroeconomia desenvolvida pelo autor, injeções monetárias afetam preços em momentos diferentes, distorcendo preços relativos e afetando a estrutura do capital. O cientismo, porém, admite como “científicas” apenas teorias que relacionam índices de preços com quantidades totais de moeda, já que estas variáveis agregadas podem ser representadas matematicamente e podemos obter estimativas concretas das mesmas, com o intuito de testar empiricamente a explicação.</a:t>
            </a:r>
          </a:p>
        </p:txBody>
      </p:sp>
    </p:spTree>
    <p:extLst>
      <p:ext uri="{BB962C8B-B14F-4D97-AF65-F5344CB8AC3E}">
        <p14:creationId xmlns:p14="http://schemas.microsoft.com/office/powerpoint/2010/main" val="12912406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FB5130-050C-4A71-A9E8-D64F39FA69C6}"/>
              </a:ext>
            </a:extLst>
          </p:cNvPr>
          <p:cNvSpPr>
            <a:spLocks noGrp="1"/>
          </p:cNvSpPr>
          <p:nvPr>
            <p:ph type="title"/>
          </p:nvPr>
        </p:nvSpPr>
        <p:spPr/>
        <p:txBody>
          <a:bodyPr/>
          <a:lstStyle/>
          <a:p>
            <a:r>
              <a:rPr lang="pt-BR" dirty="0"/>
              <a:t>grau de complexidade do fenômeno</a:t>
            </a:r>
          </a:p>
        </p:txBody>
      </p:sp>
      <p:sp>
        <p:nvSpPr>
          <p:cNvPr id="3" name="Espaço Reservado para Conteúdo 2">
            <a:extLst>
              <a:ext uri="{FF2B5EF4-FFF2-40B4-BE49-F238E27FC236}">
                <a16:creationId xmlns:a16="http://schemas.microsoft.com/office/drawing/2014/main" id="{4A0575BC-5ACD-4506-9F08-C5131AACE95A}"/>
              </a:ext>
            </a:extLst>
          </p:cNvPr>
          <p:cNvSpPr>
            <a:spLocks noGrp="1"/>
          </p:cNvSpPr>
          <p:nvPr>
            <p:ph idx="1"/>
          </p:nvPr>
        </p:nvSpPr>
        <p:spPr/>
        <p:txBody>
          <a:bodyPr>
            <a:normAutofit lnSpcReduction="10000"/>
          </a:bodyPr>
          <a:lstStyle/>
          <a:p>
            <a:pPr>
              <a:lnSpc>
                <a:spcPct val="150000"/>
              </a:lnSpc>
            </a:pPr>
            <a:r>
              <a:rPr lang="pt-BR" dirty="0"/>
              <a:t>Quando aumentamos o grau de complexidade do fenômeno, progressivamente os preceitos cientistas se tornam inaplicáveis. </a:t>
            </a:r>
          </a:p>
          <a:p>
            <a:pPr>
              <a:lnSpc>
                <a:spcPct val="150000"/>
              </a:lnSpc>
            </a:pPr>
            <a:r>
              <a:rPr lang="pt-BR" dirty="0"/>
              <a:t>A teoria da evolução, por exemplo, é capaz de explicar vários eventos passados por meio do mecanismo de seleção natural. Tal teoria, por outro lado, não é capaz de prever o aspecto dos organismos que evoluirão no futuro, devido ao enorme número de fatores que afetam as chances reprodutivas de cada ser. Sendo assim, o que dizer dos critérios metodológicos que tratam a previsão do futuro como o “verdadeiro” critério de cientificidade?</a:t>
            </a:r>
          </a:p>
        </p:txBody>
      </p:sp>
    </p:spTree>
    <p:extLst>
      <p:ext uri="{BB962C8B-B14F-4D97-AF65-F5344CB8AC3E}">
        <p14:creationId xmlns:p14="http://schemas.microsoft.com/office/powerpoint/2010/main" val="31631762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9AA4D-0207-41E2-A5CF-B7C9DAB56787}"/>
              </a:ext>
            </a:extLst>
          </p:cNvPr>
          <p:cNvSpPr>
            <a:spLocks noGrp="1"/>
          </p:cNvSpPr>
          <p:nvPr>
            <p:ph type="title"/>
          </p:nvPr>
        </p:nvSpPr>
        <p:spPr/>
        <p:txBody>
          <a:bodyPr/>
          <a:lstStyle/>
          <a:p>
            <a:r>
              <a:rPr lang="pt-BR" dirty="0"/>
              <a:t>teorias sobre fenômenos complexos</a:t>
            </a:r>
          </a:p>
        </p:txBody>
      </p:sp>
      <p:sp>
        <p:nvSpPr>
          <p:cNvPr id="3" name="Espaço Reservado para Conteúdo 2">
            <a:extLst>
              <a:ext uri="{FF2B5EF4-FFF2-40B4-BE49-F238E27FC236}">
                <a16:creationId xmlns:a16="http://schemas.microsoft.com/office/drawing/2014/main" id="{F8A1EEA2-CB9B-4EB7-8D2C-17FE452C6594}"/>
              </a:ext>
            </a:extLst>
          </p:cNvPr>
          <p:cNvSpPr>
            <a:spLocks noGrp="1"/>
          </p:cNvSpPr>
          <p:nvPr>
            <p:ph idx="1"/>
          </p:nvPr>
        </p:nvSpPr>
        <p:spPr>
          <a:xfrm>
            <a:off x="1024128" y="1688123"/>
            <a:ext cx="9720073" cy="4895557"/>
          </a:xfrm>
        </p:spPr>
        <p:txBody>
          <a:bodyPr>
            <a:normAutofit fontScale="92500" lnSpcReduction="10000"/>
          </a:bodyPr>
          <a:lstStyle/>
          <a:p>
            <a:pPr>
              <a:lnSpc>
                <a:spcPct val="110000"/>
              </a:lnSpc>
            </a:pPr>
            <a:r>
              <a:rPr lang="pt-BR" dirty="0"/>
              <a:t>Para Hayek, as teorias que tratam de fenômenos complexos, como a teoria da evolução de Darwin, a teoria linguística de Chomsky ou a teoria do equilíbrio geral de Walras deveriam ser tratadas, de fato, como teorias sobre fenômenos complexos.</a:t>
            </a:r>
          </a:p>
          <a:p>
            <a:pPr>
              <a:lnSpc>
                <a:spcPct val="110000"/>
              </a:lnSpc>
            </a:pPr>
            <a:r>
              <a:rPr lang="pt-BR" dirty="0"/>
              <a:t>Nesses casos, as previsões tem conteúdo empírico reduzido, comparando-se tais teorias com as teorias sobre fenômenos mais simples. As previsões derivadas dessas teorias assumiriam a forma de “previsões de padrão”. </a:t>
            </a:r>
          </a:p>
          <a:p>
            <a:pPr>
              <a:lnSpc>
                <a:spcPct val="110000"/>
              </a:lnSpc>
            </a:pPr>
            <a:r>
              <a:rPr lang="pt-BR" dirty="0"/>
              <a:t>Os padrões complexos são identificados por apenas algumas de suas características gerais, não pelos seus detalhes. Hayek diz que em seu gabinete existe tapete que contém padrões de folhas e diamantes. Podemos reconhecê-lo sem saber a configuração específica do mesmo. A meteorologia diz que sob tais condições climáticas formar-se-ão nuvens </a:t>
            </a:r>
            <a:r>
              <a:rPr lang="pt-BR" i="1" dirty="0"/>
              <a:t>cumulus </a:t>
            </a:r>
            <a:r>
              <a:rPr lang="pt-BR" i="1" dirty="0" err="1"/>
              <a:t>ninbus</a:t>
            </a:r>
            <a:r>
              <a:rPr lang="pt-BR" dirty="0"/>
              <a:t>, mas não que sobre São Paulo hoje a tarde haverá uma nuvem na forma de coelho. Em economia, essa concepção é compatível com o uso de “teorias algébricas”, a crença dos primeiros marginalistas de que o emprego de equações na matemática seria legítimo, mas não implica em estimação de valores concretos.</a:t>
            </a:r>
          </a:p>
        </p:txBody>
      </p:sp>
    </p:spTree>
    <p:extLst>
      <p:ext uri="{BB962C8B-B14F-4D97-AF65-F5344CB8AC3E}">
        <p14:creationId xmlns:p14="http://schemas.microsoft.com/office/powerpoint/2010/main" val="14386238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6A53B-A8A0-4EEF-9957-049AF776A1AF}"/>
              </a:ext>
            </a:extLst>
          </p:cNvPr>
          <p:cNvSpPr>
            <a:spLocks noGrp="1"/>
          </p:cNvSpPr>
          <p:nvPr>
            <p:ph type="title"/>
          </p:nvPr>
        </p:nvSpPr>
        <p:spPr/>
        <p:txBody>
          <a:bodyPr/>
          <a:lstStyle/>
          <a:p>
            <a:r>
              <a:rPr lang="pt-BR" dirty="0"/>
              <a:t>o grau de falseabilidade diminui</a:t>
            </a:r>
          </a:p>
        </p:txBody>
      </p:sp>
      <p:sp>
        <p:nvSpPr>
          <p:cNvPr id="3" name="Espaço Reservado para Conteúdo 2">
            <a:extLst>
              <a:ext uri="{FF2B5EF4-FFF2-40B4-BE49-F238E27FC236}">
                <a16:creationId xmlns:a16="http://schemas.microsoft.com/office/drawing/2014/main" id="{6867AE25-0E55-4677-B804-6E0D224B210F}"/>
              </a:ext>
            </a:extLst>
          </p:cNvPr>
          <p:cNvSpPr>
            <a:spLocks noGrp="1"/>
          </p:cNvSpPr>
          <p:nvPr>
            <p:ph idx="1"/>
          </p:nvPr>
        </p:nvSpPr>
        <p:spPr/>
        <p:txBody>
          <a:bodyPr/>
          <a:lstStyle/>
          <a:p>
            <a:pPr>
              <a:lnSpc>
                <a:spcPct val="200000"/>
              </a:lnSpc>
            </a:pPr>
            <a:r>
              <a:rPr lang="pt-BR" dirty="0"/>
              <a:t>Hayek propõe assim uma modificação do critério de cientificidade proposto por Popper: embora seja desejável que uma teoria tenha conteúdo empírico, o grau de falseabilidade diminui conforme aumenta a complexidade do fenômeno estudado. Este seria o preço a pagar por estudar fenômenos complexos.</a:t>
            </a:r>
          </a:p>
        </p:txBody>
      </p:sp>
    </p:spTree>
    <p:extLst>
      <p:ext uri="{BB962C8B-B14F-4D97-AF65-F5344CB8AC3E}">
        <p14:creationId xmlns:p14="http://schemas.microsoft.com/office/powerpoint/2010/main" val="103728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723C6-43A5-4A8A-BBA9-8D1B5D44A8D7}"/>
              </a:ext>
            </a:extLst>
          </p:cNvPr>
          <p:cNvSpPr>
            <a:spLocks noGrp="1"/>
          </p:cNvSpPr>
          <p:nvPr>
            <p:ph type="title"/>
          </p:nvPr>
        </p:nvSpPr>
        <p:spPr/>
        <p:txBody>
          <a:bodyPr/>
          <a:lstStyle/>
          <a:p>
            <a:r>
              <a:rPr lang="pt-BR" dirty="0"/>
              <a:t>Irving Fisher nota que:</a:t>
            </a:r>
          </a:p>
        </p:txBody>
      </p:sp>
      <p:sp>
        <p:nvSpPr>
          <p:cNvPr id="3" name="Espaço Reservado para Conteúdo 2">
            <a:extLst>
              <a:ext uri="{FF2B5EF4-FFF2-40B4-BE49-F238E27FC236}">
                <a16:creationId xmlns:a16="http://schemas.microsoft.com/office/drawing/2014/main" id="{89840ED3-1DC1-4978-99AF-F336A264931E}"/>
              </a:ext>
            </a:extLst>
          </p:cNvPr>
          <p:cNvSpPr>
            <a:spLocks noGrp="1"/>
          </p:cNvSpPr>
          <p:nvPr>
            <p:ph idx="1"/>
          </p:nvPr>
        </p:nvSpPr>
        <p:spPr/>
        <p:txBody>
          <a:bodyPr/>
          <a:lstStyle/>
          <a:p>
            <a:endParaRPr lang="pt-BR" dirty="0"/>
          </a:p>
          <a:p>
            <a:pPr>
              <a:lnSpc>
                <a:spcPct val="150000"/>
              </a:lnSpc>
            </a:pPr>
            <a:r>
              <a:rPr lang="pt-BR" dirty="0">
                <a:solidFill>
                  <a:schemeClr val="tx2"/>
                </a:solidFill>
              </a:rPr>
              <a:t>“O que é necessário agora em economia é nos livrarmos de teorias falsas e superficiais que, por um lado, tem sido construídas </a:t>
            </a:r>
            <a:r>
              <a:rPr lang="pt-BR" i="1" dirty="0">
                <a:solidFill>
                  <a:schemeClr val="tx2"/>
                </a:solidFill>
              </a:rPr>
              <a:t>a priori </a:t>
            </a:r>
            <a:r>
              <a:rPr lang="pt-BR" dirty="0">
                <a:solidFill>
                  <a:schemeClr val="tx2"/>
                </a:solidFill>
              </a:rPr>
              <a:t>e ao arrepio dos fatos; e, por outro lado, do empirismo barato da escola histórica, que pretende meramente generalizar fenômenos sem analisá-los.”</a:t>
            </a:r>
          </a:p>
          <a:p>
            <a:endParaRPr lang="pt-BR" dirty="0"/>
          </a:p>
        </p:txBody>
      </p:sp>
    </p:spTree>
    <p:extLst>
      <p:ext uri="{BB962C8B-B14F-4D97-AF65-F5344CB8AC3E}">
        <p14:creationId xmlns:p14="http://schemas.microsoft.com/office/powerpoint/2010/main" val="4135258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E389A5-5C87-4C25-BDE2-C093DB803135}"/>
              </a:ext>
            </a:extLst>
          </p:cNvPr>
          <p:cNvSpPr>
            <a:spLocks noGrp="1"/>
          </p:cNvSpPr>
          <p:nvPr>
            <p:ph type="title"/>
          </p:nvPr>
        </p:nvSpPr>
        <p:spPr/>
        <p:txBody>
          <a:bodyPr/>
          <a:lstStyle/>
          <a:p>
            <a:r>
              <a:rPr lang="pt-BR" dirty="0"/>
              <a:t>Lição final</a:t>
            </a:r>
          </a:p>
        </p:txBody>
      </p:sp>
      <p:sp>
        <p:nvSpPr>
          <p:cNvPr id="3" name="Espaço Reservado para Conteúdo 2">
            <a:extLst>
              <a:ext uri="{FF2B5EF4-FFF2-40B4-BE49-F238E27FC236}">
                <a16:creationId xmlns:a16="http://schemas.microsoft.com/office/drawing/2014/main" id="{E15E5DEB-4508-4F50-A8EC-6CA8551B29E6}"/>
              </a:ext>
            </a:extLst>
          </p:cNvPr>
          <p:cNvSpPr>
            <a:spLocks noGrp="1"/>
          </p:cNvSpPr>
          <p:nvPr>
            <p:ph idx="1"/>
          </p:nvPr>
        </p:nvSpPr>
        <p:spPr/>
        <p:txBody>
          <a:bodyPr/>
          <a:lstStyle/>
          <a:p>
            <a:pPr>
              <a:lnSpc>
                <a:spcPct val="200000"/>
              </a:lnSpc>
            </a:pPr>
            <a:r>
              <a:rPr lang="pt-BR" dirty="0"/>
              <a:t>Assim, embora o dogmatismo opere, de fato, para reduzir o teste de teorias, também a complexidade reduz essa possibilidade. </a:t>
            </a:r>
          </a:p>
          <a:p>
            <a:pPr>
              <a:lnSpc>
                <a:spcPct val="200000"/>
              </a:lnSpc>
            </a:pPr>
            <a:r>
              <a:rPr lang="pt-BR" dirty="0"/>
              <a:t>O cientismo tende a confundir esses dois fatores. Isso, na prática, faz com que o </a:t>
            </a:r>
            <a:r>
              <a:rPr lang="pt-BR" dirty="0">
                <a:solidFill>
                  <a:schemeClr val="tx2"/>
                </a:solidFill>
              </a:rPr>
              <a:t>discurso empirista seja utilizado apenas para rejeitar teorias rivais, nunca para criticar efetivamente sua próprias crenças</a:t>
            </a:r>
            <a:r>
              <a:rPr lang="pt-BR" dirty="0"/>
              <a:t>.</a:t>
            </a:r>
          </a:p>
        </p:txBody>
      </p:sp>
    </p:spTree>
    <p:extLst>
      <p:ext uri="{BB962C8B-B14F-4D97-AF65-F5344CB8AC3E}">
        <p14:creationId xmlns:p14="http://schemas.microsoft.com/office/powerpoint/2010/main" val="362001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03AAF-76C6-4ADE-BA4C-3392CB567CB3}"/>
              </a:ext>
            </a:extLst>
          </p:cNvPr>
          <p:cNvSpPr>
            <a:spLocks noGrp="1"/>
          </p:cNvSpPr>
          <p:nvPr>
            <p:ph type="title"/>
          </p:nvPr>
        </p:nvSpPr>
        <p:spPr/>
        <p:txBody>
          <a:bodyPr/>
          <a:lstStyle/>
          <a:p>
            <a:r>
              <a:rPr lang="de-DE" dirty="0"/>
              <a:t>Ludwig von Mises e </a:t>
            </a:r>
            <a:br>
              <a:rPr lang="de-DE" dirty="0"/>
            </a:br>
            <a:r>
              <a:rPr lang="de-DE" dirty="0"/>
              <a:t>Friedrich August von Hayek</a:t>
            </a:r>
            <a:endParaRPr lang="pt-BR" dirty="0"/>
          </a:p>
        </p:txBody>
      </p:sp>
      <p:sp>
        <p:nvSpPr>
          <p:cNvPr id="3" name="Espaço Reservado para Conteúdo 2">
            <a:extLst>
              <a:ext uri="{FF2B5EF4-FFF2-40B4-BE49-F238E27FC236}">
                <a16:creationId xmlns:a16="http://schemas.microsoft.com/office/drawing/2014/main" id="{6CD33F52-1968-4659-9803-BA31538C6A67}"/>
              </a:ext>
            </a:extLst>
          </p:cNvPr>
          <p:cNvSpPr>
            <a:spLocks noGrp="1"/>
          </p:cNvSpPr>
          <p:nvPr>
            <p:ph idx="1"/>
          </p:nvPr>
        </p:nvSpPr>
        <p:spPr>
          <a:xfrm>
            <a:off x="1024128" y="2286000"/>
            <a:ext cx="9720073" cy="4311748"/>
          </a:xfrm>
        </p:spPr>
        <p:txBody>
          <a:bodyPr>
            <a:normAutofit lnSpcReduction="10000"/>
          </a:bodyPr>
          <a:lstStyle/>
          <a:p>
            <a:pPr>
              <a:lnSpc>
                <a:spcPct val="120000"/>
              </a:lnSpc>
            </a:pPr>
            <a:r>
              <a:rPr lang="pt-BR" dirty="0"/>
              <a:t>O ensaio metodológico de Robbins: o problema fundamental da economia científica é a alocação de recursos escassos). Foi visto como algo ultrapassado no que diz respeito ao método, pois, foi escrito em uma época que marca a substituição da metodologia clássica, defendida por esse autor, por outra, de caráter mais empirista. </a:t>
            </a:r>
          </a:p>
          <a:p>
            <a:pPr>
              <a:lnSpc>
                <a:spcPct val="120000"/>
              </a:lnSpc>
            </a:pPr>
            <a:r>
              <a:rPr lang="pt-BR" dirty="0"/>
              <a:t>Essa transição constitui o pano de fundo para a compreensão dos escritos metodológicos de </a:t>
            </a:r>
            <a:r>
              <a:rPr lang="pt-BR" dirty="0">
                <a:solidFill>
                  <a:schemeClr val="tx2"/>
                </a:solidFill>
              </a:rPr>
              <a:t>Ludwig von Mises </a:t>
            </a:r>
            <a:r>
              <a:rPr lang="pt-BR" dirty="0"/>
              <a:t>e </a:t>
            </a:r>
            <a:r>
              <a:rPr lang="pt-BR" dirty="0">
                <a:solidFill>
                  <a:schemeClr val="tx2"/>
                </a:solidFill>
              </a:rPr>
              <a:t>Friedrich August von Hayek</a:t>
            </a:r>
            <a:r>
              <a:rPr lang="pt-BR" dirty="0"/>
              <a:t>, os dois economistas austríacos mais conhecidos do século XX. Esses dois autores combaterão, de forma veemente, a intrusão dos preceitos positivistas na avaliação do caráter científico da economia, apontando </a:t>
            </a:r>
            <a:r>
              <a:rPr lang="pt-BR" dirty="0">
                <a:solidFill>
                  <a:schemeClr val="tx2"/>
                </a:solidFill>
              </a:rPr>
              <a:t>as diferenças metodológicas entre as ciências físicas e as ciências sociais</a:t>
            </a:r>
            <a:r>
              <a:rPr lang="pt-BR" dirty="0"/>
              <a:t>.</a:t>
            </a:r>
          </a:p>
        </p:txBody>
      </p:sp>
    </p:spTree>
    <p:extLst>
      <p:ext uri="{BB962C8B-B14F-4D97-AF65-F5344CB8AC3E}">
        <p14:creationId xmlns:p14="http://schemas.microsoft.com/office/powerpoint/2010/main" val="84340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60543F-C0EC-41BE-B00A-A4073F1E3F51}"/>
              </a:ext>
            </a:extLst>
          </p:cNvPr>
          <p:cNvSpPr>
            <a:spLocks noGrp="1"/>
          </p:cNvSpPr>
          <p:nvPr>
            <p:ph type="title"/>
          </p:nvPr>
        </p:nvSpPr>
        <p:spPr/>
        <p:txBody>
          <a:bodyPr/>
          <a:lstStyle/>
          <a:p>
            <a:r>
              <a:rPr lang="de-DE" dirty="0"/>
              <a:t>Ludwig von Mises (1881-1973) </a:t>
            </a:r>
            <a:endParaRPr lang="pt-BR" dirty="0"/>
          </a:p>
        </p:txBody>
      </p:sp>
      <p:sp>
        <p:nvSpPr>
          <p:cNvPr id="3" name="Espaço Reservado para Conteúdo 2">
            <a:extLst>
              <a:ext uri="{FF2B5EF4-FFF2-40B4-BE49-F238E27FC236}">
                <a16:creationId xmlns:a16="http://schemas.microsoft.com/office/drawing/2014/main" id="{166CD29E-93E9-4ABA-94D9-9B0046C485CC}"/>
              </a:ext>
            </a:extLst>
          </p:cNvPr>
          <p:cNvSpPr>
            <a:spLocks noGrp="1"/>
          </p:cNvSpPr>
          <p:nvPr>
            <p:ph idx="1"/>
          </p:nvPr>
        </p:nvSpPr>
        <p:spPr>
          <a:xfrm>
            <a:off x="1024129" y="1772529"/>
            <a:ext cx="8598174" cy="4811151"/>
          </a:xfrm>
        </p:spPr>
        <p:txBody>
          <a:bodyPr>
            <a:normAutofit fontScale="92500" lnSpcReduction="10000"/>
          </a:bodyPr>
          <a:lstStyle/>
          <a:p>
            <a:pPr>
              <a:lnSpc>
                <a:spcPct val="120000"/>
              </a:lnSpc>
            </a:pPr>
            <a:r>
              <a:rPr lang="pt-BR" dirty="0"/>
              <a:t>Mises iniciou sua carreira como especialista em economia monetária, publicando em 1912 um livro que busca explicar os fenômenos monetários a partir da teria subjetiva do valor. Nessa obra, esboça a </a:t>
            </a:r>
            <a:r>
              <a:rPr lang="pt-BR" dirty="0">
                <a:solidFill>
                  <a:schemeClr val="tx2"/>
                </a:solidFill>
              </a:rPr>
              <a:t>explicação austríaca para os ciclos econômicos</a:t>
            </a:r>
            <a:r>
              <a:rPr lang="pt-BR" dirty="0"/>
              <a:t>, desenvolvida posteriormente por Hayek. </a:t>
            </a:r>
          </a:p>
          <a:p>
            <a:pPr>
              <a:lnSpc>
                <a:spcPct val="120000"/>
              </a:lnSpc>
            </a:pPr>
            <a:r>
              <a:rPr lang="pt-BR" dirty="0"/>
              <a:t>Suas contribuições mais notáveis, porém, residem na área de sistemas econômicos comparados. Em 1920, formula sua crítica ao socialismo: sem propriedade privada e preços de mercado, não seria possível alocar recursos escassos de forma econômica, tornando o socialismo impraticável. Além do socialismo, Mises desenvolveu análises econômicas do liberalismo e do intervencionismo, buscando provar a instabilidade desse último sistema. Suas teses metodológicas, vistas como ultrapassadas e radicais no século XX, voltam no presente a merecer atenção maior, diante do declínio da influência do positivismo na metodologia da economia.</a:t>
            </a:r>
          </a:p>
        </p:txBody>
      </p:sp>
      <p:pic>
        <p:nvPicPr>
          <p:cNvPr id="4" name="Picture 261">
            <a:extLst>
              <a:ext uri="{FF2B5EF4-FFF2-40B4-BE49-F238E27FC236}">
                <a16:creationId xmlns:a16="http://schemas.microsoft.com/office/drawing/2014/main" id="{ECE724DB-9BD0-4A71-B679-EE3D88F9819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509760" y="0"/>
            <a:ext cx="2682240" cy="3193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14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D9734-8499-4D18-9792-66910D8BE0CB}"/>
              </a:ext>
            </a:extLst>
          </p:cNvPr>
          <p:cNvSpPr>
            <a:spLocks noGrp="1"/>
          </p:cNvSpPr>
          <p:nvPr>
            <p:ph type="title"/>
          </p:nvPr>
        </p:nvSpPr>
        <p:spPr>
          <a:xfrm>
            <a:off x="925654" y="385455"/>
            <a:ext cx="10764598" cy="1499616"/>
          </a:xfrm>
        </p:spPr>
        <p:txBody>
          <a:bodyPr/>
          <a:lstStyle/>
          <a:p>
            <a:r>
              <a:rPr lang="pt-BR" dirty="0"/>
              <a:t>terceira geração de economistas austríacos</a:t>
            </a:r>
          </a:p>
        </p:txBody>
      </p:sp>
      <p:sp>
        <p:nvSpPr>
          <p:cNvPr id="3" name="Espaço Reservado para Conteúdo 2">
            <a:extLst>
              <a:ext uri="{FF2B5EF4-FFF2-40B4-BE49-F238E27FC236}">
                <a16:creationId xmlns:a16="http://schemas.microsoft.com/office/drawing/2014/main" id="{885DD22B-DC9D-4F3C-B919-FC9D1C0B4BC4}"/>
              </a:ext>
            </a:extLst>
          </p:cNvPr>
          <p:cNvSpPr>
            <a:spLocks noGrp="1"/>
          </p:cNvSpPr>
          <p:nvPr>
            <p:ph idx="1"/>
          </p:nvPr>
        </p:nvSpPr>
        <p:spPr>
          <a:xfrm>
            <a:off x="1024128" y="1631853"/>
            <a:ext cx="9720073" cy="4972929"/>
          </a:xfrm>
        </p:spPr>
        <p:txBody>
          <a:bodyPr>
            <a:normAutofit fontScale="92500"/>
          </a:bodyPr>
          <a:lstStyle/>
          <a:p>
            <a:pPr>
              <a:lnSpc>
                <a:spcPct val="110000"/>
              </a:lnSpc>
            </a:pPr>
            <a:r>
              <a:rPr lang="pt-BR" dirty="0"/>
              <a:t>Ludwig von Mises, o principal expoente da terceira geração de economistas austríacos, ao contrário de </a:t>
            </a:r>
            <a:r>
              <a:rPr lang="pt-BR" dirty="0">
                <a:solidFill>
                  <a:schemeClr val="tx2"/>
                </a:solidFill>
              </a:rPr>
              <a:t>Wieser</a:t>
            </a:r>
            <a:r>
              <a:rPr lang="pt-BR" dirty="0"/>
              <a:t> e de </a:t>
            </a:r>
            <a:r>
              <a:rPr lang="pt-BR" dirty="0">
                <a:solidFill>
                  <a:schemeClr val="tx2"/>
                </a:solidFill>
              </a:rPr>
              <a:t>Böhm-Bawerk</a:t>
            </a:r>
            <a:r>
              <a:rPr lang="pt-BR" dirty="0"/>
              <a:t> na geração anterior, dedica (assim como Menger) considerável espaço em suas obras ao exame de questões metodológicas. </a:t>
            </a:r>
          </a:p>
          <a:p>
            <a:pPr>
              <a:lnSpc>
                <a:spcPct val="110000"/>
              </a:lnSpc>
            </a:pPr>
            <a:r>
              <a:rPr lang="pt-BR" dirty="0"/>
              <a:t>Seu livro </a:t>
            </a:r>
            <a:r>
              <a:rPr lang="pt-BR" i="1" dirty="0">
                <a:solidFill>
                  <a:schemeClr val="tx2"/>
                </a:solidFill>
              </a:rPr>
              <a:t>Problemas epistemológicos da ciência econômica</a:t>
            </a:r>
            <a:r>
              <a:rPr lang="pt-BR" dirty="0"/>
              <a:t>, publicado em 1933, um ano depois de </a:t>
            </a:r>
            <a:r>
              <a:rPr lang="pt-BR" i="1" dirty="0">
                <a:solidFill>
                  <a:schemeClr val="tx2"/>
                </a:solidFill>
              </a:rPr>
              <a:t>Um ensaio sobre a natureza e o significado da ciência econômica</a:t>
            </a:r>
            <a:r>
              <a:rPr lang="pt-BR" dirty="0"/>
              <a:t>, de Robbins, reúne artigos sobre método, nos quais dissocia a economia científica de pressupostos psicológicos específicos e do conceito artificial de </a:t>
            </a:r>
            <a:r>
              <a:rPr lang="pt-BR" i="1" dirty="0"/>
              <a:t>Homo economicus</a:t>
            </a:r>
            <a:r>
              <a:rPr lang="pt-BR" dirty="0"/>
              <a:t>, buscando ponto de partida mais fundamental para a disciplina no estudo da relação entre fins e meios, que constitui os planos dos agentes econômicos. A identificação das premissas fundamentais da disciplina resultante desse trabalho, de fato, é superior àquela efetuada por Robbins, mas, como o texto foi traduzido para o inglês quase trinta anos depois, a postura metodológica de Mises se tornou conhecida em círculos mais amplos apenas com a publicação, em 1949, de sua obra principal, </a:t>
            </a:r>
            <a:r>
              <a:rPr lang="pt-BR" i="1" dirty="0"/>
              <a:t>Ação humana</a:t>
            </a:r>
            <a:r>
              <a:rPr lang="pt-BR" dirty="0"/>
              <a:t>, cujos capítulos iniciais sistematizam o pensamento do autor sobre o método.</a:t>
            </a:r>
          </a:p>
        </p:txBody>
      </p:sp>
    </p:spTree>
    <p:extLst>
      <p:ext uri="{BB962C8B-B14F-4D97-AF65-F5344CB8AC3E}">
        <p14:creationId xmlns:p14="http://schemas.microsoft.com/office/powerpoint/2010/main" val="847915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277FF0-85FA-4CFF-A3F6-93E541CAF84F}"/>
              </a:ext>
            </a:extLst>
          </p:cNvPr>
          <p:cNvSpPr>
            <a:spLocks noGrp="1"/>
          </p:cNvSpPr>
          <p:nvPr>
            <p:ph type="title"/>
          </p:nvPr>
        </p:nvSpPr>
        <p:spPr/>
        <p:txBody>
          <a:bodyPr/>
          <a:lstStyle/>
          <a:p>
            <a:r>
              <a:rPr lang="pt-BR" dirty="0"/>
              <a:t>Contra o positivismo</a:t>
            </a:r>
          </a:p>
        </p:txBody>
      </p:sp>
      <p:sp>
        <p:nvSpPr>
          <p:cNvPr id="3" name="Espaço Reservado para Conteúdo 2">
            <a:extLst>
              <a:ext uri="{FF2B5EF4-FFF2-40B4-BE49-F238E27FC236}">
                <a16:creationId xmlns:a16="http://schemas.microsoft.com/office/drawing/2014/main" id="{F25F7032-AEBC-487D-8F80-D5EC6C1D9DB3}"/>
              </a:ext>
            </a:extLst>
          </p:cNvPr>
          <p:cNvSpPr>
            <a:spLocks noGrp="1"/>
          </p:cNvSpPr>
          <p:nvPr>
            <p:ph idx="1"/>
          </p:nvPr>
        </p:nvSpPr>
        <p:spPr>
          <a:xfrm>
            <a:off x="1024128" y="2084832"/>
            <a:ext cx="10143744" cy="4583254"/>
          </a:xfrm>
        </p:spPr>
        <p:txBody>
          <a:bodyPr>
            <a:normAutofit/>
          </a:bodyPr>
          <a:lstStyle/>
          <a:p>
            <a:pPr>
              <a:lnSpc>
                <a:spcPct val="150000"/>
              </a:lnSpc>
            </a:pPr>
            <a:r>
              <a:rPr lang="pt-BR" dirty="0"/>
              <a:t>A contribuição do autor ao nosso tema não se restringe a essas obras. Podemos afirmar que, para Mises, a Batalha dos Métodos ainda não acabara, mas agora se desenvolvia em duas frentes: além do historicismo, a economia científica deveria se defender do positivismo. </a:t>
            </a:r>
          </a:p>
          <a:p>
            <a:pPr>
              <a:lnSpc>
                <a:spcPct val="150000"/>
              </a:lnSpc>
            </a:pPr>
            <a:r>
              <a:rPr lang="pt-BR" dirty="0"/>
              <a:t>Desse modo, o autor continuará a escrever sobre metodologia. As relações entre os dois grandes ramos das ciências sociais identificados pelo autor são discutidas na forma de um livro, intitulado </a:t>
            </a:r>
            <a:r>
              <a:rPr lang="pt-BR" i="1" dirty="0">
                <a:solidFill>
                  <a:schemeClr val="tx2"/>
                </a:solidFill>
              </a:rPr>
              <a:t>Teoria e história</a:t>
            </a:r>
            <a:r>
              <a:rPr lang="pt-BR" dirty="0"/>
              <a:t>. Por fim, seu ataque à doutrina do positivismo é o tema do último de seus tomos, </a:t>
            </a:r>
            <a:r>
              <a:rPr lang="pt-BR" i="1" dirty="0">
                <a:solidFill>
                  <a:schemeClr val="tx2"/>
                </a:solidFill>
              </a:rPr>
              <a:t>Os fundamentos últimos da ciência econômica</a:t>
            </a:r>
            <a:r>
              <a:rPr lang="pt-BR" dirty="0"/>
              <a:t>.</a:t>
            </a:r>
          </a:p>
        </p:txBody>
      </p:sp>
    </p:spTree>
    <p:extLst>
      <p:ext uri="{BB962C8B-B14F-4D97-AF65-F5344CB8AC3E}">
        <p14:creationId xmlns:p14="http://schemas.microsoft.com/office/powerpoint/2010/main" val="1673577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400</TotalTime>
  <Words>6334</Words>
  <Application>Microsoft Office PowerPoint</Application>
  <PresentationFormat>Widescreen</PresentationFormat>
  <Paragraphs>165</Paragraphs>
  <Slides>50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50</vt:i4>
      </vt:variant>
    </vt:vector>
  </HeadingPairs>
  <TitlesOfParts>
    <vt:vector size="54" baseType="lpstr">
      <vt:lpstr>Tw Cen MT</vt:lpstr>
      <vt:lpstr>Tw Cen MT Condensed</vt:lpstr>
      <vt:lpstr>Wingdings 3</vt:lpstr>
      <vt:lpstr>Integral</vt:lpstr>
      <vt:lpstr>O Individualismo Metodológico de Ludwig von Mises e Friedrich August von Hayek </vt:lpstr>
      <vt:lpstr>O ataque dos historicistas</vt:lpstr>
      <vt:lpstr>A inveja da física</vt:lpstr>
      <vt:lpstr>PARETO, BARONE, CASSEl, HICKS </vt:lpstr>
      <vt:lpstr>Irving Fisher nota que:</vt:lpstr>
      <vt:lpstr>Ludwig von Mises e  Friedrich August von Hayek</vt:lpstr>
      <vt:lpstr>Ludwig von Mises (1881-1973) </vt:lpstr>
      <vt:lpstr>terceira geração de economistas austríacos</vt:lpstr>
      <vt:lpstr>Contra o positivismo</vt:lpstr>
      <vt:lpstr>Contra a unidade do método</vt:lpstr>
      <vt:lpstr>a ação humana proposital</vt:lpstr>
      <vt:lpstr>Citando MISES (O fundamento ultimo da ciência econômica):</vt:lpstr>
      <vt:lpstr>tese da unidade do método </vt:lpstr>
      <vt:lpstr>complexidade dos fenômenos econômicos do mundo real</vt:lpstr>
      <vt:lpstr>AINDA A tradição metodológica milliana</vt:lpstr>
      <vt:lpstr>os métodos utilizados nas ciências sociais</vt:lpstr>
      <vt:lpstr>A praxeologia</vt:lpstr>
      <vt:lpstr>Em que consiste a praxeologia, a ciência geral da ação humana? </vt:lpstr>
      <vt:lpstr>O descontentamento leva À ação humana</vt:lpstr>
      <vt:lpstr>A ação humana implica em escolha</vt:lpstr>
      <vt:lpstr>pura lógica da escolha</vt:lpstr>
      <vt:lpstr>premissas verdadeiras</vt:lpstr>
      <vt:lpstr>Paradoxo de MARK Machina</vt:lpstr>
      <vt:lpstr>Rejeição da racionalidade subjetivista </vt:lpstr>
      <vt:lpstr>Mises rejeita o positivismo</vt:lpstr>
      <vt:lpstr>A estrutura lógica da mente</vt:lpstr>
      <vt:lpstr>hipóteses auxiliares</vt:lpstr>
      <vt:lpstr>As teses metodológicas radicais e controversas</vt:lpstr>
      <vt:lpstr>Alguns elementos da metodologia de Mises não foram aceitos nem mesmo por economistas austríacos</vt:lpstr>
      <vt:lpstr>Friedrich von Hayek (1899-1992)</vt:lpstr>
      <vt:lpstr>Critica ao Positivismo próxima a POPPER</vt:lpstr>
      <vt:lpstr>filosofia da ciência E teoria econômica</vt:lpstr>
      <vt:lpstr>processos de aprendizado por tentativa e erro</vt:lpstr>
      <vt:lpstr>diferença metodológica importante entre Mises e Hayek</vt:lpstr>
      <vt:lpstr>O exame da coordenação obtida nos mercados</vt:lpstr>
      <vt:lpstr>crítica ao positivismo</vt:lpstr>
      <vt:lpstr>Conselhos de Newton</vt:lpstr>
      <vt:lpstr>Rótulo de picareta</vt:lpstr>
      <vt:lpstr>cientismo</vt:lpstr>
      <vt:lpstr>metodologia coletivista, historicista e objetivista</vt:lpstr>
      <vt:lpstr>A economia científica teria se desenvolvido justamente quando se apegou a princípios diametralmente opostos</vt:lpstr>
      <vt:lpstr>Crítica ao historicismo</vt:lpstr>
      <vt:lpstr>rejeição das categorias mentais</vt:lpstr>
      <vt:lpstr>a complexidade do fenômeno</vt:lpstr>
      <vt:lpstr>A teoria dos fenômenos complexos</vt:lpstr>
      <vt:lpstr>O papel das relações</vt:lpstr>
      <vt:lpstr>grau de complexidade do fenômeno</vt:lpstr>
      <vt:lpstr>teorias sobre fenômenos complexos</vt:lpstr>
      <vt:lpstr>o grau de falseabilidade diminui</vt:lpstr>
      <vt:lpstr>Lição final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Filosofia da Ciência</dc:title>
  <dc:creator>Ricardo Luis Chaves Feijo</dc:creator>
  <cp:lastModifiedBy>Ricardo Feijó</cp:lastModifiedBy>
  <cp:revision>33</cp:revision>
  <dcterms:created xsi:type="dcterms:W3CDTF">2014-03-14T20:11:49Z</dcterms:created>
  <dcterms:modified xsi:type="dcterms:W3CDTF">2023-10-24T14:41:25Z</dcterms:modified>
</cp:coreProperties>
</file>