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74"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3" r:id="rId19"/>
    <p:sldId id="272" r:id="rId2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7E512A80-35D3-4688-90C3-91595D8CA129}" type="datetimeFigureOut">
              <a:rPr lang="pt-BR" smtClean="0"/>
              <a:t>31/05/2021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3524548626"/>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512A80-35D3-4688-90C3-91595D8CA129}" type="datetimeFigureOut">
              <a:rPr lang="pt-BR" smtClean="0"/>
              <a:t>31/05/2021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2433801527"/>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512A80-35D3-4688-90C3-91595D8CA129}" type="datetimeFigureOut">
              <a:rPr lang="pt-BR" smtClean="0"/>
              <a:t>31/05/2021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1967735041"/>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7E512A80-35D3-4688-90C3-91595D8CA129}" type="datetimeFigureOut">
              <a:rPr lang="pt-BR" smtClean="0"/>
              <a:t>31/05/2021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3462910954"/>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7E512A80-35D3-4688-90C3-91595D8CA129}" type="datetimeFigureOut">
              <a:rPr lang="pt-BR" smtClean="0"/>
              <a:t>31/05/2021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1830579856"/>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7E512A80-35D3-4688-90C3-91595D8CA129}" type="datetimeFigureOut">
              <a:rPr lang="pt-BR" smtClean="0"/>
              <a:t>31/05/2021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1648073438"/>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7E512A80-35D3-4688-90C3-91595D8CA129}" type="datetimeFigureOut">
              <a:rPr lang="pt-BR" smtClean="0"/>
              <a:t>31/05/2021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2414154022"/>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7E512A80-35D3-4688-90C3-91595D8CA129}" type="datetimeFigureOut">
              <a:rPr lang="pt-BR" smtClean="0"/>
              <a:t>31/05/2021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147400266"/>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E512A80-35D3-4688-90C3-91595D8CA129}" type="datetimeFigureOut">
              <a:rPr lang="pt-BR" smtClean="0"/>
              <a:t>31/05/2021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2966926093"/>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E512A80-35D3-4688-90C3-91595D8CA129}" type="datetimeFigureOut">
              <a:rPr lang="pt-BR" smtClean="0"/>
              <a:t>31/05/2021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2099020774"/>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7E512A80-35D3-4688-90C3-91595D8CA129}" type="datetimeFigureOut">
              <a:rPr lang="pt-BR" smtClean="0"/>
              <a:t>31/05/2021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8304DE1-D1E1-41A9-93A2-1FD71F165E7D}" type="slidenum">
              <a:rPr lang="pt-BR" smtClean="0"/>
              <a:t>‹nº›</a:t>
            </a:fld>
            <a:endParaRPr lang="pt-BR"/>
          </a:p>
        </p:txBody>
      </p:sp>
    </p:spTree>
    <p:extLst>
      <p:ext uri="{BB962C8B-B14F-4D97-AF65-F5344CB8AC3E}">
        <p14:creationId xmlns:p14="http://schemas.microsoft.com/office/powerpoint/2010/main" val="2111024843"/>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12A80-35D3-4688-90C3-91595D8CA129}" type="datetimeFigureOut">
              <a:rPr lang="pt-BR" smtClean="0"/>
              <a:t>31/05/2021</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304DE1-D1E1-41A9-93A2-1FD71F165E7D}" type="slidenum">
              <a:rPr lang="pt-BR" smtClean="0"/>
              <a:t>‹nº›</a:t>
            </a:fld>
            <a:endParaRPr lang="pt-BR"/>
          </a:p>
        </p:txBody>
      </p:sp>
    </p:spTree>
    <p:extLst>
      <p:ext uri="{BB962C8B-B14F-4D97-AF65-F5344CB8AC3E}">
        <p14:creationId xmlns:p14="http://schemas.microsoft.com/office/powerpoint/2010/main" val="2810436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386366"/>
          </a:xfrm>
        </p:spPr>
        <p:txBody>
          <a:bodyPr>
            <a:normAutofit/>
          </a:bodyPr>
          <a:lstStyle/>
          <a:p>
            <a:pPr algn="ctr"/>
            <a:r>
              <a:rPr lang="pt-BR" sz="2000" b="1" dirty="0" err="1" smtClean="0">
                <a:solidFill>
                  <a:schemeClr val="accent1"/>
                </a:solidFill>
              </a:rPr>
              <a:t>Bartolomé</a:t>
            </a:r>
            <a:r>
              <a:rPr lang="pt-BR" sz="2000" b="1" dirty="0" smtClean="0">
                <a:solidFill>
                  <a:schemeClr val="accent1"/>
                </a:solidFill>
              </a:rPr>
              <a:t> de </a:t>
            </a:r>
            <a:r>
              <a:rPr lang="pt-BR" sz="2000" b="1" dirty="0" err="1" smtClean="0">
                <a:solidFill>
                  <a:schemeClr val="accent1"/>
                </a:solidFill>
              </a:rPr>
              <a:t>Las</a:t>
            </a:r>
            <a:r>
              <a:rPr lang="pt-BR" sz="2000" b="1" smtClean="0">
                <a:solidFill>
                  <a:schemeClr val="accent1"/>
                </a:solidFill>
              </a:rPr>
              <a:t> Casas</a:t>
            </a:r>
            <a:r>
              <a:rPr lang="pt-BR" sz="2000" b="1" dirty="0" smtClean="0">
                <a:solidFill>
                  <a:schemeClr val="accent1"/>
                </a:solidFill>
              </a:rPr>
              <a:t>: </a:t>
            </a:r>
            <a:r>
              <a:rPr lang="pt-BR" sz="2000" b="1" dirty="0" err="1" smtClean="0">
                <a:solidFill>
                  <a:schemeClr val="accent1"/>
                </a:solidFill>
              </a:rPr>
              <a:t>algunos</a:t>
            </a:r>
            <a:r>
              <a:rPr lang="pt-BR" sz="2000" b="1" dirty="0" smtClean="0">
                <a:solidFill>
                  <a:schemeClr val="accent1"/>
                </a:solidFill>
              </a:rPr>
              <a:t> </a:t>
            </a:r>
            <a:r>
              <a:rPr lang="pt-BR" sz="2000" b="1" dirty="0" err="1" smtClean="0">
                <a:solidFill>
                  <a:schemeClr val="accent1"/>
                </a:solidFill>
              </a:rPr>
              <a:t>datos</a:t>
            </a:r>
            <a:r>
              <a:rPr lang="pt-BR" sz="2000" b="1" dirty="0" smtClean="0">
                <a:solidFill>
                  <a:schemeClr val="accent1"/>
                </a:solidFill>
              </a:rPr>
              <a:t> biográficos</a:t>
            </a:r>
            <a:endParaRPr lang="pt-BR" sz="2000" b="1" dirty="0">
              <a:solidFill>
                <a:schemeClr val="accent1"/>
              </a:solidFill>
            </a:endParaRPr>
          </a:p>
        </p:txBody>
      </p:sp>
      <p:sp>
        <p:nvSpPr>
          <p:cNvPr id="3" name="Espaço Reservado para Conteúdo 2"/>
          <p:cNvSpPr>
            <a:spLocks noGrp="1"/>
          </p:cNvSpPr>
          <p:nvPr>
            <p:ph idx="1"/>
          </p:nvPr>
        </p:nvSpPr>
        <p:spPr>
          <a:xfrm>
            <a:off x="1" y="386366"/>
            <a:ext cx="12192000" cy="6471633"/>
          </a:xfrm>
        </p:spPr>
        <p:txBody>
          <a:bodyPr>
            <a:normAutofit fontScale="85000" lnSpcReduction="20000"/>
          </a:bodyPr>
          <a:lstStyle/>
          <a:p>
            <a:pPr marL="0" indent="0">
              <a:buNone/>
            </a:pPr>
            <a:r>
              <a:rPr lang="pt-BR" dirty="0" smtClean="0">
                <a:solidFill>
                  <a:schemeClr val="accent1"/>
                </a:solidFill>
              </a:rPr>
              <a:t>1502</a:t>
            </a:r>
            <a:r>
              <a:rPr lang="pt-BR" dirty="0" smtClean="0"/>
              <a:t> </a:t>
            </a:r>
            <a:r>
              <a:rPr lang="pt-BR" dirty="0" err="1" smtClean="0"/>
              <a:t>Llega</a:t>
            </a:r>
            <a:r>
              <a:rPr lang="pt-BR" dirty="0" smtClean="0"/>
              <a:t> a La </a:t>
            </a:r>
            <a:r>
              <a:rPr lang="pt-BR" dirty="0" err="1" smtClean="0"/>
              <a:t>Española</a:t>
            </a:r>
            <a:r>
              <a:rPr lang="pt-BR" dirty="0" smtClean="0"/>
              <a:t> como </a:t>
            </a:r>
            <a:r>
              <a:rPr lang="pt-BR" dirty="0" err="1" smtClean="0">
                <a:solidFill>
                  <a:srgbClr val="FF0000"/>
                </a:solidFill>
              </a:rPr>
              <a:t>encomendero</a:t>
            </a:r>
            <a:r>
              <a:rPr lang="pt-BR" dirty="0" smtClean="0">
                <a:solidFill>
                  <a:srgbClr val="FF0000"/>
                </a:solidFill>
              </a:rPr>
              <a:t> </a:t>
            </a:r>
            <a:r>
              <a:rPr lang="pt-BR" dirty="0" smtClean="0"/>
              <a:t>(de </a:t>
            </a:r>
            <a:r>
              <a:rPr lang="pt-BR" dirty="0" err="1" smtClean="0"/>
              <a:t>las</a:t>
            </a:r>
            <a:r>
              <a:rPr lang="pt-BR" dirty="0"/>
              <a:t> </a:t>
            </a:r>
            <a:r>
              <a:rPr lang="pt-BR" dirty="0" err="1" smtClean="0"/>
              <a:t>encomiendas</a:t>
            </a:r>
            <a:r>
              <a:rPr lang="pt-BR" dirty="0" smtClean="0"/>
              <a:t> de </a:t>
            </a:r>
            <a:r>
              <a:rPr lang="pt-BR" dirty="0" err="1" smtClean="0"/>
              <a:t>su</a:t>
            </a:r>
            <a:r>
              <a:rPr lang="pt-BR" dirty="0" smtClean="0"/>
              <a:t> padre y </a:t>
            </a:r>
            <a:r>
              <a:rPr lang="pt-BR" dirty="0" err="1" smtClean="0"/>
              <a:t>luego</a:t>
            </a:r>
            <a:r>
              <a:rPr lang="pt-BR" dirty="0" smtClean="0"/>
              <a:t> </a:t>
            </a:r>
            <a:r>
              <a:rPr lang="pt-BR" dirty="0" err="1" smtClean="0"/>
              <a:t>la</a:t>
            </a:r>
            <a:r>
              <a:rPr lang="pt-BR" dirty="0" smtClean="0"/>
              <a:t> </a:t>
            </a:r>
            <a:r>
              <a:rPr lang="pt-BR" dirty="0" err="1" smtClean="0"/>
              <a:t>suya</a:t>
            </a:r>
            <a:r>
              <a:rPr lang="pt-BR" dirty="0" smtClean="0"/>
              <a:t>)</a:t>
            </a:r>
          </a:p>
          <a:p>
            <a:pPr marL="0" indent="0">
              <a:buNone/>
            </a:pPr>
            <a:r>
              <a:rPr lang="pt-BR" dirty="0" smtClean="0">
                <a:solidFill>
                  <a:schemeClr val="accent1"/>
                </a:solidFill>
              </a:rPr>
              <a:t>1506</a:t>
            </a:r>
            <a:r>
              <a:rPr lang="pt-BR" dirty="0" smtClean="0"/>
              <a:t> </a:t>
            </a:r>
            <a:r>
              <a:rPr lang="pt-BR" dirty="0" err="1"/>
              <a:t>V</a:t>
            </a:r>
            <a:r>
              <a:rPr lang="pt-BR" dirty="0" err="1" smtClean="0"/>
              <a:t>uelve</a:t>
            </a:r>
            <a:r>
              <a:rPr lang="pt-BR" dirty="0" smtClean="0"/>
              <a:t> a </a:t>
            </a:r>
            <a:r>
              <a:rPr lang="pt-BR" dirty="0" err="1" smtClean="0"/>
              <a:t>España</a:t>
            </a:r>
            <a:r>
              <a:rPr lang="pt-BR" dirty="0" smtClean="0"/>
              <a:t> y toma </a:t>
            </a:r>
            <a:r>
              <a:rPr lang="pt-BR" dirty="0" err="1" smtClean="0"/>
              <a:t>órdenes</a:t>
            </a:r>
            <a:r>
              <a:rPr lang="pt-BR" dirty="0" smtClean="0"/>
              <a:t> de </a:t>
            </a:r>
            <a:r>
              <a:rPr lang="pt-BR" dirty="0" err="1" smtClean="0"/>
              <a:t>fraile</a:t>
            </a:r>
            <a:endParaRPr lang="pt-BR" dirty="0" smtClean="0"/>
          </a:p>
          <a:p>
            <a:pPr marL="0" indent="0">
              <a:buNone/>
            </a:pPr>
            <a:r>
              <a:rPr lang="pt-BR" dirty="0" smtClean="0">
                <a:solidFill>
                  <a:schemeClr val="accent1"/>
                </a:solidFill>
              </a:rPr>
              <a:t>1508</a:t>
            </a:r>
            <a:r>
              <a:rPr lang="pt-BR" dirty="0" smtClean="0"/>
              <a:t> Viaja a Cuba como </a:t>
            </a:r>
            <a:r>
              <a:rPr lang="pt-BR" dirty="0" err="1" smtClean="0">
                <a:solidFill>
                  <a:srgbClr val="FF0000"/>
                </a:solidFill>
              </a:rPr>
              <a:t>doctrinero</a:t>
            </a:r>
            <a:r>
              <a:rPr lang="pt-BR" dirty="0" smtClean="0"/>
              <a:t> y </a:t>
            </a:r>
            <a:r>
              <a:rPr lang="pt-BR" dirty="0" err="1" smtClean="0">
                <a:solidFill>
                  <a:srgbClr val="FF0000"/>
                </a:solidFill>
              </a:rPr>
              <a:t>encomendero</a:t>
            </a:r>
            <a:endParaRPr lang="pt-BR" dirty="0" smtClean="0">
              <a:solidFill>
                <a:srgbClr val="FF0000"/>
              </a:solidFill>
            </a:endParaRPr>
          </a:p>
          <a:p>
            <a:pPr marL="0" indent="0">
              <a:buNone/>
            </a:pPr>
            <a:r>
              <a:rPr lang="pt-BR" sz="1600" dirty="0" smtClean="0">
                <a:solidFill>
                  <a:srgbClr val="FF0000"/>
                </a:solidFill>
              </a:rPr>
              <a:t>1510 - </a:t>
            </a:r>
            <a:r>
              <a:rPr lang="pt-BR" sz="1600" dirty="0" err="1" smtClean="0">
                <a:solidFill>
                  <a:srgbClr val="FF0000"/>
                </a:solidFill>
              </a:rPr>
              <a:t>llegada</a:t>
            </a:r>
            <a:r>
              <a:rPr lang="pt-BR" sz="1600" dirty="0" smtClean="0">
                <a:solidFill>
                  <a:srgbClr val="FF0000"/>
                </a:solidFill>
              </a:rPr>
              <a:t> de </a:t>
            </a:r>
            <a:r>
              <a:rPr lang="pt-BR" sz="1600" dirty="0" err="1" smtClean="0">
                <a:solidFill>
                  <a:srgbClr val="FF0000"/>
                </a:solidFill>
              </a:rPr>
              <a:t>los</a:t>
            </a:r>
            <a:r>
              <a:rPr lang="pt-BR" sz="1600" dirty="0" smtClean="0">
                <a:solidFill>
                  <a:srgbClr val="FF0000"/>
                </a:solidFill>
              </a:rPr>
              <a:t> domínicos a La </a:t>
            </a:r>
            <a:r>
              <a:rPr lang="pt-BR" sz="1600" dirty="0" err="1" smtClean="0">
                <a:solidFill>
                  <a:srgbClr val="FF0000"/>
                </a:solidFill>
              </a:rPr>
              <a:t>Española</a:t>
            </a:r>
            <a:r>
              <a:rPr lang="pt-BR" sz="1600" dirty="0" smtClean="0">
                <a:solidFill>
                  <a:srgbClr val="FF0000"/>
                </a:solidFill>
              </a:rPr>
              <a:t> – sermones de denuncia / conflito entre domínicos y </a:t>
            </a:r>
            <a:r>
              <a:rPr lang="pt-BR" sz="1600" dirty="0" err="1" smtClean="0">
                <a:solidFill>
                  <a:srgbClr val="FF0000"/>
                </a:solidFill>
              </a:rPr>
              <a:t>encomenderos</a:t>
            </a:r>
            <a:endParaRPr lang="pt-BR" sz="1600" dirty="0" smtClean="0">
              <a:solidFill>
                <a:srgbClr val="FF0000"/>
              </a:solidFill>
            </a:endParaRPr>
          </a:p>
          <a:p>
            <a:pPr marL="0" indent="0">
              <a:buNone/>
            </a:pPr>
            <a:r>
              <a:rPr lang="pt-BR" dirty="0" smtClean="0">
                <a:solidFill>
                  <a:schemeClr val="accent1"/>
                </a:solidFill>
              </a:rPr>
              <a:t>1512</a:t>
            </a:r>
            <a:r>
              <a:rPr lang="pt-BR" dirty="0" smtClean="0"/>
              <a:t> </a:t>
            </a:r>
            <a:r>
              <a:rPr lang="pt-BR" dirty="0" err="1"/>
              <a:t>A</a:t>
            </a:r>
            <a:r>
              <a:rPr lang="pt-BR" dirty="0" err="1" smtClean="0"/>
              <a:t>compaña</a:t>
            </a:r>
            <a:r>
              <a:rPr lang="pt-BR" dirty="0" smtClean="0"/>
              <a:t> </a:t>
            </a:r>
            <a:r>
              <a:rPr lang="pt-BR" dirty="0" err="1" smtClean="0"/>
              <a:t>las</a:t>
            </a:r>
            <a:r>
              <a:rPr lang="pt-BR" dirty="0" smtClean="0"/>
              <a:t> </a:t>
            </a:r>
            <a:r>
              <a:rPr lang="pt-BR" dirty="0" err="1" smtClean="0"/>
              <a:t>exploraciones</a:t>
            </a:r>
            <a:r>
              <a:rPr lang="pt-BR" dirty="0" smtClean="0"/>
              <a:t> de captura de indígenas como </a:t>
            </a:r>
            <a:r>
              <a:rPr lang="pt-BR" dirty="0" err="1" smtClean="0"/>
              <a:t>esclavos</a:t>
            </a:r>
            <a:r>
              <a:rPr lang="pt-BR" dirty="0" smtClean="0"/>
              <a:t> de </a:t>
            </a:r>
            <a:r>
              <a:rPr lang="pt-BR" dirty="0" err="1" smtClean="0"/>
              <a:t>Narvaez</a:t>
            </a:r>
            <a:r>
              <a:rPr lang="pt-BR" dirty="0" smtClean="0"/>
              <a:t> </a:t>
            </a:r>
            <a:r>
              <a:rPr lang="pt-BR" dirty="0" err="1" smtClean="0"/>
              <a:t>en</a:t>
            </a:r>
            <a:r>
              <a:rPr lang="pt-BR" dirty="0" smtClean="0"/>
              <a:t>    Cuba</a:t>
            </a:r>
          </a:p>
          <a:p>
            <a:pPr marL="0" indent="0">
              <a:buNone/>
            </a:pPr>
            <a:r>
              <a:rPr lang="pt-BR" dirty="0" smtClean="0">
                <a:solidFill>
                  <a:schemeClr val="accent1"/>
                </a:solidFill>
              </a:rPr>
              <a:t>1513</a:t>
            </a:r>
            <a:r>
              <a:rPr lang="pt-BR" dirty="0" smtClean="0"/>
              <a:t> Como </a:t>
            </a:r>
            <a:r>
              <a:rPr lang="pt-BR" dirty="0" err="1" smtClean="0"/>
              <a:t>efecto</a:t>
            </a:r>
            <a:r>
              <a:rPr lang="pt-BR" dirty="0" smtClean="0"/>
              <a:t> de </a:t>
            </a:r>
            <a:r>
              <a:rPr lang="pt-BR" dirty="0" err="1" smtClean="0"/>
              <a:t>las</a:t>
            </a:r>
            <a:r>
              <a:rPr lang="pt-BR" dirty="0" smtClean="0"/>
              <a:t> denuncias de </a:t>
            </a:r>
            <a:r>
              <a:rPr lang="pt-BR" dirty="0" err="1" smtClean="0"/>
              <a:t>los</a:t>
            </a:r>
            <a:r>
              <a:rPr lang="pt-BR" dirty="0" smtClean="0"/>
              <a:t> </a:t>
            </a:r>
            <a:r>
              <a:rPr lang="pt-BR" dirty="0" err="1" smtClean="0"/>
              <a:t>dominicos</a:t>
            </a:r>
            <a:r>
              <a:rPr lang="pt-BR" dirty="0" smtClean="0"/>
              <a:t>: </a:t>
            </a:r>
            <a:r>
              <a:rPr lang="pt-BR" dirty="0" err="1" smtClean="0">
                <a:solidFill>
                  <a:srgbClr val="FF0000"/>
                </a:solidFill>
              </a:rPr>
              <a:t>Leyes</a:t>
            </a:r>
            <a:r>
              <a:rPr lang="pt-BR" dirty="0" smtClean="0">
                <a:solidFill>
                  <a:srgbClr val="FF0000"/>
                </a:solidFill>
              </a:rPr>
              <a:t> de Burgos</a:t>
            </a:r>
            <a:r>
              <a:rPr lang="pt-BR" dirty="0" smtClean="0"/>
              <a:t> </a:t>
            </a:r>
            <a:r>
              <a:rPr lang="pt-BR" sz="1900" dirty="0" err="1" smtClean="0">
                <a:solidFill>
                  <a:srgbClr val="FF0000"/>
                </a:solidFill>
              </a:rPr>
              <a:t>dicen</a:t>
            </a:r>
            <a:r>
              <a:rPr lang="pt-BR" sz="1900" dirty="0" smtClean="0">
                <a:solidFill>
                  <a:srgbClr val="FF0000"/>
                </a:solidFill>
              </a:rPr>
              <a:t> que </a:t>
            </a:r>
            <a:r>
              <a:rPr lang="pt-BR" sz="1900" dirty="0" err="1" smtClean="0">
                <a:solidFill>
                  <a:srgbClr val="FF0000"/>
                </a:solidFill>
              </a:rPr>
              <a:t>los</a:t>
            </a:r>
            <a:r>
              <a:rPr lang="pt-BR" sz="1900" dirty="0" smtClean="0">
                <a:solidFill>
                  <a:srgbClr val="FF0000"/>
                </a:solidFill>
              </a:rPr>
              <a:t> indígenas </a:t>
            </a:r>
            <a:r>
              <a:rPr lang="pt-BR" sz="1900" dirty="0" err="1" smtClean="0">
                <a:solidFill>
                  <a:srgbClr val="FF0000"/>
                </a:solidFill>
              </a:rPr>
              <a:t>son</a:t>
            </a:r>
            <a:r>
              <a:rPr lang="pt-BR" sz="1900" dirty="0" smtClean="0">
                <a:solidFill>
                  <a:srgbClr val="FF0000"/>
                </a:solidFill>
              </a:rPr>
              <a:t> libres y que no </a:t>
            </a:r>
            <a:r>
              <a:rPr lang="pt-BR" sz="1900" dirty="0" err="1" smtClean="0">
                <a:solidFill>
                  <a:srgbClr val="FF0000"/>
                </a:solidFill>
              </a:rPr>
              <a:t>podrían</a:t>
            </a:r>
            <a:r>
              <a:rPr lang="pt-BR" sz="1900" dirty="0" smtClean="0">
                <a:solidFill>
                  <a:srgbClr val="FF0000"/>
                </a:solidFill>
              </a:rPr>
              <a:t> ser </a:t>
            </a:r>
            <a:r>
              <a:rPr lang="pt-BR" sz="1900" dirty="0" err="1" smtClean="0">
                <a:solidFill>
                  <a:srgbClr val="FF0000"/>
                </a:solidFill>
              </a:rPr>
              <a:t>explotados</a:t>
            </a:r>
            <a:r>
              <a:rPr lang="pt-BR" sz="1900" dirty="0" smtClean="0">
                <a:solidFill>
                  <a:srgbClr val="FF0000"/>
                </a:solidFill>
              </a:rPr>
              <a:t> pero que </a:t>
            </a:r>
            <a:r>
              <a:rPr lang="pt-BR" sz="1900" dirty="0" err="1" smtClean="0">
                <a:solidFill>
                  <a:srgbClr val="FF0000"/>
                </a:solidFill>
              </a:rPr>
              <a:t>debían</a:t>
            </a:r>
            <a:r>
              <a:rPr lang="pt-BR" sz="1900" dirty="0" smtClean="0">
                <a:solidFill>
                  <a:srgbClr val="FF0000"/>
                </a:solidFill>
              </a:rPr>
              <a:t> </a:t>
            </a:r>
            <a:r>
              <a:rPr lang="pt-BR" sz="1900" dirty="0" err="1" smtClean="0">
                <a:solidFill>
                  <a:srgbClr val="FF0000"/>
                </a:solidFill>
              </a:rPr>
              <a:t>trabajar</a:t>
            </a:r>
            <a:r>
              <a:rPr lang="pt-BR" sz="1900" dirty="0" smtClean="0">
                <a:solidFill>
                  <a:srgbClr val="FF0000"/>
                </a:solidFill>
              </a:rPr>
              <a:t> em favor de </a:t>
            </a:r>
            <a:r>
              <a:rPr lang="pt-BR" sz="1900" dirty="0" err="1" smtClean="0">
                <a:solidFill>
                  <a:srgbClr val="FF0000"/>
                </a:solidFill>
              </a:rPr>
              <a:t>la</a:t>
            </a:r>
            <a:r>
              <a:rPr lang="pt-BR" sz="1900" dirty="0" smtClean="0">
                <a:solidFill>
                  <a:srgbClr val="FF0000"/>
                </a:solidFill>
              </a:rPr>
              <a:t> Corona./ se </a:t>
            </a:r>
            <a:r>
              <a:rPr lang="pt-BR" sz="1900" dirty="0" err="1" smtClean="0">
                <a:solidFill>
                  <a:srgbClr val="FF0000"/>
                </a:solidFill>
              </a:rPr>
              <a:t>autorizan</a:t>
            </a:r>
            <a:r>
              <a:rPr lang="pt-BR" sz="1900" dirty="0" smtClean="0">
                <a:solidFill>
                  <a:srgbClr val="FF0000"/>
                </a:solidFill>
              </a:rPr>
              <a:t> y </a:t>
            </a:r>
            <a:r>
              <a:rPr lang="pt-BR" sz="1900" dirty="0" err="1" smtClean="0">
                <a:solidFill>
                  <a:srgbClr val="FF0000"/>
                </a:solidFill>
              </a:rPr>
              <a:t>legalizan</a:t>
            </a:r>
            <a:r>
              <a:rPr lang="pt-BR" sz="1900" dirty="0" smtClean="0">
                <a:solidFill>
                  <a:srgbClr val="FF0000"/>
                </a:solidFill>
              </a:rPr>
              <a:t> </a:t>
            </a:r>
            <a:r>
              <a:rPr lang="pt-BR" sz="1900" dirty="0" err="1" smtClean="0">
                <a:solidFill>
                  <a:srgbClr val="FF0000"/>
                </a:solidFill>
              </a:rPr>
              <a:t>las</a:t>
            </a:r>
            <a:r>
              <a:rPr lang="pt-BR" sz="1900" dirty="0" smtClean="0">
                <a:solidFill>
                  <a:srgbClr val="FF0000"/>
                </a:solidFill>
              </a:rPr>
              <a:t> encomendas / </a:t>
            </a:r>
            <a:r>
              <a:rPr lang="pt-BR" sz="1900" dirty="0" err="1" smtClean="0">
                <a:solidFill>
                  <a:srgbClr val="FF0000"/>
                </a:solidFill>
              </a:rPr>
              <a:t>el</a:t>
            </a:r>
            <a:r>
              <a:rPr lang="pt-BR" sz="1900" dirty="0" smtClean="0">
                <a:solidFill>
                  <a:srgbClr val="FF0000"/>
                </a:solidFill>
              </a:rPr>
              <a:t> </a:t>
            </a:r>
            <a:r>
              <a:rPr lang="pt-BR" sz="1900" dirty="0" err="1" smtClean="0">
                <a:solidFill>
                  <a:srgbClr val="FF0000"/>
                </a:solidFill>
              </a:rPr>
              <a:t>requerimiento</a:t>
            </a:r>
            <a:endParaRPr lang="pt-BR" sz="1900" dirty="0" smtClean="0">
              <a:solidFill>
                <a:srgbClr val="FF0000"/>
              </a:solidFill>
            </a:endParaRPr>
          </a:p>
          <a:p>
            <a:pPr marL="0" indent="0">
              <a:buNone/>
            </a:pPr>
            <a:r>
              <a:rPr lang="pt-BR" dirty="0" smtClean="0">
                <a:solidFill>
                  <a:schemeClr val="accent1"/>
                </a:solidFill>
              </a:rPr>
              <a:t>1514</a:t>
            </a:r>
            <a:r>
              <a:rPr lang="pt-BR" dirty="0" smtClean="0"/>
              <a:t> Renuncia a sus </a:t>
            </a:r>
            <a:r>
              <a:rPr lang="pt-BR" dirty="0" err="1" smtClean="0"/>
              <a:t>encomiendas</a:t>
            </a:r>
            <a:r>
              <a:rPr lang="pt-BR" dirty="0" smtClean="0"/>
              <a:t> / </a:t>
            </a:r>
            <a:r>
              <a:rPr lang="pt-BR" dirty="0" err="1"/>
              <a:t>V</a:t>
            </a:r>
            <a:r>
              <a:rPr lang="pt-BR" dirty="0" err="1" smtClean="0"/>
              <a:t>uelve</a:t>
            </a:r>
            <a:r>
              <a:rPr lang="pt-BR" dirty="0" smtClean="0"/>
              <a:t> a </a:t>
            </a:r>
            <a:r>
              <a:rPr lang="pt-BR" dirty="0" err="1" smtClean="0"/>
              <a:t>España</a:t>
            </a:r>
            <a:r>
              <a:rPr lang="pt-BR" dirty="0" smtClean="0"/>
              <a:t> </a:t>
            </a:r>
            <a:r>
              <a:rPr lang="pt-BR" dirty="0" err="1" smtClean="0"/>
              <a:t>escribe</a:t>
            </a:r>
            <a:r>
              <a:rPr lang="pt-BR" dirty="0" smtClean="0"/>
              <a:t> y presenta </a:t>
            </a:r>
            <a:r>
              <a:rPr lang="pt-BR" dirty="0" err="1" smtClean="0"/>
              <a:t>en</a:t>
            </a:r>
            <a:r>
              <a:rPr lang="pt-BR" dirty="0" smtClean="0"/>
              <a:t> </a:t>
            </a:r>
            <a:r>
              <a:rPr lang="pt-BR" dirty="0" err="1" smtClean="0"/>
              <a:t>la</a:t>
            </a:r>
            <a:r>
              <a:rPr lang="pt-BR" dirty="0" smtClean="0"/>
              <a:t> corte </a:t>
            </a:r>
            <a:r>
              <a:rPr lang="pt-BR" i="1" dirty="0" smtClean="0"/>
              <a:t>Memorial de </a:t>
            </a:r>
            <a:r>
              <a:rPr lang="pt-BR" i="1" dirty="0" err="1" smtClean="0"/>
              <a:t>los</a:t>
            </a:r>
            <a:r>
              <a:rPr lang="pt-BR" i="1" dirty="0" smtClean="0"/>
              <a:t> </a:t>
            </a:r>
            <a:r>
              <a:rPr lang="pt-BR" i="1" dirty="0" err="1" smtClean="0"/>
              <a:t>Agravios</a:t>
            </a:r>
            <a:r>
              <a:rPr lang="pt-BR" i="1" dirty="0" smtClean="0"/>
              <a:t>, Memorial de </a:t>
            </a:r>
            <a:r>
              <a:rPr lang="pt-BR" i="1" dirty="0" err="1" smtClean="0"/>
              <a:t>los</a:t>
            </a:r>
            <a:r>
              <a:rPr lang="pt-BR" i="1" dirty="0" smtClean="0"/>
              <a:t> </a:t>
            </a:r>
            <a:r>
              <a:rPr lang="pt-BR" i="1" dirty="0" err="1" smtClean="0"/>
              <a:t>remedios</a:t>
            </a:r>
            <a:r>
              <a:rPr lang="pt-BR" i="1" dirty="0" smtClean="0"/>
              <a:t> y Memorial de </a:t>
            </a:r>
            <a:r>
              <a:rPr lang="pt-BR" i="1" dirty="0" err="1" smtClean="0"/>
              <a:t>las</a:t>
            </a:r>
            <a:r>
              <a:rPr lang="pt-BR" i="1" dirty="0" smtClean="0"/>
              <a:t> denuncias</a:t>
            </a:r>
          </a:p>
          <a:p>
            <a:pPr marL="0" indent="0">
              <a:buNone/>
            </a:pPr>
            <a:r>
              <a:rPr lang="pt-BR" dirty="0" smtClean="0">
                <a:solidFill>
                  <a:schemeClr val="accent1"/>
                </a:solidFill>
              </a:rPr>
              <a:t>1516</a:t>
            </a:r>
            <a:r>
              <a:rPr lang="pt-BR" dirty="0" smtClean="0"/>
              <a:t> </a:t>
            </a:r>
            <a:r>
              <a:rPr lang="pt-BR" dirty="0" err="1" smtClean="0"/>
              <a:t>vuelve</a:t>
            </a:r>
            <a:r>
              <a:rPr lang="pt-BR" dirty="0" smtClean="0"/>
              <a:t> a La </a:t>
            </a:r>
            <a:r>
              <a:rPr lang="pt-BR" dirty="0" err="1" smtClean="0"/>
              <a:t>Española</a:t>
            </a:r>
            <a:r>
              <a:rPr lang="pt-BR" dirty="0" smtClean="0"/>
              <a:t> como Procurador o “</a:t>
            </a:r>
            <a:r>
              <a:rPr lang="pt-BR" dirty="0" err="1" smtClean="0">
                <a:solidFill>
                  <a:srgbClr val="FF0000"/>
                </a:solidFill>
              </a:rPr>
              <a:t>Protector</a:t>
            </a:r>
            <a:r>
              <a:rPr lang="pt-BR" dirty="0" smtClean="0">
                <a:solidFill>
                  <a:srgbClr val="FF0000"/>
                </a:solidFill>
              </a:rPr>
              <a:t> general de todos </a:t>
            </a:r>
            <a:r>
              <a:rPr lang="pt-BR" dirty="0" err="1" smtClean="0">
                <a:solidFill>
                  <a:srgbClr val="FF0000"/>
                </a:solidFill>
              </a:rPr>
              <a:t>los</a:t>
            </a:r>
            <a:r>
              <a:rPr lang="pt-BR" dirty="0" smtClean="0">
                <a:solidFill>
                  <a:srgbClr val="FF0000"/>
                </a:solidFill>
              </a:rPr>
              <a:t> índios e índias”</a:t>
            </a:r>
          </a:p>
          <a:p>
            <a:pPr marL="0" indent="0">
              <a:buNone/>
            </a:pPr>
            <a:r>
              <a:rPr lang="pt-BR" sz="1900" dirty="0" smtClean="0">
                <a:solidFill>
                  <a:srgbClr val="FF0000"/>
                </a:solidFill>
              </a:rPr>
              <a:t>1523 se </a:t>
            </a:r>
            <a:r>
              <a:rPr lang="pt-BR" sz="1900" dirty="0" err="1" smtClean="0">
                <a:solidFill>
                  <a:srgbClr val="FF0000"/>
                </a:solidFill>
              </a:rPr>
              <a:t>hace</a:t>
            </a:r>
            <a:r>
              <a:rPr lang="pt-BR" sz="1900" dirty="0" smtClean="0">
                <a:solidFill>
                  <a:srgbClr val="FF0000"/>
                </a:solidFill>
              </a:rPr>
              <a:t> </a:t>
            </a:r>
            <a:r>
              <a:rPr lang="pt-BR" sz="1900" dirty="0" err="1" smtClean="0">
                <a:solidFill>
                  <a:srgbClr val="FF0000"/>
                </a:solidFill>
              </a:rPr>
              <a:t>fraile</a:t>
            </a:r>
            <a:r>
              <a:rPr lang="pt-BR" sz="1900" dirty="0" smtClean="0">
                <a:solidFill>
                  <a:srgbClr val="FF0000"/>
                </a:solidFill>
              </a:rPr>
              <a:t> </a:t>
            </a:r>
            <a:r>
              <a:rPr lang="pt-BR" sz="1900" dirty="0" err="1" smtClean="0">
                <a:solidFill>
                  <a:srgbClr val="FF0000"/>
                </a:solidFill>
              </a:rPr>
              <a:t>dominico</a:t>
            </a:r>
            <a:endParaRPr lang="pt-BR" sz="1900" dirty="0" smtClean="0">
              <a:solidFill>
                <a:srgbClr val="FF0000"/>
              </a:solidFill>
            </a:endParaRPr>
          </a:p>
          <a:p>
            <a:pPr marL="0" indent="0">
              <a:buNone/>
            </a:pPr>
            <a:r>
              <a:rPr lang="pt-BR" dirty="0" smtClean="0">
                <a:solidFill>
                  <a:schemeClr val="accent1"/>
                </a:solidFill>
              </a:rPr>
              <a:t>1540</a:t>
            </a:r>
            <a:r>
              <a:rPr lang="pt-BR" dirty="0" smtClean="0"/>
              <a:t> Carlos I (V </a:t>
            </a:r>
            <a:r>
              <a:rPr lang="pt-BR" dirty="0" err="1" smtClean="0"/>
              <a:t>del</a:t>
            </a:r>
            <a:r>
              <a:rPr lang="pt-BR" dirty="0" smtClean="0"/>
              <a:t> Sacro </a:t>
            </a:r>
            <a:r>
              <a:rPr lang="pt-BR" dirty="0" err="1" smtClean="0"/>
              <a:t>Imperio</a:t>
            </a:r>
            <a:r>
              <a:rPr lang="pt-BR" dirty="0" smtClean="0"/>
              <a:t>) convoca al </a:t>
            </a:r>
            <a:r>
              <a:rPr lang="pt-BR" dirty="0" err="1" smtClean="0"/>
              <a:t>Consejo</a:t>
            </a:r>
            <a:r>
              <a:rPr lang="pt-BR" dirty="0" smtClean="0"/>
              <a:t> de </a:t>
            </a:r>
            <a:r>
              <a:rPr lang="pt-BR" dirty="0" err="1" smtClean="0"/>
              <a:t>Indias</a:t>
            </a:r>
            <a:r>
              <a:rPr lang="pt-BR" dirty="0" smtClean="0"/>
              <a:t> </a:t>
            </a:r>
            <a:r>
              <a:rPr lang="pt-BR" dirty="0" err="1" smtClean="0"/>
              <a:t>en</a:t>
            </a:r>
            <a:r>
              <a:rPr lang="pt-BR" dirty="0" smtClean="0"/>
              <a:t> </a:t>
            </a:r>
            <a:r>
              <a:rPr lang="pt-BR" dirty="0" err="1" smtClean="0"/>
              <a:t>la</a:t>
            </a:r>
            <a:r>
              <a:rPr lang="pt-BR" dirty="0" smtClean="0"/>
              <a:t> corte </a:t>
            </a:r>
            <a:r>
              <a:rPr lang="pt-BR" dirty="0" err="1" smtClean="0"/>
              <a:t>en</a:t>
            </a:r>
            <a:r>
              <a:rPr lang="pt-BR" dirty="0" smtClean="0"/>
              <a:t> Valladolid </a:t>
            </a:r>
          </a:p>
          <a:p>
            <a:pPr marL="0" indent="0">
              <a:buNone/>
            </a:pPr>
            <a:r>
              <a:rPr lang="pt-BR" sz="1700" dirty="0" smtClean="0">
                <a:solidFill>
                  <a:srgbClr val="FF0000"/>
                </a:solidFill>
              </a:rPr>
              <a:t>El </a:t>
            </a:r>
            <a:r>
              <a:rPr lang="pt-BR" sz="1700" dirty="0" err="1" smtClean="0">
                <a:solidFill>
                  <a:srgbClr val="FF0000"/>
                </a:solidFill>
              </a:rPr>
              <a:t>remedio</a:t>
            </a:r>
            <a:r>
              <a:rPr lang="pt-BR" sz="1700" dirty="0" smtClean="0">
                <a:solidFill>
                  <a:srgbClr val="FF0000"/>
                </a:solidFill>
              </a:rPr>
              <a:t> presentado por </a:t>
            </a:r>
            <a:r>
              <a:rPr lang="pt-BR" sz="1700" dirty="0" err="1" smtClean="0">
                <a:solidFill>
                  <a:srgbClr val="FF0000"/>
                </a:solidFill>
              </a:rPr>
              <a:t>Bartolome</a:t>
            </a:r>
            <a:r>
              <a:rPr lang="pt-BR" sz="1700" dirty="0" smtClean="0">
                <a:solidFill>
                  <a:srgbClr val="FF0000"/>
                </a:solidFill>
              </a:rPr>
              <a:t>: </a:t>
            </a:r>
            <a:r>
              <a:rPr lang="pt-BR" sz="1700" dirty="0" err="1" smtClean="0">
                <a:solidFill>
                  <a:srgbClr val="FF0000"/>
                </a:solidFill>
              </a:rPr>
              <a:t>destitucion</a:t>
            </a:r>
            <a:r>
              <a:rPr lang="pt-BR" sz="1700" dirty="0" smtClean="0">
                <a:solidFill>
                  <a:srgbClr val="FF0000"/>
                </a:solidFill>
              </a:rPr>
              <a:t> de </a:t>
            </a:r>
            <a:r>
              <a:rPr lang="pt-BR" sz="1700" dirty="0" err="1" smtClean="0">
                <a:solidFill>
                  <a:srgbClr val="FF0000"/>
                </a:solidFill>
              </a:rPr>
              <a:t>las</a:t>
            </a:r>
            <a:r>
              <a:rPr lang="pt-BR" sz="1700" dirty="0" smtClean="0">
                <a:solidFill>
                  <a:srgbClr val="FF0000"/>
                </a:solidFill>
              </a:rPr>
              <a:t> </a:t>
            </a:r>
            <a:r>
              <a:rPr lang="pt-BR" sz="1700" dirty="0" err="1" smtClean="0">
                <a:solidFill>
                  <a:srgbClr val="FF0000"/>
                </a:solidFill>
              </a:rPr>
              <a:t>encomiendas</a:t>
            </a:r>
            <a:r>
              <a:rPr lang="pt-BR" sz="1700" dirty="0" smtClean="0">
                <a:solidFill>
                  <a:srgbClr val="FF0000"/>
                </a:solidFill>
              </a:rPr>
              <a:t> y </a:t>
            </a:r>
            <a:r>
              <a:rPr lang="pt-BR" sz="1700" dirty="0" err="1" smtClean="0">
                <a:solidFill>
                  <a:srgbClr val="FF0000"/>
                </a:solidFill>
              </a:rPr>
              <a:t>evangelización</a:t>
            </a:r>
            <a:r>
              <a:rPr lang="pt-BR" sz="1700" dirty="0" smtClean="0">
                <a:solidFill>
                  <a:srgbClr val="FF0000"/>
                </a:solidFill>
              </a:rPr>
              <a:t> confiada a clérigos</a:t>
            </a:r>
          </a:p>
          <a:p>
            <a:pPr marL="0" indent="0">
              <a:buNone/>
            </a:pPr>
            <a:r>
              <a:rPr lang="pt-BR" dirty="0" smtClean="0">
                <a:solidFill>
                  <a:schemeClr val="accent1"/>
                </a:solidFill>
              </a:rPr>
              <a:t>1542</a:t>
            </a:r>
            <a:r>
              <a:rPr lang="pt-BR" dirty="0"/>
              <a:t> </a:t>
            </a:r>
            <a:r>
              <a:rPr lang="pt-BR" dirty="0" err="1" smtClean="0"/>
              <a:t>Leyes</a:t>
            </a:r>
            <a:r>
              <a:rPr lang="pt-BR" dirty="0" smtClean="0"/>
              <a:t> </a:t>
            </a:r>
            <a:r>
              <a:rPr lang="pt-BR" dirty="0" err="1" smtClean="0"/>
              <a:t>Nuevas</a:t>
            </a:r>
            <a:r>
              <a:rPr lang="pt-BR" sz="1600" dirty="0" err="1" smtClean="0">
                <a:solidFill>
                  <a:srgbClr val="FF0000"/>
                </a:solidFill>
              </a:rPr>
              <a:t>libera</a:t>
            </a:r>
            <a:r>
              <a:rPr lang="pt-BR" sz="1600" dirty="0" smtClean="0">
                <a:solidFill>
                  <a:srgbClr val="FF0000"/>
                </a:solidFill>
              </a:rPr>
              <a:t> indígenas de </a:t>
            </a:r>
            <a:r>
              <a:rPr lang="pt-BR" sz="1600" dirty="0" err="1" smtClean="0">
                <a:solidFill>
                  <a:srgbClr val="FF0000"/>
                </a:solidFill>
              </a:rPr>
              <a:t>las</a:t>
            </a:r>
            <a:r>
              <a:rPr lang="pt-BR" sz="1600" dirty="0" smtClean="0">
                <a:solidFill>
                  <a:srgbClr val="FF0000"/>
                </a:solidFill>
              </a:rPr>
              <a:t> </a:t>
            </a:r>
            <a:r>
              <a:rPr lang="pt-BR" sz="1600" dirty="0" err="1" smtClean="0">
                <a:solidFill>
                  <a:srgbClr val="FF0000"/>
                </a:solidFill>
              </a:rPr>
              <a:t>encomiendas</a:t>
            </a:r>
            <a:r>
              <a:rPr lang="pt-BR" sz="1600" dirty="0" smtClean="0">
                <a:solidFill>
                  <a:srgbClr val="FF0000"/>
                </a:solidFill>
              </a:rPr>
              <a:t> y </a:t>
            </a:r>
            <a:r>
              <a:rPr lang="pt-BR" sz="1600" dirty="0" err="1" smtClean="0">
                <a:solidFill>
                  <a:srgbClr val="FF0000"/>
                </a:solidFill>
              </a:rPr>
              <a:t>los</a:t>
            </a:r>
            <a:r>
              <a:rPr lang="pt-BR" sz="1600" dirty="0" smtClean="0">
                <a:solidFill>
                  <a:srgbClr val="FF0000"/>
                </a:solidFill>
              </a:rPr>
              <a:t> </a:t>
            </a:r>
            <a:r>
              <a:rPr lang="pt-BR" sz="1600" dirty="0" err="1" smtClean="0">
                <a:solidFill>
                  <a:srgbClr val="FF0000"/>
                </a:solidFill>
              </a:rPr>
              <a:t>pone</a:t>
            </a:r>
            <a:r>
              <a:rPr lang="pt-BR" sz="1600" dirty="0" smtClean="0">
                <a:solidFill>
                  <a:srgbClr val="FF0000"/>
                </a:solidFill>
              </a:rPr>
              <a:t> </a:t>
            </a:r>
            <a:r>
              <a:rPr lang="pt-BR" sz="1600" dirty="0" err="1" smtClean="0">
                <a:solidFill>
                  <a:srgbClr val="FF0000"/>
                </a:solidFill>
              </a:rPr>
              <a:t>directamente</a:t>
            </a:r>
            <a:r>
              <a:rPr lang="pt-BR" sz="1600" dirty="0" smtClean="0">
                <a:solidFill>
                  <a:srgbClr val="FF0000"/>
                </a:solidFill>
              </a:rPr>
              <a:t> bajo </a:t>
            </a:r>
            <a:r>
              <a:rPr lang="pt-BR" sz="1600" dirty="0" err="1" smtClean="0">
                <a:solidFill>
                  <a:srgbClr val="FF0000"/>
                </a:solidFill>
              </a:rPr>
              <a:t>la</a:t>
            </a:r>
            <a:r>
              <a:rPr lang="pt-BR" sz="1600" dirty="0" smtClean="0">
                <a:solidFill>
                  <a:srgbClr val="FF0000"/>
                </a:solidFill>
              </a:rPr>
              <a:t> corona, </a:t>
            </a:r>
            <a:r>
              <a:rPr lang="pt-BR" sz="1600" dirty="0" err="1" smtClean="0">
                <a:solidFill>
                  <a:srgbClr val="FF0000"/>
                </a:solidFill>
              </a:rPr>
              <a:t>las</a:t>
            </a:r>
            <a:r>
              <a:rPr lang="pt-BR" sz="1600" dirty="0" smtClean="0">
                <a:solidFill>
                  <a:srgbClr val="FF0000"/>
                </a:solidFill>
              </a:rPr>
              <a:t> encomendas existentes </a:t>
            </a:r>
            <a:r>
              <a:rPr lang="pt-BR" sz="1600" dirty="0" err="1" smtClean="0">
                <a:solidFill>
                  <a:srgbClr val="FF0000"/>
                </a:solidFill>
              </a:rPr>
              <a:t>pueden</a:t>
            </a:r>
            <a:r>
              <a:rPr lang="pt-BR" sz="1600" dirty="0" smtClean="0">
                <a:solidFill>
                  <a:srgbClr val="FF0000"/>
                </a:solidFill>
              </a:rPr>
              <a:t> </a:t>
            </a:r>
            <a:r>
              <a:rPr lang="pt-BR" sz="1600" dirty="0" err="1" smtClean="0">
                <a:solidFill>
                  <a:srgbClr val="FF0000"/>
                </a:solidFill>
              </a:rPr>
              <a:t>heredarse</a:t>
            </a:r>
            <a:endParaRPr lang="pt-BR" sz="1600" dirty="0" smtClean="0">
              <a:solidFill>
                <a:srgbClr val="FF0000"/>
              </a:solidFill>
            </a:endParaRPr>
          </a:p>
          <a:p>
            <a:pPr marL="0" indent="0">
              <a:buNone/>
            </a:pPr>
            <a:r>
              <a:rPr lang="pt-BR" sz="1600" dirty="0">
                <a:solidFill>
                  <a:srgbClr val="FF0000"/>
                </a:solidFill>
              </a:rPr>
              <a:t> </a:t>
            </a:r>
            <a:r>
              <a:rPr lang="pt-BR" sz="1600" dirty="0" smtClean="0">
                <a:solidFill>
                  <a:srgbClr val="FF0000"/>
                </a:solidFill>
              </a:rPr>
              <a:t>                  </a:t>
            </a:r>
            <a:r>
              <a:rPr lang="pt-BR" sz="2600" dirty="0" err="1" smtClean="0"/>
              <a:t>la</a:t>
            </a:r>
            <a:r>
              <a:rPr lang="pt-BR" sz="2600" dirty="0" smtClean="0"/>
              <a:t> </a:t>
            </a:r>
            <a:r>
              <a:rPr lang="pt-BR" sz="2600" i="1" dirty="0" err="1" smtClean="0"/>
              <a:t>Brevísima</a:t>
            </a:r>
            <a:r>
              <a:rPr lang="pt-BR" sz="2600" dirty="0" smtClean="0"/>
              <a:t> como documento oficial </a:t>
            </a:r>
            <a:r>
              <a:rPr lang="pt-BR" sz="2600" dirty="0" err="1" smtClean="0"/>
              <a:t>en</a:t>
            </a:r>
            <a:r>
              <a:rPr lang="pt-BR" sz="2600" dirty="0" smtClean="0"/>
              <a:t> </a:t>
            </a:r>
            <a:r>
              <a:rPr lang="pt-BR" sz="2600" dirty="0" err="1" smtClean="0"/>
              <a:t>la</a:t>
            </a:r>
            <a:r>
              <a:rPr lang="pt-BR" sz="2600" dirty="0" smtClean="0"/>
              <a:t> Junta de Valladolid –dirigida al principio Felipe, futuro </a:t>
            </a:r>
            <a:r>
              <a:rPr lang="pt-BR" sz="2600" dirty="0" err="1" smtClean="0"/>
              <a:t>elipe</a:t>
            </a:r>
            <a:r>
              <a:rPr lang="pt-BR" sz="2600" dirty="0" smtClean="0"/>
              <a:t> II, encargado de as </a:t>
            </a:r>
            <a:r>
              <a:rPr lang="pt-BR" sz="2600" dirty="0" err="1" smtClean="0"/>
              <a:t>cuestiones</a:t>
            </a:r>
            <a:r>
              <a:rPr lang="pt-BR" sz="2600" dirty="0" smtClean="0"/>
              <a:t> de </a:t>
            </a:r>
            <a:r>
              <a:rPr lang="pt-BR" sz="2600" dirty="0" err="1" smtClean="0"/>
              <a:t>India</a:t>
            </a:r>
            <a:r>
              <a:rPr lang="pt-BR" sz="2600" dirty="0" smtClean="0"/>
              <a:t> (</a:t>
            </a:r>
            <a:r>
              <a:rPr lang="pt-BR" sz="2600" dirty="0" err="1" smtClean="0"/>
              <a:t>publicación</a:t>
            </a:r>
            <a:r>
              <a:rPr lang="pt-BR" sz="2600" dirty="0" smtClean="0"/>
              <a:t> </a:t>
            </a:r>
            <a:r>
              <a:rPr lang="pt-BR" sz="2600" dirty="0" err="1" smtClean="0"/>
              <a:t>en</a:t>
            </a:r>
            <a:r>
              <a:rPr lang="pt-BR" sz="2600" dirty="0" smtClean="0"/>
              <a:t> 1552) </a:t>
            </a:r>
          </a:p>
          <a:p>
            <a:pPr marL="0" indent="0">
              <a:buNone/>
            </a:pPr>
            <a:r>
              <a:rPr lang="pt-BR" dirty="0" smtClean="0">
                <a:solidFill>
                  <a:schemeClr val="accent1"/>
                </a:solidFill>
              </a:rPr>
              <a:t>1550</a:t>
            </a:r>
            <a:r>
              <a:rPr lang="pt-BR" dirty="0" smtClean="0"/>
              <a:t> </a:t>
            </a:r>
            <a:r>
              <a:rPr lang="pt-BR" dirty="0" err="1"/>
              <a:t>D</a:t>
            </a:r>
            <a:r>
              <a:rPr lang="pt-BR" dirty="0" err="1" smtClean="0"/>
              <a:t>iscusión</a:t>
            </a:r>
            <a:r>
              <a:rPr lang="pt-BR" dirty="0" smtClean="0"/>
              <a:t> </a:t>
            </a:r>
            <a:r>
              <a:rPr lang="pt-BR" dirty="0" err="1" smtClean="0"/>
              <a:t>con</a:t>
            </a:r>
            <a:r>
              <a:rPr lang="pt-BR" dirty="0" smtClean="0"/>
              <a:t> Sepúlveda </a:t>
            </a:r>
            <a:r>
              <a:rPr lang="pt-BR" dirty="0" err="1" smtClean="0"/>
              <a:t>en</a:t>
            </a:r>
            <a:r>
              <a:rPr lang="pt-BR" dirty="0" smtClean="0"/>
              <a:t> Valladolid</a:t>
            </a:r>
          </a:p>
          <a:p>
            <a:pPr marL="0" indent="0">
              <a:buNone/>
            </a:pPr>
            <a:r>
              <a:rPr lang="pt-BR" dirty="0"/>
              <a:t> </a:t>
            </a:r>
            <a:r>
              <a:rPr lang="pt-BR" dirty="0" smtClean="0"/>
              <a:t>         </a:t>
            </a:r>
            <a:r>
              <a:rPr lang="pt-BR" dirty="0" err="1" smtClean="0"/>
              <a:t>Escribe</a:t>
            </a:r>
            <a:r>
              <a:rPr lang="pt-BR" dirty="0" smtClean="0"/>
              <a:t> </a:t>
            </a:r>
            <a:r>
              <a:rPr lang="pt-BR" dirty="0" err="1" smtClean="0"/>
              <a:t>la</a:t>
            </a:r>
            <a:r>
              <a:rPr lang="pt-BR" dirty="0" smtClean="0"/>
              <a:t> </a:t>
            </a:r>
            <a:r>
              <a:rPr lang="pt-BR" i="1" dirty="0" smtClean="0"/>
              <a:t>Apologética Historia Sumaria</a:t>
            </a:r>
            <a:endParaRPr lang="pt-BR" i="1" dirty="0"/>
          </a:p>
        </p:txBody>
      </p:sp>
    </p:spTree>
    <p:extLst>
      <p:ext uri="{BB962C8B-B14F-4D97-AF65-F5344CB8AC3E}">
        <p14:creationId xmlns:p14="http://schemas.microsoft.com/office/powerpoint/2010/main" val="4173152609"/>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normAutofit/>
          </a:bodyPr>
          <a:lstStyle/>
          <a:p>
            <a:r>
              <a:rPr lang="es-ES" sz="2000" dirty="0" smtClean="0"/>
              <a:t>«[...] y envió otras cuadrillas a todas las otras partes de la ciudad donde hacían las dichas fiestas, disimulados como que iban a verlas, y mandó que a cierta hora todos diesen en ellos. Fue él, y estando embebidos y seguros en sus bailes, dice '¡Santiago y a ellos!' Y comienzan con las espadas desnudas a abrir aquellos cuerpos desnudos y delicados y a derramar aquella generosa sangre, que uno no dejaron a vida». (Matanza del Templo Mayor de México)</a:t>
            </a:r>
            <a:endParaRPr lang="pt-BR" sz="2000" dirty="0"/>
          </a:p>
        </p:txBody>
      </p:sp>
      <p:pic>
        <p:nvPicPr>
          <p:cNvPr id="7170" name="Picture 2" descr="http://www.cervantesvirtual.com/images/portales/bartolome_de_las_casas/graf/grabados/09_bartolome_de_las_casas_theodore_bry_grabado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04564" y="1825624"/>
            <a:ext cx="6581104"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72835"/>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519706"/>
          </a:xfrm>
        </p:spPr>
        <p:txBody>
          <a:bodyPr>
            <a:normAutofit/>
          </a:bodyPr>
          <a:lstStyle/>
          <a:p>
            <a:r>
              <a:rPr lang="es-ES" sz="2400" dirty="0" smtClean="0"/>
              <a:t>«[...] hicieron ley los españoles que todos cuantos indios de todo género y edad tomasen a vida echasen dentro en los hoyos, y así las mujeres preñadas y paridas y niños y viejos y cuantos podían tomar, echaban en los hoyos hasta que los henchían traspasados por las estacas, que era una gran lástima de ver, especialmente las mujeres con sus niños». (Guatemala)</a:t>
            </a:r>
            <a:endParaRPr lang="pt-BR" sz="2400" dirty="0"/>
          </a:p>
        </p:txBody>
      </p:sp>
      <p:pic>
        <p:nvPicPr>
          <p:cNvPr id="4" name="Espaço Reservado para Conteúdo 3"/>
          <p:cNvPicPr>
            <a:picLocks noGrp="1" noChangeAspect="1"/>
          </p:cNvPicPr>
          <p:nvPr>
            <p:ph idx="1"/>
          </p:nvPr>
        </p:nvPicPr>
        <p:blipFill>
          <a:blip r:embed="rId2"/>
          <a:stretch>
            <a:fillRect/>
          </a:stretch>
        </p:blipFill>
        <p:spPr>
          <a:xfrm>
            <a:off x="2846231" y="1519707"/>
            <a:ext cx="6310648" cy="5338294"/>
          </a:xfrm>
          <a:prstGeom prst="rect">
            <a:avLst/>
          </a:prstGeom>
        </p:spPr>
      </p:pic>
    </p:spTree>
    <p:extLst>
      <p:ext uri="{BB962C8B-B14F-4D97-AF65-F5344CB8AC3E}">
        <p14:creationId xmlns:p14="http://schemas.microsoft.com/office/powerpoint/2010/main" val="4097677147"/>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32" y="1"/>
            <a:ext cx="12192000" cy="1983346"/>
          </a:xfrm>
        </p:spPr>
        <p:txBody>
          <a:bodyPr>
            <a:normAutofit/>
          </a:bodyPr>
          <a:lstStyle/>
          <a:p>
            <a:r>
              <a:rPr lang="es-ES" sz="1800" dirty="0" smtClean="0"/>
              <a:t>«[...] cuando iba a hacer guerra a algunos pueblos o provincias llevaba de los ya sojuzgados indios cuantos podía, que hiciesen guerra a los otros, y como no les daba de comer a diez y a veinte mil hombres que llevaba, </a:t>
            </a:r>
            <a:r>
              <a:rPr lang="es-ES" sz="1800" dirty="0" err="1" smtClean="0"/>
              <a:t>consentíales</a:t>
            </a:r>
            <a:r>
              <a:rPr lang="es-ES" sz="1800" dirty="0" smtClean="0"/>
              <a:t> que comiesen a los indios que tomaban. Y así había en su real </a:t>
            </a:r>
            <a:r>
              <a:rPr lang="es-ES" sz="1800" dirty="0" err="1" smtClean="0"/>
              <a:t>solenísima</a:t>
            </a:r>
            <a:r>
              <a:rPr lang="es-ES" sz="1800" dirty="0" smtClean="0"/>
              <a:t> carnecería de carne humana, donde en su presencia se mataban los niños y se asaban, y mataban el hombre por solas las manos y pies, que tenían por los mejores bocados [...] Mató infinitas gentes con hacer navíos: llevaba de la mar del Norte a la del Sur ciento y treinta leguas los indios cargados con anclas de tres y cuatro quintales, que se les metían las uñas </a:t>
            </a:r>
            <a:r>
              <a:rPr lang="es-ES" sz="1800" dirty="0" err="1" smtClean="0"/>
              <a:t>dellas</a:t>
            </a:r>
            <a:r>
              <a:rPr lang="es-ES" sz="1800" dirty="0" smtClean="0"/>
              <a:t> por las espaldas y lomos. Y llevó </a:t>
            </a:r>
            <a:r>
              <a:rPr lang="es-ES" sz="1800" dirty="0" err="1" smtClean="0"/>
              <a:t>desta</a:t>
            </a:r>
            <a:r>
              <a:rPr lang="es-ES" sz="1800" dirty="0" smtClean="0"/>
              <a:t> manera mucha artillería en los hombros de los tristes desnudos, y yo </a:t>
            </a:r>
            <a:r>
              <a:rPr lang="es-ES" sz="1800" dirty="0" err="1" smtClean="0"/>
              <a:t>vide</a:t>
            </a:r>
            <a:r>
              <a:rPr lang="es-ES" sz="1800" dirty="0" smtClean="0"/>
              <a:t> muchos cargados de artillería por los caminos angustiados». (Alvarado en Guatemala</a:t>
            </a:r>
            <a:endParaRPr lang="pt-BR" sz="1800" dirty="0"/>
          </a:p>
        </p:txBody>
      </p:sp>
      <p:pic>
        <p:nvPicPr>
          <p:cNvPr id="4" name="Espaço Reservado para Conteúdo 3"/>
          <p:cNvPicPr>
            <a:picLocks noGrp="1" noChangeAspect="1"/>
          </p:cNvPicPr>
          <p:nvPr>
            <p:ph idx="1"/>
          </p:nvPr>
        </p:nvPicPr>
        <p:blipFill>
          <a:blip r:embed="rId2"/>
          <a:stretch>
            <a:fillRect/>
          </a:stretch>
        </p:blipFill>
        <p:spPr>
          <a:xfrm>
            <a:off x="2691685" y="2021983"/>
            <a:ext cx="6787166" cy="4874654"/>
          </a:xfrm>
          <a:prstGeom prst="rect">
            <a:avLst/>
          </a:prstGeom>
        </p:spPr>
      </p:pic>
    </p:spTree>
    <p:extLst>
      <p:ext uri="{BB962C8B-B14F-4D97-AF65-F5344CB8AC3E}">
        <p14:creationId xmlns:p14="http://schemas.microsoft.com/office/powerpoint/2010/main" val="3677581828"/>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normAutofit fontScale="90000"/>
          </a:bodyPr>
          <a:lstStyle/>
          <a:p>
            <a:r>
              <a:rPr lang="es-ES" sz="2000" dirty="0" smtClean="0"/>
              <a:t>«Prendió luego al dicho rey, porque tenía fama de muy rico de oro y plata, y porque le diese muchos tesoros comienza a dalle estos tormentos el tirano: </a:t>
            </a:r>
            <a:r>
              <a:rPr lang="es-ES" sz="2000" dirty="0" err="1" smtClean="0"/>
              <a:t>pónelo</a:t>
            </a:r>
            <a:r>
              <a:rPr lang="es-ES" sz="2000" dirty="0" smtClean="0"/>
              <a:t> en un cepo por los pies, y el cuerpo extendido y atado por las manos a un madero, puesto un brasero junto a los pies, y un muchacho con un hisopillo mojado en aceite de cuando en cuando se los rociaba para </a:t>
            </a:r>
            <a:r>
              <a:rPr lang="es-ES" sz="2000" dirty="0" err="1" smtClean="0"/>
              <a:t>tostalle</a:t>
            </a:r>
            <a:r>
              <a:rPr lang="es-ES" sz="2000" dirty="0" smtClean="0"/>
              <a:t> bien los cueros; de una parte estaba un hombre cruel que se llamaba cristiano con una ballesta armada apuntándole al corazón; de otra, otro con un muy terrible perro bravo, echándoselo, que en un credo lo despedazara». (Muerte del </a:t>
            </a:r>
            <a:r>
              <a:rPr lang="es-ES" sz="2000" dirty="0" err="1" smtClean="0"/>
              <a:t>Cazonci</a:t>
            </a:r>
            <a:r>
              <a:rPr lang="es-ES" sz="2000" dirty="0" smtClean="0"/>
              <a:t>, Michoacán)</a:t>
            </a: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2717442" y="1690689"/>
            <a:ext cx="6722772" cy="5167311"/>
          </a:xfrm>
          <a:prstGeom prst="rect">
            <a:avLst/>
          </a:prstGeom>
        </p:spPr>
      </p:pic>
    </p:spTree>
    <p:extLst>
      <p:ext uri="{BB962C8B-B14F-4D97-AF65-F5344CB8AC3E}">
        <p14:creationId xmlns:p14="http://schemas.microsoft.com/office/powerpoint/2010/main" val="714674752"/>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normAutofit/>
          </a:bodyPr>
          <a:lstStyle/>
          <a:p>
            <a:r>
              <a:rPr lang="es-ES" sz="2800" dirty="0" smtClean="0"/>
              <a:t>«Las mujeres paridas, yendo cargadas con cargas que de los malos cristianos llevaban, no pudiendo llevar las criaturas por el trabajo y flaqueza de hambre, </a:t>
            </a:r>
            <a:r>
              <a:rPr lang="es-ES" sz="2800" dirty="0" err="1" smtClean="0"/>
              <a:t>arrojábanlas</a:t>
            </a:r>
            <a:r>
              <a:rPr lang="es-ES" sz="2800" dirty="0" smtClean="0"/>
              <a:t> por los caminos, donde infinitas perecieron». (Jalisco)</a:t>
            </a:r>
            <a:endParaRPr lang="pt-BR" sz="2800" dirty="0"/>
          </a:p>
        </p:txBody>
      </p:sp>
      <p:pic>
        <p:nvPicPr>
          <p:cNvPr id="4" name="Espaço Reservado para Conteúdo 3"/>
          <p:cNvPicPr>
            <a:picLocks noGrp="1" noChangeAspect="1"/>
          </p:cNvPicPr>
          <p:nvPr>
            <p:ph idx="1"/>
          </p:nvPr>
        </p:nvPicPr>
        <p:blipFill>
          <a:blip r:embed="rId2"/>
          <a:stretch>
            <a:fillRect/>
          </a:stretch>
        </p:blipFill>
        <p:spPr>
          <a:xfrm>
            <a:off x="2833352" y="1918952"/>
            <a:ext cx="6581104" cy="4939047"/>
          </a:xfrm>
          <a:prstGeom prst="rect">
            <a:avLst/>
          </a:prstGeom>
        </p:spPr>
      </p:pic>
    </p:spTree>
    <p:extLst>
      <p:ext uri="{BB962C8B-B14F-4D97-AF65-F5344CB8AC3E}">
        <p14:creationId xmlns:p14="http://schemas.microsoft.com/office/powerpoint/2010/main" val="1857746444"/>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normAutofit fontScale="90000"/>
          </a:bodyPr>
          <a:lstStyle/>
          <a:p>
            <a:r>
              <a:rPr lang="es-ES" sz="2000" dirty="0" smtClean="0"/>
              <a:t>«Como andaban los tristes españoles con perros bravos buscando y aperreando los indios, mujeres y hombres, una india enferma, viendo que no podía huir de los perros que no la hiciesen pedazos como hacían a los otros, tomó una soga y </a:t>
            </a:r>
            <a:r>
              <a:rPr lang="es-ES" sz="2000" dirty="0" err="1" smtClean="0"/>
              <a:t>atóse</a:t>
            </a:r>
            <a:r>
              <a:rPr lang="es-ES" sz="2000" dirty="0" smtClean="0"/>
              <a:t> al pie un niño que tenían de un año y </a:t>
            </a:r>
            <a:r>
              <a:rPr lang="es-ES" sz="2000" dirty="0" err="1" smtClean="0"/>
              <a:t>ahorcóse</a:t>
            </a:r>
            <a:r>
              <a:rPr lang="es-ES" sz="2000" dirty="0" smtClean="0"/>
              <a:t> de una viga. Y no lo hizo tan presto que no llegaron los perros y despedazaron el niño, aunque antes que acabase de morir lo </a:t>
            </a:r>
            <a:r>
              <a:rPr lang="es-ES" sz="2000" dirty="0" err="1" smtClean="0"/>
              <a:t>batizó</a:t>
            </a:r>
            <a:r>
              <a:rPr lang="es-ES" sz="2000" dirty="0" smtClean="0"/>
              <a:t> un fraile [...] En este reino, o en una provincia de la Nueva España, yendo cierto español con sus perros a caza de venados o de conejos un día, no hallando qué cazar </a:t>
            </a:r>
            <a:r>
              <a:rPr lang="es-ES" sz="2000" dirty="0" err="1" smtClean="0"/>
              <a:t>parecióle</a:t>
            </a:r>
            <a:r>
              <a:rPr lang="es-ES" sz="2000" dirty="0" smtClean="0"/>
              <a:t> que tenían hambre los perros, y toma un muchacho chiquito a su madre y con un puñal córtale a tarazones los brazos y las piernas, dando a cada perro su parte». (Yucatán)</a:t>
            </a: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2665927" y="1690689"/>
            <a:ext cx="6246253" cy="5032083"/>
          </a:xfrm>
          <a:prstGeom prst="rect">
            <a:avLst/>
          </a:prstGeom>
        </p:spPr>
      </p:pic>
    </p:spTree>
    <p:extLst>
      <p:ext uri="{BB962C8B-B14F-4D97-AF65-F5344CB8AC3E}">
        <p14:creationId xmlns:p14="http://schemas.microsoft.com/office/powerpoint/2010/main" val="930872570"/>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402355" cy="1690688"/>
          </a:xfrm>
        </p:spPr>
        <p:txBody>
          <a:bodyPr>
            <a:normAutofit/>
          </a:bodyPr>
          <a:lstStyle/>
          <a:p>
            <a:r>
              <a:rPr lang="es-ES" sz="2400" dirty="0" smtClean="0"/>
              <a:t>«(A Atahualpa) </a:t>
            </a:r>
            <a:r>
              <a:rPr lang="es-ES" sz="2400" dirty="0" err="1" smtClean="0"/>
              <a:t>prendiéronle</a:t>
            </a:r>
            <a:r>
              <a:rPr lang="es-ES" sz="2400" dirty="0" smtClean="0"/>
              <a:t> su persona, que venía en unas andas, y después de preso tratan con él que se rescatase. Promete de dar cuatro millones de castellanos y da quince, y ellos </a:t>
            </a:r>
            <a:r>
              <a:rPr lang="es-ES" sz="2400" dirty="0" err="1" smtClean="0"/>
              <a:t>prométenle</a:t>
            </a:r>
            <a:r>
              <a:rPr lang="es-ES" sz="2400" dirty="0" smtClean="0"/>
              <a:t> de </a:t>
            </a:r>
            <a:r>
              <a:rPr lang="es-ES" sz="2400" dirty="0" err="1" smtClean="0"/>
              <a:t>soltalle</a:t>
            </a:r>
            <a:r>
              <a:rPr lang="es-ES" sz="2400" dirty="0" smtClean="0"/>
              <a:t>, pero al fin, no guardándole la fe ni verdad, [...] lo condenaron a quemar vivo, aunque después rogaron algunos al capitán que lo ahogasen, y ahogado lo quemaron»</a:t>
            </a:r>
            <a:endParaRPr lang="pt-BR" sz="2400" dirty="0"/>
          </a:p>
        </p:txBody>
      </p:sp>
      <p:pic>
        <p:nvPicPr>
          <p:cNvPr id="4" name="Espaço Reservado para Conteúdo 3"/>
          <p:cNvPicPr>
            <a:picLocks noGrp="1" noChangeAspect="1"/>
          </p:cNvPicPr>
          <p:nvPr>
            <p:ph idx="1"/>
          </p:nvPr>
        </p:nvPicPr>
        <p:blipFill>
          <a:blip r:embed="rId2"/>
          <a:stretch>
            <a:fillRect/>
          </a:stretch>
        </p:blipFill>
        <p:spPr>
          <a:xfrm>
            <a:off x="2884868" y="1854558"/>
            <a:ext cx="6439436" cy="4842455"/>
          </a:xfrm>
          <a:prstGeom prst="rect">
            <a:avLst/>
          </a:prstGeom>
        </p:spPr>
      </p:pic>
    </p:spTree>
    <p:extLst>
      <p:ext uri="{BB962C8B-B14F-4D97-AF65-F5344CB8AC3E}">
        <p14:creationId xmlns:p14="http://schemas.microsoft.com/office/powerpoint/2010/main" val="3657826924"/>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90153"/>
            <a:ext cx="12192000" cy="1600536"/>
          </a:xfrm>
        </p:spPr>
        <p:txBody>
          <a:bodyPr>
            <a:normAutofit/>
          </a:bodyPr>
          <a:lstStyle/>
          <a:p>
            <a:r>
              <a:rPr lang="es-ES" sz="2000" dirty="0" smtClean="0"/>
              <a:t/>
            </a:r>
            <a:br>
              <a:rPr lang="es-ES" sz="2000" dirty="0" smtClean="0"/>
            </a:br>
            <a:r>
              <a:rPr lang="es-ES" sz="2000" dirty="0" smtClean="0"/>
              <a:t>«</a:t>
            </a:r>
            <a:r>
              <a:rPr lang="es-ES" sz="2000" dirty="0" err="1" smtClean="0"/>
              <a:t>Danle</a:t>
            </a:r>
            <a:r>
              <a:rPr lang="es-ES" sz="2000" dirty="0" smtClean="0"/>
              <a:t> el tormento del trato de cuerda, </a:t>
            </a:r>
            <a:r>
              <a:rPr lang="es-ES" sz="2000" dirty="0" err="1" smtClean="0"/>
              <a:t>échanle</a:t>
            </a:r>
            <a:r>
              <a:rPr lang="es-ES" sz="2000" dirty="0" smtClean="0"/>
              <a:t> sebo ardiendo en la barriga, </a:t>
            </a:r>
            <a:r>
              <a:rPr lang="es-ES" sz="2000" dirty="0" err="1" smtClean="0"/>
              <a:t>pónenle</a:t>
            </a:r>
            <a:r>
              <a:rPr lang="es-ES" sz="2000" dirty="0" smtClean="0"/>
              <a:t> a cada pie una herradura hincada en un palo y el pescuezo atado a otro palo y dos hombres que le tenían las manos, y así le pegaban fuego a los pies y entraba el tirano de rato en rato y le decía que así lo había de matar poco a poco a tormentos si no le daba el oro». (Bogotá)</a:t>
            </a: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3052292" y="1690689"/>
            <a:ext cx="6671257" cy="5070719"/>
          </a:xfrm>
          <a:prstGeom prst="rect">
            <a:avLst/>
          </a:prstGeom>
        </p:spPr>
      </p:pic>
    </p:spTree>
    <p:extLst>
      <p:ext uri="{BB962C8B-B14F-4D97-AF65-F5344CB8AC3E}">
        <p14:creationId xmlns:p14="http://schemas.microsoft.com/office/powerpoint/2010/main" val="3924500614"/>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normAutofit/>
          </a:bodyPr>
          <a:lstStyle/>
          <a:p>
            <a:r>
              <a:rPr lang="es-ES" sz="2000" dirty="0" smtClean="0"/>
              <a:t>«Y la cura o cuidado que </a:t>
            </a:r>
            <a:r>
              <a:rPr lang="es-ES" sz="2000" dirty="0" err="1" smtClean="0"/>
              <a:t>dellos</a:t>
            </a:r>
            <a:r>
              <a:rPr lang="es-ES" sz="2000" dirty="0" smtClean="0"/>
              <a:t> tuvieron fue enviar los hombres a las minas a sacar oro, que es trabajo intolerable, y las mujeres ponían en las estancias, que son granjas, a cavar las labranzas y cultivar la tierra, trabajo para hombres muy fuertes y recios. [...] ¡Decir </a:t>
            </a:r>
            <a:r>
              <a:rPr lang="es-ES" sz="2000" dirty="0" err="1" smtClean="0"/>
              <a:t>asimesmo</a:t>
            </a:r>
            <a:r>
              <a:rPr lang="es-ES" sz="2000" dirty="0" smtClean="0"/>
              <a:t> los azotes, palos, bofetadas, puñadas, maldiciones y otros mil géneros de tormentos que en los trabajos les daban! En verdad que en mucho tiempo ni papel no se pudiese decir, y que fuese para espantar los hombres». (La Española)</a:t>
            </a: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2382592" y="1690689"/>
            <a:ext cx="6400800" cy="5167312"/>
          </a:xfrm>
          <a:prstGeom prst="rect">
            <a:avLst/>
          </a:prstGeom>
        </p:spPr>
      </p:pic>
    </p:spTree>
    <p:extLst>
      <p:ext uri="{BB962C8B-B14F-4D97-AF65-F5344CB8AC3E}">
        <p14:creationId xmlns:p14="http://schemas.microsoft.com/office/powerpoint/2010/main" val="1458106968"/>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0"/>
            <a:ext cx="12286445" cy="1983345"/>
          </a:xfrm>
        </p:spPr>
        <p:txBody>
          <a:bodyPr>
            <a:normAutofit fontScale="90000"/>
          </a:bodyPr>
          <a:lstStyle/>
          <a:p>
            <a:r>
              <a:rPr lang="es-ES" sz="1800" dirty="0" smtClean="0"/>
              <a:t>«[...] envió gente a hacer guerra, donde mataron infinitas ánimas y cortaron manos y narices a mujeres y a hombres que no se podrían contar, y a otros echaron a perros bravos que los comían y despedazaban.</a:t>
            </a:r>
            <a:br>
              <a:rPr lang="es-ES" sz="1800" dirty="0" smtClean="0"/>
            </a:br>
            <a:r>
              <a:rPr lang="es-ES" sz="1800" dirty="0" smtClean="0"/>
              <a:t/>
            </a:r>
            <a:br>
              <a:rPr lang="es-ES" sz="1800" dirty="0" smtClean="0"/>
            </a:br>
            <a:r>
              <a:rPr lang="es-ES" sz="1800" dirty="0" smtClean="0"/>
              <a:t>Otra vez, [...] [los indios] se fueron a un peñón fuerte para se defender de enemigos que tanto carecían de entrañas de hombres, [...] Idos los españoles al peñón, </a:t>
            </a:r>
            <a:r>
              <a:rPr lang="es-ES" sz="1800" dirty="0" err="1" smtClean="0"/>
              <a:t>súbenlo</a:t>
            </a:r>
            <a:r>
              <a:rPr lang="es-ES" sz="1800" dirty="0" smtClean="0"/>
              <a:t> por fuerza, [...] y que los aseguraban que no les harían mal alguno, que no peleasen, luego los indios cesaron; manda el crudelísimo hombre a los españoles que tomasen todas las fuerzas del peñón y, tomadas, que diesen en los indios. [...] Después de haber descansado un rato, mandó el capitán que matasen y despeñasen del peñón abajo, que era muy alto, toda la gente que viva quedaba. Y así la despeñaron toda, y dicen los testigos que veían nubada de indios echados del peñón abajo, de setecientos hombres juntos que caían donde se hacían pedazos». (Nueva Granada)</a:t>
            </a:r>
            <a:endParaRPr lang="pt-BR" sz="1800" dirty="0"/>
          </a:p>
        </p:txBody>
      </p:sp>
      <p:pic>
        <p:nvPicPr>
          <p:cNvPr id="4" name="Espaço Reservado para Conteúdo 3"/>
          <p:cNvPicPr>
            <a:picLocks noGrp="1" noChangeAspect="1"/>
          </p:cNvPicPr>
          <p:nvPr>
            <p:ph idx="1"/>
          </p:nvPr>
        </p:nvPicPr>
        <p:blipFill>
          <a:blip r:embed="rId2"/>
          <a:stretch>
            <a:fillRect/>
          </a:stretch>
        </p:blipFill>
        <p:spPr>
          <a:xfrm>
            <a:off x="2550018" y="1983346"/>
            <a:ext cx="6478072" cy="4765184"/>
          </a:xfrm>
          <a:prstGeom prst="rect">
            <a:avLst/>
          </a:prstGeom>
        </p:spPr>
      </p:pic>
    </p:spTree>
    <p:extLst>
      <p:ext uri="{BB962C8B-B14F-4D97-AF65-F5344CB8AC3E}">
        <p14:creationId xmlns:p14="http://schemas.microsoft.com/office/powerpoint/2010/main" val="1659245692"/>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953037"/>
          </a:xfrm>
        </p:spPr>
        <p:txBody>
          <a:bodyPr>
            <a:normAutofit/>
          </a:bodyPr>
          <a:lstStyle/>
          <a:p>
            <a:pPr algn="ctr"/>
            <a:r>
              <a:rPr lang="es-ES" sz="2000" dirty="0" smtClean="0"/>
              <a:t>Portada de la edición latina de los hermanos De </a:t>
            </a:r>
            <a:r>
              <a:rPr lang="es-ES" sz="2000" dirty="0" err="1" smtClean="0"/>
              <a:t>Bry</a:t>
            </a:r>
            <a:r>
              <a:rPr lang="es-ES" sz="2000" dirty="0" smtClean="0"/>
              <a:t/>
            </a:r>
            <a:br>
              <a:rPr lang="es-ES" sz="2000" dirty="0" smtClean="0"/>
            </a:br>
            <a:r>
              <a:rPr lang="es-ES" sz="2000" dirty="0" smtClean="0"/>
              <a:t>Ilustración extraída de la Biblioteca Nacional de Francia (</a:t>
            </a:r>
            <a:r>
              <a:rPr lang="es-ES" sz="2000" dirty="0" err="1" smtClean="0"/>
              <a:t>Gallica</a:t>
            </a:r>
            <a:r>
              <a:rPr lang="es-ES" sz="2000" dirty="0" smtClean="0"/>
              <a:t>: gallica.bnf.fr)</a:t>
            </a: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3953815" y="953038"/>
            <a:ext cx="4893972" cy="5904962"/>
          </a:xfrm>
        </p:spPr>
      </p:pic>
    </p:spTree>
    <p:extLst>
      <p:ext uri="{BB962C8B-B14F-4D97-AF65-F5344CB8AC3E}">
        <p14:creationId xmlns:p14="http://schemas.microsoft.com/office/powerpoint/2010/main" val="550264318"/>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0"/>
            <a:ext cx="12192000" cy="1751527"/>
          </a:xfrm>
        </p:spPr>
        <p:txBody>
          <a:bodyPr>
            <a:normAutofit/>
          </a:bodyPr>
          <a:lstStyle/>
          <a:p>
            <a:r>
              <a:rPr lang="es-ES" sz="2800" dirty="0"/>
              <a:t>«Hacían unas horcas largas que juntasen casi los pies a la tierra, y de trece en trece, a honor y reverencia de nuestro Redentor y de los doce apóstoles, poniéndoles leña y fuego los quemaban vivos». (La Española)</a:t>
            </a:r>
            <a:endParaRPr lang="pt-BR" sz="2800" dirty="0"/>
          </a:p>
        </p:txBody>
      </p:sp>
      <p:pic>
        <p:nvPicPr>
          <p:cNvPr id="1026" name="Picture 2" descr="http://www.cervantesvirtual.com/images/portales/bartolome_de_las_casas/graf/grabados/02_bartolome_de_las_casas_theodore_bry_grabado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88653" y="1751527"/>
            <a:ext cx="6658377" cy="510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9755566"/>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52" y="0"/>
            <a:ext cx="12101848" cy="2189408"/>
          </a:xfrm>
        </p:spPr>
        <p:txBody>
          <a:bodyPr>
            <a:normAutofit/>
          </a:bodyPr>
          <a:lstStyle/>
          <a:p>
            <a:r>
              <a:rPr lang="es-ES" sz="2000" dirty="0" smtClean="0"/>
              <a:t>«Otros, y todos los que querían tomar a vida, </a:t>
            </a:r>
            <a:r>
              <a:rPr lang="es-ES" sz="2000" dirty="0" err="1" smtClean="0"/>
              <a:t>cortábanles</a:t>
            </a:r>
            <a:r>
              <a:rPr lang="es-ES" sz="2000" dirty="0" smtClean="0"/>
              <a:t> ambas manos y </a:t>
            </a:r>
            <a:r>
              <a:rPr lang="es-ES" sz="2000" dirty="0" err="1" smtClean="0"/>
              <a:t>dellas</a:t>
            </a:r>
            <a:r>
              <a:rPr lang="es-ES" sz="2000" dirty="0" smtClean="0"/>
              <a:t> llevaban colgando, y </a:t>
            </a:r>
            <a:r>
              <a:rPr lang="es-ES" sz="2000" dirty="0" err="1" smtClean="0"/>
              <a:t>decíanles</a:t>
            </a:r>
            <a:r>
              <a:rPr lang="es-ES" sz="2000" dirty="0" smtClean="0"/>
              <a:t>: 'Andad con cartas', conviene a saber: '</a:t>
            </a:r>
            <a:r>
              <a:rPr lang="es-ES" sz="2000" dirty="0" err="1" smtClean="0"/>
              <a:t>Llevá</a:t>
            </a:r>
            <a:r>
              <a:rPr lang="es-ES" sz="2000" dirty="0" smtClean="0"/>
              <a:t> las nuevas a las gentes que estaban </a:t>
            </a:r>
            <a:r>
              <a:rPr lang="es-ES" sz="2000" dirty="0" err="1" smtClean="0"/>
              <a:t>huídas</a:t>
            </a:r>
            <a:r>
              <a:rPr lang="es-ES" sz="2000" dirty="0" smtClean="0"/>
              <a:t> por los montes'.</a:t>
            </a:r>
            <a:br>
              <a:rPr lang="es-ES" sz="2000" dirty="0" smtClean="0"/>
            </a:br>
            <a:r>
              <a:rPr lang="es-ES" sz="2000" dirty="0" smtClean="0"/>
              <a:t/>
            </a:r>
            <a:br>
              <a:rPr lang="es-ES" sz="2000" dirty="0" smtClean="0"/>
            </a:br>
            <a:r>
              <a:rPr lang="es-ES" sz="2000" dirty="0" smtClean="0"/>
              <a:t>Comúnmente mataban a los señores y nobles </a:t>
            </a:r>
            <a:r>
              <a:rPr lang="es-ES" sz="2000" dirty="0" err="1" smtClean="0"/>
              <a:t>desta</a:t>
            </a:r>
            <a:r>
              <a:rPr lang="es-ES" sz="2000" dirty="0" smtClean="0"/>
              <a:t> manera: que hacían unas parrillas de varas sobre horquetas y </a:t>
            </a:r>
            <a:r>
              <a:rPr lang="es-ES" sz="2000" dirty="0" err="1" smtClean="0"/>
              <a:t>atábanlos</a:t>
            </a:r>
            <a:r>
              <a:rPr lang="es-ES" sz="2000" dirty="0" smtClean="0"/>
              <a:t> en ellas y </a:t>
            </a:r>
            <a:r>
              <a:rPr lang="es-ES" sz="2000" dirty="0" err="1" smtClean="0"/>
              <a:t>poníanles</a:t>
            </a:r>
            <a:r>
              <a:rPr lang="es-ES" sz="2000" dirty="0" smtClean="0"/>
              <a:t> por debajo fuego manso, para que poco a poco, dando alaridos, en aquellos tormentos desesperados se les salían las ánimas». (La Española)</a:t>
            </a:r>
            <a:endParaRPr lang="pt-BR" sz="2000" dirty="0"/>
          </a:p>
        </p:txBody>
      </p:sp>
      <p:pic>
        <p:nvPicPr>
          <p:cNvPr id="2050" name="Picture 2" descr="http://www.cervantesvirtual.com/images/portales/bartolome_de_las_casas/graf/grabados/03_bartolome_de_las_casas_theodore_bry_grabado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7746" y="2009104"/>
            <a:ext cx="6542468" cy="4848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584351"/>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000" dirty="0" smtClean="0"/>
              <a:t>«[...] hizo meter dentro de una casa de paja muy grande los más señores por engaño, y metidos les mandó poner fuego y los quemaron vivos. A todos los otros alancearon y metieron a espada con infinita gente, y a la señora </a:t>
            </a:r>
            <a:r>
              <a:rPr lang="es-ES" sz="2000" dirty="0" err="1" smtClean="0"/>
              <a:t>Anacaona</a:t>
            </a:r>
            <a:r>
              <a:rPr lang="es-ES" sz="2000" dirty="0" smtClean="0"/>
              <a:t>, por </a:t>
            </a:r>
            <a:r>
              <a:rPr lang="es-ES" sz="2000" dirty="0" err="1" smtClean="0"/>
              <a:t>hacelle</a:t>
            </a:r>
            <a:r>
              <a:rPr lang="es-ES" sz="2000" dirty="0" smtClean="0"/>
              <a:t> honra, ahorcaron». (La Española)</a:t>
            </a:r>
            <a:endParaRPr lang="pt-BR" sz="2000" dirty="0"/>
          </a:p>
        </p:txBody>
      </p:sp>
      <p:pic>
        <p:nvPicPr>
          <p:cNvPr id="3074" name="Picture 2" descr="http://www.cervantesvirtual.com/images/portales/bartolome_de_las_casas/graf/grabados/04_bartolome_de_las_casas_theodore_bry_grabado_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353560" y="1825625"/>
            <a:ext cx="548487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807178"/>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596979"/>
          </a:xfrm>
        </p:spPr>
        <p:txBody>
          <a:bodyPr>
            <a:normAutofit/>
          </a:bodyPr>
          <a:lstStyle/>
          <a:p>
            <a:r>
              <a:rPr lang="es-ES" sz="1800" dirty="0" smtClean="0"/>
              <a:t>«Y sólo porque huía de gente tan inicua y cruel y se defendía de quien lo quería matar y oprimir hasta la muerte a sí y a toda su gente y generación, lo </a:t>
            </a:r>
            <a:r>
              <a:rPr lang="es-ES" sz="1800" dirty="0" err="1" smtClean="0"/>
              <a:t>hobieron</a:t>
            </a:r>
            <a:r>
              <a:rPr lang="es-ES" sz="1800" dirty="0" smtClean="0"/>
              <a:t> vivo de quemar. Atado al palo </a:t>
            </a:r>
            <a:r>
              <a:rPr lang="es-ES" sz="1800" dirty="0" err="1" smtClean="0"/>
              <a:t>decíale</a:t>
            </a:r>
            <a:r>
              <a:rPr lang="es-ES" sz="1800" dirty="0" smtClean="0"/>
              <a:t> un religioso de San Francisco, santo varón que allí estaba, algunas cosas de Dios y de nuestra fe [...], y que si quería creer aquello que le decía, que iría al cielo, donde había gloria y eterno descanso, y si no, que había de ir al infierno a padecer perpetuos tormentos y penas. Él, pensando un poco, preguntó al religioso si iban cristianos al cielo. El religioso le respondió que sí, pero que iban los que eran buenos. Dijo luego el cacique, sin más pensar, que no quería él ir allá, sino al infierno, por no estar donde estuviesen y por no ver tan cruel gente». (Muerte de </a:t>
            </a:r>
            <a:r>
              <a:rPr lang="es-ES" sz="1800" dirty="0" err="1" smtClean="0"/>
              <a:t>Hatuey</a:t>
            </a:r>
            <a:r>
              <a:rPr lang="es-ES" sz="1800" dirty="0" smtClean="0"/>
              <a:t>, Cuba)</a:t>
            </a:r>
            <a:endParaRPr lang="pt-BR" sz="1800" dirty="0"/>
          </a:p>
        </p:txBody>
      </p:sp>
      <p:pic>
        <p:nvPicPr>
          <p:cNvPr id="4100" name="Picture 4" descr="http://www.cervantesvirtual.com/images/portales/bartolome_de_las_casas/graf/grabados/05_bartolome_de_las_casas_theodore_bry_grabado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17454" y="1690688"/>
            <a:ext cx="5743211" cy="503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42586"/>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690688"/>
          </a:xfrm>
        </p:spPr>
        <p:txBody>
          <a:bodyPr>
            <a:normAutofit/>
          </a:bodyPr>
          <a:lstStyle/>
          <a:p>
            <a:r>
              <a:rPr lang="es-ES" sz="2000" dirty="0" smtClean="0"/>
              <a:t>«[...] dándole un cacique o señor de su voluntad o por miedo (como más es verdad) nueve mil castellanos, no contentos con esto prendieron al dicho señor y </a:t>
            </a:r>
            <a:r>
              <a:rPr lang="es-ES" sz="2000" dirty="0" err="1" smtClean="0"/>
              <a:t>átanlo</a:t>
            </a:r>
            <a:r>
              <a:rPr lang="es-ES" sz="2000" dirty="0" smtClean="0"/>
              <a:t> a un palo sentado en el suelo y, </a:t>
            </a:r>
            <a:r>
              <a:rPr lang="es-ES" sz="2000" dirty="0" err="1" smtClean="0"/>
              <a:t>estendidos</a:t>
            </a:r>
            <a:r>
              <a:rPr lang="es-ES" sz="2000" dirty="0" smtClean="0"/>
              <a:t> los pies, </a:t>
            </a:r>
            <a:r>
              <a:rPr lang="es-ES" sz="2000" dirty="0" err="1" smtClean="0"/>
              <a:t>pónenle</a:t>
            </a:r>
            <a:r>
              <a:rPr lang="es-ES" sz="2000" dirty="0" smtClean="0"/>
              <a:t> fuego a ellos porque diese más oro, y él envió a su casa y trajeron otros tres mil castellanos; </a:t>
            </a:r>
            <a:r>
              <a:rPr lang="es-ES" sz="2000" dirty="0" err="1" smtClean="0"/>
              <a:t>tórnanle</a:t>
            </a:r>
            <a:r>
              <a:rPr lang="es-ES" sz="2000" dirty="0" smtClean="0"/>
              <a:t> a dar tormentos y, él no dando más oro porque no lo tenía o porque no lo quería dar, </a:t>
            </a:r>
            <a:r>
              <a:rPr lang="es-ES" sz="2000" dirty="0" err="1" smtClean="0"/>
              <a:t>tuviéronle</a:t>
            </a:r>
            <a:r>
              <a:rPr lang="es-ES" sz="2000" dirty="0" smtClean="0"/>
              <a:t> de aquella manera hasta que los tuétanos le salieron por las plantas, y así murió». (Tierra Firme)</a:t>
            </a:r>
            <a:endParaRPr lang="pt-BR" sz="2000" dirty="0"/>
          </a:p>
        </p:txBody>
      </p:sp>
      <p:pic>
        <p:nvPicPr>
          <p:cNvPr id="5" name="Espaço Reservado para Conteúdo 4"/>
          <p:cNvPicPr>
            <a:picLocks noGrp="1" noChangeAspect="1"/>
          </p:cNvPicPr>
          <p:nvPr>
            <p:ph idx="1"/>
          </p:nvPr>
        </p:nvPicPr>
        <p:blipFill>
          <a:blip r:embed="rId2"/>
          <a:stretch>
            <a:fillRect/>
          </a:stretch>
        </p:blipFill>
        <p:spPr>
          <a:xfrm>
            <a:off x="2627290" y="1854558"/>
            <a:ext cx="6787166" cy="5003442"/>
          </a:xfrm>
          <a:prstGeom prst="rect">
            <a:avLst/>
          </a:prstGeom>
        </p:spPr>
      </p:pic>
    </p:spTree>
    <p:extLst>
      <p:ext uri="{BB962C8B-B14F-4D97-AF65-F5344CB8AC3E}">
        <p14:creationId xmlns:p14="http://schemas.microsoft.com/office/powerpoint/2010/main" val="3386638452"/>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0"/>
            <a:ext cx="12192000" cy="1790163"/>
          </a:xfrm>
        </p:spPr>
        <p:txBody>
          <a:bodyPr>
            <a:normAutofit/>
          </a:bodyPr>
          <a:lstStyle/>
          <a:p>
            <a:r>
              <a:rPr lang="es-ES" sz="2000" dirty="0" smtClean="0"/>
              <a:t>«A todos los señores, que eran más de ciento y que tenían atados, mandó el capitán sacar y quemar vivos en palos hincados en la tierra. Pero un señor, [...] pudo soltarse y </a:t>
            </a:r>
            <a:r>
              <a:rPr lang="es-ES" sz="2000" dirty="0" err="1" smtClean="0"/>
              <a:t>recogióse</a:t>
            </a:r>
            <a:r>
              <a:rPr lang="es-ES" sz="2000" dirty="0" smtClean="0"/>
              <a:t> con otros veinte o treinta o cuarenta hombres al templo grande que allí tenían, el cual era como fortaleza, que llamaban </a:t>
            </a:r>
            <a:r>
              <a:rPr lang="es-ES" sz="2000" dirty="0" err="1" smtClean="0"/>
              <a:t>cuu</a:t>
            </a:r>
            <a:r>
              <a:rPr lang="es-ES" sz="2000" dirty="0" smtClean="0"/>
              <a:t>, y allí se defendió gran rato del día. Pero los españoles, [...] pusieron fuego al templo y allí los quemaron dando voces: '¡Oh, malos hombres! ¿Qué os hemos hecho?, ¿por qué nos matáis? Andad, que a México iréis, donde nuestro universal señor </a:t>
            </a:r>
            <a:r>
              <a:rPr lang="es-ES" sz="2000" dirty="0" err="1" smtClean="0"/>
              <a:t>Motenzuma</a:t>
            </a:r>
            <a:r>
              <a:rPr lang="es-ES" sz="2000" dirty="0" smtClean="0"/>
              <a:t> de vosotros nos hará venganza'». (Matanza de Cholula)</a:t>
            </a:r>
            <a:endParaRPr lang="pt-BR" sz="2000" dirty="0"/>
          </a:p>
        </p:txBody>
      </p:sp>
      <p:pic>
        <p:nvPicPr>
          <p:cNvPr id="4" name="Espaço Reservado para Conteúdo 3"/>
          <p:cNvPicPr>
            <a:picLocks noGrp="1" noChangeAspect="1"/>
          </p:cNvPicPr>
          <p:nvPr>
            <p:ph idx="1"/>
          </p:nvPr>
        </p:nvPicPr>
        <p:blipFill>
          <a:blip r:embed="rId2"/>
          <a:stretch>
            <a:fillRect/>
          </a:stretch>
        </p:blipFill>
        <p:spPr>
          <a:xfrm>
            <a:off x="2678806" y="1700012"/>
            <a:ext cx="6787166" cy="5061396"/>
          </a:xfrm>
          <a:prstGeom prst="rect">
            <a:avLst/>
          </a:prstGeom>
        </p:spPr>
      </p:pic>
    </p:spTree>
    <p:extLst>
      <p:ext uri="{BB962C8B-B14F-4D97-AF65-F5344CB8AC3E}">
        <p14:creationId xmlns:p14="http://schemas.microsoft.com/office/powerpoint/2010/main" val="1900819378"/>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1"/>
            <a:ext cx="12192000" cy="1275007"/>
          </a:xfrm>
        </p:spPr>
        <p:txBody>
          <a:bodyPr>
            <a:normAutofit fontScale="90000"/>
          </a:bodyPr>
          <a:lstStyle/>
          <a:p>
            <a:r>
              <a:rPr lang="es-ES" sz="2000" dirty="0" smtClean="0"/>
              <a:t/>
            </a:r>
            <a:br>
              <a:rPr lang="es-ES" sz="2000" dirty="0" smtClean="0"/>
            </a:br>
            <a:r>
              <a:rPr lang="es-ES" sz="2000" dirty="0" smtClean="0"/>
              <a:t>«Y a la entrada de la ciudad, saliendo él </a:t>
            </a:r>
            <a:r>
              <a:rPr lang="es-ES" sz="2000" dirty="0" err="1" smtClean="0"/>
              <a:t>mesmo</a:t>
            </a:r>
            <a:r>
              <a:rPr lang="es-ES" sz="2000" dirty="0" smtClean="0"/>
              <a:t> en persona en unas andas de oro con toda su gran corte a </a:t>
            </a:r>
            <a:r>
              <a:rPr lang="es-ES" sz="2000" dirty="0" err="1" smtClean="0"/>
              <a:t>recebirlos</a:t>
            </a:r>
            <a:r>
              <a:rPr lang="es-ES" sz="2000" dirty="0" smtClean="0"/>
              <a:t> y acompañándolos hasta los palacios en que los había mandado aposentar, aquel </a:t>
            </a:r>
            <a:r>
              <a:rPr lang="es-ES" sz="2000" dirty="0" err="1" smtClean="0"/>
              <a:t>mesmo</a:t>
            </a:r>
            <a:r>
              <a:rPr lang="es-ES" sz="2000" dirty="0" smtClean="0"/>
              <a:t> día, según me dijeron algunos de los que allí se hallaron, con cierta disimulación, estando seguro, prendieron al gran rey </a:t>
            </a:r>
            <a:r>
              <a:rPr lang="es-ES" sz="2000" dirty="0" err="1" smtClean="0"/>
              <a:t>Motenzuma</a:t>
            </a:r>
            <a:r>
              <a:rPr lang="es-ES" sz="2000" dirty="0" smtClean="0"/>
              <a:t> y pusieron ochenta hombres que le guardasen». (Nueva España)</a:t>
            </a:r>
            <a:endParaRPr lang="pt-BR" sz="2000" dirty="0"/>
          </a:p>
        </p:txBody>
      </p:sp>
      <p:pic>
        <p:nvPicPr>
          <p:cNvPr id="6146" name="Picture 2" descr="http://www.cervantesvirtual.com/images/portales/bartolome_de_las_casas/graf/grabados/08_bartolome_de_las_casas_theodore_bry_grabado_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49262" y="1481072"/>
            <a:ext cx="6490952" cy="5376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041054"/>
      </p:ext>
    </p:extLst>
  </p:cSld>
  <p:clrMapOvr>
    <a:masterClrMapping/>
  </p:clrMapOvr>
  <mc:AlternateContent xmlns:mc="http://schemas.openxmlformats.org/markup-compatibility/2006">
    <mc:Choice xmlns:p14="http://schemas.microsoft.com/office/powerpoint/2010/main" Requires="p14">
      <p:transition p14:dur="100" advTm="10000">
        <p:cut/>
      </p:transition>
    </mc:Choice>
    <mc:Fallback>
      <p:transition advTm="10000">
        <p:cut/>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TotalTime>
  <Words>1724</Words>
  <Application>Microsoft Office PowerPoint</Application>
  <PresentationFormat>Widescreen</PresentationFormat>
  <Paragraphs>34</Paragraphs>
  <Slides>19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19</vt:i4>
      </vt:variant>
    </vt:vector>
  </HeadingPairs>
  <TitlesOfParts>
    <vt:vector size="23" baseType="lpstr">
      <vt:lpstr>Arial</vt:lpstr>
      <vt:lpstr>Calibri</vt:lpstr>
      <vt:lpstr>Calibri Light</vt:lpstr>
      <vt:lpstr>Tema do Office</vt:lpstr>
      <vt:lpstr>Bartolomé de Las Casas: algunos datos biográficos</vt:lpstr>
      <vt:lpstr>Portada de la edición latina de los hermanos De Bry Ilustración extraída de la Biblioteca Nacional de Francia (Gallica: gallica.bnf.fr)</vt:lpstr>
      <vt:lpstr>«Hacían unas horcas largas que juntasen casi los pies a la tierra, y de trece en trece, a honor y reverencia de nuestro Redentor y de los doce apóstoles, poniéndoles leña y fuego los quemaban vivos». (La Española)</vt:lpstr>
      <vt:lpstr>«Otros, y todos los que querían tomar a vida, cortábanles ambas manos y dellas llevaban colgando, y decíanles: 'Andad con cartas', conviene a saber: 'Llevá las nuevas a las gentes que estaban huídas por los montes'.  Comúnmente mataban a los señores y nobles desta manera: que hacían unas parrillas de varas sobre horquetas y atábanlos en ellas y poníanles por debajo fuego manso, para que poco a poco, dando alaridos, en aquellos tormentos desesperados se les salían las ánimas». (La Española)</vt:lpstr>
      <vt:lpstr>«[...] hizo meter dentro de una casa de paja muy grande los más señores por engaño, y metidos les mandó poner fuego y los quemaron vivos. A todos los otros alancearon y metieron a espada con infinita gente, y a la señora Anacaona, por hacelle honra, ahorcaron». (La Española)</vt:lpstr>
      <vt:lpstr>«Y sólo porque huía de gente tan inicua y cruel y se defendía de quien lo quería matar y oprimir hasta la muerte a sí y a toda su gente y generación, lo hobieron vivo de quemar. Atado al palo decíale un religioso de San Francisco, santo varón que allí estaba, algunas cosas de Dios y de nuestra fe [...], y que si quería creer aquello que le decía, que iría al cielo, donde había gloria y eterno descanso, y si no, que había de ir al infierno a padecer perpetuos tormentos y penas. Él, pensando un poco, preguntó al religioso si iban cristianos al cielo. El religioso le respondió que sí, pero que iban los que eran buenos. Dijo luego el cacique, sin más pensar, que no quería él ir allá, sino al infierno, por no estar donde estuviesen y por no ver tan cruel gente». (Muerte de Hatuey, Cuba)</vt:lpstr>
      <vt:lpstr>«[...] dándole un cacique o señor de su voluntad o por miedo (como más es verdad) nueve mil castellanos, no contentos con esto prendieron al dicho señor y átanlo a un palo sentado en el suelo y, estendidos los pies, pónenle fuego a ellos porque diese más oro, y él envió a su casa y trajeron otros tres mil castellanos; tórnanle a dar tormentos y, él no dando más oro porque no lo tenía o porque no lo quería dar, tuviéronle de aquella manera hasta que los tuétanos le salieron por las plantas, y así murió». (Tierra Firme)</vt:lpstr>
      <vt:lpstr>«A todos los señores, que eran más de ciento y que tenían atados, mandó el capitán sacar y quemar vivos en palos hincados en la tierra. Pero un señor, [...] pudo soltarse y recogióse con otros veinte o treinta o cuarenta hombres al templo grande que allí tenían, el cual era como fortaleza, que llamaban cuu, y allí se defendió gran rato del día. Pero los españoles, [...] pusieron fuego al templo y allí los quemaron dando voces: '¡Oh, malos hombres! ¿Qué os hemos hecho?, ¿por qué nos matáis? Andad, que a México iréis, donde nuestro universal señor Motenzuma de vosotros nos hará venganza'». (Matanza de Cholula)</vt:lpstr>
      <vt:lpstr> «Y a la entrada de la ciudad, saliendo él mesmo en persona en unas andas de oro con toda su gran corte a recebirlos y acompañándolos hasta los palacios en que los había mandado aposentar, aquel mesmo día, según me dijeron algunos de los que allí se hallaron, con cierta disimulación, estando seguro, prendieron al gran rey Motenzuma y pusieron ochenta hombres que le guardasen». (Nueva España)</vt:lpstr>
      <vt:lpstr>«[...] y envió otras cuadrillas a todas las otras partes de la ciudad donde hacían las dichas fiestas, disimulados como que iban a verlas, y mandó que a cierta hora todos diesen en ellos. Fue él, y estando embebidos y seguros en sus bailes, dice '¡Santiago y a ellos!' Y comienzan con las espadas desnudas a abrir aquellos cuerpos desnudos y delicados y a derramar aquella generosa sangre, que uno no dejaron a vida». (Matanza del Templo Mayor de México)</vt:lpstr>
      <vt:lpstr>«[...] hicieron ley los españoles que todos cuantos indios de todo género y edad tomasen a vida echasen dentro en los hoyos, y así las mujeres preñadas y paridas y niños y viejos y cuantos podían tomar, echaban en los hoyos hasta que los henchían traspasados por las estacas, que era una gran lástima de ver, especialmente las mujeres con sus niños». (Guatemala)</vt:lpstr>
      <vt:lpstr>«[...] cuando iba a hacer guerra a algunos pueblos o provincias llevaba de los ya sojuzgados indios cuantos podía, que hiciesen guerra a los otros, y como no les daba de comer a diez y a veinte mil hombres que llevaba, consentíales que comiesen a los indios que tomaban. Y así había en su real solenísima carnecería de carne humana, donde en su presencia se mataban los niños y se asaban, y mataban el hombre por solas las manos y pies, que tenían por los mejores bocados [...] Mató infinitas gentes con hacer navíos: llevaba de la mar del Norte a la del Sur ciento y treinta leguas los indios cargados con anclas de tres y cuatro quintales, que se les metían las uñas dellas por las espaldas y lomos. Y llevó desta manera mucha artillería en los hombros de los tristes desnudos, y yo vide muchos cargados de artillería por los caminos angustiados». (Alvarado en Guatemala</vt:lpstr>
      <vt:lpstr>«Prendió luego al dicho rey, porque tenía fama de muy rico de oro y plata, y porque le diese muchos tesoros comienza a dalle estos tormentos el tirano: pónelo en un cepo por los pies, y el cuerpo extendido y atado por las manos a un madero, puesto un brasero junto a los pies, y un muchacho con un hisopillo mojado en aceite de cuando en cuando se los rociaba para tostalle bien los cueros; de una parte estaba un hombre cruel que se llamaba cristiano con una ballesta armada apuntándole al corazón; de otra, otro con un muy terrible perro bravo, echándoselo, que en un credo lo despedazara». (Muerte del Cazonci, Michoacán)</vt:lpstr>
      <vt:lpstr>«Las mujeres paridas, yendo cargadas con cargas que de los malos cristianos llevaban, no pudiendo llevar las criaturas por el trabajo y flaqueza de hambre, arrojábanlas por los caminos, donde infinitas perecieron». (Jalisco)</vt:lpstr>
      <vt:lpstr>«Como andaban los tristes españoles con perros bravos buscando y aperreando los indios, mujeres y hombres, una india enferma, viendo que no podía huir de los perros que no la hiciesen pedazos como hacían a los otros, tomó una soga y atóse al pie un niño que tenían de un año y ahorcóse de una viga. Y no lo hizo tan presto que no llegaron los perros y despedazaron el niño, aunque antes que acabase de morir lo batizó un fraile [...] En este reino, o en una provincia de la Nueva España, yendo cierto español con sus perros a caza de venados o de conejos un día, no hallando qué cazar parecióle que tenían hambre los perros, y toma un muchacho chiquito a su madre y con un puñal córtale a tarazones los brazos y las piernas, dando a cada perro su parte». (Yucatán)</vt:lpstr>
      <vt:lpstr>«(A Atahualpa) prendiéronle su persona, que venía en unas andas, y después de preso tratan con él que se rescatase. Promete de dar cuatro millones de castellanos y da quince, y ellos prométenle de soltalle, pero al fin, no guardándole la fe ni verdad, [...] lo condenaron a quemar vivo, aunque después rogaron algunos al capitán que lo ahogasen, y ahogado lo quemaron»</vt:lpstr>
      <vt:lpstr> «Danle el tormento del trato de cuerda, échanle sebo ardiendo en la barriga, pónenle a cada pie una herradura hincada en un palo y el pescuezo atado a otro palo y dos hombres que le tenían las manos, y así le pegaban fuego a los pies y entraba el tirano de rato en rato y le decía que así lo había de matar poco a poco a tormentos si no le daba el oro». (Bogotá)</vt:lpstr>
      <vt:lpstr>«Y la cura o cuidado que dellos tuvieron fue enviar los hombres a las minas a sacar oro, que es trabajo intolerable, y las mujeres ponían en las estancias, que son granjas, a cavar las labranzas y cultivar la tierra, trabajo para hombres muy fuertes y recios. [...] ¡Decir asimesmo los azotes, palos, bofetadas, puñadas, maldiciones y otros mil géneros de tormentos que en los trabajos les daban! En verdad que en mucho tiempo ni papel no se pudiese decir, y que fuese para espantar los hombres». (La Española)</vt:lpstr>
      <vt:lpstr>«[...] envió gente a hacer guerra, donde mataron infinitas ánimas y cortaron manos y narices a mujeres y a hombres que no se podrían contar, y a otros echaron a perros bravos que los comían y despedazaban.  Otra vez, [...] [los indios] se fueron a un peñón fuerte para se defender de enemigos que tanto carecían de entrañas de hombres, [...] Idos los españoles al peñón, súbenlo por fuerza, [...] y que los aseguraban que no les harían mal alguno, que no peleasen, luego los indios cesaron; manda el crudelísimo hombre a los españoles que tomasen todas las fuerzas del peñón y, tomadas, que diesen en los indios. [...] Después de haber descansado un rato, mandó el capitán que matasen y despeñasen del peñón abajo, que era muy alto, toda la gente que viva quedaba. Y así la despeñaron toda, y dicen los testigos que veían nubada de indios echados del peñón abajo, de setecientos hombres juntos que caían donde se hacían pedazos». (Nueva Granada)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Conta da Microsoft</dc:creator>
  <cp:lastModifiedBy>Conta da Microsoft</cp:lastModifiedBy>
  <cp:revision>21</cp:revision>
  <dcterms:created xsi:type="dcterms:W3CDTF">2021-05-28T17:44:57Z</dcterms:created>
  <dcterms:modified xsi:type="dcterms:W3CDTF">2021-05-31T15:20:59Z</dcterms:modified>
</cp:coreProperties>
</file>