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32"/>
  </p:notesMasterIdLst>
  <p:sldIdLst>
    <p:sldId id="261" r:id="rId2"/>
    <p:sldId id="262" r:id="rId3"/>
    <p:sldId id="406" r:id="rId4"/>
    <p:sldId id="407" r:id="rId5"/>
    <p:sldId id="408" r:id="rId6"/>
    <p:sldId id="409" r:id="rId7"/>
    <p:sldId id="410" r:id="rId8"/>
    <p:sldId id="411" r:id="rId9"/>
    <p:sldId id="412" r:id="rId10"/>
    <p:sldId id="431" r:id="rId11"/>
    <p:sldId id="413" r:id="rId12"/>
    <p:sldId id="416" r:id="rId13"/>
    <p:sldId id="417" r:id="rId14"/>
    <p:sldId id="414" r:id="rId15"/>
    <p:sldId id="415" r:id="rId16"/>
    <p:sldId id="419" r:id="rId17"/>
    <p:sldId id="420" r:id="rId18"/>
    <p:sldId id="421" r:id="rId19"/>
    <p:sldId id="422" r:id="rId20"/>
    <p:sldId id="374" r:id="rId21"/>
    <p:sldId id="423" r:id="rId22"/>
    <p:sldId id="367" r:id="rId23"/>
    <p:sldId id="424" r:id="rId24"/>
    <p:sldId id="383" r:id="rId25"/>
    <p:sldId id="425" r:id="rId26"/>
    <p:sldId id="426" r:id="rId27"/>
    <p:sldId id="427" r:id="rId28"/>
    <p:sldId id="428" r:id="rId29"/>
    <p:sldId id="429" r:id="rId30"/>
    <p:sldId id="430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62" autoAdjust="0"/>
    <p:restoredTop sz="94660"/>
  </p:normalViewPr>
  <p:slideViewPr>
    <p:cSldViewPr snapToGrid="0">
      <p:cViewPr varScale="1">
        <p:scale>
          <a:sx n="67" d="100"/>
          <a:sy n="67" d="100"/>
        </p:scale>
        <p:origin x="764" y="4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EFE383-88FF-44F1-A406-07878A2EF5C9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B850BF-138B-4AE8-BE5C-1C3D25DB0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280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0B9AAC68-4EB6-4F89-A914-6B0B85D36D8F}" type="datetime1">
              <a:rPr lang="en-US" smtClean="0"/>
              <a:t>5/31/2021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International Economics, UIUC, Fall 2019 - Mauro Rodrigues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0960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01C76-835C-4A0B-9AFD-CB80DE971937}" type="datetime1">
              <a:rPr lang="en-US" smtClean="0"/>
              <a:t>5/31/2021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International Economics, UIUC, Fall 2019 - Mauro Rodrigues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392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CE9CC-1188-4DBB-88E3-E7E20EFB6EE2}" type="datetime1">
              <a:rPr lang="en-US" smtClean="0"/>
              <a:t>5/31/2021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International Economics, UIUC, Fall 2019 - Mauro Rodrigues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7518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33587-79FB-4E32-9428-95194CA7A5F9}" type="datetime1">
              <a:rPr lang="en-US" smtClean="0"/>
              <a:t>5/31/2021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International Economics, UIUC, Fall 2019 - Mauro Rodrigues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87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16F87-F95E-492A-9A8C-528D21725639}" type="datetime1">
              <a:rPr lang="en-US" smtClean="0"/>
              <a:t>5/31/2021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International Economics, UIUC, Fall 2019 - Mauro Rodrigues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0595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B0A54-693B-4F02-A143-F2EF2DB01C24}" type="datetime1">
              <a:rPr lang="en-US" smtClean="0"/>
              <a:t>5/31/2021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International Economics, UIUC, Fall 2019 - Mauro Rodrigues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726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37B42-C5A9-416C-9D7D-D4D115154AE6}" type="datetime1">
              <a:rPr lang="en-US" smtClean="0"/>
              <a:t>5/31/2021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International Economics, UIUC, Fall 2019 - Mauro Rodrigues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167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4A36D-59BD-4B68-9212-13B3E2F7BA6E}" type="datetime1">
              <a:rPr lang="en-US" smtClean="0"/>
              <a:t>5/31/2021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International Economics, UIUC, Fall 2019 - Mauro Rodrigues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250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D3D43-0C94-45B4-B23B-751DED31DD8D}" type="datetime1">
              <a:rPr lang="en-US" smtClean="0"/>
              <a:t>5/31/2021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International Economics, UIUC, Fall 2019 - Mauro Rodrigues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921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94B16-4514-4039-A160-D4CC2E7D1C79}" type="datetime1">
              <a:rPr lang="en-US" smtClean="0"/>
              <a:t>5/31/2021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International Economics, UIUC, Fall 2019 - Mauro Rodrigues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095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98D21-DADE-4D0B-80BB-13A50C70EC24}" type="datetime1">
              <a:rPr lang="en-US" smtClean="0"/>
              <a:t>5/31/2021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International Economics, UIUC, Fall 2019 - Mauro Rodrigues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8318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3D363697-7F4E-4F09-958B-BAF195DD3B40}" type="datetime1">
              <a:rPr lang="en-US" smtClean="0"/>
              <a:t>5/31/2021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r>
              <a:rPr lang="pt-BR"/>
              <a:t>International Economics, UIUC, Fall 2019 - Mauro Rodrigues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ABB1E195-B4C4-4D8D-9171-F90BABCE93C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0469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ohnromalis.com/wp-content/uploads/2012/07/factor.pdf" TargetMode="External"/><Relationship Id="rId2" Type="http://schemas.openxmlformats.org/officeDocument/2006/relationships/hyperlink" Target="https://pdfs.semanticscholar.org/cf2a/a9b264ab8d90d8a1c3869bfe5a6b05b7ed59.pdf?_ga=2.159014906.1575075572.1583163331-671499849.1583163331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id.world/country/usa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levelandfed.org/newsroom-and-events/publications/economic-commentary/economic-commentary-archives/2012-economic-commentaries/ec-201210-the-college-wage-premium.aspx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0.png"/><Relationship Id="rId4" Type="http://schemas.openxmlformats.org/officeDocument/2006/relationships/image" Target="../media/image6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5.png"/><Relationship Id="rId12" Type="http://schemas.openxmlformats.org/officeDocument/2006/relationships/image" Target="../media/image28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11" Type="http://schemas.openxmlformats.org/officeDocument/2006/relationships/image" Target="../media/image27.png"/><Relationship Id="rId5" Type="http://schemas.openxmlformats.org/officeDocument/2006/relationships/image" Target="../media/image64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4" Type="http://schemas.openxmlformats.org/officeDocument/2006/relationships/image" Target="../media/image63.png"/><Relationship Id="rId9" Type="http://schemas.openxmlformats.org/officeDocument/2006/relationships/image" Target="../media/image47.png"/><Relationship Id="rId1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C339B-E894-44DC-B787-9A26F3CE8A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Heckscher-</a:t>
            </a:r>
            <a:r>
              <a:rPr lang="en-US" dirty="0" err="1"/>
              <a:t>ohlin</a:t>
            </a:r>
            <a:r>
              <a:rPr lang="en-US" dirty="0"/>
              <a:t> model – Part IV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767B10-0890-414A-AF66-1D575F15958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Econ 490</a:t>
            </a:r>
          </a:p>
          <a:p>
            <a:r>
              <a:rPr lang="en-US" dirty="0"/>
              <a:t>International Economics</a:t>
            </a:r>
          </a:p>
          <a:p>
            <a:r>
              <a:rPr lang="en-US" dirty="0"/>
              <a:t>UIUC, Fall 2019</a:t>
            </a:r>
          </a:p>
          <a:p>
            <a:r>
              <a:rPr lang="en-US" dirty="0"/>
              <a:t>Mauro Rodrigues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7AC60A-5E97-4C95-9E46-2F78E1EC0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International Economics, UIUC, Fall 2019 - Mauro Rodrigues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45BBA4-AD32-4AA0-9B04-05C546227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8730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3D069-BC10-4355-9D2A-2BF0F9332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Empirical evidence</a:t>
            </a:r>
            <a:br>
              <a:rPr lang="pt-BR" dirty="0"/>
            </a:br>
            <a:r>
              <a:rPr lang="pt-BR" sz="3000" cap="none" dirty="0"/>
              <a:t>Missing Trade 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49D70D-AB31-4349-B592-4B488D429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International Economics, UIUC, Fall 2019 - Mauro Rodrigues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9C67D1-F1E0-43FC-8D37-7C56F8F4E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10</a:t>
            </a:fld>
            <a:endParaRPr lang="en-US"/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BB1B800A-142A-4DFE-BA81-75955607A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628" y="1451610"/>
            <a:ext cx="6938581" cy="4821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">
            <a:extLst>
              <a:ext uri="{FF2B5EF4-FFF2-40B4-BE49-F238E27FC236}">
                <a16:creationId xmlns:a16="http://schemas.microsoft.com/office/drawing/2014/main" id="{F839374F-B592-4278-B942-D73037FF7F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4128" y="5608930"/>
            <a:ext cx="4315119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Source: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000" dirty="0">
              <a:solidFill>
                <a:srgbClr val="000000"/>
              </a:solidFill>
              <a:latin typeface="Arial Unicode M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Trefler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, Daniel, 1993. "International Factor Price Differences: Leontief Was Right!," </a:t>
            </a:r>
            <a:r>
              <a:rPr kumimoji="0" lang="en-US" altLang="en-US" sz="1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Journal of Political Economy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, University of Chicago Press, vol. 101(6), pages 961-987, December.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8268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3D069-BC10-4355-9D2A-2BF0F9332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Empirical evidence</a:t>
            </a:r>
            <a:br>
              <a:rPr lang="pt-BR" dirty="0"/>
            </a:br>
            <a:r>
              <a:rPr lang="pt-BR" sz="3000" cap="none" dirty="0"/>
              <a:t>Skilled vs Unskilled Labor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60C56-C1DE-4FDA-965C-10D10E02F3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9720071" cy="4023360"/>
          </a:xfrm>
        </p:spPr>
        <p:txBody>
          <a:bodyPr anchor="ctr">
            <a:normAutofit/>
          </a:bodyPr>
          <a:lstStyle/>
          <a:p>
            <a:pPr lvl="1" algn="just"/>
            <a:r>
              <a:rPr lang="en-US" sz="2400" dirty="0"/>
              <a:t>We have analyzed a model with two factors: capital and labor</a:t>
            </a:r>
          </a:p>
          <a:p>
            <a:pPr lvl="1" algn="just"/>
            <a:r>
              <a:rPr lang="en-US" sz="2400" dirty="0"/>
              <a:t>Different distinction: skilled labor and unskilled labor</a:t>
            </a:r>
            <a:endParaRPr lang="pt-BR" sz="2400" dirty="0"/>
          </a:p>
          <a:p>
            <a:pPr lvl="2"/>
            <a:r>
              <a:rPr lang="pt-BR" sz="2000" dirty="0"/>
              <a:t>Seems to make more sense in the data (Leontief paradox gave us a hint already)</a:t>
            </a:r>
          </a:p>
          <a:p>
            <a:pPr lvl="1"/>
            <a:r>
              <a:rPr lang="pt-BR" sz="2400" dirty="0"/>
              <a:t>In the data, these factors are usually measured in two different ways:</a:t>
            </a:r>
          </a:p>
          <a:p>
            <a:pPr lvl="2"/>
            <a:r>
              <a:rPr lang="pt-BR" sz="2000" dirty="0"/>
              <a:t>Education: college graduates vs non-college graduates</a:t>
            </a:r>
          </a:p>
          <a:p>
            <a:pPr lvl="2"/>
            <a:r>
              <a:rPr lang="pt-BR" sz="2000" dirty="0"/>
              <a:t>Non-production workers vs production workers</a:t>
            </a:r>
          </a:p>
          <a:p>
            <a:pPr lvl="1"/>
            <a:r>
              <a:rPr lang="pt-BR" sz="2400" dirty="0"/>
              <a:t>They are highly correlated</a:t>
            </a:r>
          </a:p>
          <a:p>
            <a:pPr lvl="1"/>
            <a:r>
              <a:rPr lang="pt-BR" sz="2400" dirty="0"/>
              <a:t>John Romalis’ paper – figures in following slides</a:t>
            </a:r>
          </a:p>
          <a:p>
            <a:pPr lvl="2"/>
            <a:r>
              <a:rPr lang="pt-BR" sz="2000" dirty="0"/>
              <a:t>Share of US imports by industry (ordered by skill-intensity)</a:t>
            </a:r>
          </a:p>
          <a:p>
            <a:pPr lvl="2"/>
            <a:r>
              <a:rPr lang="pt-BR" sz="2000" dirty="0"/>
              <a:t>Skill intensity: share of non-production workers in US (industry level)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49D70D-AB31-4349-B592-4B488D429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International Economics, UIUC, Fall 2019 - Mauro Rodrigues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9C67D1-F1E0-43FC-8D37-7C56F8F4E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244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94E06D-D7BA-4217-9FE5-90F5ED453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International Economics, UIUC, Fall 2019 - Mauro Rodrigues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51C1B3-89E8-4AF1-B8BA-4004EA479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0F235784-310E-4D4F-8BEE-A38207FE39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080" y="847725"/>
            <a:ext cx="7620000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44319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94E06D-D7BA-4217-9FE5-90F5ED453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International Economics, UIUC, Fall 2019 - Mauro Rodrigues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51C1B3-89E8-4AF1-B8BA-4004EA479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13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E812631-A295-4D5E-A8EE-105451AFE2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0" y="786606"/>
            <a:ext cx="7239000" cy="528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57D1B91-8B6B-44C6-AAF4-E128E000C9C1}"/>
              </a:ext>
            </a:extLst>
          </p:cNvPr>
          <p:cNvSpPr txBox="1"/>
          <p:nvPr/>
        </p:nvSpPr>
        <p:spPr>
          <a:xfrm>
            <a:off x="516018" y="202630"/>
            <a:ext cx="5579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Asian Tigers: South Korea, Hong Kong, Taiwan, Singapore</a:t>
            </a:r>
          </a:p>
        </p:txBody>
      </p:sp>
    </p:spTree>
    <p:extLst>
      <p:ext uri="{BB962C8B-B14F-4D97-AF65-F5344CB8AC3E}">
        <p14:creationId xmlns:p14="http://schemas.microsoft.com/office/powerpoint/2010/main" val="27351098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4E1D83-C305-45B8-B422-D074016C8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International Economics, UIUC, Fall 2019 - Mauro Rodrigues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6FA182-94A8-42FC-BA22-49E031FD0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14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92DB87-DEB9-4D89-BC0D-D925722643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223" y="0"/>
            <a:ext cx="7588438" cy="6858000"/>
          </a:xfrm>
          <a:prstGeom prst="rect">
            <a:avLst/>
          </a:prstGeom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D7ADCD3F-2843-43C9-97D0-C472D66139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76881" y="4111074"/>
            <a:ext cx="431511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Source: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000" dirty="0">
              <a:solidFill>
                <a:srgbClr val="000000"/>
              </a:solidFill>
              <a:latin typeface="Arial Unicode MS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dirty="0">
                <a:solidFill>
                  <a:srgbClr val="000000"/>
                </a:solidFill>
                <a:latin typeface="Arial Unicode MS"/>
              </a:rPr>
              <a:t>Krugman, P. R.; Obstfeld, M.; Melitz, M. (2018). </a:t>
            </a:r>
            <a:r>
              <a:rPr lang="en-US" altLang="en-US" sz="1000" i="1" dirty="0">
                <a:solidFill>
                  <a:srgbClr val="000000"/>
                </a:solidFill>
                <a:latin typeface="Arial Unicode MS"/>
              </a:rPr>
              <a:t>International Trade: Theory and Policy</a:t>
            </a:r>
            <a:r>
              <a:rPr lang="en-US" altLang="en-US" sz="1000" dirty="0">
                <a:solidFill>
                  <a:srgbClr val="000000"/>
                </a:solidFill>
                <a:latin typeface="Arial Unicode MS"/>
              </a:rPr>
              <a:t>. 11</a:t>
            </a:r>
            <a:r>
              <a:rPr lang="en-US" altLang="en-US" sz="1000" baseline="30000" dirty="0">
                <a:solidFill>
                  <a:srgbClr val="000000"/>
                </a:solidFill>
                <a:latin typeface="Arial Unicode MS"/>
              </a:rPr>
              <a:t>th</a:t>
            </a:r>
            <a:r>
              <a:rPr lang="en-US" altLang="en-US" sz="1000" dirty="0">
                <a:solidFill>
                  <a:srgbClr val="000000"/>
                </a:solidFill>
                <a:latin typeface="Arial Unicode MS"/>
              </a:rPr>
              <a:t> edition, Pearson, chapters 5.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8553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D2874EA-3834-4B73-937F-F6C1169F4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International Economics, UIUC, Fall 2019 - Mauro Rodrigues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F35E37-B717-4244-9F2F-773D15014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15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CC9D13-1357-4F73-87B2-378E354205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82" y="0"/>
            <a:ext cx="7811235" cy="6858000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9E9A3806-6C6F-4722-A10A-FE2B5AF8E1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4681" y="4098374"/>
            <a:ext cx="431511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Source: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000" dirty="0">
              <a:solidFill>
                <a:srgbClr val="000000"/>
              </a:solidFill>
              <a:latin typeface="Arial Unicode MS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dirty="0">
                <a:solidFill>
                  <a:srgbClr val="000000"/>
                </a:solidFill>
                <a:latin typeface="Arial Unicode MS"/>
              </a:rPr>
              <a:t>Krugman, P. R.; Obstfeld, M.; Melitz, M. (2018). </a:t>
            </a:r>
            <a:r>
              <a:rPr lang="en-US" altLang="en-US" sz="1000" i="1" dirty="0">
                <a:solidFill>
                  <a:srgbClr val="000000"/>
                </a:solidFill>
                <a:latin typeface="Arial Unicode MS"/>
              </a:rPr>
              <a:t>International Trade: Theory and Policy</a:t>
            </a:r>
            <a:r>
              <a:rPr lang="en-US" altLang="en-US" sz="1000" dirty="0">
                <a:solidFill>
                  <a:srgbClr val="000000"/>
                </a:solidFill>
                <a:latin typeface="Arial Unicode MS"/>
              </a:rPr>
              <a:t>. 11</a:t>
            </a:r>
            <a:r>
              <a:rPr lang="en-US" altLang="en-US" sz="1000" baseline="30000" dirty="0">
                <a:solidFill>
                  <a:srgbClr val="000000"/>
                </a:solidFill>
                <a:latin typeface="Arial Unicode MS"/>
              </a:rPr>
              <a:t>th</a:t>
            </a:r>
            <a:r>
              <a:rPr lang="en-US" altLang="en-US" sz="1000" dirty="0">
                <a:solidFill>
                  <a:srgbClr val="000000"/>
                </a:solidFill>
                <a:latin typeface="Arial Unicode MS"/>
              </a:rPr>
              <a:t> edition, Pearson, chapters 5.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122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3D069-BC10-4355-9D2A-2BF0F9332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Empirical evidence</a:t>
            </a:r>
            <a:br>
              <a:rPr lang="pt-BR" dirty="0"/>
            </a:br>
            <a:r>
              <a:rPr lang="pt-BR" sz="3000" cap="none" dirty="0"/>
              <a:t>Skilled vs Unskilled Labor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60C56-C1DE-4FDA-965C-10D10E02F3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9720071" cy="402336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dirty="0"/>
              <a:t>For a comparison with capital intensity, see </a:t>
            </a:r>
            <a:r>
              <a:rPr lang="en-US" dirty="0" err="1"/>
              <a:t>Romalis</a:t>
            </a:r>
            <a:r>
              <a:rPr lang="en-US" dirty="0"/>
              <a:t>’ </a:t>
            </a:r>
            <a:r>
              <a:rPr lang="en-US" dirty="0">
                <a:hlinkClick r:id="rId2"/>
              </a:rPr>
              <a:t>paper</a:t>
            </a:r>
            <a:r>
              <a:rPr lang="en-US" dirty="0"/>
              <a:t>: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hlinkClick r:id="rId3"/>
              </a:rPr>
              <a:t>http://www.johnromalis.com/wp-content/uploads/2012/07/factor.pdf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(pages 48-49)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49D70D-AB31-4349-B592-4B488D429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International Economics, UIUC, Fall 2019 - Mauro Rodrigues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9C67D1-F1E0-43FC-8D37-7C56F8F4E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1444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3D069-BC10-4355-9D2A-2BF0F9332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Wage inequality</a:t>
            </a:r>
            <a:br>
              <a:rPr lang="pt-BR" dirty="0"/>
            </a:br>
            <a:r>
              <a:rPr lang="pt-BR" sz="3000" cap="none" dirty="0"/>
              <a:t>Facts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60C56-C1DE-4FDA-965C-10D10E02F3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9720071" cy="4023360"/>
          </a:xfrm>
        </p:spPr>
        <p:txBody>
          <a:bodyPr anchor="ctr">
            <a:normAutofit/>
          </a:bodyPr>
          <a:lstStyle/>
          <a:p>
            <a:pPr lvl="1" algn="just"/>
            <a:r>
              <a:rPr lang="en-US" sz="2400" dirty="0"/>
              <a:t>Inequality has increased substantially since the 1980s</a:t>
            </a:r>
          </a:p>
          <a:p>
            <a:pPr lvl="2" algn="just"/>
            <a:r>
              <a:rPr lang="en-US" sz="2000" dirty="0">
                <a:hlinkClick r:id="rId2"/>
              </a:rPr>
              <a:t>https://wid.world/country/usa/</a:t>
            </a:r>
            <a:endParaRPr lang="en-US" sz="2000" dirty="0"/>
          </a:p>
          <a:p>
            <a:pPr lvl="1" algn="just"/>
            <a:r>
              <a:rPr lang="en-US" sz="2400" dirty="0"/>
              <a:t>Due in part to wage inequality</a:t>
            </a:r>
            <a:endParaRPr lang="en-US" sz="2000" dirty="0"/>
          </a:p>
          <a:p>
            <a:pPr lvl="2" algn="just"/>
            <a:r>
              <a:rPr lang="en-US" sz="2000" dirty="0"/>
              <a:t>W90 = wage at 90</a:t>
            </a:r>
            <a:r>
              <a:rPr lang="en-US" sz="2000" baseline="30000" dirty="0"/>
              <a:t>th</a:t>
            </a:r>
            <a:r>
              <a:rPr lang="en-US" sz="2000" dirty="0"/>
              <a:t> percentile (top of distribution, earns more than 90% of workers)</a:t>
            </a:r>
          </a:p>
          <a:p>
            <a:pPr lvl="2" algn="just"/>
            <a:r>
              <a:rPr lang="en-US" sz="2000" dirty="0"/>
              <a:t>W10 = wage at 10</a:t>
            </a:r>
            <a:r>
              <a:rPr lang="en-US" sz="2000" baseline="30000" dirty="0"/>
              <a:t>th</a:t>
            </a:r>
            <a:r>
              <a:rPr lang="en-US" sz="2000" dirty="0"/>
              <a:t> percentile (bottom of distribution, earns less than 90% of workers)</a:t>
            </a:r>
          </a:p>
          <a:p>
            <a:pPr lvl="2" algn="just"/>
            <a:r>
              <a:rPr lang="en-US" sz="2000" dirty="0"/>
              <a:t>In 1970, W90/W10 = 3.2 among male workers</a:t>
            </a:r>
          </a:p>
          <a:p>
            <a:pPr lvl="2" algn="just"/>
            <a:r>
              <a:rPr lang="en-US" sz="2000" dirty="0"/>
              <a:t>In 2016, W90/W10 = 5.5</a:t>
            </a:r>
            <a:endParaRPr lang="en-US" sz="2400" dirty="0"/>
          </a:p>
          <a:p>
            <a:pPr lvl="1" algn="just"/>
            <a:r>
              <a:rPr lang="en-US" sz="2400" dirty="0"/>
              <a:t>College wage premium</a:t>
            </a:r>
          </a:p>
          <a:p>
            <a:pPr lvl="2" algn="just"/>
            <a:r>
              <a:rPr lang="en-US" sz="2000" dirty="0"/>
              <a:t>In 1980, workers with college degree earned 40% more than those with only high school (on average)</a:t>
            </a:r>
          </a:p>
          <a:p>
            <a:pPr lvl="2" algn="just"/>
            <a:r>
              <a:rPr lang="en-US" sz="2000" dirty="0"/>
              <a:t>In the end of 1990s, ratio was 80%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49D70D-AB31-4349-B592-4B488D429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International Economics, UIUC, Fall 2019 - Mauro Rodrigues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9C67D1-F1E0-43FC-8D37-7C56F8F4E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7280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37A696-B4B3-44BC-9D83-9C468D157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International Economics, UIUC, Fall 2019 - Mauro Rodrigues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72A732-6E6F-465A-9D06-9FBE7B593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18</a:t>
            </a:fld>
            <a:endParaRPr lang="en-US"/>
          </a:p>
        </p:txBody>
      </p:sp>
      <p:pic>
        <p:nvPicPr>
          <p:cNvPr id="1026" name="Picture 2" descr="Figure 1 Wage premiums for college">
            <a:extLst>
              <a:ext uri="{FF2B5EF4-FFF2-40B4-BE49-F238E27FC236}">
                <a16:creationId xmlns:a16="http://schemas.microsoft.com/office/drawing/2014/main" id="{491A9166-0D3F-401D-8631-593602D66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0" y="699486"/>
            <a:ext cx="40005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09C9C18-F8BB-4A6C-AED4-417675AE81A4}"/>
              </a:ext>
            </a:extLst>
          </p:cNvPr>
          <p:cNvSpPr txBox="1"/>
          <p:nvPr/>
        </p:nvSpPr>
        <p:spPr>
          <a:xfrm>
            <a:off x="745723" y="5691157"/>
            <a:ext cx="10982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https://www.clevelandfed.org/newsroom-and-events/publications/economic-commentary/economic-commentary-archives/2012-economic-commentaries/ec-201210-the-college-wage-premium.aspx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095A5B-94C4-4ED8-9B7E-C71D3017C018}"/>
              </a:ext>
            </a:extLst>
          </p:cNvPr>
          <p:cNvSpPr txBox="1"/>
          <p:nvPr/>
        </p:nvSpPr>
        <p:spPr>
          <a:xfrm>
            <a:off x="745723" y="5373275"/>
            <a:ext cx="1468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32154773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3D069-BC10-4355-9D2A-2BF0F9332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Wage inequality</a:t>
            </a:r>
            <a:br>
              <a:rPr lang="pt-BR" dirty="0"/>
            </a:br>
            <a:r>
              <a:rPr lang="pt-BR" sz="3000" cap="none" dirty="0"/>
              <a:t>Rise in the demand for skilled workers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60C56-C1DE-4FDA-965C-10D10E02F3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9720071" cy="4023360"/>
          </a:xfrm>
        </p:spPr>
        <p:txBody>
          <a:bodyPr anchor="ctr">
            <a:normAutofit lnSpcReduction="10000"/>
          </a:bodyPr>
          <a:lstStyle/>
          <a:p>
            <a:pPr lvl="1" algn="just"/>
            <a:r>
              <a:rPr lang="en-US" sz="2400" dirty="0"/>
              <a:t>During this period, we saw an increase in the relative supply of skilled workers</a:t>
            </a:r>
          </a:p>
          <a:p>
            <a:pPr lvl="1" algn="just"/>
            <a:r>
              <a:rPr lang="en-US" sz="2400" dirty="0"/>
              <a:t>But firms were also hiring relatively more of this workers, despite their higher relative cost</a:t>
            </a:r>
          </a:p>
          <a:p>
            <a:pPr lvl="1" algn="just"/>
            <a:r>
              <a:rPr lang="en-US" sz="2400" dirty="0"/>
              <a:t>This is consistent with an increase in the relative demand for skilled workers</a:t>
            </a:r>
          </a:p>
          <a:p>
            <a:pPr lvl="2" algn="just"/>
            <a:r>
              <a:rPr lang="en-US" sz="2000" dirty="0"/>
              <a:t>Increase in demand has to be larger than that of supply, so that relative wages go up</a:t>
            </a:r>
          </a:p>
          <a:p>
            <a:pPr lvl="1" algn="just"/>
            <a:r>
              <a:rPr lang="en-US" sz="2400" dirty="0"/>
              <a:t>Notation:</a:t>
            </a:r>
          </a:p>
          <a:p>
            <a:pPr lvl="2" algn="just"/>
            <a:r>
              <a:rPr lang="en-US" sz="2000" i="1" dirty="0"/>
              <a:t>S</a:t>
            </a:r>
            <a:r>
              <a:rPr lang="en-US" sz="2000" dirty="0"/>
              <a:t> – skilled labor; </a:t>
            </a:r>
            <a:r>
              <a:rPr lang="en-US" sz="2000" i="1" dirty="0"/>
              <a:t>U</a:t>
            </a:r>
            <a:r>
              <a:rPr lang="en-US" sz="2000" dirty="0"/>
              <a:t> – unskilled labor</a:t>
            </a:r>
          </a:p>
          <a:p>
            <a:pPr lvl="2" algn="just"/>
            <a:r>
              <a:rPr lang="en-US" sz="2000" i="1" dirty="0" err="1"/>
              <a:t>w</a:t>
            </a:r>
            <a:r>
              <a:rPr lang="en-US" sz="2000" i="1" baseline="-25000" dirty="0" err="1"/>
              <a:t>S</a:t>
            </a:r>
            <a:r>
              <a:rPr lang="en-US" sz="2000" dirty="0"/>
              <a:t>: wage of skilled workers</a:t>
            </a:r>
          </a:p>
          <a:p>
            <a:pPr lvl="2" algn="just"/>
            <a:r>
              <a:rPr lang="en-US" sz="2000" i="1" dirty="0" err="1"/>
              <a:t>w</a:t>
            </a:r>
            <a:r>
              <a:rPr lang="en-US" sz="2000" i="1" baseline="-25000" dirty="0" err="1"/>
              <a:t>U</a:t>
            </a:r>
            <a:r>
              <a:rPr lang="en-US" sz="2000" dirty="0"/>
              <a:t>: wage of unskilled workers</a:t>
            </a:r>
          </a:p>
          <a:p>
            <a:pPr lvl="1" algn="just"/>
            <a:r>
              <a:rPr lang="en-US" sz="2400" dirty="0"/>
              <a:t>For simplicity, suppose the supply of workers of each type is inelastic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49D70D-AB31-4349-B592-4B488D429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International Economics, UIUC, Fall 2019 - Mauro Rodrigues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9C67D1-F1E0-43FC-8D37-7C56F8F4E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931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3D069-BC10-4355-9D2A-2BF0F9332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Empirical evidence</a:t>
            </a:r>
            <a:br>
              <a:rPr lang="pt-BR" dirty="0"/>
            </a:br>
            <a:r>
              <a:rPr lang="pt-BR" sz="3000" cap="none" dirty="0"/>
              <a:t>The Leontief Paradox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60C56-C1DE-4FDA-965C-10D10E02F3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9720071" cy="4023360"/>
          </a:xfrm>
        </p:spPr>
        <p:txBody>
          <a:bodyPr anchor="ctr">
            <a:normAutofit/>
          </a:bodyPr>
          <a:lstStyle/>
          <a:p>
            <a:pPr lvl="1"/>
            <a:r>
              <a:rPr lang="pt-BR" sz="2400" dirty="0"/>
              <a:t>Krugman, Obstfeld &amp; Melitz, chapter 5</a:t>
            </a:r>
          </a:p>
          <a:p>
            <a:pPr lvl="1"/>
            <a:r>
              <a:rPr lang="en-US" sz="2400" dirty="0"/>
              <a:t>Factor content of trade:</a:t>
            </a:r>
          </a:p>
          <a:p>
            <a:pPr lvl="2"/>
            <a:r>
              <a:rPr lang="en-US" sz="2000" dirty="0"/>
              <a:t>Estimate quantities of factors embodied in goods</a:t>
            </a:r>
          </a:p>
          <a:p>
            <a:pPr lvl="2"/>
            <a:r>
              <a:rPr lang="en-US" sz="2000" dirty="0"/>
              <a:t>Use this to test the Heckscher-Ohlin model</a:t>
            </a:r>
          </a:p>
          <a:p>
            <a:pPr lvl="2"/>
            <a:r>
              <a:rPr lang="en-US" sz="2000" dirty="0"/>
              <a:t>One the first empirical tests is due to Wassily Leontief</a:t>
            </a:r>
          </a:p>
          <a:p>
            <a:pPr lvl="1"/>
            <a:r>
              <a:rPr lang="en-US" sz="2400" dirty="0"/>
              <a:t>Model predicts that exports should be intensive in the abundant factor</a:t>
            </a:r>
          </a:p>
          <a:p>
            <a:pPr lvl="1"/>
            <a:r>
              <a:rPr lang="en-US" sz="2400" dirty="0"/>
              <a:t>For the US, exports should be more capital intensive than imports</a:t>
            </a:r>
          </a:p>
          <a:p>
            <a:pPr lvl="1"/>
            <a:r>
              <a:rPr lang="en-US" sz="2400" dirty="0"/>
              <a:t>Leontief found the opposite:</a:t>
            </a:r>
          </a:p>
          <a:p>
            <a:pPr lvl="2">
              <a:buSzPct val="55000"/>
              <a:buFont typeface="Wingdings 3" panose="05040102010807070707" pitchFamily="18" charset="2"/>
              <a:buChar char=""/>
            </a:pPr>
            <a:r>
              <a:rPr lang="en-US" sz="2000" dirty="0"/>
              <a:t> US exports more labor intensive than imports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49D70D-AB31-4349-B592-4B488D429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International Economics, UIUC, Fall 2019 - Mauro Rodrigues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9C67D1-F1E0-43FC-8D37-7C56F8F4E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2927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5089D92-CCB1-4EAA-AAC5-C3AB6CA8C136}"/>
              </a:ext>
            </a:extLst>
          </p:cNvPr>
          <p:cNvCxnSpPr>
            <a:cxnSpLocks/>
          </p:cNvCxnSpPr>
          <p:nvPr/>
        </p:nvCxnSpPr>
        <p:spPr>
          <a:xfrm>
            <a:off x="6692704" y="2096219"/>
            <a:ext cx="0" cy="3855024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Arc 18">
            <a:extLst>
              <a:ext uri="{FF2B5EF4-FFF2-40B4-BE49-F238E27FC236}">
                <a16:creationId xmlns:a16="http://schemas.microsoft.com/office/drawing/2014/main" id="{39B53C1F-DE63-40C2-A24E-8123EA01FF0C}"/>
              </a:ext>
            </a:extLst>
          </p:cNvPr>
          <p:cNvSpPr/>
          <p:nvPr/>
        </p:nvSpPr>
        <p:spPr>
          <a:xfrm rot="11117280">
            <a:off x="4123411" y="-1166204"/>
            <a:ext cx="9966832" cy="6524846"/>
          </a:xfrm>
          <a:prstGeom prst="arc">
            <a:avLst>
              <a:gd name="adj1" fmla="val 17444607"/>
              <a:gd name="adj2" fmla="val 20852781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Conector de seta reta 3"/>
          <p:cNvCxnSpPr/>
          <p:nvPr/>
        </p:nvCxnSpPr>
        <p:spPr>
          <a:xfrm flipV="1">
            <a:off x="3751193" y="1734245"/>
            <a:ext cx="0" cy="446442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de seta reta 4"/>
          <p:cNvCxnSpPr>
            <a:cxnSpLocks/>
          </p:cNvCxnSpPr>
          <p:nvPr/>
        </p:nvCxnSpPr>
        <p:spPr>
          <a:xfrm>
            <a:off x="3439222" y="5951243"/>
            <a:ext cx="5149503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25CE202-16E9-463B-808A-59F24BFFBBB2}"/>
                  </a:ext>
                </a:extLst>
              </p:cNvPr>
              <p:cNvSpPr txBox="1"/>
              <p:nvPr/>
            </p:nvSpPr>
            <p:spPr>
              <a:xfrm>
                <a:off x="2997648" y="1700513"/>
                <a:ext cx="78247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25CE202-16E9-463B-808A-59F24BFFBB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7648" y="1700513"/>
                <a:ext cx="782479" cy="276999"/>
              </a:xfrm>
              <a:prstGeom prst="rect">
                <a:avLst/>
              </a:prstGeom>
              <a:blipFill>
                <a:blip r:embed="rId2"/>
                <a:stretch>
                  <a:fillRect l="-781" t="-2222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730E163-C588-482E-8AE8-1980E23FE517}"/>
                  </a:ext>
                </a:extLst>
              </p:cNvPr>
              <p:cNvSpPr txBox="1"/>
              <p:nvPr/>
            </p:nvSpPr>
            <p:spPr>
              <a:xfrm>
                <a:off x="8329735" y="5951243"/>
                <a:ext cx="78247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730E163-C588-482E-8AE8-1980E23FE5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9735" y="5951243"/>
                <a:ext cx="782479" cy="276999"/>
              </a:xfrm>
              <a:prstGeom prst="rect">
                <a:avLst/>
              </a:prstGeom>
              <a:blipFill>
                <a:blip r:embed="rId3"/>
                <a:stretch>
                  <a:fillRect t="-2174" b="-3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D1D9C1E-07CD-452F-8A11-AAD8E2F174C4}"/>
                  </a:ext>
                </a:extLst>
              </p:cNvPr>
              <p:cNvSpPr/>
              <p:nvPr/>
            </p:nvSpPr>
            <p:spPr>
              <a:xfrm>
                <a:off x="2598221" y="3870730"/>
                <a:ext cx="124572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/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dirty="0"/>
                            <m:t>)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D1D9C1E-07CD-452F-8A11-AAD8E2F174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8221" y="3870730"/>
                <a:ext cx="1245726" cy="369332"/>
              </a:xfrm>
              <a:prstGeom prst="rect">
                <a:avLst/>
              </a:prstGeom>
              <a:blipFill>
                <a:blip r:embed="rId4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>
            <a:extLst>
              <a:ext uri="{FF2B5EF4-FFF2-40B4-BE49-F238E27FC236}">
                <a16:creationId xmlns:a16="http://schemas.microsoft.com/office/drawing/2014/main" id="{58EAE76E-0F03-413F-B850-16742F8053FE}"/>
              </a:ext>
            </a:extLst>
          </p:cNvPr>
          <p:cNvSpPr txBox="1"/>
          <p:nvPr/>
        </p:nvSpPr>
        <p:spPr>
          <a:xfrm>
            <a:off x="4740863" y="1241129"/>
            <a:ext cx="19292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Relative supply of skilled labor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423F0F0-068B-4AA7-B0DC-AD30E4922A55}"/>
              </a:ext>
            </a:extLst>
          </p:cNvPr>
          <p:cNvSpPr txBox="1"/>
          <p:nvPr/>
        </p:nvSpPr>
        <p:spPr>
          <a:xfrm>
            <a:off x="5474710" y="3764323"/>
            <a:ext cx="7857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06838BB-8344-4813-B175-59A2B87BD629}"/>
              </a:ext>
            </a:extLst>
          </p:cNvPr>
          <p:cNvCxnSpPr>
            <a:cxnSpLocks/>
          </p:cNvCxnSpPr>
          <p:nvPr/>
        </p:nvCxnSpPr>
        <p:spPr>
          <a:xfrm flipH="1">
            <a:off x="3751193" y="4810455"/>
            <a:ext cx="2909203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E73E701B-2B70-4620-9119-70D107D0CA73}"/>
              </a:ext>
            </a:extLst>
          </p:cNvPr>
          <p:cNvSpPr txBox="1"/>
          <p:nvPr/>
        </p:nvSpPr>
        <p:spPr>
          <a:xfrm>
            <a:off x="7663961" y="4919861"/>
            <a:ext cx="21140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Relative demand for skilled labor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5E54D9B-6CB0-4417-830A-4DB5CC95CD28}"/>
              </a:ext>
            </a:extLst>
          </p:cNvPr>
          <p:cNvCxnSpPr>
            <a:cxnSpLocks/>
          </p:cNvCxnSpPr>
          <p:nvPr/>
        </p:nvCxnSpPr>
        <p:spPr>
          <a:xfrm>
            <a:off x="5474710" y="2096219"/>
            <a:ext cx="0" cy="3855024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D6FECD8-64B1-4476-97CC-B40003DE74AA}"/>
              </a:ext>
            </a:extLst>
          </p:cNvPr>
          <p:cNvCxnSpPr>
            <a:cxnSpLocks/>
          </p:cNvCxnSpPr>
          <p:nvPr/>
        </p:nvCxnSpPr>
        <p:spPr>
          <a:xfrm flipH="1">
            <a:off x="3751193" y="4164433"/>
            <a:ext cx="1718165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BF916190-42CD-466B-B368-632011A6926D}"/>
                  </a:ext>
                </a:extLst>
              </p:cNvPr>
              <p:cNvSpPr/>
              <p:nvPr/>
            </p:nvSpPr>
            <p:spPr>
              <a:xfrm>
                <a:off x="2612479" y="4541654"/>
                <a:ext cx="124572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/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dirty="0"/>
                            <m:t>)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BF916190-42CD-466B-B368-632011A692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2479" y="4541654"/>
                <a:ext cx="1245726" cy="369332"/>
              </a:xfrm>
              <a:prstGeom prst="rect">
                <a:avLst/>
              </a:prstGeom>
              <a:blipFill>
                <a:blip r:embed="rId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>
            <a:extLst>
              <a:ext uri="{FF2B5EF4-FFF2-40B4-BE49-F238E27FC236}">
                <a16:creationId xmlns:a16="http://schemas.microsoft.com/office/drawing/2014/main" id="{1424D0D0-5C34-44E6-8FF0-080C8DC1AB66}"/>
              </a:ext>
            </a:extLst>
          </p:cNvPr>
          <p:cNvSpPr txBox="1"/>
          <p:nvPr/>
        </p:nvSpPr>
        <p:spPr>
          <a:xfrm>
            <a:off x="6660396" y="4508876"/>
            <a:ext cx="7857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C70534-6630-49E5-91E3-FFB40C5A387D}"/>
              </a:ext>
            </a:extLst>
          </p:cNvPr>
          <p:cNvSpPr txBox="1"/>
          <p:nvPr/>
        </p:nvSpPr>
        <p:spPr>
          <a:xfrm>
            <a:off x="8194089" y="746146"/>
            <a:ext cx="31249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relative demand did not move, relative wages would fall (point B)</a:t>
            </a:r>
          </a:p>
        </p:txBody>
      </p:sp>
      <p:sp>
        <p:nvSpPr>
          <p:cNvPr id="35" name="Arc 34">
            <a:extLst>
              <a:ext uri="{FF2B5EF4-FFF2-40B4-BE49-F238E27FC236}">
                <a16:creationId xmlns:a16="http://schemas.microsoft.com/office/drawing/2014/main" id="{E636CFCA-2145-4DD5-84D1-450914BDC8CB}"/>
              </a:ext>
            </a:extLst>
          </p:cNvPr>
          <p:cNvSpPr/>
          <p:nvPr/>
        </p:nvSpPr>
        <p:spPr>
          <a:xfrm rot="11117280">
            <a:off x="5145822" y="-1724022"/>
            <a:ext cx="9966832" cy="6524846"/>
          </a:xfrm>
          <a:prstGeom prst="arc">
            <a:avLst>
              <a:gd name="adj1" fmla="val 17444607"/>
              <a:gd name="adj2" fmla="val 20852781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CA0EE6A-54CE-418C-8E59-EABC78904BC3}"/>
              </a:ext>
            </a:extLst>
          </p:cNvPr>
          <p:cNvCxnSpPr>
            <a:cxnSpLocks/>
          </p:cNvCxnSpPr>
          <p:nvPr/>
        </p:nvCxnSpPr>
        <p:spPr>
          <a:xfrm flipH="1">
            <a:off x="3752669" y="3702222"/>
            <a:ext cx="2909203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DECB4709-4D25-4993-BA5A-6300E92E3DFE}"/>
              </a:ext>
            </a:extLst>
          </p:cNvPr>
          <p:cNvSpPr txBox="1"/>
          <p:nvPr/>
        </p:nvSpPr>
        <p:spPr>
          <a:xfrm>
            <a:off x="6660396" y="3364213"/>
            <a:ext cx="7857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126EFED6-5E5A-4BE0-AAEE-AC65FFF627A6}"/>
                  </a:ext>
                </a:extLst>
              </p:cNvPr>
              <p:cNvSpPr/>
              <p:nvPr/>
            </p:nvSpPr>
            <p:spPr>
              <a:xfrm>
                <a:off x="2617455" y="3383937"/>
                <a:ext cx="124572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/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dirty="0"/>
                            <m:t>)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126EFED6-5E5A-4BE0-AAEE-AC65FFF627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7455" y="3383937"/>
                <a:ext cx="1245726" cy="369332"/>
              </a:xfrm>
              <a:prstGeom prst="rect">
                <a:avLst/>
              </a:prstGeom>
              <a:blipFill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6F1BE75-D4D8-4E9F-B7C8-77F080C180EC}"/>
                  </a:ext>
                </a:extLst>
              </p:cNvPr>
              <p:cNvSpPr txBox="1"/>
              <p:nvPr/>
            </p:nvSpPr>
            <p:spPr>
              <a:xfrm>
                <a:off x="5089115" y="5997254"/>
                <a:ext cx="782479" cy="2775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/</m:t>
                      </m:r>
                      <m:acc>
                        <m:accPr>
                          <m:chr m:val="̅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6F1BE75-D4D8-4E9F-B7C8-77F080C180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9115" y="5997254"/>
                <a:ext cx="782479" cy="277576"/>
              </a:xfrm>
              <a:prstGeom prst="rect">
                <a:avLst/>
              </a:prstGeom>
              <a:blipFill>
                <a:blip r:embed="rId7"/>
                <a:stretch>
                  <a:fillRect t="-4444" r="-30469" b="-3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8DB7D963-3883-4C2D-BEA9-9A3599361AED}"/>
                  </a:ext>
                </a:extLst>
              </p:cNvPr>
              <p:cNvSpPr txBox="1"/>
              <p:nvPr/>
            </p:nvSpPr>
            <p:spPr>
              <a:xfrm>
                <a:off x="6326213" y="5971781"/>
                <a:ext cx="782479" cy="2775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/</m:t>
                      </m:r>
                      <m:acc>
                        <m:accPr>
                          <m:chr m:val="̅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8DB7D963-3883-4C2D-BEA9-9A3599361A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6213" y="5971781"/>
                <a:ext cx="782479" cy="277576"/>
              </a:xfrm>
              <a:prstGeom prst="rect">
                <a:avLst/>
              </a:prstGeom>
              <a:blipFill>
                <a:blip r:embed="rId8"/>
                <a:stretch>
                  <a:fillRect t="-4444" r="-30469" b="-3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>
            <a:extLst>
              <a:ext uri="{FF2B5EF4-FFF2-40B4-BE49-F238E27FC236}">
                <a16:creationId xmlns:a16="http://schemas.microsoft.com/office/drawing/2014/main" id="{04067F12-CA3F-4190-8655-D97735C6E680}"/>
              </a:ext>
            </a:extLst>
          </p:cNvPr>
          <p:cNvSpPr txBox="1"/>
          <p:nvPr/>
        </p:nvSpPr>
        <p:spPr>
          <a:xfrm>
            <a:off x="8194089" y="1951439"/>
            <a:ext cx="31249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the data, both relative wages and relative employment of skilled workers have increased</a:t>
            </a:r>
          </a:p>
          <a:p>
            <a:r>
              <a:rPr lang="en-US" dirty="0">
                <a:sym typeface="Wingdings 3" panose="05040102010807070707" pitchFamily="18" charset="2"/>
              </a:rPr>
              <a:t> Relative demand has to expand</a:t>
            </a:r>
            <a:r>
              <a:rPr lang="en-US" dirty="0"/>
              <a:t> (point C)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2EAB99A3-73CF-4F61-87A1-2A8259D4782C}"/>
              </a:ext>
            </a:extLst>
          </p:cNvPr>
          <p:cNvSpPr/>
          <p:nvPr/>
        </p:nvSpPr>
        <p:spPr>
          <a:xfrm>
            <a:off x="5705494" y="5627747"/>
            <a:ext cx="763040" cy="1762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Arrow: Right 43">
            <a:extLst>
              <a:ext uri="{FF2B5EF4-FFF2-40B4-BE49-F238E27FC236}">
                <a16:creationId xmlns:a16="http://schemas.microsoft.com/office/drawing/2014/main" id="{2122E04D-25AB-41AD-8ED9-7E1B68F8F913}"/>
              </a:ext>
            </a:extLst>
          </p:cNvPr>
          <p:cNvSpPr/>
          <p:nvPr/>
        </p:nvSpPr>
        <p:spPr>
          <a:xfrm>
            <a:off x="7180006" y="4596366"/>
            <a:ext cx="763040" cy="1762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216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" grpId="0"/>
      <p:bldP spid="26" grpId="0"/>
      <p:bldP spid="7" grpId="0"/>
      <p:bldP spid="64" grpId="0"/>
      <p:bldP spid="51" grpId="0"/>
      <p:bldP spid="27" grpId="0"/>
      <p:bldP spid="31" grpId="0"/>
      <p:bldP spid="33" grpId="0"/>
      <p:bldP spid="10" grpId="0"/>
      <p:bldP spid="35" grpId="0" animBg="1"/>
      <p:bldP spid="38" grpId="0"/>
      <p:bldP spid="39" grpId="0"/>
      <p:bldP spid="40" grpId="0"/>
      <p:bldP spid="41" grpId="0"/>
      <p:bldP spid="42" grpId="0"/>
      <p:bldP spid="11" grpId="0" animBg="1"/>
      <p:bldP spid="4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3D069-BC10-4355-9D2A-2BF0F9332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Wage inequality</a:t>
            </a:r>
            <a:br>
              <a:rPr lang="pt-BR" dirty="0"/>
            </a:br>
            <a:r>
              <a:rPr lang="pt-BR" sz="3000" cap="none" dirty="0"/>
              <a:t>Possible link with trade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60C56-C1DE-4FDA-965C-10D10E02F3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9720071" cy="4023360"/>
          </a:xfrm>
        </p:spPr>
        <p:txBody>
          <a:bodyPr anchor="ctr">
            <a:normAutofit/>
          </a:bodyPr>
          <a:lstStyle/>
          <a:p>
            <a:pPr lvl="1" algn="just"/>
            <a:r>
              <a:rPr lang="en-US" sz="2400" dirty="0"/>
              <a:t>What is behind this rise in the demand for skilled workers?</a:t>
            </a:r>
          </a:p>
          <a:p>
            <a:pPr lvl="2" algn="just"/>
            <a:r>
              <a:rPr lang="en-US" sz="2000" dirty="0"/>
              <a:t>Possibly increase in trade with developing countries</a:t>
            </a:r>
          </a:p>
          <a:p>
            <a:pPr marL="128016" lvl="1" indent="0" algn="just">
              <a:buNone/>
            </a:pPr>
            <a:endParaRPr lang="en-US" sz="2400" dirty="0"/>
          </a:p>
          <a:p>
            <a:pPr lvl="1" algn="just"/>
            <a:r>
              <a:rPr lang="en-US" sz="2400" dirty="0"/>
              <a:t>Take the Heckscher-Ohlin model:</a:t>
            </a:r>
          </a:p>
          <a:p>
            <a:pPr lvl="2" algn="just"/>
            <a:r>
              <a:rPr lang="en-US" sz="2000" dirty="0"/>
              <a:t>Two factors: skilled labor, unskilled labor</a:t>
            </a:r>
          </a:p>
          <a:p>
            <a:pPr lvl="2" algn="just"/>
            <a:r>
              <a:rPr lang="en-US" sz="2000" dirty="0"/>
              <a:t>Two sectors: sector 1 (unskilled-labor intensive), sector 2 (skilled-labor intensive)</a:t>
            </a:r>
          </a:p>
          <a:p>
            <a:pPr lvl="2" algn="just"/>
            <a:r>
              <a:rPr lang="en-US" sz="2000" dirty="0"/>
              <a:t>Two countries: North (skilled-labor abundant), South (unskilled-labor abundant)</a:t>
            </a:r>
          </a:p>
          <a:p>
            <a:pPr lvl="2" algn="just"/>
            <a:r>
              <a:rPr lang="en-US" sz="2000" dirty="0"/>
              <a:t>Initially in autarchy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49D70D-AB31-4349-B592-4B488D429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International Economics, UIUC, Fall 2019 - Mauro Rodrigues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9C67D1-F1E0-43FC-8D37-7C56F8F4E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6498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de seta reta 3"/>
          <p:cNvCxnSpPr/>
          <p:nvPr/>
        </p:nvCxnSpPr>
        <p:spPr>
          <a:xfrm flipV="1">
            <a:off x="6536338" y="1876857"/>
            <a:ext cx="0" cy="446442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de seta reta 4"/>
          <p:cNvCxnSpPr>
            <a:cxnSpLocks/>
          </p:cNvCxnSpPr>
          <p:nvPr/>
        </p:nvCxnSpPr>
        <p:spPr>
          <a:xfrm>
            <a:off x="6224367" y="6093855"/>
            <a:ext cx="5149503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25CE202-16E9-463B-808A-59F24BFFBBB2}"/>
                  </a:ext>
                </a:extLst>
              </p:cNvPr>
              <p:cNvSpPr txBox="1"/>
              <p:nvPr/>
            </p:nvSpPr>
            <p:spPr>
              <a:xfrm>
                <a:off x="6246970" y="1864151"/>
                <a:ext cx="26035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25CE202-16E9-463B-808A-59F24BFFBB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6970" y="1864151"/>
                <a:ext cx="260350" cy="276999"/>
              </a:xfrm>
              <a:prstGeom prst="rect">
                <a:avLst/>
              </a:prstGeom>
              <a:blipFill>
                <a:blip r:embed="rId2"/>
                <a:stretch>
                  <a:fillRect l="-38095" r="-21429" b="-3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6BE922E6-9FE8-4F9D-B500-92D86C62225D}"/>
                  </a:ext>
                </a:extLst>
              </p:cNvPr>
              <p:cNvSpPr txBox="1"/>
              <p:nvPr/>
            </p:nvSpPr>
            <p:spPr>
              <a:xfrm>
                <a:off x="11506120" y="5946652"/>
                <a:ext cx="26035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6BE922E6-9FE8-4F9D-B500-92D86C6222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06120" y="5946652"/>
                <a:ext cx="260350" cy="276999"/>
              </a:xfrm>
              <a:prstGeom prst="rect">
                <a:avLst/>
              </a:prstGeom>
              <a:blipFill>
                <a:blip r:embed="rId3"/>
                <a:stretch>
                  <a:fillRect l="-37209" r="-18605" b="-2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Arc 36">
            <a:extLst>
              <a:ext uri="{FF2B5EF4-FFF2-40B4-BE49-F238E27FC236}">
                <a16:creationId xmlns:a16="http://schemas.microsoft.com/office/drawing/2014/main" id="{E0AA9DFE-478F-480E-A325-D92E5AFC36F2}"/>
              </a:ext>
            </a:extLst>
          </p:cNvPr>
          <p:cNvSpPr/>
          <p:nvPr/>
        </p:nvSpPr>
        <p:spPr>
          <a:xfrm>
            <a:off x="2260454" y="3196384"/>
            <a:ext cx="8412871" cy="6496013"/>
          </a:xfrm>
          <a:prstGeom prst="arc">
            <a:avLst>
              <a:gd name="adj1" fmla="val 16299266"/>
              <a:gd name="adj2" fmla="val 21325701"/>
            </a:avLst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Conector de seta reta 4">
            <a:extLst>
              <a:ext uri="{FF2B5EF4-FFF2-40B4-BE49-F238E27FC236}">
                <a16:creationId xmlns:a16="http://schemas.microsoft.com/office/drawing/2014/main" id="{9924782F-1BF6-4F7F-8BD2-9F64EAD8914D}"/>
              </a:ext>
            </a:extLst>
          </p:cNvPr>
          <p:cNvCxnSpPr>
            <a:cxnSpLocks/>
          </p:cNvCxnSpPr>
          <p:nvPr/>
        </p:nvCxnSpPr>
        <p:spPr>
          <a:xfrm>
            <a:off x="186130" y="6093855"/>
            <a:ext cx="5082556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D4D5FCAB-ED91-4D9C-92C3-44408F7D5AFF}"/>
                  </a:ext>
                </a:extLst>
              </p:cNvPr>
              <p:cNvSpPr txBox="1"/>
              <p:nvPr/>
            </p:nvSpPr>
            <p:spPr>
              <a:xfrm>
                <a:off x="5342407" y="5946651"/>
                <a:ext cx="26035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D4D5FCAB-ED91-4D9C-92C3-44408F7D5A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2407" y="5946651"/>
                <a:ext cx="260350" cy="276999"/>
              </a:xfrm>
              <a:prstGeom prst="rect">
                <a:avLst/>
              </a:prstGeom>
              <a:blipFill>
                <a:blip r:embed="rId4"/>
                <a:stretch>
                  <a:fillRect l="-37209" r="-18605" b="-2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Conector de seta reta 3">
            <a:extLst>
              <a:ext uri="{FF2B5EF4-FFF2-40B4-BE49-F238E27FC236}">
                <a16:creationId xmlns:a16="http://schemas.microsoft.com/office/drawing/2014/main" id="{93BC6183-4829-40B5-B9F6-E1E3DC1A29D1}"/>
              </a:ext>
            </a:extLst>
          </p:cNvPr>
          <p:cNvCxnSpPr/>
          <p:nvPr/>
        </p:nvCxnSpPr>
        <p:spPr>
          <a:xfrm flipV="1">
            <a:off x="498101" y="1876857"/>
            <a:ext cx="0" cy="446442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5F53AEBA-9DD4-4333-B07F-72CAD93FEF63}"/>
                  </a:ext>
                </a:extLst>
              </p:cNvPr>
              <p:cNvSpPr txBox="1"/>
              <p:nvPr/>
            </p:nvSpPr>
            <p:spPr>
              <a:xfrm>
                <a:off x="208733" y="1864151"/>
                <a:ext cx="26035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5F53AEBA-9DD4-4333-B07F-72CAD93FEF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733" y="1864151"/>
                <a:ext cx="260350" cy="276999"/>
              </a:xfrm>
              <a:prstGeom prst="rect">
                <a:avLst/>
              </a:prstGeom>
              <a:blipFill>
                <a:blip r:embed="rId5"/>
                <a:stretch>
                  <a:fillRect l="-37209" r="-20930" b="-3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Arc 45">
            <a:extLst>
              <a:ext uri="{FF2B5EF4-FFF2-40B4-BE49-F238E27FC236}">
                <a16:creationId xmlns:a16="http://schemas.microsoft.com/office/drawing/2014/main" id="{BBD65E93-791C-4F3B-9DD7-0007BD3787D2}"/>
              </a:ext>
            </a:extLst>
          </p:cNvPr>
          <p:cNvSpPr/>
          <p:nvPr/>
        </p:nvSpPr>
        <p:spPr>
          <a:xfrm>
            <a:off x="-4422885" y="1957169"/>
            <a:ext cx="7831232" cy="8434230"/>
          </a:xfrm>
          <a:prstGeom prst="arc">
            <a:avLst>
              <a:gd name="adj1" fmla="val 17077117"/>
              <a:gd name="adj2" fmla="val 21530627"/>
            </a:avLst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C22CB8-D697-4F02-A775-06CD49E65728}"/>
              </a:ext>
            </a:extLst>
          </p:cNvPr>
          <p:cNvSpPr txBox="1"/>
          <p:nvPr/>
        </p:nvSpPr>
        <p:spPr>
          <a:xfrm>
            <a:off x="1393681" y="1442117"/>
            <a:ext cx="1257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/>
              <a:t>NORTH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5003E21-D5A6-4B00-B747-9A3D1EE87A7E}"/>
              </a:ext>
            </a:extLst>
          </p:cNvPr>
          <p:cNvSpPr txBox="1"/>
          <p:nvPr/>
        </p:nvSpPr>
        <p:spPr>
          <a:xfrm>
            <a:off x="7205569" y="1437201"/>
            <a:ext cx="1257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/>
              <a:t>SOUTH</a:t>
            </a:r>
          </a:p>
        </p:txBody>
      </p:sp>
    </p:spTree>
    <p:extLst>
      <p:ext uri="{BB962C8B-B14F-4D97-AF65-F5344CB8AC3E}">
        <p14:creationId xmlns:p14="http://schemas.microsoft.com/office/powerpoint/2010/main" val="16454153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2F5DBB8E-8E7C-4A6A-BE98-EC1E18701664}"/>
              </a:ext>
            </a:extLst>
          </p:cNvPr>
          <p:cNvCxnSpPr>
            <a:cxnSpLocks/>
          </p:cNvCxnSpPr>
          <p:nvPr/>
        </p:nvCxnSpPr>
        <p:spPr>
          <a:xfrm>
            <a:off x="5965276" y="4442617"/>
            <a:ext cx="0" cy="119631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F8D953C-7BC0-47F6-851F-C8E5AE74E94E}"/>
              </a:ext>
            </a:extLst>
          </p:cNvPr>
          <p:cNvCxnSpPr>
            <a:cxnSpLocks/>
          </p:cNvCxnSpPr>
          <p:nvPr/>
        </p:nvCxnSpPr>
        <p:spPr>
          <a:xfrm flipH="1">
            <a:off x="3046343" y="3914912"/>
            <a:ext cx="1939725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Arc 18">
            <a:extLst>
              <a:ext uri="{FF2B5EF4-FFF2-40B4-BE49-F238E27FC236}">
                <a16:creationId xmlns:a16="http://schemas.microsoft.com/office/drawing/2014/main" id="{39B53C1F-DE63-40C2-A24E-8123EA01FF0C}"/>
              </a:ext>
            </a:extLst>
          </p:cNvPr>
          <p:cNvSpPr/>
          <p:nvPr/>
        </p:nvSpPr>
        <p:spPr>
          <a:xfrm rot="11117280">
            <a:off x="3418561" y="-1509104"/>
            <a:ext cx="9966832" cy="6524846"/>
          </a:xfrm>
          <a:prstGeom prst="arc">
            <a:avLst>
              <a:gd name="adj1" fmla="val 17444607"/>
              <a:gd name="adj2" fmla="val 20852781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c 27">
            <a:extLst>
              <a:ext uri="{FF2B5EF4-FFF2-40B4-BE49-F238E27FC236}">
                <a16:creationId xmlns:a16="http://schemas.microsoft.com/office/drawing/2014/main" id="{A8B71B24-497D-487F-98B8-95160BF4F0CE}"/>
              </a:ext>
            </a:extLst>
          </p:cNvPr>
          <p:cNvSpPr/>
          <p:nvPr/>
        </p:nvSpPr>
        <p:spPr>
          <a:xfrm rot="5764227">
            <a:off x="-29509" y="-847694"/>
            <a:ext cx="7228077" cy="4409784"/>
          </a:xfrm>
          <a:prstGeom prst="arc">
            <a:avLst>
              <a:gd name="adj1" fmla="val 18034969"/>
              <a:gd name="adj2" fmla="val 21302537"/>
            </a:avLst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Conector de seta reta 3"/>
          <p:cNvCxnSpPr/>
          <p:nvPr/>
        </p:nvCxnSpPr>
        <p:spPr>
          <a:xfrm flipV="1">
            <a:off x="3046343" y="1391345"/>
            <a:ext cx="0" cy="446442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de seta reta 4"/>
          <p:cNvCxnSpPr>
            <a:cxnSpLocks/>
          </p:cNvCxnSpPr>
          <p:nvPr/>
        </p:nvCxnSpPr>
        <p:spPr>
          <a:xfrm>
            <a:off x="2734372" y="5608343"/>
            <a:ext cx="5149503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25CE202-16E9-463B-808A-59F24BFFBBB2}"/>
                  </a:ext>
                </a:extLst>
              </p:cNvPr>
              <p:cNvSpPr txBox="1"/>
              <p:nvPr/>
            </p:nvSpPr>
            <p:spPr>
              <a:xfrm>
                <a:off x="2343132" y="1357613"/>
                <a:ext cx="78247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25CE202-16E9-463B-808A-59F24BFFBB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3132" y="1357613"/>
                <a:ext cx="782479" cy="276999"/>
              </a:xfrm>
              <a:prstGeom prst="rect">
                <a:avLst/>
              </a:prstGeom>
              <a:blipFill>
                <a:blip r:embed="rId2"/>
                <a:stretch>
                  <a:fillRect t="-4444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730E163-C588-482E-8AE8-1980E23FE517}"/>
                  </a:ext>
                </a:extLst>
              </p:cNvPr>
              <p:cNvSpPr txBox="1"/>
              <p:nvPr/>
            </p:nvSpPr>
            <p:spPr>
              <a:xfrm>
                <a:off x="7624885" y="5608343"/>
                <a:ext cx="78247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730E163-C588-482E-8AE8-1980E23FE5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4885" y="5608343"/>
                <a:ext cx="782479" cy="276999"/>
              </a:xfrm>
              <a:prstGeom prst="rect">
                <a:avLst/>
              </a:prstGeom>
              <a:blipFill>
                <a:blip r:embed="rId3"/>
                <a:stretch>
                  <a:fillRect l="-2344" t="-2222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D1D9C1E-07CD-452F-8A11-AAD8E2F174C4}"/>
                  </a:ext>
                </a:extLst>
              </p:cNvPr>
              <p:cNvSpPr/>
              <p:nvPr/>
            </p:nvSpPr>
            <p:spPr>
              <a:xfrm>
                <a:off x="1891940" y="3730246"/>
                <a:ext cx="126893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/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dirty="0"/>
                            <m:t>)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𝑎𝑢𝑡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D1D9C1E-07CD-452F-8A11-AAD8E2F174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1940" y="3730246"/>
                <a:ext cx="1268937" cy="369332"/>
              </a:xfrm>
              <a:prstGeom prst="rect">
                <a:avLst/>
              </a:prstGeom>
              <a:blipFill>
                <a:blip r:embed="rId4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9B15280-5751-445D-BAD0-FC06EF13EAAA}"/>
              </a:ext>
            </a:extLst>
          </p:cNvPr>
          <p:cNvCxnSpPr>
            <a:cxnSpLocks/>
          </p:cNvCxnSpPr>
          <p:nvPr/>
        </p:nvCxnSpPr>
        <p:spPr>
          <a:xfrm>
            <a:off x="4941507" y="3914912"/>
            <a:ext cx="0" cy="169343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Elipse 35">
            <a:extLst>
              <a:ext uri="{FF2B5EF4-FFF2-40B4-BE49-F238E27FC236}">
                <a16:creationId xmlns:a16="http://schemas.microsoft.com/office/drawing/2014/main" id="{C86F2EB0-F2AA-42C8-BB63-90862E58C51F}"/>
              </a:ext>
            </a:extLst>
          </p:cNvPr>
          <p:cNvSpPr/>
          <p:nvPr/>
        </p:nvSpPr>
        <p:spPr>
          <a:xfrm>
            <a:off x="4925718" y="3892196"/>
            <a:ext cx="60350" cy="49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8EAE76E-0F03-413F-B850-16742F8053FE}"/>
              </a:ext>
            </a:extLst>
          </p:cNvPr>
          <p:cNvSpPr txBox="1"/>
          <p:nvPr/>
        </p:nvSpPr>
        <p:spPr>
          <a:xfrm>
            <a:off x="5495960" y="2382887"/>
            <a:ext cx="8557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RS</a:t>
            </a:r>
            <a:r>
              <a:rPr lang="en-US" sz="2000" baseline="-25000" dirty="0" err="1"/>
              <a:t>North</a:t>
            </a:r>
            <a:endParaRPr lang="en-US" sz="2000" dirty="0"/>
          </a:p>
        </p:txBody>
      </p:sp>
      <p:sp>
        <p:nvSpPr>
          <p:cNvPr id="43" name="Arc 42">
            <a:extLst>
              <a:ext uri="{FF2B5EF4-FFF2-40B4-BE49-F238E27FC236}">
                <a16:creationId xmlns:a16="http://schemas.microsoft.com/office/drawing/2014/main" id="{DD1CB4DE-6B10-4D1F-8CA4-E31A83D2A20E}"/>
              </a:ext>
            </a:extLst>
          </p:cNvPr>
          <p:cNvSpPr/>
          <p:nvPr/>
        </p:nvSpPr>
        <p:spPr>
          <a:xfrm rot="5764227">
            <a:off x="1290323" y="-700490"/>
            <a:ext cx="7228077" cy="4409784"/>
          </a:xfrm>
          <a:prstGeom prst="arc">
            <a:avLst>
              <a:gd name="adj1" fmla="val 17838837"/>
              <a:gd name="adj2" fmla="val 21302537"/>
            </a:avLst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423F0F0-068B-4AA7-B0DC-AD30E4922A55}"/>
              </a:ext>
            </a:extLst>
          </p:cNvPr>
          <p:cNvSpPr txBox="1"/>
          <p:nvPr/>
        </p:nvSpPr>
        <p:spPr>
          <a:xfrm>
            <a:off x="6772572" y="2370500"/>
            <a:ext cx="10184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RS</a:t>
            </a:r>
            <a:r>
              <a:rPr lang="en-US" sz="2000" baseline="-25000" dirty="0" err="1"/>
              <a:t>South</a:t>
            </a:r>
            <a:endParaRPr lang="en-US" sz="2000" dirty="0"/>
          </a:p>
        </p:txBody>
      </p:sp>
      <p:sp>
        <p:nvSpPr>
          <p:cNvPr id="54" name="Elipse 35">
            <a:extLst>
              <a:ext uri="{FF2B5EF4-FFF2-40B4-BE49-F238E27FC236}">
                <a16:creationId xmlns:a16="http://schemas.microsoft.com/office/drawing/2014/main" id="{C3812190-EA9A-4C09-BF41-CC3D61897B82}"/>
              </a:ext>
            </a:extLst>
          </p:cNvPr>
          <p:cNvSpPr/>
          <p:nvPr/>
        </p:nvSpPr>
        <p:spPr>
          <a:xfrm>
            <a:off x="5935101" y="4442617"/>
            <a:ext cx="60350" cy="49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06838BB-8344-4813-B175-59A2B87BD629}"/>
              </a:ext>
            </a:extLst>
          </p:cNvPr>
          <p:cNvCxnSpPr>
            <a:cxnSpLocks/>
          </p:cNvCxnSpPr>
          <p:nvPr/>
        </p:nvCxnSpPr>
        <p:spPr>
          <a:xfrm flipH="1">
            <a:off x="3046343" y="4467555"/>
            <a:ext cx="2909203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136FD342-C382-457F-B0CF-939FB500C112}"/>
                  </a:ext>
                </a:extLst>
              </p:cNvPr>
              <p:cNvSpPr/>
              <p:nvPr/>
            </p:nvSpPr>
            <p:spPr>
              <a:xfrm>
                <a:off x="1849376" y="4229386"/>
                <a:ext cx="1346394" cy="3754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/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r>
                            <m:rPr>
                              <m:nor/>
                            </m:rPr>
                            <a:rPr lang="en-US" dirty="0"/>
                            <m:t>)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𝑎𝑢𝑡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136FD342-C382-457F-B0CF-939FB500C1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9376" y="4229386"/>
                <a:ext cx="1346394" cy="375424"/>
              </a:xfrm>
              <a:prstGeom prst="rect">
                <a:avLst/>
              </a:prstGeom>
              <a:blipFill>
                <a:blip r:embed="rId5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E73E701B-2B70-4620-9119-70D107D0CA73}"/>
              </a:ext>
            </a:extLst>
          </p:cNvPr>
          <p:cNvSpPr txBox="1"/>
          <p:nvPr/>
        </p:nvSpPr>
        <p:spPr>
          <a:xfrm>
            <a:off x="6959111" y="4576961"/>
            <a:ext cx="2114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RD</a:t>
            </a:r>
            <a:r>
              <a:rPr lang="en-US" sz="2000" baseline="-25000" dirty="0" err="1"/>
              <a:t>North</a:t>
            </a:r>
            <a:r>
              <a:rPr lang="en-US" sz="2000" dirty="0"/>
              <a:t> = </a:t>
            </a:r>
            <a:r>
              <a:rPr lang="en-US" sz="2000" dirty="0" err="1"/>
              <a:t>RD</a:t>
            </a:r>
            <a:r>
              <a:rPr lang="en-US" sz="2000" baseline="-25000" dirty="0" err="1"/>
              <a:t>South</a:t>
            </a:r>
            <a:endParaRPr lang="en-US" sz="2000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3EA6D76-75C5-4152-8D4F-A7357A0045F6}"/>
              </a:ext>
            </a:extLst>
          </p:cNvPr>
          <p:cNvCxnSpPr/>
          <p:nvPr/>
        </p:nvCxnSpPr>
        <p:spPr>
          <a:xfrm>
            <a:off x="3046343" y="4228646"/>
            <a:ext cx="5675029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EF171A3F-8536-4160-B3BF-29DA49E47716}"/>
                  </a:ext>
                </a:extLst>
              </p:cNvPr>
              <p:cNvSpPr/>
              <p:nvPr/>
            </p:nvSpPr>
            <p:spPr>
              <a:xfrm>
                <a:off x="8682065" y="4012056"/>
                <a:ext cx="1384353" cy="3907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/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dirty="0"/>
                            <m:t>)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𝑜𝑝𝑒𝑛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EF171A3F-8536-4160-B3BF-29DA49E477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2065" y="4012056"/>
                <a:ext cx="1384353" cy="390748"/>
              </a:xfrm>
              <a:prstGeom prst="rect">
                <a:avLst/>
              </a:prstGeom>
              <a:blipFill>
                <a:blip r:embed="rId6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70459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Arc 27">
            <a:extLst>
              <a:ext uri="{FF2B5EF4-FFF2-40B4-BE49-F238E27FC236}">
                <a16:creationId xmlns:a16="http://schemas.microsoft.com/office/drawing/2014/main" id="{E65FBEAE-C813-45E2-B0FE-1AC5554C8B97}"/>
              </a:ext>
            </a:extLst>
          </p:cNvPr>
          <p:cNvSpPr/>
          <p:nvPr/>
        </p:nvSpPr>
        <p:spPr>
          <a:xfrm rot="11144310">
            <a:off x="6972889" y="-614792"/>
            <a:ext cx="9810108" cy="5985041"/>
          </a:xfrm>
          <a:prstGeom prst="arc">
            <a:avLst>
              <a:gd name="adj1" fmla="val 17396661"/>
              <a:gd name="adj2" fmla="val 21135175"/>
            </a:avLst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Connector 8">
            <a:extLst>
              <a:ext uri="{FF2B5EF4-FFF2-40B4-BE49-F238E27FC236}">
                <a16:creationId xmlns:a16="http://schemas.microsoft.com/office/drawing/2014/main" id="{7951FB09-D236-4B0B-9BA3-AF4BBDD437BC}"/>
              </a:ext>
            </a:extLst>
          </p:cNvPr>
          <p:cNvCxnSpPr>
            <a:cxnSpLocks/>
            <a:stCxn id="63" idx="1"/>
          </p:cNvCxnSpPr>
          <p:nvPr/>
        </p:nvCxnSpPr>
        <p:spPr>
          <a:xfrm>
            <a:off x="9433593" y="4801226"/>
            <a:ext cx="13434" cy="77208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5">
            <a:extLst>
              <a:ext uri="{FF2B5EF4-FFF2-40B4-BE49-F238E27FC236}">
                <a16:creationId xmlns:a16="http://schemas.microsoft.com/office/drawing/2014/main" id="{697C43B4-12A3-47B0-A383-896A358DE720}"/>
              </a:ext>
            </a:extLst>
          </p:cNvPr>
          <p:cNvCxnSpPr>
            <a:cxnSpLocks/>
          </p:cNvCxnSpPr>
          <p:nvPr/>
        </p:nvCxnSpPr>
        <p:spPr>
          <a:xfrm>
            <a:off x="1302801" y="4826450"/>
            <a:ext cx="9648537" cy="0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5">
            <a:extLst>
              <a:ext uri="{FF2B5EF4-FFF2-40B4-BE49-F238E27FC236}">
                <a16:creationId xmlns:a16="http://schemas.microsoft.com/office/drawing/2014/main" id="{F680E24E-358E-4E07-8AF3-6DC1C72AA735}"/>
              </a:ext>
            </a:extLst>
          </p:cNvPr>
          <p:cNvCxnSpPr>
            <a:cxnSpLocks/>
          </p:cNvCxnSpPr>
          <p:nvPr/>
        </p:nvCxnSpPr>
        <p:spPr>
          <a:xfrm>
            <a:off x="1287561" y="3226250"/>
            <a:ext cx="9648537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Arc 27">
            <a:extLst>
              <a:ext uri="{FF2B5EF4-FFF2-40B4-BE49-F238E27FC236}">
                <a16:creationId xmlns:a16="http://schemas.microsoft.com/office/drawing/2014/main" id="{A8B71B24-497D-487F-98B8-95160BF4F0CE}"/>
              </a:ext>
            </a:extLst>
          </p:cNvPr>
          <p:cNvSpPr/>
          <p:nvPr/>
        </p:nvSpPr>
        <p:spPr>
          <a:xfrm rot="5764227">
            <a:off x="-1894008" y="-1426068"/>
            <a:ext cx="7228077" cy="5756871"/>
          </a:xfrm>
          <a:prstGeom prst="arc">
            <a:avLst>
              <a:gd name="adj1" fmla="val 17396661"/>
              <a:gd name="adj2" fmla="val 21135175"/>
            </a:avLst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Conector de seta reta 3"/>
          <p:cNvCxnSpPr/>
          <p:nvPr/>
        </p:nvCxnSpPr>
        <p:spPr>
          <a:xfrm flipV="1">
            <a:off x="1238286" y="1332361"/>
            <a:ext cx="0" cy="446442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de seta reta 4"/>
          <p:cNvCxnSpPr>
            <a:cxnSpLocks/>
          </p:cNvCxnSpPr>
          <p:nvPr/>
        </p:nvCxnSpPr>
        <p:spPr>
          <a:xfrm>
            <a:off x="926315" y="5549359"/>
            <a:ext cx="5149503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25CE202-16E9-463B-808A-59F24BFFBBB2}"/>
                  </a:ext>
                </a:extLst>
              </p:cNvPr>
              <p:cNvSpPr txBox="1"/>
              <p:nvPr/>
            </p:nvSpPr>
            <p:spPr>
              <a:xfrm>
                <a:off x="535075" y="1298629"/>
                <a:ext cx="78247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25CE202-16E9-463B-808A-59F24BFFBB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075" y="1298629"/>
                <a:ext cx="782479" cy="276999"/>
              </a:xfrm>
              <a:prstGeom prst="rect">
                <a:avLst/>
              </a:prstGeom>
              <a:blipFill>
                <a:blip r:embed="rId2"/>
                <a:stretch>
                  <a:fillRect t="-2222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730E163-C588-482E-8AE8-1980E23FE517}"/>
                  </a:ext>
                </a:extLst>
              </p:cNvPr>
              <p:cNvSpPr txBox="1"/>
              <p:nvPr/>
            </p:nvSpPr>
            <p:spPr>
              <a:xfrm>
                <a:off x="5694908" y="5610319"/>
                <a:ext cx="78247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730E163-C588-482E-8AE8-1980E23FE5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4908" y="5610319"/>
                <a:ext cx="782479" cy="276999"/>
              </a:xfrm>
              <a:prstGeom prst="rect">
                <a:avLst/>
              </a:prstGeom>
              <a:blipFill>
                <a:blip r:embed="rId3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D1D9C1E-07CD-452F-8A11-AAD8E2F174C4}"/>
                  </a:ext>
                </a:extLst>
              </p:cNvPr>
              <p:cNvSpPr/>
              <p:nvPr/>
            </p:nvSpPr>
            <p:spPr>
              <a:xfrm>
                <a:off x="80047" y="3012513"/>
                <a:ext cx="126893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dirty="0">
                              <a:solidFill>
                                <a:srgbClr val="FF0000"/>
                              </a:solidFill>
                            </a:rPr>
                            <m:t>)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𝑎𝑢𝑡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D1D9C1E-07CD-452F-8A11-AAD8E2F174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47" y="3012513"/>
                <a:ext cx="1268937" cy="369332"/>
              </a:xfrm>
              <a:prstGeom prst="rect">
                <a:avLst/>
              </a:prstGeom>
              <a:blipFill>
                <a:blip r:embed="rId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Elipse 35">
            <a:extLst>
              <a:ext uri="{FF2B5EF4-FFF2-40B4-BE49-F238E27FC236}">
                <a16:creationId xmlns:a16="http://schemas.microsoft.com/office/drawing/2014/main" id="{C86F2EB0-F2AA-42C8-BB63-90862E58C51F}"/>
              </a:ext>
            </a:extLst>
          </p:cNvPr>
          <p:cNvSpPr/>
          <p:nvPr/>
        </p:nvSpPr>
        <p:spPr>
          <a:xfrm>
            <a:off x="4123501" y="3193132"/>
            <a:ext cx="45719" cy="546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136FD342-C382-457F-B0CF-939FB500C112}"/>
                  </a:ext>
                </a:extLst>
              </p:cNvPr>
              <p:cNvSpPr/>
              <p:nvPr/>
            </p:nvSpPr>
            <p:spPr>
              <a:xfrm>
                <a:off x="26130" y="4599089"/>
                <a:ext cx="1346394" cy="3754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dirty="0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n-US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pt-BR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sSubSup>
                            <m:sSubSupPr>
                              <m:ctrlPr>
                                <a:rPr lang="en-US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pt-BR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pt-BR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r>
                            <m:rPr>
                              <m:nor/>
                            </m:rPr>
                            <a:rPr lang="en-US" dirty="0">
                              <a:solidFill>
                                <a:srgbClr val="FFC000"/>
                              </a:solidFill>
                            </a:rPr>
                            <m:t>)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𝑎𝑢𝑡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136FD342-C382-457F-B0CF-939FB500C1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30" y="4599089"/>
                <a:ext cx="1346394" cy="375424"/>
              </a:xfrm>
              <a:prstGeom prst="rect">
                <a:avLst/>
              </a:prstGeom>
              <a:blipFill>
                <a:blip r:embed="rId5"/>
                <a:stretch>
                  <a:fillRect b="-1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8F5A67D-47BE-49A4-863C-21F53236F457}"/>
              </a:ext>
            </a:extLst>
          </p:cNvPr>
          <p:cNvCxnSpPr>
            <a:cxnSpLocks/>
          </p:cNvCxnSpPr>
          <p:nvPr/>
        </p:nvCxnSpPr>
        <p:spPr>
          <a:xfrm>
            <a:off x="1257081" y="4049210"/>
            <a:ext cx="9648537" cy="0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07C3863-891D-47DB-BE6A-BCC8CF3C1E4B}"/>
              </a:ext>
            </a:extLst>
          </p:cNvPr>
          <p:cNvCxnSpPr>
            <a:cxnSpLocks/>
          </p:cNvCxnSpPr>
          <p:nvPr/>
        </p:nvCxnSpPr>
        <p:spPr>
          <a:xfrm>
            <a:off x="2548129" y="4822276"/>
            <a:ext cx="0" cy="71521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Elipse 35">
            <a:extLst>
              <a:ext uri="{FF2B5EF4-FFF2-40B4-BE49-F238E27FC236}">
                <a16:creationId xmlns:a16="http://schemas.microsoft.com/office/drawing/2014/main" id="{29C7C531-65D1-4F33-9829-5F9EC971E903}"/>
              </a:ext>
            </a:extLst>
          </p:cNvPr>
          <p:cNvSpPr/>
          <p:nvPr/>
        </p:nvSpPr>
        <p:spPr>
          <a:xfrm>
            <a:off x="3593279" y="4014696"/>
            <a:ext cx="45719" cy="546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9A0329F-0B14-4AC0-AB2A-929DBF1FD5D6}"/>
              </a:ext>
            </a:extLst>
          </p:cNvPr>
          <p:cNvCxnSpPr>
            <a:cxnSpLocks/>
          </p:cNvCxnSpPr>
          <p:nvPr/>
        </p:nvCxnSpPr>
        <p:spPr>
          <a:xfrm>
            <a:off x="4155885" y="3220473"/>
            <a:ext cx="0" cy="234324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Elipse 35">
            <a:extLst>
              <a:ext uri="{FF2B5EF4-FFF2-40B4-BE49-F238E27FC236}">
                <a16:creationId xmlns:a16="http://schemas.microsoft.com/office/drawing/2014/main" id="{BF8A6773-AD73-4329-AD6B-379B92A7116A}"/>
              </a:ext>
            </a:extLst>
          </p:cNvPr>
          <p:cNvSpPr/>
          <p:nvPr/>
        </p:nvSpPr>
        <p:spPr>
          <a:xfrm>
            <a:off x="7337273" y="3193132"/>
            <a:ext cx="45719" cy="546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" name="Elipse 35">
            <a:extLst>
              <a:ext uri="{FF2B5EF4-FFF2-40B4-BE49-F238E27FC236}">
                <a16:creationId xmlns:a16="http://schemas.microsoft.com/office/drawing/2014/main" id="{FFA6271D-E360-43D8-ABE7-ED88AFC1051B}"/>
              </a:ext>
            </a:extLst>
          </p:cNvPr>
          <p:cNvSpPr/>
          <p:nvPr/>
        </p:nvSpPr>
        <p:spPr>
          <a:xfrm>
            <a:off x="2534957" y="4808246"/>
            <a:ext cx="45719" cy="546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D0E8AA1-894C-4C56-B202-8F8531414EA1}"/>
              </a:ext>
            </a:extLst>
          </p:cNvPr>
          <p:cNvCxnSpPr>
            <a:cxnSpLocks/>
          </p:cNvCxnSpPr>
          <p:nvPr/>
        </p:nvCxnSpPr>
        <p:spPr>
          <a:xfrm>
            <a:off x="3616023" y="4087920"/>
            <a:ext cx="0" cy="147579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de seta reta 3">
            <a:extLst>
              <a:ext uri="{FF2B5EF4-FFF2-40B4-BE49-F238E27FC236}">
                <a16:creationId xmlns:a16="http://schemas.microsoft.com/office/drawing/2014/main" id="{B82B7808-BA38-4AD2-AC44-CB4915860670}"/>
              </a:ext>
            </a:extLst>
          </p:cNvPr>
          <p:cNvCxnSpPr/>
          <p:nvPr/>
        </p:nvCxnSpPr>
        <p:spPr>
          <a:xfrm flipV="1">
            <a:off x="6785646" y="1347601"/>
            <a:ext cx="0" cy="446442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de seta reta 4">
            <a:extLst>
              <a:ext uri="{FF2B5EF4-FFF2-40B4-BE49-F238E27FC236}">
                <a16:creationId xmlns:a16="http://schemas.microsoft.com/office/drawing/2014/main" id="{2E49D5C6-E108-4156-A29C-2BE1A56FA97E}"/>
              </a:ext>
            </a:extLst>
          </p:cNvPr>
          <p:cNvCxnSpPr>
            <a:cxnSpLocks/>
          </p:cNvCxnSpPr>
          <p:nvPr/>
        </p:nvCxnSpPr>
        <p:spPr>
          <a:xfrm>
            <a:off x="6473675" y="5564599"/>
            <a:ext cx="5149503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1">
                <a:extLst>
                  <a:ext uri="{FF2B5EF4-FFF2-40B4-BE49-F238E27FC236}">
                    <a16:creationId xmlns:a16="http://schemas.microsoft.com/office/drawing/2014/main" id="{1208C13E-1DBF-4FCB-9AF1-B6317084B3FD}"/>
                  </a:ext>
                </a:extLst>
              </p:cNvPr>
              <p:cNvSpPr txBox="1"/>
              <p:nvPr/>
            </p:nvSpPr>
            <p:spPr>
              <a:xfrm>
                <a:off x="6082435" y="1313869"/>
                <a:ext cx="78247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TextBox 1">
                <a:extLst>
                  <a:ext uri="{FF2B5EF4-FFF2-40B4-BE49-F238E27FC236}">
                    <a16:creationId xmlns:a16="http://schemas.microsoft.com/office/drawing/2014/main" id="{1208C13E-1DBF-4FCB-9AF1-B6317084B3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2435" y="1313869"/>
                <a:ext cx="782479" cy="276999"/>
              </a:xfrm>
              <a:prstGeom prst="rect">
                <a:avLst/>
              </a:prstGeom>
              <a:blipFill>
                <a:blip r:embed="rId6"/>
                <a:stretch>
                  <a:fillRect t="-4444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25">
                <a:extLst>
                  <a:ext uri="{FF2B5EF4-FFF2-40B4-BE49-F238E27FC236}">
                    <a16:creationId xmlns:a16="http://schemas.microsoft.com/office/drawing/2014/main" id="{7D5162EA-227A-4B3B-91F0-1EA12A62302B}"/>
                  </a:ext>
                </a:extLst>
              </p:cNvPr>
              <p:cNvSpPr txBox="1"/>
              <p:nvPr/>
            </p:nvSpPr>
            <p:spPr>
              <a:xfrm>
                <a:off x="11242268" y="5625559"/>
                <a:ext cx="78247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" name="TextBox 25">
                <a:extLst>
                  <a:ext uri="{FF2B5EF4-FFF2-40B4-BE49-F238E27FC236}">
                    <a16:creationId xmlns:a16="http://schemas.microsoft.com/office/drawing/2014/main" id="{7D5162EA-227A-4B3B-91F0-1EA12A6230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42268" y="5625559"/>
                <a:ext cx="782479" cy="276999"/>
              </a:xfrm>
              <a:prstGeom prst="rect">
                <a:avLst/>
              </a:prstGeom>
              <a:blipFill>
                <a:blip r:embed="rId7"/>
                <a:stretch>
                  <a:fillRect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Elipse 47">
            <a:extLst>
              <a:ext uri="{FF2B5EF4-FFF2-40B4-BE49-F238E27FC236}">
                <a16:creationId xmlns:a16="http://schemas.microsoft.com/office/drawing/2014/main" id="{2F5198A0-70BE-4D3D-A241-BF6F72CD0103}"/>
              </a:ext>
            </a:extLst>
          </p:cNvPr>
          <p:cNvSpPr/>
          <p:nvPr/>
        </p:nvSpPr>
        <p:spPr>
          <a:xfrm>
            <a:off x="8074471" y="4010377"/>
            <a:ext cx="45719" cy="546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26">
                <a:extLst>
                  <a:ext uri="{FF2B5EF4-FFF2-40B4-BE49-F238E27FC236}">
                    <a16:creationId xmlns:a16="http://schemas.microsoft.com/office/drawing/2014/main" id="{5C213392-75F0-4F01-A566-14F27F1374AE}"/>
                  </a:ext>
                </a:extLst>
              </p:cNvPr>
              <p:cNvSpPr/>
              <p:nvPr/>
            </p:nvSpPr>
            <p:spPr>
              <a:xfrm>
                <a:off x="-14268" y="3768150"/>
                <a:ext cx="1384353" cy="3907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dirty="0">
                              <a:solidFill>
                                <a:srgbClr val="00B050"/>
                              </a:solidFill>
                            </a:rPr>
                            <m:t>)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𝑜𝑝𝑒𝑛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58" name="Rectangle 26">
                <a:extLst>
                  <a:ext uri="{FF2B5EF4-FFF2-40B4-BE49-F238E27FC236}">
                    <a16:creationId xmlns:a16="http://schemas.microsoft.com/office/drawing/2014/main" id="{5C213392-75F0-4F01-A566-14F27F1374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4268" y="3768150"/>
                <a:ext cx="1384353" cy="390748"/>
              </a:xfrm>
              <a:prstGeom prst="rect">
                <a:avLst/>
              </a:prstGeom>
              <a:blipFill>
                <a:blip r:embed="rId8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Connector 8">
            <a:extLst>
              <a:ext uri="{FF2B5EF4-FFF2-40B4-BE49-F238E27FC236}">
                <a16:creationId xmlns:a16="http://schemas.microsoft.com/office/drawing/2014/main" id="{1D7B5ECF-C095-48B8-A4C3-1F4B01338BA0}"/>
              </a:ext>
            </a:extLst>
          </p:cNvPr>
          <p:cNvCxnSpPr>
            <a:cxnSpLocks/>
          </p:cNvCxnSpPr>
          <p:nvPr/>
        </p:nvCxnSpPr>
        <p:spPr>
          <a:xfrm>
            <a:off x="8097330" y="4049210"/>
            <a:ext cx="0" cy="152410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Elipse 35">
            <a:extLst>
              <a:ext uri="{FF2B5EF4-FFF2-40B4-BE49-F238E27FC236}">
                <a16:creationId xmlns:a16="http://schemas.microsoft.com/office/drawing/2014/main" id="{891F594B-38C3-4D26-8EBD-F5DC0179E8AC}"/>
              </a:ext>
            </a:extLst>
          </p:cNvPr>
          <p:cNvSpPr/>
          <p:nvPr/>
        </p:nvSpPr>
        <p:spPr>
          <a:xfrm>
            <a:off x="9426898" y="4793218"/>
            <a:ext cx="45719" cy="546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5" name="Straight Connector 38">
            <a:extLst>
              <a:ext uri="{FF2B5EF4-FFF2-40B4-BE49-F238E27FC236}">
                <a16:creationId xmlns:a16="http://schemas.microsoft.com/office/drawing/2014/main" id="{E6B5CB52-6086-4DCA-8C9F-92DD4C9A084D}"/>
              </a:ext>
            </a:extLst>
          </p:cNvPr>
          <p:cNvCxnSpPr>
            <a:cxnSpLocks/>
          </p:cNvCxnSpPr>
          <p:nvPr/>
        </p:nvCxnSpPr>
        <p:spPr>
          <a:xfrm>
            <a:off x="7355745" y="3253758"/>
            <a:ext cx="0" cy="235656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2">
                <a:extLst>
                  <a:ext uri="{FF2B5EF4-FFF2-40B4-BE49-F238E27FC236}">
                    <a16:creationId xmlns:a16="http://schemas.microsoft.com/office/drawing/2014/main" id="{00862463-004B-4610-B9F5-C50559CCE76C}"/>
                  </a:ext>
                </a:extLst>
              </p:cNvPr>
              <p:cNvSpPr/>
              <p:nvPr/>
            </p:nvSpPr>
            <p:spPr>
              <a:xfrm>
                <a:off x="559878" y="10844"/>
                <a:ext cx="3359125" cy="8202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Sup>
                                        <m:sSubSupPr>
                                          <m:ctrlPr>
                                            <a:rPr lang="en-US" i="1">
                                              <a:solidFill>
                                                <a:srgbClr val="FFC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pt-BR" i="1">
                                              <a:solidFill>
                                                <a:srgbClr val="FFC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𝑃</m:t>
                                          </m:r>
                                        </m:e>
                                        <m:sub>
                                          <m:r>
                                            <a:rPr lang="pt-BR" i="1">
                                              <a:solidFill>
                                                <a:srgbClr val="FFC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  <m:sup>
                                          <m:r>
                                            <a:rPr lang="pt-BR" i="1">
                                              <a:solidFill>
                                                <a:srgbClr val="FFC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∗</m:t>
                                          </m:r>
                                        </m:sup>
                                      </m:sSubSup>
                                    </m:num>
                                    <m:den>
                                      <m:sSubSup>
                                        <m:sSubSupPr>
                                          <m:ctrlPr>
                                            <a:rPr lang="en-US" i="1">
                                              <a:solidFill>
                                                <a:srgbClr val="FFC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pt-BR" i="1">
                                              <a:solidFill>
                                                <a:srgbClr val="FFC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𝑃</m:t>
                                          </m:r>
                                        </m:e>
                                        <m:sub>
                                          <m:r>
                                            <a:rPr lang="pt-BR" i="1">
                                              <a:solidFill>
                                                <a:srgbClr val="FFC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  <m:sup>
                                          <m:r>
                                            <a:rPr lang="pt-BR" i="1">
                                              <a:solidFill>
                                                <a:srgbClr val="FFC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∗</m:t>
                                          </m:r>
                                        </m:sup>
                                      </m:sSubSup>
                                    </m:den>
                                  </m:f>
                                </m:e>
                              </m:d>
                            </m:e>
                            <m:sub>
                              <m:r>
                                <a:rPr lang="pt-BR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𝑎𝑢𝑡</m:t>
                              </m:r>
                            </m:sub>
                          </m:s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&lt;</m:t>
                          </m:r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𝑃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𝑃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b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𝑜𝑝𝑒𝑛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&lt;</m:t>
                          </m:r>
                          <m:d>
                            <m:dPr>
                              <m:ctrlPr>
                                <a:rPr lang="en-US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pt-B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𝑎𝑢𝑡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7" name="Rectangle 2">
                <a:extLst>
                  <a:ext uri="{FF2B5EF4-FFF2-40B4-BE49-F238E27FC236}">
                    <a16:creationId xmlns:a16="http://schemas.microsoft.com/office/drawing/2014/main" id="{00862463-004B-4610-B9F5-C50559CCE7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878" y="10844"/>
                <a:ext cx="3359125" cy="82028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24">
                <a:extLst>
                  <a:ext uri="{FF2B5EF4-FFF2-40B4-BE49-F238E27FC236}">
                    <a16:creationId xmlns:a16="http://schemas.microsoft.com/office/drawing/2014/main" id="{6F062F70-2ADF-45D3-9E14-D5643290CDB6}"/>
                  </a:ext>
                </a:extLst>
              </p:cNvPr>
              <p:cNvSpPr/>
              <p:nvPr/>
            </p:nvSpPr>
            <p:spPr>
              <a:xfrm>
                <a:off x="2181799" y="5605168"/>
                <a:ext cx="1040028" cy="4220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lang="en-US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  <m:r>
                                <a:rPr lang="en-US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pt-BR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𝑎𝑢𝑡</m:t>
                              </m:r>
                            </m:sub>
                            <m:sup>
                              <m:r>
                                <a:rPr lang="pt-BR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e>
                        <m:sub/>
                      </m:sSub>
                    </m:oMath>
                  </m:oMathPara>
                </a14:m>
                <a:endParaRPr lang="en-US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70" name="Rectangle 24">
                <a:extLst>
                  <a:ext uri="{FF2B5EF4-FFF2-40B4-BE49-F238E27FC236}">
                    <a16:creationId xmlns:a16="http://schemas.microsoft.com/office/drawing/2014/main" id="{6F062F70-2ADF-45D3-9E14-D5643290CD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1799" y="5605168"/>
                <a:ext cx="1040028" cy="42203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24">
                <a:extLst>
                  <a:ext uri="{FF2B5EF4-FFF2-40B4-BE49-F238E27FC236}">
                    <a16:creationId xmlns:a16="http://schemas.microsoft.com/office/drawing/2014/main" id="{2CC4BE4D-1543-48EE-901B-7DE224BDB837}"/>
                  </a:ext>
                </a:extLst>
              </p:cNvPr>
              <p:cNvSpPr/>
              <p:nvPr/>
            </p:nvSpPr>
            <p:spPr>
              <a:xfrm>
                <a:off x="3872758" y="5587842"/>
                <a:ext cx="1040028" cy="4564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pt-B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𝑎𝑢𝑡</m:t>
                              </m:r>
                            </m:sub>
                            <m:sup/>
                          </m:sSubSup>
                        </m:e>
                        <m:sub/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1" name="Rectangle 24">
                <a:extLst>
                  <a:ext uri="{FF2B5EF4-FFF2-40B4-BE49-F238E27FC236}">
                    <a16:creationId xmlns:a16="http://schemas.microsoft.com/office/drawing/2014/main" id="{2CC4BE4D-1543-48EE-901B-7DE224BDB8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2758" y="5587842"/>
                <a:ext cx="1040028" cy="45647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24">
                <a:extLst>
                  <a:ext uri="{FF2B5EF4-FFF2-40B4-BE49-F238E27FC236}">
                    <a16:creationId xmlns:a16="http://schemas.microsoft.com/office/drawing/2014/main" id="{FA431F4C-23DA-41AD-AC41-CC0429F9C7D9}"/>
                  </a:ext>
                </a:extLst>
              </p:cNvPr>
              <p:cNvSpPr/>
              <p:nvPr/>
            </p:nvSpPr>
            <p:spPr>
              <a:xfrm>
                <a:off x="9186206" y="5605168"/>
                <a:ext cx="800027" cy="4228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lang="en-US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pt-BR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𝑎𝑢𝑡</m:t>
                              </m:r>
                            </m:sub>
                            <m:sup>
                              <m:r>
                                <a:rPr lang="pt-BR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e>
                        <m:sub/>
                      </m:sSub>
                    </m:oMath>
                  </m:oMathPara>
                </a14:m>
                <a:endParaRPr lang="en-US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72" name="Rectangle 24">
                <a:extLst>
                  <a:ext uri="{FF2B5EF4-FFF2-40B4-BE49-F238E27FC236}">
                    <a16:creationId xmlns:a16="http://schemas.microsoft.com/office/drawing/2014/main" id="{FA431F4C-23DA-41AD-AC41-CC0429F9C7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6206" y="5605168"/>
                <a:ext cx="800027" cy="42287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tangle 24">
                <a:extLst>
                  <a:ext uri="{FF2B5EF4-FFF2-40B4-BE49-F238E27FC236}">
                    <a16:creationId xmlns:a16="http://schemas.microsoft.com/office/drawing/2014/main" id="{9FCC3F4D-13BD-458D-8C05-0FEE30704FA4}"/>
                  </a:ext>
                </a:extLst>
              </p:cNvPr>
              <p:cNvSpPr/>
              <p:nvPr/>
            </p:nvSpPr>
            <p:spPr>
              <a:xfrm>
                <a:off x="6925837" y="5557954"/>
                <a:ext cx="1003608" cy="4580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pt-B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𝑎𝑢𝑡</m:t>
                              </m:r>
                            </m:sub>
                            <m:sup/>
                          </m:sSubSup>
                        </m:e>
                        <m:sub/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5" name="Rectangle 24">
                <a:extLst>
                  <a:ext uri="{FF2B5EF4-FFF2-40B4-BE49-F238E27FC236}">
                    <a16:creationId xmlns:a16="http://schemas.microsoft.com/office/drawing/2014/main" id="{9FCC3F4D-13BD-458D-8C05-0FEE30704F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5837" y="5557954"/>
                <a:ext cx="1003608" cy="45807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24">
                <a:extLst>
                  <a:ext uri="{FF2B5EF4-FFF2-40B4-BE49-F238E27FC236}">
                    <a16:creationId xmlns:a16="http://schemas.microsoft.com/office/drawing/2014/main" id="{CC08E372-1C87-4C2F-8E87-031FB958141B}"/>
                  </a:ext>
                </a:extLst>
              </p:cNvPr>
              <p:cNvSpPr/>
              <p:nvPr/>
            </p:nvSpPr>
            <p:spPr>
              <a:xfrm>
                <a:off x="2621118" y="6135387"/>
                <a:ext cx="2198422" cy="4657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pt-BR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𝑜𝑝𝑒𝑛</m:t>
                              </m:r>
                            </m:sub>
                            <m:sup/>
                          </m:sSubSup>
                          <m:r>
                            <a:rPr lang="pt-BR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bSup>
                            <m:sSubSupPr>
                              <m:ctrlP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pt-BR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𝑜𝑝𝑒𝑛</m:t>
                              </m:r>
                            </m:sub>
                            <m:sup>
                              <m:r>
                                <a:rPr lang="pt-BR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e>
                        <m:sub/>
                      </m:sSub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76" name="Rectangle 24">
                <a:extLst>
                  <a:ext uri="{FF2B5EF4-FFF2-40B4-BE49-F238E27FC236}">
                    <a16:creationId xmlns:a16="http://schemas.microsoft.com/office/drawing/2014/main" id="{CC08E372-1C87-4C2F-8E87-031FB95814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1118" y="6135387"/>
                <a:ext cx="2198422" cy="46570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Conector de Seta Reta 30">
            <a:extLst>
              <a:ext uri="{FF2B5EF4-FFF2-40B4-BE49-F238E27FC236}">
                <a16:creationId xmlns:a16="http://schemas.microsoft.com/office/drawing/2014/main" id="{9A221977-C102-4F60-A52A-1D8086967AC4}"/>
              </a:ext>
            </a:extLst>
          </p:cNvPr>
          <p:cNvCxnSpPr>
            <a:cxnSpLocks/>
          </p:cNvCxnSpPr>
          <p:nvPr/>
        </p:nvCxnSpPr>
        <p:spPr>
          <a:xfrm flipH="1" flipV="1">
            <a:off x="3597669" y="5620420"/>
            <a:ext cx="1" cy="514967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24">
                <a:extLst>
                  <a:ext uri="{FF2B5EF4-FFF2-40B4-BE49-F238E27FC236}">
                    <a16:creationId xmlns:a16="http://schemas.microsoft.com/office/drawing/2014/main" id="{55CDE1B2-6059-4CB5-B67D-0499E47B7199}"/>
                  </a:ext>
                </a:extLst>
              </p:cNvPr>
              <p:cNvSpPr/>
              <p:nvPr/>
            </p:nvSpPr>
            <p:spPr>
              <a:xfrm>
                <a:off x="7132167" y="6184297"/>
                <a:ext cx="2125582" cy="4673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pt-BR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𝑜𝑝𝑒𝑛</m:t>
                              </m:r>
                            </m:sub>
                            <m:sup/>
                          </m:sSubSup>
                          <m:r>
                            <a:rPr lang="pt-BR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bSup>
                            <m:sSubSupPr>
                              <m:ctrlP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pt-BR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𝑜𝑝𝑒𝑛</m:t>
                              </m:r>
                            </m:sub>
                            <m:sup>
                              <m:r>
                                <a:rPr lang="pt-BR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e>
                        <m:sub/>
                      </m:sSub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77" name="Rectangle 24">
                <a:extLst>
                  <a:ext uri="{FF2B5EF4-FFF2-40B4-BE49-F238E27FC236}">
                    <a16:creationId xmlns:a16="http://schemas.microsoft.com/office/drawing/2014/main" id="{55CDE1B2-6059-4CB5-B67D-0499E47B71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2167" y="6184297"/>
                <a:ext cx="2125582" cy="46730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8" name="Conector de Seta Reta 77">
            <a:extLst>
              <a:ext uri="{FF2B5EF4-FFF2-40B4-BE49-F238E27FC236}">
                <a16:creationId xmlns:a16="http://schemas.microsoft.com/office/drawing/2014/main" id="{F774AFD7-395C-4EC7-825A-84DC71C98F1A}"/>
              </a:ext>
            </a:extLst>
          </p:cNvPr>
          <p:cNvCxnSpPr>
            <a:cxnSpLocks/>
          </p:cNvCxnSpPr>
          <p:nvPr/>
        </p:nvCxnSpPr>
        <p:spPr>
          <a:xfrm flipH="1" flipV="1">
            <a:off x="8108718" y="5669330"/>
            <a:ext cx="1" cy="514967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eta: para a Direita 7">
            <a:extLst>
              <a:ext uri="{FF2B5EF4-FFF2-40B4-BE49-F238E27FC236}">
                <a16:creationId xmlns:a16="http://schemas.microsoft.com/office/drawing/2014/main" id="{D804C1A4-45C9-4C7A-B11D-291091E76B65}"/>
              </a:ext>
            </a:extLst>
          </p:cNvPr>
          <p:cNvSpPr/>
          <p:nvPr/>
        </p:nvSpPr>
        <p:spPr>
          <a:xfrm>
            <a:off x="2731950" y="5327748"/>
            <a:ext cx="726120" cy="1151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Seta: para a Direita 42">
            <a:extLst>
              <a:ext uri="{FF2B5EF4-FFF2-40B4-BE49-F238E27FC236}">
                <a16:creationId xmlns:a16="http://schemas.microsoft.com/office/drawing/2014/main" id="{89B75A6F-EE70-411A-92C2-5A09D0658C95}"/>
              </a:ext>
            </a:extLst>
          </p:cNvPr>
          <p:cNvSpPr/>
          <p:nvPr/>
        </p:nvSpPr>
        <p:spPr>
          <a:xfrm rot="10800000">
            <a:off x="3690234" y="5334647"/>
            <a:ext cx="370797" cy="1081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Seta: para a Direita 46">
            <a:extLst>
              <a:ext uri="{FF2B5EF4-FFF2-40B4-BE49-F238E27FC236}">
                <a16:creationId xmlns:a16="http://schemas.microsoft.com/office/drawing/2014/main" id="{617DF1B8-5E3A-4FC0-9EF4-E2F87B2F3FCE}"/>
              </a:ext>
            </a:extLst>
          </p:cNvPr>
          <p:cNvSpPr/>
          <p:nvPr/>
        </p:nvSpPr>
        <p:spPr>
          <a:xfrm>
            <a:off x="7486197" y="5366565"/>
            <a:ext cx="519952" cy="127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Seta: para a Direita 48">
            <a:extLst>
              <a:ext uri="{FF2B5EF4-FFF2-40B4-BE49-F238E27FC236}">
                <a16:creationId xmlns:a16="http://schemas.microsoft.com/office/drawing/2014/main" id="{C0BD92E9-7952-43AF-843E-DC01AE51D37E}"/>
              </a:ext>
            </a:extLst>
          </p:cNvPr>
          <p:cNvSpPr/>
          <p:nvPr/>
        </p:nvSpPr>
        <p:spPr>
          <a:xfrm rot="10800000">
            <a:off x="8417168" y="5369819"/>
            <a:ext cx="836237" cy="12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963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28" grpId="0" animBg="1"/>
      <p:bldP spid="2" grpId="0"/>
      <p:bldP spid="26" grpId="0"/>
      <p:bldP spid="7" grpId="0"/>
      <p:bldP spid="36" grpId="0" animBg="1"/>
      <p:bldP spid="25" grpId="0"/>
      <p:bldP spid="32" grpId="0" animBg="1"/>
      <p:bldP spid="37" grpId="0" animBg="1"/>
      <p:bldP spid="38" grpId="0" animBg="1"/>
      <p:bldP spid="45" grpId="0"/>
      <p:bldP spid="46" grpId="0"/>
      <p:bldP spid="48" grpId="0" animBg="1"/>
      <p:bldP spid="58" grpId="0"/>
      <p:bldP spid="63" grpId="0" animBg="1"/>
      <p:bldP spid="67" grpId="0"/>
      <p:bldP spid="70" grpId="0"/>
      <p:bldP spid="71" grpId="0"/>
      <p:bldP spid="72" grpId="0"/>
      <p:bldP spid="75" grpId="0"/>
      <p:bldP spid="76" grpId="0"/>
      <p:bldP spid="77" grpId="0"/>
      <p:bldP spid="8" grpId="0" animBg="1"/>
      <p:bldP spid="43" grpId="0" animBg="1"/>
      <p:bldP spid="47" grpId="0" animBg="1"/>
      <p:bldP spid="4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3D069-BC10-4355-9D2A-2BF0F9332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Wage inequality</a:t>
            </a:r>
            <a:br>
              <a:rPr lang="pt-BR" dirty="0"/>
            </a:br>
            <a:r>
              <a:rPr lang="pt-BR" sz="3000" cap="none" dirty="0"/>
              <a:t>Possible link with trade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60C56-C1DE-4FDA-965C-10D10E02F3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9720071" cy="4023360"/>
          </a:xfrm>
        </p:spPr>
        <p:txBody>
          <a:bodyPr anchor="ctr">
            <a:normAutofit lnSpcReduction="10000"/>
          </a:bodyPr>
          <a:lstStyle/>
          <a:p>
            <a:pPr lvl="1" algn="just"/>
            <a:r>
              <a:rPr lang="en-US" sz="2400" dirty="0"/>
              <a:t>Model points to the right direction:</a:t>
            </a:r>
          </a:p>
          <a:p>
            <a:pPr lvl="2" algn="just"/>
            <a:r>
              <a:rPr lang="en-US" sz="2000" dirty="0"/>
              <a:t>More trade between North and South</a:t>
            </a:r>
          </a:p>
          <a:p>
            <a:pPr lvl="2" algn="just"/>
            <a:r>
              <a:rPr lang="en-US" sz="2000" dirty="0"/>
              <a:t>In the North, higher wage of skilled workers, lower wage of unskilled workers</a:t>
            </a:r>
          </a:p>
          <a:p>
            <a:pPr lvl="2" algn="just"/>
            <a:r>
              <a:rPr lang="en-US" sz="2000" dirty="0"/>
              <a:t>Higher wage inequality in the North</a:t>
            </a:r>
          </a:p>
          <a:p>
            <a:pPr marL="128016" lvl="1" indent="0" algn="just">
              <a:buNone/>
            </a:pPr>
            <a:endParaRPr lang="en-US" sz="2400" dirty="0"/>
          </a:p>
          <a:p>
            <a:pPr lvl="1" algn="just"/>
            <a:r>
              <a:rPr lang="en-US" sz="2400" dirty="0"/>
              <a:t>Mechanism:</a:t>
            </a:r>
          </a:p>
          <a:p>
            <a:pPr lvl="2" algn="just"/>
            <a:r>
              <a:rPr lang="en-US" sz="2000" dirty="0"/>
              <a:t>Skill-intensive sector expands in the North; it demands skilled and unskilled workers, but relatively more skilled workers</a:t>
            </a:r>
          </a:p>
          <a:p>
            <a:pPr lvl="2" algn="just"/>
            <a:r>
              <a:rPr lang="en-US" sz="2000" dirty="0"/>
              <a:t>Other sector shrink; releases both types of labor, but relatively more unskilled workers </a:t>
            </a:r>
          </a:p>
          <a:p>
            <a:pPr lvl="2" algn="just"/>
            <a:r>
              <a:rPr lang="en-US" sz="2000" dirty="0"/>
              <a:t>At initial prices, we have excess demand for skilled workers, and excess supply of unskilled workers</a:t>
            </a:r>
          </a:p>
          <a:p>
            <a:pPr lvl="2" algn="just"/>
            <a:r>
              <a:rPr lang="en-US" sz="2000" dirty="0"/>
              <a:t>Wage of skilled workers increases, wage of unskilled workers falls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49D70D-AB31-4349-B592-4B488D429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International Economics, UIUC, Fall 2019 - Mauro Rodrigues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9C67D1-F1E0-43FC-8D37-7C56F8F4E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1591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3D069-BC10-4355-9D2A-2BF0F9332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Wage inequality</a:t>
            </a:r>
            <a:br>
              <a:rPr lang="pt-BR" dirty="0"/>
            </a:br>
            <a:r>
              <a:rPr lang="pt-BR" sz="3000" cap="none" dirty="0"/>
              <a:t>Possible link with trade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60C56-C1DE-4FDA-965C-10D10E02F3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9720071" cy="4023360"/>
          </a:xfrm>
        </p:spPr>
        <p:txBody>
          <a:bodyPr anchor="ctr">
            <a:normAutofit/>
          </a:bodyPr>
          <a:lstStyle/>
          <a:p>
            <a:pPr lvl="1" algn="just"/>
            <a:r>
              <a:rPr lang="en-US" sz="2400" dirty="0"/>
              <a:t>Increase in demand for skill works through changes in the sectoral composition</a:t>
            </a:r>
          </a:p>
          <a:p>
            <a:pPr lvl="2" algn="just"/>
            <a:r>
              <a:rPr lang="en-US" sz="2000" dirty="0"/>
              <a:t>Skill-intensive sectors expand; other sectors shrink</a:t>
            </a:r>
          </a:p>
          <a:p>
            <a:pPr lvl="1" algn="just"/>
            <a:endParaRPr lang="en-US" sz="2400" dirty="0"/>
          </a:p>
          <a:p>
            <a:pPr lvl="1" algn="just"/>
            <a:r>
              <a:rPr lang="en-US" sz="2400" dirty="0"/>
              <a:t>Since skilled workers are now relatively more expensive, firms should use relatively more unskilled workers according to the model</a:t>
            </a:r>
          </a:p>
          <a:p>
            <a:pPr lvl="2" algn="just"/>
            <a:r>
              <a:rPr lang="en-US" sz="2000" dirty="0"/>
              <a:t>This is </a:t>
            </a:r>
            <a:r>
              <a:rPr lang="en-US" sz="2000" u="sng" dirty="0"/>
              <a:t>not</a:t>
            </a:r>
            <a:r>
              <a:rPr lang="en-US" sz="2000" dirty="0"/>
              <a:t> in the disaggregated data</a:t>
            </a:r>
          </a:p>
          <a:p>
            <a:pPr lvl="2" algn="just"/>
            <a:r>
              <a:rPr lang="en-US" sz="2000" dirty="0"/>
              <a:t>At the sector and firm level, relative employment of skilled workers increased</a:t>
            </a:r>
          </a:p>
          <a:p>
            <a:pPr lvl="2" algn="just"/>
            <a:r>
              <a:rPr lang="en-US" sz="2000" dirty="0"/>
              <a:t>Relative size of sector relatively stable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49D70D-AB31-4349-B592-4B488D429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International Economics, UIUC, Fall 2019 - Mauro Rodrigues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9C67D1-F1E0-43FC-8D37-7C56F8F4E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4569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0EDCAA-1180-4B23-A40E-2CCF826BF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International Economics, UIUC, Fall 2019 - Mauro Rodrigues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CB5759-C97F-48E2-948C-0D644DEE9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27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44778B-8BEC-43FB-88E4-C3E55C0B6F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053" y="417876"/>
            <a:ext cx="6085714" cy="5819048"/>
          </a:xfrm>
          <a:prstGeom prst="rect">
            <a:avLst/>
          </a:prstGeom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1349BB1D-A074-46A1-AA4A-1E01BEB898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3661" y="4098374"/>
            <a:ext cx="431511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Source: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000" dirty="0">
              <a:solidFill>
                <a:srgbClr val="000000"/>
              </a:solidFill>
              <a:latin typeface="Arial Unicode MS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dirty="0">
                <a:solidFill>
                  <a:srgbClr val="000000"/>
                </a:solidFill>
                <a:latin typeface="Arial Unicode MS"/>
              </a:rPr>
              <a:t>Krugman, P. R.; Obstfeld, M.; Melitz, M. (2018). </a:t>
            </a:r>
            <a:r>
              <a:rPr lang="en-US" altLang="en-US" sz="1000" i="1" dirty="0">
                <a:solidFill>
                  <a:srgbClr val="000000"/>
                </a:solidFill>
                <a:latin typeface="Arial Unicode MS"/>
              </a:rPr>
              <a:t>International Trade: Theory and Policy</a:t>
            </a:r>
            <a:r>
              <a:rPr lang="en-US" altLang="en-US" sz="1000" dirty="0">
                <a:solidFill>
                  <a:srgbClr val="000000"/>
                </a:solidFill>
                <a:latin typeface="Arial Unicode MS"/>
              </a:rPr>
              <a:t>. 11</a:t>
            </a:r>
            <a:r>
              <a:rPr lang="en-US" altLang="en-US" sz="1000" baseline="30000" dirty="0">
                <a:solidFill>
                  <a:srgbClr val="000000"/>
                </a:solidFill>
                <a:latin typeface="Arial Unicode MS"/>
              </a:rPr>
              <a:t>th</a:t>
            </a:r>
            <a:r>
              <a:rPr lang="en-US" altLang="en-US" sz="1000" dirty="0">
                <a:solidFill>
                  <a:srgbClr val="000000"/>
                </a:solidFill>
                <a:latin typeface="Arial Unicode MS"/>
              </a:rPr>
              <a:t> edition, Pearson, chapters 5.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8549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3D069-BC10-4355-9D2A-2BF0F9332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Wage inequality</a:t>
            </a:r>
            <a:br>
              <a:rPr lang="pt-BR" dirty="0"/>
            </a:br>
            <a:r>
              <a:rPr lang="pt-BR" sz="3000" cap="none" dirty="0"/>
              <a:t>Within-between decomposition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A60C56-C1DE-4FDA-965C-10D10E02F3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24128" y="2286000"/>
                <a:ext cx="9720071" cy="4023360"/>
              </a:xfrm>
            </p:spPr>
            <p:txBody>
              <a:bodyPr anchor="ctr">
                <a:normAutofit/>
              </a:bodyPr>
              <a:lstStyle/>
              <a:p>
                <a:pPr lvl="1" algn="just"/>
                <a:r>
                  <a:rPr lang="en-US" sz="2400" dirty="0"/>
                  <a:t>Consider the manufacturing sector, composed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=1,2,…,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 industries</a:t>
                </a:r>
              </a:p>
              <a:p>
                <a:pPr lvl="2" algn="just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: number of skilled workers in industry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sz="2000" dirty="0"/>
              </a:p>
              <a:p>
                <a:pPr lvl="2" algn="just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: number of unskilled workers in industry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sz="2000" dirty="0"/>
              </a:p>
              <a:p>
                <a:pPr lvl="2" algn="just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: employment in industry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sz="2000" dirty="0"/>
              </a:p>
              <a:p>
                <a:pPr lvl="1" algn="just"/>
                <a:r>
                  <a:rPr lang="en-US" sz="2400" dirty="0"/>
                  <a:t>Skill-intensity of industry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sz="2400" dirty="0"/>
              </a:p>
              <a:p>
                <a:pPr marL="128016" lvl="1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/>
              </a:p>
              <a:p>
                <a:pPr lvl="1" algn="just"/>
                <a:r>
                  <a:rPr lang="en-US" sz="2400" dirty="0"/>
                  <a:t>Relative size of industry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sz="2400" dirty="0"/>
              </a:p>
              <a:p>
                <a:pPr marL="128016" lvl="1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A60C56-C1DE-4FDA-965C-10D10E02F3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4128" y="2286000"/>
                <a:ext cx="9720071" cy="402336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49D70D-AB31-4349-B592-4B488D429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International Economics, UIUC, Fall 2019 - Mauro Rodrigues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9C67D1-F1E0-43FC-8D37-7C56F8F4E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9161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3D069-BC10-4355-9D2A-2BF0F9332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Wage inequality</a:t>
            </a:r>
            <a:br>
              <a:rPr lang="pt-BR" dirty="0"/>
            </a:br>
            <a:r>
              <a:rPr lang="pt-BR" sz="3000" cap="none" dirty="0"/>
              <a:t>Within-between decomposition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A60C56-C1DE-4FDA-965C-10D10E02F3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24128" y="2286000"/>
                <a:ext cx="9720071" cy="4023360"/>
              </a:xfrm>
            </p:spPr>
            <p:txBody>
              <a:bodyPr anchor="ctr">
                <a:normAutofit/>
              </a:bodyPr>
              <a:lstStyle/>
              <a:p>
                <a:pPr lvl="1" algn="just"/>
                <a:r>
                  <a:rPr lang="en-US" sz="2400" dirty="0"/>
                  <a:t>The change in the relative employment of skilled workers (</a:t>
                </a:r>
                <a:r>
                  <a:rPr lang="en-US" sz="2400" i="1" dirty="0"/>
                  <a:t>s</a:t>
                </a:r>
                <a:r>
                  <a:rPr lang="en-US" sz="2400" dirty="0"/>
                  <a:t>) can be decomposed in two parts (bars over variables denote simple </a:t>
                </a:r>
                <a:r>
                  <a:rPr lang="en-US" sz="2400" dirty="0" err="1"/>
                  <a:t>avgs</a:t>
                </a:r>
                <a:r>
                  <a:rPr lang="en-US" sz="2400" dirty="0"/>
                  <a:t> over the period):</a:t>
                </a:r>
              </a:p>
              <a:p>
                <a:pPr marL="128016" lvl="1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e>
                      </m:nary>
                      <m:nary>
                        <m:naryPr>
                          <m:chr m:val="∑"/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400" dirty="0"/>
              </a:p>
              <a:p>
                <a:pPr lvl="1" algn="just"/>
                <a:endParaRPr lang="en-US" sz="2400" dirty="0"/>
              </a:p>
              <a:p>
                <a:pPr lvl="1" algn="just"/>
                <a:r>
                  <a:rPr lang="en-US" sz="2400" dirty="0"/>
                  <a:t>First term (“within”): change skill intensity of industries, but keep their sizes constant</a:t>
                </a:r>
              </a:p>
              <a:p>
                <a:pPr lvl="1" algn="just"/>
                <a:r>
                  <a:rPr lang="en-US" sz="2400" dirty="0"/>
                  <a:t>Second term (“between”): change the size of sectors, but keep skill intensity constant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A60C56-C1DE-4FDA-965C-10D10E02F3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4128" y="2286000"/>
                <a:ext cx="9720071" cy="4023360"/>
              </a:xfrm>
              <a:blipFill>
                <a:blip r:embed="rId2"/>
                <a:stretch>
                  <a:fillRect t="-606" r="-1443" b="-1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49D70D-AB31-4349-B592-4B488D429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International Economics, UIUC, Fall 2019 - Mauro Rodrigues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9C67D1-F1E0-43FC-8D37-7C56F8F4E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561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3D069-BC10-4355-9D2A-2BF0F9332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Empirical evidence</a:t>
            </a:r>
            <a:br>
              <a:rPr lang="pt-BR" dirty="0"/>
            </a:br>
            <a:r>
              <a:rPr lang="pt-BR" sz="3000" cap="none" dirty="0"/>
              <a:t>The Leontief Paradox 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49D70D-AB31-4349-B592-4B488D429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International Economics, UIUC, Fall 2019 - Mauro Rodrigues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9C67D1-F1E0-43FC-8D37-7C56F8F4E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3</a:t>
            </a:fld>
            <a:endParaRPr lang="en-U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C5121526-6769-4C45-9FCF-00271AD67E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319011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dirty="0">
                <a:solidFill>
                  <a:srgbClr val="336699"/>
                </a:solidFill>
                <a:latin typeface="Calibri" panose="020F0502020204030204" pitchFamily="34" charset="0"/>
              </a:rPr>
              <a:t>Factor content of US Exports and Imports in 1962</a:t>
            </a:r>
          </a:p>
        </p:txBody>
      </p:sp>
      <p:pic>
        <p:nvPicPr>
          <p:cNvPr id="9" name="Picture 5" descr="T4-3">
            <a:extLst>
              <a:ext uri="{FF2B5EF4-FFF2-40B4-BE49-F238E27FC236}">
                <a16:creationId xmlns:a16="http://schemas.microsoft.com/office/drawing/2014/main" id="{E145A530-2E7A-490B-BC90-24EF216B7A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087487"/>
            <a:ext cx="7772400" cy="227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ine 7">
            <a:extLst>
              <a:ext uri="{FF2B5EF4-FFF2-40B4-BE49-F238E27FC236}">
                <a16:creationId xmlns:a16="http://schemas.microsoft.com/office/drawing/2014/main" id="{96C8FA7C-4D9D-4127-BAEB-A875F4A065DA}"/>
              </a:ext>
            </a:extLst>
          </p:cNvPr>
          <p:cNvSpPr>
            <a:spLocks noChangeShapeType="1"/>
          </p:cNvSpPr>
          <p:nvPr/>
        </p:nvSpPr>
        <p:spPr bwMode="auto">
          <a:xfrm>
            <a:off x="2711450" y="2822374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ext Box 8">
            <a:extLst>
              <a:ext uri="{FF2B5EF4-FFF2-40B4-BE49-F238E27FC236}">
                <a16:creationId xmlns:a16="http://schemas.microsoft.com/office/drawing/2014/main" id="{8200C6E8-C054-44BB-9381-9395B6550C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9" y="2462012"/>
            <a:ext cx="24479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en-US" dirty="0">
                <a:latin typeface="Calibri" panose="020F0502020204030204" pitchFamily="34" charset="0"/>
              </a:rPr>
              <a:t>Leontief Paradox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A274B88-EE12-4BA7-A795-CD4C2EBE7D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0" y="3470203"/>
            <a:ext cx="8064500" cy="504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7764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3D069-BC10-4355-9D2A-2BF0F9332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Wage inequality</a:t>
            </a:r>
            <a:br>
              <a:rPr lang="pt-BR" dirty="0"/>
            </a:br>
            <a:r>
              <a:rPr lang="pt-BR" sz="3000" cap="none" dirty="0"/>
              <a:t>Within-between decomposition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60C56-C1DE-4FDA-965C-10D10E02F3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9720071" cy="4023360"/>
          </a:xfrm>
        </p:spPr>
        <p:txBody>
          <a:bodyPr anchor="ctr">
            <a:normAutofit/>
          </a:bodyPr>
          <a:lstStyle/>
          <a:p>
            <a:pPr lvl="1" algn="just"/>
            <a:r>
              <a:rPr lang="en-US" sz="2400" dirty="0"/>
              <a:t>Heckscher-Ohlin model:</a:t>
            </a:r>
          </a:p>
          <a:p>
            <a:pPr lvl="2" algn="just"/>
            <a:r>
              <a:rPr lang="en-US" sz="2000" dirty="0"/>
              <a:t>“Within” should be negative (industries become less skill intensive)</a:t>
            </a:r>
          </a:p>
          <a:p>
            <a:pPr lvl="2" algn="just"/>
            <a:r>
              <a:rPr lang="en-US" sz="2000" dirty="0"/>
              <a:t>“Between” should be positive (factors move towards skill-intensive sectors), and account for more than 100% of the effect </a:t>
            </a:r>
          </a:p>
          <a:p>
            <a:pPr lvl="1" algn="just"/>
            <a:r>
              <a:rPr lang="en-US" sz="2400" dirty="0"/>
              <a:t>In the data, “within” is positive and account for most of skill upgrading in manufacturing</a:t>
            </a:r>
          </a:p>
          <a:p>
            <a:pPr lvl="1" algn="just"/>
            <a:r>
              <a:rPr lang="en-US" sz="2400" dirty="0"/>
              <a:t>Skill-biased technological change as an alternative candidate:</a:t>
            </a:r>
          </a:p>
          <a:p>
            <a:pPr lvl="2" algn="just"/>
            <a:r>
              <a:rPr lang="en-US" sz="2000" dirty="0"/>
              <a:t>Widespread across industries: no incentive to change sectoral composition</a:t>
            </a:r>
          </a:p>
          <a:p>
            <a:pPr lvl="2" algn="just"/>
            <a:r>
              <a:rPr lang="en-US" sz="2000" dirty="0"/>
              <a:t>But gives incentive for firms to hire more skilled workers (become more skill intensive), even with skilled workers relatively more expensive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49D70D-AB31-4349-B592-4B488D429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International Economics, UIUC, Fall 2019 - Mauro Rodrigues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9C67D1-F1E0-43FC-8D37-7C56F8F4E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971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3D069-BC10-4355-9D2A-2BF0F9332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Empirical evidence</a:t>
            </a:r>
            <a:br>
              <a:rPr lang="pt-BR" dirty="0"/>
            </a:br>
            <a:r>
              <a:rPr lang="pt-BR" sz="3000" cap="none" dirty="0"/>
              <a:t>The Leontief Paradox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60C56-C1DE-4FDA-965C-10D10E02F3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9720071" cy="4023360"/>
          </a:xfrm>
        </p:spPr>
        <p:txBody>
          <a:bodyPr anchor="ctr">
            <a:normAutofit/>
          </a:bodyPr>
          <a:lstStyle/>
          <a:p>
            <a:pPr lvl="1"/>
            <a:r>
              <a:rPr lang="pt-BR" sz="2400" dirty="0"/>
              <a:t>Table gives us more information, beyond Leontief’s analysis</a:t>
            </a:r>
          </a:p>
          <a:p>
            <a:pPr lvl="1"/>
            <a:r>
              <a:rPr lang="en-US" sz="2400" dirty="0"/>
              <a:t>US exports vs imports:</a:t>
            </a:r>
          </a:p>
          <a:p>
            <a:pPr lvl="2"/>
            <a:r>
              <a:rPr lang="en-US" sz="2000" dirty="0"/>
              <a:t>Exports seem to be more intensive in human capital/skilled labor</a:t>
            </a:r>
          </a:p>
          <a:p>
            <a:pPr lvl="2"/>
            <a:r>
              <a:rPr lang="en-US" sz="2000" dirty="0"/>
              <a:t>Exports seem to be more intensive in technology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49D70D-AB31-4349-B592-4B488D429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International Economics, UIUC, Fall 2019 - Mauro Rodrigues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9C67D1-F1E0-43FC-8D37-7C56F8F4E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047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3D069-BC10-4355-9D2A-2BF0F9332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Empirical evidence</a:t>
            </a:r>
            <a:br>
              <a:rPr lang="pt-BR" dirty="0"/>
            </a:br>
            <a:r>
              <a:rPr lang="pt-BR" sz="3000" cap="none" dirty="0"/>
              <a:t>Tests on Global Data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60C56-C1DE-4FDA-965C-10D10E02F3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9720071" cy="4023360"/>
          </a:xfrm>
        </p:spPr>
        <p:txBody>
          <a:bodyPr anchor="ctr">
            <a:normAutofit/>
          </a:bodyPr>
          <a:lstStyle/>
          <a:p>
            <a:pPr lvl="1"/>
            <a:r>
              <a:rPr lang="pt-BR" sz="2400" dirty="0"/>
              <a:t>Bowen, Leamer and Sviekauskas (1981)</a:t>
            </a:r>
          </a:p>
          <a:p>
            <a:pPr lvl="1"/>
            <a:r>
              <a:rPr lang="pt-BR" sz="2400" dirty="0"/>
              <a:t>Calculate net exports of factor services embodied in goods using factor content of trade</a:t>
            </a:r>
          </a:p>
          <a:p>
            <a:pPr lvl="2"/>
            <a:r>
              <a:rPr lang="pt-BR" sz="2000" dirty="0"/>
              <a:t>Key assumption: common technology for all countries</a:t>
            </a:r>
          </a:p>
          <a:p>
            <a:pPr lvl="2"/>
            <a:r>
              <a:rPr lang="pt-BR" sz="2000" dirty="0"/>
              <a:t>Factor services estimated using US input-output table</a:t>
            </a:r>
          </a:p>
          <a:p>
            <a:pPr lvl="1"/>
            <a:r>
              <a:rPr lang="pt-BR" sz="2400" dirty="0"/>
              <a:t>Check predictive success of the model</a:t>
            </a:r>
          </a:p>
          <a:p>
            <a:pPr lvl="2"/>
            <a:r>
              <a:rPr lang="pt-BR" sz="2000" dirty="0"/>
              <a:t>Success if: country relatively abundant in a factor &amp; net exporter of this factor services; or relative scarse in a factor &amp; net importer of this factor services</a:t>
            </a:r>
          </a:p>
          <a:p>
            <a:pPr lvl="1"/>
            <a:r>
              <a:rPr lang="pt-BR" sz="2400" dirty="0"/>
              <a:t>Predictive success a little over 60%</a:t>
            </a:r>
          </a:p>
          <a:p>
            <a:pPr lvl="2"/>
            <a:r>
              <a:rPr lang="pt-BR" sz="2000" dirty="0"/>
              <a:t>Not much better than a coin toss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49D70D-AB31-4349-B592-4B488D429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International Economics, UIUC, Fall 2019 - Mauro Rodrigues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9C67D1-F1E0-43FC-8D37-7C56F8F4E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693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3D069-BC10-4355-9D2A-2BF0F9332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Empirical evidence</a:t>
            </a:r>
            <a:br>
              <a:rPr lang="pt-BR" dirty="0"/>
            </a:br>
            <a:r>
              <a:rPr lang="pt-BR" sz="3000" cap="none" dirty="0"/>
              <a:t>Missing Trade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60C56-C1DE-4FDA-965C-10D10E02F3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9720071" cy="4023360"/>
          </a:xfrm>
        </p:spPr>
        <p:txBody>
          <a:bodyPr anchor="ctr">
            <a:normAutofit/>
          </a:bodyPr>
          <a:lstStyle/>
          <a:p>
            <a:pPr lvl="1"/>
            <a:r>
              <a:rPr lang="pt-BR" sz="2400" dirty="0"/>
              <a:t>Two empirical papers by Daniel Trefler</a:t>
            </a:r>
          </a:p>
          <a:p>
            <a:pPr lvl="2"/>
            <a:r>
              <a:rPr lang="pt-BR" sz="2000" dirty="0"/>
              <a:t>Technological differences across countries</a:t>
            </a:r>
            <a:endParaRPr lang="pt-BR" sz="2400" dirty="0"/>
          </a:p>
          <a:p>
            <a:pPr lvl="1"/>
            <a:r>
              <a:rPr lang="pt-BR" sz="2400" dirty="0"/>
              <a:t>Missing trade: model predicts trade volumes that are much larger than in the data</a:t>
            </a:r>
          </a:p>
          <a:p>
            <a:pPr lvl="2"/>
            <a:r>
              <a:rPr lang="pt-BR" sz="2000" dirty="0"/>
              <a:t>Differences in factor endowments are very large</a:t>
            </a:r>
          </a:p>
          <a:p>
            <a:pPr lvl="2"/>
            <a:r>
              <a:rPr lang="pt-BR" sz="2000" dirty="0"/>
              <a:t>For instance, in 2011, US had 25% of world income, but only 5% of world’s workers</a:t>
            </a:r>
          </a:p>
          <a:p>
            <a:pPr lvl="2"/>
            <a:r>
              <a:rPr lang="pt-BR" sz="2000" dirty="0"/>
              <a:t>That would imply, according to the model, a lot of trade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49D70D-AB31-4349-B592-4B488D429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International Economics, UIUC, Fall 2019 - Mauro Rodrigues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9C67D1-F1E0-43FC-8D37-7C56F8F4E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022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3D069-BC10-4355-9D2A-2BF0F9332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Empirical evidence</a:t>
            </a:r>
            <a:br>
              <a:rPr lang="pt-BR" dirty="0"/>
            </a:br>
            <a:r>
              <a:rPr lang="pt-BR" sz="3000" cap="none" dirty="0"/>
              <a:t>Missing Trade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A60C56-C1DE-4FDA-965C-10D10E02F3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24128" y="2286000"/>
                <a:ext cx="9720071" cy="4023360"/>
              </a:xfrm>
            </p:spPr>
            <p:txBody>
              <a:bodyPr anchor="ctr">
                <a:normAutofit lnSpcReduction="10000"/>
              </a:bodyPr>
              <a:lstStyle/>
              <a:p>
                <a:pPr lvl="1" algn="just"/>
                <a:r>
                  <a:rPr lang="pt-BR" sz="2400" dirty="0"/>
                  <a:t>Reconsider labor endowment – Labor adjusted by productivity (or efficiency units of labor). For country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pt-BR" sz="2400" dirty="0"/>
                  <a:t>:</a:t>
                </a:r>
              </a:p>
              <a:p>
                <a:pPr marL="128016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pt-BR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sSub>
                        <m:sSub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acc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pt-BR" sz="2400" dirty="0"/>
              </a:p>
              <a:p>
                <a:pPr marL="128016" lvl="1" indent="0">
                  <a:buNone/>
                </a:pPr>
                <a:r>
                  <a:rPr lang="pt-BR" sz="2400" dirty="0"/>
                  <a:t>	</a:t>
                </a:r>
              </a:p>
              <a:p>
                <a:pPr marL="128016" lvl="1" indent="0">
                  <a:buNone/>
                </a:pPr>
                <a:r>
                  <a:rPr lang="pt-BR" sz="24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pt-BR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acc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pt-BR" sz="2400" dirty="0"/>
                  <a:t>: number of workers</a:t>
                </a:r>
              </a:p>
              <a:p>
                <a:pPr marL="128016" lvl="1" indent="0">
                  <a:buNone/>
                </a:pP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pt-BR" sz="2400" dirty="0"/>
                  <a:t>: average labor productivity (relative to US)</a:t>
                </a:r>
              </a:p>
              <a:p>
                <a:pPr lvl="1"/>
                <a:endParaRPr lang="pt-BR" sz="2400" dirty="0"/>
              </a:p>
              <a:p>
                <a:pPr lvl="1"/>
                <a:r>
                  <a:rPr lang="pt-BR" sz="2400" dirty="0"/>
                  <a:t>Since US workers tend to be more productive than in the rest of the world,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pt-BR" sz="2400" dirty="0"/>
                  <a:t>:</a:t>
                </a:r>
              </a:p>
              <a:p>
                <a:pPr lvl="2"/>
                <a:r>
                  <a:rPr lang="pt-BR" sz="2000" dirty="0"/>
                  <a:t>With this new definition, differences in labor endowments across countries are reduced</a:t>
                </a:r>
              </a:p>
              <a:p>
                <a:pPr lvl="2"/>
                <a:r>
                  <a:rPr lang="pt-BR" sz="2000" dirty="0"/>
                  <a:t>A simple way to introduce technological differences</a:t>
                </a:r>
              </a:p>
              <a:p>
                <a:pPr lvl="2"/>
                <a:endParaRPr lang="pt-BR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A60C56-C1DE-4FDA-965C-10D10E02F3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4128" y="2286000"/>
                <a:ext cx="9720071" cy="4023360"/>
              </a:xfrm>
              <a:blipFill>
                <a:blip r:embed="rId2"/>
                <a:stretch>
                  <a:fillRect t="-5909" r="-14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49D70D-AB31-4349-B592-4B488D429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International Economics, UIUC, Fall 2019 - Mauro Rodrigues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9C67D1-F1E0-43FC-8D37-7C56F8F4E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113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3D069-BC10-4355-9D2A-2BF0F9332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Empirical evidence</a:t>
            </a:r>
            <a:br>
              <a:rPr lang="pt-BR" dirty="0"/>
            </a:br>
            <a:r>
              <a:rPr lang="pt-BR" sz="3000" cap="none" dirty="0"/>
              <a:t>Missing Trade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60C56-C1DE-4FDA-965C-10D10E02F3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9720071" cy="4023360"/>
          </a:xfrm>
        </p:spPr>
        <p:txBody>
          <a:bodyPr anchor="ctr">
            <a:normAutofit/>
          </a:bodyPr>
          <a:lstStyle/>
          <a:p>
            <a:pPr lvl="1" algn="just"/>
            <a:r>
              <a:rPr lang="en-US" sz="2400" dirty="0"/>
              <a:t>Heckscher-Ohlin model also predicts Factor Price Equalization:</a:t>
            </a:r>
          </a:p>
          <a:p>
            <a:pPr lvl="2" algn="just"/>
            <a:r>
              <a:rPr lang="en-US" sz="2000" dirty="0"/>
              <a:t>With trade, wages should converge</a:t>
            </a:r>
          </a:p>
          <a:p>
            <a:pPr lvl="2" algn="just"/>
            <a:r>
              <a:rPr lang="en-US" sz="2000" dirty="0"/>
              <a:t>This is broadly rejected by the data</a:t>
            </a:r>
          </a:p>
          <a:p>
            <a:pPr lvl="2" algn="just"/>
            <a:r>
              <a:rPr lang="en-US" sz="2000" dirty="0"/>
              <a:t>Huge cross country income differences across countries; large fraction comes from differences in labor income</a:t>
            </a:r>
          </a:p>
          <a:p>
            <a:pPr lvl="2" algn="just"/>
            <a:r>
              <a:rPr lang="en-US" sz="2000" dirty="0"/>
              <a:t>These differences are not falling, in spite of the increase world trade over last decades</a:t>
            </a:r>
            <a:endParaRPr lang="pt-BR" sz="2000" dirty="0"/>
          </a:p>
          <a:p>
            <a:pPr lvl="1"/>
            <a:endParaRPr lang="pt-BR" sz="2400" dirty="0"/>
          </a:p>
          <a:p>
            <a:pPr lvl="1"/>
            <a:r>
              <a:rPr lang="pt-BR" sz="2400" dirty="0"/>
              <a:t>However, if we consider differences in labor productivity, we can have Factor Price Equalization and wage differences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49D70D-AB31-4349-B592-4B488D429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International Economics, UIUC, Fall 2019 - Mauro Rodrigues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9C67D1-F1E0-43FC-8D37-7C56F8F4E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762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3D069-BC10-4355-9D2A-2BF0F9332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Empirical evidence</a:t>
            </a:r>
            <a:br>
              <a:rPr lang="pt-BR" dirty="0"/>
            </a:br>
            <a:r>
              <a:rPr lang="pt-BR" sz="3000" cap="none" dirty="0"/>
              <a:t>Missing Trade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A60C56-C1DE-4FDA-965C-10D10E02F3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24128" y="2286000"/>
                <a:ext cx="9720071" cy="4023360"/>
              </a:xfrm>
            </p:spPr>
            <p:txBody>
              <a:bodyPr anchor="ctr">
                <a:normAutofit/>
              </a:bodyPr>
              <a:lstStyle/>
              <a:p>
                <a:pPr lvl="1" algn="just"/>
                <a:r>
                  <a:rPr lang="en-US" sz="2400" dirty="0"/>
                  <a:t>Price of labor factor (by efficiency unit) in country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sz="2400" dirty="0"/>
              </a:p>
              <a:p>
                <a:pPr lvl="1" algn="just"/>
                <a:r>
                  <a:rPr lang="en-US" sz="2400" dirty="0"/>
                  <a:t>Wage in country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pt-BR" sz="2400" dirty="0"/>
              </a:p>
              <a:p>
                <a:pPr lvl="1"/>
                <a:r>
                  <a:rPr lang="pt-BR" sz="2400" dirty="0"/>
                  <a:t>Factor Price Equalization implies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pt-BR" sz="2400" dirty="0"/>
                  <a:t> is equalized across countries</a:t>
                </a:r>
              </a:p>
              <a:p>
                <a:pPr lvl="2"/>
                <a:r>
                  <a:rPr lang="pt-BR" sz="2000" dirty="0"/>
                  <a:t>Therefore, we can still observe wage differentials coming from technological differences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pt-BR" sz="2000" dirty="0"/>
                  <a:t>)</a:t>
                </a:r>
              </a:p>
              <a:p>
                <a:pPr lvl="1"/>
                <a:r>
                  <a:rPr lang="pt-BR" sz="2400" dirty="0"/>
                  <a:t>Trefler uses trade data to back up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pt-BR" sz="2400" dirty="0"/>
                  <a:t>, so that the model exactly fits the data</a:t>
                </a:r>
              </a:p>
              <a:p>
                <a:pPr lvl="1"/>
                <a:r>
                  <a:rPr lang="pt-BR" sz="2400" dirty="0"/>
                  <a:t>Then confronts these estimates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pt-BR" sz="2400" dirty="0"/>
                  <a:t> with cross-country wage data:</a:t>
                </a:r>
              </a:p>
              <a:p>
                <a:pPr lvl="2"/>
                <a:r>
                  <a:rPr lang="pt-BR" sz="2000" dirty="0"/>
                  <a:t>Fit is pretty good</a:t>
                </a:r>
              </a:p>
              <a:p>
                <a:pPr lvl="1"/>
                <a:r>
                  <a:rPr lang="pt-BR" sz="2400" dirty="0"/>
                  <a:t>This underscores the importance of taking into account technological differences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A60C56-C1DE-4FDA-965C-10D10E02F3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4128" y="2286000"/>
                <a:ext cx="9720071" cy="4023360"/>
              </a:xfrm>
              <a:blipFill>
                <a:blip r:embed="rId2"/>
                <a:stretch>
                  <a:fillRect t="-303" r="-565" b="-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49D70D-AB31-4349-B592-4B488D429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International Economics, UIUC, Fall 2019 - Mauro Rodrigues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9C67D1-F1E0-43FC-8D37-7C56F8F4E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2701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12522</TotalTime>
  <Words>1996</Words>
  <Application>Microsoft Office PowerPoint</Application>
  <PresentationFormat>Widescreen</PresentationFormat>
  <Paragraphs>266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Arial Unicode MS</vt:lpstr>
      <vt:lpstr>Calibri</vt:lpstr>
      <vt:lpstr>Cambria Math</vt:lpstr>
      <vt:lpstr>Tw Cen MT</vt:lpstr>
      <vt:lpstr>Tw Cen MT Condensed</vt:lpstr>
      <vt:lpstr>Wingdings 3</vt:lpstr>
      <vt:lpstr>Integral</vt:lpstr>
      <vt:lpstr>The Heckscher-ohlin model – Part IV</vt:lpstr>
      <vt:lpstr>Empirical evidence The Leontief Paradox </vt:lpstr>
      <vt:lpstr>Empirical evidence The Leontief Paradox </vt:lpstr>
      <vt:lpstr>Empirical evidence The Leontief Paradox </vt:lpstr>
      <vt:lpstr>Empirical evidence Tests on Global Data </vt:lpstr>
      <vt:lpstr>Empirical evidence Missing Trade </vt:lpstr>
      <vt:lpstr>Empirical evidence Missing Trade </vt:lpstr>
      <vt:lpstr>Empirical evidence Missing Trade </vt:lpstr>
      <vt:lpstr>Empirical evidence Missing Trade </vt:lpstr>
      <vt:lpstr>Empirical evidence Missing Trade </vt:lpstr>
      <vt:lpstr>Empirical evidence Skilled vs Unskilled Labor </vt:lpstr>
      <vt:lpstr>PowerPoint Presentation</vt:lpstr>
      <vt:lpstr>PowerPoint Presentation</vt:lpstr>
      <vt:lpstr>PowerPoint Presentation</vt:lpstr>
      <vt:lpstr>PowerPoint Presentation</vt:lpstr>
      <vt:lpstr>Empirical evidence Skilled vs Unskilled Labor </vt:lpstr>
      <vt:lpstr>Wage inequality Facts </vt:lpstr>
      <vt:lpstr>PowerPoint Presentation</vt:lpstr>
      <vt:lpstr>Wage inequality Rise in the demand for skilled workers</vt:lpstr>
      <vt:lpstr>PowerPoint Presentation</vt:lpstr>
      <vt:lpstr>Wage inequality Possible link with trade</vt:lpstr>
      <vt:lpstr>PowerPoint Presentation</vt:lpstr>
      <vt:lpstr>PowerPoint Presentation</vt:lpstr>
      <vt:lpstr>PowerPoint Presentation</vt:lpstr>
      <vt:lpstr>Wage inequality Possible link with trade</vt:lpstr>
      <vt:lpstr>Wage inequality Possible link with trade</vt:lpstr>
      <vt:lpstr>PowerPoint Presentation</vt:lpstr>
      <vt:lpstr>Wage inequality Within-between decomposition</vt:lpstr>
      <vt:lpstr>Wage inequality Within-between decomposition</vt:lpstr>
      <vt:lpstr>Wage inequality Within-between decomposition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Rodrigues Junior, Mauro</dc:creator>
  <cp:lastModifiedBy>Mauro Rodrigues</cp:lastModifiedBy>
  <cp:revision>242</cp:revision>
  <dcterms:created xsi:type="dcterms:W3CDTF">2019-10-01T20:20:17Z</dcterms:created>
  <dcterms:modified xsi:type="dcterms:W3CDTF">2021-06-01T00:49:40Z</dcterms:modified>
</cp:coreProperties>
</file>