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42" r:id="rId1"/>
  </p:sldMasterIdLst>
  <p:notesMasterIdLst>
    <p:notesMasterId r:id="rId52"/>
  </p:notesMasterIdLst>
  <p:sldIdLst>
    <p:sldId id="410" r:id="rId2"/>
    <p:sldId id="440" r:id="rId3"/>
    <p:sldId id="381" r:id="rId4"/>
    <p:sldId id="366" r:id="rId5"/>
    <p:sldId id="380" r:id="rId6"/>
    <p:sldId id="413" r:id="rId7"/>
    <p:sldId id="441" r:id="rId8"/>
    <p:sldId id="266" r:id="rId9"/>
    <p:sldId id="423" r:id="rId10"/>
    <p:sldId id="424" r:id="rId11"/>
    <p:sldId id="361" r:id="rId12"/>
    <p:sldId id="365" r:id="rId13"/>
    <p:sldId id="384" r:id="rId14"/>
    <p:sldId id="363" r:id="rId15"/>
    <p:sldId id="421" r:id="rId16"/>
    <p:sldId id="257" r:id="rId17"/>
    <p:sldId id="412" r:id="rId18"/>
    <p:sldId id="371" r:id="rId19"/>
    <p:sldId id="262" r:id="rId20"/>
    <p:sldId id="425" r:id="rId21"/>
    <p:sldId id="351" r:id="rId22"/>
    <p:sldId id="426" r:id="rId23"/>
    <p:sldId id="372" r:id="rId24"/>
    <p:sldId id="433" r:id="rId25"/>
    <p:sldId id="269" r:id="rId26"/>
    <p:sldId id="427" r:id="rId27"/>
    <p:sldId id="390" r:id="rId28"/>
    <p:sldId id="428" r:id="rId29"/>
    <p:sldId id="388" r:id="rId30"/>
    <p:sldId id="389" r:id="rId31"/>
    <p:sldId id="273" r:id="rId32"/>
    <p:sldId id="431" r:id="rId33"/>
    <p:sldId id="391" r:id="rId34"/>
    <p:sldId id="392" r:id="rId35"/>
    <p:sldId id="436" r:id="rId36"/>
    <p:sldId id="394" r:id="rId37"/>
    <p:sldId id="395" r:id="rId38"/>
    <p:sldId id="434" r:id="rId39"/>
    <p:sldId id="396" r:id="rId40"/>
    <p:sldId id="438" r:id="rId41"/>
    <p:sldId id="398" r:id="rId42"/>
    <p:sldId id="400" r:id="rId43"/>
    <p:sldId id="401" r:id="rId44"/>
    <p:sldId id="404" r:id="rId45"/>
    <p:sldId id="439" r:id="rId46"/>
    <p:sldId id="429" r:id="rId47"/>
    <p:sldId id="432" r:id="rId48"/>
    <p:sldId id="437" r:id="rId49"/>
    <p:sldId id="403" r:id="rId50"/>
    <p:sldId id="408" r:id="rId51"/>
  </p:sldIdLst>
  <p:sldSz cx="9144000" cy="6858000" type="screen4x3"/>
  <p:notesSz cx="6858000" cy="9144000"/>
  <p:defaultTextStyle>
    <a:defPPr>
      <a:defRPr lang="it-IT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  <a:srgbClr val="0432FF"/>
    <a:srgbClr val="4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Stile con tema 2 - Color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75"/>
    <p:restoredTop sz="94633"/>
  </p:normalViewPr>
  <p:slideViewPr>
    <p:cSldViewPr snapToGrid="0" snapToObjects="1">
      <p:cViewPr>
        <p:scale>
          <a:sx n="90" d="100"/>
          <a:sy n="90" d="100"/>
        </p:scale>
        <p:origin x="124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E39EBE27-AB1F-204A-8F0F-38273CE0AF5E}" type="datetimeFigureOut">
              <a:rPr lang="it-IT" altLang="it-IT"/>
              <a:pPr/>
              <a:t>22/08/16</a:t>
            </a:fld>
            <a:endParaRPr lang="it-IT" alt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CBD1B98E-591A-2C4A-AFA0-EFE8F7C26930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454014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844AC3B-0A2B-504D-9B65-509D127009D6}" type="slidenum">
              <a:rPr lang="pt-BR" altLang="it-IT">
                <a:latin typeface="Calibri" charset="0"/>
              </a:rPr>
              <a:pPr/>
              <a:t>1</a:t>
            </a:fld>
            <a:endParaRPr lang="pt-BR" altLang="it-IT">
              <a:latin typeface="Calibri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23308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2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/>
          </a:p>
        </p:txBody>
      </p:sp>
      <p:sp>
        <p:nvSpPr>
          <p:cNvPr id="5632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3CA28D5-10EE-1742-ADD3-8A5AEB79A562}" type="slidenum">
              <a:rPr lang="it-IT" altLang="it-IT">
                <a:latin typeface="Calibri" charset="0"/>
              </a:rPr>
              <a:pPr/>
              <a:t>3</a:t>
            </a:fld>
            <a:endParaRPr lang="it-IT" altLang="it-IT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33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A9E9D6A-AB1E-A143-BBAA-7B29C7A0DD3F}" type="slidenum">
              <a:rPr lang="pt-BR" altLang="it-IT">
                <a:latin typeface="Calibri" charset="0"/>
              </a:rPr>
              <a:pPr/>
              <a:t>8</a:t>
            </a:fld>
            <a:endParaRPr lang="pt-BR" altLang="it-IT" dirty="0">
              <a:latin typeface="Calibri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673941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589AF89-AB3C-C544-B2CE-4F787D271E5B}" type="slidenum">
              <a:rPr lang="pt-BR" altLang="it-IT">
                <a:latin typeface="Calibri" charset="0"/>
              </a:rPr>
              <a:pPr/>
              <a:t>19</a:t>
            </a:fld>
            <a:endParaRPr lang="pt-BR" altLang="it-IT">
              <a:latin typeface="Calibri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02876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4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/>
          </a:p>
        </p:txBody>
      </p:sp>
      <p:sp>
        <p:nvSpPr>
          <p:cNvPr id="5939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9DB4E70-3580-AE43-A1BB-68DD9672C9DD}" type="slidenum">
              <a:rPr lang="it-IT" altLang="it-IT">
                <a:latin typeface="Calibri" charset="0"/>
              </a:rPr>
              <a:pPr/>
              <a:t>34</a:t>
            </a:fld>
            <a:endParaRPr lang="it-IT" altLang="it-IT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079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C5AC16-A28F-B84E-BCF6-A0D5E17C2C65}" type="datetimeFigureOut">
              <a:rPr lang="it-IT" altLang="it-IT"/>
              <a:pPr/>
              <a:t>22/08/16</a:t>
            </a:fld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4F133-33BE-5E4F-BB5E-505FD8C45D3D}" type="slidenum">
              <a:rPr lang="en-US" altLang="it-IT"/>
              <a:pPr/>
              <a:t>‹n.›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304469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75B408-F13B-9B4C-9AF0-263E62CCC8F9}" type="datetimeFigureOut">
              <a:rPr lang="it-IT" altLang="it-IT"/>
              <a:pPr/>
              <a:t>22/08/16</a:t>
            </a:fld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54DF4C-DD9C-134E-AAB4-34C36F9266C5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54590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38E29E-8BC5-F049-AB1F-9990C71855E2}" type="datetimeFigureOut">
              <a:rPr lang="it-IT" altLang="it-IT"/>
              <a:pPr/>
              <a:t>22/08/16</a:t>
            </a:fld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C5BD70-9321-4145-987F-ACC4A9BB75D8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18301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 userDrawn="1"/>
        </p:nvSpPr>
        <p:spPr>
          <a:xfrm rot="10800000" flipV="1">
            <a:off x="0" y="6575425"/>
            <a:ext cx="9144000" cy="30797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Box 7"/>
          <p:cNvSpPr txBox="1"/>
          <p:nvPr userDrawn="1"/>
        </p:nvSpPr>
        <p:spPr>
          <a:xfrm>
            <a:off x="6943725" y="6657975"/>
            <a:ext cx="2276475" cy="18415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it-IT" sz="600" b="1">
                <a:solidFill>
                  <a:schemeClr val="bg1"/>
                </a:solidFill>
                <a:latin typeface="Calibri" charset="0"/>
              </a:rPr>
              <a:t>Copyright © 2011 by Saunders, an imprint of Elsevier Inc.</a:t>
            </a:r>
          </a:p>
        </p:txBody>
      </p:sp>
      <p:sp>
        <p:nvSpPr>
          <p:cNvPr id="4" name="TextBox 8"/>
          <p:cNvSpPr txBox="1"/>
          <p:nvPr userDrawn="1"/>
        </p:nvSpPr>
        <p:spPr>
          <a:xfrm>
            <a:off x="2535238" y="6627813"/>
            <a:ext cx="6608762" cy="23018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it-IT" sz="900" b="1">
                <a:latin typeface="Calibri" charset="0"/>
              </a:rPr>
              <a:t>Abbas, Lichtman, and Pillai. Cellular and Molecular Immunology, 7</a:t>
            </a:r>
            <a:r>
              <a:rPr lang="en-US" altLang="it-IT" sz="900" b="1" baseline="30000">
                <a:latin typeface="Calibri" charset="0"/>
              </a:rPr>
              <a:t>th</a:t>
            </a:r>
            <a:r>
              <a:rPr lang="en-US" altLang="it-IT" sz="900" b="1">
                <a:latin typeface="Calibri" charset="0"/>
              </a:rPr>
              <a:t> edition. Copyright © 2012 by Saunders, an imprint of Elsevier Inc.</a:t>
            </a:r>
          </a:p>
        </p:txBody>
      </p:sp>
      <p:sp>
        <p:nvSpPr>
          <p:cNvPr id="5" name="Rectangle 9"/>
          <p:cNvSpPr/>
          <p:nvPr userDrawn="1"/>
        </p:nvSpPr>
        <p:spPr>
          <a:xfrm>
            <a:off x="0" y="0"/>
            <a:ext cx="9144000" cy="68262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7263" cy="682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768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3727C2-6225-FE4C-A7D2-384E15CCA648}" type="datetimeFigureOut">
              <a:rPr lang="it-IT" altLang="it-IT"/>
              <a:pPr/>
              <a:t>22/08/16</a:t>
            </a:fld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D4C0BF-291A-C14C-A5C6-20BA83D63CDC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7263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E5B25D-D154-8A4E-B3A0-9D356B5F4659}" type="datetimeFigureOut">
              <a:rPr lang="it-IT" altLang="it-IT"/>
              <a:pPr/>
              <a:t>22/08/16</a:t>
            </a:fld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C8CE9-2D51-D24D-AB7D-FF20CDECB87D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54569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A405FC-BF35-F84F-ACC5-8BC7EB5BC7C5}" type="datetimeFigureOut">
              <a:rPr lang="it-IT" altLang="it-IT"/>
              <a:pPr/>
              <a:t>22/08/16</a:t>
            </a:fld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2E7EA-CA0A-F044-8635-F91A389FC86C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11889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54D2C4-C8B1-804C-988D-4ADC1D1F1EAC}" type="datetimeFigureOut">
              <a:rPr lang="it-IT" altLang="it-IT"/>
              <a:pPr/>
              <a:t>22/08/16</a:t>
            </a:fld>
            <a:endParaRPr lang="it-IT" altLang="it-IT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E76515-664D-FD44-A8C1-CCA0021432B7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70709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202EDF-0CD7-1647-8745-DE9BD485DF95}" type="datetimeFigureOut">
              <a:rPr lang="it-IT" altLang="it-IT"/>
              <a:pPr/>
              <a:t>22/08/16</a:t>
            </a:fld>
            <a:endParaRPr lang="it-IT" alt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412D4E-EE4D-464F-9CBA-F140E5B3E57A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87725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EA6D05-1193-6047-A543-C8B9E5700DFE}" type="datetimeFigureOut">
              <a:rPr lang="it-IT" altLang="it-IT"/>
              <a:pPr/>
              <a:t>22/08/16</a:t>
            </a:fld>
            <a:endParaRPr lang="it-IT" alt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B67DE-37F9-9D43-8DD9-B1C8E0B75FF6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62296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8"/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DBFEA2-CFC3-E743-BB9D-F8827A49AD84}" type="datetimeFigureOut">
              <a:rPr lang="it-IT" altLang="it-IT"/>
              <a:pPr/>
              <a:t>22/08/16</a:t>
            </a:fld>
            <a:endParaRPr lang="it-IT" altLang="it-IT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23775-B133-BF42-AEBD-C9093BB25E37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57355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Trascinare l'immagine su un segnaposto o fare clic sull'icona per aggiungerla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2E0C38-97D4-AB4B-95F8-EB3D3262B730}" type="datetimeFigureOut">
              <a:rPr lang="it-IT" altLang="it-IT"/>
              <a:pPr/>
              <a:t>22/08/16</a:t>
            </a:fld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4ABD74-AE97-A64A-8B71-352FF620DDA5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03432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1536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14BAA250-6A9B-D64E-8DB7-E823C2DB4DF5}" type="datetimeFigureOut">
              <a:rPr lang="it-IT" altLang="it-IT"/>
              <a:pPr/>
              <a:t>22/08/16</a:t>
            </a:fld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rgbClr val="FFFFFF"/>
                </a:solidFill>
              </a:defRPr>
            </a:lvl1pPr>
          </a:lstStyle>
          <a:p>
            <a:fld id="{C8CE5627-0F4A-E64A-B4A4-9BCD0E383338}" type="slidenum">
              <a:rPr lang="it-IT" altLang="it-IT"/>
              <a:pPr/>
              <a:t>‹n.›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59" r:id="rId2"/>
    <p:sldLayoutId id="2147483967" r:id="rId3"/>
    <p:sldLayoutId id="2147483960" r:id="rId4"/>
    <p:sldLayoutId id="2147483968" r:id="rId5"/>
    <p:sldLayoutId id="2147483961" r:id="rId6"/>
    <p:sldLayoutId id="2147483962" r:id="rId7"/>
    <p:sldLayoutId id="2147483969" r:id="rId8"/>
    <p:sldLayoutId id="2147483963" r:id="rId9"/>
    <p:sldLayoutId id="2147483964" r:id="rId10"/>
    <p:sldLayoutId id="2147483965" r:id="rId11"/>
    <p:sldLayoutId id="2147483970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182563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457200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730250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004888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187450" indent="-1365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Relationship Id="rId11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3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3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3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Sottotitolo 2"/>
          <p:cNvSpPr>
            <a:spLocks noGrp="1"/>
          </p:cNvSpPr>
          <p:nvPr>
            <p:ph type="body" idx="1"/>
          </p:nvPr>
        </p:nvSpPr>
        <p:spPr>
          <a:xfrm>
            <a:off x="722313" y="4627563"/>
            <a:ext cx="7772400" cy="1500187"/>
          </a:xfrm>
        </p:spPr>
        <p:txBody>
          <a:bodyPr/>
          <a:lstStyle/>
          <a:p>
            <a:pPr algn="r"/>
            <a:r>
              <a:rPr lang="pt-BR" altLang="it-IT" i="1" dirty="0">
                <a:solidFill>
                  <a:schemeClr val="tx1"/>
                </a:solidFill>
              </a:rPr>
              <a:t>AULA 1</a:t>
            </a:r>
            <a:endParaRPr lang="pt-BR" altLang="it-IT" dirty="0">
              <a:solidFill>
                <a:schemeClr val="accent1"/>
              </a:solidFill>
            </a:endParaRPr>
          </a:p>
          <a:p>
            <a:r>
              <a:rPr lang="pt-BR" altLang="it-IT" dirty="0">
                <a:solidFill>
                  <a:schemeClr val="accent1"/>
                </a:solidFill>
              </a:rPr>
              <a:t>Alessandra Pontillo</a:t>
            </a:r>
          </a:p>
          <a:p>
            <a:r>
              <a:rPr lang="pt-BR" altLang="it-IT" sz="1600" i="1" dirty="0">
                <a:solidFill>
                  <a:schemeClr val="accent1"/>
                </a:solidFill>
              </a:rPr>
              <a:t>Lab. </a:t>
            </a:r>
            <a:r>
              <a:rPr lang="pt-BR" altLang="it-IT" sz="1600" i="1" dirty="0" err="1">
                <a:solidFill>
                  <a:schemeClr val="accent1"/>
                </a:solidFill>
              </a:rPr>
              <a:t>Imunogenetica</a:t>
            </a:r>
            <a:r>
              <a:rPr lang="pt-BR" altLang="it-IT" sz="1600" i="1">
                <a:solidFill>
                  <a:schemeClr val="accent1"/>
                </a:solidFill>
              </a:rPr>
              <a:t>/Dep.Imunologia/ICB/USP</a:t>
            </a:r>
          </a:p>
        </p:txBody>
      </p:sp>
      <p:sp>
        <p:nvSpPr>
          <p:cNvPr id="1026" name="Rectangle 6"/>
          <p:cNvSpPr>
            <a:spLocks noChangeArrowheads="1"/>
          </p:cNvSpPr>
          <p:nvPr/>
        </p:nvSpPr>
        <p:spPr bwMode="auto">
          <a:xfrm>
            <a:off x="2838450" y="582613"/>
            <a:ext cx="4019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altLang="it-IT" sz="1600" b="1"/>
              <a:t>Curso de Ciências Biológicas</a:t>
            </a:r>
            <a:endParaRPr lang="pt-BR" altLang="it-IT" sz="1600"/>
          </a:p>
          <a:p>
            <a:pPr algn="ctr"/>
            <a:r>
              <a:rPr lang="pt-BR" altLang="it-IT" sz="1600" b="1"/>
              <a:t>Disciplina BMI-296 – Imunologia básica</a:t>
            </a:r>
            <a:endParaRPr lang="pt-BR" altLang="it-IT" sz="1600"/>
          </a:p>
        </p:txBody>
      </p:sp>
      <p:sp>
        <p:nvSpPr>
          <p:cNvPr id="9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69900" y="3822721"/>
            <a:ext cx="8458200" cy="739754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3200" b="1" i="1" cap="none" err="1" smtClean="0">
                <a:solidFill>
                  <a:srgbClr val="B4DCFA"/>
                </a:solidFill>
              </a:rPr>
              <a:t>Celulas</a:t>
            </a:r>
            <a:r>
              <a:rPr lang="it-IT" altLang="it-IT" sz="3200" b="1" i="1" cap="none" smtClean="0">
                <a:solidFill>
                  <a:srgbClr val="B4DCFA"/>
                </a:solidFill>
              </a:rPr>
              <a:t>, </a:t>
            </a:r>
            <a:r>
              <a:rPr lang="it-IT" altLang="it-IT" sz="3200" b="1" i="1" cap="none" err="1" smtClean="0">
                <a:solidFill>
                  <a:srgbClr val="B4DCFA"/>
                </a:solidFill>
              </a:rPr>
              <a:t>orgaos</a:t>
            </a:r>
            <a:r>
              <a:rPr lang="it-IT" altLang="it-IT" sz="3200" b="1" i="1" cap="none" smtClean="0">
                <a:solidFill>
                  <a:srgbClr val="B4DCFA"/>
                </a:solidFill>
              </a:rPr>
              <a:t> e </a:t>
            </a:r>
            <a:r>
              <a:rPr lang="it-IT" altLang="it-IT" sz="3200" b="1" i="1" cap="none" err="1" smtClean="0">
                <a:solidFill>
                  <a:srgbClr val="B4DCFA"/>
                </a:solidFill>
              </a:rPr>
              <a:t>tecidos</a:t>
            </a:r>
            <a:r>
              <a:rPr lang="it-IT" altLang="it-IT" sz="3200" b="1" i="1" cap="none" smtClean="0">
                <a:solidFill>
                  <a:srgbClr val="B4DCFA"/>
                </a:solidFill>
              </a:rPr>
              <a:t> do sistema </a:t>
            </a:r>
            <a:r>
              <a:rPr lang="it-IT" altLang="it-IT" sz="3200" b="1" i="1" cap="none" err="1" smtClean="0">
                <a:solidFill>
                  <a:srgbClr val="B4DCFA"/>
                </a:solidFill>
              </a:rPr>
              <a:t>imune</a:t>
            </a:r>
            <a:endParaRPr lang="pt-BR" altLang="it-IT" sz="3200" b="1" i="1" cap="none">
              <a:solidFill>
                <a:srgbClr val="B4DCF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AutoShape 2"/>
          <p:cNvSpPr>
            <a:spLocks noChangeArrowheads="1"/>
          </p:cNvSpPr>
          <p:nvPr/>
        </p:nvSpPr>
        <p:spPr bwMode="auto">
          <a:xfrm>
            <a:off x="323850" y="4581525"/>
            <a:ext cx="8640763" cy="153511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altLang="it-IT" sz="2800" b="1" i="1">
                <a:solidFill>
                  <a:srgbClr val="000000"/>
                </a:solidFill>
              </a:rPr>
              <a:t>RESPOSTA IMUNE ADAPTATIVA OU ADQUIRIDA</a:t>
            </a:r>
          </a:p>
          <a:p>
            <a:pPr algn="ctr"/>
            <a:r>
              <a:rPr lang="pt-BR" altLang="it-IT" sz="2800" b="1" i="1">
                <a:solidFill>
                  <a:srgbClr val="000000"/>
                </a:solidFill>
              </a:rPr>
              <a:t>(NEO-FORMADA)</a:t>
            </a:r>
          </a:p>
          <a:p>
            <a:pPr algn="ctr"/>
            <a:r>
              <a:rPr lang="pt-BR" altLang="it-IT" sz="2800">
                <a:solidFill>
                  <a:srgbClr val="000000"/>
                </a:solidFill>
              </a:rPr>
              <a:t>Killing/Anticorpos/Geração de memória</a:t>
            </a:r>
            <a:endParaRPr lang="pt-BR" altLang="it-IT" sz="3200">
              <a:solidFill>
                <a:srgbClr val="000000"/>
              </a:solidFill>
            </a:endParaRPr>
          </a:p>
        </p:txBody>
      </p:sp>
      <p:sp>
        <p:nvSpPr>
          <p:cNvPr id="466947" name="AutoShape 3"/>
          <p:cNvSpPr>
            <a:spLocks noChangeArrowheads="1"/>
          </p:cNvSpPr>
          <p:nvPr/>
        </p:nvSpPr>
        <p:spPr bwMode="auto">
          <a:xfrm>
            <a:off x="676275" y="1747838"/>
            <a:ext cx="7856538" cy="17526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altLang="it-IT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RESPOSTA IMUNE INATA OU NATURAL</a:t>
            </a:r>
          </a:p>
          <a:p>
            <a:pPr algn="ctr"/>
            <a:r>
              <a:rPr lang="pt-BR" altLang="it-IT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(PRÉ-FORMADA)</a:t>
            </a:r>
          </a:p>
          <a:p>
            <a:pPr algn="ctr"/>
            <a:r>
              <a:rPr lang="pt-BR" altLang="it-IT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Barreiras biológicas</a:t>
            </a:r>
          </a:p>
          <a:p>
            <a:pPr algn="ctr"/>
            <a:r>
              <a:rPr lang="pt-BR" altLang="it-IT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Fagocitose/Killing/Inflamação/IFN-tipo I</a:t>
            </a:r>
            <a:endParaRPr lang="pt-BR" altLang="it-IT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457200" y="390525"/>
            <a:ext cx="8229600" cy="7191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it-IT" dirty="0" err="1" smtClean="0">
                <a:solidFill>
                  <a:srgbClr val="F14124"/>
                </a:solidFill>
              </a:rPr>
              <a:t>Resposta</a:t>
            </a:r>
            <a:r>
              <a:rPr lang="it-IT" dirty="0" smtClean="0">
                <a:solidFill>
                  <a:srgbClr val="F14124"/>
                </a:solidFill>
              </a:rPr>
              <a:t> </a:t>
            </a:r>
            <a:r>
              <a:rPr lang="it-IT" dirty="0" err="1" smtClean="0">
                <a:solidFill>
                  <a:srgbClr val="F14124"/>
                </a:solidFill>
              </a:rPr>
              <a:t>imune</a:t>
            </a:r>
            <a:endParaRPr lang="it-IT" dirty="0">
              <a:solidFill>
                <a:srgbClr val="F1412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6" descr="C:\Users\Andrew\Documents\Book\CMI 7th\Slide Set Project\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2351088"/>
            <a:ext cx="7218362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CasellaDiTesto 2"/>
          <p:cNvSpPr txBox="1">
            <a:spLocks noChangeArrowheads="1"/>
          </p:cNvSpPr>
          <p:nvPr/>
        </p:nvSpPr>
        <p:spPr bwMode="auto">
          <a:xfrm>
            <a:off x="39688" y="1193800"/>
            <a:ext cx="9251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pt-BR" altLang="it-IT" sz="2000"/>
              <a:t>Reaçoes iniciais da imunidade inata e respostas tardia da imunidade adaptativa </a:t>
            </a: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457200" y="390525"/>
            <a:ext cx="8229600" cy="7191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it-IT" err="1">
                <a:solidFill>
                  <a:srgbClr val="F14124"/>
                </a:solidFill>
              </a:rPr>
              <a:t>I</a:t>
            </a:r>
            <a:r>
              <a:rPr lang="it-IT" err="1" smtClean="0">
                <a:solidFill>
                  <a:srgbClr val="F14124"/>
                </a:solidFill>
              </a:rPr>
              <a:t>munidade</a:t>
            </a:r>
            <a:r>
              <a:rPr lang="it-IT" smtClean="0">
                <a:solidFill>
                  <a:srgbClr val="F14124"/>
                </a:solidFill>
              </a:rPr>
              <a:t> </a:t>
            </a:r>
            <a:r>
              <a:rPr lang="it-IT" err="1" smtClean="0">
                <a:solidFill>
                  <a:srgbClr val="F14124"/>
                </a:solidFill>
              </a:rPr>
              <a:t>inata</a:t>
            </a:r>
            <a:r>
              <a:rPr lang="it-IT" smtClean="0">
                <a:solidFill>
                  <a:srgbClr val="F14124"/>
                </a:solidFill>
              </a:rPr>
              <a:t> e </a:t>
            </a:r>
            <a:r>
              <a:rPr lang="it-IT" err="1" smtClean="0">
                <a:solidFill>
                  <a:srgbClr val="F14124"/>
                </a:solidFill>
              </a:rPr>
              <a:t>adaptativa</a:t>
            </a:r>
            <a:endParaRPr lang="it-IT">
              <a:solidFill>
                <a:srgbClr val="F14124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828800" y="1771134"/>
            <a:ext cx="605466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>
                <a:solidFill>
                  <a:srgbClr val="000000"/>
                </a:solidFill>
              </a:rPr>
              <a:t>Celulas + moleculas soluveis (efetoras ou de sinalizaçao)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91402" y="1195197"/>
            <a:ext cx="194183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err="1">
                <a:cs typeface="Arial"/>
              </a:rPr>
              <a:t>Imunidade</a:t>
            </a:r>
            <a:r>
              <a:rPr lang="it-IT" b="1">
                <a:cs typeface="Arial"/>
              </a:rPr>
              <a:t> </a:t>
            </a:r>
            <a:r>
              <a:rPr lang="it-IT" b="1" err="1">
                <a:cs typeface="Arial"/>
              </a:rPr>
              <a:t>inata</a:t>
            </a:r>
            <a:endParaRPr lang="it-IT" b="1">
              <a:cs typeface="Arial"/>
            </a:endParaRPr>
          </a:p>
        </p:txBody>
      </p:sp>
      <p:grpSp>
        <p:nvGrpSpPr>
          <p:cNvPr id="12" name="Gruppo 11"/>
          <p:cNvGrpSpPr>
            <a:grpSpLocks/>
          </p:cNvGrpSpPr>
          <p:nvPr/>
        </p:nvGrpSpPr>
        <p:grpSpPr bwMode="auto">
          <a:xfrm>
            <a:off x="4989513" y="1249363"/>
            <a:ext cx="4084637" cy="5621337"/>
            <a:chOff x="4989165" y="1090237"/>
            <a:chExt cx="4085148" cy="5621976"/>
          </a:xfrm>
        </p:grpSpPr>
        <p:pic>
          <p:nvPicPr>
            <p:cNvPr id="30733" name="Picture 2" descr="C:\Users\Andrew\Documents\Books\Slide Set Project\CMI7 Slides Ch 1\1-7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63"/>
            <a:stretch>
              <a:fillRect/>
            </a:stretch>
          </p:blipFill>
          <p:spPr bwMode="auto">
            <a:xfrm>
              <a:off x="5071271" y="2056059"/>
              <a:ext cx="3907629" cy="4656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CasellaDiTesto 2"/>
            <p:cNvSpPr txBox="1"/>
            <p:nvPr/>
          </p:nvSpPr>
          <p:spPr>
            <a:xfrm>
              <a:off x="5646002" y="1090237"/>
              <a:ext cx="2544837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b="1" err="1">
                  <a:cs typeface="Arial"/>
                </a:rPr>
                <a:t>Imunidade</a:t>
              </a:r>
              <a:r>
                <a:rPr lang="it-IT" b="1">
                  <a:cs typeface="Arial"/>
                </a:rPr>
                <a:t> </a:t>
              </a:r>
              <a:r>
                <a:rPr lang="it-IT" b="1" err="1">
                  <a:cs typeface="Arial"/>
                </a:rPr>
                <a:t>adaptativa</a:t>
              </a:r>
              <a:endParaRPr lang="it-IT" b="1">
                <a:cs typeface="Arial"/>
              </a:endParaRPr>
            </a:p>
          </p:txBody>
        </p:sp>
        <p:sp>
          <p:nvSpPr>
            <p:cNvPr id="30737" name="CasellaDiTesto 4"/>
            <p:cNvSpPr txBox="1">
              <a:spLocks noChangeArrowheads="1"/>
            </p:cNvSpPr>
            <p:nvPr/>
          </p:nvSpPr>
          <p:spPr bwMode="auto">
            <a:xfrm>
              <a:off x="4989165" y="1517235"/>
              <a:ext cx="408514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it-IT" altLang="it-IT"/>
                <a:t>Hipotese de seleçao clonal (somatica)</a:t>
              </a:r>
            </a:p>
          </p:txBody>
        </p:sp>
      </p:grpSp>
      <p:sp>
        <p:nvSpPr>
          <p:cNvPr id="30725" name="CasellaDiTesto 5"/>
          <p:cNvSpPr txBox="1">
            <a:spLocks noChangeArrowheads="1"/>
          </p:cNvSpPr>
          <p:nvPr/>
        </p:nvSpPr>
        <p:spPr bwMode="auto">
          <a:xfrm>
            <a:off x="474663" y="1746250"/>
            <a:ext cx="3097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pt-BR" altLang="it-IT"/>
              <a:t>Seleçao evolutiva (germinal)</a:t>
            </a:r>
          </a:p>
        </p:txBody>
      </p:sp>
      <p:pic>
        <p:nvPicPr>
          <p:cNvPr id="30726" name="Picture 2" descr="C:\Users\Andrew\Documents\Book\CMI 7th\Slide Set Project\CMI7 Slides Ch 4\Table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1" t="6854" r="44434" b="59245"/>
          <a:stretch>
            <a:fillRect/>
          </a:stretch>
        </p:blipFill>
        <p:spPr bwMode="auto">
          <a:xfrm>
            <a:off x="160338" y="2312988"/>
            <a:ext cx="2798762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2" descr="C:\Users\Andrew\Documents\Book\CMI 7th\Slide Set Project\CMI7 Slides Ch 4\Table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2" t="6854" r="2573" b="59245"/>
          <a:stretch>
            <a:fillRect/>
          </a:stretch>
        </p:blipFill>
        <p:spPr bwMode="auto">
          <a:xfrm>
            <a:off x="1868488" y="5018088"/>
            <a:ext cx="312102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972402" y="4475303"/>
            <a:ext cx="254483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err="1">
                <a:cs typeface="Arial"/>
              </a:rPr>
              <a:t>Imunidade</a:t>
            </a:r>
            <a:r>
              <a:rPr lang="it-IT" b="1">
                <a:cs typeface="Arial"/>
              </a:rPr>
              <a:t> </a:t>
            </a:r>
            <a:r>
              <a:rPr lang="it-IT" b="1" err="1">
                <a:cs typeface="Arial"/>
              </a:rPr>
              <a:t>adaptativa</a:t>
            </a:r>
            <a:endParaRPr lang="it-IT" b="1">
              <a:cs typeface="Arial"/>
            </a:endParaRPr>
          </a:p>
        </p:txBody>
      </p:sp>
      <p:sp>
        <p:nvSpPr>
          <p:cNvPr id="30731" name="CasellaDiTesto 10"/>
          <p:cNvSpPr txBox="1">
            <a:spLocks noChangeArrowheads="1"/>
          </p:cNvSpPr>
          <p:nvPr/>
        </p:nvSpPr>
        <p:spPr bwMode="auto">
          <a:xfrm>
            <a:off x="96838" y="5257800"/>
            <a:ext cx="1778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/>
              <a:t>Antigeno </a:t>
            </a:r>
          </a:p>
          <a:p>
            <a:r>
              <a:rPr lang="it-IT" altLang="it-IT" i="1"/>
              <a:t>substancia que se liga a rec </a:t>
            </a:r>
          </a:p>
          <a:p>
            <a:r>
              <a:rPr lang="it-IT" altLang="it-IT" i="1"/>
              <a:t>de linfocitos</a:t>
            </a: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350838" y="390525"/>
            <a:ext cx="8686800" cy="7191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it-IT" err="1" smtClean="0">
                <a:solidFill>
                  <a:srgbClr val="F14124"/>
                </a:solidFill>
              </a:rPr>
              <a:t>Reconhecimento</a:t>
            </a:r>
            <a:r>
              <a:rPr lang="it-IT" smtClean="0">
                <a:solidFill>
                  <a:srgbClr val="F14124"/>
                </a:solidFill>
              </a:rPr>
              <a:t> </a:t>
            </a:r>
            <a:r>
              <a:rPr lang="it-IT" err="1" smtClean="0">
                <a:solidFill>
                  <a:srgbClr val="F14124"/>
                </a:solidFill>
              </a:rPr>
              <a:t>na</a:t>
            </a:r>
            <a:r>
              <a:rPr lang="it-IT" smtClean="0">
                <a:solidFill>
                  <a:srgbClr val="F14124"/>
                </a:solidFill>
              </a:rPr>
              <a:t> </a:t>
            </a:r>
            <a:r>
              <a:rPr lang="it-IT" err="1" smtClean="0">
                <a:solidFill>
                  <a:srgbClr val="F14124"/>
                </a:solidFill>
              </a:rPr>
              <a:t>I.inata</a:t>
            </a:r>
            <a:r>
              <a:rPr lang="it-IT" smtClean="0">
                <a:solidFill>
                  <a:srgbClr val="F14124"/>
                </a:solidFill>
              </a:rPr>
              <a:t> e </a:t>
            </a:r>
            <a:r>
              <a:rPr lang="it-IT" err="1" smtClean="0">
                <a:solidFill>
                  <a:srgbClr val="F14124"/>
                </a:solidFill>
              </a:rPr>
              <a:t>adaptativa</a:t>
            </a:r>
            <a:endParaRPr lang="it-IT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Gruppo 3"/>
          <p:cNvGrpSpPr>
            <a:grpSpLocks/>
          </p:cNvGrpSpPr>
          <p:nvPr/>
        </p:nvGrpSpPr>
        <p:grpSpPr bwMode="auto">
          <a:xfrm>
            <a:off x="68263" y="744538"/>
            <a:ext cx="5262562" cy="3070225"/>
            <a:chOff x="67762" y="744782"/>
            <a:chExt cx="5263056" cy="3069904"/>
          </a:xfrm>
        </p:grpSpPr>
        <p:sp>
          <p:nvSpPr>
            <p:cNvPr id="13" name="CasellaDiTesto 12"/>
            <p:cNvSpPr txBox="1"/>
            <p:nvPr/>
          </p:nvSpPr>
          <p:spPr>
            <a:xfrm>
              <a:off x="67762" y="1487225"/>
              <a:ext cx="1036756" cy="2327461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tIns="900000" bIns="900000">
              <a:spAutoFit/>
            </a:bodyPr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200" b="1" err="1">
                  <a:cs typeface="Arial"/>
                </a:rPr>
                <a:t>Imunidade</a:t>
              </a:r>
              <a:r>
                <a:rPr lang="it-IT" sz="1200" b="1">
                  <a:cs typeface="Arial"/>
                </a:rPr>
                <a:t> </a:t>
              </a:r>
              <a:r>
                <a:rPr lang="it-IT" sz="1200" b="1" err="1">
                  <a:cs typeface="Arial"/>
                </a:rPr>
                <a:t>inata</a:t>
              </a:r>
              <a:endParaRPr lang="it-IT" sz="1200" b="1">
                <a:cs typeface="Arial"/>
              </a:endParaRPr>
            </a:p>
          </p:txBody>
        </p:sp>
        <p:sp>
          <p:nvSpPr>
            <p:cNvPr id="28719" name="CasellaDiTesto 16"/>
            <p:cNvSpPr txBox="1">
              <a:spLocks noChangeArrowheads="1"/>
            </p:cNvSpPr>
            <p:nvPr/>
          </p:nvSpPr>
          <p:spPr bwMode="auto">
            <a:xfrm>
              <a:off x="1776315" y="744782"/>
              <a:ext cx="916881" cy="692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it-IT" altLang="it-IT" sz="1300" b="1"/>
                <a:t>Barreiras</a:t>
              </a:r>
            </a:p>
            <a:p>
              <a:pPr algn="ctr"/>
              <a:r>
                <a:rPr lang="it-IT" altLang="it-IT" sz="1300" b="1"/>
                <a:t> fisicas/</a:t>
              </a:r>
            </a:p>
            <a:p>
              <a:pPr algn="ctr"/>
              <a:r>
                <a:rPr lang="it-IT" altLang="it-IT" sz="1300" b="1"/>
                <a:t>quimicas </a:t>
              </a:r>
            </a:p>
          </p:txBody>
        </p:sp>
        <p:sp>
          <p:nvSpPr>
            <p:cNvPr id="28720" name="CasellaDiTesto 17"/>
            <p:cNvSpPr txBox="1">
              <a:spLocks noChangeArrowheads="1"/>
            </p:cNvSpPr>
            <p:nvPr/>
          </p:nvSpPr>
          <p:spPr bwMode="auto">
            <a:xfrm>
              <a:off x="4203821" y="744782"/>
              <a:ext cx="1018309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it-IT" altLang="it-IT" sz="1300" b="1"/>
                <a:t>Proteinas </a:t>
              </a:r>
            </a:p>
            <a:p>
              <a:pPr algn="ctr"/>
              <a:r>
                <a:rPr lang="it-IT" altLang="it-IT" sz="1300" b="1"/>
                <a:t>do sangue</a:t>
              </a:r>
            </a:p>
          </p:txBody>
        </p:sp>
        <p:sp>
          <p:nvSpPr>
            <p:cNvPr id="28721" name="CasellaDiTesto 18"/>
            <p:cNvSpPr txBox="1">
              <a:spLocks noChangeArrowheads="1"/>
            </p:cNvSpPr>
            <p:nvPr/>
          </p:nvSpPr>
          <p:spPr bwMode="auto">
            <a:xfrm>
              <a:off x="3059667" y="744782"/>
              <a:ext cx="777683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it-IT" altLang="it-IT" sz="1300" b="1"/>
                <a:t>Celulas</a:t>
              </a: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1701921" y="1487225"/>
              <a:ext cx="1080000" cy="971997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200" err="1">
                  <a:cs typeface="Arial"/>
                </a:rPr>
                <a:t>Pele</a:t>
              </a:r>
              <a:r>
                <a:rPr lang="it-IT" sz="1200">
                  <a:cs typeface="Arial"/>
                </a:rPr>
                <a:t>, </a:t>
              </a:r>
            </a:p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200">
                  <a:cs typeface="Arial"/>
                </a:rPr>
                <a:t>epitelio </a:t>
              </a:r>
              <a:r>
                <a:rPr lang="it-IT" sz="1200" err="1">
                  <a:cs typeface="Arial"/>
                </a:rPr>
                <a:t>das</a:t>
              </a:r>
              <a:r>
                <a:rPr lang="it-IT" sz="1200">
                  <a:cs typeface="Arial"/>
                </a:rPr>
                <a:t> </a:t>
              </a:r>
              <a:r>
                <a:rPr lang="it-IT" sz="1200" err="1">
                  <a:cs typeface="Arial"/>
                </a:rPr>
                <a:t>mucosas</a:t>
              </a:r>
              <a:r>
                <a:rPr lang="it-IT" sz="1200">
                  <a:cs typeface="Arial"/>
                </a:rPr>
                <a:t>; AMP</a:t>
              </a: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4178819" y="1487225"/>
              <a:ext cx="1151999" cy="529376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200" err="1">
                  <a:cs typeface="Arial"/>
                </a:rPr>
                <a:t>Complementooutras</a:t>
              </a:r>
              <a:endParaRPr lang="it-IT" sz="1200">
                <a:cs typeface="Arial"/>
              </a:endParaRPr>
            </a:p>
          </p:txBody>
        </p:sp>
        <p:grpSp>
          <p:nvGrpSpPr>
            <p:cNvPr id="28728" name="Gruppo 30"/>
            <p:cNvGrpSpPr>
              <a:grpSpLocks/>
            </p:cNvGrpSpPr>
            <p:nvPr/>
          </p:nvGrpSpPr>
          <p:grpSpPr bwMode="auto">
            <a:xfrm>
              <a:off x="2898792" y="1487225"/>
              <a:ext cx="1171269" cy="2119794"/>
              <a:chOff x="2184327" y="1487225"/>
              <a:chExt cx="1171269" cy="2119794"/>
            </a:xfrm>
          </p:grpSpPr>
          <p:sp>
            <p:nvSpPr>
              <p:cNvPr id="16" name="CasellaDiTesto 15"/>
              <p:cNvSpPr txBox="1"/>
              <p:nvPr/>
            </p:nvSpPr>
            <p:spPr>
              <a:xfrm>
                <a:off x="2184327" y="1487225"/>
                <a:ext cx="1151999" cy="1415772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ctr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200" err="1">
                    <a:cs typeface="Arial"/>
                  </a:rPr>
                  <a:t>Granulocitos</a:t>
                </a:r>
                <a:endParaRPr lang="it-IT" sz="1200">
                  <a:cs typeface="Arial"/>
                </a:endParaRPr>
              </a:p>
              <a:p>
                <a:pPr algn="ctr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200" err="1">
                    <a:cs typeface="Arial"/>
                  </a:rPr>
                  <a:t>Monocitos</a:t>
                </a:r>
                <a:r>
                  <a:rPr lang="it-IT" sz="1200">
                    <a:cs typeface="Arial"/>
                  </a:rPr>
                  <a:t>/</a:t>
                </a:r>
                <a:r>
                  <a:rPr lang="it-IT" sz="1200" err="1">
                    <a:cs typeface="Arial"/>
                  </a:rPr>
                  <a:t>macrofagos</a:t>
                </a:r>
                <a:endParaRPr lang="it-IT" sz="1200">
                  <a:cs typeface="Arial"/>
                </a:endParaRPr>
              </a:p>
              <a:p>
                <a:pPr algn="ctr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200" err="1">
                    <a:cs typeface="Arial"/>
                  </a:rPr>
                  <a:t>Celulas</a:t>
                </a:r>
                <a:r>
                  <a:rPr lang="it-IT" sz="1200">
                    <a:cs typeface="Arial"/>
                  </a:rPr>
                  <a:t> </a:t>
                </a:r>
                <a:r>
                  <a:rPr lang="it-IT" sz="1200" err="1">
                    <a:cs typeface="Arial"/>
                  </a:rPr>
                  <a:t>dendriticas</a:t>
                </a:r>
                <a:endParaRPr lang="it-IT" sz="1200">
                  <a:cs typeface="Arial"/>
                </a:endParaRPr>
              </a:p>
              <a:p>
                <a:pPr algn="ctr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200">
                    <a:cs typeface="Arial"/>
                  </a:rPr>
                  <a:t>NK</a:t>
                </a:r>
              </a:p>
            </p:txBody>
          </p:sp>
          <p:sp>
            <p:nvSpPr>
              <p:cNvPr id="20" name="CasellaDiTesto 19"/>
              <p:cNvSpPr txBox="1"/>
              <p:nvPr/>
            </p:nvSpPr>
            <p:spPr>
              <a:xfrm>
                <a:off x="2234880" y="2976573"/>
                <a:ext cx="1120880" cy="29206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300" b="1" err="1">
                    <a:cs typeface="Arial"/>
                  </a:rPr>
                  <a:t>mediadores</a:t>
                </a:r>
                <a:endParaRPr lang="it-IT" sz="1300" b="1">
                  <a:cs typeface="Arial"/>
                </a:endParaRPr>
              </a:p>
            </p:txBody>
          </p:sp>
          <p:sp>
            <p:nvSpPr>
              <p:cNvPr id="24" name="CasellaDiTesto 23"/>
              <p:cNvSpPr txBox="1"/>
              <p:nvPr/>
            </p:nvSpPr>
            <p:spPr>
              <a:xfrm>
                <a:off x="2184327" y="3299242"/>
                <a:ext cx="1151999" cy="307777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ctr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200">
                    <a:cs typeface="Arial"/>
                  </a:rPr>
                  <a:t>IL-1, TNF</a:t>
                </a:r>
              </a:p>
            </p:txBody>
          </p:sp>
        </p:grpSp>
      </p:grpSp>
      <p:grpSp>
        <p:nvGrpSpPr>
          <p:cNvPr id="28674" name="Gruppo 5"/>
          <p:cNvGrpSpPr>
            <a:grpSpLocks/>
          </p:cNvGrpSpPr>
          <p:nvPr/>
        </p:nvGrpSpPr>
        <p:grpSpPr bwMode="auto">
          <a:xfrm>
            <a:off x="5321300" y="744538"/>
            <a:ext cx="3613150" cy="5445125"/>
            <a:chOff x="5321901" y="744782"/>
            <a:chExt cx="3612974" cy="5444581"/>
          </a:xfrm>
        </p:grpSpPr>
        <p:sp>
          <p:nvSpPr>
            <p:cNvPr id="28695" name="CasellaDiTesto 1"/>
            <p:cNvSpPr txBox="1">
              <a:spLocks noChangeArrowheads="1"/>
            </p:cNvSpPr>
            <p:nvPr/>
          </p:nvSpPr>
          <p:spPr bwMode="auto">
            <a:xfrm>
              <a:off x="5321901" y="744782"/>
              <a:ext cx="1080000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it-IT" altLang="it-IT" sz="1300" b="1"/>
                <a:t>Especificidade</a:t>
              </a:r>
            </a:p>
          </p:txBody>
        </p:sp>
        <p:sp>
          <p:nvSpPr>
            <p:cNvPr id="28696" name="CasellaDiTesto 21"/>
            <p:cNvSpPr txBox="1">
              <a:spLocks noChangeArrowheads="1"/>
            </p:cNvSpPr>
            <p:nvPr/>
          </p:nvSpPr>
          <p:spPr bwMode="auto">
            <a:xfrm>
              <a:off x="6615972" y="744782"/>
              <a:ext cx="1129830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it-IT" altLang="it-IT" sz="1300" b="1"/>
                <a:t>Diversidade</a:t>
              </a:r>
            </a:p>
          </p:txBody>
        </p:sp>
        <p:sp>
          <p:nvSpPr>
            <p:cNvPr id="28697" name="CasellaDiTesto 22"/>
            <p:cNvSpPr txBox="1">
              <a:spLocks noChangeArrowheads="1"/>
            </p:cNvSpPr>
            <p:nvPr/>
          </p:nvSpPr>
          <p:spPr bwMode="auto">
            <a:xfrm>
              <a:off x="7896374" y="744782"/>
              <a:ext cx="870238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it-IT" altLang="it-IT" sz="1300" b="1"/>
                <a:t>Memoria</a:t>
              </a:r>
            </a:p>
          </p:txBody>
        </p:sp>
        <p:sp>
          <p:nvSpPr>
            <p:cNvPr id="3" name="CasellaDiTesto 2"/>
            <p:cNvSpPr txBox="1"/>
            <p:nvPr/>
          </p:nvSpPr>
          <p:spPr>
            <a:xfrm>
              <a:off x="5451154" y="1487225"/>
              <a:ext cx="1080229" cy="1184940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200" err="1">
                  <a:cs typeface="Arial"/>
                </a:rPr>
                <a:t>Padroes</a:t>
              </a:r>
              <a:r>
                <a:rPr lang="it-IT" sz="1200">
                  <a:cs typeface="Arial"/>
                </a:rPr>
                <a:t> </a:t>
              </a:r>
              <a:r>
                <a:rPr lang="it-IT" sz="1200" err="1">
                  <a:cs typeface="Arial"/>
                </a:rPr>
                <a:t>moleculares</a:t>
              </a:r>
              <a:endParaRPr lang="it-IT" sz="1200">
                <a:cs typeface="Arial"/>
              </a:endParaRPr>
            </a:p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200">
                  <a:cs typeface="Arial"/>
                </a:rPr>
                <a:t> (</a:t>
              </a:r>
              <a:r>
                <a:rPr lang="it-IT" sz="1200" err="1">
                  <a:cs typeface="Arial"/>
                </a:rPr>
                <a:t>PAMPs</a:t>
              </a:r>
              <a:r>
                <a:rPr lang="it-IT" sz="1200">
                  <a:cs typeface="Arial"/>
                </a:rPr>
                <a:t> e </a:t>
              </a:r>
              <a:r>
                <a:rPr lang="it-IT" sz="1200" err="1">
                  <a:cs typeface="Arial"/>
                </a:rPr>
                <a:t>DAMPs</a:t>
              </a:r>
              <a:r>
                <a:rPr lang="it-IT" sz="1200">
                  <a:cs typeface="Arial"/>
                </a:rPr>
                <a:t>)</a:t>
              </a: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6653128" y="1487225"/>
              <a:ext cx="1080000" cy="1461939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200" err="1">
                  <a:cs typeface="Arial"/>
                </a:rPr>
                <a:t>Limitada</a:t>
              </a:r>
              <a:r>
                <a:rPr lang="it-IT" sz="1200">
                  <a:cs typeface="Arial"/>
                </a:rPr>
                <a:t>; </a:t>
              </a:r>
              <a:r>
                <a:rPr lang="it-IT" sz="1200" err="1">
                  <a:cs typeface="Arial"/>
                </a:rPr>
                <a:t>codificada</a:t>
              </a:r>
              <a:r>
                <a:rPr lang="it-IT" sz="1200">
                  <a:cs typeface="Arial"/>
                </a:rPr>
                <a:t> pela </a:t>
              </a:r>
              <a:r>
                <a:rPr lang="it-IT" sz="1200" err="1">
                  <a:cs typeface="Arial"/>
                </a:rPr>
                <a:t>linhagem</a:t>
              </a:r>
              <a:r>
                <a:rPr lang="it-IT" sz="1200">
                  <a:cs typeface="Arial"/>
                </a:rPr>
                <a:t> germinativa</a:t>
              </a: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7854875" y="1487225"/>
              <a:ext cx="1080000" cy="276999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200" err="1">
                  <a:cs typeface="Arial"/>
                </a:rPr>
                <a:t>Nenhuma</a:t>
              </a:r>
              <a:r>
                <a:rPr lang="it-IT" sz="1200">
                  <a:cs typeface="Arial"/>
                </a:rPr>
                <a:t> </a:t>
              </a: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5470264" y="4450426"/>
              <a:ext cx="1018227" cy="907941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200" err="1">
                  <a:cs typeface="Arial"/>
                </a:rPr>
                <a:t>Antigenos</a:t>
              </a:r>
              <a:endParaRPr lang="it-IT" sz="1200">
                <a:cs typeface="Arial"/>
              </a:endParaRPr>
            </a:p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200" err="1">
                  <a:cs typeface="Arial"/>
                </a:rPr>
                <a:t>microbianos</a:t>
              </a:r>
              <a:endParaRPr lang="it-IT" sz="1200">
                <a:cs typeface="Arial"/>
              </a:endParaRPr>
            </a:p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200">
                  <a:cs typeface="Arial"/>
                </a:rPr>
                <a:t>e </a:t>
              </a:r>
              <a:r>
                <a:rPr lang="it-IT" sz="1200" err="1">
                  <a:cs typeface="Arial"/>
                </a:rPr>
                <a:t>nao</a:t>
              </a:r>
              <a:endParaRPr lang="it-IT" sz="1200">
                <a:cs typeface="Arial"/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6616606" y="4450426"/>
              <a:ext cx="1080000" cy="1738937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200" err="1">
                  <a:cs typeface="Arial"/>
                </a:rPr>
                <a:t>Muito</a:t>
              </a:r>
              <a:r>
                <a:rPr lang="it-IT" sz="1200">
                  <a:cs typeface="Arial"/>
                </a:rPr>
                <a:t> grande;</a:t>
              </a:r>
            </a:p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200" err="1">
                  <a:cs typeface="Arial"/>
                </a:rPr>
                <a:t>Recomb</a:t>
              </a:r>
              <a:r>
                <a:rPr lang="it-IT" sz="1200">
                  <a:cs typeface="Arial"/>
                </a:rPr>
                <a:t>. somatica de </a:t>
              </a:r>
              <a:r>
                <a:rPr lang="it-IT" sz="1200" err="1">
                  <a:cs typeface="Arial"/>
                </a:rPr>
                <a:t>segmentos</a:t>
              </a:r>
              <a:r>
                <a:rPr lang="it-IT" sz="1200">
                  <a:cs typeface="Arial"/>
                </a:rPr>
                <a:t> </a:t>
              </a:r>
              <a:r>
                <a:rPr lang="it-IT" sz="1200" err="1">
                  <a:cs typeface="Arial"/>
                </a:rPr>
                <a:t>genicos</a:t>
              </a:r>
              <a:endParaRPr lang="it-IT" sz="1200">
                <a:cs typeface="Arial"/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7824720" y="4450426"/>
              <a:ext cx="1080000" cy="276999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200" err="1">
                  <a:cs typeface="Arial"/>
                </a:rPr>
                <a:t>Sim</a:t>
              </a:r>
              <a:endParaRPr lang="it-IT" sz="1200">
                <a:cs typeface="Arial"/>
              </a:endParaRPr>
            </a:p>
          </p:txBody>
        </p:sp>
      </p:grpSp>
      <p:grpSp>
        <p:nvGrpSpPr>
          <p:cNvPr id="28675" name="Gruppo 4"/>
          <p:cNvGrpSpPr>
            <a:grpSpLocks/>
          </p:cNvGrpSpPr>
          <p:nvPr/>
        </p:nvGrpSpPr>
        <p:grpSpPr bwMode="auto">
          <a:xfrm>
            <a:off x="68263" y="4437063"/>
            <a:ext cx="5307012" cy="2357437"/>
            <a:chOff x="67762" y="4437726"/>
            <a:chExt cx="5306768" cy="2356187"/>
          </a:xfrm>
        </p:grpSpPr>
        <p:sp>
          <p:nvSpPr>
            <p:cNvPr id="25" name="CasellaDiTesto 24"/>
            <p:cNvSpPr txBox="1"/>
            <p:nvPr/>
          </p:nvSpPr>
          <p:spPr>
            <a:xfrm>
              <a:off x="67762" y="4437726"/>
              <a:ext cx="1036756" cy="2356187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tIns="900000" bIns="900000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200" b="1" err="1">
                  <a:cs typeface="Arial"/>
                </a:rPr>
                <a:t>Imunidade</a:t>
              </a:r>
              <a:r>
                <a:rPr lang="it-IT" sz="1200" b="1">
                  <a:cs typeface="Arial"/>
                </a:rPr>
                <a:t> </a:t>
              </a:r>
              <a:r>
                <a:rPr lang="it-IT" sz="1200" b="1" err="1">
                  <a:cs typeface="Arial"/>
                </a:rPr>
                <a:t>adquirida</a:t>
              </a:r>
              <a:endParaRPr lang="it-IT" sz="1200" b="1">
                <a:cs typeface="Arial"/>
              </a:endParaRPr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1701921" y="4450426"/>
              <a:ext cx="1080000" cy="529376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200" err="1">
                  <a:cs typeface="Arial"/>
                </a:rPr>
                <a:t>Imunidade</a:t>
              </a:r>
              <a:r>
                <a:rPr lang="it-IT" sz="1200">
                  <a:cs typeface="Arial"/>
                </a:rPr>
                <a:t> de mucosa</a:t>
              </a: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4222531" y="4450426"/>
              <a:ext cx="1151999" cy="307777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200" err="1">
                  <a:cs typeface="Arial"/>
                </a:rPr>
                <a:t>Anticorpos</a:t>
              </a:r>
              <a:r>
                <a:rPr lang="it-IT" sz="1200">
                  <a:cs typeface="Arial"/>
                </a:rPr>
                <a:t> </a:t>
              </a:r>
            </a:p>
          </p:txBody>
        </p:sp>
        <p:grpSp>
          <p:nvGrpSpPr>
            <p:cNvPr id="28687" name="Gruppo 31"/>
            <p:cNvGrpSpPr>
              <a:grpSpLocks/>
            </p:cNvGrpSpPr>
            <p:nvPr/>
          </p:nvGrpSpPr>
          <p:grpSpPr bwMode="auto">
            <a:xfrm>
              <a:off x="2949592" y="4462737"/>
              <a:ext cx="1151999" cy="1284193"/>
              <a:chOff x="2278325" y="4030835"/>
              <a:chExt cx="1151999" cy="1284193"/>
            </a:xfrm>
          </p:grpSpPr>
          <p:sp>
            <p:nvSpPr>
              <p:cNvPr id="28" name="CasellaDiTesto 27"/>
              <p:cNvSpPr txBox="1"/>
              <p:nvPr/>
            </p:nvSpPr>
            <p:spPr>
              <a:xfrm>
                <a:off x="2278325" y="4030835"/>
                <a:ext cx="1151999" cy="529376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ctr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200" err="1">
                    <a:cs typeface="Arial"/>
                  </a:rPr>
                  <a:t>Linfocitos</a:t>
                </a:r>
                <a:r>
                  <a:rPr lang="it-IT" sz="1200">
                    <a:cs typeface="Arial"/>
                  </a:rPr>
                  <a:t> </a:t>
                </a:r>
              </a:p>
              <a:p>
                <a:pPr algn="ctr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200">
                    <a:cs typeface="Arial"/>
                  </a:rPr>
                  <a:t>B e T</a:t>
                </a:r>
              </a:p>
            </p:txBody>
          </p:sp>
          <p:sp>
            <p:nvSpPr>
              <p:cNvPr id="29" name="CasellaDiTesto 28"/>
              <p:cNvSpPr txBox="1"/>
              <p:nvPr/>
            </p:nvSpPr>
            <p:spPr>
              <a:xfrm>
                <a:off x="2277674" y="4716647"/>
                <a:ext cx="1120723" cy="291945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300" b="1" err="1">
                    <a:cs typeface="Arial"/>
                  </a:rPr>
                  <a:t>mediadores</a:t>
                </a:r>
                <a:endParaRPr lang="it-IT" sz="1300" b="1">
                  <a:cs typeface="Arial"/>
                </a:endParaRPr>
              </a:p>
            </p:txBody>
          </p:sp>
          <p:sp>
            <p:nvSpPr>
              <p:cNvPr id="30" name="CasellaDiTesto 29"/>
              <p:cNvSpPr txBox="1"/>
              <p:nvPr/>
            </p:nvSpPr>
            <p:spPr>
              <a:xfrm>
                <a:off x="2278325" y="5007251"/>
                <a:ext cx="1151999" cy="307777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it-IT" altLang="it-IT" sz="1200">
                    <a:solidFill>
                      <a:srgbClr val="000000"/>
                    </a:solidFill>
                  </a:rPr>
                  <a:t>IFN-γ</a:t>
                </a:r>
              </a:p>
            </p:txBody>
          </p:sp>
        </p:grpSp>
      </p:grpSp>
      <p:sp>
        <p:nvSpPr>
          <p:cNvPr id="28676" name="CasellaDiTesto 32"/>
          <p:cNvSpPr txBox="1">
            <a:spLocks noChangeArrowheads="1"/>
          </p:cNvSpPr>
          <p:nvPr/>
        </p:nvSpPr>
        <p:spPr bwMode="auto">
          <a:xfrm>
            <a:off x="1130300" y="2630488"/>
            <a:ext cx="1274763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it-IT" altLang="it-IT" sz="1200" b="1">
                <a:solidFill>
                  <a:srgbClr val="FF0000"/>
                </a:solidFill>
              </a:rPr>
              <a:t>Fagocitose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it-IT" altLang="it-IT" sz="1200" b="1">
                <a:solidFill>
                  <a:srgbClr val="FF0000"/>
                </a:solidFill>
              </a:rPr>
              <a:t>Killling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it-IT" altLang="it-IT" sz="1200" b="1">
                <a:solidFill>
                  <a:srgbClr val="FF0000"/>
                </a:solidFill>
              </a:rPr>
              <a:t>Inflamaçao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it-IT" altLang="it-IT" sz="1200" b="1">
                <a:solidFill>
                  <a:srgbClr val="FF0000"/>
                </a:solidFill>
              </a:rPr>
              <a:t>Febre </a:t>
            </a:r>
          </a:p>
        </p:txBody>
      </p:sp>
      <p:sp>
        <p:nvSpPr>
          <p:cNvPr id="28677" name="CasellaDiTesto 33"/>
          <p:cNvSpPr txBox="1">
            <a:spLocks noChangeArrowheads="1"/>
          </p:cNvSpPr>
          <p:nvPr/>
        </p:nvSpPr>
        <p:spPr bwMode="auto">
          <a:xfrm>
            <a:off x="1130300" y="6175375"/>
            <a:ext cx="21336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it-IT" altLang="it-IT" sz="1200" b="1">
                <a:solidFill>
                  <a:srgbClr val="FF0000"/>
                </a:solidFill>
              </a:rPr>
              <a:t>Imunidade humoral (B)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it-IT" altLang="it-IT" sz="1200" b="1">
                <a:solidFill>
                  <a:srgbClr val="FF0000"/>
                </a:solidFill>
              </a:rPr>
              <a:t>Imunidade celular (T)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2028825" y="2820988"/>
            <a:ext cx="6218238" cy="3916362"/>
            <a:chOff x="2029256" y="2820236"/>
            <a:chExt cx="6218160" cy="3917068"/>
          </a:xfrm>
        </p:grpSpPr>
        <p:pic>
          <p:nvPicPr>
            <p:cNvPr id="29700" name="Picture 2" descr="C:\Users\Andrew\Documents\Book\CMI 7th\Slide Set Project\1-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9256" y="3549227"/>
              <a:ext cx="5977508" cy="318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1" name="CasellaDiTesto 2"/>
            <p:cNvSpPr txBox="1">
              <a:spLocks noChangeArrowheads="1"/>
            </p:cNvSpPr>
            <p:nvPr/>
          </p:nvSpPr>
          <p:spPr bwMode="auto">
            <a:xfrm>
              <a:off x="3632200" y="2820236"/>
              <a:ext cx="461521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it-IT" altLang="it-IT" sz="2800" b="1">
                  <a:solidFill>
                    <a:srgbClr val="000000"/>
                  </a:solidFill>
                </a:rPr>
                <a:t>Imunidade ativa e passiva</a:t>
              </a:r>
            </a:p>
          </p:txBody>
        </p:sp>
      </p:grpSp>
      <p:sp>
        <p:nvSpPr>
          <p:cNvPr id="29698" name="CasellaDiTesto 3"/>
          <p:cNvSpPr txBox="1">
            <a:spLocks noChangeArrowheads="1"/>
          </p:cNvSpPr>
          <p:nvPr/>
        </p:nvSpPr>
        <p:spPr bwMode="auto">
          <a:xfrm>
            <a:off x="203200" y="1222375"/>
            <a:ext cx="84074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it-IT" altLang="it-IT"/>
              <a:t>A ativaçao dos linfocitos gera celulas de memoria de vida longa (anos)</a:t>
            </a:r>
          </a:p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it-IT" altLang="it-IT"/>
              <a:t>Reservatorio expandido de linfocitos expecificos para um antigeno</a:t>
            </a:r>
          </a:p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it-IT" altLang="it-IT"/>
              <a:t>respondem mais rapidamente numa seguinte exposiçao</a:t>
            </a:r>
          </a:p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it-IT" altLang="it-IT"/>
              <a:t>Importante de uma vacinaçao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457200" y="390525"/>
            <a:ext cx="8229600" cy="7191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it-IT">
                <a:solidFill>
                  <a:srgbClr val="F14124"/>
                </a:solidFill>
              </a:rPr>
              <a:t>M</a:t>
            </a:r>
            <a:r>
              <a:rPr lang="it-IT" smtClean="0">
                <a:solidFill>
                  <a:srgbClr val="F14124"/>
                </a:solidFill>
              </a:rPr>
              <a:t>emoria </a:t>
            </a:r>
            <a:r>
              <a:rPr lang="it-IT" err="1" smtClean="0">
                <a:solidFill>
                  <a:srgbClr val="F14124"/>
                </a:solidFill>
              </a:rPr>
              <a:t>imunologica</a:t>
            </a:r>
            <a:endParaRPr lang="it-IT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/>
          <p:cNvSpPr txBox="1"/>
          <p:nvPr/>
        </p:nvSpPr>
        <p:spPr>
          <a:xfrm>
            <a:off x="901700" y="417513"/>
            <a:ext cx="6769100" cy="17541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altLang="it-IT" sz="5400" b="1">
                <a:effectLst>
                  <a:outerShdw blurRad="38100" dist="38100" dir="2700000" algn="tl">
                    <a:srgbClr val="C0C0C0"/>
                  </a:outerShdw>
                </a:effectLst>
              </a:rPr>
              <a:t>Modelos de como funciona o S.I. </a:t>
            </a:r>
          </a:p>
        </p:txBody>
      </p:sp>
      <p:sp>
        <p:nvSpPr>
          <p:cNvPr id="25602" name="CasellaDiTesto 3"/>
          <p:cNvSpPr txBox="1">
            <a:spLocks noChangeArrowheads="1"/>
          </p:cNvSpPr>
          <p:nvPr/>
        </p:nvSpPr>
        <p:spPr bwMode="auto">
          <a:xfrm>
            <a:off x="647700" y="2182813"/>
            <a:ext cx="147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>
                <a:solidFill>
                  <a:srgbClr val="FF0000"/>
                </a:solidFill>
              </a:rPr>
              <a:t>Self-non self</a:t>
            </a:r>
          </a:p>
        </p:txBody>
      </p:sp>
      <p:pic>
        <p:nvPicPr>
          <p:cNvPr id="25603" name="Picture 2" descr="http://www.sciencemag.org/content/296/5566/301/F1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61497" b="80399"/>
          <a:stretch>
            <a:fillRect/>
          </a:stretch>
        </p:blipFill>
        <p:spPr bwMode="auto">
          <a:xfrm>
            <a:off x="0" y="2665413"/>
            <a:ext cx="36195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ttangolo 4"/>
          <p:cNvSpPr>
            <a:spLocks noChangeArrowheads="1"/>
          </p:cNvSpPr>
          <p:nvPr/>
        </p:nvSpPr>
        <p:spPr bwMode="auto">
          <a:xfrm>
            <a:off x="1333500" y="3594100"/>
            <a:ext cx="2882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pt-BR" altLang="it-IT" sz="1400" i="1"/>
              <a:t>+ F. M. </a:t>
            </a:r>
            <a:r>
              <a:rPr lang="pt-BR" altLang="it-IT" sz="1400" b="1" i="1"/>
              <a:t>Burnet</a:t>
            </a:r>
            <a:r>
              <a:rPr lang="pt-BR" altLang="it-IT" sz="1400" i="1"/>
              <a:t>. seleçao clonal</a:t>
            </a:r>
          </a:p>
          <a:p>
            <a:r>
              <a:rPr lang="pt-BR" altLang="it-IT" sz="1400" i="1"/>
              <a:t>Deleçao clones autoreativos </a:t>
            </a:r>
          </a:p>
        </p:txBody>
      </p:sp>
      <p:sp>
        <p:nvSpPr>
          <p:cNvPr id="25605" name="CasellaDiTesto 7"/>
          <p:cNvSpPr txBox="1">
            <a:spLocks noChangeArrowheads="1"/>
          </p:cNvSpPr>
          <p:nvPr/>
        </p:nvSpPr>
        <p:spPr bwMode="auto">
          <a:xfrm>
            <a:off x="165100" y="4379913"/>
            <a:ext cx="3898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/>
              <a:t>Resposta imune acontece quanto o S.I. encontra “</a:t>
            </a:r>
            <a:r>
              <a:rPr lang="it-IT" altLang="ja-JP"/>
              <a:t>algo de fora</a:t>
            </a:r>
            <a:r>
              <a:rPr lang="it-IT" altLang="it-IT"/>
              <a:t>”</a:t>
            </a:r>
            <a:r>
              <a:rPr lang="it-IT" altLang="ja-JP"/>
              <a:t>  </a:t>
            </a:r>
            <a:endParaRPr lang="it-IT" altLang="it-IT"/>
          </a:p>
        </p:txBody>
      </p:sp>
      <p:grpSp>
        <p:nvGrpSpPr>
          <p:cNvPr id="13" name="Gruppo 12"/>
          <p:cNvGrpSpPr>
            <a:grpSpLocks/>
          </p:cNvGrpSpPr>
          <p:nvPr/>
        </p:nvGrpSpPr>
        <p:grpSpPr bwMode="auto">
          <a:xfrm>
            <a:off x="5054600" y="2170113"/>
            <a:ext cx="4089400" cy="4519612"/>
            <a:chOff x="5054600" y="2170863"/>
            <a:chExt cx="4089400" cy="4519430"/>
          </a:xfrm>
        </p:grpSpPr>
        <p:pic>
          <p:nvPicPr>
            <p:cNvPr id="25608" name="Picture 2" descr="http://www.sciencemag.org/content/296/5566/301/F1.larg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96" t="30063" r="-2" b="29668"/>
            <a:stretch>
              <a:fillRect/>
            </a:stretch>
          </p:blipFill>
          <p:spPr bwMode="auto">
            <a:xfrm>
              <a:off x="5054600" y="2457065"/>
              <a:ext cx="4089400" cy="275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9" name="CasellaDiTesto 9"/>
            <p:cNvSpPr txBox="1">
              <a:spLocks noChangeArrowheads="1"/>
            </p:cNvSpPr>
            <p:nvPr/>
          </p:nvSpPr>
          <p:spPr bwMode="auto">
            <a:xfrm>
              <a:off x="7111626" y="2170863"/>
              <a:ext cx="16345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it-IT" altLang="it-IT">
                  <a:solidFill>
                    <a:srgbClr val="FF0000"/>
                  </a:solidFill>
                </a:rPr>
                <a:t>Danger model</a:t>
              </a:r>
            </a:p>
          </p:txBody>
        </p:sp>
        <p:sp>
          <p:nvSpPr>
            <p:cNvPr id="25610" name="CasellaDiTesto 10"/>
            <p:cNvSpPr txBox="1">
              <a:spLocks noChangeArrowheads="1"/>
            </p:cNvSpPr>
            <p:nvPr/>
          </p:nvSpPr>
          <p:spPr bwMode="auto">
            <a:xfrm>
              <a:off x="5162176" y="5212965"/>
              <a:ext cx="3898900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it-IT" altLang="it-IT"/>
                <a:t>Resposta imune acontece quanto o S.I. encontra um “</a:t>
              </a:r>
              <a:r>
                <a:rPr lang="it-IT" altLang="ja-JP"/>
                <a:t>perigo</a:t>
              </a:r>
              <a:r>
                <a:rPr lang="it-IT" altLang="it-IT"/>
                <a:t>”</a:t>
              </a:r>
              <a:r>
                <a:rPr lang="it-IT" altLang="ja-JP"/>
                <a:t> (alarme) indipentemente se </a:t>
              </a:r>
              <a:r>
                <a:rPr lang="it-IT" altLang="it-IT"/>
                <a:t>“</a:t>
              </a:r>
              <a:r>
                <a:rPr lang="it-IT" altLang="ja-JP"/>
                <a:t>de fora</a:t>
              </a:r>
              <a:r>
                <a:rPr lang="it-IT" altLang="it-IT"/>
                <a:t>”</a:t>
              </a:r>
              <a:r>
                <a:rPr lang="it-IT" altLang="ja-JP"/>
                <a:t> o </a:t>
              </a:r>
              <a:r>
                <a:rPr lang="it-IT" altLang="it-IT"/>
                <a:t>“</a:t>
              </a:r>
              <a:r>
                <a:rPr lang="it-IT" altLang="ja-JP"/>
                <a:t>de dentro</a:t>
              </a:r>
              <a:r>
                <a:rPr lang="it-IT" altLang="it-IT"/>
                <a:t>”</a:t>
              </a:r>
              <a:r>
                <a:rPr lang="it-IT" altLang="ja-JP"/>
                <a:t> (a resposta depende do tecido)</a:t>
              </a:r>
              <a:endParaRPr lang="it-IT" altLang="it-IT"/>
            </a:p>
          </p:txBody>
        </p:sp>
      </p:grpSp>
      <p:sp>
        <p:nvSpPr>
          <p:cNvPr id="12" name="CasellaDiTesto 11"/>
          <p:cNvSpPr txBox="1"/>
          <p:nvPr/>
        </p:nvSpPr>
        <p:spPr>
          <a:xfrm>
            <a:off x="273050" y="5213350"/>
            <a:ext cx="3695700" cy="18161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 sz="1600" i="1">
                <a:solidFill>
                  <a:srgbClr val="0000FF"/>
                </a:solidFill>
              </a:rPr>
              <a:t>Mas…</a:t>
            </a:r>
          </a:p>
          <a:p>
            <a:pPr>
              <a:buFontTx/>
              <a:buChar char="-"/>
            </a:pPr>
            <a:r>
              <a:rPr lang="it-IT" altLang="it-IT" sz="1600" i="1">
                <a:solidFill>
                  <a:srgbClr val="0000FF"/>
                </a:solidFill>
              </a:rPr>
              <a:t>Aquelo que respiramos, comemos?</a:t>
            </a:r>
          </a:p>
          <a:p>
            <a:pPr>
              <a:buFontTx/>
              <a:buChar char="-"/>
            </a:pPr>
            <a:r>
              <a:rPr lang="it-IT" altLang="it-IT" sz="1600" i="1">
                <a:solidFill>
                  <a:srgbClr val="0000FF"/>
                </a:solidFill>
              </a:rPr>
              <a:t>Microbiota?</a:t>
            </a:r>
          </a:p>
          <a:p>
            <a:pPr>
              <a:buFontTx/>
              <a:buChar char="-"/>
            </a:pPr>
            <a:r>
              <a:rPr lang="it-IT" altLang="it-IT" sz="1600" i="1">
                <a:solidFill>
                  <a:srgbClr val="0000FF"/>
                </a:solidFill>
              </a:rPr>
              <a:t>O self muda alongo da vida</a:t>
            </a:r>
          </a:p>
          <a:p>
            <a:pPr>
              <a:buFontTx/>
              <a:buChar char="-"/>
            </a:pPr>
            <a:r>
              <a:rPr lang="it-IT" altLang="it-IT" sz="1600" i="1">
                <a:solidFill>
                  <a:srgbClr val="0000FF"/>
                </a:solidFill>
              </a:rPr>
              <a:t>Porque precisamos de adjuvantes?</a:t>
            </a:r>
          </a:p>
          <a:p>
            <a:pPr>
              <a:buFontTx/>
              <a:buChar char="-"/>
            </a:pPr>
            <a:r>
              <a:rPr lang="it-IT" altLang="it-IT" sz="1600" i="1">
                <a:solidFill>
                  <a:srgbClr val="0000FF"/>
                </a:solidFill>
              </a:rPr>
              <a:t>porque mae nao rejecta feto?</a:t>
            </a:r>
          </a:p>
          <a:p>
            <a:pPr>
              <a:buFontTx/>
              <a:buChar char="-"/>
            </a:pPr>
            <a:endParaRPr lang="it-IT" altLang="it-IT" sz="1600" i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0" y="558800"/>
            <a:ext cx="50800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e 3"/>
          <p:cNvSpPr/>
          <p:nvPr/>
        </p:nvSpPr>
        <p:spPr>
          <a:xfrm>
            <a:off x="3975100" y="339725"/>
            <a:ext cx="1308100" cy="1006475"/>
          </a:xfrm>
          <a:prstGeom prst="ellipse">
            <a:avLst/>
          </a:prstGeom>
          <a:solidFill>
            <a:srgbClr val="FF0000">
              <a:alpha val="2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1747" name="CasellaDiTesto 5"/>
          <p:cNvSpPr txBox="1">
            <a:spLocks noChangeArrowheads="1"/>
          </p:cNvSpPr>
          <p:nvPr/>
        </p:nvSpPr>
        <p:spPr bwMode="auto">
          <a:xfrm>
            <a:off x="5640388" y="558800"/>
            <a:ext cx="12620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/>
              <a:t>Imunidade </a:t>
            </a:r>
          </a:p>
          <a:p>
            <a:r>
              <a:rPr lang="it-IT" altLang="it-IT"/>
              <a:t>adaptativa</a:t>
            </a:r>
          </a:p>
        </p:txBody>
      </p:sp>
      <p:sp>
        <p:nvSpPr>
          <p:cNvPr id="31748" name="CasellaDiTesto 6"/>
          <p:cNvSpPr txBox="1">
            <a:spLocks noChangeArrowheads="1"/>
          </p:cNvSpPr>
          <p:nvPr/>
        </p:nvSpPr>
        <p:spPr bwMode="auto">
          <a:xfrm>
            <a:off x="0" y="3321050"/>
            <a:ext cx="1262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it-IT" altLang="it-IT"/>
              <a:t>Imunidade</a:t>
            </a:r>
          </a:p>
          <a:p>
            <a:pPr algn="ctr"/>
            <a:r>
              <a:rPr lang="it-IT" altLang="it-IT"/>
              <a:t>inata</a:t>
            </a:r>
          </a:p>
        </p:txBody>
      </p:sp>
      <p:sp>
        <p:nvSpPr>
          <p:cNvPr id="8" name="Parentesi graffa chiusa 7"/>
          <p:cNvSpPr/>
          <p:nvPr/>
        </p:nvSpPr>
        <p:spPr>
          <a:xfrm flipH="1">
            <a:off x="1035050" y="800100"/>
            <a:ext cx="698500" cy="59055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31750" name="Immagin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8" y="552450"/>
            <a:ext cx="1890712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Immagin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5245100"/>
            <a:ext cx="2446337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CasellaDiTesto 16"/>
          <p:cNvSpPr txBox="1">
            <a:spLocks noChangeArrowheads="1"/>
          </p:cNvSpPr>
          <p:nvPr/>
        </p:nvSpPr>
        <p:spPr bwMode="auto">
          <a:xfrm>
            <a:off x="7467600" y="4476750"/>
            <a:ext cx="1262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it-IT" altLang="it-IT"/>
              <a:t>Imunidade</a:t>
            </a:r>
          </a:p>
          <a:p>
            <a:pPr algn="ctr"/>
            <a:r>
              <a:rPr lang="it-IT" altLang="it-IT"/>
              <a:t>inata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i="1" err="1">
                <a:ea typeface="+mj-ea"/>
              </a:rPr>
              <a:t>Componentes</a:t>
            </a:r>
            <a:r>
              <a:rPr lang="it-IT" i="1">
                <a:ea typeface="+mj-ea"/>
              </a:rPr>
              <a:t> do sistema </a:t>
            </a:r>
            <a:r>
              <a:rPr lang="it-IT" i="1" err="1">
                <a:ea typeface="+mj-ea"/>
              </a:rPr>
              <a:t>imune</a:t>
            </a:r>
            <a:endParaRPr lang="it-IT">
              <a:ea typeface="+mj-ea"/>
            </a:endParaRPr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err="1" smtClean="0">
                <a:ea typeface="+mn-ea"/>
              </a:rPr>
              <a:t>Barreiras</a:t>
            </a:r>
            <a:r>
              <a:rPr lang="it-IT" smtClean="0">
                <a:ea typeface="+mn-ea"/>
              </a:rPr>
              <a:t> </a:t>
            </a:r>
            <a:r>
              <a:rPr lang="it-IT" err="1" smtClean="0">
                <a:ea typeface="+mn-ea"/>
              </a:rPr>
              <a:t>naturais</a:t>
            </a:r>
            <a:r>
              <a:rPr lang="it-IT" smtClean="0">
                <a:ea typeface="+mn-ea"/>
              </a:rPr>
              <a:t>: </a:t>
            </a:r>
            <a:r>
              <a:rPr lang="it-IT" err="1" smtClean="0">
                <a:ea typeface="+mn-ea"/>
              </a:rPr>
              <a:t>pele</a:t>
            </a:r>
            <a:r>
              <a:rPr lang="it-IT" smtClean="0">
                <a:ea typeface="+mn-ea"/>
              </a:rPr>
              <a:t> e </a:t>
            </a:r>
            <a:r>
              <a:rPr lang="it-IT" err="1" smtClean="0">
                <a:ea typeface="+mn-ea"/>
              </a:rPr>
              <a:t>mucosas</a:t>
            </a:r>
            <a:endParaRPr lang="it-IT" smtClean="0">
              <a:ea typeface="+mn-ea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err="1" smtClean="0">
                <a:ea typeface="+mn-ea"/>
              </a:rPr>
              <a:t>Celulas</a:t>
            </a:r>
            <a:r>
              <a:rPr lang="it-IT" smtClean="0">
                <a:ea typeface="+mn-ea"/>
              </a:rPr>
              <a:t> </a:t>
            </a:r>
            <a:r>
              <a:rPr lang="it-IT" err="1" smtClean="0">
                <a:ea typeface="+mn-ea"/>
              </a:rPr>
              <a:t>imunes</a:t>
            </a:r>
            <a:endParaRPr lang="it-IT" smtClean="0">
              <a:ea typeface="+mn-ea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err="1" smtClean="0">
                <a:ea typeface="+mn-ea"/>
              </a:rPr>
              <a:t>Orgaos</a:t>
            </a:r>
            <a:r>
              <a:rPr lang="it-IT" smtClean="0">
                <a:ea typeface="+mn-ea"/>
              </a:rPr>
              <a:t> </a:t>
            </a:r>
            <a:r>
              <a:rPr lang="it-IT" err="1" smtClean="0">
                <a:ea typeface="+mn-ea"/>
              </a:rPr>
              <a:t>linfoides</a:t>
            </a:r>
            <a:endParaRPr lang="it-IT"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arrotondato 1"/>
          <p:cNvSpPr/>
          <p:nvPr/>
        </p:nvSpPr>
        <p:spPr>
          <a:xfrm>
            <a:off x="2057400" y="4005263"/>
            <a:ext cx="7086600" cy="1549400"/>
          </a:xfrm>
          <a:prstGeom prst="round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525463" y="4102100"/>
            <a:ext cx="8229600" cy="125253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it-IT" err="1" smtClean="0"/>
              <a:t>Barrieras</a:t>
            </a:r>
            <a:r>
              <a:rPr lang="it-IT" smtClean="0"/>
              <a:t> </a:t>
            </a:r>
            <a:r>
              <a:rPr lang="it-IT" err="1" smtClean="0"/>
              <a:t>naturais</a:t>
            </a:r>
            <a:r>
              <a:rPr lang="it-IT" smtClean="0"/>
              <a:t>: </a:t>
            </a:r>
          </a:p>
          <a:p>
            <a:pPr fontAlgn="auto">
              <a:spcAft>
                <a:spcPts val="0"/>
              </a:spcAft>
              <a:defRPr/>
            </a:pPr>
            <a:r>
              <a:rPr lang="it-IT" err="1" smtClean="0"/>
              <a:t>pele</a:t>
            </a:r>
            <a:r>
              <a:rPr lang="it-IT" smtClean="0"/>
              <a:t> e </a:t>
            </a:r>
            <a:r>
              <a:rPr lang="it-IT" err="1" smtClean="0"/>
              <a:t>mucosas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71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1368425"/>
            <a:ext cx="5588000" cy="481012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565150"/>
            <a:ext cx="3633788" cy="177482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6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13"/>
          <a:stretch>
            <a:fillRect/>
          </a:stretch>
        </p:blipFill>
        <p:spPr bwMode="auto">
          <a:xfrm>
            <a:off x="52388" y="2708275"/>
            <a:ext cx="3886200" cy="349091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5" y="4440238"/>
            <a:ext cx="1668463" cy="126841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73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48"/>
          <a:stretch>
            <a:fillRect/>
          </a:stretch>
        </p:blipFill>
        <p:spPr bwMode="auto">
          <a:xfrm>
            <a:off x="5173663" y="2687638"/>
            <a:ext cx="2024062" cy="163988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77" name="Picture 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6690"/>
          <a:stretch>
            <a:fillRect/>
          </a:stretch>
        </p:blipFill>
        <p:spPr bwMode="auto">
          <a:xfrm>
            <a:off x="5318125" y="936625"/>
            <a:ext cx="1697038" cy="167005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80" name="Picture 2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425450"/>
            <a:ext cx="1052513" cy="107156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34824" name="Gruppo 2"/>
          <p:cNvGrpSpPr>
            <a:grpSpLocks/>
          </p:cNvGrpSpPr>
          <p:nvPr/>
        </p:nvGrpSpPr>
        <p:grpSpPr bwMode="auto">
          <a:xfrm>
            <a:off x="7158038" y="3978275"/>
            <a:ext cx="1820862" cy="2598738"/>
            <a:chOff x="231921" y="1580115"/>
            <a:chExt cx="1820863" cy="2598738"/>
          </a:xfrm>
        </p:grpSpPr>
        <p:sp>
          <p:nvSpPr>
            <p:cNvPr id="34827" name="Text Box 4"/>
            <p:cNvSpPr txBox="1">
              <a:spLocks noChangeArrowheads="1"/>
            </p:cNvSpPr>
            <p:nvPr/>
          </p:nvSpPr>
          <p:spPr bwMode="auto">
            <a:xfrm>
              <a:off x="381000" y="3200400"/>
              <a:ext cx="18415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pt-BR" altLang="it-IT" sz="1600">
                <a:latin typeface="Comic Sans MS" charset="0"/>
              </a:endParaRPr>
            </a:p>
            <a:p>
              <a:endParaRPr lang="pt-BR" altLang="it-IT" sz="1600">
                <a:latin typeface="Comic Sans MS" charset="0"/>
              </a:endParaRPr>
            </a:p>
          </p:txBody>
        </p:sp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96" y="1580115"/>
              <a:ext cx="1812926" cy="1201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3" name="Picture 1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21" y="2850115"/>
              <a:ext cx="1820863" cy="1328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4" name="Ovale 3"/>
          <p:cNvSpPr/>
          <p:nvPr/>
        </p:nvSpPr>
        <p:spPr>
          <a:xfrm>
            <a:off x="6826250" y="3697288"/>
            <a:ext cx="2444750" cy="3160712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" name="Saetta 4"/>
          <p:cNvSpPr/>
          <p:nvPr/>
        </p:nvSpPr>
        <p:spPr>
          <a:xfrm rot="21306421" flipH="1">
            <a:off x="7789863" y="2744788"/>
            <a:ext cx="914400" cy="914400"/>
          </a:xfrm>
          <a:prstGeom prst="lightningBol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397"/>
            <a:ext cx="5174414" cy="6099139"/>
          </a:xfrm>
          <a:prstGeom prst="rect">
            <a:avLst/>
          </a:prstGeom>
        </p:spPr>
      </p:pic>
      <p:sp>
        <p:nvSpPr>
          <p:cNvPr id="7" name="CasellaDiTesto 13"/>
          <p:cNvSpPr txBox="1">
            <a:spLocks noChangeArrowheads="1"/>
          </p:cNvSpPr>
          <p:nvPr/>
        </p:nvSpPr>
        <p:spPr bwMode="auto">
          <a:xfrm>
            <a:off x="4445000" y="2840942"/>
            <a:ext cx="4378325" cy="164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it-IT" altLang="it-IT" sz="4400" b="1" smtClean="0"/>
              <a:t>O </a:t>
            </a:r>
            <a:r>
              <a:rPr lang="it-IT" altLang="it-IT" sz="4400" b="1" err="1" smtClean="0"/>
              <a:t>que</a:t>
            </a:r>
            <a:r>
              <a:rPr lang="it-IT" altLang="it-IT" sz="4400" b="1" smtClean="0"/>
              <a:t> è </a:t>
            </a:r>
            <a:r>
              <a:rPr lang="it-IT" altLang="it-IT" sz="4400" b="1" err="1" smtClean="0"/>
              <a:t>imunidade</a:t>
            </a:r>
            <a:r>
              <a:rPr lang="it-IT" altLang="it-IT" sz="4400" b="1" smtClean="0"/>
              <a:t>?</a:t>
            </a:r>
            <a:endParaRPr lang="it-IT" altLang="it-IT" sz="4400" b="1"/>
          </a:p>
        </p:txBody>
      </p:sp>
    </p:spTree>
    <p:extLst>
      <p:ext uri="{BB962C8B-B14F-4D97-AF65-F5344CB8AC3E}">
        <p14:creationId xmlns:p14="http://schemas.microsoft.com/office/powerpoint/2010/main" val="113346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2"/>
          <p:cNvSpPr txBox="1">
            <a:spLocks noChangeArrowheads="1"/>
          </p:cNvSpPr>
          <p:nvPr/>
        </p:nvSpPr>
        <p:spPr bwMode="auto">
          <a:xfrm>
            <a:off x="7253288" y="2008188"/>
            <a:ext cx="1676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it-IT"/>
          </a:p>
        </p:txBody>
      </p:sp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" r="9254"/>
          <a:stretch>
            <a:fillRect/>
          </a:stretch>
        </p:blipFill>
        <p:spPr bwMode="auto">
          <a:xfrm>
            <a:off x="2466975" y="1268413"/>
            <a:ext cx="3071813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657225" y="1631950"/>
            <a:ext cx="1787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it-IT" sz="1200">
                <a:latin typeface="Arial Black" charset="0"/>
              </a:rPr>
              <a:t>Trato respiratório</a:t>
            </a:r>
          </a:p>
          <a:p>
            <a:pPr>
              <a:buFontTx/>
              <a:buAutoNum type="arabicPeriod"/>
            </a:pPr>
            <a:r>
              <a:rPr lang="en-US" altLang="it-IT" sz="1200">
                <a:latin typeface="Arial Black" charset="0"/>
              </a:rPr>
              <a:t>Muco</a:t>
            </a:r>
          </a:p>
          <a:p>
            <a:pPr>
              <a:buFontTx/>
              <a:buAutoNum type="arabicPeriod"/>
            </a:pPr>
            <a:r>
              <a:rPr lang="en-US" altLang="it-IT" sz="1200">
                <a:latin typeface="Arial Black" charset="0"/>
              </a:rPr>
              <a:t>Epitélio ciliado</a:t>
            </a:r>
          </a:p>
          <a:p>
            <a:pPr>
              <a:buFontTx/>
              <a:buAutoNum type="arabicPeriod"/>
            </a:pPr>
            <a:r>
              <a:rPr lang="en-US" altLang="it-IT" sz="1200">
                <a:latin typeface="Arial Black" charset="0"/>
              </a:rPr>
              <a:t>Fagocitose</a:t>
            </a: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0" y="3286125"/>
            <a:ext cx="2468563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it-IT" sz="1200">
                <a:latin typeface="Arial Black" charset="0"/>
              </a:rPr>
              <a:t>Trato digestório</a:t>
            </a:r>
          </a:p>
          <a:p>
            <a:pPr>
              <a:buFontTx/>
              <a:buAutoNum type="arabicPeriod"/>
            </a:pPr>
            <a:r>
              <a:rPr lang="en-US" altLang="it-IT" sz="1200">
                <a:latin typeface="Arial Black" charset="0"/>
              </a:rPr>
              <a:t>pH ácido - estômago</a:t>
            </a:r>
          </a:p>
          <a:p>
            <a:pPr>
              <a:buFontTx/>
              <a:buAutoNum type="arabicPeriod"/>
            </a:pPr>
            <a:r>
              <a:rPr lang="en-US" altLang="it-IT" sz="1200">
                <a:latin typeface="Arial Black" charset="0"/>
              </a:rPr>
              <a:t>Microbiota normal</a:t>
            </a:r>
          </a:p>
          <a:p>
            <a:pPr>
              <a:buFontTx/>
              <a:buAutoNum type="arabicPeriod"/>
            </a:pPr>
            <a:r>
              <a:rPr lang="en-US" altLang="it-IT" sz="1200">
                <a:latin typeface="Arial Black" charset="0"/>
              </a:rPr>
              <a:t>pH alcalino – intestino</a:t>
            </a:r>
          </a:p>
          <a:p>
            <a:pPr>
              <a:buFontTx/>
              <a:buAutoNum type="arabicPeriod"/>
            </a:pPr>
            <a:r>
              <a:rPr lang="en-US" altLang="it-IT" sz="1200">
                <a:latin typeface="Arial Black" charset="0"/>
              </a:rPr>
              <a:t>Fluxo mecânico</a:t>
            </a:r>
          </a:p>
          <a:p>
            <a:pPr>
              <a:buFontTx/>
              <a:buAutoNum type="arabicPeriod"/>
            </a:pPr>
            <a:r>
              <a:rPr lang="en-US" altLang="it-IT" sz="1200">
                <a:latin typeface="Arial Black" charset="0"/>
              </a:rPr>
              <a:t>Enzimas</a:t>
            </a:r>
          </a:p>
          <a:p>
            <a:pPr>
              <a:buFontTx/>
              <a:buAutoNum type="arabicPeriod"/>
            </a:pPr>
            <a:r>
              <a:rPr lang="en-US" altLang="it-IT" sz="1200">
                <a:latin typeface="Arial Black" charset="0"/>
              </a:rPr>
              <a:t>Moléculas bactericidas</a:t>
            </a:r>
          </a:p>
        </p:txBody>
      </p:sp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5529263" y="1276350"/>
            <a:ext cx="210343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it-IT" sz="1200">
                <a:latin typeface="Arial Black" charset="0"/>
              </a:rPr>
              <a:t>Olhos</a:t>
            </a:r>
          </a:p>
          <a:p>
            <a:pPr>
              <a:buFontTx/>
              <a:buAutoNum type="arabicPeriod"/>
            </a:pPr>
            <a:r>
              <a:rPr lang="en-US" altLang="it-IT" sz="1200">
                <a:latin typeface="Arial Black" charset="0"/>
              </a:rPr>
              <a:t>Fluxo das lágrimas</a:t>
            </a:r>
          </a:p>
          <a:p>
            <a:pPr>
              <a:buFontTx/>
              <a:buAutoNum type="arabicPeriod"/>
            </a:pPr>
            <a:r>
              <a:rPr lang="en-US" altLang="it-IT" sz="1200">
                <a:latin typeface="Arial Black" charset="0"/>
              </a:rPr>
              <a:t>Lisozima</a:t>
            </a:r>
          </a:p>
        </p:txBody>
      </p:sp>
      <p:sp>
        <p:nvSpPr>
          <p:cNvPr id="4102" name="Text Box 8"/>
          <p:cNvSpPr txBox="1">
            <a:spLocks noChangeArrowheads="1"/>
          </p:cNvSpPr>
          <p:nvPr/>
        </p:nvSpPr>
        <p:spPr bwMode="auto">
          <a:xfrm>
            <a:off x="5545138" y="2528888"/>
            <a:ext cx="345598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it-IT" sz="1200">
                <a:latin typeface="Arial Black" charset="0"/>
              </a:rPr>
              <a:t>Pele</a:t>
            </a:r>
          </a:p>
          <a:p>
            <a:pPr>
              <a:buFontTx/>
              <a:buAutoNum type="arabicPeriod"/>
            </a:pPr>
            <a:r>
              <a:rPr lang="en-US" altLang="it-IT" sz="1200">
                <a:latin typeface="Arial Black" charset="0"/>
              </a:rPr>
              <a:t>Barreira anatômica, suor, sebo</a:t>
            </a:r>
          </a:p>
          <a:p>
            <a:pPr>
              <a:buFontTx/>
              <a:buAutoNum type="arabicPeriod"/>
            </a:pPr>
            <a:r>
              <a:rPr lang="en-US" altLang="it-IT" sz="1200">
                <a:latin typeface="Arial Black" charset="0"/>
              </a:rPr>
              <a:t>Secreções antimicrobianas, ácido láctico, ácidos graxos livres</a:t>
            </a:r>
          </a:p>
          <a:p>
            <a:pPr>
              <a:buFontTx/>
              <a:buAutoNum type="arabicPeriod"/>
            </a:pPr>
            <a:r>
              <a:rPr lang="en-US" altLang="it-IT" sz="1200">
                <a:latin typeface="Arial Black" charset="0"/>
              </a:rPr>
              <a:t>pH ácido (glândulas sudoríparas)</a:t>
            </a:r>
          </a:p>
          <a:p>
            <a:pPr>
              <a:buFontTx/>
              <a:buAutoNum type="arabicPeriod"/>
            </a:pPr>
            <a:r>
              <a:rPr lang="en-US" altLang="it-IT" sz="1200">
                <a:latin typeface="Arial Black" charset="0"/>
              </a:rPr>
              <a:t>Microbiota comensal</a:t>
            </a:r>
          </a:p>
        </p:txBody>
      </p:sp>
      <p:sp>
        <p:nvSpPr>
          <p:cNvPr id="4103" name="Text Box 9"/>
          <p:cNvSpPr txBox="1">
            <a:spLocks noChangeArrowheads="1"/>
          </p:cNvSpPr>
          <p:nvPr/>
        </p:nvSpPr>
        <p:spPr bwMode="auto">
          <a:xfrm>
            <a:off x="5545138" y="4729163"/>
            <a:ext cx="2592387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it-IT" sz="1200">
                <a:latin typeface="Arial Black" charset="0"/>
              </a:rPr>
              <a:t>Trato genito-urinário</a:t>
            </a:r>
          </a:p>
          <a:p>
            <a:pPr>
              <a:buFontTx/>
              <a:buAutoNum type="arabicPeriod"/>
            </a:pPr>
            <a:r>
              <a:rPr lang="en-US" altLang="it-IT" sz="1200">
                <a:latin typeface="Arial Black" charset="0"/>
              </a:rPr>
              <a:t>Fluxo urinário</a:t>
            </a:r>
          </a:p>
          <a:p>
            <a:pPr>
              <a:buFontTx/>
              <a:buAutoNum type="arabicPeriod"/>
            </a:pPr>
            <a:r>
              <a:rPr lang="en-US" altLang="it-IT" sz="1200">
                <a:latin typeface="Arial Black" charset="0"/>
              </a:rPr>
              <a:t>pH ácido – urina</a:t>
            </a:r>
          </a:p>
          <a:p>
            <a:pPr>
              <a:buFontTx/>
              <a:buAutoNum type="arabicPeriod"/>
            </a:pPr>
            <a:r>
              <a:rPr lang="en-US" altLang="it-IT" sz="1200">
                <a:latin typeface="Arial Black" charset="0"/>
              </a:rPr>
              <a:t>Lisozima</a:t>
            </a:r>
          </a:p>
          <a:p>
            <a:pPr>
              <a:buFontTx/>
              <a:buAutoNum type="arabicPeriod"/>
            </a:pPr>
            <a:r>
              <a:rPr lang="en-US" altLang="it-IT" sz="1200">
                <a:latin typeface="Arial Black" charset="0"/>
              </a:rPr>
              <a:t>Ácido láctico vaginal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asellaDiTesto 2"/>
          <p:cNvSpPr txBox="1">
            <a:spLocks noChangeArrowheads="1"/>
          </p:cNvSpPr>
          <p:nvPr/>
        </p:nvSpPr>
        <p:spPr bwMode="auto">
          <a:xfrm>
            <a:off x="5446713" y="6553200"/>
            <a:ext cx="3514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 sz="1200" i="1"/>
              <a:t>Gallo &amp; Hooper, Nature Reviews Immunology Jul 2012</a:t>
            </a:r>
          </a:p>
        </p:txBody>
      </p:sp>
      <p:sp>
        <p:nvSpPr>
          <p:cNvPr id="35842" name="CasellaDiTesto 3"/>
          <p:cNvSpPr txBox="1">
            <a:spLocks noChangeArrowheads="1"/>
          </p:cNvSpPr>
          <p:nvPr/>
        </p:nvSpPr>
        <p:spPr bwMode="auto">
          <a:xfrm>
            <a:off x="6478588" y="704850"/>
            <a:ext cx="1162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 sz="2000" b="1"/>
              <a:t>intestino</a:t>
            </a:r>
          </a:p>
        </p:txBody>
      </p:sp>
      <p:sp>
        <p:nvSpPr>
          <p:cNvPr id="35843" name="CasellaDiTesto 4"/>
          <p:cNvSpPr txBox="1">
            <a:spLocks noChangeArrowheads="1"/>
          </p:cNvSpPr>
          <p:nvPr/>
        </p:nvSpPr>
        <p:spPr bwMode="auto">
          <a:xfrm>
            <a:off x="1358900" y="704850"/>
            <a:ext cx="657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 sz="2000" b="1"/>
              <a:t>pele</a:t>
            </a:r>
          </a:p>
        </p:txBody>
      </p:sp>
      <p:pic>
        <p:nvPicPr>
          <p:cNvPr id="35844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8" r="60925" b="5154"/>
          <a:stretch>
            <a:fillRect/>
          </a:stretch>
        </p:blipFill>
        <p:spPr bwMode="auto">
          <a:xfrm>
            <a:off x="5186363" y="1504950"/>
            <a:ext cx="35718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6" t="3600" r="10210" b="2798"/>
          <a:stretch>
            <a:fillRect/>
          </a:stretch>
        </p:blipFill>
        <p:spPr bwMode="auto">
          <a:xfrm>
            <a:off x="120650" y="1684338"/>
            <a:ext cx="4811713" cy="512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546100"/>
            <a:ext cx="5600700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68688"/>
            <a:ext cx="6527800" cy="338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arrotondato 3"/>
          <p:cNvSpPr/>
          <p:nvPr/>
        </p:nvSpPr>
        <p:spPr>
          <a:xfrm>
            <a:off x="2057400" y="4005263"/>
            <a:ext cx="7086600" cy="1549400"/>
          </a:xfrm>
          <a:prstGeom prst="round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37890" name="Titolo 1"/>
          <p:cNvSpPr txBox="1">
            <a:spLocks/>
          </p:cNvSpPr>
          <p:nvPr/>
        </p:nvSpPr>
        <p:spPr bwMode="auto">
          <a:xfrm>
            <a:off x="525463" y="4275138"/>
            <a:ext cx="822960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defTabSz="914400"/>
            <a:r>
              <a:rPr lang="it-IT" altLang="it-IT" sz="4400" err="1">
                <a:solidFill>
                  <a:srgbClr val="FFFFFF"/>
                </a:solidFill>
              </a:rPr>
              <a:t>Celulas</a:t>
            </a:r>
            <a:r>
              <a:rPr lang="it-IT" altLang="it-IT" sz="4400">
                <a:solidFill>
                  <a:srgbClr val="FFFFFF"/>
                </a:solidFill>
              </a:rPr>
              <a:t> </a:t>
            </a:r>
            <a:r>
              <a:rPr lang="it-IT" altLang="it-IT" sz="4400" smtClean="0">
                <a:solidFill>
                  <a:srgbClr val="FFFFFF"/>
                </a:solidFill>
              </a:rPr>
              <a:t>do S.I.</a:t>
            </a:r>
            <a:endParaRPr lang="it-IT" altLang="it-IT" sz="44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395288" y="344488"/>
            <a:ext cx="8497887" cy="5969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altLang="it-IT" sz="2400" b="1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Celulas</a:t>
            </a:r>
            <a:r>
              <a:rPr lang="pt-BR" altLang="it-IT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do sistema imune</a:t>
            </a:r>
            <a:endParaRPr lang="pt-BR" altLang="it-IT" sz="2400" b="1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CasellaDiTesto 2"/>
          <p:cNvSpPr txBox="1">
            <a:spLocks noChangeArrowheads="1"/>
          </p:cNvSpPr>
          <p:nvPr/>
        </p:nvSpPr>
        <p:spPr bwMode="auto">
          <a:xfrm>
            <a:off x="292100" y="1303338"/>
            <a:ext cx="5930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 i="1" smtClean="0">
                <a:solidFill>
                  <a:srgbClr val="FF0000"/>
                </a:solidFill>
              </a:rPr>
              <a:t>LEUCOCITOS, CELULAS SANGUINEAS BRANCAS</a:t>
            </a:r>
            <a:endParaRPr lang="it-IT" altLang="it-IT" i="1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92100" y="2034620"/>
            <a:ext cx="80329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 smtClean="0"/>
              <a:t>Originadas</a:t>
            </a:r>
            <a:r>
              <a:rPr lang="it-IT" smtClean="0"/>
              <a:t> da </a:t>
            </a:r>
            <a:r>
              <a:rPr lang="it-IT" err="1" smtClean="0"/>
              <a:t>medula</a:t>
            </a:r>
            <a:r>
              <a:rPr lang="it-IT" smtClean="0"/>
              <a:t> ossea (MO)</a:t>
            </a:r>
          </a:p>
          <a:p>
            <a:r>
              <a:rPr lang="it-IT" err="1" smtClean="0"/>
              <a:t>Diferenciadas</a:t>
            </a:r>
            <a:r>
              <a:rPr lang="it-IT" smtClean="0"/>
              <a:t>/</a:t>
            </a:r>
            <a:r>
              <a:rPr lang="it-IT" err="1" smtClean="0"/>
              <a:t>maduradas</a:t>
            </a:r>
            <a:r>
              <a:rPr lang="it-IT" smtClean="0"/>
              <a:t> </a:t>
            </a:r>
            <a:r>
              <a:rPr lang="it-IT" err="1" smtClean="0"/>
              <a:t>na</a:t>
            </a:r>
            <a:r>
              <a:rPr lang="it-IT" smtClean="0"/>
              <a:t> MO </a:t>
            </a:r>
            <a:r>
              <a:rPr lang="it-IT" err="1" smtClean="0"/>
              <a:t>ou</a:t>
            </a:r>
            <a:r>
              <a:rPr lang="it-IT" smtClean="0"/>
              <a:t> </a:t>
            </a:r>
            <a:r>
              <a:rPr lang="it-IT" err="1" smtClean="0"/>
              <a:t>em</a:t>
            </a:r>
            <a:r>
              <a:rPr lang="it-IT" smtClean="0"/>
              <a:t> </a:t>
            </a:r>
            <a:r>
              <a:rPr lang="it-IT" err="1" smtClean="0"/>
              <a:t>orgaos</a:t>
            </a:r>
            <a:r>
              <a:rPr lang="it-IT" smtClean="0"/>
              <a:t> </a:t>
            </a:r>
            <a:r>
              <a:rPr lang="it-IT" err="1" smtClean="0"/>
              <a:t>linfoides</a:t>
            </a:r>
            <a:r>
              <a:rPr lang="it-IT"/>
              <a:t> </a:t>
            </a:r>
            <a:r>
              <a:rPr lang="it-IT" smtClean="0"/>
              <a:t>(OL) </a:t>
            </a:r>
            <a:r>
              <a:rPr lang="it-IT" err="1" smtClean="0"/>
              <a:t>ou</a:t>
            </a:r>
            <a:r>
              <a:rPr lang="it-IT" smtClean="0"/>
              <a:t> nos </a:t>
            </a:r>
            <a:r>
              <a:rPr lang="it-IT" err="1" smtClean="0"/>
              <a:t>tecidos</a:t>
            </a:r>
            <a:endParaRPr lang="it-IT" smtClean="0"/>
          </a:p>
          <a:p>
            <a:r>
              <a:rPr lang="it-IT" smtClean="0"/>
              <a:t>- </a:t>
            </a:r>
            <a:r>
              <a:rPr lang="it-IT" err="1" smtClean="0"/>
              <a:t>Circulantes</a:t>
            </a:r>
            <a:r>
              <a:rPr lang="it-IT" smtClean="0"/>
              <a:t> </a:t>
            </a:r>
            <a:r>
              <a:rPr lang="it-IT" err="1" smtClean="0"/>
              <a:t>na</a:t>
            </a:r>
            <a:r>
              <a:rPr lang="it-IT" smtClean="0"/>
              <a:t> corrente sanguinea e/</a:t>
            </a:r>
            <a:r>
              <a:rPr lang="it-IT" err="1" smtClean="0"/>
              <a:t>ou</a:t>
            </a:r>
            <a:r>
              <a:rPr lang="it-IT" smtClean="0"/>
              <a:t> no sistema linfatico</a:t>
            </a:r>
          </a:p>
          <a:p>
            <a:r>
              <a:rPr lang="it-IT" smtClean="0"/>
              <a:t>- </a:t>
            </a:r>
            <a:r>
              <a:rPr lang="it-IT" err="1" smtClean="0"/>
              <a:t>Residentes</a:t>
            </a:r>
            <a:r>
              <a:rPr lang="it-IT" smtClean="0"/>
              <a:t> nos </a:t>
            </a:r>
            <a:r>
              <a:rPr lang="it-IT" err="1" smtClean="0"/>
              <a:t>tecidos</a:t>
            </a:r>
            <a:endParaRPr lang="it-IT" smtClean="0"/>
          </a:p>
        </p:txBody>
      </p:sp>
      <p:sp>
        <p:nvSpPr>
          <p:cNvPr id="6" name="CasellaDiTesto 5"/>
          <p:cNvSpPr txBox="1"/>
          <p:nvPr/>
        </p:nvSpPr>
        <p:spPr>
          <a:xfrm>
            <a:off x="292100" y="3319900"/>
            <a:ext cx="74045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 smtClean="0">
                <a:solidFill>
                  <a:srgbClr val="0432FF"/>
                </a:solidFill>
              </a:rPr>
              <a:t>Monocitos</a:t>
            </a:r>
            <a:r>
              <a:rPr lang="it-IT" smtClean="0">
                <a:solidFill>
                  <a:srgbClr val="0432FF"/>
                </a:solidFill>
              </a:rPr>
              <a:t>/</a:t>
            </a:r>
            <a:r>
              <a:rPr lang="it-IT" err="1" smtClean="0">
                <a:solidFill>
                  <a:srgbClr val="0432FF"/>
                </a:solidFill>
              </a:rPr>
              <a:t>macrofagos</a:t>
            </a:r>
            <a:endParaRPr lang="it-IT" smtClean="0">
              <a:solidFill>
                <a:srgbClr val="0432FF"/>
              </a:solidFill>
            </a:endParaRPr>
          </a:p>
          <a:p>
            <a:r>
              <a:rPr lang="it-IT" err="1" smtClean="0">
                <a:solidFill>
                  <a:srgbClr val="0432FF"/>
                </a:solidFill>
              </a:rPr>
              <a:t>Granulocitos</a:t>
            </a:r>
            <a:r>
              <a:rPr lang="it-IT" smtClean="0">
                <a:solidFill>
                  <a:srgbClr val="0432FF"/>
                </a:solidFill>
              </a:rPr>
              <a:t> </a:t>
            </a:r>
            <a:r>
              <a:rPr lang="it-IT" err="1" smtClean="0">
                <a:solidFill>
                  <a:srgbClr val="0432FF"/>
                </a:solidFill>
              </a:rPr>
              <a:t>ou</a:t>
            </a:r>
            <a:r>
              <a:rPr lang="it-IT" smtClean="0">
                <a:solidFill>
                  <a:srgbClr val="0432FF"/>
                </a:solidFill>
              </a:rPr>
              <a:t> </a:t>
            </a:r>
            <a:r>
              <a:rPr lang="it-IT" err="1" smtClean="0">
                <a:solidFill>
                  <a:srgbClr val="0432FF"/>
                </a:solidFill>
              </a:rPr>
              <a:t>polimorfonucleados</a:t>
            </a:r>
            <a:r>
              <a:rPr lang="it-IT" smtClean="0">
                <a:solidFill>
                  <a:srgbClr val="0432FF"/>
                </a:solidFill>
              </a:rPr>
              <a:t> (</a:t>
            </a:r>
            <a:r>
              <a:rPr lang="it-IT" err="1" smtClean="0">
                <a:solidFill>
                  <a:srgbClr val="0432FF"/>
                </a:solidFill>
              </a:rPr>
              <a:t>neutrofilos</a:t>
            </a:r>
            <a:r>
              <a:rPr lang="it-IT" smtClean="0">
                <a:solidFill>
                  <a:srgbClr val="0432FF"/>
                </a:solidFill>
              </a:rPr>
              <a:t>, </a:t>
            </a:r>
            <a:r>
              <a:rPr lang="it-IT" err="1" smtClean="0">
                <a:solidFill>
                  <a:srgbClr val="0432FF"/>
                </a:solidFill>
              </a:rPr>
              <a:t>eosinofilos</a:t>
            </a:r>
            <a:r>
              <a:rPr lang="it-IT" smtClean="0">
                <a:solidFill>
                  <a:srgbClr val="0432FF"/>
                </a:solidFill>
              </a:rPr>
              <a:t>, </a:t>
            </a:r>
            <a:r>
              <a:rPr lang="it-IT" err="1" smtClean="0">
                <a:solidFill>
                  <a:srgbClr val="0432FF"/>
                </a:solidFill>
              </a:rPr>
              <a:t>basofilos</a:t>
            </a:r>
            <a:r>
              <a:rPr lang="it-IT" smtClean="0">
                <a:solidFill>
                  <a:srgbClr val="0432FF"/>
                </a:solidFill>
              </a:rPr>
              <a:t>)</a:t>
            </a:r>
          </a:p>
          <a:p>
            <a:r>
              <a:rPr lang="it-IT" err="1" smtClean="0">
                <a:solidFill>
                  <a:srgbClr val="0432FF"/>
                </a:solidFill>
              </a:rPr>
              <a:t>Mastocitos</a:t>
            </a:r>
            <a:endParaRPr lang="it-IT" smtClean="0">
              <a:solidFill>
                <a:srgbClr val="0432FF"/>
              </a:solidFill>
            </a:endParaRPr>
          </a:p>
          <a:p>
            <a:r>
              <a:rPr lang="it-IT" err="1" smtClean="0">
                <a:solidFill>
                  <a:srgbClr val="0432FF"/>
                </a:solidFill>
              </a:rPr>
              <a:t>Celulas</a:t>
            </a:r>
            <a:r>
              <a:rPr lang="it-IT" smtClean="0">
                <a:solidFill>
                  <a:srgbClr val="0432FF"/>
                </a:solidFill>
              </a:rPr>
              <a:t> dendriticas</a:t>
            </a:r>
          </a:p>
          <a:p>
            <a:r>
              <a:rPr lang="it-IT" err="1" smtClean="0">
                <a:solidFill>
                  <a:srgbClr val="0432FF"/>
                </a:solidFill>
              </a:rPr>
              <a:t>Linfocitos</a:t>
            </a:r>
            <a:r>
              <a:rPr lang="it-IT" smtClean="0">
                <a:solidFill>
                  <a:srgbClr val="0432FF"/>
                </a:solidFill>
              </a:rPr>
              <a:t> (NK, T, B)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2" t="84034"/>
          <a:stretch/>
        </p:blipFill>
        <p:spPr bwMode="auto">
          <a:xfrm>
            <a:off x="746580" y="5336462"/>
            <a:ext cx="4602163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po 13"/>
          <p:cNvGrpSpPr/>
          <p:nvPr/>
        </p:nvGrpSpPr>
        <p:grpSpPr>
          <a:xfrm>
            <a:off x="5239358" y="4797228"/>
            <a:ext cx="3183611" cy="1662592"/>
            <a:chOff x="4502758" y="4835328"/>
            <a:chExt cx="3183611" cy="1662592"/>
          </a:xfrm>
        </p:grpSpPr>
        <p:pic>
          <p:nvPicPr>
            <p:cNvPr id="8" name="Picture 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65" t="36780" r="12052" b="40032"/>
            <a:stretch/>
          </p:blipFill>
          <p:spPr bwMode="auto">
            <a:xfrm>
              <a:off x="5734049" y="4991239"/>
              <a:ext cx="977901" cy="1261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68" t="30070" r="26866" b="48738"/>
            <a:stretch/>
          </p:blipFill>
          <p:spPr bwMode="auto">
            <a:xfrm>
              <a:off x="6695770" y="5012363"/>
              <a:ext cx="990599" cy="1152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13" t="25223" r="104" b="51589"/>
            <a:stretch/>
          </p:blipFill>
          <p:spPr bwMode="auto">
            <a:xfrm>
              <a:off x="4721528" y="5236750"/>
              <a:ext cx="977901" cy="1261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vale 10"/>
            <p:cNvSpPr/>
            <p:nvPr/>
          </p:nvSpPr>
          <p:spPr>
            <a:xfrm>
              <a:off x="5994400" y="4835328"/>
              <a:ext cx="368300" cy="4395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Ovale 11"/>
            <p:cNvSpPr/>
            <p:nvPr/>
          </p:nvSpPr>
          <p:spPr>
            <a:xfrm>
              <a:off x="7236010" y="4898828"/>
              <a:ext cx="368300" cy="4395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e 12"/>
            <p:cNvSpPr/>
            <p:nvPr/>
          </p:nvSpPr>
          <p:spPr>
            <a:xfrm>
              <a:off x="4502758" y="5318095"/>
              <a:ext cx="368300" cy="4395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2188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Gruppo 8"/>
          <p:cNvGrpSpPr>
            <a:grpSpLocks/>
          </p:cNvGrpSpPr>
          <p:nvPr/>
        </p:nvGrpSpPr>
        <p:grpSpPr bwMode="auto">
          <a:xfrm>
            <a:off x="39688" y="2024063"/>
            <a:ext cx="4624387" cy="1011237"/>
            <a:chOff x="481998" y="2710066"/>
            <a:chExt cx="4623343" cy="1010255"/>
          </a:xfrm>
        </p:grpSpPr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481998" y="2710066"/>
              <a:ext cx="3033027" cy="923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it-IT"/>
                <a:t>Granulócitos                                              (ou leucocitos polimorfonucledos) </a:t>
              </a:r>
            </a:p>
          </p:txBody>
        </p:sp>
        <p:grpSp>
          <p:nvGrpSpPr>
            <p:cNvPr id="38937" name="Gruppo 2"/>
            <p:cNvGrpSpPr>
              <a:grpSpLocks/>
            </p:cNvGrpSpPr>
            <p:nvPr/>
          </p:nvGrpSpPr>
          <p:grpSpPr bwMode="auto">
            <a:xfrm>
              <a:off x="3277451" y="2735772"/>
              <a:ext cx="1827890" cy="984549"/>
              <a:chOff x="3277451" y="2570100"/>
              <a:chExt cx="1827890" cy="984549"/>
            </a:xfrm>
          </p:grpSpPr>
          <p:sp>
            <p:nvSpPr>
              <p:cNvPr id="38938" name="Rettangolo 12"/>
              <p:cNvSpPr>
                <a:spLocks noChangeArrowheads="1"/>
              </p:cNvSpPr>
              <p:nvPr/>
            </p:nvSpPr>
            <p:spPr bwMode="auto">
              <a:xfrm>
                <a:off x="3753300" y="2570100"/>
                <a:ext cx="1352041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pt-BR" altLang="it-IT"/>
                  <a:t>Neutrófilos</a:t>
                </a:r>
              </a:p>
              <a:p>
                <a:r>
                  <a:rPr lang="pt-BR" altLang="it-IT"/>
                  <a:t>Eosinófilos</a:t>
                </a:r>
              </a:p>
              <a:p>
                <a:r>
                  <a:rPr lang="pt-BR" altLang="it-IT"/>
                  <a:t>Basófilos</a:t>
                </a:r>
              </a:p>
            </p:txBody>
          </p:sp>
          <p:sp>
            <p:nvSpPr>
              <p:cNvPr id="14" name="Parentesi graffa aperta 13"/>
              <p:cNvSpPr/>
              <p:nvPr/>
            </p:nvSpPr>
            <p:spPr>
              <a:xfrm>
                <a:off x="3276954" y="2576113"/>
                <a:ext cx="476142" cy="978536"/>
              </a:xfrm>
              <a:prstGeom prst="leftBrac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</p:grpSp>
      </p:grpSp>
      <p:grpSp>
        <p:nvGrpSpPr>
          <p:cNvPr id="38914" name="Gruppo 21"/>
          <p:cNvGrpSpPr>
            <a:grpSpLocks/>
          </p:cNvGrpSpPr>
          <p:nvPr/>
        </p:nvGrpSpPr>
        <p:grpSpPr bwMode="auto">
          <a:xfrm>
            <a:off x="5800725" y="1081088"/>
            <a:ext cx="3128963" cy="5043487"/>
            <a:chOff x="5773690" y="1591056"/>
            <a:chExt cx="3129296" cy="5042940"/>
          </a:xfrm>
        </p:grpSpPr>
        <p:pic>
          <p:nvPicPr>
            <p:cNvPr id="38931" name="Picture 2" descr="C:\Users\Andrew\Documents\Book\CMI 7th\Slide Set Project\CMI7 Slides Ch 2\2-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742" y="1591056"/>
              <a:ext cx="3075244" cy="3329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32" name="Picture 3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4" r="7480"/>
            <a:stretch>
              <a:fillRect/>
            </a:stretch>
          </p:blipFill>
          <p:spPr bwMode="auto">
            <a:xfrm>
              <a:off x="7471936" y="5224302"/>
              <a:ext cx="1351164" cy="137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33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3956" y="5224302"/>
              <a:ext cx="1409592" cy="1409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34" name="CasellaDiTesto 19"/>
            <p:cNvSpPr txBox="1">
              <a:spLocks noChangeArrowheads="1"/>
            </p:cNvSpPr>
            <p:nvPr/>
          </p:nvSpPr>
          <p:spPr bwMode="auto">
            <a:xfrm>
              <a:off x="5773690" y="4936030"/>
              <a:ext cx="106711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it-IT" altLang="it-IT" sz="1600"/>
                <a:t>Monocyte</a:t>
              </a:r>
            </a:p>
          </p:txBody>
        </p:sp>
        <p:sp>
          <p:nvSpPr>
            <p:cNvPr id="38935" name="CasellaDiTesto 20"/>
            <p:cNvSpPr txBox="1">
              <a:spLocks noChangeArrowheads="1"/>
            </p:cNvSpPr>
            <p:nvPr/>
          </p:nvSpPr>
          <p:spPr bwMode="auto">
            <a:xfrm>
              <a:off x="7381274" y="4922520"/>
              <a:ext cx="133632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it-IT" altLang="it-IT" sz="1600"/>
                <a:t>Lymphocytes</a:t>
              </a:r>
            </a:p>
          </p:txBody>
        </p:sp>
      </p:grpSp>
      <p:sp>
        <p:nvSpPr>
          <p:cNvPr id="38915" name="CasellaDiTesto 1"/>
          <p:cNvSpPr txBox="1">
            <a:spLocks noChangeArrowheads="1"/>
          </p:cNvSpPr>
          <p:nvPr/>
        </p:nvSpPr>
        <p:spPr bwMode="auto">
          <a:xfrm>
            <a:off x="207963" y="1495425"/>
            <a:ext cx="2878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 sz="2400" b="1"/>
              <a:t>Sangue (circulantes)</a:t>
            </a:r>
          </a:p>
        </p:txBody>
      </p:sp>
      <p:grpSp>
        <p:nvGrpSpPr>
          <p:cNvPr id="38916" name="Gruppo 7"/>
          <p:cNvGrpSpPr>
            <a:grpSpLocks/>
          </p:cNvGrpSpPr>
          <p:nvPr/>
        </p:nvGrpSpPr>
        <p:grpSpPr bwMode="auto">
          <a:xfrm>
            <a:off x="388938" y="3279775"/>
            <a:ext cx="4318000" cy="742950"/>
            <a:chOff x="829935" y="3964990"/>
            <a:chExt cx="4319283" cy="742973"/>
          </a:xfrm>
        </p:grpSpPr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829935" y="4104694"/>
              <a:ext cx="2450240" cy="531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pt-BR" altLang="it-IT"/>
                <a:t>Células </a:t>
              </a:r>
            </a:p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pt-BR" altLang="it-IT"/>
                <a:t>mononucleadas</a:t>
              </a:r>
            </a:p>
          </p:txBody>
        </p:sp>
        <p:grpSp>
          <p:nvGrpSpPr>
            <p:cNvPr id="38928" name="Gruppo 6"/>
            <p:cNvGrpSpPr>
              <a:grpSpLocks/>
            </p:cNvGrpSpPr>
            <p:nvPr/>
          </p:nvGrpSpPr>
          <p:grpSpPr bwMode="auto">
            <a:xfrm>
              <a:off x="3295342" y="3964990"/>
              <a:ext cx="1853876" cy="742973"/>
              <a:chOff x="3322952" y="3964990"/>
              <a:chExt cx="1853876" cy="742973"/>
            </a:xfrm>
          </p:grpSpPr>
          <p:sp>
            <p:nvSpPr>
              <p:cNvPr id="38929" name="Rettangolo 14"/>
              <p:cNvSpPr>
                <a:spLocks noChangeArrowheads="1"/>
              </p:cNvSpPr>
              <p:nvPr/>
            </p:nvSpPr>
            <p:spPr bwMode="auto">
              <a:xfrm>
                <a:off x="3823172" y="3964990"/>
                <a:ext cx="1353656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pt-BR" altLang="it-IT"/>
                  <a:t>Monocitos</a:t>
                </a:r>
              </a:p>
              <a:p>
                <a:r>
                  <a:rPr lang="pt-BR" altLang="it-IT"/>
                  <a:t>Linfocitos</a:t>
                </a:r>
              </a:p>
            </p:txBody>
          </p:sp>
          <p:sp>
            <p:nvSpPr>
              <p:cNvPr id="23" name="Parentesi graffa aperta 22"/>
              <p:cNvSpPr/>
              <p:nvPr/>
            </p:nvSpPr>
            <p:spPr>
              <a:xfrm>
                <a:off x="3323664" y="3991979"/>
                <a:ext cx="476392" cy="715984"/>
              </a:xfrm>
              <a:prstGeom prst="leftBrac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</p:grpSp>
      </p:grpSp>
      <p:sp>
        <p:nvSpPr>
          <p:cNvPr id="38917" name="CasellaDiTesto 23"/>
          <p:cNvSpPr txBox="1">
            <a:spLocks noChangeArrowheads="1"/>
          </p:cNvSpPr>
          <p:nvPr/>
        </p:nvSpPr>
        <p:spPr bwMode="auto">
          <a:xfrm>
            <a:off x="360363" y="4289425"/>
            <a:ext cx="3054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 sz="2400" b="1"/>
              <a:t>Teciduais (residentes)</a:t>
            </a:r>
          </a:p>
        </p:txBody>
      </p:sp>
      <p:grpSp>
        <p:nvGrpSpPr>
          <p:cNvPr id="38918" name="Gruppo 24"/>
          <p:cNvGrpSpPr>
            <a:grpSpLocks/>
          </p:cNvGrpSpPr>
          <p:nvPr/>
        </p:nvGrpSpPr>
        <p:grpSpPr bwMode="auto">
          <a:xfrm>
            <a:off x="241300" y="4937125"/>
            <a:ext cx="4624388" cy="412750"/>
            <a:chOff x="481998" y="2666742"/>
            <a:chExt cx="4623343" cy="412656"/>
          </a:xfrm>
        </p:grpSpPr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481998" y="2709595"/>
              <a:ext cx="3033027" cy="369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pt-BR" altLang="it-IT"/>
            </a:p>
          </p:txBody>
        </p:sp>
        <p:sp>
          <p:nvSpPr>
            <p:cNvPr id="38926" name="Rettangolo 27"/>
            <p:cNvSpPr>
              <a:spLocks noChangeArrowheads="1"/>
            </p:cNvSpPr>
            <p:nvPr/>
          </p:nvSpPr>
          <p:spPr bwMode="auto">
            <a:xfrm>
              <a:off x="3753300" y="2666742"/>
              <a:ext cx="135204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pt-BR" altLang="it-IT"/>
                <a:t>Mastocitos</a:t>
              </a:r>
            </a:p>
          </p:txBody>
        </p:sp>
      </p:grpSp>
      <p:grpSp>
        <p:nvGrpSpPr>
          <p:cNvPr id="38919" name="Gruppo 29"/>
          <p:cNvGrpSpPr>
            <a:grpSpLocks/>
          </p:cNvGrpSpPr>
          <p:nvPr/>
        </p:nvGrpSpPr>
        <p:grpSpPr bwMode="auto">
          <a:xfrm>
            <a:off x="530225" y="5360988"/>
            <a:ext cx="4978400" cy="646112"/>
            <a:chOff x="829935" y="4006408"/>
            <a:chExt cx="4978681" cy="646331"/>
          </a:xfrm>
        </p:grpSpPr>
        <p:sp>
          <p:nvSpPr>
            <p:cNvPr id="31" name="Text Box 8"/>
            <p:cNvSpPr txBox="1">
              <a:spLocks noChangeArrowheads="1"/>
            </p:cNvSpPr>
            <p:nvPr/>
          </p:nvSpPr>
          <p:spPr bwMode="auto">
            <a:xfrm>
              <a:off x="829935" y="4104866"/>
              <a:ext cx="2449651" cy="531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pt-BR" altLang="it-IT"/>
                <a:t>Células </a:t>
              </a:r>
            </a:p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pt-BR" altLang="it-IT"/>
                <a:t>mononucleadas</a:t>
              </a:r>
            </a:p>
          </p:txBody>
        </p:sp>
        <p:grpSp>
          <p:nvGrpSpPr>
            <p:cNvPr id="38922" name="Gruppo 31"/>
            <p:cNvGrpSpPr>
              <a:grpSpLocks/>
            </p:cNvGrpSpPr>
            <p:nvPr/>
          </p:nvGrpSpPr>
          <p:grpSpPr bwMode="auto">
            <a:xfrm>
              <a:off x="3295342" y="4006408"/>
              <a:ext cx="2513274" cy="646331"/>
              <a:chOff x="3322952" y="4006408"/>
              <a:chExt cx="2513274" cy="646331"/>
            </a:xfrm>
          </p:grpSpPr>
          <p:sp>
            <p:nvSpPr>
              <p:cNvPr id="38923" name="Rettangolo 32"/>
              <p:cNvSpPr>
                <a:spLocks noChangeArrowheads="1"/>
              </p:cNvSpPr>
              <p:nvPr/>
            </p:nvSpPr>
            <p:spPr bwMode="auto">
              <a:xfrm>
                <a:off x="3823171" y="4006408"/>
                <a:ext cx="2013055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pt-BR" altLang="it-IT"/>
                  <a:t>Macrofagos</a:t>
                </a:r>
              </a:p>
              <a:p>
                <a:r>
                  <a:rPr lang="pt-BR" altLang="it-IT"/>
                  <a:t>Celulas dendriticas</a:t>
                </a:r>
              </a:p>
            </p:txBody>
          </p:sp>
          <p:sp>
            <p:nvSpPr>
              <p:cNvPr id="34" name="Parentesi graffa aperta 33"/>
              <p:cNvSpPr/>
              <p:nvPr/>
            </p:nvSpPr>
            <p:spPr>
              <a:xfrm>
                <a:off x="3323072" y="4117571"/>
                <a:ext cx="476277" cy="511348"/>
              </a:xfrm>
              <a:prstGeom prst="leftBrac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</p:grpSp>
      </p:grpSp>
      <p:pic>
        <p:nvPicPr>
          <p:cNvPr id="3892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7" t="4933" r="20529" b="60014"/>
          <a:stretch>
            <a:fillRect/>
          </a:stretch>
        </p:blipFill>
        <p:spPr bwMode="auto">
          <a:xfrm>
            <a:off x="7496175" y="1301750"/>
            <a:ext cx="1433513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AutoShape 3"/>
          <p:cNvSpPr>
            <a:spLocks noChangeArrowheads="1"/>
          </p:cNvSpPr>
          <p:nvPr/>
        </p:nvSpPr>
        <p:spPr bwMode="auto">
          <a:xfrm>
            <a:off x="395288" y="382588"/>
            <a:ext cx="8497887" cy="5969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altLang="it-IT" sz="2400" b="1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Celulas</a:t>
            </a:r>
            <a:r>
              <a:rPr lang="pt-BR" altLang="it-IT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do sistema imune</a:t>
            </a:r>
            <a:endParaRPr lang="pt-BR" altLang="it-IT" sz="2400" b="1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5"/>
          <p:cNvSpPr txBox="1">
            <a:spLocks noChangeArrowheads="1"/>
          </p:cNvSpPr>
          <p:nvPr/>
        </p:nvSpPr>
        <p:spPr bwMode="auto">
          <a:xfrm>
            <a:off x="6608763" y="6611938"/>
            <a:ext cx="25352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it-IT" sz="1000" i="1">
                <a:solidFill>
                  <a:srgbClr val="FF0000"/>
                </a:solidFill>
              </a:rPr>
              <a:t>Abbas, Lichtman, Pillai, 6a. Edi</a:t>
            </a:r>
            <a:r>
              <a:rPr lang="en-GB" altLang="it-IT" sz="1000" i="1">
                <a:solidFill>
                  <a:srgbClr val="FF0000"/>
                </a:solidFill>
              </a:rPr>
              <a:t>ção</a:t>
            </a:r>
            <a:r>
              <a:rPr lang="en-US" altLang="it-IT" sz="1000" i="1">
                <a:solidFill>
                  <a:srgbClr val="FF0000"/>
                </a:solidFill>
              </a:rPr>
              <a:t>, 2008.</a:t>
            </a:r>
          </a:p>
        </p:txBody>
      </p:sp>
      <p:pic>
        <p:nvPicPr>
          <p:cNvPr id="51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941388"/>
            <a:ext cx="6943725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8688"/>
            <a:ext cx="3167063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395288" y="344488"/>
            <a:ext cx="8497887" cy="5969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altLang="it-IT" sz="24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Hematopoese: origem das </a:t>
            </a:r>
            <a:r>
              <a:rPr lang="pt-BR" altLang="it-IT" sz="2400" b="1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celulas</a:t>
            </a:r>
            <a:r>
              <a:rPr lang="pt-BR" altLang="it-IT" sz="24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do sangue</a:t>
            </a:r>
          </a:p>
        </p:txBody>
      </p:sp>
      <p:sp>
        <p:nvSpPr>
          <p:cNvPr id="2" name="Ovale 1"/>
          <p:cNvSpPr/>
          <p:nvPr/>
        </p:nvSpPr>
        <p:spPr>
          <a:xfrm>
            <a:off x="5283200" y="2463800"/>
            <a:ext cx="1981200" cy="18161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126" name="CasellaDiTesto 2"/>
          <p:cNvSpPr txBox="1">
            <a:spLocks noChangeArrowheads="1"/>
          </p:cNvSpPr>
          <p:nvPr/>
        </p:nvSpPr>
        <p:spPr bwMode="auto">
          <a:xfrm>
            <a:off x="7099300" y="1239838"/>
            <a:ext cx="1600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>
                <a:solidFill>
                  <a:srgbClr val="FF0000"/>
                </a:solidFill>
              </a:rPr>
              <a:t>Imunidade </a:t>
            </a:r>
            <a:r>
              <a:rPr lang="it-IT" altLang="it-IT" err="1">
                <a:solidFill>
                  <a:srgbClr val="FF0000"/>
                </a:solidFill>
              </a:rPr>
              <a:t>adaptativa</a:t>
            </a:r>
            <a:endParaRPr lang="it-IT" altLang="it-IT">
              <a:solidFill>
                <a:srgbClr val="FF0000"/>
              </a:solidFill>
            </a:endParaRPr>
          </a:p>
        </p:txBody>
      </p:sp>
      <p:sp>
        <p:nvSpPr>
          <p:cNvPr id="9" name="Ovale 8"/>
          <p:cNvSpPr/>
          <p:nvPr/>
        </p:nvSpPr>
        <p:spPr>
          <a:xfrm>
            <a:off x="3543300" y="5219700"/>
            <a:ext cx="4483100" cy="126523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0000FF"/>
              </a:solidFill>
            </a:endParaRPr>
          </a:p>
        </p:txBody>
      </p:sp>
      <p:sp>
        <p:nvSpPr>
          <p:cNvPr id="10" name="Ovale 9"/>
          <p:cNvSpPr/>
          <p:nvPr/>
        </p:nvSpPr>
        <p:spPr>
          <a:xfrm>
            <a:off x="7264400" y="2095500"/>
            <a:ext cx="893763" cy="16637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0000FF"/>
              </a:solidFill>
            </a:endParaRPr>
          </a:p>
        </p:txBody>
      </p:sp>
      <p:sp>
        <p:nvSpPr>
          <p:cNvPr id="5129" name="CasellaDiTesto 10"/>
          <p:cNvSpPr txBox="1">
            <a:spLocks noChangeArrowheads="1"/>
          </p:cNvSpPr>
          <p:nvPr/>
        </p:nvSpPr>
        <p:spPr bwMode="auto">
          <a:xfrm>
            <a:off x="7543800" y="4046538"/>
            <a:ext cx="1600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it-IT" altLang="it-IT">
                <a:solidFill>
                  <a:srgbClr val="0000FF"/>
                </a:solidFill>
              </a:rPr>
              <a:t>Imunidade inata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468313" y="4941888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endParaRPr lang="pt-BR" sz="320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n-ea"/>
            </a:endParaRPr>
          </a:p>
        </p:txBody>
      </p:sp>
      <p:graphicFrame>
        <p:nvGraphicFramePr>
          <p:cNvPr id="58436" name="Group 68"/>
          <p:cNvGraphicFramePr>
            <a:graphicFrameLocks noGrp="1"/>
          </p:cNvGraphicFramePr>
          <p:nvPr/>
        </p:nvGraphicFramePr>
        <p:xfrm>
          <a:off x="106363" y="1617663"/>
          <a:ext cx="4519612" cy="3380423"/>
        </p:xfrm>
        <a:graphic>
          <a:graphicData uri="http://schemas.openxmlformats.org/drawingml/2006/table">
            <a:tbl>
              <a:tblPr/>
              <a:tblGrid>
                <a:gridCol w="1065212"/>
                <a:gridCol w="3454400"/>
              </a:tblGrid>
              <a:tr h="814388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Feto</a:t>
                      </a:r>
                      <a:endParaRPr kumimoji="0" lang="pt-BR" alt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0-2 meses: Saco vitelino</a:t>
                      </a:r>
                      <a:endParaRPr kumimoji="0" lang="pt-BR" alt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2-7 meses: Fígado e baço</a:t>
                      </a:r>
                      <a:endParaRPr kumimoji="0" lang="pt-BR" alt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5-9 meses: Medula óssea (MO)</a:t>
                      </a:r>
                      <a:endParaRPr kumimoji="0" lang="pt-BR" alt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Lactentes</a:t>
                      </a:r>
                      <a:endParaRPr kumimoji="0" lang="pt-BR" alt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MO de praticamente todos os ossos</a:t>
                      </a:r>
                      <a:endParaRPr kumimoji="0" lang="pt-BR" alt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0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Adultos</a:t>
                      </a:r>
                      <a:endParaRPr kumimoji="0" lang="pt-BR" alt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MO das vértebras, costelas, crânio, esterno, sacro, pelve, extremidade proximal do fêmur</a:t>
                      </a:r>
                      <a:endParaRPr kumimoji="0" lang="pt-BR" alt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Group 101"/>
          <p:cNvGraphicFramePr>
            <a:graphicFrameLocks noGrp="1"/>
          </p:cNvGraphicFramePr>
          <p:nvPr/>
        </p:nvGraphicFramePr>
        <p:xfrm>
          <a:off x="4687888" y="3694113"/>
          <a:ext cx="4379912" cy="3129598"/>
        </p:xfrm>
        <a:graphic>
          <a:graphicData uri="http://schemas.openxmlformats.org/drawingml/2006/table">
            <a:tbl>
              <a:tblPr/>
              <a:tblGrid>
                <a:gridCol w="1577975"/>
                <a:gridCol w="2801937"/>
              </a:tblGrid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pt-BR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Período da vida</a:t>
                      </a:r>
                      <a:endParaRPr kumimoji="0" lang="pt-BR" alt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CC9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pt-BR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Local de medula ativa  (</a:t>
                      </a:r>
                      <a:r>
                        <a:rPr kumimoji="0" lang="ja-JP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“</a:t>
                      </a:r>
                      <a:r>
                        <a:rPr kumimoji="0" lang="pt-BR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medula vermelha</a:t>
                      </a:r>
                      <a:r>
                        <a:rPr kumimoji="0" lang="ja-JP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”</a:t>
                      </a:r>
                      <a:r>
                        <a:rPr kumimoji="0" lang="pt-BR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)</a:t>
                      </a:r>
                      <a:endParaRPr kumimoji="0" lang="pt-BR" alt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CC9F7"/>
                    </a:solidFill>
                  </a:tcPr>
                </a:tc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pt-BR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Ao nascimento</a:t>
                      </a:r>
                      <a:endParaRPr kumimoji="0" lang="pt-BR" alt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CC9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pt-BR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Todos os ossos</a:t>
                      </a:r>
                      <a:endParaRPr kumimoji="0" lang="pt-BR" alt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CC9F7"/>
                    </a:solidFill>
                  </a:tcPr>
                </a:tc>
              </a:tr>
              <a:tr h="4159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pt-BR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Aos 20 anos</a:t>
                      </a:r>
                      <a:endParaRPr kumimoji="0" lang="pt-BR" alt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CC9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pt-BR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Esterno, costelas, vértebras, pélvis e crânio</a:t>
                      </a:r>
                      <a:endParaRPr kumimoji="0" lang="pt-BR" alt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CC9F7"/>
                    </a:solidFill>
                  </a:tcPr>
                </a:tc>
              </a:tr>
              <a:tr h="4159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pt-BR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Após os 40 anos</a:t>
                      </a:r>
                      <a:endParaRPr kumimoji="0" lang="pt-BR" alt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CC9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pt-BR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Ossos do tronco</a:t>
                      </a:r>
                      <a:endParaRPr kumimoji="0" lang="pt-BR" alt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CC9F7"/>
                    </a:solidFill>
                  </a:tcPr>
                </a:tc>
              </a:tr>
              <a:tr h="960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pt-BR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Após os 65 anos</a:t>
                      </a:r>
                      <a:endParaRPr kumimoji="0" lang="pt-BR" alt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CC9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pt-BR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sym typeface="Symbol" charset="2"/>
                        </a:rPr>
                        <a:t></a:t>
                      </a:r>
                      <a:r>
                        <a:rPr kumimoji="0" lang="pt-BR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da celularidade nos ossos do tronco em até 50%</a:t>
                      </a:r>
                      <a:endParaRPr kumimoji="0" lang="pt-BR" alt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CC9F7"/>
                    </a:solidFill>
                  </a:tcPr>
                </a:tc>
              </a:tr>
            </a:tbl>
          </a:graphicData>
        </a:graphic>
      </p:graphicFrame>
      <p:sp>
        <p:nvSpPr>
          <p:cNvPr id="6170" name="CasellaDiTesto 1"/>
          <p:cNvSpPr txBox="1">
            <a:spLocks noChangeArrowheads="1"/>
          </p:cNvSpPr>
          <p:nvPr/>
        </p:nvSpPr>
        <p:spPr bwMode="auto">
          <a:xfrm>
            <a:off x="1435100" y="884238"/>
            <a:ext cx="14811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 sz="2800">
                <a:solidFill>
                  <a:srgbClr val="F14124"/>
                </a:solidFill>
              </a:rPr>
              <a:t>AONDE</a:t>
            </a:r>
          </a:p>
        </p:txBody>
      </p:sp>
      <p:sp>
        <p:nvSpPr>
          <p:cNvPr id="6171" name="CasellaDiTesto 7"/>
          <p:cNvSpPr txBox="1">
            <a:spLocks noChangeArrowheads="1"/>
          </p:cNvSpPr>
          <p:nvPr/>
        </p:nvSpPr>
        <p:spPr bwMode="auto">
          <a:xfrm>
            <a:off x="4781550" y="2876550"/>
            <a:ext cx="434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 sz="2800">
                <a:solidFill>
                  <a:srgbClr val="F14124"/>
                </a:solidFill>
              </a:rPr>
              <a:t>M.O. ATIVA e fase de vida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768850" y="312738"/>
            <a:ext cx="3892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schemeClr val="bg1"/>
                </a:solidFill>
                <a:latin typeface="+mj-lt"/>
              </a:rPr>
              <a:t>Hematopoiesis</a:t>
            </a: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395288" y="382588"/>
            <a:ext cx="8497887" cy="5969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altLang="it-IT" sz="24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Hematopoese: origem das </a:t>
            </a:r>
            <a:r>
              <a:rPr lang="pt-BR" altLang="it-IT" sz="2400" b="1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celulas</a:t>
            </a:r>
            <a:r>
              <a:rPr lang="pt-BR" altLang="it-IT" sz="24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do sangue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3" name="AutoShape 3"/>
          <p:cNvSpPr>
            <a:spLocks noChangeArrowheads="1"/>
          </p:cNvSpPr>
          <p:nvPr/>
        </p:nvSpPr>
        <p:spPr bwMode="auto">
          <a:xfrm>
            <a:off x="395288" y="395288"/>
            <a:ext cx="8497887" cy="5969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altLang="it-IT" sz="24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Citocinas Estimulam a Hematopoese</a:t>
            </a:r>
          </a:p>
        </p:txBody>
      </p:sp>
      <p:pic>
        <p:nvPicPr>
          <p:cNvPr id="71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928688"/>
            <a:ext cx="6867525" cy="5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3788"/>
            <a:ext cx="3167063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6608763" y="6611938"/>
            <a:ext cx="25352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it-IT" sz="1000" i="1">
                <a:solidFill>
                  <a:srgbClr val="FF0000"/>
                </a:solidFill>
              </a:rPr>
              <a:t>Abbas, </a:t>
            </a:r>
            <a:r>
              <a:rPr lang="en-US" altLang="it-IT" sz="1000" i="1" err="1">
                <a:solidFill>
                  <a:srgbClr val="FF0000"/>
                </a:solidFill>
              </a:rPr>
              <a:t>Lichtman</a:t>
            </a:r>
            <a:r>
              <a:rPr lang="en-US" altLang="it-IT" sz="1000" i="1">
                <a:solidFill>
                  <a:srgbClr val="FF0000"/>
                </a:solidFill>
              </a:rPr>
              <a:t>, Pillai, 6a. Edi</a:t>
            </a:r>
            <a:r>
              <a:rPr lang="en-GB" altLang="it-IT" sz="1000" i="1" err="1">
                <a:solidFill>
                  <a:srgbClr val="FF0000"/>
                </a:solidFill>
              </a:rPr>
              <a:t>ção</a:t>
            </a:r>
            <a:r>
              <a:rPr lang="en-US" altLang="it-IT" sz="1000" i="1">
                <a:solidFill>
                  <a:srgbClr val="FF0000"/>
                </a:solidFill>
              </a:rPr>
              <a:t>, 2008.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5643563" y="1724820"/>
            <a:ext cx="2386010" cy="4844254"/>
            <a:chOff x="5643563" y="1724820"/>
            <a:chExt cx="2386010" cy="4844254"/>
          </a:xfrm>
        </p:grpSpPr>
        <p:sp>
          <p:nvSpPr>
            <p:cNvPr id="2" name="Ovale 1"/>
            <p:cNvSpPr/>
            <p:nvPr/>
          </p:nvSpPr>
          <p:spPr>
            <a:xfrm>
              <a:off x="5643563" y="1724820"/>
              <a:ext cx="965200" cy="140414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Ovale 6"/>
            <p:cNvSpPr/>
            <p:nvPr/>
          </p:nvSpPr>
          <p:spPr>
            <a:xfrm>
              <a:off x="6896892" y="5672136"/>
              <a:ext cx="1132681" cy="896938"/>
            </a:xfrm>
            <a:prstGeom prst="ellipse">
              <a:avLst/>
            </a:prstGeom>
            <a:noFill/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3" descr="C:\Users\Andrew\Documents\Books\Slide Set Project\CMI7 Slides Ch 2\2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1649413"/>
            <a:ext cx="8564562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395288" y="395288"/>
            <a:ext cx="8497887" cy="5969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altLang="it-IT" sz="2400" b="1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Monocitos</a:t>
            </a:r>
            <a:r>
              <a:rPr lang="pt-BR" altLang="it-IT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originam </a:t>
            </a:r>
            <a:r>
              <a:rPr lang="pt-BR" altLang="it-IT" sz="2400" b="1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macrofagos</a:t>
            </a:r>
            <a:r>
              <a:rPr lang="pt-BR" altLang="it-IT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 DC</a:t>
            </a:r>
            <a:endParaRPr lang="pt-BR" altLang="it-IT" sz="2400" b="1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608763" y="6611938"/>
            <a:ext cx="249940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it-IT" sz="1000" i="1">
                <a:solidFill>
                  <a:srgbClr val="FF0000"/>
                </a:solidFill>
              </a:rPr>
              <a:t>Abbas, </a:t>
            </a:r>
            <a:r>
              <a:rPr lang="en-US" altLang="it-IT" sz="1000" i="1" err="1">
                <a:solidFill>
                  <a:srgbClr val="FF0000"/>
                </a:solidFill>
              </a:rPr>
              <a:t>Lichtman</a:t>
            </a:r>
            <a:r>
              <a:rPr lang="en-US" altLang="it-IT" sz="1000" i="1">
                <a:solidFill>
                  <a:srgbClr val="FF0000"/>
                </a:solidFill>
              </a:rPr>
              <a:t>, Pillai, 6a. Edi</a:t>
            </a:r>
            <a:r>
              <a:rPr lang="en-GB" altLang="it-IT" sz="1000" i="1" err="1">
                <a:solidFill>
                  <a:srgbClr val="FF0000"/>
                </a:solidFill>
              </a:rPr>
              <a:t>ção</a:t>
            </a:r>
            <a:r>
              <a:rPr lang="en-US" altLang="it-IT" sz="1000" i="1">
                <a:solidFill>
                  <a:srgbClr val="FF0000"/>
                </a:solidFill>
              </a:rPr>
              <a:t>, </a:t>
            </a:r>
            <a:r>
              <a:rPr lang="en-US" altLang="it-IT" sz="1000" i="1" smtClean="0">
                <a:solidFill>
                  <a:srgbClr val="FF0000"/>
                </a:solidFill>
              </a:rPr>
              <a:t>2015</a:t>
            </a:r>
            <a:endParaRPr lang="en-US" altLang="it-IT" sz="1000" i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371475"/>
            <a:ext cx="44450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0" t="22693" r="28915" b="27486"/>
          <a:stretch>
            <a:fillRect/>
          </a:stretch>
        </p:blipFill>
        <p:spPr bwMode="auto">
          <a:xfrm>
            <a:off x="53975" y="4635500"/>
            <a:ext cx="2232025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56"/>
          <a:stretch>
            <a:fillRect/>
          </a:stretch>
        </p:blipFill>
        <p:spPr bwMode="auto">
          <a:xfrm>
            <a:off x="2351088" y="4635500"/>
            <a:ext cx="2232025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Immagin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2"/>
          <a:stretch>
            <a:fillRect/>
          </a:stretch>
        </p:blipFill>
        <p:spPr bwMode="auto">
          <a:xfrm>
            <a:off x="4649788" y="4635500"/>
            <a:ext cx="2232025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Immagin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0" y="4635500"/>
            <a:ext cx="2197100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CasellaDiTesto 13"/>
          <p:cNvSpPr txBox="1">
            <a:spLocks noChangeArrowheads="1"/>
          </p:cNvSpPr>
          <p:nvPr/>
        </p:nvSpPr>
        <p:spPr bwMode="auto">
          <a:xfrm>
            <a:off x="130175" y="950913"/>
            <a:ext cx="43783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it-IT" altLang="it-IT" sz="2800"/>
              <a:t>Como </a:t>
            </a:r>
            <a:r>
              <a:rPr lang="it-IT" altLang="it-IT" sz="2800" err="1"/>
              <a:t>os</a:t>
            </a:r>
            <a:r>
              <a:rPr lang="it-IT" altLang="it-IT" sz="2800"/>
              <a:t> </a:t>
            </a:r>
            <a:r>
              <a:rPr lang="it-IT" altLang="it-IT" sz="2800" err="1"/>
              <a:t>organismos</a:t>
            </a:r>
            <a:r>
              <a:rPr lang="it-IT" altLang="it-IT" sz="2800"/>
              <a:t> </a:t>
            </a:r>
            <a:r>
              <a:rPr lang="it-IT" altLang="it-IT" sz="2800" err="1"/>
              <a:t>sobrevivem</a:t>
            </a:r>
            <a:r>
              <a:rPr lang="it-IT" altLang="it-IT" sz="2800"/>
              <a:t> </a:t>
            </a:r>
          </a:p>
          <a:p>
            <a:pPr algn="ctr">
              <a:lnSpc>
                <a:spcPct val="120000"/>
              </a:lnSpc>
            </a:pPr>
            <a:r>
              <a:rPr lang="it-IT" altLang="it-IT" sz="2800"/>
              <a:t>(e </a:t>
            </a:r>
            <a:r>
              <a:rPr lang="it-IT" altLang="it-IT" sz="2800" err="1"/>
              <a:t>sobreviveram</a:t>
            </a:r>
            <a:r>
              <a:rPr lang="it-IT" altLang="it-IT" sz="2800"/>
              <a:t>) </a:t>
            </a:r>
          </a:p>
          <a:p>
            <a:pPr algn="ctr">
              <a:lnSpc>
                <a:spcPct val="120000"/>
              </a:lnSpc>
            </a:pPr>
            <a:r>
              <a:rPr lang="it-IT" altLang="it-IT" sz="2800" err="1"/>
              <a:t>na</a:t>
            </a:r>
            <a:r>
              <a:rPr lang="it-IT" altLang="it-IT" sz="2800"/>
              <a:t> </a:t>
            </a:r>
            <a:r>
              <a:rPr lang="it-IT" altLang="it-IT" sz="2800" err="1"/>
              <a:t>presença</a:t>
            </a:r>
            <a:r>
              <a:rPr lang="it-IT" altLang="it-IT" sz="2800"/>
              <a:t> de </a:t>
            </a:r>
            <a:r>
              <a:rPr lang="it-IT" altLang="it-IT" sz="2800" err="1"/>
              <a:t>muitos</a:t>
            </a:r>
            <a:r>
              <a:rPr lang="it-IT" altLang="it-IT" sz="2800"/>
              <a:t> e </a:t>
            </a:r>
            <a:r>
              <a:rPr lang="it-IT" altLang="it-IT" sz="2800" err="1"/>
              <a:t>diferentes</a:t>
            </a:r>
            <a:r>
              <a:rPr lang="it-IT" altLang="it-IT" sz="2800"/>
              <a:t> </a:t>
            </a:r>
            <a:r>
              <a:rPr lang="it-IT" altLang="it-IT" sz="2800" err="1"/>
              <a:t>patogenos</a:t>
            </a:r>
            <a:r>
              <a:rPr lang="it-IT" altLang="it-IT" sz="2800"/>
              <a:t>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2" descr="C:\Users\Andrew\Documents\Book\CMI 7th\Slide Set Project\CMI7 Slides Ch 2\2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" y="1821656"/>
            <a:ext cx="8694738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395288" y="395288"/>
            <a:ext cx="8497887" cy="5969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altLang="it-IT" sz="24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Linfocitos tem varias etapas de desenvolvimento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608763" y="6611938"/>
            <a:ext cx="256993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it-IT" sz="1000" i="1">
                <a:solidFill>
                  <a:srgbClr val="FF0000"/>
                </a:solidFill>
              </a:rPr>
              <a:t>Abbas, </a:t>
            </a:r>
            <a:r>
              <a:rPr lang="en-US" altLang="it-IT" sz="1000" i="1" err="1">
                <a:solidFill>
                  <a:srgbClr val="FF0000"/>
                </a:solidFill>
              </a:rPr>
              <a:t>Lichtman</a:t>
            </a:r>
            <a:r>
              <a:rPr lang="en-US" altLang="it-IT" sz="1000" i="1">
                <a:solidFill>
                  <a:srgbClr val="FF0000"/>
                </a:solidFill>
              </a:rPr>
              <a:t>, Pillai, 6a. Edi</a:t>
            </a:r>
            <a:r>
              <a:rPr lang="en-GB" altLang="it-IT" sz="1000" i="1" err="1">
                <a:solidFill>
                  <a:srgbClr val="FF0000"/>
                </a:solidFill>
              </a:rPr>
              <a:t>ção</a:t>
            </a:r>
            <a:r>
              <a:rPr lang="en-US" altLang="it-IT" sz="1000" i="1">
                <a:solidFill>
                  <a:srgbClr val="FF0000"/>
                </a:solidFill>
              </a:rPr>
              <a:t>, </a:t>
            </a:r>
            <a:r>
              <a:rPr lang="en-US" altLang="it-IT" sz="1000" i="1" smtClean="0">
                <a:solidFill>
                  <a:srgbClr val="FF0000"/>
                </a:solidFill>
              </a:rPr>
              <a:t>2015</a:t>
            </a:r>
            <a:endParaRPr lang="en-US" altLang="it-IT" sz="1000" i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ChangeArrowheads="1"/>
          </p:cNvSpPr>
          <p:nvPr/>
        </p:nvSpPr>
        <p:spPr bwMode="auto">
          <a:xfrm>
            <a:off x="1447800" y="820738"/>
            <a:ext cx="68326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charset="2"/>
              <a:buNone/>
            </a:pPr>
            <a:r>
              <a:rPr lang="pt-BR" altLang="it-IT" sz="2400" b="1"/>
              <a:t>Fórmula leucocitária para um adulto saudável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charset="2"/>
              <a:buChar char="n"/>
            </a:pPr>
            <a:endParaRPr lang="pt-BR" altLang="it-IT" sz="2400" b="1"/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5367338" y="4244975"/>
            <a:ext cx="278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it-IT"/>
              <a:t>~ 65,5% de granulócitos</a:t>
            </a:r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1344613" y="3983038"/>
            <a:ext cx="48625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>
                <a:schemeClr val="hlink"/>
              </a:buClr>
              <a:buFont typeface="Wingdings" charset="2"/>
              <a:buChar char="n"/>
            </a:pPr>
            <a:r>
              <a:rPr lang="pt-BR" altLang="it-IT"/>
              <a:t> ~60% (40-80) de neutrófilos</a:t>
            </a:r>
          </a:p>
          <a:p>
            <a:pPr>
              <a:buClr>
                <a:schemeClr val="hlink"/>
              </a:buClr>
              <a:buFont typeface="Wingdings" charset="2"/>
              <a:buChar char="n"/>
            </a:pPr>
            <a:r>
              <a:rPr lang="pt-BR" altLang="it-IT"/>
              <a:t> ~3%   (1-6)    de eosinófilos e</a:t>
            </a:r>
          </a:p>
          <a:p>
            <a:pPr>
              <a:buClr>
                <a:schemeClr val="hlink"/>
              </a:buClr>
              <a:buFont typeface="Wingdings" charset="2"/>
              <a:buChar char="n"/>
            </a:pPr>
            <a:r>
              <a:rPr lang="pt-BR" altLang="it-IT"/>
              <a:t> &lt;1,5   (&lt;1-2)  de basófilos</a:t>
            </a:r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1384300" y="5459413"/>
            <a:ext cx="45608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>
                <a:schemeClr val="hlink"/>
              </a:buClr>
              <a:buFont typeface="Wingdings" charset="2"/>
              <a:buChar char="n"/>
            </a:pPr>
            <a:r>
              <a:rPr lang="pt-BR" altLang="it-IT"/>
              <a:t> ~30% (20-40) de linfócitos e</a:t>
            </a:r>
          </a:p>
          <a:p>
            <a:pPr>
              <a:buClr>
                <a:schemeClr val="hlink"/>
              </a:buClr>
              <a:buFont typeface="Wingdings" charset="2"/>
              <a:buChar char="n"/>
            </a:pPr>
            <a:r>
              <a:rPr lang="pt-BR" altLang="it-IT"/>
              <a:t> ~4%   (2-10)  de monócitos</a:t>
            </a:r>
          </a:p>
        </p:txBody>
      </p:sp>
      <p:sp>
        <p:nvSpPr>
          <p:cNvPr id="52236" name="Text Box 12"/>
          <p:cNvSpPr txBox="1">
            <a:spLocks noChangeArrowheads="1"/>
          </p:cNvSpPr>
          <p:nvPr/>
        </p:nvSpPr>
        <p:spPr bwMode="auto">
          <a:xfrm>
            <a:off x="5413375" y="5524500"/>
            <a:ext cx="309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pt-BR">
                <a:latin typeface="+mn-lt"/>
              </a:rPr>
              <a:t>~ 34,5% de mononucleares</a:t>
            </a:r>
          </a:p>
        </p:txBody>
      </p:sp>
      <p:sp>
        <p:nvSpPr>
          <p:cNvPr id="9222" name="AutoShape 13"/>
          <p:cNvSpPr>
            <a:spLocks/>
          </p:cNvSpPr>
          <p:nvPr/>
        </p:nvSpPr>
        <p:spPr bwMode="auto">
          <a:xfrm>
            <a:off x="4964113" y="3983038"/>
            <a:ext cx="288925" cy="923925"/>
          </a:xfrm>
          <a:prstGeom prst="rightBrace">
            <a:avLst>
              <a:gd name="adj1" fmla="val 33192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it-IT" altLang="it-IT"/>
          </a:p>
        </p:txBody>
      </p:sp>
      <p:sp>
        <p:nvSpPr>
          <p:cNvPr id="9223" name="AutoShape 14"/>
          <p:cNvSpPr>
            <a:spLocks/>
          </p:cNvSpPr>
          <p:nvPr/>
        </p:nvSpPr>
        <p:spPr bwMode="auto">
          <a:xfrm>
            <a:off x="4951413" y="5395913"/>
            <a:ext cx="250825" cy="709612"/>
          </a:xfrm>
          <a:prstGeom prst="rightBrace">
            <a:avLst>
              <a:gd name="adj1" fmla="val 31107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it-IT" altLang="it-IT"/>
          </a:p>
        </p:txBody>
      </p:sp>
      <p:pic>
        <p:nvPicPr>
          <p:cNvPr id="9224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1352550"/>
            <a:ext cx="30480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9525" y="2460625"/>
            <a:ext cx="28781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it-IT" sz="1600"/>
              <a:t>Leucometria global: </a:t>
            </a:r>
          </a:p>
          <a:p>
            <a:endParaRPr lang="en-US" altLang="it-IT" sz="1600"/>
          </a:p>
          <a:p>
            <a:pPr>
              <a:buFontTx/>
              <a:buChar char="-"/>
            </a:pPr>
            <a:r>
              <a:rPr lang="en-US" altLang="it-IT" sz="1600"/>
              <a:t>4000 a 11000 células/mm</a:t>
            </a:r>
            <a:r>
              <a:rPr lang="en-US" altLang="it-IT" sz="1600" baseline="30000"/>
              <a:t>3</a:t>
            </a:r>
            <a:endParaRPr lang="en-US" altLang="it-IT" sz="16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9144000" cy="606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arrotondato 3"/>
          <p:cNvSpPr/>
          <p:nvPr/>
        </p:nvSpPr>
        <p:spPr>
          <a:xfrm>
            <a:off x="2057400" y="4005263"/>
            <a:ext cx="7086600" cy="1549400"/>
          </a:xfrm>
          <a:prstGeom prst="round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43010" name="Titolo 1"/>
          <p:cNvSpPr txBox="1">
            <a:spLocks/>
          </p:cNvSpPr>
          <p:nvPr/>
        </p:nvSpPr>
        <p:spPr bwMode="auto">
          <a:xfrm>
            <a:off x="2247900" y="4186238"/>
            <a:ext cx="6507163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/>
            <a:r>
              <a:rPr lang="it-IT" altLang="it-IT" sz="4400" err="1">
                <a:solidFill>
                  <a:schemeClr val="bg1"/>
                </a:solidFill>
              </a:rPr>
              <a:t>Orgaos</a:t>
            </a:r>
            <a:r>
              <a:rPr lang="it-IT" altLang="it-IT" sz="4400">
                <a:solidFill>
                  <a:schemeClr val="bg1"/>
                </a:solidFill>
              </a:rPr>
              <a:t> </a:t>
            </a:r>
            <a:r>
              <a:rPr lang="it-IT" altLang="it-IT" sz="4400" err="1" smtClean="0">
                <a:solidFill>
                  <a:schemeClr val="bg1"/>
                </a:solidFill>
              </a:rPr>
              <a:t>linfoides</a:t>
            </a:r>
            <a:r>
              <a:rPr lang="it-IT" altLang="it-IT" sz="4400" smtClean="0">
                <a:solidFill>
                  <a:schemeClr val="bg1"/>
                </a:solidFill>
              </a:rPr>
              <a:t> e sistema linfatico</a:t>
            </a:r>
            <a:endParaRPr lang="it-IT" altLang="it-IT" sz="4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04788" y="1857375"/>
            <a:ext cx="2411412" cy="36925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 b="1" err="1"/>
              <a:t>Primarios</a:t>
            </a:r>
            <a:r>
              <a:rPr lang="it-IT" altLang="it-IT" b="1"/>
              <a:t>: </a:t>
            </a:r>
          </a:p>
          <a:p>
            <a:pPr>
              <a:buFontTx/>
              <a:buChar char="-"/>
            </a:pPr>
            <a:r>
              <a:rPr lang="it-IT" altLang="it-IT" smtClean="0"/>
              <a:t>Medulla </a:t>
            </a:r>
            <a:r>
              <a:rPr lang="it-IT" altLang="it-IT"/>
              <a:t>ossea</a:t>
            </a:r>
          </a:p>
          <a:p>
            <a:pPr>
              <a:buFontTx/>
              <a:buChar char="-"/>
            </a:pPr>
            <a:r>
              <a:rPr lang="it-IT" altLang="it-IT"/>
              <a:t>Timo</a:t>
            </a:r>
          </a:p>
          <a:p>
            <a:endParaRPr lang="it-IT" altLang="it-IT"/>
          </a:p>
          <a:p>
            <a:endParaRPr lang="it-IT" altLang="it-IT"/>
          </a:p>
          <a:p>
            <a:endParaRPr lang="it-IT" altLang="it-IT"/>
          </a:p>
          <a:p>
            <a:endParaRPr lang="it-IT" altLang="it-IT"/>
          </a:p>
          <a:p>
            <a:r>
              <a:rPr lang="it-IT" altLang="it-IT" b="1" err="1"/>
              <a:t>Secundarios</a:t>
            </a:r>
            <a:r>
              <a:rPr lang="it-IT" altLang="it-IT" b="1"/>
              <a:t>:</a:t>
            </a:r>
          </a:p>
          <a:p>
            <a:pPr>
              <a:buFontTx/>
              <a:buChar char="-"/>
            </a:pPr>
            <a:r>
              <a:rPr lang="it-IT" altLang="it-IT" err="1"/>
              <a:t>Baço</a:t>
            </a:r>
            <a:endParaRPr lang="it-IT" altLang="it-IT"/>
          </a:p>
          <a:p>
            <a:pPr>
              <a:buFontTx/>
              <a:buChar char="-"/>
            </a:pPr>
            <a:r>
              <a:rPr lang="it-IT" altLang="it-IT" err="1"/>
              <a:t>Linfonodos</a:t>
            </a:r>
            <a:endParaRPr lang="it-IT" altLang="it-IT"/>
          </a:p>
          <a:p>
            <a:pPr>
              <a:buFontTx/>
              <a:buChar char="-"/>
            </a:pPr>
            <a:r>
              <a:rPr lang="it-IT" altLang="it-IT" err="1"/>
              <a:t>Tecido</a:t>
            </a:r>
            <a:r>
              <a:rPr lang="it-IT" altLang="it-IT"/>
              <a:t> linfoide </a:t>
            </a:r>
            <a:r>
              <a:rPr lang="it-IT" altLang="it-IT" err="1"/>
              <a:t>associado</a:t>
            </a:r>
            <a:r>
              <a:rPr lang="it-IT" altLang="it-IT"/>
              <a:t> a mucosa (MALT)</a:t>
            </a:r>
          </a:p>
        </p:txBody>
      </p:sp>
      <p:pic>
        <p:nvPicPr>
          <p:cNvPr id="44034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1143000"/>
            <a:ext cx="3975100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2362200" y="533400"/>
            <a:ext cx="3810000" cy="990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err="1" smtClean="0">
                <a:solidFill>
                  <a:schemeClr val="accent6"/>
                </a:solidFill>
              </a:rPr>
              <a:t>orgaos</a:t>
            </a:r>
            <a:r>
              <a:rPr lang="it-IT" smtClean="0">
                <a:solidFill>
                  <a:schemeClr val="accent6"/>
                </a:solidFill>
              </a:rPr>
              <a:t> </a:t>
            </a:r>
            <a:r>
              <a:rPr lang="it-IT" err="1" smtClean="0">
                <a:solidFill>
                  <a:schemeClr val="accent6"/>
                </a:solidFill>
              </a:rPr>
              <a:t>linfoides</a:t>
            </a:r>
            <a:endParaRPr lang="it-IT">
              <a:solidFill>
                <a:schemeClr val="accent6"/>
              </a:solidFill>
            </a:endParaRPr>
          </a:p>
        </p:txBody>
      </p:sp>
      <p:sp>
        <p:nvSpPr>
          <p:cNvPr id="2" name="Parentesi graffa chiusa 1"/>
          <p:cNvSpPr/>
          <p:nvPr/>
        </p:nvSpPr>
        <p:spPr>
          <a:xfrm>
            <a:off x="2006600" y="2082800"/>
            <a:ext cx="469900" cy="6350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4037" name="CasellaDiTesto 7"/>
          <p:cNvSpPr txBox="1">
            <a:spLocks noChangeArrowheads="1"/>
          </p:cNvSpPr>
          <p:nvPr/>
        </p:nvSpPr>
        <p:spPr bwMode="auto">
          <a:xfrm>
            <a:off x="2247900" y="1890713"/>
            <a:ext cx="2019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it-IT" altLang="it-IT"/>
              <a:t>Geraçao dos leucocitos e desenvolvimento</a:t>
            </a:r>
          </a:p>
        </p:txBody>
      </p:sp>
      <p:sp>
        <p:nvSpPr>
          <p:cNvPr id="9" name="Parentesi graffa chiusa 8"/>
          <p:cNvSpPr/>
          <p:nvPr/>
        </p:nvSpPr>
        <p:spPr>
          <a:xfrm>
            <a:off x="2476500" y="4089400"/>
            <a:ext cx="469900" cy="165417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4039" name="CasellaDiTesto 9"/>
          <p:cNvSpPr txBox="1">
            <a:spLocks noChangeArrowheads="1"/>
          </p:cNvSpPr>
          <p:nvPr/>
        </p:nvSpPr>
        <p:spPr bwMode="auto">
          <a:xfrm>
            <a:off x="3009900" y="4311650"/>
            <a:ext cx="25146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FontTx/>
              <a:buChar char="-"/>
            </a:pPr>
            <a:r>
              <a:rPr lang="it-IT" altLang="it-IT"/>
              <a:t>Começa a resposta specifica/linfocitaria</a:t>
            </a:r>
          </a:p>
          <a:p>
            <a:pPr>
              <a:buFontTx/>
              <a:buChar char="-"/>
            </a:pPr>
            <a:r>
              <a:rPr lang="it-IT" altLang="it-IT"/>
              <a:t>Se manten os linfocitos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3027480" y="1524000"/>
            <a:ext cx="5854700" cy="5334000"/>
            <a:chOff x="1231900" y="0"/>
            <a:chExt cx="6669680" cy="6858000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31900" y="0"/>
              <a:ext cx="6669680" cy="6858000"/>
            </a:xfrm>
            <a:prstGeom prst="rect">
              <a:avLst/>
            </a:prstGeom>
          </p:spPr>
        </p:pic>
        <p:sp>
          <p:nvSpPr>
            <p:cNvPr id="3" name="Ovale 2"/>
            <p:cNvSpPr/>
            <p:nvPr/>
          </p:nvSpPr>
          <p:spPr>
            <a:xfrm>
              <a:off x="5105400" y="1612900"/>
              <a:ext cx="800100" cy="304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5295900" y="2438400"/>
              <a:ext cx="800100" cy="431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Ovale 4"/>
            <p:cNvSpPr/>
            <p:nvPr/>
          </p:nvSpPr>
          <p:spPr>
            <a:xfrm>
              <a:off x="3060700" y="3213100"/>
              <a:ext cx="800100" cy="431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" name="CasellaDiTesto 8"/>
          <p:cNvSpPr txBox="1"/>
          <p:nvPr/>
        </p:nvSpPr>
        <p:spPr>
          <a:xfrm>
            <a:off x="150695" y="4308122"/>
            <a:ext cx="2593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err="1" smtClean="0"/>
              <a:t>Estrutura</a:t>
            </a:r>
            <a:r>
              <a:rPr lang="it-IT" smtClean="0"/>
              <a:t> da MO (</a:t>
            </a:r>
            <a:r>
              <a:rPr lang="it-IT" err="1" smtClean="0"/>
              <a:t>vasos</a:t>
            </a:r>
            <a:r>
              <a:rPr lang="it-IT" smtClean="0"/>
              <a:t>, </a:t>
            </a:r>
            <a:r>
              <a:rPr lang="it-IT" err="1" smtClean="0"/>
              <a:t>matrix</a:t>
            </a:r>
            <a:r>
              <a:rPr lang="it-IT" smtClean="0"/>
              <a:t>, osso, </a:t>
            </a:r>
            <a:r>
              <a:rPr lang="it-IT" err="1" smtClean="0"/>
              <a:t>nervos</a:t>
            </a:r>
            <a:r>
              <a:rPr lang="it-IT" smtClean="0"/>
              <a:t>)</a:t>
            </a:r>
          </a:p>
          <a:p>
            <a:pPr marL="285750" indent="-285750">
              <a:buFontTx/>
              <a:buChar char="-"/>
            </a:pPr>
            <a:r>
              <a:rPr lang="it-IT" err="1" smtClean="0"/>
              <a:t>Precursores</a:t>
            </a:r>
            <a:r>
              <a:rPr lang="it-IT" smtClean="0"/>
              <a:t> </a:t>
            </a:r>
            <a:r>
              <a:rPr lang="it-IT" err="1" smtClean="0"/>
              <a:t>das</a:t>
            </a:r>
            <a:r>
              <a:rPr lang="it-IT" smtClean="0"/>
              <a:t> </a:t>
            </a:r>
            <a:r>
              <a:rPr lang="it-IT" err="1" smtClean="0"/>
              <a:t>celulas</a:t>
            </a:r>
            <a:r>
              <a:rPr lang="it-IT" smtClean="0"/>
              <a:t> </a:t>
            </a:r>
            <a:r>
              <a:rPr lang="it-IT" err="1" smtClean="0"/>
              <a:t>sanguineas</a:t>
            </a:r>
            <a:endParaRPr lang="it-IT" smtClean="0"/>
          </a:p>
          <a:p>
            <a:pPr marL="285750" indent="-285750">
              <a:buFontTx/>
              <a:buChar char="-"/>
            </a:pPr>
            <a:r>
              <a:rPr lang="it-IT" err="1" smtClean="0"/>
              <a:t>Varios</a:t>
            </a:r>
            <a:r>
              <a:rPr lang="it-IT" smtClean="0"/>
              <a:t> </a:t>
            </a:r>
            <a:r>
              <a:rPr lang="it-IT" err="1" smtClean="0"/>
              <a:t>estagios</a:t>
            </a:r>
            <a:r>
              <a:rPr lang="it-IT" smtClean="0"/>
              <a:t> da </a:t>
            </a:r>
            <a:r>
              <a:rPr lang="it-IT" err="1" smtClean="0"/>
              <a:t>hematopoiese</a:t>
            </a:r>
            <a:r>
              <a:rPr lang="it-IT" smtClean="0"/>
              <a:t> </a:t>
            </a:r>
          </a:p>
          <a:p>
            <a:endParaRPr lang="it-IT" smtClean="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50695" y="1725052"/>
            <a:ext cx="287678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>
                <a:schemeClr val="hlink"/>
              </a:buClr>
            </a:pPr>
            <a:r>
              <a:rPr lang="en-US" altLang="it-IT" smtClean="0"/>
              <a:t>Sitio </a:t>
            </a:r>
            <a:r>
              <a:rPr lang="en-US" altLang="it-IT"/>
              <a:t>de </a:t>
            </a:r>
            <a:r>
              <a:rPr lang="en-US" altLang="it-IT" err="1"/>
              <a:t>geraçao</a:t>
            </a:r>
            <a:r>
              <a:rPr lang="en-US" altLang="it-IT"/>
              <a:t> dos </a:t>
            </a:r>
            <a:r>
              <a:rPr lang="en-US" altLang="it-IT" err="1"/>
              <a:t>leucocitos</a:t>
            </a:r>
            <a:endParaRPr lang="en-US" altLang="it-IT"/>
          </a:p>
          <a:p>
            <a:pPr>
              <a:spcBef>
                <a:spcPct val="50000"/>
              </a:spcBef>
              <a:buClr>
                <a:schemeClr val="hlink"/>
              </a:buClr>
            </a:pPr>
            <a:r>
              <a:rPr lang="en-US" altLang="it-IT"/>
              <a:t>50% do </a:t>
            </a:r>
            <a:r>
              <a:rPr lang="en-US" altLang="it-IT" err="1"/>
              <a:t>tecido</a:t>
            </a:r>
            <a:r>
              <a:rPr lang="en-US" altLang="it-IT"/>
              <a:t> </a:t>
            </a:r>
            <a:r>
              <a:rPr lang="en-US" altLang="it-IT" err="1"/>
              <a:t>intertrabecular</a:t>
            </a:r>
            <a:r>
              <a:rPr lang="en-US" altLang="it-IT"/>
              <a:t> </a:t>
            </a:r>
            <a:r>
              <a:rPr lang="en-US" altLang="it-IT" err="1"/>
              <a:t>é</a:t>
            </a:r>
            <a:r>
              <a:rPr lang="en-US" altLang="it-IT"/>
              <a:t> </a:t>
            </a:r>
            <a:r>
              <a:rPr lang="en-US" altLang="it-IT" err="1"/>
              <a:t>hematopoético</a:t>
            </a:r>
            <a:endParaRPr lang="en-US" altLang="it-IT"/>
          </a:p>
          <a:p>
            <a:pPr>
              <a:spcBef>
                <a:spcPct val="50000"/>
              </a:spcBef>
              <a:buClr>
                <a:schemeClr val="hlink"/>
              </a:buClr>
            </a:pPr>
            <a:r>
              <a:rPr lang="en-US" altLang="it-IT"/>
              <a:t>50% </a:t>
            </a:r>
            <a:r>
              <a:rPr lang="en-US" altLang="it-IT" err="1"/>
              <a:t>é</a:t>
            </a:r>
            <a:r>
              <a:rPr lang="en-US" altLang="it-IT"/>
              <a:t> </a:t>
            </a:r>
            <a:r>
              <a:rPr lang="en-US" altLang="it-IT" err="1"/>
              <a:t>tecido</a:t>
            </a:r>
            <a:r>
              <a:rPr lang="en-US" altLang="it-IT"/>
              <a:t> </a:t>
            </a:r>
            <a:r>
              <a:rPr lang="en-US" altLang="it-IT" err="1"/>
              <a:t>gorduroso</a:t>
            </a:r>
            <a:r>
              <a:rPr lang="en-US" altLang="it-IT"/>
              <a:t>.</a:t>
            </a:r>
            <a:endParaRPr lang="pt-BR" altLang="it-IT"/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812800" y="533400"/>
            <a:ext cx="7188200" cy="990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err="1">
                <a:solidFill>
                  <a:srgbClr val="F14124"/>
                </a:solidFill>
              </a:rPr>
              <a:t>o</a:t>
            </a:r>
            <a:r>
              <a:rPr lang="it-IT" err="1" smtClean="0">
                <a:solidFill>
                  <a:srgbClr val="F14124"/>
                </a:solidFill>
              </a:rPr>
              <a:t>rgaos</a:t>
            </a:r>
            <a:r>
              <a:rPr lang="it-IT" smtClean="0">
                <a:solidFill>
                  <a:srgbClr val="F14124"/>
                </a:solidFill>
              </a:rPr>
              <a:t> </a:t>
            </a:r>
            <a:r>
              <a:rPr lang="it-IT" err="1" smtClean="0">
                <a:solidFill>
                  <a:srgbClr val="F14124"/>
                </a:solidFill>
              </a:rPr>
              <a:t>linfoides</a:t>
            </a:r>
            <a:r>
              <a:rPr lang="it-IT" smtClean="0">
                <a:solidFill>
                  <a:srgbClr val="F14124"/>
                </a:solidFill>
              </a:rPr>
              <a:t> </a:t>
            </a:r>
            <a:r>
              <a:rPr lang="it-IT" err="1" smtClean="0">
                <a:solidFill>
                  <a:srgbClr val="F14124"/>
                </a:solidFill>
              </a:rPr>
              <a:t>primarios</a:t>
            </a:r>
            <a:r>
              <a:rPr lang="it-IT" smtClean="0">
                <a:solidFill>
                  <a:srgbClr val="F14124"/>
                </a:solidFill>
              </a:rPr>
              <a:t>: M.O.</a:t>
            </a:r>
            <a:endParaRPr lang="it-IT">
              <a:solidFill>
                <a:srgbClr val="F141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18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04988" y="425450"/>
            <a:ext cx="5891212" cy="8255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pt-BR" altLang="it-IT" sz="2400" b="1"/>
              <a:t>Composição do estroma medular</a:t>
            </a:r>
          </a:p>
        </p:txBody>
      </p:sp>
      <p:sp>
        <p:nvSpPr>
          <p:cNvPr id="46082" name="Rectangle 4"/>
          <p:cNvSpPr>
            <a:spLocks noChangeArrowheads="1"/>
          </p:cNvSpPr>
          <p:nvPr/>
        </p:nvSpPr>
        <p:spPr bwMode="auto">
          <a:xfrm>
            <a:off x="3860800" y="5354638"/>
            <a:ext cx="4827588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35000"/>
              </a:spcBef>
              <a:buClr>
                <a:schemeClr val="hlink"/>
              </a:buClr>
              <a:buSzPct val="80000"/>
            </a:pPr>
            <a:r>
              <a:rPr lang="pt-BR" altLang="it-IT"/>
              <a:t>Permitem a nutrição das células sangüíneas em desenvolvimento e a</a:t>
            </a:r>
            <a:r>
              <a:rPr lang="pt-BR" altLang="it-IT">
                <a:sym typeface="Wingdings 3" charset="2"/>
              </a:rPr>
              <a:t> liberação dessas células maduras para a circulação</a:t>
            </a:r>
            <a:r>
              <a:rPr lang="pt-BR" altLang="it-IT"/>
              <a:t>.</a:t>
            </a:r>
          </a:p>
        </p:txBody>
      </p:sp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755650" y="1989138"/>
            <a:ext cx="2568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it-IT">
                <a:latin typeface="Tahoma" charset="0"/>
              </a:rPr>
              <a:t>1. Células estromais</a:t>
            </a:r>
          </a:p>
        </p:txBody>
      </p:sp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755650" y="3681413"/>
            <a:ext cx="2379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it-IT">
                <a:latin typeface="Tahoma" charset="0"/>
              </a:rPr>
              <a:t>2. Matriz extracelular</a:t>
            </a:r>
          </a:p>
        </p:txBody>
      </p:sp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755650" y="5435600"/>
            <a:ext cx="270033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it-IT">
                <a:latin typeface="Tahoma" charset="0"/>
              </a:rPr>
              <a:t>3. Sinusóides </a:t>
            </a:r>
          </a:p>
          <a:p>
            <a:pPr>
              <a:spcBef>
                <a:spcPct val="50000"/>
              </a:spcBef>
            </a:pPr>
            <a:r>
              <a:rPr lang="pt-BR" altLang="it-IT">
                <a:latin typeface="Tahoma" charset="0"/>
              </a:rPr>
              <a:t>(sinus sangüíneos)</a:t>
            </a:r>
          </a:p>
        </p:txBody>
      </p:sp>
      <p:sp>
        <p:nvSpPr>
          <p:cNvPr id="46086" name="Rectangle 8"/>
          <p:cNvSpPr>
            <a:spLocks noChangeArrowheads="1"/>
          </p:cNvSpPr>
          <p:nvPr/>
        </p:nvSpPr>
        <p:spPr bwMode="auto">
          <a:xfrm>
            <a:off x="3671888" y="2851150"/>
            <a:ext cx="513715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35000"/>
              </a:spcBef>
              <a:buClr>
                <a:schemeClr val="hlink"/>
              </a:buClr>
              <a:buSzPct val="80000"/>
              <a:buFont typeface="Wingdings" charset="2"/>
              <a:buChar char="ü"/>
            </a:pPr>
            <a:r>
              <a:rPr lang="pt-BR" altLang="it-IT"/>
              <a:t>Composta por macromoléculas secretadas pelas células estromais (colágeno,fibronectina, trombospondina,  ácido hialurônico etc)</a:t>
            </a:r>
          </a:p>
          <a:p>
            <a:pPr>
              <a:spcBef>
                <a:spcPct val="35000"/>
              </a:spcBef>
              <a:buClr>
                <a:schemeClr val="hlink"/>
              </a:buClr>
              <a:buSzPct val="80000"/>
              <a:buFont typeface="Wingdings" charset="2"/>
              <a:buChar char="ü"/>
            </a:pPr>
            <a:r>
              <a:rPr lang="pt-BR" altLang="it-IT"/>
              <a:t>Permite a sustentação ou </a:t>
            </a:r>
            <a:r>
              <a:rPr lang="ja-JP" altLang="pt-BR"/>
              <a:t>“</a:t>
            </a:r>
            <a:r>
              <a:rPr lang="pt-BR" altLang="ja-JP"/>
              <a:t>aninhamento</a:t>
            </a:r>
            <a:r>
              <a:rPr lang="ja-JP" altLang="pt-BR"/>
              <a:t>”</a:t>
            </a:r>
            <a:r>
              <a:rPr lang="pt-BR" altLang="ja-JP"/>
              <a:t> das células hematopoéticas.</a:t>
            </a:r>
            <a:endParaRPr lang="pt-BR" altLang="it-IT"/>
          </a:p>
        </p:txBody>
      </p:sp>
      <p:sp>
        <p:nvSpPr>
          <p:cNvPr id="46087" name="Rectangle 9"/>
          <p:cNvSpPr>
            <a:spLocks noChangeArrowheads="1"/>
          </p:cNvSpPr>
          <p:nvPr/>
        </p:nvSpPr>
        <p:spPr bwMode="auto">
          <a:xfrm>
            <a:off x="3748088" y="1589088"/>
            <a:ext cx="506095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35000"/>
              </a:spcBef>
              <a:buClr>
                <a:schemeClr val="hlink"/>
              </a:buClr>
              <a:buSzPct val="80000"/>
              <a:buFont typeface="Wingdings" charset="2"/>
              <a:buChar char="ü"/>
            </a:pPr>
            <a:r>
              <a:rPr lang="pt-BR" altLang="it-IT"/>
              <a:t>Células reticulares, adipócitos, fibroblastos, células endoteliais, macrófagos e linfócitos.</a:t>
            </a:r>
            <a:endParaRPr lang="pt-BR" altLang="it-IT">
              <a:sym typeface="Wingdings 3" charset="2"/>
            </a:endParaRPr>
          </a:p>
          <a:p>
            <a:pPr>
              <a:spcBef>
                <a:spcPct val="35000"/>
              </a:spcBef>
              <a:buClr>
                <a:schemeClr val="hlink"/>
              </a:buClr>
              <a:buSzPct val="80000"/>
              <a:buFont typeface="Wingdings" charset="2"/>
              <a:buChar char="ü"/>
            </a:pPr>
            <a:r>
              <a:rPr lang="pt-BR" altLang="it-IT">
                <a:sym typeface="Wingdings 3" charset="2"/>
              </a:rPr>
              <a:t>Produzem os fatores hematopoéticos</a:t>
            </a:r>
            <a:endParaRPr lang="pt-BR" altLang="it-IT"/>
          </a:p>
        </p:txBody>
      </p:sp>
      <p:sp>
        <p:nvSpPr>
          <p:cNvPr id="46088" name="AutoShape 10"/>
          <p:cNvSpPr>
            <a:spLocks/>
          </p:cNvSpPr>
          <p:nvPr/>
        </p:nvSpPr>
        <p:spPr bwMode="auto">
          <a:xfrm>
            <a:off x="3459163" y="1643063"/>
            <a:ext cx="288925" cy="1079500"/>
          </a:xfrm>
          <a:prstGeom prst="leftBrace">
            <a:avLst>
              <a:gd name="adj1" fmla="val 31136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it-IT" altLang="it-IT"/>
          </a:p>
        </p:txBody>
      </p:sp>
      <p:sp>
        <p:nvSpPr>
          <p:cNvPr id="46089" name="AutoShape 11"/>
          <p:cNvSpPr>
            <a:spLocks/>
          </p:cNvSpPr>
          <p:nvPr/>
        </p:nvSpPr>
        <p:spPr bwMode="auto">
          <a:xfrm>
            <a:off x="3424238" y="3046413"/>
            <a:ext cx="323850" cy="1728787"/>
          </a:xfrm>
          <a:prstGeom prst="leftBrace">
            <a:avLst>
              <a:gd name="adj1" fmla="val 44485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it-IT" altLang="it-IT"/>
          </a:p>
        </p:txBody>
      </p:sp>
      <p:sp>
        <p:nvSpPr>
          <p:cNvPr id="46090" name="AutoShape 10"/>
          <p:cNvSpPr>
            <a:spLocks/>
          </p:cNvSpPr>
          <p:nvPr/>
        </p:nvSpPr>
        <p:spPr bwMode="auto">
          <a:xfrm>
            <a:off x="3443288" y="5314950"/>
            <a:ext cx="288925" cy="1079500"/>
          </a:xfrm>
          <a:prstGeom prst="leftBrace">
            <a:avLst>
              <a:gd name="adj1" fmla="val 31136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it-IT" altLang="it-IT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5" name="Group 134"/>
          <p:cNvGrpSpPr>
            <a:grpSpLocks/>
          </p:cNvGrpSpPr>
          <p:nvPr/>
        </p:nvGrpSpPr>
        <p:grpSpPr bwMode="auto">
          <a:xfrm>
            <a:off x="1042988" y="1103313"/>
            <a:ext cx="6872287" cy="3590925"/>
            <a:chOff x="347" y="723"/>
            <a:chExt cx="4944" cy="2585"/>
          </a:xfrm>
        </p:grpSpPr>
        <p:sp>
          <p:nvSpPr>
            <p:cNvPr id="47125" name="Rectangle 5"/>
            <p:cNvSpPr>
              <a:spLocks noChangeAspect="1" noChangeArrowheads="1"/>
            </p:cNvSpPr>
            <p:nvPr/>
          </p:nvSpPr>
          <p:spPr bwMode="auto">
            <a:xfrm>
              <a:off x="392" y="723"/>
              <a:ext cx="4876" cy="258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hlink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pt-BR" altLang="it-IT" sz="1200"/>
            </a:p>
          </p:txBody>
        </p:sp>
        <p:grpSp>
          <p:nvGrpSpPr>
            <p:cNvPr id="47126" name="Group 6"/>
            <p:cNvGrpSpPr>
              <a:grpSpLocks noChangeAspect="1"/>
            </p:cNvGrpSpPr>
            <p:nvPr/>
          </p:nvGrpSpPr>
          <p:grpSpPr bwMode="auto">
            <a:xfrm>
              <a:off x="950" y="2649"/>
              <a:ext cx="3693" cy="288"/>
              <a:chOff x="566" y="3045"/>
              <a:chExt cx="4174" cy="317"/>
            </a:xfrm>
          </p:grpSpPr>
          <p:grpSp>
            <p:nvGrpSpPr>
              <p:cNvPr id="47221" name="Group 7"/>
              <p:cNvGrpSpPr>
                <a:grpSpLocks noChangeAspect="1"/>
              </p:cNvGrpSpPr>
              <p:nvPr/>
            </p:nvGrpSpPr>
            <p:grpSpPr bwMode="auto">
              <a:xfrm rot="455831">
                <a:off x="566" y="3045"/>
                <a:ext cx="1044" cy="204"/>
                <a:chOff x="249" y="2954"/>
                <a:chExt cx="1180" cy="204"/>
              </a:xfrm>
            </p:grpSpPr>
            <p:sp>
              <p:nvSpPr>
                <p:cNvPr id="47231" name="AutoShape 8"/>
                <p:cNvSpPr>
                  <a:spLocks noChangeAspect="1" noChangeArrowheads="1"/>
                </p:cNvSpPr>
                <p:nvPr/>
              </p:nvSpPr>
              <p:spPr bwMode="auto">
                <a:xfrm>
                  <a:off x="249" y="2954"/>
                  <a:ext cx="1180" cy="20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C99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it-IT" altLang="it-IT" sz="1200"/>
                </a:p>
              </p:txBody>
            </p:sp>
            <p:sp>
              <p:nvSpPr>
                <p:cNvPr id="47232" name="Oval 9" descr="Mármore marrom"/>
                <p:cNvSpPr>
                  <a:spLocks noChangeAspect="1" noChangeArrowheads="1"/>
                </p:cNvSpPr>
                <p:nvPr/>
              </p:nvSpPr>
              <p:spPr bwMode="auto">
                <a:xfrm>
                  <a:off x="635" y="2999"/>
                  <a:ext cx="408" cy="114"/>
                </a:xfrm>
                <a:prstGeom prst="ellipse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it-IT" altLang="it-IT" sz="1200"/>
                </a:p>
              </p:txBody>
            </p:sp>
          </p:grpSp>
          <p:grpSp>
            <p:nvGrpSpPr>
              <p:cNvPr id="47222" name="Group 10"/>
              <p:cNvGrpSpPr>
                <a:grpSpLocks noChangeAspect="1"/>
              </p:cNvGrpSpPr>
              <p:nvPr/>
            </p:nvGrpSpPr>
            <p:grpSpPr bwMode="auto">
              <a:xfrm rot="-449057">
                <a:off x="3696" y="3045"/>
                <a:ext cx="1044" cy="204"/>
                <a:chOff x="249" y="2954"/>
                <a:chExt cx="1180" cy="204"/>
              </a:xfrm>
            </p:grpSpPr>
            <p:sp>
              <p:nvSpPr>
                <p:cNvPr id="47229" name="AutoShape 11"/>
                <p:cNvSpPr>
                  <a:spLocks noChangeAspect="1" noChangeArrowheads="1"/>
                </p:cNvSpPr>
                <p:nvPr/>
              </p:nvSpPr>
              <p:spPr bwMode="auto">
                <a:xfrm>
                  <a:off x="249" y="2954"/>
                  <a:ext cx="1180" cy="20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C99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it-IT" altLang="it-IT" sz="1200"/>
                </a:p>
              </p:txBody>
            </p:sp>
            <p:sp>
              <p:nvSpPr>
                <p:cNvPr id="47230" name="Oval 12" descr="Mármore marrom"/>
                <p:cNvSpPr>
                  <a:spLocks noChangeAspect="1" noChangeArrowheads="1"/>
                </p:cNvSpPr>
                <p:nvPr/>
              </p:nvSpPr>
              <p:spPr bwMode="auto">
                <a:xfrm>
                  <a:off x="635" y="2999"/>
                  <a:ext cx="408" cy="114"/>
                </a:xfrm>
                <a:prstGeom prst="ellipse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it-IT" altLang="it-IT" sz="1200"/>
                </a:p>
              </p:txBody>
            </p:sp>
          </p:grpSp>
          <p:grpSp>
            <p:nvGrpSpPr>
              <p:cNvPr id="47223" name="Group 13"/>
              <p:cNvGrpSpPr>
                <a:grpSpLocks noChangeAspect="1"/>
              </p:cNvGrpSpPr>
              <p:nvPr/>
            </p:nvGrpSpPr>
            <p:grpSpPr bwMode="auto">
              <a:xfrm rot="301346">
                <a:off x="1609" y="3158"/>
                <a:ext cx="1044" cy="204"/>
                <a:chOff x="249" y="2954"/>
                <a:chExt cx="1180" cy="204"/>
              </a:xfrm>
            </p:grpSpPr>
            <p:sp>
              <p:nvSpPr>
                <p:cNvPr id="47227" name="AutoShape 14"/>
                <p:cNvSpPr>
                  <a:spLocks noChangeAspect="1" noChangeArrowheads="1"/>
                </p:cNvSpPr>
                <p:nvPr/>
              </p:nvSpPr>
              <p:spPr bwMode="auto">
                <a:xfrm>
                  <a:off x="249" y="2954"/>
                  <a:ext cx="1180" cy="20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C99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it-IT" altLang="it-IT" sz="1200"/>
                </a:p>
              </p:txBody>
            </p:sp>
            <p:sp>
              <p:nvSpPr>
                <p:cNvPr id="47228" name="Oval 15" descr="Mármore marrom"/>
                <p:cNvSpPr>
                  <a:spLocks noChangeAspect="1" noChangeArrowheads="1"/>
                </p:cNvSpPr>
                <p:nvPr/>
              </p:nvSpPr>
              <p:spPr bwMode="auto">
                <a:xfrm>
                  <a:off x="635" y="2999"/>
                  <a:ext cx="408" cy="114"/>
                </a:xfrm>
                <a:prstGeom prst="ellipse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it-IT" altLang="it-IT" sz="1200"/>
                </a:p>
              </p:txBody>
            </p:sp>
          </p:grpSp>
          <p:grpSp>
            <p:nvGrpSpPr>
              <p:cNvPr id="47224" name="Group 16"/>
              <p:cNvGrpSpPr>
                <a:grpSpLocks noChangeAspect="1"/>
              </p:cNvGrpSpPr>
              <p:nvPr/>
            </p:nvGrpSpPr>
            <p:grpSpPr bwMode="auto">
              <a:xfrm rot="-291565">
                <a:off x="2653" y="3158"/>
                <a:ext cx="1044" cy="204"/>
                <a:chOff x="249" y="2954"/>
                <a:chExt cx="1180" cy="204"/>
              </a:xfrm>
            </p:grpSpPr>
            <p:sp>
              <p:nvSpPr>
                <p:cNvPr id="47225" name="AutoShape 17"/>
                <p:cNvSpPr>
                  <a:spLocks noChangeAspect="1" noChangeArrowheads="1"/>
                </p:cNvSpPr>
                <p:nvPr/>
              </p:nvSpPr>
              <p:spPr bwMode="auto">
                <a:xfrm>
                  <a:off x="249" y="2954"/>
                  <a:ext cx="1180" cy="20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C99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it-IT" altLang="it-IT" sz="1200"/>
                </a:p>
              </p:txBody>
            </p:sp>
            <p:sp>
              <p:nvSpPr>
                <p:cNvPr id="47226" name="Oval 18" descr="Mármore marrom"/>
                <p:cNvSpPr>
                  <a:spLocks noChangeAspect="1" noChangeArrowheads="1"/>
                </p:cNvSpPr>
                <p:nvPr/>
              </p:nvSpPr>
              <p:spPr bwMode="auto">
                <a:xfrm>
                  <a:off x="635" y="2999"/>
                  <a:ext cx="408" cy="114"/>
                </a:xfrm>
                <a:prstGeom prst="ellipse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it-IT" altLang="it-IT" sz="1200"/>
                </a:p>
              </p:txBody>
            </p:sp>
          </p:grpSp>
        </p:grpSp>
        <p:grpSp>
          <p:nvGrpSpPr>
            <p:cNvPr id="47127" name="Group 19"/>
            <p:cNvGrpSpPr>
              <a:grpSpLocks noChangeAspect="1"/>
            </p:cNvGrpSpPr>
            <p:nvPr/>
          </p:nvGrpSpPr>
          <p:grpSpPr bwMode="auto">
            <a:xfrm rot="296691">
              <a:off x="1893" y="2567"/>
              <a:ext cx="871" cy="167"/>
              <a:chOff x="2154" y="2976"/>
              <a:chExt cx="984" cy="184"/>
            </a:xfrm>
          </p:grpSpPr>
          <p:sp>
            <p:nvSpPr>
              <p:cNvPr id="47219" name="Freeform 20"/>
              <p:cNvSpPr>
                <a:spLocks noChangeAspect="1"/>
              </p:cNvSpPr>
              <p:nvPr/>
            </p:nvSpPr>
            <p:spPr bwMode="auto">
              <a:xfrm>
                <a:off x="2154" y="2976"/>
                <a:ext cx="984" cy="184"/>
              </a:xfrm>
              <a:custGeom>
                <a:avLst/>
                <a:gdLst>
                  <a:gd name="T0" fmla="*/ 0 w 984"/>
                  <a:gd name="T1" fmla="*/ 88 h 352"/>
                  <a:gd name="T2" fmla="*/ 120 w 984"/>
                  <a:gd name="T3" fmla="*/ 42 h 352"/>
                  <a:gd name="T4" fmla="*/ 240 w 984"/>
                  <a:gd name="T5" fmla="*/ 0 h 352"/>
                  <a:gd name="T6" fmla="*/ 584 w 984"/>
                  <a:gd name="T7" fmla="*/ 4 h 352"/>
                  <a:gd name="T8" fmla="*/ 832 w 984"/>
                  <a:gd name="T9" fmla="*/ 42 h 352"/>
                  <a:gd name="T10" fmla="*/ 928 w 984"/>
                  <a:gd name="T11" fmla="*/ 71 h 352"/>
                  <a:gd name="T12" fmla="*/ 984 w 984"/>
                  <a:gd name="T13" fmla="*/ 100 h 352"/>
                  <a:gd name="T14" fmla="*/ 872 w 984"/>
                  <a:gd name="T15" fmla="*/ 130 h 352"/>
                  <a:gd name="T16" fmla="*/ 632 w 984"/>
                  <a:gd name="T17" fmla="*/ 180 h 352"/>
                  <a:gd name="T18" fmla="*/ 488 w 984"/>
                  <a:gd name="T19" fmla="*/ 184 h 352"/>
                  <a:gd name="T20" fmla="*/ 368 w 984"/>
                  <a:gd name="T21" fmla="*/ 176 h 352"/>
                  <a:gd name="T22" fmla="*/ 312 w 984"/>
                  <a:gd name="T23" fmla="*/ 159 h 352"/>
                  <a:gd name="T24" fmla="*/ 216 w 984"/>
                  <a:gd name="T25" fmla="*/ 134 h 352"/>
                  <a:gd name="T26" fmla="*/ 104 w 984"/>
                  <a:gd name="T27" fmla="*/ 100 h 352"/>
                  <a:gd name="T28" fmla="*/ 40 w 984"/>
                  <a:gd name="T29" fmla="*/ 92 h 352"/>
                  <a:gd name="T30" fmla="*/ 8 w 984"/>
                  <a:gd name="T31" fmla="*/ 84 h 352"/>
                  <a:gd name="T32" fmla="*/ 0 w 984"/>
                  <a:gd name="T33" fmla="*/ 88 h 3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84"/>
                  <a:gd name="T52" fmla="*/ 0 h 352"/>
                  <a:gd name="T53" fmla="*/ 984 w 984"/>
                  <a:gd name="T54" fmla="*/ 352 h 35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84" h="352">
                    <a:moveTo>
                      <a:pt x="0" y="168"/>
                    </a:moveTo>
                    <a:cubicBezTo>
                      <a:pt x="31" y="127"/>
                      <a:pt x="71" y="96"/>
                      <a:pt x="120" y="80"/>
                    </a:cubicBezTo>
                    <a:cubicBezTo>
                      <a:pt x="148" y="24"/>
                      <a:pt x="184" y="16"/>
                      <a:pt x="240" y="0"/>
                    </a:cubicBezTo>
                    <a:cubicBezTo>
                      <a:pt x="355" y="3"/>
                      <a:pt x="469" y="4"/>
                      <a:pt x="584" y="8"/>
                    </a:cubicBezTo>
                    <a:cubicBezTo>
                      <a:pt x="668" y="11"/>
                      <a:pt x="759" y="39"/>
                      <a:pt x="832" y="80"/>
                    </a:cubicBezTo>
                    <a:cubicBezTo>
                      <a:pt x="868" y="100"/>
                      <a:pt x="890" y="123"/>
                      <a:pt x="928" y="136"/>
                    </a:cubicBezTo>
                    <a:cubicBezTo>
                      <a:pt x="947" y="165"/>
                      <a:pt x="965" y="163"/>
                      <a:pt x="984" y="192"/>
                    </a:cubicBezTo>
                    <a:cubicBezTo>
                      <a:pt x="950" y="215"/>
                      <a:pt x="909" y="229"/>
                      <a:pt x="872" y="248"/>
                    </a:cubicBezTo>
                    <a:cubicBezTo>
                      <a:pt x="798" y="285"/>
                      <a:pt x="717" y="336"/>
                      <a:pt x="632" y="344"/>
                    </a:cubicBezTo>
                    <a:cubicBezTo>
                      <a:pt x="584" y="348"/>
                      <a:pt x="536" y="349"/>
                      <a:pt x="488" y="352"/>
                    </a:cubicBezTo>
                    <a:cubicBezTo>
                      <a:pt x="448" y="347"/>
                      <a:pt x="407" y="344"/>
                      <a:pt x="368" y="336"/>
                    </a:cubicBezTo>
                    <a:cubicBezTo>
                      <a:pt x="347" y="332"/>
                      <a:pt x="330" y="314"/>
                      <a:pt x="312" y="304"/>
                    </a:cubicBezTo>
                    <a:cubicBezTo>
                      <a:pt x="281" y="287"/>
                      <a:pt x="248" y="272"/>
                      <a:pt x="216" y="256"/>
                    </a:cubicBezTo>
                    <a:cubicBezTo>
                      <a:pt x="179" y="237"/>
                      <a:pt x="144" y="205"/>
                      <a:pt x="104" y="192"/>
                    </a:cubicBezTo>
                    <a:cubicBezTo>
                      <a:pt x="83" y="185"/>
                      <a:pt x="61" y="183"/>
                      <a:pt x="40" y="176"/>
                    </a:cubicBezTo>
                    <a:cubicBezTo>
                      <a:pt x="29" y="172"/>
                      <a:pt x="20" y="162"/>
                      <a:pt x="8" y="160"/>
                    </a:cubicBezTo>
                    <a:cubicBezTo>
                      <a:pt x="4" y="159"/>
                      <a:pt x="3" y="165"/>
                      <a:pt x="0" y="16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220" name="Oval 21" descr="Malha roxa"/>
              <p:cNvSpPr>
                <a:spLocks noChangeAspect="1" noChangeArrowheads="1"/>
              </p:cNvSpPr>
              <p:nvPr/>
            </p:nvSpPr>
            <p:spPr bwMode="auto">
              <a:xfrm>
                <a:off x="2517" y="2999"/>
                <a:ext cx="295" cy="136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it-IT" altLang="it-IT" sz="1200"/>
              </a:p>
            </p:txBody>
          </p:sp>
        </p:grpSp>
        <p:grpSp>
          <p:nvGrpSpPr>
            <p:cNvPr id="47128" name="Group 22"/>
            <p:cNvGrpSpPr>
              <a:grpSpLocks noChangeAspect="1"/>
            </p:cNvGrpSpPr>
            <p:nvPr/>
          </p:nvGrpSpPr>
          <p:grpSpPr bwMode="auto">
            <a:xfrm rot="-421050">
              <a:off x="2736" y="2567"/>
              <a:ext cx="890" cy="167"/>
              <a:chOff x="2154" y="2976"/>
              <a:chExt cx="984" cy="184"/>
            </a:xfrm>
          </p:grpSpPr>
          <p:sp>
            <p:nvSpPr>
              <p:cNvPr id="47217" name="Freeform 23"/>
              <p:cNvSpPr>
                <a:spLocks noChangeAspect="1"/>
              </p:cNvSpPr>
              <p:nvPr/>
            </p:nvSpPr>
            <p:spPr bwMode="auto">
              <a:xfrm>
                <a:off x="2154" y="2976"/>
                <a:ext cx="984" cy="184"/>
              </a:xfrm>
              <a:custGeom>
                <a:avLst/>
                <a:gdLst>
                  <a:gd name="T0" fmla="*/ 0 w 984"/>
                  <a:gd name="T1" fmla="*/ 88 h 352"/>
                  <a:gd name="T2" fmla="*/ 120 w 984"/>
                  <a:gd name="T3" fmla="*/ 42 h 352"/>
                  <a:gd name="T4" fmla="*/ 240 w 984"/>
                  <a:gd name="T5" fmla="*/ 0 h 352"/>
                  <a:gd name="T6" fmla="*/ 584 w 984"/>
                  <a:gd name="T7" fmla="*/ 4 h 352"/>
                  <a:gd name="T8" fmla="*/ 832 w 984"/>
                  <a:gd name="T9" fmla="*/ 42 h 352"/>
                  <a:gd name="T10" fmla="*/ 928 w 984"/>
                  <a:gd name="T11" fmla="*/ 71 h 352"/>
                  <a:gd name="T12" fmla="*/ 984 w 984"/>
                  <a:gd name="T13" fmla="*/ 100 h 352"/>
                  <a:gd name="T14" fmla="*/ 872 w 984"/>
                  <a:gd name="T15" fmla="*/ 130 h 352"/>
                  <a:gd name="T16" fmla="*/ 632 w 984"/>
                  <a:gd name="T17" fmla="*/ 180 h 352"/>
                  <a:gd name="T18" fmla="*/ 488 w 984"/>
                  <a:gd name="T19" fmla="*/ 184 h 352"/>
                  <a:gd name="T20" fmla="*/ 368 w 984"/>
                  <a:gd name="T21" fmla="*/ 176 h 352"/>
                  <a:gd name="T22" fmla="*/ 312 w 984"/>
                  <a:gd name="T23" fmla="*/ 159 h 352"/>
                  <a:gd name="T24" fmla="*/ 216 w 984"/>
                  <a:gd name="T25" fmla="*/ 134 h 352"/>
                  <a:gd name="T26" fmla="*/ 104 w 984"/>
                  <a:gd name="T27" fmla="*/ 100 h 352"/>
                  <a:gd name="T28" fmla="*/ 40 w 984"/>
                  <a:gd name="T29" fmla="*/ 92 h 352"/>
                  <a:gd name="T30" fmla="*/ 8 w 984"/>
                  <a:gd name="T31" fmla="*/ 84 h 352"/>
                  <a:gd name="T32" fmla="*/ 0 w 984"/>
                  <a:gd name="T33" fmla="*/ 88 h 3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84"/>
                  <a:gd name="T52" fmla="*/ 0 h 352"/>
                  <a:gd name="T53" fmla="*/ 984 w 984"/>
                  <a:gd name="T54" fmla="*/ 352 h 35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84" h="352">
                    <a:moveTo>
                      <a:pt x="0" y="168"/>
                    </a:moveTo>
                    <a:cubicBezTo>
                      <a:pt x="31" y="127"/>
                      <a:pt x="71" y="96"/>
                      <a:pt x="120" y="80"/>
                    </a:cubicBezTo>
                    <a:cubicBezTo>
                      <a:pt x="148" y="24"/>
                      <a:pt x="184" y="16"/>
                      <a:pt x="240" y="0"/>
                    </a:cubicBezTo>
                    <a:cubicBezTo>
                      <a:pt x="355" y="3"/>
                      <a:pt x="469" y="4"/>
                      <a:pt x="584" y="8"/>
                    </a:cubicBezTo>
                    <a:cubicBezTo>
                      <a:pt x="668" y="11"/>
                      <a:pt x="759" y="39"/>
                      <a:pt x="832" y="80"/>
                    </a:cubicBezTo>
                    <a:cubicBezTo>
                      <a:pt x="868" y="100"/>
                      <a:pt x="890" y="123"/>
                      <a:pt x="928" y="136"/>
                    </a:cubicBezTo>
                    <a:cubicBezTo>
                      <a:pt x="947" y="165"/>
                      <a:pt x="965" y="163"/>
                      <a:pt x="984" y="192"/>
                    </a:cubicBezTo>
                    <a:cubicBezTo>
                      <a:pt x="950" y="215"/>
                      <a:pt x="909" y="229"/>
                      <a:pt x="872" y="248"/>
                    </a:cubicBezTo>
                    <a:cubicBezTo>
                      <a:pt x="798" y="285"/>
                      <a:pt x="717" y="336"/>
                      <a:pt x="632" y="344"/>
                    </a:cubicBezTo>
                    <a:cubicBezTo>
                      <a:pt x="584" y="348"/>
                      <a:pt x="536" y="349"/>
                      <a:pt x="488" y="352"/>
                    </a:cubicBezTo>
                    <a:cubicBezTo>
                      <a:pt x="448" y="347"/>
                      <a:pt x="407" y="344"/>
                      <a:pt x="368" y="336"/>
                    </a:cubicBezTo>
                    <a:cubicBezTo>
                      <a:pt x="347" y="332"/>
                      <a:pt x="330" y="314"/>
                      <a:pt x="312" y="304"/>
                    </a:cubicBezTo>
                    <a:cubicBezTo>
                      <a:pt x="281" y="287"/>
                      <a:pt x="248" y="272"/>
                      <a:pt x="216" y="256"/>
                    </a:cubicBezTo>
                    <a:cubicBezTo>
                      <a:pt x="179" y="237"/>
                      <a:pt x="144" y="205"/>
                      <a:pt x="104" y="192"/>
                    </a:cubicBezTo>
                    <a:cubicBezTo>
                      <a:pt x="83" y="185"/>
                      <a:pt x="61" y="183"/>
                      <a:pt x="40" y="176"/>
                    </a:cubicBezTo>
                    <a:cubicBezTo>
                      <a:pt x="29" y="172"/>
                      <a:pt x="20" y="162"/>
                      <a:pt x="8" y="160"/>
                    </a:cubicBezTo>
                    <a:cubicBezTo>
                      <a:pt x="4" y="159"/>
                      <a:pt x="3" y="165"/>
                      <a:pt x="0" y="16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218" name="Oval 24" descr="Malha roxa"/>
              <p:cNvSpPr>
                <a:spLocks noChangeAspect="1" noChangeArrowheads="1"/>
              </p:cNvSpPr>
              <p:nvPr/>
            </p:nvSpPr>
            <p:spPr bwMode="auto">
              <a:xfrm>
                <a:off x="2517" y="2999"/>
                <a:ext cx="295" cy="136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it-IT" altLang="it-IT" sz="1200"/>
              </a:p>
            </p:txBody>
          </p:sp>
        </p:grpSp>
        <p:grpSp>
          <p:nvGrpSpPr>
            <p:cNvPr id="47129" name="Group 25"/>
            <p:cNvGrpSpPr>
              <a:grpSpLocks noChangeAspect="1"/>
            </p:cNvGrpSpPr>
            <p:nvPr/>
          </p:nvGrpSpPr>
          <p:grpSpPr bwMode="auto">
            <a:xfrm>
              <a:off x="3680" y="2052"/>
              <a:ext cx="653" cy="636"/>
              <a:chOff x="4173" y="2409"/>
              <a:chExt cx="739" cy="701"/>
            </a:xfrm>
          </p:grpSpPr>
          <p:sp>
            <p:nvSpPr>
              <p:cNvPr id="47215" name="Freeform 26" descr="Gotas"/>
              <p:cNvSpPr>
                <a:spLocks noChangeAspect="1"/>
              </p:cNvSpPr>
              <p:nvPr/>
            </p:nvSpPr>
            <p:spPr bwMode="auto">
              <a:xfrm rot="4768113">
                <a:off x="4192" y="2390"/>
                <a:ext cx="701" cy="739"/>
              </a:xfrm>
              <a:custGeom>
                <a:avLst/>
                <a:gdLst>
                  <a:gd name="T0" fmla="*/ 152 w 701"/>
                  <a:gd name="T1" fmla="*/ 91 h 739"/>
                  <a:gd name="T2" fmla="*/ 128 w 701"/>
                  <a:gd name="T3" fmla="*/ 187 h 739"/>
                  <a:gd name="T4" fmla="*/ 48 w 701"/>
                  <a:gd name="T5" fmla="*/ 235 h 739"/>
                  <a:gd name="T6" fmla="*/ 16 w 701"/>
                  <a:gd name="T7" fmla="*/ 283 h 739"/>
                  <a:gd name="T8" fmla="*/ 0 w 701"/>
                  <a:gd name="T9" fmla="*/ 307 h 739"/>
                  <a:gd name="T10" fmla="*/ 40 w 701"/>
                  <a:gd name="T11" fmla="*/ 411 h 739"/>
                  <a:gd name="T12" fmla="*/ 56 w 701"/>
                  <a:gd name="T13" fmla="*/ 435 h 739"/>
                  <a:gd name="T14" fmla="*/ 104 w 701"/>
                  <a:gd name="T15" fmla="*/ 459 h 739"/>
                  <a:gd name="T16" fmla="*/ 136 w 701"/>
                  <a:gd name="T17" fmla="*/ 563 h 739"/>
                  <a:gd name="T18" fmla="*/ 144 w 701"/>
                  <a:gd name="T19" fmla="*/ 587 h 739"/>
                  <a:gd name="T20" fmla="*/ 168 w 701"/>
                  <a:gd name="T21" fmla="*/ 595 h 739"/>
                  <a:gd name="T22" fmla="*/ 304 w 701"/>
                  <a:gd name="T23" fmla="*/ 643 h 739"/>
                  <a:gd name="T24" fmla="*/ 352 w 701"/>
                  <a:gd name="T25" fmla="*/ 659 h 739"/>
                  <a:gd name="T26" fmla="*/ 376 w 701"/>
                  <a:gd name="T27" fmla="*/ 667 h 739"/>
                  <a:gd name="T28" fmla="*/ 456 w 701"/>
                  <a:gd name="T29" fmla="*/ 739 h 739"/>
                  <a:gd name="T30" fmla="*/ 496 w 701"/>
                  <a:gd name="T31" fmla="*/ 723 h 739"/>
                  <a:gd name="T32" fmla="*/ 544 w 701"/>
                  <a:gd name="T33" fmla="*/ 611 h 739"/>
                  <a:gd name="T34" fmla="*/ 664 w 701"/>
                  <a:gd name="T35" fmla="*/ 547 h 739"/>
                  <a:gd name="T36" fmla="*/ 672 w 701"/>
                  <a:gd name="T37" fmla="*/ 403 h 739"/>
                  <a:gd name="T38" fmla="*/ 624 w 701"/>
                  <a:gd name="T39" fmla="*/ 243 h 739"/>
                  <a:gd name="T40" fmla="*/ 576 w 701"/>
                  <a:gd name="T41" fmla="*/ 163 h 739"/>
                  <a:gd name="T42" fmla="*/ 560 w 701"/>
                  <a:gd name="T43" fmla="*/ 139 h 739"/>
                  <a:gd name="T44" fmla="*/ 544 w 701"/>
                  <a:gd name="T45" fmla="*/ 115 h 739"/>
                  <a:gd name="T46" fmla="*/ 536 w 701"/>
                  <a:gd name="T47" fmla="*/ 35 h 739"/>
                  <a:gd name="T48" fmla="*/ 488 w 701"/>
                  <a:gd name="T49" fmla="*/ 3 h 739"/>
                  <a:gd name="T50" fmla="*/ 384 w 701"/>
                  <a:gd name="T51" fmla="*/ 19 h 739"/>
                  <a:gd name="T52" fmla="*/ 368 w 701"/>
                  <a:gd name="T53" fmla="*/ 43 h 739"/>
                  <a:gd name="T54" fmla="*/ 336 w 701"/>
                  <a:gd name="T55" fmla="*/ 51 h 739"/>
                  <a:gd name="T56" fmla="*/ 288 w 701"/>
                  <a:gd name="T57" fmla="*/ 67 h 739"/>
                  <a:gd name="T58" fmla="*/ 256 w 701"/>
                  <a:gd name="T59" fmla="*/ 51 h 739"/>
                  <a:gd name="T60" fmla="*/ 160 w 701"/>
                  <a:gd name="T61" fmla="*/ 75 h 739"/>
                  <a:gd name="T62" fmla="*/ 152 w 701"/>
                  <a:gd name="T63" fmla="*/ 91 h 73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01"/>
                  <a:gd name="T97" fmla="*/ 0 h 739"/>
                  <a:gd name="T98" fmla="*/ 701 w 701"/>
                  <a:gd name="T99" fmla="*/ 739 h 73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01" h="739">
                    <a:moveTo>
                      <a:pt x="152" y="91"/>
                    </a:moveTo>
                    <a:cubicBezTo>
                      <a:pt x="129" y="126"/>
                      <a:pt x="118" y="146"/>
                      <a:pt x="128" y="187"/>
                    </a:cubicBezTo>
                    <a:cubicBezTo>
                      <a:pt x="107" y="219"/>
                      <a:pt x="82" y="218"/>
                      <a:pt x="48" y="235"/>
                    </a:cubicBezTo>
                    <a:cubicBezTo>
                      <a:pt x="37" y="251"/>
                      <a:pt x="27" y="267"/>
                      <a:pt x="16" y="283"/>
                    </a:cubicBezTo>
                    <a:cubicBezTo>
                      <a:pt x="11" y="291"/>
                      <a:pt x="0" y="307"/>
                      <a:pt x="0" y="307"/>
                    </a:cubicBezTo>
                    <a:cubicBezTo>
                      <a:pt x="8" y="366"/>
                      <a:pt x="6" y="370"/>
                      <a:pt x="40" y="411"/>
                    </a:cubicBezTo>
                    <a:cubicBezTo>
                      <a:pt x="46" y="418"/>
                      <a:pt x="48" y="429"/>
                      <a:pt x="56" y="435"/>
                    </a:cubicBezTo>
                    <a:cubicBezTo>
                      <a:pt x="70" y="446"/>
                      <a:pt x="89" y="449"/>
                      <a:pt x="104" y="459"/>
                    </a:cubicBezTo>
                    <a:cubicBezTo>
                      <a:pt x="116" y="494"/>
                      <a:pt x="126" y="528"/>
                      <a:pt x="136" y="563"/>
                    </a:cubicBezTo>
                    <a:cubicBezTo>
                      <a:pt x="138" y="571"/>
                      <a:pt x="138" y="581"/>
                      <a:pt x="144" y="587"/>
                    </a:cubicBezTo>
                    <a:cubicBezTo>
                      <a:pt x="150" y="593"/>
                      <a:pt x="160" y="591"/>
                      <a:pt x="168" y="595"/>
                    </a:cubicBezTo>
                    <a:cubicBezTo>
                      <a:pt x="228" y="625"/>
                      <a:pt x="228" y="634"/>
                      <a:pt x="304" y="643"/>
                    </a:cubicBezTo>
                    <a:cubicBezTo>
                      <a:pt x="320" y="648"/>
                      <a:pt x="336" y="654"/>
                      <a:pt x="352" y="659"/>
                    </a:cubicBezTo>
                    <a:cubicBezTo>
                      <a:pt x="360" y="662"/>
                      <a:pt x="376" y="667"/>
                      <a:pt x="376" y="667"/>
                    </a:cubicBezTo>
                    <a:cubicBezTo>
                      <a:pt x="405" y="711"/>
                      <a:pt x="408" y="723"/>
                      <a:pt x="456" y="739"/>
                    </a:cubicBezTo>
                    <a:cubicBezTo>
                      <a:pt x="469" y="734"/>
                      <a:pt x="485" y="732"/>
                      <a:pt x="496" y="723"/>
                    </a:cubicBezTo>
                    <a:cubicBezTo>
                      <a:pt x="508" y="713"/>
                      <a:pt x="531" y="624"/>
                      <a:pt x="544" y="611"/>
                    </a:cubicBezTo>
                    <a:cubicBezTo>
                      <a:pt x="576" y="579"/>
                      <a:pt x="625" y="567"/>
                      <a:pt x="664" y="547"/>
                    </a:cubicBezTo>
                    <a:cubicBezTo>
                      <a:pt x="696" y="484"/>
                      <a:pt x="688" y="489"/>
                      <a:pt x="672" y="403"/>
                    </a:cubicBezTo>
                    <a:cubicBezTo>
                      <a:pt x="686" y="334"/>
                      <a:pt x="701" y="281"/>
                      <a:pt x="624" y="243"/>
                    </a:cubicBezTo>
                    <a:cubicBezTo>
                      <a:pt x="599" y="194"/>
                      <a:pt x="615" y="221"/>
                      <a:pt x="576" y="163"/>
                    </a:cubicBezTo>
                    <a:cubicBezTo>
                      <a:pt x="571" y="155"/>
                      <a:pt x="565" y="147"/>
                      <a:pt x="560" y="139"/>
                    </a:cubicBezTo>
                    <a:cubicBezTo>
                      <a:pt x="555" y="131"/>
                      <a:pt x="544" y="115"/>
                      <a:pt x="544" y="115"/>
                    </a:cubicBezTo>
                    <a:cubicBezTo>
                      <a:pt x="554" y="84"/>
                      <a:pt x="563" y="72"/>
                      <a:pt x="536" y="35"/>
                    </a:cubicBezTo>
                    <a:cubicBezTo>
                      <a:pt x="525" y="19"/>
                      <a:pt x="488" y="3"/>
                      <a:pt x="488" y="3"/>
                    </a:cubicBezTo>
                    <a:cubicBezTo>
                      <a:pt x="453" y="7"/>
                      <a:pt x="413" y="0"/>
                      <a:pt x="384" y="19"/>
                    </a:cubicBezTo>
                    <a:cubicBezTo>
                      <a:pt x="376" y="24"/>
                      <a:pt x="376" y="38"/>
                      <a:pt x="368" y="43"/>
                    </a:cubicBezTo>
                    <a:cubicBezTo>
                      <a:pt x="359" y="49"/>
                      <a:pt x="347" y="48"/>
                      <a:pt x="336" y="51"/>
                    </a:cubicBezTo>
                    <a:cubicBezTo>
                      <a:pt x="320" y="56"/>
                      <a:pt x="288" y="67"/>
                      <a:pt x="288" y="67"/>
                    </a:cubicBezTo>
                    <a:cubicBezTo>
                      <a:pt x="277" y="62"/>
                      <a:pt x="268" y="52"/>
                      <a:pt x="256" y="51"/>
                    </a:cubicBezTo>
                    <a:cubicBezTo>
                      <a:pt x="241" y="49"/>
                      <a:pt x="174" y="66"/>
                      <a:pt x="160" y="75"/>
                    </a:cubicBezTo>
                    <a:cubicBezTo>
                      <a:pt x="155" y="78"/>
                      <a:pt x="155" y="86"/>
                      <a:pt x="152" y="91"/>
                    </a:cubicBezTo>
                    <a:close/>
                  </a:path>
                </a:pathLst>
              </a:custGeom>
              <a:blipFill dpi="0" rotWithShape="1">
                <a:blip r:embed="rId4"/>
                <a:srcRect/>
                <a:tile tx="0" ty="0" sx="100000" sy="100000" flip="none" algn="tl"/>
              </a:blip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216" name="Freeform 27" descr="Confetes grandes"/>
              <p:cNvSpPr>
                <a:spLocks noChangeAspect="1"/>
              </p:cNvSpPr>
              <p:nvPr/>
            </p:nvSpPr>
            <p:spPr bwMode="auto">
              <a:xfrm rot="10800000">
                <a:off x="4439" y="2573"/>
                <a:ext cx="333" cy="320"/>
              </a:xfrm>
              <a:custGeom>
                <a:avLst/>
                <a:gdLst>
                  <a:gd name="T0" fmla="*/ 101 w 333"/>
                  <a:gd name="T1" fmla="*/ 32 h 320"/>
                  <a:gd name="T2" fmla="*/ 21 w 333"/>
                  <a:gd name="T3" fmla="*/ 88 h 320"/>
                  <a:gd name="T4" fmla="*/ 5 w 333"/>
                  <a:gd name="T5" fmla="*/ 112 h 320"/>
                  <a:gd name="T6" fmla="*/ 61 w 333"/>
                  <a:gd name="T7" fmla="*/ 208 h 320"/>
                  <a:gd name="T8" fmla="*/ 133 w 333"/>
                  <a:gd name="T9" fmla="*/ 256 h 320"/>
                  <a:gd name="T10" fmla="*/ 157 w 333"/>
                  <a:gd name="T11" fmla="*/ 304 h 320"/>
                  <a:gd name="T12" fmla="*/ 205 w 333"/>
                  <a:gd name="T13" fmla="*/ 320 h 320"/>
                  <a:gd name="T14" fmla="*/ 301 w 333"/>
                  <a:gd name="T15" fmla="*/ 288 h 320"/>
                  <a:gd name="T16" fmla="*/ 317 w 333"/>
                  <a:gd name="T17" fmla="*/ 232 h 320"/>
                  <a:gd name="T18" fmla="*/ 333 w 333"/>
                  <a:gd name="T19" fmla="*/ 184 h 320"/>
                  <a:gd name="T20" fmla="*/ 269 w 333"/>
                  <a:gd name="T21" fmla="*/ 80 h 320"/>
                  <a:gd name="T22" fmla="*/ 237 w 333"/>
                  <a:gd name="T23" fmla="*/ 32 h 320"/>
                  <a:gd name="T24" fmla="*/ 181 w 333"/>
                  <a:gd name="T25" fmla="*/ 0 h 320"/>
                  <a:gd name="T26" fmla="*/ 133 w 333"/>
                  <a:gd name="T27" fmla="*/ 16 h 320"/>
                  <a:gd name="T28" fmla="*/ 101 w 333"/>
                  <a:gd name="T29" fmla="*/ 32 h 320"/>
                  <a:gd name="T30" fmla="*/ 69 w 333"/>
                  <a:gd name="T31" fmla="*/ 40 h 320"/>
                  <a:gd name="T32" fmla="*/ 101 w 333"/>
                  <a:gd name="T33" fmla="*/ 32 h 3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3"/>
                  <a:gd name="T52" fmla="*/ 0 h 320"/>
                  <a:gd name="T53" fmla="*/ 333 w 333"/>
                  <a:gd name="T54" fmla="*/ 320 h 3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3" h="320">
                    <a:moveTo>
                      <a:pt x="101" y="32"/>
                    </a:moveTo>
                    <a:cubicBezTo>
                      <a:pt x="66" y="49"/>
                      <a:pt x="56" y="71"/>
                      <a:pt x="21" y="88"/>
                    </a:cubicBezTo>
                    <a:cubicBezTo>
                      <a:pt x="16" y="96"/>
                      <a:pt x="6" y="102"/>
                      <a:pt x="5" y="112"/>
                    </a:cubicBezTo>
                    <a:cubicBezTo>
                      <a:pt x="0" y="152"/>
                      <a:pt x="25" y="196"/>
                      <a:pt x="61" y="208"/>
                    </a:cubicBezTo>
                    <a:cubicBezTo>
                      <a:pt x="85" y="232"/>
                      <a:pt x="101" y="245"/>
                      <a:pt x="133" y="256"/>
                    </a:cubicBezTo>
                    <a:cubicBezTo>
                      <a:pt x="137" y="269"/>
                      <a:pt x="144" y="296"/>
                      <a:pt x="157" y="304"/>
                    </a:cubicBezTo>
                    <a:cubicBezTo>
                      <a:pt x="171" y="313"/>
                      <a:pt x="205" y="320"/>
                      <a:pt x="205" y="320"/>
                    </a:cubicBezTo>
                    <a:cubicBezTo>
                      <a:pt x="222" y="316"/>
                      <a:pt x="282" y="312"/>
                      <a:pt x="301" y="288"/>
                    </a:cubicBezTo>
                    <a:cubicBezTo>
                      <a:pt x="305" y="283"/>
                      <a:pt x="316" y="234"/>
                      <a:pt x="317" y="232"/>
                    </a:cubicBezTo>
                    <a:cubicBezTo>
                      <a:pt x="322" y="216"/>
                      <a:pt x="333" y="184"/>
                      <a:pt x="333" y="184"/>
                    </a:cubicBezTo>
                    <a:cubicBezTo>
                      <a:pt x="315" y="147"/>
                      <a:pt x="292" y="114"/>
                      <a:pt x="269" y="80"/>
                    </a:cubicBezTo>
                    <a:cubicBezTo>
                      <a:pt x="258" y="64"/>
                      <a:pt x="254" y="41"/>
                      <a:pt x="237" y="32"/>
                    </a:cubicBezTo>
                    <a:cubicBezTo>
                      <a:pt x="196" y="12"/>
                      <a:pt x="215" y="23"/>
                      <a:pt x="181" y="0"/>
                    </a:cubicBezTo>
                    <a:cubicBezTo>
                      <a:pt x="165" y="5"/>
                      <a:pt x="148" y="8"/>
                      <a:pt x="133" y="16"/>
                    </a:cubicBezTo>
                    <a:cubicBezTo>
                      <a:pt x="122" y="21"/>
                      <a:pt x="112" y="28"/>
                      <a:pt x="101" y="32"/>
                    </a:cubicBezTo>
                    <a:cubicBezTo>
                      <a:pt x="91" y="36"/>
                      <a:pt x="69" y="40"/>
                      <a:pt x="69" y="40"/>
                    </a:cubicBezTo>
                    <a:cubicBezTo>
                      <a:pt x="69" y="40"/>
                      <a:pt x="90" y="35"/>
                      <a:pt x="101" y="32"/>
                    </a:cubicBezTo>
                    <a:close/>
                  </a:path>
                </a:pathLst>
              </a:custGeom>
              <a:pattFill prst="lgConfetti">
                <a:fgClr>
                  <a:srgbClr val="6699FF"/>
                </a:fgClr>
                <a:bgClr>
                  <a:schemeClr val="bg1"/>
                </a:bgClr>
              </a:patt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47130" name="Freeform 28"/>
            <p:cNvSpPr>
              <a:spLocks noChangeAspect="1"/>
            </p:cNvSpPr>
            <p:nvPr/>
          </p:nvSpPr>
          <p:spPr bwMode="auto">
            <a:xfrm>
              <a:off x="4041" y="1353"/>
              <a:ext cx="238" cy="638"/>
            </a:xfrm>
            <a:custGeom>
              <a:avLst/>
              <a:gdLst>
                <a:gd name="T0" fmla="*/ 201 w 270"/>
                <a:gd name="T1" fmla="*/ 0 h 704"/>
                <a:gd name="T2" fmla="*/ 130 w 270"/>
                <a:gd name="T3" fmla="*/ 94 h 704"/>
                <a:gd name="T4" fmla="*/ 60 w 270"/>
                <a:gd name="T5" fmla="*/ 138 h 704"/>
                <a:gd name="T6" fmla="*/ 18 w 270"/>
                <a:gd name="T7" fmla="*/ 203 h 704"/>
                <a:gd name="T8" fmla="*/ 4 w 270"/>
                <a:gd name="T9" fmla="*/ 225 h 704"/>
                <a:gd name="T10" fmla="*/ 11 w 270"/>
                <a:gd name="T11" fmla="*/ 276 h 704"/>
                <a:gd name="T12" fmla="*/ 46 w 270"/>
                <a:gd name="T13" fmla="*/ 326 h 704"/>
                <a:gd name="T14" fmla="*/ 109 w 270"/>
                <a:gd name="T15" fmla="*/ 355 h 704"/>
                <a:gd name="T16" fmla="*/ 152 w 270"/>
                <a:gd name="T17" fmla="*/ 384 h 704"/>
                <a:gd name="T18" fmla="*/ 173 w 270"/>
                <a:gd name="T19" fmla="*/ 399 h 704"/>
                <a:gd name="T20" fmla="*/ 236 w 270"/>
                <a:gd name="T21" fmla="*/ 529 h 704"/>
                <a:gd name="T22" fmla="*/ 236 w 270"/>
                <a:gd name="T23" fmla="*/ 638 h 70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0"/>
                <a:gd name="T37" fmla="*/ 0 h 704"/>
                <a:gd name="T38" fmla="*/ 270 w 270"/>
                <a:gd name="T39" fmla="*/ 704 h 70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0" h="704">
                  <a:moveTo>
                    <a:pt x="228" y="0"/>
                  </a:moveTo>
                  <a:cubicBezTo>
                    <a:pt x="208" y="50"/>
                    <a:pt x="204" y="90"/>
                    <a:pt x="148" y="104"/>
                  </a:cubicBezTo>
                  <a:cubicBezTo>
                    <a:pt x="90" y="143"/>
                    <a:pt x="117" y="127"/>
                    <a:pt x="68" y="152"/>
                  </a:cubicBezTo>
                  <a:cubicBezTo>
                    <a:pt x="52" y="176"/>
                    <a:pt x="36" y="200"/>
                    <a:pt x="20" y="224"/>
                  </a:cubicBezTo>
                  <a:cubicBezTo>
                    <a:pt x="15" y="232"/>
                    <a:pt x="4" y="248"/>
                    <a:pt x="4" y="248"/>
                  </a:cubicBezTo>
                  <a:cubicBezTo>
                    <a:pt x="7" y="267"/>
                    <a:pt x="8" y="286"/>
                    <a:pt x="12" y="304"/>
                  </a:cubicBezTo>
                  <a:cubicBezTo>
                    <a:pt x="28" y="372"/>
                    <a:pt x="14" y="341"/>
                    <a:pt x="52" y="360"/>
                  </a:cubicBezTo>
                  <a:cubicBezTo>
                    <a:pt x="128" y="398"/>
                    <a:pt x="0" y="351"/>
                    <a:pt x="124" y="392"/>
                  </a:cubicBezTo>
                  <a:cubicBezTo>
                    <a:pt x="142" y="398"/>
                    <a:pt x="156" y="413"/>
                    <a:pt x="172" y="424"/>
                  </a:cubicBezTo>
                  <a:cubicBezTo>
                    <a:pt x="180" y="429"/>
                    <a:pt x="196" y="440"/>
                    <a:pt x="196" y="440"/>
                  </a:cubicBezTo>
                  <a:cubicBezTo>
                    <a:pt x="208" y="476"/>
                    <a:pt x="266" y="547"/>
                    <a:pt x="268" y="584"/>
                  </a:cubicBezTo>
                  <a:cubicBezTo>
                    <a:pt x="270" y="624"/>
                    <a:pt x="268" y="664"/>
                    <a:pt x="268" y="704"/>
                  </a:cubicBezTo>
                </a:path>
              </a:pathLst>
            </a:cu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31" name="Freeform 29"/>
            <p:cNvSpPr>
              <a:spLocks noChangeAspect="1"/>
            </p:cNvSpPr>
            <p:nvPr/>
          </p:nvSpPr>
          <p:spPr bwMode="auto">
            <a:xfrm>
              <a:off x="4094" y="1222"/>
              <a:ext cx="106" cy="798"/>
            </a:xfrm>
            <a:custGeom>
              <a:avLst/>
              <a:gdLst>
                <a:gd name="T0" fmla="*/ 28 w 120"/>
                <a:gd name="T1" fmla="*/ 0 h 880"/>
                <a:gd name="T2" fmla="*/ 57 w 120"/>
                <a:gd name="T3" fmla="*/ 181 h 880"/>
                <a:gd name="T4" fmla="*/ 42 w 120"/>
                <a:gd name="T5" fmla="*/ 276 h 880"/>
                <a:gd name="T6" fmla="*/ 14 w 120"/>
                <a:gd name="T7" fmla="*/ 319 h 880"/>
                <a:gd name="T8" fmla="*/ 0 w 120"/>
                <a:gd name="T9" fmla="*/ 341 h 880"/>
                <a:gd name="T10" fmla="*/ 7 w 120"/>
                <a:gd name="T11" fmla="*/ 414 h 880"/>
                <a:gd name="T12" fmla="*/ 57 w 120"/>
                <a:gd name="T13" fmla="*/ 522 h 880"/>
                <a:gd name="T14" fmla="*/ 85 w 120"/>
                <a:gd name="T15" fmla="*/ 631 h 880"/>
                <a:gd name="T16" fmla="*/ 106 w 120"/>
                <a:gd name="T17" fmla="*/ 798 h 8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0"/>
                <a:gd name="T28" fmla="*/ 0 h 880"/>
                <a:gd name="T29" fmla="*/ 120 w 120"/>
                <a:gd name="T30" fmla="*/ 880 h 8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0" h="880">
                  <a:moveTo>
                    <a:pt x="32" y="0"/>
                  </a:moveTo>
                  <a:cubicBezTo>
                    <a:pt x="43" y="67"/>
                    <a:pt x="56" y="133"/>
                    <a:pt x="64" y="200"/>
                  </a:cubicBezTo>
                  <a:cubicBezTo>
                    <a:pt x="59" y="235"/>
                    <a:pt x="59" y="271"/>
                    <a:pt x="48" y="304"/>
                  </a:cubicBezTo>
                  <a:cubicBezTo>
                    <a:pt x="42" y="322"/>
                    <a:pt x="27" y="336"/>
                    <a:pt x="16" y="352"/>
                  </a:cubicBezTo>
                  <a:cubicBezTo>
                    <a:pt x="11" y="360"/>
                    <a:pt x="0" y="376"/>
                    <a:pt x="0" y="376"/>
                  </a:cubicBezTo>
                  <a:cubicBezTo>
                    <a:pt x="3" y="403"/>
                    <a:pt x="3" y="430"/>
                    <a:pt x="8" y="456"/>
                  </a:cubicBezTo>
                  <a:cubicBezTo>
                    <a:pt x="17" y="502"/>
                    <a:pt x="46" y="535"/>
                    <a:pt x="64" y="576"/>
                  </a:cubicBezTo>
                  <a:cubicBezTo>
                    <a:pt x="82" y="615"/>
                    <a:pt x="89" y="654"/>
                    <a:pt x="96" y="696"/>
                  </a:cubicBezTo>
                  <a:cubicBezTo>
                    <a:pt x="96" y="702"/>
                    <a:pt x="82" y="842"/>
                    <a:pt x="120" y="880"/>
                  </a:cubicBezTo>
                </a:path>
              </a:pathLst>
            </a:cu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47132" name="Group 30"/>
            <p:cNvGrpSpPr>
              <a:grpSpLocks noChangeAspect="1"/>
            </p:cNvGrpSpPr>
            <p:nvPr/>
          </p:nvGrpSpPr>
          <p:grpSpPr bwMode="auto">
            <a:xfrm>
              <a:off x="978" y="1013"/>
              <a:ext cx="347" cy="712"/>
              <a:chOff x="1120" y="1264"/>
              <a:chExt cx="392" cy="784"/>
            </a:xfrm>
          </p:grpSpPr>
          <p:sp>
            <p:nvSpPr>
              <p:cNvPr id="47213" name="Freeform 31"/>
              <p:cNvSpPr>
                <a:spLocks noChangeAspect="1"/>
              </p:cNvSpPr>
              <p:nvPr/>
            </p:nvSpPr>
            <p:spPr bwMode="auto">
              <a:xfrm>
                <a:off x="1176" y="1328"/>
                <a:ext cx="168" cy="720"/>
              </a:xfrm>
              <a:custGeom>
                <a:avLst/>
                <a:gdLst>
                  <a:gd name="T0" fmla="*/ 0 w 168"/>
                  <a:gd name="T1" fmla="*/ 0 h 720"/>
                  <a:gd name="T2" fmla="*/ 56 w 168"/>
                  <a:gd name="T3" fmla="*/ 72 h 720"/>
                  <a:gd name="T4" fmla="*/ 112 w 168"/>
                  <a:gd name="T5" fmla="*/ 144 h 720"/>
                  <a:gd name="T6" fmla="*/ 128 w 168"/>
                  <a:gd name="T7" fmla="*/ 192 h 720"/>
                  <a:gd name="T8" fmla="*/ 64 w 168"/>
                  <a:gd name="T9" fmla="*/ 296 h 720"/>
                  <a:gd name="T10" fmla="*/ 80 w 168"/>
                  <a:gd name="T11" fmla="*/ 456 h 720"/>
                  <a:gd name="T12" fmla="*/ 120 w 168"/>
                  <a:gd name="T13" fmla="*/ 504 h 720"/>
                  <a:gd name="T14" fmla="*/ 168 w 168"/>
                  <a:gd name="T15" fmla="*/ 616 h 720"/>
                  <a:gd name="T16" fmla="*/ 152 w 168"/>
                  <a:gd name="T17" fmla="*/ 672 h 720"/>
                  <a:gd name="T18" fmla="*/ 120 w 168"/>
                  <a:gd name="T19" fmla="*/ 720 h 7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8"/>
                  <a:gd name="T31" fmla="*/ 0 h 720"/>
                  <a:gd name="T32" fmla="*/ 168 w 168"/>
                  <a:gd name="T33" fmla="*/ 720 h 72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8" h="720">
                    <a:moveTo>
                      <a:pt x="0" y="0"/>
                    </a:moveTo>
                    <a:cubicBezTo>
                      <a:pt x="11" y="34"/>
                      <a:pt x="27" y="52"/>
                      <a:pt x="56" y="72"/>
                    </a:cubicBezTo>
                    <a:cubicBezTo>
                      <a:pt x="68" y="107"/>
                      <a:pt x="97" y="111"/>
                      <a:pt x="112" y="144"/>
                    </a:cubicBezTo>
                    <a:cubicBezTo>
                      <a:pt x="119" y="159"/>
                      <a:pt x="128" y="192"/>
                      <a:pt x="128" y="192"/>
                    </a:cubicBezTo>
                    <a:cubicBezTo>
                      <a:pt x="104" y="227"/>
                      <a:pt x="83" y="259"/>
                      <a:pt x="64" y="296"/>
                    </a:cubicBezTo>
                    <a:cubicBezTo>
                      <a:pt x="64" y="304"/>
                      <a:pt x="59" y="414"/>
                      <a:pt x="80" y="456"/>
                    </a:cubicBezTo>
                    <a:cubicBezTo>
                      <a:pt x="97" y="490"/>
                      <a:pt x="95" y="472"/>
                      <a:pt x="120" y="504"/>
                    </a:cubicBezTo>
                    <a:cubicBezTo>
                      <a:pt x="153" y="546"/>
                      <a:pt x="158" y="565"/>
                      <a:pt x="168" y="616"/>
                    </a:cubicBezTo>
                    <a:cubicBezTo>
                      <a:pt x="163" y="635"/>
                      <a:pt x="160" y="654"/>
                      <a:pt x="152" y="672"/>
                    </a:cubicBezTo>
                    <a:cubicBezTo>
                      <a:pt x="144" y="689"/>
                      <a:pt x="120" y="720"/>
                      <a:pt x="120" y="720"/>
                    </a:cubicBezTo>
                  </a:path>
                </a:pathLst>
              </a:custGeom>
              <a:noFill/>
              <a:ln w="28575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214" name="Freeform 32"/>
              <p:cNvSpPr>
                <a:spLocks noChangeAspect="1"/>
              </p:cNvSpPr>
              <p:nvPr/>
            </p:nvSpPr>
            <p:spPr bwMode="auto">
              <a:xfrm>
                <a:off x="1120" y="1264"/>
                <a:ext cx="392" cy="768"/>
              </a:xfrm>
              <a:custGeom>
                <a:avLst/>
                <a:gdLst>
                  <a:gd name="T0" fmla="*/ 224 w 392"/>
                  <a:gd name="T1" fmla="*/ 0 h 768"/>
                  <a:gd name="T2" fmla="*/ 248 w 392"/>
                  <a:gd name="T3" fmla="*/ 144 h 768"/>
                  <a:gd name="T4" fmla="*/ 216 w 392"/>
                  <a:gd name="T5" fmla="*/ 232 h 768"/>
                  <a:gd name="T6" fmla="*/ 64 w 392"/>
                  <a:gd name="T7" fmla="*/ 304 h 768"/>
                  <a:gd name="T8" fmla="*/ 0 w 392"/>
                  <a:gd name="T9" fmla="*/ 368 h 768"/>
                  <a:gd name="T10" fmla="*/ 16 w 392"/>
                  <a:gd name="T11" fmla="*/ 440 h 768"/>
                  <a:gd name="T12" fmla="*/ 160 w 392"/>
                  <a:gd name="T13" fmla="*/ 504 h 768"/>
                  <a:gd name="T14" fmla="*/ 208 w 392"/>
                  <a:gd name="T15" fmla="*/ 528 h 768"/>
                  <a:gd name="T16" fmla="*/ 256 w 392"/>
                  <a:gd name="T17" fmla="*/ 560 h 768"/>
                  <a:gd name="T18" fmla="*/ 272 w 392"/>
                  <a:gd name="T19" fmla="*/ 584 h 768"/>
                  <a:gd name="T20" fmla="*/ 296 w 392"/>
                  <a:gd name="T21" fmla="*/ 600 h 768"/>
                  <a:gd name="T22" fmla="*/ 360 w 392"/>
                  <a:gd name="T23" fmla="*/ 720 h 768"/>
                  <a:gd name="T24" fmla="*/ 392 w 392"/>
                  <a:gd name="T25" fmla="*/ 768 h 7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92"/>
                  <a:gd name="T40" fmla="*/ 0 h 768"/>
                  <a:gd name="T41" fmla="*/ 392 w 392"/>
                  <a:gd name="T42" fmla="*/ 768 h 7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92" h="768">
                    <a:moveTo>
                      <a:pt x="224" y="0"/>
                    </a:moveTo>
                    <a:cubicBezTo>
                      <a:pt x="229" y="51"/>
                      <a:pt x="232" y="96"/>
                      <a:pt x="248" y="144"/>
                    </a:cubicBezTo>
                    <a:cubicBezTo>
                      <a:pt x="245" y="155"/>
                      <a:pt x="237" y="217"/>
                      <a:pt x="216" y="232"/>
                    </a:cubicBezTo>
                    <a:cubicBezTo>
                      <a:pt x="171" y="264"/>
                      <a:pt x="113" y="279"/>
                      <a:pt x="64" y="304"/>
                    </a:cubicBezTo>
                    <a:cubicBezTo>
                      <a:pt x="44" y="334"/>
                      <a:pt x="20" y="338"/>
                      <a:pt x="0" y="368"/>
                    </a:cubicBezTo>
                    <a:cubicBezTo>
                      <a:pt x="0" y="368"/>
                      <a:pt x="8" y="430"/>
                      <a:pt x="16" y="440"/>
                    </a:cubicBezTo>
                    <a:cubicBezTo>
                      <a:pt x="33" y="461"/>
                      <a:pt x="127" y="488"/>
                      <a:pt x="160" y="504"/>
                    </a:cubicBezTo>
                    <a:cubicBezTo>
                      <a:pt x="176" y="512"/>
                      <a:pt x="192" y="519"/>
                      <a:pt x="208" y="528"/>
                    </a:cubicBezTo>
                    <a:cubicBezTo>
                      <a:pt x="225" y="537"/>
                      <a:pt x="256" y="560"/>
                      <a:pt x="256" y="560"/>
                    </a:cubicBezTo>
                    <a:cubicBezTo>
                      <a:pt x="261" y="568"/>
                      <a:pt x="265" y="577"/>
                      <a:pt x="272" y="584"/>
                    </a:cubicBezTo>
                    <a:cubicBezTo>
                      <a:pt x="279" y="591"/>
                      <a:pt x="290" y="593"/>
                      <a:pt x="296" y="600"/>
                    </a:cubicBezTo>
                    <a:cubicBezTo>
                      <a:pt x="329" y="638"/>
                      <a:pt x="345" y="674"/>
                      <a:pt x="360" y="720"/>
                    </a:cubicBezTo>
                    <a:cubicBezTo>
                      <a:pt x="365" y="736"/>
                      <a:pt x="371" y="768"/>
                      <a:pt x="392" y="768"/>
                    </a:cubicBezTo>
                  </a:path>
                </a:pathLst>
              </a:custGeom>
              <a:noFill/>
              <a:ln w="28575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47133" name="Group 33"/>
            <p:cNvGrpSpPr>
              <a:grpSpLocks noChangeAspect="1"/>
            </p:cNvGrpSpPr>
            <p:nvPr/>
          </p:nvGrpSpPr>
          <p:grpSpPr bwMode="auto">
            <a:xfrm>
              <a:off x="4302" y="1682"/>
              <a:ext cx="346" cy="711"/>
              <a:chOff x="1120" y="1264"/>
              <a:chExt cx="392" cy="784"/>
            </a:xfrm>
          </p:grpSpPr>
          <p:sp>
            <p:nvSpPr>
              <p:cNvPr id="47211" name="Freeform 34"/>
              <p:cNvSpPr>
                <a:spLocks noChangeAspect="1"/>
              </p:cNvSpPr>
              <p:nvPr/>
            </p:nvSpPr>
            <p:spPr bwMode="auto">
              <a:xfrm>
                <a:off x="1176" y="1328"/>
                <a:ext cx="168" cy="720"/>
              </a:xfrm>
              <a:custGeom>
                <a:avLst/>
                <a:gdLst>
                  <a:gd name="T0" fmla="*/ 0 w 168"/>
                  <a:gd name="T1" fmla="*/ 0 h 720"/>
                  <a:gd name="T2" fmla="*/ 56 w 168"/>
                  <a:gd name="T3" fmla="*/ 72 h 720"/>
                  <a:gd name="T4" fmla="*/ 112 w 168"/>
                  <a:gd name="T5" fmla="*/ 144 h 720"/>
                  <a:gd name="T6" fmla="*/ 128 w 168"/>
                  <a:gd name="T7" fmla="*/ 192 h 720"/>
                  <a:gd name="T8" fmla="*/ 64 w 168"/>
                  <a:gd name="T9" fmla="*/ 296 h 720"/>
                  <a:gd name="T10" fmla="*/ 80 w 168"/>
                  <a:gd name="T11" fmla="*/ 456 h 720"/>
                  <a:gd name="T12" fmla="*/ 120 w 168"/>
                  <a:gd name="T13" fmla="*/ 504 h 720"/>
                  <a:gd name="T14" fmla="*/ 168 w 168"/>
                  <a:gd name="T15" fmla="*/ 616 h 720"/>
                  <a:gd name="T16" fmla="*/ 152 w 168"/>
                  <a:gd name="T17" fmla="*/ 672 h 720"/>
                  <a:gd name="T18" fmla="*/ 120 w 168"/>
                  <a:gd name="T19" fmla="*/ 720 h 7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8"/>
                  <a:gd name="T31" fmla="*/ 0 h 720"/>
                  <a:gd name="T32" fmla="*/ 168 w 168"/>
                  <a:gd name="T33" fmla="*/ 720 h 72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8" h="720">
                    <a:moveTo>
                      <a:pt x="0" y="0"/>
                    </a:moveTo>
                    <a:cubicBezTo>
                      <a:pt x="11" y="34"/>
                      <a:pt x="27" y="52"/>
                      <a:pt x="56" y="72"/>
                    </a:cubicBezTo>
                    <a:cubicBezTo>
                      <a:pt x="68" y="107"/>
                      <a:pt x="97" y="111"/>
                      <a:pt x="112" y="144"/>
                    </a:cubicBezTo>
                    <a:cubicBezTo>
                      <a:pt x="119" y="159"/>
                      <a:pt x="128" y="192"/>
                      <a:pt x="128" y="192"/>
                    </a:cubicBezTo>
                    <a:cubicBezTo>
                      <a:pt x="104" y="227"/>
                      <a:pt x="83" y="259"/>
                      <a:pt x="64" y="296"/>
                    </a:cubicBezTo>
                    <a:cubicBezTo>
                      <a:pt x="64" y="304"/>
                      <a:pt x="59" y="414"/>
                      <a:pt x="80" y="456"/>
                    </a:cubicBezTo>
                    <a:cubicBezTo>
                      <a:pt x="97" y="490"/>
                      <a:pt x="95" y="472"/>
                      <a:pt x="120" y="504"/>
                    </a:cubicBezTo>
                    <a:cubicBezTo>
                      <a:pt x="153" y="546"/>
                      <a:pt x="158" y="565"/>
                      <a:pt x="168" y="616"/>
                    </a:cubicBezTo>
                    <a:cubicBezTo>
                      <a:pt x="163" y="635"/>
                      <a:pt x="160" y="654"/>
                      <a:pt x="152" y="672"/>
                    </a:cubicBezTo>
                    <a:cubicBezTo>
                      <a:pt x="144" y="689"/>
                      <a:pt x="120" y="720"/>
                      <a:pt x="120" y="720"/>
                    </a:cubicBezTo>
                  </a:path>
                </a:pathLst>
              </a:custGeom>
              <a:noFill/>
              <a:ln w="28575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212" name="Freeform 35"/>
              <p:cNvSpPr>
                <a:spLocks noChangeAspect="1"/>
              </p:cNvSpPr>
              <p:nvPr/>
            </p:nvSpPr>
            <p:spPr bwMode="auto">
              <a:xfrm>
                <a:off x="1120" y="1264"/>
                <a:ext cx="392" cy="768"/>
              </a:xfrm>
              <a:custGeom>
                <a:avLst/>
                <a:gdLst>
                  <a:gd name="T0" fmla="*/ 224 w 392"/>
                  <a:gd name="T1" fmla="*/ 0 h 768"/>
                  <a:gd name="T2" fmla="*/ 248 w 392"/>
                  <a:gd name="T3" fmla="*/ 144 h 768"/>
                  <a:gd name="T4" fmla="*/ 216 w 392"/>
                  <a:gd name="T5" fmla="*/ 232 h 768"/>
                  <a:gd name="T6" fmla="*/ 64 w 392"/>
                  <a:gd name="T7" fmla="*/ 304 h 768"/>
                  <a:gd name="T8" fmla="*/ 0 w 392"/>
                  <a:gd name="T9" fmla="*/ 368 h 768"/>
                  <a:gd name="T10" fmla="*/ 16 w 392"/>
                  <a:gd name="T11" fmla="*/ 440 h 768"/>
                  <a:gd name="T12" fmla="*/ 160 w 392"/>
                  <a:gd name="T13" fmla="*/ 504 h 768"/>
                  <a:gd name="T14" fmla="*/ 208 w 392"/>
                  <a:gd name="T15" fmla="*/ 528 h 768"/>
                  <a:gd name="T16" fmla="*/ 256 w 392"/>
                  <a:gd name="T17" fmla="*/ 560 h 768"/>
                  <a:gd name="T18" fmla="*/ 272 w 392"/>
                  <a:gd name="T19" fmla="*/ 584 h 768"/>
                  <a:gd name="T20" fmla="*/ 296 w 392"/>
                  <a:gd name="T21" fmla="*/ 600 h 768"/>
                  <a:gd name="T22" fmla="*/ 360 w 392"/>
                  <a:gd name="T23" fmla="*/ 720 h 768"/>
                  <a:gd name="T24" fmla="*/ 392 w 392"/>
                  <a:gd name="T25" fmla="*/ 768 h 7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92"/>
                  <a:gd name="T40" fmla="*/ 0 h 768"/>
                  <a:gd name="T41" fmla="*/ 392 w 392"/>
                  <a:gd name="T42" fmla="*/ 768 h 7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92" h="768">
                    <a:moveTo>
                      <a:pt x="224" y="0"/>
                    </a:moveTo>
                    <a:cubicBezTo>
                      <a:pt x="229" y="51"/>
                      <a:pt x="232" y="96"/>
                      <a:pt x="248" y="144"/>
                    </a:cubicBezTo>
                    <a:cubicBezTo>
                      <a:pt x="245" y="155"/>
                      <a:pt x="237" y="217"/>
                      <a:pt x="216" y="232"/>
                    </a:cubicBezTo>
                    <a:cubicBezTo>
                      <a:pt x="171" y="264"/>
                      <a:pt x="113" y="279"/>
                      <a:pt x="64" y="304"/>
                    </a:cubicBezTo>
                    <a:cubicBezTo>
                      <a:pt x="44" y="334"/>
                      <a:pt x="20" y="338"/>
                      <a:pt x="0" y="368"/>
                    </a:cubicBezTo>
                    <a:cubicBezTo>
                      <a:pt x="0" y="368"/>
                      <a:pt x="8" y="430"/>
                      <a:pt x="16" y="440"/>
                    </a:cubicBezTo>
                    <a:cubicBezTo>
                      <a:pt x="33" y="461"/>
                      <a:pt x="127" y="488"/>
                      <a:pt x="160" y="504"/>
                    </a:cubicBezTo>
                    <a:cubicBezTo>
                      <a:pt x="176" y="512"/>
                      <a:pt x="192" y="519"/>
                      <a:pt x="208" y="528"/>
                    </a:cubicBezTo>
                    <a:cubicBezTo>
                      <a:pt x="225" y="537"/>
                      <a:pt x="256" y="560"/>
                      <a:pt x="256" y="560"/>
                    </a:cubicBezTo>
                    <a:cubicBezTo>
                      <a:pt x="261" y="568"/>
                      <a:pt x="265" y="577"/>
                      <a:pt x="272" y="584"/>
                    </a:cubicBezTo>
                    <a:cubicBezTo>
                      <a:pt x="279" y="591"/>
                      <a:pt x="290" y="593"/>
                      <a:pt x="296" y="600"/>
                    </a:cubicBezTo>
                    <a:cubicBezTo>
                      <a:pt x="329" y="638"/>
                      <a:pt x="345" y="674"/>
                      <a:pt x="360" y="720"/>
                    </a:cubicBezTo>
                    <a:cubicBezTo>
                      <a:pt x="365" y="736"/>
                      <a:pt x="371" y="768"/>
                      <a:pt x="392" y="768"/>
                    </a:cubicBezTo>
                  </a:path>
                </a:pathLst>
              </a:custGeom>
              <a:noFill/>
              <a:ln w="28575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47134" name="Freeform 36"/>
            <p:cNvSpPr>
              <a:spLocks noChangeAspect="1"/>
            </p:cNvSpPr>
            <p:nvPr/>
          </p:nvSpPr>
          <p:spPr bwMode="auto">
            <a:xfrm>
              <a:off x="991" y="1867"/>
              <a:ext cx="181" cy="472"/>
            </a:xfrm>
            <a:custGeom>
              <a:avLst/>
              <a:gdLst>
                <a:gd name="T0" fmla="*/ 0 w 205"/>
                <a:gd name="T1" fmla="*/ 0 h 520"/>
                <a:gd name="T2" fmla="*/ 57 w 205"/>
                <a:gd name="T3" fmla="*/ 131 h 520"/>
                <a:gd name="T4" fmla="*/ 99 w 205"/>
                <a:gd name="T5" fmla="*/ 160 h 520"/>
                <a:gd name="T6" fmla="*/ 113 w 205"/>
                <a:gd name="T7" fmla="*/ 182 h 520"/>
                <a:gd name="T8" fmla="*/ 134 w 205"/>
                <a:gd name="T9" fmla="*/ 196 h 520"/>
                <a:gd name="T10" fmla="*/ 141 w 205"/>
                <a:gd name="T11" fmla="*/ 218 h 520"/>
                <a:gd name="T12" fmla="*/ 155 w 205"/>
                <a:gd name="T13" fmla="*/ 240 h 520"/>
                <a:gd name="T14" fmla="*/ 170 w 205"/>
                <a:gd name="T15" fmla="*/ 283 h 520"/>
                <a:gd name="T16" fmla="*/ 127 w 205"/>
                <a:gd name="T17" fmla="*/ 320 h 520"/>
                <a:gd name="T18" fmla="*/ 85 w 205"/>
                <a:gd name="T19" fmla="*/ 349 h 520"/>
                <a:gd name="T20" fmla="*/ 42 w 205"/>
                <a:gd name="T21" fmla="*/ 385 h 520"/>
                <a:gd name="T22" fmla="*/ 14 w 205"/>
                <a:gd name="T23" fmla="*/ 472 h 5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5"/>
                <a:gd name="T37" fmla="*/ 0 h 520"/>
                <a:gd name="T38" fmla="*/ 205 w 205"/>
                <a:gd name="T39" fmla="*/ 520 h 52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5" h="520">
                  <a:moveTo>
                    <a:pt x="0" y="0"/>
                  </a:moveTo>
                  <a:cubicBezTo>
                    <a:pt x="8" y="68"/>
                    <a:pt x="1" y="102"/>
                    <a:pt x="64" y="144"/>
                  </a:cubicBezTo>
                  <a:cubicBezTo>
                    <a:pt x="80" y="155"/>
                    <a:pt x="112" y="176"/>
                    <a:pt x="112" y="176"/>
                  </a:cubicBezTo>
                  <a:cubicBezTo>
                    <a:pt x="117" y="184"/>
                    <a:pt x="121" y="193"/>
                    <a:pt x="128" y="200"/>
                  </a:cubicBezTo>
                  <a:cubicBezTo>
                    <a:pt x="135" y="207"/>
                    <a:pt x="146" y="208"/>
                    <a:pt x="152" y="216"/>
                  </a:cubicBezTo>
                  <a:cubicBezTo>
                    <a:pt x="157" y="223"/>
                    <a:pt x="156" y="232"/>
                    <a:pt x="160" y="240"/>
                  </a:cubicBezTo>
                  <a:cubicBezTo>
                    <a:pt x="164" y="249"/>
                    <a:pt x="172" y="255"/>
                    <a:pt x="176" y="264"/>
                  </a:cubicBezTo>
                  <a:cubicBezTo>
                    <a:pt x="183" y="279"/>
                    <a:pt x="192" y="312"/>
                    <a:pt x="192" y="312"/>
                  </a:cubicBezTo>
                  <a:cubicBezTo>
                    <a:pt x="153" y="370"/>
                    <a:pt x="205" y="301"/>
                    <a:pt x="144" y="352"/>
                  </a:cubicBezTo>
                  <a:cubicBezTo>
                    <a:pt x="97" y="391"/>
                    <a:pt x="166" y="366"/>
                    <a:pt x="96" y="384"/>
                  </a:cubicBezTo>
                  <a:cubicBezTo>
                    <a:pt x="41" y="467"/>
                    <a:pt x="129" y="343"/>
                    <a:pt x="48" y="424"/>
                  </a:cubicBezTo>
                  <a:cubicBezTo>
                    <a:pt x="7" y="465"/>
                    <a:pt x="16" y="470"/>
                    <a:pt x="16" y="520"/>
                  </a:cubicBezTo>
                </a:path>
              </a:pathLst>
            </a:cu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35" name="Freeform 37"/>
            <p:cNvSpPr>
              <a:spLocks noChangeAspect="1"/>
            </p:cNvSpPr>
            <p:nvPr/>
          </p:nvSpPr>
          <p:spPr bwMode="auto">
            <a:xfrm>
              <a:off x="843" y="1732"/>
              <a:ext cx="383" cy="680"/>
            </a:xfrm>
            <a:custGeom>
              <a:avLst/>
              <a:gdLst>
                <a:gd name="T0" fmla="*/ 234 w 433"/>
                <a:gd name="T1" fmla="*/ 0 h 749"/>
                <a:gd name="T2" fmla="*/ 270 w 433"/>
                <a:gd name="T3" fmla="*/ 65 h 749"/>
                <a:gd name="T4" fmla="*/ 256 w 433"/>
                <a:gd name="T5" fmla="*/ 131 h 749"/>
                <a:gd name="T6" fmla="*/ 185 w 433"/>
                <a:gd name="T7" fmla="*/ 189 h 749"/>
                <a:gd name="T8" fmla="*/ 157 w 433"/>
                <a:gd name="T9" fmla="*/ 232 h 749"/>
                <a:gd name="T10" fmla="*/ 142 w 433"/>
                <a:gd name="T11" fmla="*/ 254 h 749"/>
                <a:gd name="T12" fmla="*/ 149 w 433"/>
                <a:gd name="T13" fmla="*/ 298 h 749"/>
                <a:gd name="T14" fmla="*/ 277 w 433"/>
                <a:gd name="T15" fmla="*/ 320 h 749"/>
                <a:gd name="T16" fmla="*/ 355 w 433"/>
                <a:gd name="T17" fmla="*/ 407 h 749"/>
                <a:gd name="T18" fmla="*/ 383 w 433"/>
                <a:gd name="T19" fmla="*/ 450 h 749"/>
                <a:gd name="T20" fmla="*/ 369 w 433"/>
                <a:gd name="T21" fmla="*/ 487 h 749"/>
                <a:gd name="T22" fmla="*/ 178 w 433"/>
                <a:gd name="T23" fmla="*/ 516 h 749"/>
                <a:gd name="T24" fmla="*/ 29 w 433"/>
                <a:gd name="T25" fmla="*/ 559 h 749"/>
                <a:gd name="T26" fmla="*/ 15 w 433"/>
                <a:gd name="T27" fmla="*/ 588 h 749"/>
                <a:gd name="T28" fmla="*/ 1 w 433"/>
                <a:gd name="T29" fmla="*/ 639 h 74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33"/>
                <a:gd name="T46" fmla="*/ 0 h 749"/>
                <a:gd name="T47" fmla="*/ 433 w 433"/>
                <a:gd name="T48" fmla="*/ 749 h 74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33" h="749">
                  <a:moveTo>
                    <a:pt x="265" y="0"/>
                  </a:moveTo>
                  <a:cubicBezTo>
                    <a:pt x="302" y="55"/>
                    <a:pt x="291" y="30"/>
                    <a:pt x="305" y="72"/>
                  </a:cubicBezTo>
                  <a:cubicBezTo>
                    <a:pt x="300" y="96"/>
                    <a:pt x="297" y="121"/>
                    <a:pt x="289" y="144"/>
                  </a:cubicBezTo>
                  <a:cubicBezTo>
                    <a:pt x="277" y="181"/>
                    <a:pt x="233" y="181"/>
                    <a:pt x="209" y="208"/>
                  </a:cubicBezTo>
                  <a:cubicBezTo>
                    <a:pt x="196" y="222"/>
                    <a:pt x="188" y="240"/>
                    <a:pt x="177" y="256"/>
                  </a:cubicBezTo>
                  <a:cubicBezTo>
                    <a:pt x="172" y="264"/>
                    <a:pt x="161" y="280"/>
                    <a:pt x="161" y="280"/>
                  </a:cubicBezTo>
                  <a:cubicBezTo>
                    <a:pt x="164" y="296"/>
                    <a:pt x="158" y="316"/>
                    <a:pt x="169" y="328"/>
                  </a:cubicBezTo>
                  <a:cubicBezTo>
                    <a:pt x="187" y="348"/>
                    <a:pt x="292" y="350"/>
                    <a:pt x="313" y="352"/>
                  </a:cubicBezTo>
                  <a:cubicBezTo>
                    <a:pt x="366" y="370"/>
                    <a:pt x="377" y="404"/>
                    <a:pt x="401" y="448"/>
                  </a:cubicBezTo>
                  <a:cubicBezTo>
                    <a:pt x="410" y="465"/>
                    <a:pt x="433" y="496"/>
                    <a:pt x="433" y="496"/>
                  </a:cubicBezTo>
                  <a:cubicBezTo>
                    <a:pt x="428" y="509"/>
                    <a:pt x="428" y="527"/>
                    <a:pt x="417" y="536"/>
                  </a:cubicBezTo>
                  <a:cubicBezTo>
                    <a:pt x="377" y="571"/>
                    <a:pt x="217" y="567"/>
                    <a:pt x="201" y="568"/>
                  </a:cubicBezTo>
                  <a:cubicBezTo>
                    <a:pt x="141" y="578"/>
                    <a:pt x="87" y="589"/>
                    <a:pt x="33" y="616"/>
                  </a:cubicBezTo>
                  <a:cubicBezTo>
                    <a:pt x="28" y="627"/>
                    <a:pt x="21" y="637"/>
                    <a:pt x="17" y="648"/>
                  </a:cubicBezTo>
                  <a:cubicBezTo>
                    <a:pt x="0" y="704"/>
                    <a:pt x="1" y="749"/>
                    <a:pt x="1" y="704"/>
                  </a:cubicBezTo>
                </a:path>
              </a:pathLst>
            </a:cu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36" name="Oval 38"/>
            <p:cNvSpPr>
              <a:spLocks noChangeAspect="1" noChangeArrowheads="1"/>
            </p:cNvSpPr>
            <p:nvPr/>
          </p:nvSpPr>
          <p:spPr bwMode="auto">
            <a:xfrm>
              <a:off x="1472" y="1333"/>
              <a:ext cx="121" cy="123"/>
            </a:xfrm>
            <a:prstGeom prst="ellipse">
              <a:avLst/>
            </a:prstGeom>
            <a:solidFill>
              <a:srgbClr val="99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it-IT" altLang="it-IT" sz="1200"/>
            </a:p>
          </p:txBody>
        </p:sp>
        <p:sp>
          <p:nvSpPr>
            <p:cNvPr id="47137" name="Oval 39"/>
            <p:cNvSpPr>
              <a:spLocks noChangeAspect="1" noChangeArrowheads="1"/>
            </p:cNvSpPr>
            <p:nvPr/>
          </p:nvSpPr>
          <p:spPr bwMode="auto">
            <a:xfrm>
              <a:off x="2415" y="2217"/>
              <a:ext cx="121" cy="124"/>
            </a:xfrm>
            <a:prstGeom prst="ellipse">
              <a:avLst/>
            </a:prstGeom>
            <a:solidFill>
              <a:srgbClr val="99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it-IT" altLang="it-IT" sz="1200"/>
            </a:p>
          </p:txBody>
        </p:sp>
        <p:sp>
          <p:nvSpPr>
            <p:cNvPr id="47138" name="Oval 40"/>
            <p:cNvSpPr>
              <a:spLocks noChangeAspect="1" noChangeArrowheads="1"/>
            </p:cNvSpPr>
            <p:nvPr/>
          </p:nvSpPr>
          <p:spPr bwMode="auto">
            <a:xfrm>
              <a:off x="1892" y="1929"/>
              <a:ext cx="121" cy="123"/>
            </a:xfrm>
            <a:prstGeom prst="ellipse">
              <a:avLst/>
            </a:prstGeom>
            <a:solidFill>
              <a:srgbClr val="99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it-IT" altLang="it-IT" sz="1200"/>
            </a:p>
          </p:txBody>
        </p:sp>
        <p:sp>
          <p:nvSpPr>
            <p:cNvPr id="47139" name="Oval 41"/>
            <p:cNvSpPr>
              <a:spLocks noChangeAspect="1" noChangeArrowheads="1"/>
            </p:cNvSpPr>
            <p:nvPr/>
          </p:nvSpPr>
          <p:spPr bwMode="auto">
            <a:xfrm>
              <a:off x="2977" y="2217"/>
              <a:ext cx="121" cy="124"/>
            </a:xfrm>
            <a:prstGeom prst="ellipse">
              <a:avLst/>
            </a:prstGeom>
            <a:solidFill>
              <a:srgbClr val="99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it-IT" altLang="it-IT" sz="1200"/>
            </a:p>
          </p:txBody>
        </p:sp>
        <p:sp>
          <p:nvSpPr>
            <p:cNvPr id="47140" name="Oval 42"/>
            <p:cNvSpPr>
              <a:spLocks noChangeAspect="1" noChangeArrowheads="1"/>
            </p:cNvSpPr>
            <p:nvPr/>
          </p:nvSpPr>
          <p:spPr bwMode="auto">
            <a:xfrm>
              <a:off x="3518" y="2011"/>
              <a:ext cx="122" cy="124"/>
            </a:xfrm>
            <a:prstGeom prst="ellipse">
              <a:avLst/>
            </a:prstGeom>
            <a:solidFill>
              <a:srgbClr val="99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it-IT" altLang="it-IT" sz="1200"/>
            </a:p>
          </p:txBody>
        </p:sp>
        <p:sp>
          <p:nvSpPr>
            <p:cNvPr id="47141" name="Oval 43"/>
            <p:cNvSpPr>
              <a:spLocks noChangeAspect="1" noChangeArrowheads="1"/>
            </p:cNvSpPr>
            <p:nvPr/>
          </p:nvSpPr>
          <p:spPr bwMode="auto">
            <a:xfrm>
              <a:off x="3659" y="1497"/>
              <a:ext cx="121" cy="123"/>
            </a:xfrm>
            <a:prstGeom prst="ellipse">
              <a:avLst/>
            </a:prstGeom>
            <a:solidFill>
              <a:srgbClr val="99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it-IT" altLang="it-IT" sz="1200"/>
            </a:p>
          </p:txBody>
        </p:sp>
        <p:sp>
          <p:nvSpPr>
            <p:cNvPr id="47142" name="Line 44"/>
            <p:cNvSpPr>
              <a:spLocks noChangeAspect="1" noChangeShapeType="1"/>
            </p:cNvSpPr>
            <p:nvPr/>
          </p:nvSpPr>
          <p:spPr bwMode="auto">
            <a:xfrm flipV="1">
              <a:off x="1091" y="1394"/>
              <a:ext cx="421" cy="62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43" name="Line 45"/>
            <p:cNvSpPr>
              <a:spLocks noChangeAspect="1" noChangeShapeType="1"/>
            </p:cNvSpPr>
            <p:nvPr/>
          </p:nvSpPr>
          <p:spPr bwMode="auto">
            <a:xfrm flipV="1">
              <a:off x="1583" y="2011"/>
              <a:ext cx="351" cy="302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44" name="Line 46"/>
            <p:cNvSpPr>
              <a:spLocks noChangeAspect="1" noChangeShapeType="1"/>
            </p:cNvSpPr>
            <p:nvPr/>
          </p:nvSpPr>
          <p:spPr bwMode="auto">
            <a:xfrm flipV="1">
              <a:off x="2415" y="2300"/>
              <a:ext cx="60" cy="267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45" name="Line 47"/>
            <p:cNvSpPr>
              <a:spLocks noChangeAspect="1" noChangeShapeType="1"/>
            </p:cNvSpPr>
            <p:nvPr/>
          </p:nvSpPr>
          <p:spPr bwMode="auto">
            <a:xfrm flipH="1" flipV="1">
              <a:off x="3058" y="2320"/>
              <a:ext cx="120" cy="247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46" name="Line 48"/>
            <p:cNvSpPr>
              <a:spLocks noChangeAspect="1" noChangeShapeType="1"/>
            </p:cNvSpPr>
            <p:nvPr/>
          </p:nvSpPr>
          <p:spPr bwMode="auto">
            <a:xfrm flipH="1" flipV="1">
              <a:off x="3559" y="2073"/>
              <a:ext cx="241" cy="164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47" name="Line 49"/>
            <p:cNvSpPr>
              <a:spLocks noChangeAspect="1" noChangeShapeType="1"/>
            </p:cNvSpPr>
            <p:nvPr/>
          </p:nvSpPr>
          <p:spPr bwMode="auto">
            <a:xfrm>
              <a:off x="3759" y="1559"/>
              <a:ext cx="302" cy="41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48" name="Rectangle 50"/>
            <p:cNvSpPr>
              <a:spLocks noChangeAspect="1" noChangeArrowheads="1"/>
            </p:cNvSpPr>
            <p:nvPr/>
          </p:nvSpPr>
          <p:spPr bwMode="auto">
            <a:xfrm>
              <a:off x="1491" y="1641"/>
              <a:ext cx="101" cy="10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it-IT" altLang="it-IT" sz="1200"/>
            </a:p>
          </p:txBody>
        </p:sp>
        <p:sp>
          <p:nvSpPr>
            <p:cNvPr id="47149" name="Rectangle 51"/>
            <p:cNvSpPr>
              <a:spLocks noChangeAspect="1" noChangeArrowheads="1"/>
            </p:cNvSpPr>
            <p:nvPr/>
          </p:nvSpPr>
          <p:spPr bwMode="auto">
            <a:xfrm rot="-794185">
              <a:off x="2214" y="2196"/>
              <a:ext cx="101" cy="10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it-IT" altLang="it-IT" sz="1200"/>
            </a:p>
          </p:txBody>
        </p:sp>
        <p:sp>
          <p:nvSpPr>
            <p:cNvPr id="47150" name="Rectangle 52"/>
            <p:cNvSpPr>
              <a:spLocks noChangeAspect="1" noChangeArrowheads="1"/>
            </p:cNvSpPr>
            <p:nvPr/>
          </p:nvSpPr>
          <p:spPr bwMode="auto">
            <a:xfrm rot="2860208">
              <a:off x="2615" y="2321"/>
              <a:ext cx="103" cy="1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it-IT" altLang="it-IT" sz="1200"/>
            </a:p>
          </p:txBody>
        </p:sp>
        <p:sp>
          <p:nvSpPr>
            <p:cNvPr id="47151" name="Rectangle 53"/>
            <p:cNvSpPr>
              <a:spLocks noChangeAspect="1" noChangeArrowheads="1"/>
            </p:cNvSpPr>
            <p:nvPr/>
          </p:nvSpPr>
          <p:spPr bwMode="auto">
            <a:xfrm rot="-2230256">
              <a:off x="3639" y="1744"/>
              <a:ext cx="101" cy="10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it-IT" altLang="it-IT" sz="1200"/>
            </a:p>
          </p:txBody>
        </p:sp>
        <p:sp>
          <p:nvSpPr>
            <p:cNvPr id="47152" name="Rectangle 54"/>
            <p:cNvSpPr>
              <a:spLocks noChangeAspect="1" noChangeArrowheads="1"/>
            </p:cNvSpPr>
            <p:nvPr/>
          </p:nvSpPr>
          <p:spPr bwMode="auto">
            <a:xfrm rot="300786">
              <a:off x="1694" y="1765"/>
              <a:ext cx="101" cy="10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it-IT" altLang="it-IT" sz="1200"/>
            </a:p>
          </p:txBody>
        </p:sp>
        <p:sp>
          <p:nvSpPr>
            <p:cNvPr id="47153" name="AutoShape 55"/>
            <p:cNvSpPr>
              <a:spLocks noChangeAspect="1" noChangeArrowheads="1"/>
            </p:cNvSpPr>
            <p:nvPr/>
          </p:nvSpPr>
          <p:spPr bwMode="auto">
            <a:xfrm rot="4206670">
              <a:off x="1469" y="1333"/>
              <a:ext cx="227" cy="101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0 h 21600"/>
                <a:gd name="T4" fmla="*/ 1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69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7154" name="AutoShape 56"/>
            <p:cNvSpPr>
              <a:spLocks noChangeAspect="1" noChangeArrowheads="1"/>
            </p:cNvSpPr>
            <p:nvPr/>
          </p:nvSpPr>
          <p:spPr bwMode="auto">
            <a:xfrm rot="-2456941">
              <a:off x="3438" y="1990"/>
              <a:ext cx="221" cy="104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0 h 21600"/>
                <a:gd name="T4" fmla="*/ 1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68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7155" name="AutoShape 57"/>
            <p:cNvSpPr>
              <a:spLocks noChangeAspect="1" noChangeArrowheads="1"/>
            </p:cNvSpPr>
            <p:nvPr/>
          </p:nvSpPr>
          <p:spPr bwMode="auto">
            <a:xfrm rot="-1092836">
              <a:off x="2917" y="2177"/>
              <a:ext cx="221" cy="103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0 h 21600"/>
                <a:gd name="T4" fmla="*/ 1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5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7156" name="AutoShape 58"/>
            <p:cNvSpPr>
              <a:spLocks noChangeAspect="1" noChangeArrowheads="1"/>
            </p:cNvSpPr>
            <p:nvPr/>
          </p:nvSpPr>
          <p:spPr bwMode="auto">
            <a:xfrm rot="627536">
              <a:off x="2375" y="2177"/>
              <a:ext cx="222" cy="103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0 h 21600"/>
                <a:gd name="T4" fmla="*/ 1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5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7157" name="AutoShape 59"/>
            <p:cNvSpPr>
              <a:spLocks noChangeAspect="1" noChangeArrowheads="1"/>
            </p:cNvSpPr>
            <p:nvPr/>
          </p:nvSpPr>
          <p:spPr bwMode="auto">
            <a:xfrm rot="2748604">
              <a:off x="1871" y="1909"/>
              <a:ext cx="227" cy="101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0 h 21600"/>
                <a:gd name="T4" fmla="*/ 1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69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7158" name="AutoShape 60"/>
            <p:cNvSpPr>
              <a:spLocks noChangeAspect="1" noChangeArrowheads="1"/>
            </p:cNvSpPr>
            <p:nvPr/>
          </p:nvSpPr>
          <p:spPr bwMode="auto">
            <a:xfrm rot="-4527568">
              <a:off x="3556" y="1498"/>
              <a:ext cx="227" cy="101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0 h 21600"/>
                <a:gd name="T4" fmla="*/ 1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69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FF9966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7159" name="Line 61"/>
            <p:cNvSpPr>
              <a:spLocks noChangeAspect="1" noChangeShapeType="1"/>
            </p:cNvSpPr>
            <p:nvPr/>
          </p:nvSpPr>
          <p:spPr bwMode="auto">
            <a:xfrm flipV="1">
              <a:off x="1632" y="1271"/>
              <a:ext cx="562" cy="102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60" name="Line 62"/>
            <p:cNvSpPr>
              <a:spLocks noChangeAspect="1" noChangeShapeType="1"/>
            </p:cNvSpPr>
            <p:nvPr/>
          </p:nvSpPr>
          <p:spPr bwMode="auto">
            <a:xfrm flipV="1">
              <a:off x="2013" y="1538"/>
              <a:ext cx="382" cy="391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61" name="Line 63"/>
            <p:cNvSpPr>
              <a:spLocks noChangeAspect="1" noChangeShapeType="1"/>
            </p:cNvSpPr>
            <p:nvPr/>
          </p:nvSpPr>
          <p:spPr bwMode="auto">
            <a:xfrm flipV="1">
              <a:off x="2496" y="1559"/>
              <a:ext cx="140" cy="618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62" name="Line 64"/>
            <p:cNvSpPr>
              <a:spLocks noChangeAspect="1" noChangeShapeType="1"/>
            </p:cNvSpPr>
            <p:nvPr/>
          </p:nvSpPr>
          <p:spPr bwMode="auto">
            <a:xfrm flipH="1" flipV="1">
              <a:off x="2858" y="1765"/>
              <a:ext cx="139" cy="412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63" name="Line 65"/>
            <p:cNvSpPr>
              <a:spLocks noChangeAspect="1" noChangeShapeType="1"/>
            </p:cNvSpPr>
            <p:nvPr/>
          </p:nvSpPr>
          <p:spPr bwMode="auto">
            <a:xfrm flipV="1">
              <a:off x="2033" y="1538"/>
              <a:ext cx="362" cy="371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64" name="Line 66"/>
            <p:cNvSpPr>
              <a:spLocks noChangeAspect="1" noChangeShapeType="1"/>
            </p:cNvSpPr>
            <p:nvPr/>
          </p:nvSpPr>
          <p:spPr bwMode="auto">
            <a:xfrm>
              <a:off x="2977" y="1600"/>
              <a:ext cx="541" cy="411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65" name="Line 67"/>
            <p:cNvSpPr>
              <a:spLocks noChangeAspect="1" noChangeShapeType="1"/>
            </p:cNvSpPr>
            <p:nvPr/>
          </p:nvSpPr>
          <p:spPr bwMode="auto">
            <a:xfrm>
              <a:off x="2997" y="1435"/>
              <a:ext cx="642" cy="103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66" name="Line 68"/>
            <p:cNvSpPr>
              <a:spLocks noChangeAspect="1" noChangeShapeType="1"/>
            </p:cNvSpPr>
            <p:nvPr/>
          </p:nvSpPr>
          <p:spPr bwMode="auto">
            <a:xfrm rot="-451714">
              <a:off x="1492" y="1621"/>
              <a:ext cx="121" cy="2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67" name="Line 69"/>
            <p:cNvSpPr>
              <a:spLocks noChangeAspect="1" noChangeShapeType="1"/>
            </p:cNvSpPr>
            <p:nvPr/>
          </p:nvSpPr>
          <p:spPr bwMode="auto">
            <a:xfrm>
              <a:off x="1613" y="1641"/>
              <a:ext cx="0" cy="104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68" name="Line 70"/>
            <p:cNvSpPr>
              <a:spLocks noChangeAspect="1" noChangeShapeType="1"/>
            </p:cNvSpPr>
            <p:nvPr/>
          </p:nvSpPr>
          <p:spPr bwMode="auto">
            <a:xfrm flipV="1">
              <a:off x="1593" y="1353"/>
              <a:ext cx="722" cy="28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69" name="Line 71"/>
            <p:cNvSpPr>
              <a:spLocks noChangeAspect="1" noChangeShapeType="1"/>
            </p:cNvSpPr>
            <p:nvPr/>
          </p:nvSpPr>
          <p:spPr bwMode="auto">
            <a:xfrm>
              <a:off x="1713" y="1740"/>
              <a:ext cx="114" cy="7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70" name="Line 72"/>
            <p:cNvSpPr>
              <a:spLocks noChangeAspect="1" noChangeShapeType="1"/>
            </p:cNvSpPr>
            <p:nvPr/>
          </p:nvSpPr>
          <p:spPr bwMode="auto">
            <a:xfrm flipH="1">
              <a:off x="1819" y="1739"/>
              <a:ext cx="9" cy="129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71" name="Line 73"/>
            <p:cNvSpPr>
              <a:spLocks noChangeAspect="1" noChangeShapeType="1"/>
            </p:cNvSpPr>
            <p:nvPr/>
          </p:nvSpPr>
          <p:spPr bwMode="auto">
            <a:xfrm flipV="1">
              <a:off x="1821" y="1491"/>
              <a:ext cx="499" cy="254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72" name="Line 74"/>
            <p:cNvSpPr>
              <a:spLocks noChangeAspect="1" noChangeShapeType="1"/>
            </p:cNvSpPr>
            <p:nvPr/>
          </p:nvSpPr>
          <p:spPr bwMode="auto">
            <a:xfrm flipV="1">
              <a:off x="2182" y="2161"/>
              <a:ext cx="138" cy="33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73" name="Line 75"/>
            <p:cNvSpPr>
              <a:spLocks noChangeAspect="1" noChangeShapeType="1"/>
            </p:cNvSpPr>
            <p:nvPr/>
          </p:nvSpPr>
          <p:spPr bwMode="auto">
            <a:xfrm>
              <a:off x="2315" y="2164"/>
              <a:ext cx="27" cy="12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74" name="Line 76"/>
            <p:cNvSpPr>
              <a:spLocks noChangeAspect="1" noChangeShapeType="1"/>
            </p:cNvSpPr>
            <p:nvPr/>
          </p:nvSpPr>
          <p:spPr bwMode="auto">
            <a:xfrm flipV="1">
              <a:off x="2315" y="1704"/>
              <a:ext cx="199" cy="46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75" name="Line 77"/>
            <p:cNvSpPr>
              <a:spLocks noChangeAspect="1" noChangeShapeType="1"/>
            </p:cNvSpPr>
            <p:nvPr/>
          </p:nvSpPr>
          <p:spPr bwMode="auto">
            <a:xfrm flipV="1">
              <a:off x="2578" y="2270"/>
              <a:ext cx="88" cy="84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76" name="Line 78"/>
            <p:cNvSpPr>
              <a:spLocks noChangeAspect="1" noChangeShapeType="1"/>
            </p:cNvSpPr>
            <p:nvPr/>
          </p:nvSpPr>
          <p:spPr bwMode="auto">
            <a:xfrm>
              <a:off x="2668" y="2273"/>
              <a:ext cx="82" cy="92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77" name="Line 79"/>
            <p:cNvSpPr>
              <a:spLocks noChangeAspect="1" noChangeShapeType="1"/>
            </p:cNvSpPr>
            <p:nvPr/>
          </p:nvSpPr>
          <p:spPr bwMode="auto">
            <a:xfrm flipV="1">
              <a:off x="2663" y="1731"/>
              <a:ext cx="18" cy="547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78" name="Line 80"/>
            <p:cNvSpPr>
              <a:spLocks noChangeAspect="1" noChangeShapeType="1"/>
            </p:cNvSpPr>
            <p:nvPr/>
          </p:nvSpPr>
          <p:spPr bwMode="auto">
            <a:xfrm flipH="1">
              <a:off x="3289" y="2137"/>
              <a:ext cx="27" cy="119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79" name="Line 81"/>
            <p:cNvSpPr>
              <a:spLocks noChangeAspect="1" noChangeShapeType="1"/>
            </p:cNvSpPr>
            <p:nvPr/>
          </p:nvSpPr>
          <p:spPr bwMode="auto">
            <a:xfrm>
              <a:off x="3319" y="2134"/>
              <a:ext cx="135" cy="3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80" name="Line 82"/>
            <p:cNvSpPr>
              <a:spLocks noChangeAspect="1" noChangeShapeType="1"/>
            </p:cNvSpPr>
            <p:nvPr/>
          </p:nvSpPr>
          <p:spPr bwMode="auto">
            <a:xfrm flipH="1" flipV="1">
              <a:off x="2928" y="1687"/>
              <a:ext cx="404" cy="469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81" name="Line 83"/>
            <p:cNvSpPr>
              <a:spLocks noChangeAspect="1" noChangeShapeType="1"/>
            </p:cNvSpPr>
            <p:nvPr/>
          </p:nvSpPr>
          <p:spPr bwMode="auto">
            <a:xfrm flipH="1">
              <a:off x="3587" y="1701"/>
              <a:ext cx="98" cy="74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82" name="Line 84"/>
            <p:cNvSpPr>
              <a:spLocks noChangeAspect="1" noChangeShapeType="1"/>
            </p:cNvSpPr>
            <p:nvPr/>
          </p:nvSpPr>
          <p:spPr bwMode="auto">
            <a:xfrm>
              <a:off x="3581" y="1769"/>
              <a:ext cx="80" cy="112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83" name="Line 85"/>
            <p:cNvSpPr>
              <a:spLocks noChangeAspect="1" noChangeShapeType="1"/>
            </p:cNvSpPr>
            <p:nvPr/>
          </p:nvSpPr>
          <p:spPr bwMode="auto">
            <a:xfrm flipH="1" flipV="1">
              <a:off x="3003" y="1554"/>
              <a:ext cx="584" cy="221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84" name="Line 86"/>
            <p:cNvSpPr>
              <a:spLocks noChangeAspect="1" noChangeShapeType="1"/>
            </p:cNvSpPr>
            <p:nvPr/>
          </p:nvSpPr>
          <p:spPr bwMode="auto">
            <a:xfrm>
              <a:off x="3751" y="1804"/>
              <a:ext cx="412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85" name="Rectangle 87"/>
            <p:cNvSpPr>
              <a:spLocks noChangeAspect="1" noChangeArrowheads="1"/>
            </p:cNvSpPr>
            <p:nvPr/>
          </p:nvSpPr>
          <p:spPr bwMode="auto">
            <a:xfrm rot="702386">
              <a:off x="3319" y="2164"/>
              <a:ext cx="100" cy="10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it-IT" altLang="it-IT" sz="1200"/>
            </a:p>
          </p:txBody>
        </p:sp>
        <p:sp>
          <p:nvSpPr>
            <p:cNvPr id="47186" name="Line 88"/>
            <p:cNvSpPr>
              <a:spLocks noChangeAspect="1" noChangeShapeType="1"/>
            </p:cNvSpPr>
            <p:nvPr/>
          </p:nvSpPr>
          <p:spPr bwMode="auto">
            <a:xfrm>
              <a:off x="3409" y="2262"/>
              <a:ext cx="340" cy="18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87" name="Line 89"/>
            <p:cNvSpPr>
              <a:spLocks noChangeAspect="1" noChangeShapeType="1"/>
            </p:cNvSpPr>
            <p:nvPr/>
          </p:nvSpPr>
          <p:spPr bwMode="auto">
            <a:xfrm flipH="1">
              <a:off x="2639" y="2439"/>
              <a:ext cx="24" cy="19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88" name="Line 90"/>
            <p:cNvSpPr>
              <a:spLocks noChangeAspect="1" noChangeShapeType="1"/>
            </p:cNvSpPr>
            <p:nvPr/>
          </p:nvSpPr>
          <p:spPr bwMode="auto">
            <a:xfrm flipH="1">
              <a:off x="2079" y="2314"/>
              <a:ext cx="146" cy="25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89" name="Line 91"/>
            <p:cNvSpPr>
              <a:spLocks noChangeAspect="1" noChangeShapeType="1"/>
            </p:cNvSpPr>
            <p:nvPr/>
          </p:nvSpPr>
          <p:spPr bwMode="auto">
            <a:xfrm flipH="1">
              <a:off x="1139" y="1745"/>
              <a:ext cx="348" cy="31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190" name="Line 92"/>
            <p:cNvSpPr>
              <a:spLocks noChangeAspect="1" noChangeShapeType="1"/>
            </p:cNvSpPr>
            <p:nvPr/>
          </p:nvSpPr>
          <p:spPr bwMode="auto">
            <a:xfrm flipH="1">
              <a:off x="1437" y="1862"/>
              <a:ext cx="257" cy="34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47191" name="Group 93"/>
            <p:cNvGrpSpPr>
              <a:grpSpLocks noChangeAspect="1"/>
            </p:cNvGrpSpPr>
            <p:nvPr/>
          </p:nvGrpSpPr>
          <p:grpSpPr bwMode="auto">
            <a:xfrm rot="-2039971">
              <a:off x="1126" y="2059"/>
              <a:ext cx="597" cy="617"/>
              <a:chOff x="1000" y="1816"/>
              <a:chExt cx="675" cy="680"/>
            </a:xfrm>
          </p:grpSpPr>
          <p:sp>
            <p:nvSpPr>
              <p:cNvPr id="47209" name="Freeform 94" descr="Granito"/>
              <p:cNvSpPr>
                <a:spLocks noChangeAspect="1"/>
              </p:cNvSpPr>
              <p:nvPr/>
            </p:nvSpPr>
            <p:spPr bwMode="auto">
              <a:xfrm>
                <a:off x="1000" y="1816"/>
                <a:ext cx="675" cy="680"/>
              </a:xfrm>
              <a:custGeom>
                <a:avLst/>
                <a:gdLst>
                  <a:gd name="T0" fmla="*/ 32 w 675"/>
                  <a:gd name="T1" fmla="*/ 288 h 680"/>
                  <a:gd name="T2" fmla="*/ 64 w 675"/>
                  <a:gd name="T3" fmla="*/ 208 h 680"/>
                  <a:gd name="T4" fmla="*/ 96 w 675"/>
                  <a:gd name="T5" fmla="*/ 88 h 680"/>
                  <a:gd name="T6" fmla="*/ 176 w 675"/>
                  <a:gd name="T7" fmla="*/ 88 h 680"/>
                  <a:gd name="T8" fmla="*/ 256 w 675"/>
                  <a:gd name="T9" fmla="*/ 0 h 680"/>
                  <a:gd name="T10" fmla="*/ 400 w 675"/>
                  <a:gd name="T11" fmla="*/ 48 h 680"/>
                  <a:gd name="T12" fmla="*/ 504 w 675"/>
                  <a:gd name="T13" fmla="*/ 88 h 680"/>
                  <a:gd name="T14" fmla="*/ 592 w 675"/>
                  <a:gd name="T15" fmla="*/ 144 h 680"/>
                  <a:gd name="T16" fmla="*/ 600 w 675"/>
                  <a:gd name="T17" fmla="*/ 176 h 680"/>
                  <a:gd name="T18" fmla="*/ 632 w 675"/>
                  <a:gd name="T19" fmla="*/ 224 h 680"/>
                  <a:gd name="T20" fmla="*/ 672 w 675"/>
                  <a:gd name="T21" fmla="*/ 328 h 680"/>
                  <a:gd name="T22" fmla="*/ 592 w 675"/>
                  <a:gd name="T23" fmla="*/ 528 h 680"/>
                  <a:gd name="T24" fmla="*/ 544 w 675"/>
                  <a:gd name="T25" fmla="*/ 624 h 680"/>
                  <a:gd name="T26" fmla="*/ 512 w 675"/>
                  <a:gd name="T27" fmla="*/ 632 h 680"/>
                  <a:gd name="T28" fmla="*/ 480 w 675"/>
                  <a:gd name="T29" fmla="*/ 648 h 680"/>
                  <a:gd name="T30" fmla="*/ 432 w 675"/>
                  <a:gd name="T31" fmla="*/ 664 h 680"/>
                  <a:gd name="T32" fmla="*/ 352 w 675"/>
                  <a:gd name="T33" fmla="*/ 680 h 680"/>
                  <a:gd name="T34" fmla="*/ 272 w 675"/>
                  <a:gd name="T35" fmla="*/ 664 h 680"/>
                  <a:gd name="T36" fmla="*/ 224 w 675"/>
                  <a:gd name="T37" fmla="*/ 632 h 680"/>
                  <a:gd name="T38" fmla="*/ 72 w 675"/>
                  <a:gd name="T39" fmla="*/ 520 h 680"/>
                  <a:gd name="T40" fmla="*/ 32 w 675"/>
                  <a:gd name="T41" fmla="*/ 480 h 680"/>
                  <a:gd name="T42" fmla="*/ 0 w 675"/>
                  <a:gd name="T43" fmla="*/ 424 h 680"/>
                  <a:gd name="T44" fmla="*/ 32 w 675"/>
                  <a:gd name="T45" fmla="*/ 288 h 6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75"/>
                  <a:gd name="T70" fmla="*/ 0 h 680"/>
                  <a:gd name="T71" fmla="*/ 675 w 675"/>
                  <a:gd name="T72" fmla="*/ 680 h 68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75" h="680">
                    <a:moveTo>
                      <a:pt x="32" y="288"/>
                    </a:moveTo>
                    <a:cubicBezTo>
                      <a:pt x="94" y="247"/>
                      <a:pt x="86" y="274"/>
                      <a:pt x="64" y="208"/>
                    </a:cubicBezTo>
                    <a:cubicBezTo>
                      <a:pt x="71" y="161"/>
                      <a:pt x="75" y="130"/>
                      <a:pt x="96" y="88"/>
                    </a:cubicBezTo>
                    <a:cubicBezTo>
                      <a:pt x="155" y="108"/>
                      <a:pt x="129" y="112"/>
                      <a:pt x="176" y="88"/>
                    </a:cubicBezTo>
                    <a:cubicBezTo>
                      <a:pt x="193" y="38"/>
                      <a:pt x="209" y="23"/>
                      <a:pt x="256" y="0"/>
                    </a:cubicBezTo>
                    <a:cubicBezTo>
                      <a:pt x="319" y="9"/>
                      <a:pt x="346" y="12"/>
                      <a:pt x="400" y="48"/>
                    </a:cubicBezTo>
                    <a:cubicBezTo>
                      <a:pt x="431" y="68"/>
                      <a:pt x="472" y="66"/>
                      <a:pt x="504" y="88"/>
                    </a:cubicBezTo>
                    <a:cubicBezTo>
                      <a:pt x="528" y="124"/>
                      <a:pt x="558" y="121"/>
                      <a:pt x="592" y="144"/>
                    </a:cubicBezTo>
                    <a:cubicBezTo>
                      <a:pt x="595" y="155"/>
                      <a:pt x="595" y="166"/>
                      <a:pt x="600" y="176"/>
                    </a:cubicBezTo>
                    <a:cubicBezTo>
                      <a:pt x="609" y="193"/>
                      <a:pt x="632" y="224"/>
                      <a:pt x="632" y="224"/>
                    </a:cubicBezTo>
                    <a:cubicBezTo>
                      <a:pt x="642" y="263"/>
                      <a:pt x="660" y="291"/>
                      <a:pt x="672" y="328"/>
                    </a:cubicBezTo>
                    <a:cubicBezTo>
                      <a:pt x="661" y="422"/>
                      <a:pt x="675" y="487"/>
                      <a:pt x="592" y="528"/>
                    </a:cubicBezTo>
                    <a:cubicBezTo>
                      <a:pt x="574" y="555"/>
                      <a:pt x="571" y="606"/>
                      <a:pt x="544" y="624"/>
                    </a:cubicBezTo>
                    <a:cubicBezTo>
                      <a:pt x="535" y="630"/>
                      <a:pt x="522" y="628"/>
                      <a:pt x="512" y="632"/>
                    </a:cubicBezTo>
                    <a:cubicBezTo>
                      <a:pt x="501" y="636"/>
                      <a:pt x="491" y="644"/>
                      <a:pt x="480" y="648"/>
                    </a:cubicBezTo>
                    <a:cubicBezTo>
                      <a:pt x="464" y="654"/>
                      <a:pt x="448" y="659"/>
                      <a:pt x="432" y="664"/>
                    </a:cubicBezTo>
                    <a:cubicBezTo>
                      <a:pt x="406" y="673"/>
                      <a:pt x="352" y="680"/>
                      <a:pt x="352" y="680"/>
                    </a:cubicBezTo>
                    <a:cubicBezTo>
                      <a:pt x="325" y="675"/>
                      <a:pt x="297" y="674"/>
                      <a:pt x="272" y="664"/>
                    </a:cubicBezTo>
                    <a:cubicBezTo>
                      <a:pt x="254" y="657"/>
                      <a:pt x="240" y="643"/>
                      <a:pt x="224" y="632"/>
                    </a:cubicBezTo>
                    <a:cubicBezTo>
                      <a:pt x="172" y="597"/>
                      <a:pt x="109" y="570"/>
                      <a:pt x="72" y="520"/>
                    </a:cubicBezTo>
                    <a:cubicBezTo>
                      <a:pt x="53" y="464"/>
                      <a:pt x="81" y="529"/>
                      <a:pt x="32" y="480"/>
                    </a:cubicBezTo>
                    <a:cubicBezTo>
                      <a:pt x="17" y="465"/>
                      <a:pt x="12" y="442"/>
                      <a:pt x="0" y="424"/>
                    </a:cubicBezTo>
                    <a:cubicBezTo>
                      <a:pt x="12" y="378"/>
                      <a:pt x="10" y="331"/>
                      <a:pt x="32" y="288"/>
                    </a:cubicBezTo>
                    <a:close/>
                  </a:path>
                </a:pathLst>
              </a:custGeom>
              <a:blipFill dpi="0" rotWithShape="1">
                <a:blip r:embed="rId5"/>
                <a:srcRect/>
                <a:tile tx="0" ty="0" sx="100000" sy="100000" flip="none" algn="tl"/>
              </a:blipFill>
              <a:ln w="9525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210" name="Freeform 95"/>
              <p:cNvSpPr>
                <a:spLocks noChangeAspect="1"/>
              </p:cNvSpPr>
              <p:nvPr/>
            </p:nvSpPr>
            <p:spPr bwMode="auto">
              <a:xfrm>
                <a:off x="1181" y="1991"/>
                <a:ext cx="348" cy="372"/>
              </a:xfrm>
              <a:custGeom>
                <a:avLst/>
                <a:gdLst>
                  <a:gd name="T0" fmla="*/ 51 w 348"/>
                  <a:gd name="T1" fmla="*/ 33 h 372"/>
                  <a:gd name="T2" fmla="*/ 19 w 348"/>
                  <a:gd name="T3" fmla="*/ 81 h 372"/>
                  <a:gd name="T4" fmla="*/ 3 w 348"/>
                  <a:gd name="T5" fmla="*/ 105 h 372"/>
                  <a:gd name="T6" fmla="*/ 59 w 348"/>
                  <a:gd name="T7" fmla="*/ 241 h 372"/>
                  <a:gd name="T8" fmla="*/ 75 w 348"/>
                  <a:gd name="T9" fmla="*/ 265 h 372"/>
                  <a:gd name="T10" fmla="*/ 99 w 348"/>
                  <a:gd name="T11" fmla="*/ 273 h 372"/>
                  <a:gd name="T12" fmla="*/ 155 w 348"/>
                  <a:gd name="T13" fmla="*/ 345 h 372"/>
                  <a:gd name="T14" fmla="*/ 203 w 348"/>
                  <a:gd name="T15" fmla="*/ 369 h 372"/>
                  <a:gd name="T16" fmla="*/ 339 w 348"/>
                  <a:gd name="T17" fmla="*/ 281 h 372"/>
                  <a:gd name="T18" fmla="*/ 299 w 348"/>
                  <a:gd name="T19" fmla="*/ 209 h 372"/>
                  <a:gd name="T20" fmla="*/ 259 w 348"/>
                  <a:gd name="T21" fmla="*/ 161 h 372"/>
                  <a:gd name="T22" fmla="*/ 227 w 348"/>
                  <a:gd name="T23" fmla="*/ 113 h 372"/>
                  <a:gd name="T24" fmla="*/ 211 w 348"/>
                  <a:gd name="T25" fmla="*/ 57 h 372"/>
                  <a:gd name="T26" fmla="*/ 187 w 348"/>
                  <a:gd name="T27" fmla="*/ 41 h 372"/>
                  <a:gd name="T28" fmla="*/ 171 w 348"/>
                  <a:gd name="T29" fmla="*/ 9 h 372"/>
                  <a:gd name="T30" fmla="*/ 51 w 348"/>
                  <a:gd name="T31" fmla="*/ 33 h 37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48"/>
                  <a:gd name="T49" fmla="*/ 0 h 372"/>
                  <a:gd name="T50" fmla="*/ 348 w 348"/>
                  <a:gd name="T51" fmla="*/ 372 h 37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48" h="372">
                    <a:moveTo>
                      <a:pt x="51" y="33"/>
                    </a:moveTo>
                    <a:cubicBezTo>
                      <a:pt x="40" y="49"/>
                      <a:pt x="30" y="65"/>
                      <a:pt x="19" y="81"/>
                    </a:cubicBezTo>
                    <a:cubicBezTo>
                      <a:pt x="14" y="89"/>
                      <a:pt x="3" y="105"/>
                      <a:pt x="3" y="105"/>
                    </a:cubicBezTo>
                    <a:cubicBezTo>
                      <a:pt x="8" y="158"/>
                      <a:pt x="0" y="221"/>
                      <a:pt x="59" y="241"/>
                    </a:cubicBezTo>
                    <a:cubicBezTo>
                      <a:pt x="64" y="249"/>
                      <a:pt x="67" y="259"/>
                      <a:pt x="75" y="265"/>
                    </a:cubicBezTo>
                    <a:cubicBezTo>
                      <a:pt x="82" y="270"/>
                      <a:pt x="93" y="267"/>
                      <a:pt x="99" y="273"/>
                    </a:cubicBezTo>
                    <a:cubicBezTo>
                      <a:pt x="131" y="305"/>
                      <a:pt x="121" y="322"/>
                      <a:pt x="155" y="345"/>
                    </a:cubicBezTo>
                    <a:cubicBezTo>
                      <a:pt x="170" y="355"/>
                      <a:pt x="188" y="359"/>
                      <a:pt x="203" y="369"/>
                    </a:cubicBezTo>
                    <a:cubicBezTo>
                      <a:pt x="318" y="350"/>
                      <a:pt x="309" y="372"/>
                      <a:pt x="339" y="281"/>
                    </a:cubicBezTo>
                    <a:cubicBezTo>
                      <a:pt x="302" y="150"/>
                      <a:pt x="348" y="268"/>
                      <a:pt x="299" y="209"/>
                    </a:cubicBezTo>
                    <a:cubicBezTo>
                      <a:pt x="248" y="148"/>
                      <a:pt x="317" y="200"/>
                      <a:pt x="259" y="161"/>
                    </a:cubicBezTo>
                    <a:cubicBezTo>
                      <a:pt x="248" y="145"/>
                      <a:pt x="232" y="131"/>
                      <a:pt x="227" y="113"/>
                    </a:cubicBezTo>
                    <a:cubicBezTo>
                      <a:pt x="222" y="94"/>
                      <a:pt x="220" y="74"/>
                      <a:pt x="211" y="57"/>
                    </a:cubicBezTo>
                    <a:cubicBezTo>
                      <a:pt x="206" y="49"/>
                      <a:pt x="195" y="46"/>
                      <a:pt x="187" y="41"/>
                    </a:cubicBezTo>
                    <a:cubicBezTo>
                      <a:pt x="182" y="30"/>
                      <a:pt x="182" y="12"/>
                      <a:pt x="171" y="9"/>
                    </a:cubicBezTo>
                    <a:cubicBezTo>
                      <a:pt x="142" y="0"/>
                      <a:pt x="82" y="23"/>
                      <a:pt x="51" y="3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9966"/>
                  </a:gs>
                  <a:gs pos="100000">
                    <a:srgbClr val="990000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47192" name="Group 96"/>
            <p:cNvGrpSpPr>
              <a:grpSpLocks noChangeAspect="1"/>
            </p:cNvGrpSpPr>
            <p:nvPr/>
          </p:nvGrpSpPr>
          <p:grpSpPr bwMode="auto">
            <a:xfrm>
              <a:off x="2126" y="961"/>
              <a:ext cx="917" cy="901"/>
              <a:chOff x="2604" y="1207"/>
              <a:chExt cx="1036" cy="993"/>
            </a:xfrm>
          </p:grpSpPr>
          <p:sp>
            <p:nvSpPr>
              <p:cNvPr id="47207" name="Freeform 97" descr="Mármore branco"/>
              <p:cNvSpPr>
                <a:spLocks noChangeAspect="1"/>
              </p:cNvSpPr>
              <p:nvPr/>
            </p:nvSpPr>
            <p:spPr bwMode="auto">
              <a:xfrm>
                <a:off x="2604" y="1207"/>
                <a:ext cx="1036" cy="993"/>
              </a:xfrm>
              <a:custGeom>
                <a:avLst/>
                <a:gdLst>
                  <a:gd name="T0" fmla="*/ 172 w 1036"/>
                  <a:gd name="T1" fmla="*/ 153 h 993"/>
                  <a:gd name="T2" fmla="*/ 148 w 1036"/>
                  <a:gd name="T3" fmla="*/ 241 h 993"/>
                  <a:gd name="T4" fmla="*/ 84 w 1036"/>
                  <a:gd name="T5" fmla="*/ 273 h 993"/>
                  <a:gd name="T6" fmla="*/ 36 w 1036"/>
                  <a:gd name="T7" fmla="*/ 313 h 993"/>
                  <a:gd name="T8" fmla="*/ 4 w 1036"/>
                  <a:gd name="T9" fmla="*/ 361 h 993"/>
                  <a:gd name="T10" fmla="*/ 20 w 1036"/>
                  <a:gd name="T11" fmla="*/ 457 h 993"/>
                  <a:gd name="T12" fmla="*/ 116 w 1036"/>
                  <a:gd name="T13" fmla="*/ 505 h 993"/>
                  <a:gd name="T14" fmla="*/ 148 w 1036"/>
                  <a:gd name="T15" fmla="*/ 697 h 993"/>
                  <a:gd name="T16" fmla="*/ 172 w 1036"/>
                  <a:gd name="T17" fmla="*/ 705 h 993"/>
                  <a:gd name="T18" fmla="*/ 268 w 1036"/>
                  <a:gd name="T19" fmla="*/ 753 h 993"/>
                  <a:gd name="T20" fmla="*/ 340 w 1036"/>
                  <a:gd name="T21" fmla="*/ 889 h 993"/>
                  <a:gd name="T22" fmla="*/ 388 w 1036"/>
                  <a:gd name="T23" fmla="*/ 913 h 993"/>
                  <a:gd name="T24" fmla="*/ 436 w 1036"/>
                  <a:gd name="T25" fmla="*/ 929 h 993"/>
                  <a:gd name="T26" fmla="*/ 628 w 1036"/>
                  <a:gd name="T27" fmla="*/ 937 h 993"/>
                  <a:gd name="T28" fmla="*/ 676 w 1036"/>
                  <a:gd name="T29" fmla="*/ 969 h 993"/>
                  <a:gd name="T30" fmla="*/ 724 w 1036"/>
                  <a:gd name="T31" fmla="*/ 985 h 993"/>
                  <a:gd name="T32" fmla="*/ 748 w 1036"/>
                  <a:gd name="T33" fmla="*/ 993 h 993"/>
                  <a:gd name="T34" fmla="*/ 804 w 1036"/>
                  <a:gd name="T35" fmla="*/ 977 h 993"/>
                  <a:gd name="T36" fmla="*/ 852 w 1036"/>
                  <a:gd name="T37" fmla="*/ 945 h 993"/>
                  <a:gd name="T38" fmla="*/ 892 w 1036"/>
                  <a:gd name="T39" fmla="*/ 841 h 993"/>
                  <a:gd name="T40" fmla="*/ 908 w 1036"/>
                  <a:gd name="T41" fmla="*/ 785 h 993"/>
                  <a:gd name="T42" fmla="*/ 980 w 1036"/>
                  <a:gd name="T43" fmla="*/ 737 h 993"/>
                  <a:gd name="T44" fmla="*/ 1004 w 1036"/>
                  <a:gd name="T45" fmla="*/ 721 h 993"/>
                  <a:gd name="T46" fmla="*/ 1028 w 1036"/>
                  <a:gd name="T47" fmla="*/ 641 h 993"/>
                  <a:gd name="T48" fmla="*/ 1036 w 1036"/>
                  <a:gd name="T49" fmla="*/ 617 h 993"/>
                  <a:gd name="T50" fmla="*/ 1004 w 1036"/>
                  <a:gd name="T51" fmla="*/ 521 h 993"/>
                  <a:gd name="T52" fmla="*/ 956 w 1036"/>
                  <a:gd name="T53" fmla="*/ 489 h 993"/>
                  <a:gd name="T54" fmla="*/ 916 w 1036"/>
                  <a:gd name="T55" fmla="*/ 417 h 993"/>
                  <a:gd name="T56" fmla="*/ 924 w 1036"/>
                  <a:gd name="T57" fmla="*/ 361 h 993"/>
                  <a:gd name="T58" fmla="*/ 908 w 1036"/>
                  <a:gd name="T59" fmla="*/ 209 h 993"/>
                  <a:gd name="T60" fmla="*/ 732 w 1036"/>
                  <a:gd name="T61" fmla="*/ 89 h 993"/>
                  <a:gd name="T62" fmla="*/ 596 w 1036"/>
                  <a:gd name="T63" fmla="*/ 129 h 993"/>
                  <a:gd name="T64" fmla="*/ 468 w 1036"/>
                  <a:gd name="T65" fmla="*/ 65 h 993"/>
                  <a:gd name="T66" fmla="*/ 420 w 1036"/>
                  <a:gd name="T67" fmla="*/ 33 h 993"/>
                  <a:gd name="T68" fmla="*/ 396 w 1036"/>
                  <a:gd name="T69" fmla="*/ 17 h 993"/>
                  <a:gd name="T70" fmla="*/ 260 w 1036"/>
                  <a:gd name="T71" fmla="*/ 41 h 993"/>
                  <a:gd name="T72" fmla="*/ 212 w 1036"/>
                  <a:gd name="T73" fmla="*/ 81 h 993"/>
                  <a:gd name="T74" fmla="*/ 172 w 1036"/>
                  <a:gd name="T75" fmla="*/ 153 h 99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036"/>
                  <a:gd name="T115" fmla="*/ 0 h 993"/>
                  <a:gd name="T116" fmla="*/ 1036 w 1036"/>
                  <a:gd name="T117" fmla="*/ 993 h 99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036" h="993">
                    <a:moveTo>
                      <a:pt x="172" y="153"/>
                    </a:moveTo>
                    <a:cubicBezTo>
                      <a:pt x="188" y="200"/>
                      <a:pt x="184" y="169"/>
                      <a:pt x="148" y="241"/>
                    </a:cubicBezTo>
                    <a:cubicBezTo>
                      <a:pt x="137" y="262"/>
                      <a:pt x="84" y="273"/>
                      <a:pt x="84" y="273"/>
                    </a:cubicBezTo>
                    <a:cubicBezTo>
                      <a:pt x="29" y="356"/>
                      <a:pt x="117" y="232"/>
                      <a:pt x="36" y="313"/>
                    </a:cubicBezTo>
                    <a:cubicBezTo>
                      <a:pt x="22" y="327"/>
                      <a:pt x="4" y="361"/>
                      <a:pt x="4" y="361"/>
                    </a:cubicBezTo>
                    <a:cubicBezTo>
                      <a:pt x="8" y="393"/>
                      <a:pt x="0" y="432"/>
                      <a:pt x="20" y="457"/>
                    </a:cubicBezTo>
                    <a:cubicBezTo>
                      <a:pt x="32" y="472"/>
                      <a:pt x="97" y="499"/>
                      <a:pt x="116" y="505"/>
                    </a:cubicBezTo>
                    <a:cubicBezTo>
                      <a:pt x="156" y="565"/>
                      <a:pt x="110" y="659"/>
                      <a:pt x="148" y="697"/>
                    </a:cubicBezTo>
                    <a:cubicBezTo>
                      <a:pt x="154" y="703"/>
                      <a:pt x="164" y="701"/>
                      <a:pt x="172" y="705"/>
                    </a:cubicBezTo>
                    <a:cubicBezTo>
                      <a:pt x="204" y="721"/>
                      <a:pt x="238" y="733"/>
                      <a:pt x="268" y="753"/>
                    </a:cubicBezTo>
                    <a:cubicBezTo>
                      <a:pt x="283" y="799"/>
                      <a:pt x="291" y="865"/>
                      <a:pt x="340" y="889"/>
                    </a:cubicBezTo>
                    <a:cubicBezTo>
                      <a:pt x="356" y="897"/>
                      <a:pt x="372" y="906"/>
                      <a:pt x="388" y="913"/>
                    </a:cubicBezTo>
                    <a:cubicBezTo>
                      <a:pt x="403" y="920"/>
                      <a:pt x="436" y="929"/>
                      <a:pt x="436" y="929"/>
                    </a:cubicBezTo>
                    <a:cubicBezTo>
                      <a:pt x="508" y="911"/>
                      <a:pt x="558" y="914"/>
                      <a:pt x="628" y="937"/>
                    </a:cubicBezTo>
                    <a:cubicBezTo>
                      <a:pt x="646" y="943"/>
                      <a:pt x="658" y="963"/>
                      <a:pt x="676" y="969"/>
                    </a:cubicBezTo>
                    <a:cubicBezTo>
                      <a:pt x="692" y="974"/>
                      <a:pt x="708" y="980"/>
                      <a:pt x="724" y="985"/>
                    </a:cubicBezTo>
                    <a:cubicBezTo>
                      <a:pt x="732" y="988"/>
                      <a:pt x="748" y="993"/>
                      <a:pt x="748" y="993"/>
                    </a:cubicBezTo>
                    <a:cubicBezTo>
                      <a:pt x="767" y="988"/>
                      <a:pt x="786" y="985"/>
                      <a:pt x="804" y="977"/>
                    </a:cubicBezTo>
                    <a:cubicBezTo>
                      <a:pt x="821" y="969"/>
                      <a:pt x="852" y="945"/>
                      <a:pt x="852" y="945"/>
                    </a:cubicBezTo>
                    <a:cubicBezTo>
                      <a:pt x="869" y="911"/>
                      <a:pt x="880" y="877"/>
                      <a:pt x="892" y="841"/>
                    </a:cubicBezTo>
                    <a:cubicBezTo>
                      <a:pt x="898" y="823"/>
                      <a:pt x="895" y="800"/>
                      <a:pt x="908" y="785"/>
                    </a:cubicBezTo>
                    <a:cubicBezTo>
                      <a:pt x="927" y="763"/>
                      <a:pt x="956" y="753"/>
                      <a:pt x="980" y="737"/>
                    </a:cubicBezTo>
                    <a:cubicBezTo>
                      <a:pt x="988" y="732"/>
                      <a:pt x="1004" y="721"/>
                      <a:pt x="1004" y="721"/>
                    </a:cubicBezTo>
                    <a:cubicBezTo>
                      <a:pt x="1016" y="673"/>
                      <a:pt x="1009" y="699"/>
                      <a:pt x="1028" y="641"/>
                    </a:cubicBezTo>
                    <a:cubicBezTo>
                      <a:pt x="1031" y="633"/>
                      <a:pt x="1036" y="617"/>
                      <a:pt x="1036" y="617"/>
                    </a:cubicBezTo>
                    <a:cubicBezTo>
                      <a:pt x="1033" y="605"/>
                      <a:pt x="1021" y="538"/>
                      <a:pt x="1004" y="521"/>
                    </a:cubicBezTo>
                    <a:cubicBezTo>
                      <a:pt x="990" y="507"/>
                      <a:pt x="956" y="489"/>
                      <a:pt x="956" y="489"/>
                    </a:cubicBezTo>
                    <a:cubicBezTo>
                      <a:pt x="947" y="463"/>
                      <a:pt x="916" y="417"/>
                      <a:pt x="916" y="417"/>
                    </a:cubicBezTo>
                    <a:cubicBezTo>
                      <a:pt x="919" y="398"/>
                      <a:pt x="925" y="380"/>
                      <a:pt x="924" y="361"/>
                    </a:cubicBezTo>
                    <a:cubicBezTo>
                      <a:pt x="922" y="310"/>
                      <a:pt x="917" y="259"/>
                      <a:pt x="908" y="209"/>
                    </a:cubicBezTo>
                    <a:cubicBezTo>
                      <a:pt x="895" y="137"/>
                      <a:pt x="790" y="106"/>
                      <a:pt x="732" y="89"/>
                    </a:cubicBezTo>
                    <a:cubicBezTo>
                      <a:pt x="687" y="104"/>
                      <a:pt x="641" y="114"/>
                      <a:pt x="596" y="129"/>
                    </a:cubicBezTo>
                    <a:cubicBezTo>
                      <a:pt x="545" y="112"/>
                      <a:pt x="513" y="95"/>
                      <a:pt x="468" y="65"/>
                    </a:cubicBezTo>
                    <a:cubicBezTo>
                      <a:pt x="452" y="54"/>
                      <a:pt x="436" y="44"/>
                      <a:pt x="420" y="33"/>
                    </a:cubicBezTo>
                    <a:cubicBezTo>
                      <a:pt x="412" y="28"/>
                      <a:pt x="396" y="17"/>
                      <a:pt x="396" y="17"/>
                    </a:cubicBezTo>
                    <a:cubicBezTo>
                      <a:pt x="340" y="23"/>
                      <a:pt x="310" y="29"/>
                      <a:pt x="260" y="41"/>
                    </a:cubicBezTo>
                    <a:cubicBezTo>
                      <a:pt x="205" y="124"/>
                      <a:pt x="293" y="0"/>
                      <a:pt x="212" y="81"/>
                    </a:cubicBezTo>
                    <a:cubicBezTo>
                      <a:pt x="184" y="109"/>
                      <a:pt x="182" y="123"/>
                      <a:pt x="172" y="153"/>
                    </a:cubicBezTo>
                    <a:close/>
                  </a:path>
                </a:pathLst>
              </a:custGeom>
              <a:blipFill dpi="0" rotWithShape="1">
                <a:blip r:embed="rId6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208" name="Oval 98"/>
              <p:cNvSpPr>
                <a:spLocks noChangeAspect="1" noChangeArrowheads="1"/>
              </p:cNvSpPr>
              <p:nvPr/>
            </p:nvSpPr>
            <p:spPr bwMode="auto">
              <a:xfrm>
                <a:off x="2812" y="1366"/>
                <a:ext cx="680" cy="703"/>
              </a:xfrm>
              <a:prstGeom prst="ellipse">
                <a:avLst/>
              </a:prstGeom>
              <a:gradFill rotWithShape="1">
                <a:gsLst>
                  <a:gs pos="0">
                    <a:srgbClr val="CC99FF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CC99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it-IT" altLang="it-IT" sz="1200"/>
              </a:p>
            </p:txBody>
          </p:sp>
        </p:grpSp>
        <p:sp>
          <p:nvSpPr>
            <p:cNvPr id="71" name="Text Box 99"/>
            <p:cNvSpPr txBox="1">
              <a:spLocks noChangeAspect="1" noChangeArrowheads="1"/>
            </p:cNvSpPr>
            <p:nvPr/>
          </p:nvSpPr>
          <p:spPr bwMode="auto">
            <a:xfrm>
              <a:off x="3296" y="814"/>
              <a:ext cx="1783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it-IT" sz="1200" b="1">
                  <a:solidFill>
                    <a:srgbClr val="663300"/>
                  </a:solidFill>
                </a:rPr>
                <a:t>Célula-tronco hematopoética (“alvo”)</a:t>
              </a:r>
              <a:endParaRPr lang="pt-BR" altLang="it-IT" sz="1200" b="1">
                <a:solidFill>
                  <a:srgbClr val="663300"/>
                </a:solidFill>
              </a:endParaRPr>
            </a:p>
          </p:txBody>
        </p:sp>
        <p:sp>
          <p:nvSpPr>
            <p:cNvPr id="72" name="Text Box 100"/>
            <p:cNvSpPr txBox="1">
              <a:spLocks noChangeAspect="1" noChangeArrowheads="1"/>
            </p:cNvSpPr>
            <p:nvPr/>
          </p:nvSpPr>
          <p:spPr bwMode="auto">
            <a:xfrm>
              <a:off x="347" y="2423"/>
              <a:ext cx="956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it-IT" sz="1200" b="1">
                  <a:solidFill>
                    <a:schemeClr val="bg1"/>
                  </a:solidFill>
                </a:rPr>
                <a:t>Macrófago</a:t>
              </a:r>
              <a:endParaRPr lang="pt-BR" altLang="it-IT" sz="1200" b="1">
                <a:solidFill>
                  <a:schemeClr val="bg1"/>
                </a:solidFill>
              </a:endParaRPr>
            </a:p>
          </p:txBody>
        </p:sp>
        <p:sp>
          <p:nvSpPr>
            <p:cNvPr id="73" name="Text Box 101"/>
            <p:cNvSpPr txBox="1">
              <a:spLocks noChangeAspect="1" noChangeArrowheads="1"/>
            </p:cNvSpPr>
            <p:nvPr/>
          </p:nvSpPr>
          <p:spPr bwMode="auto">
            <a:xfrm>
              <a:off x="4334" y="1290"/>
              <a:ext cx="957" cy="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chemeClr val="bg1"/>
                  </a:solidFill>
                  <a:latin typeface="+mn-lt"/>
                </a:rPr>
                <a:t>Matriz extracelular</a:t>
              </a:r>
              <a:endParaRPr lang="pt-BR" sz="1200" b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74" name="Text Box 102"/>
            <p:cNvSpPr txBox="1">
              <a:spLocks noChangeAspect="1" noChangeArrowheads="1"/>
            </p:cNvSpPr>
            <p:nvPr/>
          </p:nvSpPr>
          <p:spPr bwMode="auto">
            <a:xfrm>
              <a:off x="4320" y="2397"/>
              <a:ext cx="828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it-IT" sz="1200" b="1">
                  <a:solidFill>
                    <a:schemeClr val="bg1"/>
                  </a:solidFill>
                </a:rPr>
                <a:t>Célula adiposa</a:t>
              </a:r>
              <a:endParaRPr lang="pt-BR" altLang="it-IT" sz="1200" b="1">
                <a:solidFill>
                  <a:schemeClr val="bg1"/>
                </a:solidFill>
              </a:endParaRPr>
            </a:p>
          </p:txBody>
        </p:sp>
        <p:sp>
          <p:nvSpPr>
            <p:cNvPr id="75" name="Text Box 103"/>
            <p:cNvSpPr txBox="1">
              <a:spLocks noChangeAspect="1" noChangeArrowheads="1"/>
            </p:cNvSpPr>
            <p:nvPr/>
          </p:nvSpPr>
          <p:spPr bwMode="auto">
            <a:xfrm>
              <a:off x="3166" y="2951"/>
              <a:ext cx="956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chemeClr val="bg1"/>
                  </a:solidFill>
                  <a:latin typeface="+mn-lt"/>
                </a:rPr>
                <a:t>Fibroblasto</a:t>
              </a:r>
              <a:endParaRPr lang="pt-BR" sz="1200" b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76" name="Text Box 104"/>
            <p:cNvSpPr txBox="1">
              <a:spLocks noChangeAspect="1" noChangeArrowheads="1"/>
            </p:cNvSpPr>
            <p:nvPr/>
          </p:nvSpPr>
          <p:spPr bwMode="auto">
            <a:xfrm>
              <a:off x="1413" y="2967"/>
              <a:ext cx="1280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it-IT" sz="1200" b="1">
                  <a:solidFill>
                    <a:schemeClr val="bg1"/>
                  </a:solidFill>
                </a:rPr>
                <a:t>Célula endotelial</a:t>
              </a:r>
              <a:endParaRPr lang="pt-BR" altLang="it-IT" sz="1200" b="1">
                <a:solidFill>
                  <a:schemeClr val="bg1"/>
                </a:solidFill>
              </a:endParaRPr>
            </a:p>
          </p:txBody>
        </p:sp>
        <p:sp>
          <p:nvSpPr>
            <p:cNvPr id="47199" name="Line 105"/>
            <p:cNvSpPr>
              <a:spLocks noChangeAspect="1" noChangeShapeType="1"/>
            </p:cNvSpPr>
            <p:nvPr/>
          </p:nvSpPr>
          <p:spPr bwMode="auto">
            <a:xfrm flipV="1">
              <a:off x="2005" y="2835"/>
              <a:ext cx="120" cy="20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200" name="Line 106"/>
            <p:cNvSpPr>
              <a:spLocks noChangeAspect="1" noChangeShapeType="1"/>
            </p:cNvSpPr>
            <p:nvPr/>
          </p:nvSpPr>
          <p:spPr bwMode="auto">
            <a:xfrm flipV="1">
              <a:off x="1063" y="2363"/>
              <a:ext cx="177" cy="12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201" name="Line 107"/>
            <p:cNvSpPr>
              <a:spLocks noChangeAspect="1" noChangeShapeType="1"/>
            </p:cNvSpPr>
            <p:nvPr/>
          </p:nvSpPr>
          <p:spPr bwMode="auto">
            <a:xfrm flipH="1">
              <a:off x="2939" y="1122"/>
              <a:ext cx="333" cy="203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202" name="Line 108"/>
            <p:cNvSpPr>
              <a:spLocks noChangeAspect="1" noChangeShapeType="1"/>
            </p:cNvSpPr>
            <p:nvPr/>
          </p:nvSpPr>
          <p:spPr bwMode="auto">
            <a:xfrm flipH="1">
              <a:off x="4128" y="1507"/>
              <a:ext cx="227" cy="11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203" name="Line 109"/>
            <p:cNvSpPr>
              <a:spLocks noChangeAspect="1" noChangeShapeType="1"/>
            </p:cNvSpPr>
            <p:nvPr/>
          </p:nvSpPr>
          <p:spPr bwMode="auto">
            <a:xfrm flipH="1" flipV="1">
              <a:off x="4146" y="2429"/>
              <a:ext cx="191" cy="73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204" name="Line 110"/>
            <p:cNvSpPr>
              <a:spLocks noChangeAspect="1" noChangeShapeType="1"/>
            </p:cNvSpPr>
            <p:nvPr/>
          </p:nvSpPr>
          <p:spPr bwMode="auto">
            <a:xfrm flipH="1" flipV="1">
              <a:off x="3413" y="2632"/>
              <a:ext cx="290" cy="377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" name="Text Box 129"/>
            <p:cNvSpPr txBox="1">
              <a:spLocks noChangeAspect="1" noChangeArrowheads="1"/>
            </p:cNvSpPr>
            <p:nvPr/>
          </p:nvSpPr>
          <p:spPr bwMode="auto">
            <a:xfrm>
              <a:off x="3839" y="2946"/>
              <a:ext cx="1359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chemeClr val="bg2"/>
                  </a:solidFill>
                  <a:latin typeface="+mn-lt"/>
                </a:rPr>
                <a:t>ESTROMA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 </a:t>
              </a:r>
              <a:endParaRPr lang="pt-BR" sz="120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84" name="Text Box 130"/>
            <p:cNvSpPr txBox="1">
              <a:spLocks noChangeArrowheads="1"/>
            </p:cNvSpPr>
            <p:nvPr/>
          </p:nvSpPr>
          <p:spPr bwMode="auto">
            <a:xfrm>
              <a:off x="392" y="746"/>
              <a:ext cx="1584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it-IT" sz="1200" b="1">
                  <a:solidFill>
                    <a:srgbClr val="00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MEDULA ÓSSEA</a:t>
              </a:r>
              <a:endParaRPr lang="pt-BR" altLang="it-IT" sz="12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47106" name="Gruppo 110"/>
          <p:cNvGrpSpPr>
            <a:grpSpLocks/>
          </p:cNvGrpSpPr>
          <p:nvPr/>
        </p:nvGrpSpPr>
        <p:grpSpPr bwMode="auto">
          <a:xfrm>
            <a:off x="1435100" y="5903913"/>
            <a:ext cx="6229350" cy="663575"/>
            <a:chOff x="647700" y="5524500"/>
            <a:chExt cx="7740650" cy="795338"/>
          </a:xfrm>
        </p:grpSpPr>
        <p:sp>
          <p:nvSpPr>
            <p:cNvPr id="47107" name="Rectangle 111"/>
            <p:cNvSpPr>
              <a:spLocks noChangeAspect="1" noChangeArrowheads="1"/>
            </p:cNvSpPr>
            <p:nvPr/>
          </p:nvSpPr>
          <p:spPr bwMode="auto">
            <a:xfrm>
              <a:off x="647700" y="5524500"/>
              <a:ext cx="7740650" cy="795338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it-IT" altLang="it-IT" sz="1400"/>
            </a:p>
          </p:txBody>
        </p:sp>
        <p:grpSp>
          <p:nvGrpSpPr>
            <p:cNvPr id="47108" name="Group 112"/>
            <p:cNvGrpSpPr>
              <a:grpSpLocks noChangeAspect="1"/>
            </p:cNvGrpSpPr>
            <p:nvPr/>
          </p:nvGrpSpPr>
          <p:grpSpPr bwMode="auto">
            <a:xfrm>
              <a:off x="1077913" y="5643563"/>
              <a:ext cx="592137" cy="195262"/>
              <a:chOff x="1010" y="3468"/>
              <a:chExt cx="421" cy="136"/>
            </a:xfrm>
          </p:grpSpPr>
          <p:sp>
            <p:nvSpPr>
              <p:cNvPr id="47123" name="Oval 113"/>
              <p:cNvSpPr>
                <a:spLocks noChangeAspect="1" noChangeArrowheads="1"/>
              </p:cNvSpPr>
              <p:nvPr/>
            </p:nvSpPr>
            <p:spPr bwMode="auto">
              <a:xfrm>
                <a:off x="1294" y="3468"/>
                <a:ext cx="137" cy="136"/>
              </a:xfrm>
              <a:prstGeom prst="ellipse">
                <a:avLst/>
              </a:prstGeom>
              <a:solidFill>
                <a:srgbClr val="99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it-IT" altLang="it-IT" sz="1400"/>
              </a:p>
            </p:txBody>
          </p:sp>
          <p:sp>
            <p:nvSpPr>
              <p:cNvPr id="47124" name="Line 114"/>
              <p:cNvSpPr>
                <a:spLocks noChangeAspect="1" noChangeShapeType="1"/>
              </p:cNvSpPr>
              <p:nvPr/>
            </p:nvSpPr>
            <p:spPr bwMode="auto">
              <a:xfrm flipV="1">
                <a:off x="1010" y="3536"/>
                <a:ext cx="385" cy="0"/>
              </a:xfrm>
              <a:prstGeom prst="line">
                <a:avLst/>
              </a:prstGeom>
              <a:noFill/>
              <a:ln w="28575">
                <a:solidFill>
                  <a:srgbClr val="99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47109" name="Group 115"/>
            <p:cNvGrpSpPr>
              <a:grpSpLocks noChangeAspect="1"/>
            </p:cNvGrpSpPr>
            <p:nvPr/>
          </p:nvGrpSpPr>
          <p:grpSpPr bwMode="auto">
            <a:xfrm>
              <a:off x="4248150" y="5589588"/>
              <a:ext cx="515938" cy="360362"/>
              <a:chOff x="1889" y="3654"/>
              <a:chExt cx="367" cy="250"/>
            </a:xfrm>
          </p:grpSpPr>
          <p:sp>
            <p:nvSpPr>
              <p:cNvPr id="47121" name="AutoShape 116"/>
              <p:cNvSpPr>
                <a:spLocks noChangeAspect="1" noChangeArrowheads="1"/>
              </p:cNvSpPr>
              <p:nvPr/>
            </p:nvSpPr>
            <p:spPr bwMode="auto">
              <a:xfrm rot="5158884">
                <a:off x="1821" y="3722"/>
                <a:ext cx="250" cy="114"/>
              </a:xfrm>
              <a:custGeom>
                <a:avLst/>
                <a:gdLst>
                  <a:gd name="T0" fmla="*/ 1 w 21600"/>
                  <a:gd name="T1" fmla="*/ 0 h 21600"/>
                  <a:gd name="T2" fmla="*/ 0 w 21600"/>
                  <a:gd name="T3" fmla="*/ 0 h 21600"/>
                  <a:gd name="T4" fmla="*/ 1 w 21600"/>
                  <a:gd name="T5" fmla="*/ 0 h 21600"/>
                  <a:gd name="T6" fmla="*/ 3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6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rgbClr val="FF9966"/>
              </a:solidFill>
              <a:ln w="9525">
                <a:solidFill>
                  <a:srgbClr val="99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122" name="Line 117"/>
              <p:cNvSpPr>
                <a:spLocks noChangeAspect="1" noChangeShapeType="1"/>
              </p:cNvSpPr>
              <p:nvPr/>
            </p:nvSpPr>
            <p:spPr bwMode="auto">
              <a:xfrm>
                <a:off x="2000" y="3776"/>
                <a:ext cx="256" cy="0"/>
              </a:xfrm>
              <a:prstGeom prst="line">
                <a:avLst/>
              </a:prstGeom>
              <a:noFill/>
              <a:ln w="38100">
                <a:solidFill>
                  <a:srgbClr val="FF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47110" name="Group 118"/>
            <p:cNvGrpSpPr>
              <a:grpSpLocks noChangeAspect="1"/>
            </p:cNvGrpSpPr>
            <p:nvPr/>
          </p:nvGrpSpPr>
          <p:grpSpPr bwMode="auto">
            <a:xfrm>
              <a:off x="4321175" y="6021388"/>
              <a:ext cx="404813" cy="219075"/>
              <a:chOff x="2624" y="3600"/>
              <a:chExt cx="288" cy="152"/>
            </a:xfrm>
          </p:grpSpPr>
          <p:sp>
            <p:nvSpPr>
              <p:cNvPr id="47118" name="Line 119"/>
              <p:cNvSpPr>
                <a:spLocks noChangeAspect="1" noChangeShapeType="1"/>
              </p:cNvSpPr>
              <p:nvPr/>
            </p:nvSpPr>
            <p:spPr bwMode="auto">
              <a:xfrm>
                <a:off x="2624" y="3600"/>
                <a:ext cx="120" cy="72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119" name="Line 120"/>
              <p:cNvSpPr>
                <a:spLocks noChangeAspect="1" noChangeShapeType="1"/>
              </p:cNvSpPr>
              <p:nvPr/>
            </p:nvSpPr>
            <p:spPr bwMode="auto">
              <a:xfrm flipH="1">
                <a:off x="2640" y="3672"/>
                <a:ext cx="104" cy="8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120" name="Line 121"/>
              <p:cNvSpPr>
                <a:spLocks noChangeAspect="1" noChangeShapeType="1"/>
              </p:cNvSpPr>
              <p:nvPr/>
            </p:nvSpPr>
            <p:spPr bwMode="auto">
              <a:xfrm>
                <a:off x="2744" y="3672"/>
                <a:ext cx="168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47111" name="Group 122"/>
            <p:cNvGrpSpPr>
              <a:grpSpLocks noChangeAspect="1"/>
            </p:cNvGrpSpPr>
            <p:nvPr/>
          </p:nvGrpSpPr>
          <p:grpSpPr bwMode="auto">
            <a:xfrm>
              <a:off x="1052513" y="5976938"/>
              <a:ext cx="601662" cy="196850"/>
              <a:chOff x="1040" y="3780"/>
              <a:chExt cx="428" cy="136"/>
            </a:xfrm>
          </p:grpSpPr>
          <p:sp>
            <p:nvSpPr>
              <p:cNvPr id="47116" name="Rectangle 123"/>
              <p:cNvSpPr>
                <a:spLocks noChangeAspect="1" noChangeArrowheads="1"/>
              </p:cNvSpPr>
              <p:nvPr/>
            </p:nvSpPr>
            <p:spPr bwMode="auto">
              <a:xfrm rot="3055186">
                <a:off x="1328" y="3776"/>
                <a:ext cx="136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it-IT" altLang="it-IT" sz="1400"/>
              </a:p>
            </p:txBody>
          </p:sp>
          <p:sp>
            <p:nvSpPr>
              <p:cNvPr id="47117" name="Line 124"/>
              <p:cNvSpPr>
                <a:spLocks noChangeAspect="1" noChangeShapeType="1"/>
              </p:cNvSpPr>
              <p:nvPr/>
            </p:nvSpPr>
            <p:spPr bwMode="auto">
              <a:xfrm flipH="1">
                <a:off x="1040" y="3840"/>
                <a:ext cx="320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17" name="Text Box 125"/>
            <p:cNvSpPr txBox="1">
              <a:spLocks noChangeAspect="1" noChangeArrowheads="1"/>
            </p:cNvSpPr>
            <p:nvPr/>
          </p:nvSpPr>
          <p:spPr bwMode="auto">
            <a:xfrm>
              <a:off x="1781970" y="5591095"/>
              <a:ext cx="2292211" cy="308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it-IT" sz="1400" b="1">
                  <a:solidFill>
                    <a:schemeClr val="bg2"/>
                  </a:solidFill>
                </a:rPr>
                <a:t>Molécula de adesão</a:t>
              </a:r>
              <a:endParaRPr lang="pt-BR" altLang="it-IT" sz="1400" b="1">
                <a:solidFill>
                  <a:schemeClr val="bg2"/>
                </a:solidFill>
              </a:endParaRPr>
            </a:p>
          </p:txBody>
        </p:sp>
        <p:sp>
          <p:nvSpPr>
            <p:cNvPr id="118" name="Text Box 126"/>
            <p:cNvSpPr txBox="1">
              <a:spLocks noChangeAspect="1" noChangeArrowheads="1"/>
            </p:cNvSpPr>
            <p:nvPr/>
          </p:nvSpPr>
          <p:spPr bwMode="auto">
            <a:xfrm>
              <a:off x="1783942" y="5914558"/>
              <a:ext cx="2501311" cy="308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400" b="1">
                  <a:solidFill>
                    <a:schemeClr val="bg2"/>
                  </a:solidFill>
                  <a:latin typeface="+mn-lt"/>
                </a:rPr>
                <a:t>Fator de crescimento</a:t>
              </a:r>
              <a:endParaRPr lang="pt-BR" sz="1400" b="1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119" name="Text Box 127"/>
            <p:cNvSpPr txBox="1">
              <a:spLocks noChangeAspect="1" noChangeArrowheads="1"/>
            </p:cNvSpPr>
            <p:nvPr/>
          </p:nvSpPr>
          <p:spPr bwMode="auto">
            <a:xfrm>
              <a:off x="4764606" y="5589193"/>
              <a:ext cx="2292211" cy="308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400" b="1">
                  <a:solidFill>
                    <a:schemeClr val="bg2"/>
                  </a:solidFill>
                  <a:latin typeface="+mn-lt"/>
                </a:rPr>
                <a:t>Ligante</a:t>
              </a:r>
              <a:endParaRPr lang="pt-BR" sz="1400" b="1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120" name="Text Box 128"/>
            <p:cNvSpPr txBox="1">
              <a:spLocks noChangeAspect="1" noChangeArrowheads="1"/>
            </p:cNvSpPr>
            <p:nvPr/>
          </p:nvSpPr>
          <p:spPr bwMode="auto">
            <a:xfrm>
              <a:off x="4752770" y="5984959"/>
              <a:ext cx="3600072" cy="308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400" b="1">
                  <a:solidFill>
                    <a:schemeClr val="bg2"/>
                  </a:solidFill>
                  <a:latin typeface="+mn-lt"/>
                </a:rPr>
                <a:t>Receptor de fator de crescimento</a:t>
              </a:r>
              <a:endParaRPr lang="pt-BR" sz="1400" b="1">
                <a:solidFill>
                  <a:schemeClr val="bg2"/>
                </a:solidFill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395288" y="395288"/>
            <a:ext cx="8497887" cy="5969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altLang="it-IT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Medula </a:t>
            </a:r>
            <a:r>
              <a:rPr lang="pt-BR" altLang="it-IT" sz="2400" b="1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Ossea</a:t>
            </a:r>
            <a:endParaRPr lang="pt-BR" altLang="it-IT" sz="2400" b="1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819" y="1131889"/>
            <a:ext cx="7043756" cy="51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3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2198626"/>
            <a:ext cx="4148137" cy="2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olo 1"/>
          <p:cNvSpPr txBox="1">
            <a:spLocks/>
          </p:cNvSpPr>
          <p:nvPr/>
        </p:nvSpPr>
        <p:spPr>
          <a:xfrm>
            <a:off x="812800" y="533400"/>
            <a:ext cx="7188200" cy="990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err="1">
                <a:solidFill>
                  <a:srgbClr val="F14124"/>
                </a:solidFill>
              </a:rPr>
              <a:t>o</a:t>
            </a:r>
            <a:r>
              <a:rPr lang="it-IT" err="1" smtClean="0">
                <a:solidFill>
                  <a:srgbClr val="F14124"/>
                </a:solidFill>
              </a:rPr>
              <a:t>rgaos</a:t>
            </a:r>
            <a:r>
              <a:rPr lang="it-IT" smtClean="0">
                <a:solidFill>
                  <a:srgbClr val="F14124"/>
                </a:solidFill>
              </a:rPr>
              <a:t> </a:t>
            </a:r>
            <a:r>
              <a:rPr lang="it-IT" err="1" smtClean="0">
                <a:solidFill>
                  <a:srgbClr val="F14124"/>
                </a:solidFill>
              </a:rPr>
              <a:t>linfoides</a:t>
            </a:r>
            <a:r>
              <a:rPr lang="it-IT" smtClean="0">
                <a:solidFill>
                  <a:srgbClr val="F14124"/>
                </a:solidFill>
              </a:rPr>
              <a:t> </a:t>
            </a:r>
            <a:r>
              <a:rPr lang="it-IT" err="1" smtClean="0">
                <a:solidFill>
                  <a:srgbClr val="F14124"/>
                </a:solidFill>
              </a:rPr>
              <a:t>primarios</a:t>
            </a:r>
            <a:r>
              <a:rPr lang="it-IT" smtClean="0">
                <a:solidFill>
                  <a:srgbClr val="F14124"/>
                </a:solidFill>
              </a:rPr>
              <a:t>: timo</a:t>
            </a:r>
            <a:endParaRPr lang="it-IT">
              <a:solidFill>
                <a:srgbClr val="F14124"/>
              </a:solidFill>
            </a:endParaRPr>
          </a:p>
        </p:txBody>
      </p:sp>
      <p:pic>
        <p:nvPicPr>
          <p:cNvPr id="1024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49" y="1790701"/>
            <a:ext cx="3395663" cy="4797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asellaDiTesto 3"/>
          <p:cNvSpPr txBox="1">
            <a:spLocks noChangeArrowheads="1"/>
          </p:cNvSpPr>
          <p:nvPr/>
        </p:nvSpPr>
        <p:spPr bwMode="auto">
          <a:xfrm>
            <a:off x="304800" y="806450"/>
            <a:ext cx="8602663" cy="651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it-IT" altLang="it-IT" sz="2800"/>
              <a:t>Porque voce teve algumas doenças como catapora ou sarampo apenas uma vez?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it-IT" altLang="it-IT" sz="2800"/>
              <a:t> Porque voce responde mais rapidamente apos uma primeira infecçao?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it-IT" altLang="it-IT" sz="2800"/>
              <a:t>A que serve a vacinaçao?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it-IT" altLang="it-IT" sz="2800"/>
              <a:t>Como voce pode gerar elevada sensibilidade e specificidade para todos os patogenos SEM atacar o seu proprio organismo?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it-IT" altLang="it-IT" sz="2800"/>
              <a:t>Como explicar a autoimunidade?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endParaRPr lang="it-IT" altLang="it-IT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ccia giù 5"/>
          <p:cNvSpPr/>
          <p:nvPr/>
        </p:nvSpPr>
        <p:spPr>
          <a:xfrm>
            <a:off x="1179777" y="1488042"/>
            <a:ext cx="484632" cy="5000626"/>
          </a:xfrm>
          <a:prstGeom prst="downArrow">
            <a:avLst/>
          </a:prstGeom>
          <a:solidFill>
            <a:srgbClr val="FF000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578" y="669925"/>
            <a:ext cx="6723422" cy="5916612"/>
          </a:xfrm>
          <a:prstGeom prst="rect">
            <a:avLst/>
          </a:prstGeom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90500" y="1820336"/>
            <a:ext cx="2115778" cy="4385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lang="en-US" b="1" smtClean="0">
                <a:latin typeface="+mn-lt"/>
              </a:rPr>
              <a:t>Cortex: 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lang="en-US" err="1" smtClean="0">
                <a:latin typeface="+mn-lt"/>
              </a:rPr>
              <a:t>timocitos</a:t>
            </a:r>
            <a:r>
              <a:rPr lang="en-US" smtClean="0">
                <a:latin typeface="+mn-lt"/>
              </a:rPr>
              <a:t> e </a:t>
            </a:r>
            <a:r>
              <a:rPr lang="en-US" err="1" smtClean="0">
                <a:latin typeface="+mn-lt"/>
              </a:rPr>
              <a:t>celulas</a:t>
            </a:r>
            <a:r>
              <a:rPr lang="en-US" smtClean="0">
                <a:latin typeface="+mn-lt"/>
              </a:rPr>
              <a:t> </a:t>
            </a:r>
            <a:r>
              <a:rPr lang="en-US" err="1" smtClean="0">
                <a:latin typeface="+mn-lt"/>
              </a:rPr>
              <a:t>epiteliais</a:t>
            </a:r>
            <a:r>
              <a:rPr lang="en-US" smtClean="0">
                <a:latin typeface="+mn-lt"/>
              </a:rPr>
              <a:t> </a:t>
            </a:r>
            <a:r>
              <a:rPr lang="en-US" err="1" smtClean="0">
                <a:latin typeface="+mn-lt"/>
              </a:rPr>
              <a:t>timicas</a:t>
            </a:r>
            <a:r>
              <a:rPr lang="en-US" smtClean="0">
                <a:latin typeface="+mn-lt"/>
              </a:rPr>
              <a:t> (TEC)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>
                <a:schemeClr val="hlink"/>
              </a:buClr>
              <a:defRPr/>
            </a:pPr>
            <a:endParaRPr lang="en-US">
              <a:latin typeface="+mn-lt"/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>
                <a:schemeClr val="hlink"/>
              </a:buClr>
              <a:defRPr/>
            </a:pPr>
            <a:endParaRPr lang="en-US" smtClean="0">
              <a:latin typeface="+mn-lt"/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>
                <a:schemeClr val="hlink"/>
              </a:buClr>
              <a:defRPr/>
            </a:pPr>
            <a:endParaRPr lang="en-US">
              <a:latin typeface="+mn-lt"/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>
                <a:schemeClr val="hlink"/>
              </a:buClr>
              <a:defRPr/>
            </a:pPr>
            <a:endParaRPr lang="en-US" smtClean="0">
              <a:latin typeface="+mn-lt"/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lang="en-US" b="1" smtClean="0">
                <a:latin typeface="+mn-lt"/>
              </a:rPr>
              <a:t>Medulla: 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lang="en-US" err="1" smtClean="0">
                <a:latin typeface="+mn-lt"/>
              </a:rPr>
              <a:t>celulas</a:t>
            </a:r>
            <a:r>
              <a:rPr lang="en-US" smtClean="0">
                <a:latin typeface="+mn-lt"/>
              </a:rPr>
              <a:t> </a:t>
            </a:r>
            <a:r>
              <a:rPr lang="en-US" err="1" smtClean="0">
                <a:latin typeface="+mn-lt"/>
              </a:rPr>
              <a:t>epiteliais</a:t>
            </a:r>
            <a:r>
              <a:rPr lang="en-US" smtClean="0">
                <a:latin typeface="+mn-lt"/>
              </a:rPr>
              <a:t> </a:t>
            </a:r>
            <a:r>
              <a:rPr lang="en-US" err="1" smtClean="0">
                <a:latin typeface="+mn-lt"/>
              </a:rPr>
              <a:t>timica</a:t>
            </a:r>
            <a:r>
              <a:rPr lang="en-US" smtClean="0">
                <a:latin typeface="+mn-lt"/>
              </a:rPr>
              <a:t> da </a:t>
            </a:r>
            <a:r>
              <a:rPr lang="en-US" err="1" smtClean="0">
                <a:latin typeface="+mn-lt"/>
              </a:rPr>
              <a:t>midulla</a:t>
            </a:r>
            <a:r>
              <a:rPr lang="en-US" smtClean="0">
                <a:latin typeface="+mn-lt"/>
              </a:rPr>
              <a:t> e </a:t>
            </a:r>
            <a:r>
              <a:rPr lang="en-US" err="1" smtClean="0">
                <a:latin typeface="+mn-lt"/>
              </a:rPr>
              <a:t>linfocitos</a:t>
            </a:r>
            <a:endParaRPr lang="pt-BR">
              <a:latin typeface="+mn-lt"/>
            </a:endParaRPr>
          </a:p>
        </p:txBody>
      </p:sp>
      <p:sp>
        <p:nvSpPr>
          <p:cNvPr id="4" name="Ovale 3"/>
          <p:cNvSpPr/>
          <p:nvPr/>
        </p:nvSpPr>
        <p:spPr>
          <a:xfrm>
            <a:off x="8172450" y="3843338"/>
            <a:ext cx="971550" cy="11287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591799" y="700453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rgbClr val="FF0000"/>
                </a:solidFill>
              </a:rPr>
              <a:t>Progenitor </a:t>
            </a:r>
          </a:p>
          <a:p>
            <a:r>
              <a:rPr lang="it-IT" smtClean="0">
                <a:solidFill>
                  <a:srgbClr val="FF0000"/>
                </a:solidFill>
              </a:rPr>
              <a:t>Linfocito T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33480" y="6488668"/>
            <a:ext cx="1309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rgbClr val="FF0000"/>
                </a:solidFill>
              </a:rPr>
              <a:t> Linfocito T</a:t>
            </a:r>
            <a:endParaRPr lang="it-IT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00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C:\Users\Andrew\Documents\Book\CMI 7th\Slide Set Project\CMI7 Slides Ch 2\2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112838"/>
            <a:ext cx="5110162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CasellaDiTesto 3"/>
          <p:cNvSpPr txBox="1">
            <a:spLocks noChangeArrowheads="1"/>
          </p:cNvSpPr>
          <p:nvPr/>
        </p:nvSpPr>
        <p:spPr bwMode="auto">
          <a:xfrm>
            <a:off x="5567363" y="3305172"/>
            <a:ext cx="329667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/>
              <a:t>- </a:t>
            </a:r>
            <a:r>
              <a:rPr lang="it-IT" altLang="it-IT" err="1"/>
              <a:t>Linfonodos</a:t>
            </a:r>
            <a:endParaRPr lang="it-IT" altLang="it-IT"/>
          </a:p>
          <a:p>
            <a:r>
              <a:rPr lang="it-IT" altLang="it-IT"/>
              <a:t>- </a:t>
            </a:r>
            <a:r>
              <a:rPr lang="it-IT" altLang="it-IT" err="1"/>
              <a:t>Baço</a:t>
            </a:r>
            <a:endParaRPr lang="it-IT" altLang="it-IT"/>
          </a:p>
          <a:p>
            <a:r>
              <a:rPr lang="it-IT" altLang="it-IT"/>
              <a:t>- </a:t>
            </a:r>
            <a:r>
              <a:rPr lang="it-IT" altLang="it-IT" err="1"/>
              <a:t>Tecido</a:t>
            </a:r>
            <a:r>
              <a:rPr lang="it-IT" altLang="it-IT"/>
              <a:t> linfoide</a:t>
            </a:r>
          </a:p>
          <a:p>
            <a:r>
              <a:rPr lang="it-IT" altLang="it-IT"/>
              <a:t>* </a:t>
            </a:r>
            <a:r>
              <a:rPr lang="it-IT" altLang="it-IT" err="1"/>
              <a:t>associado</a:t>
            </a:r>
            <a:r>
              <a:rPr lang="it-IT" altLang="it-IT"/>
              <a:t> a mucosa (MALT)</a:t>
            </a:r>
          </a:p>
          <a:p>
            <a:r>
              <a:rPr lang="it-IT" altLang="it-IT"/>
              <a:t>* </a:t>
            </a:r>
            <a:r>
              <a:rPr lang="it-IT" altLang="it-IT" err="1"/>
              <a:t>associado</a:t>
            </a:r>
            <a:r>
              <a:rPr lang="it-IT" altLang="it-IT"/>
              <a:t> a intestino (GALT)</a:t>
            </a:r>
          </a:p>
          <a:p>
            <a:r>
              <a:rPr lang="it-IT" altLang="it-IT" smtClean="0"/>
              <a:t>* </a:t>
            </a:r>
            <a:r>
              <a:rPr lang="it-IT" altLang="it-IT" err="1" smtClean="0"/>
              <a:t>associado</a:t>
            </a:r>
            <a:r>
              <a:rPr lang="it-IT" altLang="it-IT" smtClean="0"/>
              <a:t> </a:t>
            </a:r>
            <a:r>
              <a:rPr lang="it-IT" altLang="it-IT"/>
              <a:t>a </a:t>
            </a:r>
            <a:r>
              <a:rPr lang="it-IT" altLang="it-IT" err="1"/>
              <a:t>broncos</a:t>
            </a:r>
            <a:r>
              <a:rPr lang="it-IT" altLang="it-IT"/>
              <a:t> (BALT</a:t>
            </a:r>
            <a:r>
              <a:rPr lang="it-IT" altLang="it-IT" smtClean="0"/>
              <a:t>)</a:t>
            </a:r>
          </a:p>
          <a:p>
            <a:endParaRPr lang="it-IT" altLang="it-IT" smtClean="0"/>
          </a:p>
          <a:p>
            <a:r>
              <a:rPr lang="it-IT" altLang="it-IT" err="1" smtClean="0"/>
              <a:t>Interconectados</a:t>
            </a:r>
            <a:r>
              <a:rPr lang="it-IT" altLang="it-IT" smtClean="0"/>
              <a:t> por </a:t>
            </a:r>
            <a:r>
              <a:rPr lang="it-IT" altLang="it-IT" err="1" smtClean="0"/>
              <a:t>um</a:t>
            </a:r>
            <a:r>
              <a:rPr lang="it-IT" altLang="it-IT" smtClean="0"/>
              <a:t> sistema de </a:t>
            </a:r>
            <a:r>
              <a:rPr lang="it-IT" altLang="it-IT" u="sng" err="1" smtClean="0"/>
              <a:t>vasos</a:t>
            </a:r>
            <a:r>
              <a:rPr lang="it-IT" altLang="it-IT" u="sng" smtClean="0"/>
              <a:t> </a:t>
            </a:r>
            <a:r>
              <a:rPr lang="it-IT" altLang="it-IT" u="sng" err="1" smtClean="0"/>
              <a:t>linfaticos</a:t>
            </a:r>
            <a:r>
              <a:rPr lang="it-IT" altLang="it-IT" u="sng" smtClean="0"/>
              <a:t> </a:t>
            </a:r>
            <a:r>
              <a:rPr lang="it-IT" altLang="it-IT" err="1" smtClean="0"/>
              <a:t>que</a:t>
            </a:r>
            <a:r>
              <a:rPr lang="it-IT" altLang="it-IT" smtClean="0"/>
              <a:t> </a:t>
            </a:r>
            <a:r>
              <a:rPr lang="it-IT" altLang="it-IT" err="1" smtClean="0"/>
              <a:t>drenam</a:t>
            </a:r>
            <a:r>
              <a:rPr lang="it-IT" altLang="it-IT" smtClean="0"/>
              <a:t> liquido </a:t>
            </a:r>
            <a:r>
              <a:rPr lang="it-IT" altLang="it-IT" err="1" smtClean="0"/>
              <a:t>extracelular</a:t>
            </a:r>
            <a:r>
              <a:rPr lang="it-IT" altLang="it-IT" smtClean="0"/>
              <a:t> </a:t>
            </a:r>
            <a:r>
              <a:rPr lang="it-IT" altLang="it-IT" err="1" smtClean="0"/>
              <a:t>dos</a:t>
            </a:r>
            <a:r>
              <a:rPr lang="it-IT" altLang="it-IT" smtClean="0"/>
              <a:t> </a:t>
            </a:r>
            <a:r>
              <a:rPr lang="it-IT" altLang="it-IT" err="1" smtClean="0"/>
              <a:t>tecidos</a:t>
            </a:r>
            <a:r>
              <a:rPr lang="it-IT" altLang="it-IT" smtClean="0"/>
              <a:t> (</a:t>
            </a:r>
            <a:r>
              <a:rPr lang="it-IT" altLang="it-IT" b="1" smtClean="0"/>
              <a:t>LINFA</a:t>
            </a:r>
            <a:r>
              <a:rPr lang="it-IT" altLang="it-IT" smtClean="0"/>
              <a:t>)</a:t>
            </a:r>
            <a:endParaRPr lang="it-IT" altLang="it-IT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280422" y="287338"/>
            <a:ext cx="8583613" cy="6953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it-IT" err="1">
                <a:solidFill>
                  <a:srgbClr val="F14124"/>
                </a:solidFill>
              </a:rPr>
              <a:t>o</a:t>
            </a:r>
            <a:r>
              <a:rPr lang="it-IT" err="1" smtClean="0">
                <a:solidFill>
                  <a:srgbClr val="F14124"/>
                </a:solidFill>
              </a:rPr>
              <a:t>rgaos</a:t>
            </a:r>
            <a:r>
              <a:rPr lang="it-IT" smtClean="0">
                <a:solidFill>
                  <a:srgbClr val="F14124"/>
                </a:solidFill>
              </a:rPr>
              <a:t> </a:t>
            </a:r>
            <a:r>
              <a:rPr lang="it-IT" err="1" smtClean="0">
                <a:solidFill>
                  <a:srgbClr val="F14124"/>
                </a:solidFill>
              </a:rPr>
              <a:t>linfoides</a:t>
            </a:r>
            <a:r>
              <a:rPr lang="it-IT" smtClean="0">
                <a:solidFill>
                  <a:srgbClr val="F14124"/>
                </a:solidFill>
              </a:rPr>
              <a:t> </a:t>
            </a:r>
            <a:r>
              <a:rPr lang="it-IT" err="1" smtClean="0">
                <a:solidFill>
                  <a:srgbClr val="F14124"/>
                </a:solidFill>
              </a:rPr>
              <a:t>secundarios</a:t>
            </a:r>
            <a:r>
              <a:rPr lang="it-IT" smtClean="0">
                <a:solidFill>
                  <a:srgbClr val="F14124"/>
                </a:solidFill>
              </a:rPr>
              <a:t> &amp;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it-IT" err="1" smtClean="0">
                <a:solidFill>
                  <a:srgbClr val="F14124"/>
                </a:solidFill>
              </a:rPr>
              <a:t>tecido</a:t>
            </a:r>
            <a:r>
              <a:rPr lang="it-IT" smtClean="0">
                <a:solidFill>
                  <a:srgbClr val="F14124"/>
                </a:solidFill>
              </a:rPr>
              <a:t> linfoide</a:t>
            </a:r>
            <a:endParaRPr lang="it-IT">
              <a:solidFill>
                <a:srgbClr val="F14124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567363" y="1805424"/>
            <a:ext cx="3120459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smtClean="0"/>
              <a:t>ENCONTRO </a:t>
            </a:r>
          </a:p>
          <a:p>
            <a:pPr algn="ctr"/>
            <a:r>
              <a:rPr lang="it-IT" sz="2000" smtClean="0"/>
              <a:t>DO ANTIGENO </a:t>
            </a:r>
          </a:p>
          <a:p>
            <a:pPr algn="ctr"/>
            <a:r>
              <a:rPr lang="it-IT" sz="2000" smtClean="0"/>
              <a:t>COM OS LEUCOCITOS (LINFOCITOS)</a:t>
            </a:r>
            <a:endParaRPr lang="it-IT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" t="11214" r="1991" b="4010"/>
          <a:stretch>
            <a:fillRect/>
          </a:stretch>
        </p:blipFill>
        <p:spPr bwMode="auto">
          <a:xfrm>
            <a:off x="752475" y="2473325"/>
            <a:ext cx="7254875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279399" y="1418140"/>
            <a:ext cx="38354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 sz="2000"/>
              <a:t>- </a:t>
            </a:r>
            <a:r>
              <a:rPr lang="it-IT" altLang="it-IT" sz="2000" err="1"/>
              <a:t>Cortex</a:t>
            </a:r>
            <a:r>
              <a:rPr lang="it-IT" altLang="it-IT" sz="2000"/>
              <a:t>: </a:t>
            </a:r>
            <a:r>
              <a:rPr lang="it-IT" altLang="it-IT" sz="2000" err="1"/>
              <a:t>linfocitos</a:t>
            </a:r>
            <a:r>
              <a:rPr lang="it-IT" altLang="it-IT" sz="2000"/>
              <a:t> B (</a:t>
            </a:r>
            <a:r>
              <a:rPr lang="it-IT" altLang="it-IT" sz="2000" err="1"/>
              <a:t>foliculos</a:t>
            </a:r>
            <a:r>
              <a:rPr lang="it-IT" altLang="it-IT" sz="2000"/>
              <a:t>)</a:t>
            </a:r>
          </a:p>
          <a:p>
            <a:r>
              <a:rPr lang="it-IT" altLang="it-IT" sz="2000"/>
              <a:t>- Para-</a:t>
            </a:r>
            <a:r>
              <a:rPr lang="it-IT" altLang="it-IT" sz="2000" err="1"/>
              <a:t>cortex</a:t>
            </a:r>
            <a:r>
              <a:rPr lang="it-IT" altLang="it-IT" sz="2000"/>
              <a:t>: </a:t>
            </a:r>
            <a:r>
              <a:rPr lang="it-IT" altLang="it-IT" sz="2000" err="1"/>
              <a:t>linfocitos</a:t>
            </a:r>
            <a:r>
              <a:rPr lang="it-IT" altLang="it-IT" sz="2000"/>
              <a:t> T e DC  </a:t>
            </a:r>
          </a:p>
          <a:p>
            <a:pPr>
              <a:buFontTx/>
              <a:buChar char="-"/>
            </a:pPr>
            <a:r>
              <a:rPr lang="it-IT" altLang="it-IT" sz="2000" err="1"/>
              <a:t>Medula</a:t>
            </a:r>
            <a:r>
              <a:rPr lang="it-IT" altLang="it-IT" sz="2000"/>
              <a:t>: Mø e </a:t>
            </a:r>
            <a:r>
              <a:rPr lang="it-IT" altLang="it-IT" sz="2000" err="1"/>
              <a:t>plasmacells</a:t>
            </a:r>
            <a:endParaRPr lang="it-IT" altLang="it-IT" sz="2000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279399" y="439733"/>
            <a:ext cx="8583613" cy="6810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it-IT" err="1" smtClean="0">
                <a:solidFill>
                  <a:srgbClr val="F14124"/>
                </a:solidFill>
              </a:rPr>
              <a:t>linfonodos</a:t>
            </a:r>
            <a:endParaRPr lang="it-IT">
              <a:solidFill>
                <a:srgbClr val="F14124"/>
              </a:solidFill>
            </a:endParaRPr>
          </a:p>
        </p:txBody>
      </p:sp>
      <p:cxnSp>
        <p:nvCxnSpPr>
          <p:cNvPr id="3" name="Connettore 2 2"/>
          <p:cNvCxnSpPr/>
          <p:nvPr/>
        </p:nvCxnSpPr>
        <p:spPr>
          <a:xfrm flipV="1">
            <a:off x="450849" y="4014786"/>
            <a:ext cx="1235076" cy="14288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95250" y="3659742"/>
            <a:ext cx="13516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rgbClr val="FF0000"/>
                </a:solidFill>
              </a:rPr>
              <a:t>LINFA</a:t>
            </a:r>
          </a:p>
          <a:p>
            <a:r>
              <a:rPr lang="it-IT" smtClean="0">
                <a:solidFill>
                  <a:srgbClr val="FF0000"/>
                </a:solidFill>
              </a:rPr>
              <a:t>(</a:t>
            </a:r>
            <a:r>
              <a:rPr lang="it-IT" err="1" smtClean="0">
                <a:solidFill>
                  <a:srgbClr val="FF0000"/>
                </a:solidFill>
              </a:rPr>
              <a:t>Tecidos</a:t>
            </a:r>
            <a:r>
              <a:rPr lang="it-IT" smtClean="0">
                <a:solidFill>
                  <a:srgbClr val="FF0000"/>
                </a:solidFill>
              </a:rPr>
              <a:t> </a:t>
            </a:r>
          </a:p>
          <a:p>
            <a:r>
              <a:rPr lang="it-IT" err="1" smtClean="0">
                <a:solidFill>
                  <a:srgbClr val="FF0000"/>
                </a:solidFill>
              </a:rPr>
              <a:t>Perifericos</a:t>
            </a:r>
            <a:r>
              <a:rPr lang="it-IT" smtClean="0">
                <a:solidFill>
                  <a:srgbClr val="FF0000"/>
                </a:solidFill>
              </a:rPr>
              <a:t>)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462342" y="4480996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rgbClr val="FF0000"/>
                </a:solidFill>
              </a:rPr>
              <a:t>SANGUE </a:t>
            </a:r>
          </a:p>
          <a:p>
            <a:r>
              <a:rPr lang="it-IT" smtClean="0">
                <a:solidFill>
                  <a:srgbClr val="FF0000"/>
                </a:solidFill>
              </a:rPr>
              <a:t>(MO)</a:t>
            </a:r>
            <a:endParaRPr lang="it-IT">
              <a:solidFill>
                <a:srgbClr val="FF0000"/>
              </a:solidFill>
            </a:endParaRPr>
          </a:p>
        </p:txBody>
      </p:sp>
      <p:cxnSp>
        <p:nvCxnSpPr>
          <p:cNvPr id="9" name="Connettore 2 8"/>
          <p:cNvCxnSpPr/>
          <p:nvPr/>
        </p:nvCxnSpPr>
        <p:spPr>
          <a:xfrm flipV="1">
            <a:off x="6844804" y="4793176"/>
            <a:ext cx="1235076" cy="14288"/>
          </a:xfrm>
          <a:prstGeom prst="straightConnector1">
            <a:avLst/>
          </a:prstGeom>
          <a:ln w="34925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671342" y="268323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rgbClr val="FF0000"/>
                </a:solidFill>
              </a:rPr>
              <a:t>cortex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997275" y="5074205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rgbClr val="FF0000"/>
                </a:solidFill>
              </a:rPr>
              <a:t>Para-</a:t>
            </a:r>
            <a:r>
              <a:rPr lang="it-IT" err="1" smtClean="0">
                <a:solidFill>
                  <a:srgbClr val="FF0000"/>
                </a:solidFill>
              </a:rPr>
              <a:t>cortex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920119" y="3747567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 smtClean="0">
                <a:solidFill>
                  <a:srgbClr val="FF0000"/>
                </a:solidFill>
              </a:rPr>
              <a:t>medula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792349" y="5258871"/>
            <a:ext cx="1223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>
                <a:solidFill>
                  <a:srgbClr val="FF0000"/>
                </a:solidFill>
              </a:rPr>
              <a:t>LINFA</a:t>
            </a:r>
          </a:p>
          <a:p>
            <a:r>
              <a:rPr lang="it-IT" smtClean="0">
                <a:solidFill>
                  <a:srgbClr val="FF0000"/>
                </a:solidFill>
              </a:rPr>
              <a:t>(</a:t>
            </a:r>
            <a:r>
              <a:rPr lang="it-IT" err="1" smtClean="0">
                <a:solidFill>
                  <a:srgbClr val="FF0000"/>
                </a:solidFill>
              </a:rPr>
              <a:t>Ducto</a:t>
            </a:r>
            <a:r>
              <a:rPr lang="it-IT" smtClean="0">
                <a:solidFill>
                  <a:srgbClr val="FF0000"/>
                </a:solidFill>
              </a:rPr>
              <a:t> toracico-sangue)</a:t>
            </a:r>
            <a:endParaRPr lang="it-IT">
              <a:solidFill>
                <a:srgbClr val="FF0000"/>
              </a:solidFill>
            </a:endParaRPr>
          </a:p>
        </p:txBody>
      </p:sp>
      <p:cxnSp>
        <p:nvCxnSpPr>
          <p:cNvPr id="15" name="Connettore 2 14"/>
          <p:cNvCxnSpPr/>
          <p:nvPr/>
        </p:nvCxnSpPr>
        <p:spPr>
          <a:xfrm flipV="1">
            <a:off x="6658768" y="5741961"/>
            <a:ext cx="1235076" cy="14288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C:\Users\Andrew\Documents\Book\CMI 7th\Slide Set Project\CMI7 Slides Ch 2\2-1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1143000"/>
            <a:ext cx="4668838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58492" y="2874963"/>
            <a:ext cx="3622675" cy="3416320"/>
          </a:xfrm>
          <a:prstGeom prst="rect">
            <a:avLst/>
          </a:prstGeom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/>
            <a:r>
              <a:rPr lang="it-IT" altLang="it-IT" b="1" err="1" smtClean="0"/>
              <a:t>Antigenos</a:t>
            </a:r>
            <a:r>
              <a:rPr lang="it-IT" altLang="it-IT"/>
              <a:t> </a:t>
            </a:r>
            <a:r>
              <a:rPr lang="it-IT" altLang="it-IT" err="1" smtClean="0"/>
              <a:t>drenados</a:t>
            </a:r>
            <a:r>
              <a:rPr lang="it-IT" altLang="it-IT" smtClean="0"/>
              <a:t> </a:t>
            </a:r>
            <a:r>
              <a:rPr lang="it-IT" altLang="it-IT" err="1" smtClean="0"/>
              <a:t>dos</a:t>
            </a:r>
            <a:r>
              <a:rPr lang="it-IT" altLang="it-IT" smtClean="0"/>
              <a:t> </a:t>
            </a:r>
            <a:r>
              <a:rPr lang="it-IT" altLang="it-IT" err="1" smtClean="0"/>
              <a:t>tecidos</a:t>
            </a:r>
            <a:r>
              <a:rPr lang="it-IT" altLang="it-IT" smtClean="0"/>
              <a:t> </a:t>
            </a:r>
            <a:r>
              <a:rPr lang="it-IT" altLang="it-IT" err="1" smtClean="0"/>
              <a:t>chegam</a:t>
            </a:r>
            <a:r>
              <a:rPr lang="it-IT" altLang="it-IT" smtClean="0"/>
              <a:t> </a:t>
            </a:r>
            <a:r>
              <a:rPr lang="it-IT" altLang="it-IT" err="1" smtClean="0"/>
              <a:t>atraves</a:t>
            </a:r>
            <a:r>
              <a:rPr lang="it-IT" altLang="it-IT" smtClean="0"/>
              <a:t> </a:t>
            </a:r>
            <a:r>
              <a:rPr lang="it-IT" altLang="it-IT" err="1" smtClean="0"/>
              <a:t>dos</a:t>
            </a:r>
            <a:r>
              <a:rPr lang="it-IT" altLang="it-IT" smtClean="0"/>
              <a:t> </a:t>
            </a:r>
            <a:r>
              <a:rPr lang="it-IT" altLang="it-IT" err="1" smtClean="0"/>
              <a:t>vasos</a:t>
            </a:r>
            <a:r>
              <a:rPr lang="it-IT" altLang="it-IT" smtClean="0"/>
              <a:t> </a:t>
            </a:r>
            <a:r>
              <a:rPr lang="it-IT" altLang="it-IT" err="1" smtClean="0"/>
              <a:t>linfaticos</a:t>
            </a:r>
            <a:r>
              <a:rPr lang="it-IT" altLang="it-IT" smtClean="0"/>
              <a:t> </a:t>
            </a:r>
            <a:r>
              <a:rPr lang="it-IT" altLang="it-IT" err="1" smtClean="0"/>
              <a:t>afferentes</a:t>
            </a:r>
            <a:r>
              <a:rPr lang="it-IT" altLang="it-IT" smtClean="0"/>
              <a:t> </a:t>
            </a:r>
          </a:p>
          <a:p>
            <a:pPr>
              <a:buFontTx/>
              <a:buChar char="-"/>
            </a:pPr>
            <a:endParaRPr lang="it-IT" altLang="it-IT"/>
          </a:p>
          <a:p>
            <a:r>
              <a:rPr lang="it-IT" altLang="it-IT" b="1" err="1"/>
              <a:t>Linfocitos</a:t>
            </a:r>
            <a:r>
              <a:rPr lang="it-IT" altLang="it-IT" b="1"/>
              <a:t> </a:t>
            </a:r>
            <a:r>
              <a:rPr lang="it-IT" altLang="it-IT"/>
              <a:t>“</a:t>
            </a:r>
            <a:r>
              <a:rPr lang="it-IT" altLang="ja-JP"/>
              <a:t>naive</a:t>
            </a:r>
            <a:r>
              <a:rPr lang="it-IT" altLang="it-IT"/>
              <a:t>”</a:t>
            </a:r>
            <a:r>
              <a:rPr lang="it-IT" altLang="ja-JP"/>
              <a:t> </a:t>
            </a:r>
            <a:r>
              <a:rPr lang="it-IT" altLang="ja-JP" err="1"/>
              <a:t>entram</a:t>
            </a:r>
            <a:r>
              <a:rPr lang="it-IT" altLang="ja-JP"/>
              <a:t> </a:t>
            </a:r>
            <a:r>
              <a:rPr lang="it-IT" altLang="ja-JP" err="1"/>
              <a:t>atraves</a:t>
            </a:r>
            <a:r>
              <a:rPr lang="it-IT" altLang="ja-JP"/>
              <a:t> de </a:t>
            </a:r>
            <a:r>
              <a:rPr lang="it-IT" altLang="ja-JP" err="1"/>
              <a:t>venulas</a:t>
            </a:r>
            <a:r>
              <a:rPr lang="it-IT" altLang="ja-JP"/>
              <a:t> </a:t>
            </a:r>
            <a:r>
              <a:rPr lang="it-IT" altLang="ja-JP" err="1"/>
              <a:t>pos-capilares</a:t>
            </a:r>
            <a:r>
              <a:rPr lang="it-IT" altLang="ja-JP"/>
              <a:t> e </a:t>
            </a:r>
            <a:r>
              <a:rPr lang="it-IT" altLang="ja-JP" err="1"/>
              <a:t>saem</a:t>
            </a:r>
            <a:r>
              <a:rPr lang="it-IT" altLang="ja-JP"/>
              <a:t> </a:t>
            </a:r>
            <a:r>
              <a:rPr lang="it-IT" altLang="ja-JP" err="1"/>
              <a:t>pelos</a:t>
            </a:r>
            <a:r>
              <a:rPr lang="it-IT" altLang="ja-JP"/>
              <a:t> </a:t>
            </a:r>
            <a:r>
              <a:rPr lang="it-IT" altLang="ja-JP" err="1"/>
              <a:t>vasos</a:t>
            </a:r>
            <a:r>
              <a:rPr lang="it-IT" altLang="ja-JP"/>
              <a:t> </a:t>
            </a:r>
            <a:r>
              <a:rPr lang="it-IT" altLang="ja-JP" err="1"/>
              <a:t>linfaticos</a:t>
            </a:r>
            <a:r>
              <a:rPr lang="it-IT" altLang="ja-JP"/>
              <a:t> </a:t>
            </a:r>
            <a:r>
              <a:rPr lang="it-IT" altLang="ja-JP" err="1"/>
              <a:t>efferentes</a:t>
            </a:r>
            <a:endParaRPr lang="it-IT" altLang="ja-JP"/>
          </a:p>
          <a:p>
            <a:r>
              <a:rPr lang="it-IT" altLang="it-IT" err="1"/>
              <a:t>Linfocitos</a:t>
            </a:r>
            <a:r>
              <a:rPr lang="it-IT" altLang="it-IT"/>
              <a:t> “</a:t>
            </a:r>
            <a:r>
              <a:rPr lang="it-IT" altLang="ja-JP" err="1"/>
              <a:t>recirculantes</a:t>
            </a:r>
            <a:r>
              <a:rPr lang="it-IT" altLang="it-IT"/>
              <a:t>”</a:t>
            </a:r>
            <a:r>
              <a:rPr lang="it-IT" altLang="ja-JP"/>
              <a:t> </a:t>
            </a:r>
            <a:r>
              <a:rPr lang="it-IT" altLang="ja-JP" err="1"/>
              <a:t>entram</a:t>
            </a:r>
            <a:r>
              <a:rPr lang="it-IT" altLang="ja-JP"/>
              <a:t> </a:t>
            </a:r>
            <a:r>
              <a:rPr lang="it-IT" altLang="ja-JP" err="1"/>
              <a:t>atraves</a:t>
            </a:r>
            <a:r>
              <a:rPr lang="it-IT" altLang="ja-JP"/>
              <a:t> </a:t>
            </a:r>
            <a:r>
              <a:rPr lang="it-IT" altLang="ja-JP" err="1"/>
              <a:t>dos</a:t>
            </a:r>
            <a:r>
              <a:rPr lang="it-IT" altLang="ja-JP"/>
              <a:t> </a:t>
            </a:r>
            <a:r>
              <a:rPr lang="it-IT" altLang="ja-JP" err="1"/>
              <a:t>vasos</a:t>
            </a:r>
            <a:r>
              <a:rPr lang="it-IT" altLang="ja-JP"/>
              <a:t> </a:t>
            </a:r>
            <a:r>
              <a:rPr lang="it-IT" altLang="ja-JP" err="1"/>
              <a:t>linfaticos</a:t>
            </a:r>
            <a:r>
              <a:rPr lang="it-IT" altLang="ja-JP"/>
              <a:t> </a:t>
            </a:r>
            <a:r>
              <a:rPr lang="it-IT" altLang="ja-JP" err="1"/>
              <a:t>afferentes</a:t>
            </a:r>
            <a:r>
              <a:rPr lang="it-IT" altLang="ja-JP"/>
              <a:t>.</a:t>
            </a:r>
          </a:p>
          <a:p>
            <a:endParaRPr lang="it-IT" alt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358492" y="755918"/>
            <a:ext cx="3371566" cy="16312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smtClean="0"/>
              <a:t>ENCONTRO </a:t>
            </a:r>
          </a:p>
          <a:p>
            <a:pPr algn="ctr"/>
            <a:r>
              <a:rPr lang="it-IT" sz="2000" smtClean="0"/>
              <a:t>DE AG DRENADOS DO S.LINFATICO </a:t>
            </a:r>
          </a:p>
          <a:p>
            <a:pPr algn="ctr"/>
            <a:r>
              <a:rPr lang="it-IT" sz="2000" smtClean="0"/>
              <a:t>COM OS LEUCOCITOS (LINFOCITOS)</a:t>
            </a:r>
            <a:endParaRPr lang="it-IT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1118868"/>
            <a:ext cx="3372020" cy="566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279399" y="290516"/>
            <a:ext cx="8583613" cy="7972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it-IT" smtClean="0">
                <a:solidFill>
                  <a:srgbClr val="F14124"/>
                </a:solidFill>
              </a:rPr>
              <a:t>Baço</a:t>
            </a:r>
            <a:endParaRPr lang="it-IT">
              <a:solidFill>
                <a:srgbClr val="F14124"/>
              </a:solidFill>
            </a:endParaRPr>
          </a:p>
        </p:txBody>
      </p:sp>
      <p:pic>
        <p:nvPicPr>
          <p:cNvPr id="15" name="Picture 4" descr="figure 1-9.jpg                                                 00002B9CArt                            BB1CF510: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8" t="206" r="17714" b="76922"/>
          <a:stretch/>
        </p:blipFill>
        <p:spPr bwMode="auto">
          <a:xfrm>
            <a:off x="3745515" y="1379271"/>
            <a:ext cx="3429001" cy="22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425706" y="2672762"/>
            <a:ext cx="6848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mtClean="0"/>
              <a:t>baço</a:t>
            </a:r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7526867" y="1848467"/>
            <a:ext cx="1447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>
                <a:solidFill>
                  <a:srgbClr val="FF0000"/>
                </a:solidFill>
              </a:rPr>
              <a:t>Polpa </a:t>
            </a:r>
          </a:p>
          <a:p>
            <a:r>
              <a:rPr lang="it-IT" err="1" smtClean="0">
                <a:solidFill>
                  <a:srgbClr val="FF0000"/>
                </a:solidFill>
              </a:rPr>
              <a:t>Vermelha</a:t>
            </a:r>
            <a:endParaRPr lang="it-IT" smtClean="0">
              <a:solidFill>
                <a:srgbClr val="FF0000"/>
              </a:solidFill>
            </a:endParaRPr>
          </a:p>
          <a:p>
            <a:r>
              <a:rPr lang="it-IT" smtClean="0">
                <a:solidFill>
                  <a:srgbClr val="FF0000"/>
                </a:solidFill>
              </a:rPr>
              <a:t>(</a:t>
            </a:r>
            <a:r>
              <a:rPr lang="it-IT" err="1" smtClean="0">
                <a:solidFill>
                  <a:srgbClr val="FF0000"/>
                </a:solidFill>
              </a:rPr>
              <a:t>destruiçao</a:t>
            </a:r>
            <a:r>
              <a:rPr lang="it-IT" smtClean="0">
                <a:solidFill>
                  <a:srgbClr val="FF0000"/>
                </a:solidFill>
              </a:rPr>
              <a:t> </a:t>
            </a:r>
            <a:r>
              <a:rPr lang="it-IT" err="1" smtClean="0">
                <a:solidFill>
                  <a:srgbClr val="FF0000"/>
                </a:solidFill>
              </a:rPr>
              <a:t>hemacias</a:t>
            </a:r>
            <a:r>
              <a:rPr lang="it-IT" smtClean="0">
                <a:solidFill>
                  <a:srgbClr val="FF0000"/>
                </a:solidFill>
              </a:rPr>
              <a:t>)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7203187" y="3261124"/>
            <a:ext cx="1069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rgbClr val="0432FF"/>
                </a:solidFill>
              </a:rPr>
              <a:t>Polpa </a:t>
            </a:r>
          </a:p>
          <a:p>
            <a:r>
              <a:rPr lang="it-IT" smtClean="0">
                <a:solidFill>
                  <a:srgbClr val="0432FF"/>
                </a:solidFill>
              </a:rPr>
              <a:t>Branca</a:t>
            </a:r>
          </a:p>
          <a:p>
            <a:r>
              <a:rPr lang="it-IT" smtClean="0">
                <a:solidFill>
                  <a:srgbClr val="0432FF"/>
                </a:solidFill>
              </a:rPr>
              <a:t>(linfoide)</a:t>
            </a:r>
            <a:endParaRPr lang="it-IT">
              <a:solidFill>
                <a:srgbClr val="0432FF"/>
              </a:solidFill>
            </a:endParaRPr>
          </a:p>
        </p:txBody>
      </p:sp>
      <p:cxnSp>
        <p:nvCxnSpPr>
          <p:cNvPr id="6" name="Connettore 1 5"/>
          <p:cNvCxnSpPr>
            <a:stCxn id="3" idx="1"/>
          </p:cNvCxnSpPr>
          <p:nvPr/>
        </p:nvCxnSpPr>
        <p:spPr>
          <a:xfrm flipH="1">
            <a:off x="6295969" y="2448632"/>
            <a:ext cx="1230898" cy="2651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>
            <a:stCxn id="16" idx="1"/>
          </p:cNvCxnSpPr>
          <p:nvPr/>
        </p:nvCxnSpPr>
        <p:spPr>
          <a:xfrm flipH="1" flipV="1">
            <a:off x="6274405" y="2871789"/>
            <a:ext cx="928782" cy="85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6"/>
          <p:cNvSpPr>
            <a:spLocks noChangeArrowheads="1"/>
          </p:cNvSpPr>
          <p:nvPr/>
        </p:nvSpPr>
        <p:spPr bwMode="auto">
          <a:xfrm>
            <a:off x="6489832" y="4265568"/>
            <a:ext cx="20740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Font typeface="Wingdings" charset="2"/>
              <a:buChar char="ü"/>
            </a:pPr>
            <a:r>
              <a:rPr lang="pt-BR" altLang="it-IT"/>
              <a:t>Macrófagos </a:t>
            </a:r>
            <a:endParaRPr lang="pt-BR" altLang="it-IT" smtClean="0"/>
          </a:p>
          <a:p>
            <a:pPr>
              <a:buFont typeface="Wingdings" charset="2"/>
              <a:buChar char="ü"/>
            </a:pPr>
            <a:r>
              <a:rPr lang="pt-BR" altLang="it-IT" smtClean="0"/>
              <a:t>Linfócitos </a:t>
            </a:r>
            <a:r>
              <a:rPr lang="pt-BR" altLang="it-IT" err="1" smtClean="0"/>
              <a:t>T</a:t>
            </a:r>
            <a:r>
              <a:rPr lang="pt-BR" altLang="it-IT" smtClean="0"/>
              <a:t> e </a:t>
            </a:r>
            <a:r>
              <a:rPr lang="pt-BR" altLang="it-IT" err="1" smtClean="0"/>
              <a:t>B</a:t>
            </a:r>
            <a:endParaRPr lang="pt-BR" altLang="it-IT"/>
          </a:p>
        </p:txBody>
      </p:sp>
      <p:sp>
        <p:nvSpPr>
          <p:cNvPr id="26" name="CasellaDiTesto 25"/>
          <p:cNvSpPr txBox="1"/>
          <p:nvPr/>
        </p:nvSpPr>
        <p:spPr>
          <a:xfrm>
            <a:off x="4588622" y="5139140"/>
            <a:ext cx="3371566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smtClean="0"/>
              <a:t>ENCONTRO </a:t>
            </a:r>
          </a:p>
          <a:p>
            <a:pPr algn="ctr"/>
            <a:r>
              <a:rPr lang="it-IT" sz="2000" smtClean="0"/>
              <a:t>DE AG SANGUINEOS</a:t>
            </a:r>
          </a:p>
          <a:p>
            <a:pPr algn="ctr"/>
            <a:r>
              <a:rPr lang="it-IT" sz="2000" smtClean="0"/>
              <a:t>COM OS LEUCOCITOS (LINFOCITOS)</a:t>
            </a:r>
            <a:endParaRPr lang="it-IT" sz="2000"/>
          </a:p>
        </p:txBody>
      </p:sp>
      <p:sp>
        <p:nvSpPr>
          <p:cNvPr id="27" name="CasellaDiTesto 26"/>
          <p:cNvSpPr txBox="1"/>
          <p:nvPr/>
        </p:nvSpPr>
        <p:spPr>
          <a:xfrm>
            <a:off x="4848309" y="3722789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rgbClr val="FF0000"/>
                </a:solidFill>
              </a:rPr>
              <a:t>SANGUE </a:t>
            </a:r>
          </a:p>
        </p:txBody>
      </p:sp>
      <p:cxnSp>
        <p:nvCxnSpPr>
          <p:cNvPr id="28" name="Connettore 2 27"/>
          <p:cNvCxnSpPr/>
          <p:nvPr/>
        </p:nvCxnSpPr>
        <p:spPr>
          <a:xfrm>
            <a:off x="5348157" y="3120235"/>
            <a:ext cx="111858" cy="673993"/>
          </a:xfrm>
          <a:prstGeom prst="straightConnector1">
            <a:avLst/>
          </a:prstGeom>
          <a:ln w="34925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igure 1-9.jpg                                                 00002B9CArt                            BB1CF510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9" t="23341"/>
          <a:stretch/>
        </p:blipFill>
        <p:spPr bwMode="auto">
          <a:xfrm>
            <a:off x="3069443" y="674924"/>
            <a:ext cx="5236642" cy="547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6"/>
          <p:cNvSpPr>
            <a:spLocks noChangeArrowheads="1"/>
          </p:cNvSpPr>
          <p:nvPr/>
        </p:nvSpPr>
        <p:spPr bwMode="auto">
          <a:xfrm>
            <a:off x="109536" y="1979431"/>
            <a:ext cx="243363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Font typeface="Wingdings" charset="2"/>
              <a:buChar char="ü"/>
            </a:pPr>
            <a:r>
              <a:rPr lang="pt-BR" altLang="it-IT" b="1" smtClean="0"/>
              <a:t>Macrófagos, DC </a:t>
            </a:r>
            <a:r>
              <a:rPr lang="pt-BR" altLang="it-IT" smtClean="0"/>
              <a:t>da </a:t>
            </a:r>
            <a:r>
              <a:rPr lang="pt-BR" altLang="it-IT" u="sng" smtClean="0"/>
              <a:t>zona marginal </a:t>
            </a:r>
            <a:r>
              <a:rPr lang="pt-BR" altLang="it-IT" smtClean="0"/>
              <a:t>capturam </a:t>
            </a:r>
            <a:r>
              <a:rPr lang="pt-BR" altLang="it-IT" err="1" smtClean="0"/>
              <a:t>microbos</a:t>
            </a:r>
            <a:r>
              <a:rPr lang="pt-BR" altLang="it-IT" smtClean="0"/>
              <a:t>, Ag, Ag/Ac</a:t>
            </a:r>
          </a:p>
          <a:p>
            <a:pPr marL="0" indent="0"/>
            <a:endParaRPr lang="pt-BR" altLang="it-IT"/>
          </a:p>
          <a:p>
            <a:pPr>
              <a:buFont typeface="Wingdings" charset="2"/>
              <a:buChar char="ü"/>
            </a:pPr>
            <a:r>
              <a:rPr lang="pt-BR" altLang="it-IT" b="1"/>
              <a:t>Linfócitos</a:t>
            </a:r>
            <a:r>
              <a:rPr lang="pt-BR" altLang="it-IT"/>
              <a:t> podem ser ativados para uma resposta especifica</a:t>
            </a:r>
          </a:p>
        </p:txBody>
      </p:sp>
      <p:cxnSp>
        <p:nvCxnSpPr>
          <p:cNvPr id="6" name="Connettore 2 5"/>
          <p:cNvCxnSpPr/>
          <p:nvPr/>
        </p:nvCxnSpPr>
        <p:spPr>
          <a:xfrm>
            <a:off x="8070615" y="4579994"/>
            <a:ext cx="470941" cy="1385887"/>
          </a:xfrm>
          <a:prstGeom prst="straightConnector1">
            <a:avLst/>
          </a:prstGeom>
          <a:ln w="34925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7961910" y="6211669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 smtClean="0"/>
              <a:t>Linfocitos</a:t>
            </a:r>
            <a:endParaRPr lang="it-IT" smtClean="0"/>
          </a:p>
          <a:p>
            <a:r>
              <a:rPr lang="it-IT" smtClean="0"/>
              <a:t>Ag</a:t>
            </a:r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8059553" y="5961595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rgbClr val="FF0000"/>
                </a:solidFill>
              </a:rPr>
              <a:t>SANGUE 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357278" y="3382016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rgbClr val="FF0000"/>
                </a:solidFill>
              </a:rPr>
              <a:t>Mø, DC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581118" y="370587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5793259" y="4232878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FF0000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77395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357563"/>
            <a:ext cx="467360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0" name="Group 9"/>
          <p:cNvGrpSpPr>
            <a:grpSpLocks/>
          </p:cNvGrpSpPr>
          <p:nvPr/>
        </p:nvGrpSpPr>
        <p:grpSpPr bwMode="auto">
          <a:xfrm>
            <a:off x="4899025" y="4143375"/>
            <a:ext cx="4244975" cy="2214563"/>
            <a:chOff x="340" y="2877"/>
            <a:chExt cx="2722" cy="1289"/>
          </a:xfrm>
        </p:grpSpPr>
        <p:pic>
          <p:nvPicPr>
            <p:cNvPr id="12294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2877"/>
              <a:ext cx="1996" cy="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5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" y="3275"/>
              <a:ext cx="726" cy="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5692" name="AutoShape 12"/>
          <p:cNvSpPr>
            <a:spLocks noChangeArrowheads="1"/>
          </p:cNvSpPr>
          <p:nvPr/>
        </p:nvSpPr>
        <p:spPr bwMode="auto">
          <a:xfrm>
            <a:off x="15081" y="1396422"/>
            <a:ext cx="6440331" cy="1346779"/>
          </a:xfrm>
          <a:prstGeom prst="roundRect">
            <a:avLst>
              <a:gd name="adj" fmla="val 16667"/>
            </a:avLst>
          </a:prstGeom>
          <a:ln>
            <a:solidFill>
              <a:srgbClr val="FFFFFF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GB" altLang="it-IT" smtClean="0"/>
          </a:p>
          <a:p>
            <a:r>
              <a:rPr lang="en-GB" altLang="it-IT" smtClean="0"/>
              <a:t>As </a:t>
            </a:r>
            <a:r>
              <a:rPr lang="en-GB" altLang="it-IT" err="1" smtClean="0"/>
              <a:t>mucosas</a:t>
            </a:r>
            <a:r>
              <a:rPr lang="en-GB" altLang="it-IT" smtClean="0"/>
              <a:t> </a:t>
            </a:r>
            <a:r>
              <a:rPr lang="en-GB" altLang="it-IT" err="1" smtClean="0"/>
              <a:t>sao</a:t>
            </a:r>
            <a:r>
              <a:rPr lang="en-GB" altLang="it-IT" smtClean="0"/>
              <a:t> </a:t>
            </a:r>
            <a:r>
              <a:rPr lang="en-GB" altLang="it-IT" err="1" smtClean="0"/>
              <a:t>protegidas</a:t>
            </a:r>
            <a:r>
              <a:rPr lang="en-GB" altLang="it-IT" smtClean="0"/>
              <a:t> </a:t>
            </a:r>
            <a:r>
              <a:rPr lang="en-GB" altLang="it-IT" err="1" smtClean="0"/>
              <a:t>por</a:t>
            </a:r>
            <a:r>
              <a:rPr lang="en-GB" altLang="it-IT" smtClean="0"/>
              <a:t> </a:t>
            </a:r>
            <a:r>
              <a:rPr lang="en-GB" altLang="it-IT" err="1" smtClean="0"/>
              <a:t>agrupamentos</a:t>
            </a:r>
            <a:r>
              <a:rPr lang="en-GB" altLang="it-IT" smtClean="0"/>
              <a:t> de </a:t>
            </a:r>
            <a:r>
              <a:rPr lang="en-GB" altLang="it-IT" err="1" smtClean="0"/>
              <a:t>linfocitos</a:t>
            </a:r>
            <a:r>
              <a:rPr lang="en-GB" altLang="it-IT" smtClean="0"/>
              <a:t> </a:t>
            </a:r>
          </a:p>
          <a:p>
            <a:r>
              <a:rPr lang="en-GB" altLang="it-IT" err="1" smtClean="0"/>
              <a:t>Tecido</a:t>
            </a:r>
            <a:r>
              <a:rPr lang="en-GB" altLang="it-IT" smtClean="0"/>
              <a:t> </a:t>
            </a:r>
            <a:r>
              <a:rPr lang="en-GB" altLang="it-IT" err="1" smtClean="0"/>
              <a:t>Linfóide</a:t>
            </a:r>
            <a:r>
              <a:rPr lang="en-GB" altLang="it-IT" smtClean="0"/>
              <a:t> </a:t>
            </a:r>
            <a:r>
              <a:rPr lang="en-GB" altLang="it-IT" err="1" smtClean="0"/>
              <a:t>Associados</a:t>
            </a:r>
            <a:r>
              <a:rPr lang="en-GB" altLang="it-IT" smtClean="0"/>
              <a:t> </a:t>
            </a:r>
            <a:r>
              <a:rPr lang="en-GB" altLang="it-IT" err="1" smtClean="0"/>
              <a:t>à</a:t>
            </a:r>
            <a:r>
              <a:rPr lang="en-GB" altLang="it-IT" smtClean="0"/>
              <a:t> </a:t>
            </a:r>
          </a:p>
          <a:p>
            <a:r>
              <a:rPr lang="en-GB" altLang="it-IT" smtClean="0"/>
              <a:t>Mucosa </a:t>
            </a:r>
            <a:r>
              <a:rPr lang="en-GB" altLang="it-IT"/>
              <a:t>(MALT)</a:t>
            </a:r>
          </a:p>
          <a:p>
            <a:r>
              <a:rPr lang="en-GB" altLang="it-IT" err="1"/>
              <a:t>Intestino</a:t>
            </a:r>
            <a:r>
              <a:rPr lang="en-GB" altLang="it-IT"/>
              <a:t> (</a:t>
            </a:r>
            <a:r>
              <a:rPr lang="en-GB" altLang="it-IT" smtClean="0"/>
              <a:t>GALT)</a:t>
            </a:r>
          </a:p>
          <a:p>
            <a:r>
              <a:rPr lang="en-GB" altLang="it-IT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Nasal </a:t>
            </a:r>
            <a:r>
              <a:rPr lang="en-GB" altLang="it-IT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GB" altLang="it-IT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NALT)</a:t>
            </a:r>
          </a:p>
          <a:p>
            <a:r>
              <a:rPr lang="en-GB" altLang="it-IT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Brônquios</a:t>
            </a:r>
            <a:r>
              <a:rPr lang="en-GB" altLang="it-IT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it-IT">
                <a:effectLst>
                  <a:outerShdw blurRad="38100" dist="38100" dir="2700000" algn="tl">
                    <a:srgbClr val="C0C0C0"/>
                  </a:outerShdw>
                </a:effectLst>
              </a:rPr>
              <a:t>(BALT)</a:t>
            </a:r>
            <a:endParaRPr lang="pt-BR" altLang="it-IT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2292" name="Picture 14" descr="http://www.virtual.epm.br/material/tis/curr-bio/trab2004/2ano/imuno/imagens/tonsila-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412" y="1896484"/>
            <a:ext cx="2457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6608763" y="6569075"/>
            <a:ext cx="25352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it-IT" sz="1000" i="1">
                <a:solidFill>
                  <a:srgbClr val="FF0000"/>
                </a:solidFill>
              </a:rPr>
              <a:t>Abbas, Lichtman, Pillai, 6a. Edi</a:t>
            </a:r>
            <a:r>
              <a:rPr lang="en-GB" altLang="it-IT" sz="1000" i="1">
                <a:solidFill>
                  <a:srgbClr val="FF0000"/>
                </a:solidFill>
              </a:rPr>
              <a:t>ção</a:t>
            </a:r>
            <a:r>
              <a:rPr lang="en-US" altLang="it-IT" sz="1000" i="1">
                <a:solidFill>
                  <a:srgbClr val="FF0000"/>
                </a:solidFill>
              </a:rPr>
              <a:t>, 2008.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279399" y="390531"/>
            <a:ext cx="8583613" cy="7972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it-IT" err="1" smtClean="0">
                <a:solidFill>
                  <a:srgbClr val="F14124"/>
                </a:solidFill>
              </a:rPr>
              <a:t>Tecido</a:t>
            </a:r>
            <a:r>
              <a:rPr lang="it-IT" smtClean="0">
                <a:solidFill>
                  <a:srgbClr val="F14124"/>
                </a:solidFill>
              </a:rPr>
              <a:t> linfoide</a:t>
            </a:r>
            <a:endParaRPr lang="it-IT">
              <a:solidFill>
                <a:srgbClr val="F1412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727075" y="1039812"/>
            <a:ext cx="7797800" cy="19685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914400"/>
            <a:r>
              <a:rPr lang="it-IT" altLang="it-IT" sz="4000">
                <a:solidFill>
                  <a:srgbClr val="F14124"/>
                </a:solidFill>
              </a:rPr>
              <a:t>Os </a:t>
            </a:r>
            <a:r>
              <a:rPr lang="it-IT" altLang="it-IT" sz="4000" err="1">
                <a:solidFill>
                  <a:srgbClr val="F14124"/>
                </a:solidFill>
              </a:rPr>
              <a:t>leucocitos</a:t>
            </a:r>
            <a:r>
              <a:rPr lang="it-IT" altLang="it-IT" sz="4000">
                <a:solidFill>
                  <a:srgbClr val="F14124"/>
                </a:solidFill>
              </a:rPr>
              <a:t> </a:t>
            </a:r>
            <a:r>
              <a:rPr lang="it-IT" altLang="it-IT" sz="4000" err="1">
                <a:solidFill>
                  <a:srgbClr val="F14124"/>
                </a:solidFill>
              </a:rPr>
              <a:t>circulam</a:t>
            </a:r>
            <a:r>
              <a:rPr lang="it-IT" altLang="it-IT" sz="4000">
                <a:solidFill>
                  <a:srgbClr val="F14124"/>
                </a:solidFill>
              </a:rPr>
              <a:t> para </a:t>
            </a:r>
            <a:r>
              <a:rPr lang="it-IT" altLang="it-IT" sz="4000" err="1">
                <a:solidFill>
                  <a:srgbClr val="F14124"/>
                </a:solidFill>
              </a:rPr>
              <a:t>patulhar</a:t>
            </a:r>
            <a:r>
              <a:rPr lang="it-IT" altLang="it-IT" sz="4000">
                <a:solidFill>
                  <a:srgbClr val="F14124"/>
                </a:solidFill>
              </a:rPr>
              <a:t> o </a:t>
            </a:r>
            <a:r>
              <a:rPr lang="it-IT" altLang="it-IT" sz="4000" err="1">
                <a:solidFill>
                  <a:srgbClr val="F14124"/>
                </a:solidFill>
              </a:rPr>
              <a:t>nosso</a:t>
            </a:r>
            <a:r>
              <a:rPr lang="it-IT" altLang="it-IT" sz="4000">
                <a:solidFill>
                  <a:srgbClr val="F14124"/>
                </a:solidFill>
              </a:rPr>
              <a:t> organismo e </a:t>
            </a:r>
            <a:r>
              <a:rPr lang="it-IT" altLang="it-IT" sz="4000" err="1">
                <a:solidFill>
                  <a:srgbClr val="F14124"/>
                </a:solidFill>
              </a:rPr>
              <a:t>encontrar</a:t>
            </a:r>
            <a:r>
              <a:rPr lang="it-IT" altLang="it-IT" sz="4000">
                <a:solidFill>
                  <a:srgbClr val="F14124"/>
                </a:solidFill>
              </a:rPr>
              <a:t> o “</a:t>
            </a:r>
            <a:r>
              <a:rPr lang="it-IT" altLang="ja-JP" sz="4000" err="1">
                <a:solidFill>
                  <a:srgbClr val="F14124"/>
                </a:solidFill>
              </a:rPr>
              <a:t>perigo</a:t>
            </a:r>
            <a:r>
              <a:rPr lang="it-IT" altLang="it-IT" sz="4000" smtClean="0">
                <a:solidFill>
                  <a:srgbClr val="F14124"/>
                </a:solidFill>
              </a:rPr>
              <a:t>”</a:t>
            </a:r>
          </a:p>
          <a:p>
            <a:pPr algn="ctr" defTabSz="914400"/>
            <a:endParaRPr lang="it-IT" altLang="it-IT" sz="4000">
              <a:solidFill>
                <a:srgbClr val="F14124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42925" y="3686175"/>
            <a:ext cx="82048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it-IT" sz="2000" b="1" err="1" smtClean="0"/>
              <a:t>Leucocitos</a:t>
            </a:r>
            <a:r>
              <a:rPr lang="it-IT" sz="2000" b="1" smtClean="0"/>
              <a:t> </a:t>
            </a:r>
            <a:r>
              <a:rPr lang="it-IT" sz="2000" b="1" err="1" smtClean="0"/>
              <a:t>sanguineos</a:t>
            </a:r>
            <a:r>
              <a:rPr lang="it-IT" sz="2000" b="1" smtClean="0"/>
              <a:t> </a:t>
            </a:r>
            <a:r>
              <a:rPr lang="it-IT" sz="2000" smtClean="0"/>
              <a:t>“</a:t>
            </a:r>
            <a:r>
              <a:rPr lang="it-IT" sz="2000" err="1" smtClean="0"/>
              <a:t>extravasam</a:t>
            </a:r>
            <a:r>
              <a:rPr lang="it-IT" sz="2000" smtClean="0"/>
              <a:t>” para </a:t>
            </a:r>
            <a:r>
              <a:rPr lang="it-IT" sz="2000" err="1" smtClean="0"/>
              <a:t>atingir</a:t>
            </a:r>
            <a:r>
              <a:rPr lang="it-IT" sz="2000" smtClean="0"/>
              <a:t> Ag nos </a:t>
            </a:r>
            <a:r>
              <a:rPr lang="it-IT" sz="2000" err="1" smtClean="0"/>
              <a:t>tecidos</a:t>
            </a:r>
            <a:r>
              <a:rPr lang="it-IT" sz="2000" smtClean="0"/>
              <a:t> </a:t>
            </a:r>
          </a:p>
          <a:p>
            <a:pPr>
              <a:lnSpc>
                <a:spcPct val="200000"/>
              </a:lnSpc>
            </a:pPr>
            <a:r>
              <a:rPr lang="it-IT" sz="2000" b="1" err="1" smtClean="0"/>
              <a:t>Linfocitos</a:t>
            </a:r>
            <a:r>
              <a:rPr lang="it-IT" sz="2000" b="1" smtClean="0"/>
              <a:t> </a:t>
            </a:r>
            <a:r>
              <a:rPr lang="it-IT" sz="2000" err="1" smtClean="0"/>
              <a:t>circulam</a:t>
            </a:r>
            <a:r>
              <a:rPr lang="it-IT" sz="2000" smtClean="0"/>
              <a:t> no sistema linfatico para </a:t>
            </a:r>
            <a:r>
              <a:rPr lang="it-IT" sz="2000" err="1" smtClean="0"/>
              <a:t>atingir</a:t>
            </a:r>
            <a:r>
              <a:rPr lang="it-IT" sz="2000" smtClean="0"/>
              <a:t> Ag nos </a:t>
            </a:r>
            <a:r>
              <a:rPr lang="it-IT" sz="2000" err="1" smtClean="0"/>
              <a:t>linfonodos</a:t>
            </a:r>
            <a:r>
              <a:rPr lang="it-IT" sz="2000" smtClean="0"/>
              <a:t>  </a:t>
            </a:r>
            <a:endParaRPr lang="it-IT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049" y="1952627"/>
            <a:ext cx="6613987" cy="4905373"/>
          </a:xfrm>
          <a:prstGeom prst="rect">
            <a:avLst/>
          </a:prstGeom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152400" y="433388"/>
            <a:ext cx="8991600" cy="990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914400">
              <a:lnSpc>
                <a:spcPct val="90000"/>
              </a:lnSpc>
            </a:pPr>
            <a:r>
              <a:rPr lang="it-IT" altLang="it-IT" sz="4000" err="1">
                <a:solidFill>
                  <a:srgbClr val="F14124"/>
                </a:solidFill>
              </a:rPr>
              <a:t>circulaçao</a:t>
            </a:r>
            <a:r>
              <a:rPr lang="it-IT" altLang="it-IT" sz="4000">
                <a:solidFill>
                  <a:srgbClr val="F14124"/>
                </a:solidFill>
              </a:rPr>
              <a:t> </a:t>
            </a:r>
            <a:r>
              <a:rPr lang="it-IT" altLang="it-IT" sz="4000" err="1">
                <a:solidFill>
                  <a:srgbClr val="F14124"/>
                </a:solidFill>
              </a:rPr>
              <a:t>dos</a:t>
            </a:r>
            <a:r>
              <a:rPr lang="it-IT" altLang="it-IT" sz="4000">
                <a:solidFill>
                  <a:srgbClr val="F14124"/>
                </a:solidFill>
              </a:rPr>
              <a:t> </a:t>
            </a:r>
            <a:r>
              <a:rPr lang="it-IT" altLang="it-IT" sz="4000" err="1">
                <a:solidFill>
                  <a:srgbClr val="F14124"/>
                </a:solidFill>
              </a:rPr>
              <a:t>linfocitos</a:t>
            </a:r>
            <a:r>
              <a:rPr lang="it-IT" altLang="it-IT" sz="4000">
                <a:solidFill>
                  <a:srgbClr val="F14124"/>
                </a:solidFill>
              </a:rPr>
              <a:t> </a:t>
            </a:r>
            <a:endParaRPr lang="it-IT" altLang="it-IT" sz="4000" smtClean="0">
              <a:solidFill>
                <a:srgbClr val="F14124"/>
              </a:solidFill>
            </a:endParaRPr>
          </a:p>
          <a:p>
            <a:pPr algn="ctr" defTabSz="914400">
              <a:lnSpc>
                <a:spcPct val="90000"/>
              </a:lnSpc>
            </a:pPr>
            <a:r>
              <a:rPr lang="it-IT" altLang="it-IT" sz="4000" smtClean="0">
                <a:solidFill>
                  <a:srgbClr val="F14124"/>
                </a:solidFill>
              </a:rPr>
              <a:t>(</a:t>
            </a:r>
            <a:r>
              <a:rPr lang="it-IT" altLang="it-IT" sz="4000" err="1">
                <a:solidFill>
                  <a:srgbClr val="F14124"/>
                </a:solidFill>
              </a:rPr>
              <a:t>recirculaçao</a:t>
            </a:r>
            <a:r>
              <a:rPr lang="it-IT" altLang="it-IT" sz="4000">
                <a:solidFill>
                  <a:srgbClr val="F14124"/>
                </a:solidFill>
              </a:rPr>
              <a:t> e </a:t>
            </a:r>
            <a:r>
              <a:rPr lang="it-IT" altLang="it-IT" sz="4000" err="1">
                <a:solidFill>
                  <a:srgbClr val="F14124"/>
                </a:solidFill>
              </a:rPr>
              <a:t>homing</a:t>
            </a:r>
            <a:r>
              <a:rPr lang="it-IT" altLang="it-IT" sz="4000">
                <a:solidFill>
                  <a:srgbClr val="F14124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32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12" y="814387"/>
            <a:ext cx="6113669" cy="564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6608763" y="6611938"/>
            <a:ext cx="25352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it-IT" sz="1000" i="1">
                <a:solidFill>
                  <a:srgbClr val="FF0000"/>
                </a:solidFill>
              </a:rPr>
              <a:t>Abbas, Lichtman, Pillai, 6a. Edi</a:t>
            </a:r>
            <a:r>
              <a:rPr lang="en-GB" altLang="it-IT" sz="1000" i="1">
                <a:solidFill>
                  <a:srgbClr val="FF0000"/>
                </a:solidFill>
              </a:rPr>
              <a:t>ção</a:t>
            </a:r>
            <a:r>
              <a:rPr lang="en-US" altLang="it-IT" sz="1000" i="1">
                <a:solidFill>
                  <a:srgbClr val="FF0000"/>
                </a:solidFill>
              </a:rPr>
              <a:t>, 2008.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ttangolo 1"/>
          <p:cNvSpPr>
            <a:spLocks noChangeArrowheads="1"/>
          </p:cNvSpPr>
          <p:nvPr/>
        </p:nvSpPr>
        <p:spPr bwMode="auto">
          <a:xfrm>
            <a:off x="71438" y="427038"/>
            <a:ext cx="9013825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it-IT" altLang="it-IT" sz="2800"/>
              <a:t>Como podemos gerar um sistema capaz de reconhecer um numero grande (infinido) de patogenos  utilizando uma quantidade limitada de DNA codificador?</a:t>
            </a:r>
          </a:p>
        </p:txBody>
      </p:sp>
      <p:pic>
        <p:nvPicPr>
          <p:cNvPr id="23554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00"/>
          <a:stretch>
            <a:fillRect/>
          </a:stretch>
        </p:blipFill>
        <p:spPr bwMode="auto">
          <a:xfrm>
            <a:off x="1914525" y="3387725"/>
            <a:ext cx="5722938" cy="339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152525"/>
            <a:ext cx="8316913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6608763" y="6569075"/>
            <a:ext cx="25352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it-IT" sz="1000" i="1">
                <a:solidFill>
                  <a:srgbClr val="FF0000"/>
                </a:solidFill>
              </a:rPr>
              <a:t>Abbas, Lichtman, Pillai, 6a. Edi</a:t>
            </a:r>
            <a:r>
              <a:rPr lang="en-GB" altLang="it-IT" sz="1000" i="1">
                <a:solidFill>
                  <a:srgbClr val="FF0000"/>
                </a:solidFill>
              </a:rPr>
              <a:t>ção</a:t>
            </a:r>
            <a:r>
              <a:rPr lang="en-US" altLang="it-IT" sz="1000" i="1">
                <a:solidFill>
                  <a:srgbClr val="FF0000"/>
                </a:solidFill>
              </a:rPr>
              <a:t>, 2008.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/>
          <p:cNvSpPr txBox="1"/>
          <p:nvPr/>
        </p:nvSpPr>
        <p:spPr>
          <a:xfrm>
            <a:off x="1168400" y="617538"/>
            <a:ext cx="6769100" cy="17541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altLang="it-IT" sz="5400" b="1">
                <a:effectLst>
                  <a:outerShdw blurRad="38100" dist="38100" dir="2700000" algn="tl">
                    <a:srgbClr val="C0C0C0"/>
                  </a:outerShdw>
                </a:effectLst>
              </a:rPr>
              <a:t>Para que serve o Sistema Imune?</a:t>
            </a:r>
          </a:p>
        </p:txBody>
      </p:sp>
      <p:sp>
        <p:nvSpPr>
          <p:cNvPr id="24578" name="CaixaDeTexto 5"/>
          <p:cNvSpPr txBox="1">
            <a:spLocks noChangeArrowheads="1"/>
          </p:cNvSpPr>
          <p:nvPr/>
        </p:nvSpPr>
        <p:spPr bwMode="auto">
          <a:xfrm>
            <a:off x="260350" y="2722563"/>
            <a:ext cx="86360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it-IT" sz="2400"/>
              <a:t>Combate a infecções?</a:t>
            </a:r>
          </a:p>
          <a:p>
            <a:pPr>
              <a:lnSpc>
                <a:spcPct val="150000"/>
              </a:lnSpc>
            </a:pPr>
            <a:r>
              <a:rPr lang="pt-BR" altLang="it-IT" sz="2400"/>
              <a:t>Reconhecimento do próprio (self) e do não-próprio (non-self)?</a:t>
            </a:r>
          </a:p>
          <a:p>
            <a:pPr>
              <a:lnSpc>
                <a:spcPct val="150000"/>
              </a:lnSpc>
            </a:pPr>
            <a:r>
              <a:rPr lang="pt-BR" altLang="it-IT" sz="2400"/>
              <a:t>Reconhecimento do dano celular?</a:t>
            </a:r>
          </a:p>
          <a:p>
            <a:pPr>
              <a:lnSpc>
                <a:spcPct val="150000"/>
              </a:lnSpc>
            </a:pPr>
            <a:r>
              <a:rPr lang="pt-BR" altLang="it-IT" sz="2400"/>
              <a:t>Manutenção da homeostasia?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/>
          <p:cNvSpPr txBox="1"/>
          <p:nvPr/>
        </p:nvSpPr>
        <p:spPr>
          <a:xfrm>
            <a:off x="100014" y="1260475"/>
            <a:ext cx="9043986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685800" indent="-685800">
              <a:buFont typeface="Arial" charset="0"/>
              <a:buChar char="•"/>
            </a:pPr>
            <a:r>
              <a:rPr lang="pt-BR" altLang="it-IT" sz="5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Reconhecimento</a:t>
            </a:r>
          </a:p>
          <a:p>
            <a:r>
              <a:rPr lang="pt-BR" altLang="it-IT" sz="4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– self/non self - inata/adaptativa  </a:t>
            </a:r>
            <a:endParaRPr lang="pt-BR" altLang="it-IT" sz="4000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85800" indent="-685800">
              <a:buFont typeface="Arial" charset="0"/>
              <a:buChar char="•"/>
            </a:pPr>
            <a:r>
              <a:rPr lang="pt-BR" altLang="it-IT" sz="5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Resposta (</a:t>
            </a:r>
            <a:r>
              <a:rPr lang="pt-BR" altLang="it-IT" sz="5400" b="1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funçao</a:t>
            </a:r>
            <a:r>
              <a:rPr lang="pt-BR" altLang="it-IT" sz="5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efetora) </a:t>
            </a:r>
          </a:p>
          <a:p>
            <a:r>
              <a:rPr lang="pt-BR" altLang="it-IT" sz="4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– inata/adaptativa – celular/humoral</a:t>
            </a:r>
          </a:p>
          <a:p>
            <a:pPr marL="685800" indent="-685800">
              <a:buFont typeface="Arial" charset="0"/>
              <a:buChar char="•"/>
            </a:pPr>
            <a:r>
              <a:rPr lang="pt-BR" altLang="it-IT" sz="5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Memoria</a:t>
            </a:r>
            <a:endParaRPr lang="pt-BR" altLang="it-IT" sz="5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720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20688"/>
            <a:ext cx="2336800" cy="186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4215" name="Rectangle 7"/>
          <p:cNvSpPr>
            <a:spLocks noChangeArrowheads="1"/>
          </p:cNvSpPr>
          <p:nvPr/>
        </p:nvSpPr>
        <p:spPr bwMode="auto">
          <a:xfrm>
            <a:off x="268613" y="2474108"/>
            <a:ext cx="3217656" cy="168387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0000" tIns="180000" rIns="180000" bIns="180000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20000"/>
              </a:lnSpc>
              <a:buFontTx/>
              <a:buChar char="-"/>
            </a:pPr>
            <a:r>
              <a:rPr lang="ja-JP" altLang="pt-BR" b="1">
                <a:solidFill>
                  <a:srgbClr val="000000"/>
                </a:solidFill>
              </a:rPr>
              <a:t>“</a:t>
            </a:r>
            <a:r>
              <a:rPr lang="pt-BR" altLang="ja-JP" b="1">
                <a:solidFill>
                  <a:srgbClr val="000000"/>
                </a:solidFill>
              </a:rPr>
              <a:t>self</a:t>
            </a:r>
            <a:r>
              <a:rPr lang="ja-JP" altLang="pt-BR" b="1">
                <a:solidFill>
                  <a:srgbClr val="000000"/>
                </a:solidFill>
              </a:rPr>
              <a:t>”</a:t>
            </a:r>
            <a:r>
              <a:rPr lang="pt-BR" altLang="ja-JP" b="1">
                <a:solidFill>
                  <a:srgbClr val="000000"/>
                </a:solidFill>
              </a:rPr>
              <a:t> e </a:t>
            </a:r>
            <a:r>
              <a:rPr lang="ja-JP" altLang="pt-BR" b="1">
                <a:solidFill>
                  <a:srgbClr val="000000"/>
                </a:solidFill>
              </a:rPr>
              <a:t>“</a:t>
            </a:r>
            <a:r>
              <a:rPr lang="pt-BR" altLang="ja-JP" b="1">
                <a:solidFill>
                  <a:srgbClr val="000000"/>
                </a:solidFill>
              </a:rPr>
              <a:t>non self</a:t>
            </a:r>
            <a:r>
              <a:rPr lang="ja-JP" altLang="pt-BR" b="1">
                <a:solidFill>
                  <a:srgbClr val="000000"/>
                </a:solidFill>
              </a:rPr>
              <a:t>”</a:t>
            </a:r>
            <a:endParaRPr lang="pt-BR" altLang="ja-JP" b="1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pt-BR" altLang="it-IT">
                <a:solidFill>
                  <a:srgbClr val="000000"/>
                </a:solidFill>
              </a:rPr>
              <a:t>Açúcar, lipidios, proteínas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pt-BR" altLang="it-IT">
                <a:solidFill>
                  <a:srgbClr val="000000"/>
                </a:solidFill>
              </a:rPr>
              <a:t>Solúveis ou celulares</a:t>
            </a:r>
          </a:p>
        </p:txBody>
      </p:sp>
      <p:sp>
        <p:nvSpPr>
          <p:cNvPr id="10" name="Ovale 9"/>
          <p:cNvSpPr/>
          <p:nvPr/>
        </p:nvSpPr>
        <p:spPr>
          <a:xfrm>
            <a:off x="787708" y="4834260"/>
            <a:ext cx="2675305" cy="141628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i="1" err="1"/>
              <a:t>Receptor</a:t>
            </a:r>
            <a:r>
              <a:rPr lang="it-IT" sz="2800" b="1" i="1"/>
              <a:t>/</a:t>
            </a:r>
            <a:r>
              <a:rPr lang="it-IT" sz="2800" b="1" i="1" err="1"/>
              <a:t>Ligando</a:t>
            </a:r>
            <a:endParaRPr lang="it-IT" sz="2800" b="1" i="1"/>
          </a:p>
        </p:txBody>
      </p:sp>
      <p:pic>
        <p:nvPicPr>
          <p:cNvPr id="2663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78" b="19380"/>
          <a:stretch>
            <a:fillRect/>
          </a:stretch>
        </p:blipFill>
        <p:spPr bwMode="auto">
          <a:xfrm>
            <a:off x="3462338" y="4924425"/>
            <a:ext cx="314801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3" y="4924425"/>
            <a:ext cx="3324225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olo 1"/>
          <p:cNvSpPr txBox="1">
            <a:spLocks/>
          </p:cNvSpPr>
          <p:nvPr/>
        </p:nvSpPr>
        <p:spPr>
          <a:xfrm>
            <a:off x="457200" y="390525"/>
            <a:ext cx="8229600" cy="7191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it-IT" err="1">
                <a:solidFill>
                  <a:srgbClr val="F14124"/>
                </a:solidFill>
              </a:rPr>
              <a:t>R</a:t>
            </a:r>
            <a:r>
              <a:rPr lang="it-IT" err="1" smtClean="0">
                <a:solidFill>
                  <a:srgbClr val="F14124"/>
                </a:solidFill>
              </a:rPr>
              <a:t>econhecimento</a:t>
            </a:r>
            <a:endParaRPr lang="it-IT">
              <a:solidFill>
                <a:srgbClr val="F14124"/>
              </a:solidFill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14" t="784" b="20000"/>
          <a:stretch>
            <a:fillRect/>
          </a:stretch>
        </p:blipFill>
        <p:spPr bwMode="auto">
          <a:xfrm>
            <a:off x="3792538" y="1362075"/>
            <a:ext cx="1100137" cy="24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26636" name="Gruppo 14"/>
          <p:cNvGrpSpPr>
            <a:grpSpLocks/>
          </p:cNvGrpSpPr>
          <p:nvPr/>
        </p:nvGrpSpPr>
        <p:grpSpPr bwMode="auto">
          <a:xfrm>
            <a:off x="7127875" y="1211263"/>
            <a:ext cx="1704975" cy="1841500"/>
            <a:chOff x="3623415" y="2931664"/>
            <a:chExt cx="1704988" cy="1841066"/>
          </a:xfrm>
        </p:grpSpPr>
        <p:pic>
          <p:nvPicPr>
            <p:cNvPr id="26638" name="Immagin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32" t="19237" r="15950" b="16714"/>
            <a:stretch>
              <a:fillRect/>
            </a:stretch>
          </p:blipFill>
          <p:spPr bwMode="auto">
            <a:xfrm>
              <a:off x="3623415" y="2931664"/>
              <a:ext cx="1704988" cy="1564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9" name="CasellaDiTesto 16"/>
            <p:cNvSpPr txBox="1">
              <a:spLocks noChangeArrowheads="1"/>
            </p:cNvSpPr>
            <p:nvPr/>
          </p:nvSpPr>
          <p:spPr bwMode="auto">
            <a:xfrm>
              <a:off x="4028401" y="4495731"/>
              <a:ext cx="82403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it-IT" altLang="it-IT" sz="1200" b="1"/>
                <a:t>HIV gp120</a:t>
              </a:r>
            </a:p>
          </p:txBody>
        </p:sp>
      </p:grp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2" r="59328"/>
          <a:stretch>
            <a:fillRect/>
          </a:stretch>
        </p:blipFill>
        <p:spPr bwMode="auto">
          <a:xfrm>
            <a:off x="4959350" y="1211263"/>
            <a:ext cx="2033588" cy="325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7" name="AutoShape 3"/>
          <p:cNvSpPr>
            <a:spLocks noChangeArrowheads="1"/>
          </p:cNvSpPr>
          <p:nvPr/>
        </p:nvSpPr>
        <p:spPr bwMode="auto">
          <a:xfrm>
            <a:off x="676275" y="1938338"/>
            <a:ext cx="7856538" cy="314325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it-IT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RESPOSTA IMUNE HUMORAL</a:t>
            </a:r>
          </a:p>
          <a:p>
            <a:pPr algn="ctr"/>
            <a:r>
              <a:rPr lang="en-US" altLang="it-IT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Mediada por moléculas solúveis presentes</a:t>
            </a:r>
          </a:p>
          <a:p>
            <a:pPr algn="ctr"/>
            <a:r>
              <a:rPr lang="en-US" altLang="it-IT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nos fluídos corporais</a:t>
            </a:r>
          </a:p>
          <a:p>
            <a:pPr algn="ctr"/>
            <a:endParaRPr lang="pt-BR" altLang="it-IT" sz="2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pt-BR" altLang="it-IT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RESPOSTA IMUNE CELULAR</a:t>
            </a:r>
          </a:p>
          <a:p>
            <a:pPr algn="ctr"/>
            <a:r>
              <a:rPr lang="pt-BR" altLang="it-IT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Mediada por células</a:t>
            </a:r>
            <a:endParaRPr lang="pt-BR" altLang="it-IT" sz="3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390525"/>
            <a:ext cx="8229600" cy="7191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it-IT" smtClean="0">
                <a:solidFill>
                  <a:srgbClr val="F14124"/>
                </a:solidFill>
              </a:rPr>
              <a:t>Resposta imune</a:t>
            </a:r>
            <a:endParaRPr lang="it-IT">
              <a:solidFill>
                <a:srgbClr val="F1412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iarezza">
  <a:themeElements>
    <a:clrScheme name="Elic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iarezz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Elica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Chiarezza.thmx</Template>
  <TotalTime>7435</TotalTime>
  <Words>1514</Words>
  <Application>Microsoft Macintosh PowerPoint</Application>
  <PresentationFormat>Presentazione su schermo (4:3)</PresentationFormat>
  <Paragraphs>368</Paragraphs>
  <Slides>50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50</vt:i4>
      </vt:variant>
    </vt:vector>
  </HeadingPairs>
  <TitlesOfParts>
    <vt:vector size="60" baseType="lpstr">
      <vt:lpstr>ＭＳ Ｐゴシック</vt:lpstr>
      <vt:lpstr>Arial</vt:lpstr>
      <vt:lpstr>Arial Black</vt:lpstr>
      <vt:lpstr>Calibri</vt:lpstr>
      <vt:lpstr>Comic Sans MS</vt:lpstr>
      <vt:lpstr>Symbol</vt:lpstr>
      <vt:lpstr>Tahoma</vt:lpstr>
      <vt:lpstr>Wingdings</vt:lpstr>
      <vt:lpstr>Wingdings 3</vt:lpstr>
      <vt:lpstr>Chiarezza</vt:lpstr>
      <vt:lpstr>Celulas, orgaos e tecidos do sistema imune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Componentes do sistema imune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Composição do estroma medular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di Imunologia</dc:title>
  <dc:creator>Alessandra Pontillo</dc:creator>
  <cp:lastModifiedBy>Alessandra Pontillo</cp:lastModifiedBy>
  <cp:revision>161</cp:revision>
  <cp:lastPrinted>2016-08-22T12:01:03Z</cp:lastPrinted>
  <dcterms:created xsi:type="dcterms:W3CDTF">2013-07-30T22:05:20Z</dcterms:created>
  <dcterms:modified xsi:type="dcterms:W3CDTF">2016-08-22T12:01:07Z</dcterms:modified>
</cp:coreProperties>
</file>