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92" r:id="rId3"/>
    <p:sldId id="273" r:id="rId4"/>
    <p:sldId id="286" r:id="rId5"/>
    <p:sldId id="287" r:id="rId6"/>
    <p:sldId id="288" r:id="rId7"/>
    <p:sldId id="289" r:id="rId8"/>
    <p:sldId id="293" r:id="rId9"/>
    <p:sldId id="316" r:id="rId10"/>
    <p:sldId id="317" r:id="rId11"/>
    <p:sldId id="262" r:id="rId12"/>
    <p:sldId id="264" r:id="rId13"/>
    <p:sldId id="266" r:id="rId14"/>
    <p:sldId id="265" r:id="rId15"/>
    <p:sldId id="267" r:id="rId16"/>
    <p:sldId id="268" r:id="rId17"/>
    <p:sldId id="269" r:id="rId18"/>
    <p:sldId id="272" r:id="rId19"/>
    <p:sldId id="309" r:id="rId20"/>
    <p:sldId id="283" r:id="rId21"/>
    <p:sldId id="284" r:id="rId22"/>
    <p:sldId id="285" r:id="rId23"/>
    <p:sldId id="277" r:id="rId24"/>
    <p:sldId id="279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295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282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123" d="100"/>
          <a:sy n="123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829" y="601724"/>
            <a:ext cx="6421310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9829" y="2648403"/>
            <a:ext cx="6421310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69829" y="246981"/>
            <a:ext cx="3672983" cy="2319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0978" y="599230"/>
            <a:ext cx="0" cy="190856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599230"/>
            <a:ext cx="0" cy="80037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662898"/>
            <a:ext cx="1211807" cy="343124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1021" y="662898"/>
            <a:ext cx="5804105" cy="3431249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79333" y="539454"/>
            <a:ext cx="1211807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599230"/>
            <a:ext cx="0" cy="80037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3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110" y="1317097"/>
            <a:ext cx="6421935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1" y="2854647"/>
            <a:ext cx="6412493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28765" y="599230"/>
            <a:ext cx="0" cy="213383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2" y="603667"/>
            <a:ext cx="7140118" cy="794479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021" y="1508159"/>
            <a:ext cx="3456432" cy="257860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1095" y="1513007"/>
            <a:ext cx="3453098" cy="2581140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765" y="599230"/>
            <a:ext cx="0" cy="80037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2" y="603123"/>
            <a:ext cx="7140118" cy="792239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1" y="1514662"/>
            <a:ext cx="3456432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1021" y="2118202"/>
            <a:ext cx="3456432" cy="1983343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1093" y="1517253"/>
            <a:ext cx="3456432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094" y="2116119"/>
            <a:ext cx="3456432" cy="197802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28765" y="599230"/>
            <a:ext cx="0" cy="80037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41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8765" y="599230"/>
            <a:ext cx="0" cy="80037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17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5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82" y="599230"/>
            <a:ext cx="2387346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022" y="2404119"/>
            <a:ext cx="2388742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28765" y="599230"/>
            <a:ext cx="0" cy="168533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8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71" y="847135"/>
            <a:ext cx="4085880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1022" y="2359494"/>
            <a:ext cx="4080028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1021" y="4102393"/>
            <a:ext cx="4080029" cy="240092"/>
          </a:xfrm>
        </p:spPr>
        <p:txBody>
          <a:bodyPr/>
          <a:lstStyle>
            <a:lvl1pPr algn="l">
              <a:defRPr/>
            </a:lvl1pPr>
          </a:lstStyle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51183" y="238981"/>
            <a:ext cx="4090106" cy="24069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28765" y="599230"/>
            <a:ext cx="0" cy="162084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2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11799"/>
            <a:ext cx="9144000" cy="308912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4601718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022" y="603390"/>
            <a:ext cx="7140119" cy="78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022" y="1511799"/>
            <a:ext cx="7140119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022" y="246981"/>
            <a:ext cx="4391789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D739C4FB-7D33-419B-8833-D1372BFD11C8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60627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Pesquisa, Ciência &amp; Tecnologia na Agricultura Familiar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Luciano Mendes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79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Mudanças na C,T&amp;I</a:t>
            </a:r>
            <a:endParaRPr lang="pt-BR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428750"/>
            <a:ext cx="8751923" cy="355123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Do modelo linear de pesquisa para o modelo interativo de pesquisa;</a:t>
            </a:r>
          </a:p>
          <a:p>
            <a:pPr lvl="1"/>
            <a:r>
              <a:rPr lang="pt-BR" sz="1800" b="1" dirty="0" smtClean="0"/>
              <a:t>Modelo linear</a:t>
            </a:r>
            <a:r>
              <a:rPr lang="pt-BR" sz="1800" dirty="0" smtClean="0"/>
              <a:t>: pesquisa básica </a:t>
            </a:r>
            <a:r>
              <a:rPr lang="pt-BR" sz="1800" dirty="0" smtClean="0">
                <a:sym typeface="Wingdings"/>
              </a:rPr>
              <a:t> pesquisa aplicada  desenvolvimento experimental  inovação (produtos ou serviços)</a:t>
            </a:r>
          </a:p>
          <a:p>
            <a:pPr lvl="1"/>
            <a:r>
              <a:rPr lang="pt-BR" sz="1800" b="1" dirty="0" smtClean="0">
                <a:sym typeface="Wingdings"/>
              </a:rPr>
              <a:t>Modelo interativo</a:t>
            </a:r>
            <a:r>
              <a:rPr lang="pt-BR" sz="1800" dirty="0" smtClean="0">
                <a:sym typeface="Wingdings"/>
              </a:rPr>
              <a:t>: pesquisa  conhecimento (sujeitos)  inovação</a:t>
            </a:r>
            <a:endParaRPr lang="pt-BR" sz="1800" dirty="0" smtClean="0"/>
          </a:p>
          <a:p>
            <a:r>
              <a:rPr lang="pt-BR" b="1" dirty="0" smtClean="0"/>
              <a:t>Tecnologias:</a:t>
            </a:r>
            <a:r>
              <a:rPr lang="pt-BR" dirty="0" smtClean="0"/>
              <a:t> não são produzidas exclusivamente pela </a:t>
            </a:r>
            <a:r>
              <a:rPr lang="pt-BR" i="1" dirty="0"/>
              <a:t>H</a:t>
            </a:r>
            <a:r>
              <a:rPr lang="pt-BR" i="1" dirty="0" smtClean="0"/>
              <a:t>ard Science. São soluções de problemas práticos!!!</a:t>
            </a:r>
          </a:p>
          <a:p>
            <a:r>
              <a:rPr lang="pt-BR" b="1" dirty="0" smtClean="0"/>
              <a:t>Inovação </a:t>
            </a:r>
            <a:r>
              <a:rPr lang="pt-BR" dirty="0" smtClean="0"/>
              <a:t>não é invenção!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94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Antecedentes históricos</a:t>
            </a:r>
            <a:endParaRPr lang="pt-BR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428750"/>
            <a:ext cx="8751923" cy="355123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Dependência do Brasil a Portugal;</a:t>
            </a:r>
          </a:p>
          <a:p>
            <a:r>
              <a:rPr lang="pt-BR" sz="2000" dirty="0" smtClean="0"/>
              <a:t>Esgotamento das minas – produção de café para exportação;</a:t>
            </a:r>
          </a:p>
          <a:p>
            <a:r>
              <a:rPr lang="pt-BR" sz="2000" dirty="0" smtClean="0"/>
              <a:t>Grande depressão de 1930 -  modelo de substituições de exportações;</a:t>
            </a:r>
          </a:p>
          <a:p>
            <a:r>
              <a:rPr lang="pt-BR" sz="2000" dirty="0" smtClean="0"/>
              <a:t>1930 – 1964 – reorganização do espaço produtivo:</a:t>
            </a:r>
          </a:p>
          <a:p>
            <a:pPr lvl="1"/>
            <a:r>
              <a:rPr lang="pt-BR" sz="1800" dirty="0" smtClean="0"/>
              <a:t>Industrialização restringida (1930 – 1950);</a:t>
            </a:r>
          </a:p>
          <a:p>
            <a:pPr lvl="1"/>
            <a:r>
              <a:rPr lang="pt-BR" sz="1800" dirty="0" smtClean="0"/>
              <a:t>Industrialização pesada (a partir de 1950);</a:t>
            </a:r>
          </a:p>
          <a:p>
            <a:r>
              <a:rPr lang="pt-BR" sz="2000" dirty="0" smtClean="0"/>
              <a:t>Crescimento da agricultura dada a grande disponibilidade de terras;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121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smtClean="0"/>
              <a:t>Antecedentes históricos</a:t>
            </a:r>
            <a:endParaRPr lang="pt-BR" sz="44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156940"/>
            <a:ext cx="8751923" cy="374072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 smtClean="0"/>
              <a:t>A partir da década 1960 o país passou por crises periódicas no abastecimento interno;</a:t>
            </a:r>
          </a:p>
          <a:p>
            <a:pPr lvl="1"/>
            <a:r>
              <a:rPr lang="x-none" sz="1600" dirty="0" smtClean="0"/>
              <a:t>Exaustão do crescimento horizontal com baixo nível tecnológico;</a:t>
            </a:r>
          </a:p>
          <a:p>
            <a:r>
              <a:rPr lang="x-none" sz="1800" dirty="0" smtClean="0"/>
              <a:t>Papel </a:t>
            </a:r>
            <a:r>
              <a:rPr lang="x-none" sz="1800" dirty="0" smtClean="0"/>
              <a:t>do governo:</a:t>
            </a:r>
          </a:p>
          <a:p>
            <a:pPr lvl="1"/>
            <a:r>
              <a:rPr lang="x-none" sz="1600" dirty="0" smtClean="0"/>
              <a:t>Investimento público em infraestrutura (estrada, comunicação, comercialização</a:t>
            </a:r>
            <a:r>
              <a:rPr lang="en-US" sz="1600" dirty="0" smtClean="0"/>
              <a:t>…)</a:t>
            </a:r>
          </a:p>
          <a:p>
            <a:pPr lvl="1"/>
            <a:r>
              <a:rPr lang="x-none" sz="1600" dirty="0" smtClean="0"/>
              <a:t>Estabelecimento de projetos especiais e programas regionais;</a:t>
            </a:r>
          </a:p>
          <a:p>
            <a:pPr lvl="1"/>
            <a:r>
              <a:rPr lang="x-none" sz="1600" dirty="0" smtClean="0"/>
              <a:t>Desenvolvimento da agroindustria; e</a:t>
            </a:r>
          </a:p>
          <a:p>
            <a:pPr lvl="1"/>
            <a:r>
              <a:rPr lang="x-none" sz="1600" dirty="0" smtClean="0"/>
              <a:t>Reestruturação da pesquisa agropecuária e da extensão rural.</a:t>
            </a:r>
          </a:p>
          <a:p>
            <a:pPr lvl="1"/>
            <a:endParaRPr lang="x-none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0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smtClean="0"/>
              <a:t>Antecedentes históricos</a:t>
            </a:r>
            <a:endParaRPr lang="pt-BR" sz="440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822" y="1156940"/>
            <a:ext cx="8888911" cy="374072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700" dirty="0" smtClean="0"/>
              <a:t>A partir da década 1970 </a:t>
            </a:r>
            <a:r>
              <a:rPr lang="en-US" sz="1700" dirty="0" smtClean="0"/>
              <a:t>–</a:t>
            </a:r>
            <a:r>
              <a:rPr lang="x-none" sz="1700" dirty="0" smtClean="0"/>
              <a:t> novo padrão agrícola brasileiro;</a:t>
            </a:r>
          </a:p>
          <a:p>
            <a:pPr lvl="1"/>
            <a:r>
              <a:rPr lang="x-none" sz="1600" dirty="0" smtClean="0"/>
              <a:t>Articulação de três segmentos: 1) Industria de insumos para agricultura </a:t>
            </a:r>
            <a:r>
              <a:rPr lang="en-US" sz="1600" dirty="0" smtClean="0"/>
              <a:t>–</a:t>
            </a:r>
            <a:r>
              <a:rPr lang="x-none" sz="1600" dirty="0" smtClean="0"/>
              <a:t> 2) Nova agroindústria oligopolista </a:t>
            </a:r>
            <a:r>
              <a:rPr lang="en-US" sz="1600" dirty="0" smtClean="0"/>
              <a:t>–</a:t>
            </a:r>
            <a:r>
              <a:rPr lang="x-none" sz="1600" dirty="0" smtClean="0"/>
              <a:t> 3) Agricultura modernizada;</a:t>
            </a:r>
          </a:p>
          <a:p>
            <a:r>
              <a:rPr lang="x-none" sz="1700" dirty="0" smtClean="0"/>
              <a:t>Houve </a:t>
            </a:r>
            <a:r>
              <a:rPr lang="x-none" sz="1700" dirty="0" smtClean="0"/>
              <a:t>o arrefecimento da modernização da agricultura, dado:</a:t>
            </a:r>
          </a:p>
          <a:p>
            <a:pPr lvl="1"/>
            <a:r>
              <a:rPr lang="x-none" dirty="0" smtClean="0"/>
              <a:t> </a:t>
            </a:r>
            <a:r>
              <a:rPr lang="x-none" sz="1600" dirty="0" smtClean="0"/>
              <a:t>Recessão da economia brasieira;</a:t>
            </a:r>
          </a:p>
          <a:p>
            <a:pPr lvl="1"/>
            <a:r>
              <a:rPr lang="x-none" sz="1600" dirty="0" smtClean="0"/>
              <a:t>Redução dos incentivos de crédito para modernização;</a:t>
            </a:r>
          </a:p>
          <a:p>
            <a:pPr lvl="1"/>
            <a:r>
              <a:rPr lang="x-none" sz="1600" dirty="0" smtClean="0"/>
              <a:t>Caráter excludente e desigual do processo de modernização;</a:t>
            </a:r>
          </a:p>
          <a:p>
            <a:pPr lvl="1"/>
            <a:r>
              <a:rPr lang="x-none" sz="1600" dirty="0" smtClean="0"/>
              <a:t>Mudança na modernização da agricultura em nível mundial.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2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Antecedentes históricos</a:t>
            </a:r>
            <a:endParaRPr lang="pt-BR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03980"/>
            <a:ext cx="8751923" cy="374072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 partir de 1990 – abertura econômica e crise fiscal;</a:t>
            </a:r>
          </a:p>
          <a:p>
            <a:pPr lvl="1"/>
            <a:r>
              <a:rPr lang="pt-BR" dirty="0" smtClean="0"/>
              <a:t>Limitações do Estado na política agrícola brasileira;</a:t>
            </a:r>
          </a:p>
          <a:p>
            <a:r>
              <a:rPr lang="pt-BR" dirty="0" smtClean="0"/>
              <a:t>Novo rearranjo da agricultura brasileira;</a:t>
            </a:r>
          </a:p>
          <a:p>
            <a:pPr lvl="1"/>
            <a:r>
              <a:rPr lang="pt-BR" dirty="0" smtClean="0"/>
              <a:t>Necessidade de otimizar custo produção, processamento, armazenamento e transporte;</a:t>
            </a:r>
          </a:p>
          <a:p>
            <a:pPr lvl="1"/>
            <a:r>
              <a:rPr lang="pt-BR" dirty="0" smtClean="0"/>
              <a:t>Novos investimentos e subsídios para a agricultura familiar; e</a:t>
            </a:r>
          </a:p>
          <a:p>
            <a:pPr lvl="1"/>
            <a:r>
              <a:rPr lang="pt-BR" dirty="0" smtClean="0"/>
              <a:t>Melhor desenvolvimento e absorção de tecnologias, devido ao mercado concorrencial.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21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Estado e pesquisa agrícola</a:t>
            </a:r>
            <a:endParaRPr lang="pt-BR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192220"/>
            <a:ext cx="8751923" cy="374072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 Estado grande financiador e promotor da agricultura </a:t>
            </a:r>
            <a:r>
              <a:rPr lang="en-US" sz="2000" dirty="0" smtClean="0"/>
              <a:t>–</a:t>
            </a:r>
            <a:r>
              <a:rPr lang="pt-BR" sz="2000" dirty="0" smtClean="0"/>
              <a:t> criação dos Institutos de pesquisa e das Escolas de Agronomia;</a:t>
            </a:r>
          </a:p>
          <a:p>
            <a:r>
              <a:rPr lang="pt-BR" sz="2000" dirty="0" smtClean="0"/>
              <a:t>A partir de 1940 </a:t>
            </a:r>
            <a:r>
              <a:rPr lang="en-US" sz="2000" dirty="0" smtClean="0"/>
              <a:t>–</a:t>
            </a:r>
            <a:r>
              <a:rPr lang="pt-BR" sz="2000" dirty="0" smtClean="0"/>
              <a:t> Ministério da Agricultura </a:t>
            </a:r>
            <a:r>
              <a:rPr lang="en-US" sz="2000" dirty="0" smtClean="0"/>
              <a:t>–</a:t>
            </a:r>
            <a:r>
              <a:rPr lang="pt-BR" sz="2000" dirty="0" smtClean="0"/>
              <a:t> criação dos Institutos de Pesquisa em regiões estratégicas;</a:t>
            </a:r>
          </a:p>
          <a:p>
            <a:pPr lvl="1"/>
            <a:r>
              <a:rPr lang="pt-BR" sz="1800" dirty="0" smtClean="0"/>
              <a:t>Muitos pesquisadores formados nos </a:t>
            </a:r>
            <a:r>
              <a:rPr lang="pt-BR" sz="1800" dirty="0" err="1" smtClean="0"/>
              <a:t>EUAs</a:t>
            </a:r>
            <a:r>
              <a:rPr lang="pt-BR" sz="1800" dirty="0" smtClean="0"/>
              <a:t> e em países da Europa;</a:t>
            </a:r>
          </a:p>
          <a:p>
            <a:r>
              <a:rPr lang="pt-BR" sz="2000" dirty="0" smtClean="0"/>
              <a:t>A partir de 1960 </a:t>
            </a:r>
            <a:r>
              <a:rPr lang="en-US" sz="2000" dirty="0" smtClean="0"/>
              <a:t>–</a:t>
            </a:r>
            <a:r>
              <a:rPr lang="pt-BR" sz="2000" dirty="0" smtClean="0"/>
              <a:t> política desenvolvimentista </a:t>
            </a:r>
            <a:r>
              <a:rPr lang="en-US" sz="2000" dirty="0" smtClean="0"/>
              <a:t>–</a:t>
            </a:r>
            <a:r>
              <a:rPr lang="pt-BR" sz="2000" dirty="0" smtClean="0"/>
              <a:t> necessidade de tornar a terra produtiva; e</a:t>
            </a:r>
          </a:p>
          <a:p>
            <a:r>
              <a:rPr lang="pt-BR" sz="2000" dirty="0" smtClean="0"/>
              <a:t>Na década de 1970, criação da EMBRAPA, devido à falta de dinamismo do DNPEA.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305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Estado e pesquisa agrícola</a:t>
            </a:r>
            <a:endParaRPr lang="pt-BR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149288"/>
            <a:ext cx="8751923" cy="349544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000" dirty="0" smtClean="0"/>
              <a:t>Modelo de geração das pesquisas e tecnologias da EMBRAPA:</a:t>
            </a:r>
          </a:p>
          <a:p>
            <a:pPr lvl="1"/>
            <a:r>
              <a:rPr lang="x-none" sz="2000" dirty="0" smtClean="0"/>
              <a:t>“Modelo concentrado”</a:t>
            </a:r>
          </a:p>
          <a:p>
            <a:pPr lvl="1"/>
            <a:r>
              <a:rPr lang="pt-BR" sz="1800" dirty="0" smtClean="0"/>
              <a:t>Papel importante da extensão rural, como difusora das tecnologias e conhecimentos gerados nos Institutos de pesquisa </a:t>
            </a:r>
            <a:r>
              <a:rPr lang="en-US" sz="1800" dirty="0" smtClean="0"/>
              <a:t>–</a:t>
            </a:r>
            <a:r>
              <a:rPr lang="pt-BR" sz="1800" dirty="0" smtClean="0"/>
              <a:t> principalmente de adoção das novas tecnologias (influência dos </a:t>
            </a:r>
            <a:r>
              <a:rPr lang="pt-BR" sz="1800" dirty="0" err="1" smtClean="0"/>
              <a:t>EUAs</a:t>
            </a:r>
            <a:r>
              <a:rPr lang="pt-BR" sz="1800" dirty="0" smtClean="0"/>
              <a:t>);</a:t>
            </a:r>
          </a:p>
          <a:p>
            <a:r>
              <a:rPr lang="pt-BR" sz="2000" dirty="0" smtClean="0"/>
              <a:t>Marginalização e exclusão das propriedades de pequeno porte da modernização da agricultura;</a:t>
            </a:r>
          </a:p>
          <a:p>
            <a:pPr lvl="1"/>
            <a:r>
              <a:rPr lang="pt-BR" sz="2000" dirty="0" smtClean="0"/>
              <a:t>Modernização da grande propriedade rural e o abastecimento do mercado externo (culturas de exportação).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7009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Agricultura familiar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60"/>
            <a:ext cx="8751923" cy="374072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dirty="0" smtClean="0"/>
              <a:t>A política agrícola, a pesquisa e a extensão, na história da agricultura no Brasil, sempre estiveram alheias à situação das pequenas unidades de produção (Alencar, 1997);</a:t>
            </a:r>
          </a:p>
          <a:p>
            <a:r>
              <a:rPr lang="pt-BR" sz="1800" dirty="0" smtClean="0"/>
              <a:t>A pauperização dos pequenos produtores está relacionada aos fatores estruturais que comandam  as políticas econômicas, educacionais e de pesquisas e não a ineficiência dessas organizações (Alencar, 1997);</a:t>
            </a:r>
          </a:p>
          <a:p>
            <a:r>
              <a:rPr lang="pt-BR" sz="1800" dirty="0" smtClean="0"/>
              <a:t>A política agrícola está concentrada nas mãos dos “planejadores da agricultura” e dos “planejadores da modernização” (Mueller, 2001); 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71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Agricultura familiar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Características dos produtores de pequeno porte:</a:t>
            </a:r>
          </a:p>
          <a:p>
            <a:pPr lvl="1"/>
            <a:r>
              <a:rPr lang="pt-BR" sz="1600" dirty="0"/>
              <a:t>Ignorância: o pequeno produtor não sabe fazer outra coisa além daquela que tem feito</a:t>
            </a:r>
          </a:p>
          <a:p>
            <a:pPr lvl="1"/>
            <a:r>
              <a:rPr lang="pt-BR" sz="1600" dirty="0"/>
              <a:t>Impotência: </a:t>
            </a:r>
            <a:r>
              <a:rPr lang="pt-BR" sz="1600" dirty="0" smtClean="0"/>
              <a:t>ele </a:t>
            </a:r>
            <a:r>
              <a:rPr lang="pt-BR" sz="1600" dirty="0"/>
              <a:t>sabe que poderia fazer outra coisa, mas não o faz  por razões financeiras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 smtClean="0"/>
              <a:t>Desinteresse: ele sabe o que deveria fazer e pode fazer, mas não o faz por valores e atitudes o que retém.</a:t>
            </a:r>
            <a:endParaRPr lang="pt-BR" sz="1600" dirty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78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2282" y="2790825"/>
            <a:ext cx="8001000" cy="1438275"/>
          </a:xfrm>
        </p:spPr>
        <p:txBody>
          <a:bodyPr>
            <a:normAutofit/>
          </a:bodyPr>
          <a:lstStyle/>
          <a:p>
            <a:r>
              <a:rPr lang="pt-BR" dirty="0" smtClean="0"/>
              <a:t>Mudanças na pesquisa agrícola, na produção e na capacitação dos produtores rurais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344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93" y="2652694"/>
            <a:ext cx="8458201" cy="18185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Apropriações conceituais: significados de Ciência, Tecnologia, Pesquisa e Inovação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81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Agricultura familiar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Mudanças nas características dos produtores de agricultura familiar após 1990:</a:t>
            </a:r>
          </a:p>
          <a:p>
            <a:pPr lvl="1"/>
            <a:r>
              <a:rPr lang="pt-BR" sz="1600" dirty="0" smtClean="0"/>
              <a:t>Maior capacidade de absorção de tecnologias e inovações;</a:t>
            </a:r>
          </a:p>
          <a:p>
            <a:pPr lvl="1"/>
            <a:r>
              <a:rPr lang="pt-BR" sz="1600" dirty="0" smtClean="0"/>
              <a:t>Programas voltados à assistência, ao financiamento e ao apoio à produção;</a:t>
            </a:r>
          </a:p>
          <a:p>
            <a:pPr lvl="1"/>
            <a:r>
              <a:rPr lang="pt-BR" sz="1600" dirty="0" smtClean="0"/>
              <a:t>Capacitação de produtores rurais para melhoria na produção/produtividade e na gestão da propriedade rural;</a:t>
            </a:r>
          </a:p>
          <a:p>
            <a:r>
              <a:rPr lang="pt-BR" sz="2000" dirty="0" smtClean="0"/>
              <a:t>O que gerou essas mudanças?</a:t>
            </a:r>
          </a:p>
          <a:p>
            <a:pPr lvl="1"/>
            <a:r>
              <a:rPr lang="pt-BR" sz="1600" dirty="0" smtClean="0"/>
              <a:t>Mudanças na pesquisa agrícola e nas formas de difusão regional/local;</a:t>
            </a:r>
          </a:p>
          <a:p>
            <a:pPr lvl="1"/>
            <a:r>
              <a:rPr lang="pt-BR" sz="1600" dirty="0" smtClean="0"/>
              <a:t>Mudanças na extensão rural e no apoio ao produtor de agricultura familiar; e</a:t>
            </a:r>
          </a:p>
          <a:p>
            <a:pPr lvl="1"/>
            <a:r>
              <a:rPr lang="pt-BR" sz="1600" dirty="0" smtClean="0"/>
              <a:t>Mudanças nas concepções de tecnologias e inovações (</a:t>
            </a:r>
            <a:r>
              <a:rPr lang="en-GB" sz="1600" dirty="0" smtClean="0"/>
              <a:t>hard e soft technology</a:t>
            </a:r>
            <a:r>
              <a:rPr lang="pt-BR" sz="1600" dirty="0" smtClean="0"/>
              <a:t>).</a:t>
            </a:r>
          </a:p>
          <a:p>
            <a:pPr lvl="1"/>
            <a:endParaRPr lang="pt-BR" sz="1400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22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Agricultura familiar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Mudanças na pesquisa agrícola:</a:t>
            </a:r>
          </a:p>
          <a:p>
            <a:pPr lvl="1"/>
            <a:r>
              <a:rPr lang="pt-BR" sz="1800" dirty="0" smtClean="0"/>
              <a:t>Do modelo concentrado ao modelo regionalizado;</a:t>
            </a:r>
          </a:p>
          <a:p>
            <a:pPr lvl="1"/>
            <a:r>
              <a:rPr lang="pt-BR" sz="1800" dirty="0" smtClean="0"/>
              <a:t>Do distanciamento à aproximação com a realidade da agricultura familiar; e</a:t>
            </a:r>
          </a:p>
          <a:p>
            <a:pPr lvl="1"/>
            <a:r>
              <a:rPr lang="pt-BR" sz="1800" dirty="0" smtClean="0"/>
              <a:t>Da pesquisa de bancada/fazendas experimentais à pesquisa aplicada.</a:t>
            </a:r>
          </a:p>
          <a:p>
            <a:r>
              <a:rPr lang="pt-BR" sz="2000" dirty="0" smtClean="0"/>
              <a:t>Mudanças na extensão do rural:</a:t>
            </a:r>
          </a:p>
          <a:p>
            <a:pPr lvl="1"/>
            <a:r>
              <a:rPr lang="x-none" sz="1600" dirty="0" smtClean="0"/>
              <a:t>Diversas crises sofridas pelas Agências de Extensão Rural no Brasil;</a:t>
            </a:r>
          </a:p>
          <a:p>
            <a:pPr lvl="1"/>
            <a:r>
              <a:rPr lang="x-none" sz="1600" dirty="0" smtClean="0"/>
              <a:t>Da transferência para a difusão em redes de tecnologias; e</a:t>
            </a:r>
          </a:p>
          <a:p>
            <a:pPr lvl="1"/>
            <a:r>
              <a:rPr lang="x-none" sz="1600" dirty="0" smtClean="0"/>
              <a:t>De educador para comunicador/integrador rural.</a:t>
            </a:r>
            <a:endParaRPr lang="pt-BR" sz="1600" dirty="0" smtClean="0"/>
          </a:p>
          <a:p>
            <a:pPr lvl="1"/>
            <a:endParaRPr lang="pt-BR" sz="1400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2130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Agricultura familiar</a:t>
            </a:r>
            <a:endParaRPr lang="pt-B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000" dirty="0" smtClean="0"/>
              <a:t>Mudanças nas tecnologias:</a:t>
            </a:r>
          </a:p>
          <a:p>
            <a:pPr lvl="1"/>
            <a:r>
              <a:rPr lang="x-none" sz="1400" dirty="0" smtClean="0"/>
              <a:t>Da “destruição criadora” (Schumpeter) para as tecnologias incrementais (neo-schumpeterianos);</a:t>
            </a:r>
          </a:p>
          <a:p>
            <a:pPr lvl="1"/>
            <a:r>
              <a:rPr lang="x-none" sz="1400" dirty="0" smtClean="0"/>
              <a:t>Dos modelos de desenvolvimento tecnológico (Triangulo de Sábato) para as redes de inovação;</a:t>
            </a:r>
          </a:p>
          <a:p>
            <a:pPr lvl="1"/>
            <a:r>
              <a:rPr lang="x-none" sz="1400" dirty="0" smtClean="0"/>
              <a:t>Dos pacotes tecnológicos para o “varejo” das tecnologias e inovações;</a:t>
            </a:r>
          </a:p>
          <a:p>
            <a:r>
              <a:rPr lang="x-none" sz="1600" dirty="0" smtClean="0"/>
              <a:t>Quais os ganhos para a agricultura familiar?</a:t>
            </a:r>
          </a:p>
          <a:p>
            <a:pPr lvl="1"/>
            <a:r>
              <a:rPr lang="x-none" sz="1400" dirty="0" smtClean="0"/>
              <a:t>Nova integração entre pesquisa, inovação, tecnologias e extensão rural;</a:t>
            </a:r>
          </a:p>
          <a:p>
            <a:pPr lvl="1"/>
            <a:r>
              <a:rPr lang="x-none" sz="1400" dirty="0" smtClean="0"/>
              <a:t>Proximidade da pesquisa e da extensão rural com o pequeno produtor;</a:t>
            </a:r>
          </a:p>
          <a:p>
            <a:pPr lvl="1"/>
            <a:r>
              <a:rPr lang="x-none" sz="1400" dirty="0" smtClean="0"/>
              <a:t>Geração de inovações e tecnologias aplicadas à realidade das pequenas propriedades;</a:t>
            </a:r>
          </a:p>
          <a:p>
            <a:pPr lvl="1"/>
            <a:r>
              <a:rPr lang="x-none" sz="1400" dirty="0" smtClean="0"/>
              <a:t>Modificação de tecnologias e inovações aos modos de trabalho e gestão das propriedades; e</a:t>
            </a:r>
          </a:p>
          <a:p>
            <a:pPr lvl="1"/>
            <a:r>
              <a:rPr lang="x-none" sz="1400" dirty="0" smtClean="0"/>
              <a:t>Aumentos de produtivdade e renda nas propriedades de agricultura familiar.</a:t>
            </a:r>
            <a:endParaRPr lang="pt-BR" sz="1400" dirty="0" smtClean="0"/>
          </a:p>
          <a:p>
            <a:pPr lvl="1"/>
            <a:endParaRPr lang="pt-BR" sz="1400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930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Ciência, tecnologia e agricultura familiar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Instituições responsáveis pela Ciência e tecnologia no âmbito rural.</a:t>
            </a:r>
          </a:p>
          <a:p>
            <a:r>
              <a:rPr lang="pt-BR" sz="2000" dirty="0" smtClean="0"/>
              <a:t>Ministérios:</a:t>
            </a:r>
          </a:p>
          <a:p>
            <a:pPr lvl="1"/>
            <a:r>
              <a:rPr lang="pt-BR" sz="1800" dirty="0" smtClean="0"/>
              <a:t>Ministério da Agricultura, Pecuária e Abastecimento (MAPA)</a:t>
            </a:r>
          </a:p>
          <a:p>
            <a:pPr lvl="1"/>
            <a:r>
              <a:rPr lang="pt-BR" sz="1800" dirty="0" smtClean="0"/>
              <a:t>Ministério do Desenvolvimento Agrário (MDA)</a:t>
            </a:r>
          </a:p>
          <a:p>
            <a:r>
              <a:rPr lang="pt-BR" sz="2000" dirty="0" smtClean="0"/>
              <a:t>Empresa Brasileira de Pesquisa Agropecuária (EMBRAPA)</a:t>
            </a:r>
          </a:p>
          <a:p>
            <a:pPr lvl="1"/>
            <a:r>
              <a:rPr lang="pt-BR" sz="1800" dirty="0" smtClean="0"/>
              <a:t>Responsável pela pesquisa agropecuária no Brasil</a:t>
            </a:r>
          </a:p>
          <a:p>
            <a:r>
              <a:rPr lang="pt-BR" sz="2000" dirty="0" smtClean="0"/>
              <a:t>Empresas de Assistência Técnica e Extensão Rural (</a:t>
            </a:r>
            <a:r>
              <a:rPr lang="pt-BR" sz="2000" dirty="0" err="1" smtClean="0"/>
              <a:t>EMATER`s</a:t>
            </a:r>
            <a:r>
              <a:rPr lang="pt-BR" sz="2000" dirty="0" smtClean="0"/>
              <a:t>) </a:t>
            </a:r>
            <a:r>
              <a:rPr lang="en-US" sz="2000" dirty="0" smtClean="0"/>
              <a:t>–</a:t>
            </a:r>
            <a:r>
              <a:rPr lang="pt-BR" sz="2000" dirty="0" smtClean="0"/>
              <a:t> no Estado de São Paulo o órgão responsável é a CATI (Coordenadoria de Assistência Técnica Integral)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5880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77594"/>
              </p:ext>
            </p:extLst>
          </p:nvPr>
        </p:nvGraphicFramePr>
        <p:xfrm>
          <a:off x="241614" y="2039708"/>
          <a:ext cx="8714764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072"/>
                <a:gridCol w="5438692"/>
              </a:tblGrid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Sistema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Instituicional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ciência</a:t>
                      </a:r>
                      <a:r>
                        <a:rPr lang="en-US" sz="1400" baseline="0" dirty="0" smtClean="0"/>
                        <a:t> e </a:t>
                      </a:r>
                      <a:r>
                        <a:rPr lang="en-US" sz="1400" baseline="0" dirty="0" err="1" smtClean="0"/>
                        <a:t>tecnologia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Agropecuária</a:t>
                      </a:r>
                      <a:r>
                        <a:rPr lang="en-US" sz="1400" baseline="0" dirty="0" smtClean="0"/>
                        <a:t> no </a:t>
                      </a:r>
                      <a:r>
                        <a:rPr lang="en-US" sz="1400" baseline="0" dirty="0" err="1" smtClean="0"/>
                        <a:t>Brasil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GOVERNO FEDERAL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EMBRAPA, </a:t>
                      </a:r>
                      <a:r>
                        <a:rPr lang="en-US" sz="1400" dirty="0" err="1" smtClean="0"/>
                        <a:t>Universidades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Ministérios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GOVERNO ESTADUAL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EMBRAPAs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municipais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Secretarias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Estaduais</a:t>
                      </a:r>
                      <a:r>
                        <a:rPr lang="en-US" sz="1400" baseline="0" dirty="0" smtClean="0"/>
                        <a:t> e </a:t>
                      </a:r>
                      <a:r>
                        <a:rPr lang="en-US" sz="1400" baseline="0" dirty="0" err="1" smtClean="0"/>
                        <a:t>Municipais</a:t>
                      </a:r>
                      <a:r>
                        <a:rPr lang="en-US" sz="1400" baseline="0" dirty="0" smtClean="0"/>
                        <a:t>, EMATER`s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GOVERNO MUNICIPAL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Escolas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Técnicas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Centros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Experimentias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ENTIDADES</a:t>
                      </a:r>
                      <a:r>
                        <a:rPr lang="en-US" sz="1400" baseline="0" dirty="0" smtClean="0"/>
                        <a:t> “PÚBLICAS” NÃO ESTATAIS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ONG’s,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Fundações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ENTIDADES “PRIVADAS” SOCIAIS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Cooperativas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Universidades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ENTIDADES PRIVADAS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Agroindústrias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Microempresas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pesquisa</a:t>
                      </a:r>
                      <a:r>
                        <a:rPr lang="en-US" sz="1400" baseline="0" dirty="0" smtClean="0"/>
                        <a:t> e </a:t>
                      </a:r>
                      <a:r>
                        <a:rPr lang="en-US" sz="1400" baseline="0" dirty="0" err="1" smtClean="0"/>
                        <a:t>desenvolvimento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tecnológico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Ciência, tecnologia e agricultura familiar</a:t>
            </a:r>
            <a:endParaRPr lang="pt-BR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 smtClean="0"/>
              <a:t>Outras instituições</a:t>
            </a:r>
            <a:endParaRPr lang="pt-BR" dirty="0" smtClean="0"/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96882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40328" y="1938770"/>
            <a:ext cx="8001000" cy="1438275"/>
          </a:xfrm>
        </p:spPr>
        <p:txBody>
          <a:bodyPr>
            <a:normAutofit/>
          </a:bodyPr>
          <a:lstStyle/>
          <a:p>
            <a:r>
              <a:rPr lang="pt-BR" dirty="0" smtClean="0"/>
              <a:t>Indicadores das mudanças na agricultura brasileira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250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Cr</a:t>
            </a:r>
            <a:r>
              <a:rPr lang="en-US" sz="4000" dirty="0" err="1" smtClean="0"/>
              <a:t>édito</a:t>
            </a:r>
            <a:r>
              <a:rPr lang="en-US" sz="4000" dirty="0" smtClean="0"/>
              <a:t> rural e PIB da </a:t>
            </a:r>
            <a:r>
              <a:rPr lang="en-US" sz="4000" dirty="0" err="1" smtClean="0"/>
              <a:t>agropecuária</a:t>
            </a:r>
            <a:r>
              <a:rPr lang="en-US" sz="4000" dirty="0" smtClean="0"/>
              <a:t> (2000-2011) </a:t>
            </a:r>
            <a:r>
              <a:rPr lang="en-US" sz="4000" dirty="0" err="1" smtClean="0"/>
              <a:t>em</a:t>
            </a:r>
            <a:r>
              <a:rPr lang="en-US" sz="4000" dirty="0" smtClean="0"/>
              <a:t> %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46" y="1303021"/>
            <a:ext cx="6972307" cy="34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7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Cr</a:t>
            </a:r>
            <a:r>
              <a:rPr lang="en-US" sz="4000" dirty="0" err="1" smtClean="0"/>
              <a:t>édito</a:t>
            </a:r>
            <a:r>
              <a:rPr lang="en-US" sz="4000" dirty="0" smtClean="0"/>
              <a:t> rural e </a:t>
            </a:r>
            <a:r>
              <a:rPr lang="en-US" sz="4000" dirty="0" err="1" smtClean="0"/>
              <a:t>Produção</a:t>
            </a:r>
            <a:r>
              <a:rPr lang="en-US" sz="4000" dirty="0" smtClean="0"/>
              <a:t> de </a:t>
            </a:r>
            <a:r>
              <a:rPr lang="en-US" sz="4000" dirty="0" err="1" smtClean="0"/>
              <a:t>grãos</a:t>
            </a:r>
            <a:r>
              <a:rPr lang="en-US" sz="4000" dirty="0" smtClean="0"/>
              <a:t> no </a:t>
            </a:r>
            <a:r>
              <a:rPr lang="en-US" sz="4000" dirty="0" err="1" smtClean="0"/>
              <a:t>Brasil</a:t>
            </a:r>
            <a:r>
              <a:rPr lang="en-US" sz="4000" dirty="0" smtClean="0"/>
              <a:t> (1969-2011)</a:t>
            </a:r>
            <a:endParaRPr lang="pt-BR" sz="4000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260" y="1303021"/>
            <a:ext cx="6857199" cy="34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8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Preço</a:t>
            </a:r>
            <a:r>
              <a:rPr lang="en-US" sz="4000" dirty="0" smtClean="0"/>
              <a:t> de </a:t>
            </a:r>
            <a:r>
              <a:rPr lang="en-US" sz="4000" dirty="0" err="1" smtClean="0"/>
              <a:t>mercado</a:t>
            </a:r>
            <a:r>
              <a:rPr lang="en-US" sz="4000" dirty="0" smtClean="0"/>
              <a:t> e </a:t>
            </a:r>
            <a:r>
              <a:rPr lang="en-US" sz="4000" dirty="0" err="1" smtClean="0"/>
              <a:t>custo</a:t>
            </a:r>
            <a:r>
              <a:rPr lang="en-US" sz="4000" dirty="0" smtClean="0"/>
              <a:t> </a:t>
            </a:r>
            <a:r>
              <a:rPr lang="en-US" sz="4000" dirty="0" err="1" smtClean="0"/>
              <a:t>operacional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saca</a:t>
            </a:r>
            <a:r>
              <a:rPr lang="en-US" sz="4000" dirty="0" smtClean="0"/>
              <a:t> de </a:t>
            </a:r>
            <a:r>
              <a:rPr lang="en-US" sz="4000" dirty="0" err="1" smtClean="0"/>
              <a:t>soja</a:t>
            </a:r>
            <a:endParaRPr lang="pt-BR" sz="4000" dirty="0"/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889" y="1303021"/>
            <a:ext cx="6108222" cy="34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9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Quantidade</a:t>
            </a:r>
            <a:r>
              <a:rPr lang="en-US" sz="4000" dirty="0" smtClean="0"/>
              <a:t> de </a:t>
            </a:r>
            <a:r>
              <a:rPr lang="en-US" sz="4000" dirty="0" err="1" smtClean="0"/>
              <a:t>contratos</a:t>
            </a:r>
            <a:r>
              <a:rPr lang="en-US" sz="4000" dirty="0" smtClean="0"/>
              <a:t> de </a:t>
            </a:r>
            <a:r>
              <a:rPr lang="en-US" sz="4000" dirty="0" err="1" smtClean="0"/>
              <a:t>crédito</a:t>
            </a:r>
            <a:r>
              <a:rPr lang="en-US" sz="4000" dirty="0" smtClean="0"/>
              <a:t> rural – </a:t>
            </a:r>
            <a:r>
              <a:rPr lang="en-US" sz="4000" dirty="0" err="1" smtClean="0"/>
              <a:t>Brasil</a:t>
            </a:r>
            <a:r>
              <a:rPr lang="en-US" sz="4000" dirty="0" smtClean="0"/>
              <a:t> (2000-2011)</a:t>
            </a:r>
            <a:endParaRPr lang="pt-BR" sz="4000" dirty="0"/>
          </a:p>
        </p:txBody>
      </p:sp>
      <p:sp>
        <p:nvSpPr>
          <p:cNvPr id="7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16" y="1210542"/>
            <a:ext cx="6620704" cy="35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Ciência &amp; Tecnologia</a:t>
            </a:r>
            <a:endParaRPr lang="pt-BR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1954" y="1389649"/>
            <a:ext cx="8998528" cy="346290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pt-BR" dirty="0" smtClean="0">
                <a:latin typeface="Arial" charset="0"/>
              </a:rPr>
              <a:t>O que é ciência? 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pt-BR" dirty="0" smtClean="0">
                <a:latin typeface="Arial" charset="0"/>
              </a:rPr>
              <a:t>“</a:t>
            </a:r>
            <a:r>
              <a:rPr lang="pt-BR" dirty="0">
                <a:latin typeface="Arial" charset="0"/>
              </a:rPr>
              <a:t>Criação, descoberta, verificação, colação [validação], reorganização e disseminação do conhecimento sobre a natureza física, biológica e social” (Kline e Rosenberg, </a:t>
            </a:r>
            <a:r>
              <a:rPr lang="pt-BR" dirty="0" smtClean="0">
                <a:latin typeface="Arial" charset="0"/>
              </a:rPr>
              <a:t>1986)</a:t>
            </a:r>
          </a:p>
          <a:p>
            <a:pPr lvl="2" algn="just">
              <a:lnSpc>
                <a:spcPct val="90000"/>
              </a:lnSpc>
              <a:spcBef>
                <a:spcPts val="1200"/>
              </a:spcBef>
            </a:pPr>
            <a:r>
              <a:rPr lang="pt-BR" dirty="0" smtClean="0">
                <a:latin typeface="Arial" charset="0"/>
              </a:rPr>
              <a:t>Não </a:t>
            </a:r>
            <a:r>
              <a:rPr lang="pt-BR" dirty="0">
                <a:latin typeface="Arial" charset="0"/>
              </a:rPr>
              <a:t>é neutra, despossuída de valores, </a:t>
            </a:r>
            <a:r>
              <a:rPr lang="pt-BR" dirty="0" smtClean="0">
                <a:latin typeface="Arial" charset="0"/>
              </a:rPr>
              <a:t>pois</a:t>
            </a:r>
            <a:r>
              <a:rPr lang="en-US" dirty="0" smtClean="0">
                <a:latin typeface="Arial" charset="0"/>
              </a:rPr>
              <a:t>: 1) </a:t>
            </a:r>
            <a:r>
              <a:rPr lang="en-US" dirty="0" err="1" smtClean="0">
                <a:latin typeface="Arial" charset="0"/>
              </a:rPr>
              <a:t>é</a:t>
            </a:r>
            <a:r>
              <a:rPr lang="pt-BR" sz="1600" dirty="0" smtClean="0">
                <a:latin typeface="Arial" charset="0"/>
              </a:rPr>
              <a:t> </a:t>
            </a:r>
            <a:r>
              <a:rPr lang="pt-BR" sz="1600" b="1" dirty="0">
                <a:latin typeface="Arial" charset="0"/>
              </a:rPr>
              <a:t>gerada em contextos </a:t>
            </a:r>
            <a:r>
              <a:rPr lang="pt-BR" sz="1600" dirty="0">
                <a:latin typeface="Arial" charset="0"/>
              </a:rPr>
              <a:t>históricos e </a:t>
            </a:r>
            <a:r>
              <a:rPr lang="pt-BR" sz="1600" dirty="0" smtClean="0">
                <a:latin typeface="Arial" charset="0"/>
              </a:rPr>
              <a:t>sociais; 2) </a:t>
            </a:r>
            <a:r>
              <a:rPr lang="pt-BR" sz="1800" dirty="0" smtClean="0">
                <a:latin typeface="Arial" charset="0"/>
              </a:rPr>
              <a:t>reflete</a:t>
            </a:r>
            <a:r>
              <a:rPr lang="pt-BR" sz="1800" dirty="0">
                <a:latin typeface="Arial" charset="0"/>
              </a:rPr>
              <a:t>, portanto, as </a:t>
            </a:r>
            <a:r>
              <a:rPr lang="pt-BR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relações sociais</a:t>
            </a:r>
            <a:r>
              <a:rPr lang="pt-BR" sz="1800" dirty="0">
                <a:latin typeface="Arial" charset="0"/>
              </a:rPr>
              <a:t> em suas formas </a:t>
            </a:r>
            <a:r>
              <a:rPr lang="pt-BR" sz="1800" dirty="0" smtClean="0">
                <a:latin typeface="Arial" charset="0"/>
              </a:rPr>
              <a:t>organizadas, </a:t>
            </a:r>
            <a:r>
              <a:rPr lang="pt-BR" sz="1800" dirty="0">
                <a:latin typeface="Arial" charset="0"/>
              </a:rPr>
              <a:t>em seu conteúdo, em suas formas teóricas e cognitivas de seu desenvolvimento.</a:t>
            </a:r>
          </a:p>
          <a:p>
            <a:pPr lvl="1"/>
            <a:endParaRPr lang="pt-BR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87162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Valor </a:t>
            </a:r>
            <a:r>
              <a:rPr lang="en-US" sz="4000" dirty="0" err="1" smtClean="0"/>
              <a:t>médio</a:t>
            </a:r>
            <a:r>
              <a:rPr lang="en-US" sz="4000" dirty="0" smtClean="0"/>
              <a:t> de </a:t>
            </a:r>
            <a:r>
              <a:rPr lang="en-US" sz="4000" dirty="0" err="1" smtClean="0"/>
              <a:t>contrato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</a:t>
            </a:r>
            <a:r>
              <a:rPr lang="en-US" sz="4000" dirty="0" err="1" smtClean="0"/>
              <a:t>tipo</a:t>
            </a:r>
            <a:r>
              <a:rPr lang="en-US" sz="4000" dirty="0" smtClean="0"/>
              <a:t> de </a:t>
            </a:r>
            <a:r>
              <a:rPr lang="en-US" sz="4000" dirty="0" err="1" smtClean="0"/>
              <a:t>instituição</a:t>
            </a:r>
            <a:r>
              <a:rPr lang="en-US" sz="4000" dirty="0" smtClean="0"/>
              <a:t>– </a:t>
            </a:r>
            <a:r>
              <a:rPr lang="en-US" sz="4000" dirty="0" err="1" smtClean="0"/>
              <a:t>Brasil</a:t>
            </a:r>
            <a:r>
              <a:rPr lang="en-US" sz="4000" dirty="0" smtClean="0"/>
              <a:t> (2000-2011)</a:t>
            </a:r>
            <a:endParaRPr lang="pt-BR" sz="4000" dirty="0"/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9" y="1303021"/>
            <a:ext cx="6930736" cy="34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0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Estabelecimentos</a:t>
            </a:r>
            <a:r>
              <a:rPr lang="en-US" sz="4000" dirty="0" smtClean="0"/>
              <a:t> </a:t>
            </a:r>
            <a:r>
              <a:rPr lang="en-US" sz="4000" dirty="0" err="1" smtClean="0"/>
              <a:t>comerciais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acessam</a:t>
            </a:r>
            <a:r>
              <a:rPr lang="en-US" sz="4000" dirty="0" smtClean="0"/>
              <a:t> </a:t>
            </a:r>
            <a:r>
              <a:rPr lang="en-US" sz="4000" dirty="0" err="1" smtClean="0"/>
              <a:t>crédito</a:t>
            </a:r>
            <a:r>
              <a:rPr lang="en-US" sz="4000" dirty="0" smtClean="0"/>
              <a:t> – </a:t>
            </a:r>
            <a:r>
              <a:rPr lang="en-US" sz="4000" dirty="0" err="1" smtClean="0"/>
              <a:t>Brasil</a:t>
            </a:r>
            <a:r>
              <a:rPr lang="en-US" sz="4000" dirty="0" smtClean="0"/>
              <a:t> (2006)</a:t>
            </a:r>
            <a:endParaRPr lang="pt-BR" sz="4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71500" y="1428750"/>
            <a:ext cx="8001000" cy="3714750"/>
          </a:xfrm>
        </p:spPr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Belik</a:t>
            </a:r>
            <a:r>
              <a:rPr lang="pt-BR" dirty="0" smtClean="0"/>
              <a:t> (2015)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3106"/>
          <a:stretch/>
        </p:blipFill>
        <p:spPr>
          <a:xfrm>
            <a:off x="0" y="1839191"/>
            <a:ext cx="9144000" cy="15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0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40" y="2860701"/>
            <a:ext cx="8595742" cy="181857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Ciência, Tecnologia e Inovação no Brasil</a:t>
            </a:r>
            <a:br>
              <a:rPr lang="pt-BR" dirty="0" smtClean="0"/>
            </a:br>
            <a:r>
              <a:rPr lang="pt-BR" dirty="0" smtClean="0"/>
              <a:t>(2000-2013)</a:t>
            </a:r>
            <a:br>
              <a:rPr lang="pt-BR" dirty="0" smtClean="0"/>
            </a:br>
            <a:r>
              <a:rPr lang="pt-BR" sz="2800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Dados do Ministério de Ciência, Tecnologia e Inovação (MCTI).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14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43" y="1589809"/>
            <a:ext cx="7702067" cy="31503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Dispêndios nacionais em Ciência e Tecnologia (2000-2013)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32762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Dispêndios nacionais em pesquisa e desenvolvimento (2000-2013)</a:t>
            </a:r>
          </a:p>
          <a:p>
            <a:pPr lvl="1"/>
            <a:endParaRPr lang="pt-BR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35" y="1608725"/>
            <a:ext cx="7478653" cy="31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587590"/>
            <a:ext cx="6985000" cy="31610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Dispêndios nacionais em pesquisa e desenvolvimento por setor (2000-2013)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22659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39259"/>
            <a:ext cx="914400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Porcentagem de bolsas concedidas no país e no exterior por órgãos (2000-2012)</a:t>
            </a:r>
          </a:p>
          <a:p>
            <a:pPr lvl="1"/>
            <a:endParaRPr lang="pt-BR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25" y="1716950"/>
            <a:ext cx="6149894" cy="30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59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Total de bolsas concedidas pelo CNPq (2000 e 2013)</a:t>
            </a:r>
          </a:p>
          <a:p>
            <a:pPr lvl="1"/>
            <a:endParaRPr lang="pt-BR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18" y="1599780"/>
            <a:ext cx="4864100" cy="31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7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Total de bolsas concedidas pelo CNPq por área de conhecimento (2013)</a:t>
            </a:r>
          </a:p>
          <a:p>
            <a:pPr lvl="1"/>
            <a:endParaRPr lang="pt-BR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701"/>
            <a:ext cx="9144000" cy="31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95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92" y="1643349"/>
            <a:ext cx="6986605" cy="30845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Pesquisadores e pessoas de apoio envolvidas com P&amp;D (2000-2010)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554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Ciência &amp; Tecnologia</a:t>
            </a:r>
            <a:endParaRPr lang="pt-BR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336" y="1366128"/>
            <a:ext cx="8751923" cy="3361737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pt-BR" dirty="0" smtClean="0">
                <a:latin typeface="Arial" charset="0"/>
              </a:rPr>
              <a:t>O que é tecnologia? 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pt-BR" dirty="0">
                <a:latin typeface="Arial" charset="0"/>
              </a:rPr>
              <a:t>Conjunto de conhecimentos, ferramentas, técnicas, equipamentos ou métodos para o desenho, produção e distribuição de bens e serviços (Martínez, 1998).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pt-BR" dirty="0">
                <a:latin typeface="Arial" charset="0"/>
              </a:rPr>
              <a:t>Possibilita a transformação da matéria-prima em produto; possibilita o aumento da capacidade do homem.</a:t>
            </a:r>
          </a:p>
          <a:p>
            <a:pPr lvl="1" algn="just">
              <a:lnSpc>
                <a:spcPct val="90000"/>
              </a:lnSpc>
              <a:spcBef>
                <a:spcPts val="1200"/>
              </a:spcBef>
            </a:pPr>
            <a:r>
              <a:rPr lang="pt-BR" dirty="0">
                <a:latin typeface="Arial" charset="0"/>
              </a:rPr>
              <a:t>Também </a:t>
            </a:r>
            <a:r>
              <a:rPr lang="pt-BR" b="1" dirty="0">
                <a:latin typeface="Arial" charset="0"/>
              </a:rPr>
              <a:t>não é neutra</a:t>
            </a:r>
            <a:r>
              <a:rPr lang="pt-BR" dirty="0">
                <a:latin typeface="Arial" charset="0"/>
              </a:rPr>
              <a:t>: </a:t>
            </a:r>
            <a:endParaRPr lang="pt-BR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84936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Pesquisadores em equivalência de tempo integral, por setor (2000-2010)</a:t>
            </a:r>
          </a:p>
          <a:p>
            <a:pPr lvl="1"/>
            <a:endParaRPr lang="pt-B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42" y="1609742"/>
            <a:ext cx="6317841" cy="315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1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Total de alunos titulados em 2013, mestrado e doutorado, por área (2013)</a:t>
            </a:r>
          </a:p>
          <a:p>
            <a:pPr lvl="1"/>
            <a:endParaRPr lang="pt-B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816" y="1603175"/>
            <a:ext cx="3939923" cy="31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59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52" y="1884118"/>
            <a:ext cx="4686847" cy="28541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Distribuição percentual de trabalhadores com ensino (médio, superior completo e pós-graduação) na indústria e na construção (2013)</a:t>
            </a:r>
          </a:p>
          <a:p>
            <a:pPr lvl="1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6015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Pedidos de patentes depositadas no Instituto Nacional de Propriedade Industrial (2000-2013)</a:t>
            </a:r>
          </a:p>
          <a:p>
            <a:pPr lvl="1"/>
            <a:endParaRPr lang="pt-B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6" y="1904596"/>
            <a:ext cx="8067780" cy="28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81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Dispêndios nacionais </a:t>
            </a:r>
            <a:r>
              <a:rPr lang="en-US" sz="3600" dirty="0" smtClean="0"/>
              <a:t>–</a:t>
            </a:r>
            <a:r>
              <a:rPr lang="pt-BR" sz="3600" dirty="0" smtClean="0"/>
              <a:t> CT&amp;I</a:t>
            </a:r>
            <a:endParaRPr lang="pt-BR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Número de empresas que investem em P&amp;D e fontes dos recursos investidos (2000-2013)</a:t>
            </a:r>
          </a:p>
          <a:p>
            <a:pPr lvl="1"/>
            <a:endParaRPr lang="pt-BR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0" y="1901719"/>
            <a:ext cx="4300211" cy="2836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84" y="1745854"/>
            <a:ext cx="4152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51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68" y="1370896"/>
            <a:ext cx="2771203" cy="85725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Percentual</a:t>
            </a:r>
            <a:r>
              <a:rPr lang="en-US" sz="3200" dirty="0" smtClean="0"/>
              <a:t> de </a:t>
            </a:r>
            <a:r>
              <a:rPr lang="en-US" sz="3200" dirty="0" err="1" smtClean="0"/>
              <a:t>recuros</a:t>
            </a:r>
            <a:r>
              <a:rPr lang="en-US" sz="3200" dirty="0" smtClean="0"/>
              <a:t> </a:t>
            </a:r>
            <a:r>
              <a:rPr lang="en-US" sz="3200" dirty="0" err="1" smtClean="0"/>
              <a:t>investidos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Estado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relação</a:t>
            </a:r>
            <a:r>
              <a:rPr lang="en-US" sz="3200" dirty="0" smtClean="0"/>
              <a:t>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sua</a:t>
            </a:r>
            <a:r>
              <a:rPr lang="en-US" sz="3200" dirty="0" smtClean="0"/>
              <a:t> </a:t>
            </a:r>
            <a:r>
              <a:rPr lang="en-US" sz="3200" dirty="0" err="1" smtClean="0"/>
              <a:t>arrecadação</a:t>
            </a:r>
            <a:r>
              <a:rPr lang="en-US" sz="3200" dirty="0" smtClean="0"/>
              <a:t> total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03" y="0"/>
            <a:ext cx="5801297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3497"/>
            <a:ext cx="4959379" cy="107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9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4810" y="1239259"/>
            <a:ext cx="8899191" cy="3904241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1200" dirty="0" smtClean="0"/>
              <a:t>ALENCAR</a:t>
            </a:r>
            <a:r>
              <a:rPr lang="pt-BR" sz="1200" dirty="0"/>
              <a:t>, E. </a:t>
            </a:r>
            <a:r>
              <a:rPr lang="pt-BR" sz="1200" b="1" dirty="0"/>
              <a:t>Associativismo rural e estratégia e intervenção.</a:t>
            </a:r>
            <a:r>
              <a:rPr lang="pt-BR" sz="1200" dirty="0"/>
              <a:t> UFLA/DAE: Lavras, 1997 (Roteiro para discussão).</a:t>
            </a:r>
          </a:p>
          <a:p>
            <a:pPr marL="457200" lvl="1" indent="0">
              <a:buNone/>
            </a:pPr>
            <a:r>
              <a:rPr lang="pt-BR" sz="1200" dirty="0" smtClean="0"/>
              <a:t>BUAINAIN</a:t>
            </a:r>
            <a:r>
              <a:rPr lang="pt-BR" sz="1200" dirty="0"/>
              <a:t>, A. M. </a:t>
            </a:r>
            <a:r>
              <a:rPr lang="pt-BR" sz="1200" b="1" dirty="0"/>
              <a:t>Trajetórias Recentes da Política Agrícola Brasileira</a:t>
            </a:r>
            <a:r>
              <a:rPr lang="pt-BR" sz="1200" dirty="0"/>
              <a:t>. Brasília: Textos FAO/INCRA, 1998.</a:t>
            </a:r>
          </a:p>
          <a:p>
            <a:pPr marL="457200" lvl="1" indent="0">
              <a:buNone/>
            </a:pPr>
            <a:r>
              <a:rPr lang="pt-BR" sz="1200" dirty="0"/>
              <a:t>CARVALHO, J. C. M. </a:t>
            </a:r>
            <a:r>
              <a:rPr lang="pt-BR" sz="1200" b="1" dirty="0"/>
              <a:t>O desenvolvimento da agropecuária brasileira</a:t>
            </a:r>
            <a:r>
              <a:rPr lang="pt-BR" sz="1200" dirty="0"/>
              <a:t>.</a:t>
            </a:r>
            <a:r>
              <a:rPr lang="pt-BR" sz="1200" b="1" dirty="0"/>
              <a:t> </a:t>
            </a:r>
            <a:r>
              <a:rPr lang="pt-BR" sz="1200" dirty="0"/>
              <a:t>EMBRAPA, Brasília, 1992</a:t>
            </a:r>
            <a:r>
              <a:rPr lang="pt-BR" sz="1200" dirty="0" smtClean="0"/>
              <a:t>.</a:t>
            </a:r>
          </a:p>
          <a:p>
            <a:pPr marL="457200" lvl="1" indent="0">
              <a:buNone/>
            </a:pPr>
            <a:r>
              <a:rPr lang="pt-BR" sz="1200" dirty="0"/>
              <a:t>GALJART, B. Difusão cultural, modernização e subdesenvolvimento. In: SZMRECSÁNYI, </a:t>
            </a:r>
            <a:r>
              <a:rPr lang="pt-BR" sz="1200" dirty="0" err="1"/>
              <a:t>Tamás</a:t>
            </a:r>
            <a:r>
              <a:rPr lang="pt-BR" sz="1200" dirty="0"/>
              <a:t>; QUEDA, </a:t>
            </a:r>
            <a:r>
              <a:rPr lang="pt-BR" sz="1200" dirty="0" err="1"/>
              <a:t>Oriowaldo</a:t>
            </a:r>
            <a:r>
              <a:rPr lang="pt-BR" sz="1200" dirty="0"/>
              <a:t> (</a:t>
            </a:r>
            <a:r>
              <a:rPr lang="pt-BR" sz="1200" dirty="0" err="1"/>
              <a:t>Orgs</a:t>
            </a:r>
            <a:r>
              <a:rPr lang="pt-BR" sz="1200" dirty="0"/>
              <a:t>). </a:t>
            </a:r>
            <a:r>
              <a:rPr lang="pt-BR" sz="1200" b="1" dirty="0"/>
              <a:t>Vida rural e mudança social. </a:t>
            </a:r>
            <a:r>
              <a:rPr lang="pt-BR" sz="1200" dirty="0"/>
              <a:t>3ª ed. São Paulo: Nacional, 1979.</a:t>
            </a:r>
          </a:p>
          <a:p>
            <a:pPr marL="457200" lvl="1" indent="0">
              <a:buNone/>
            </a:pPr>
            <a:r>
              <a:rPr lang="pt-BR" sz="1200" dirty="0"/>
              <a:t>GUANZIROLI, C. E. PRONAF dez anos depois: resultados e perspectivas para o desenvolvimento rural. </a:t>
            </a:r>
            <a:r>
              <a:rPr lang="en-US" sz="1200" b="1" dirty="0" err="1"/>
              <a:t>Revista</a:t>
            </a:r>
            <a:r>
              <a:rPr lang="en-US" sz="1200" b="1" dirty="0"/>
              <a:t> de </a:t>
            </a:r>
            <a:r>
              <a:rPr lang="en-US" sz="1200" b="1" dirty="0" err="1"/>
              <a:t>Economia</a:t>
            </a:r>
            <a:r>
              <a:rPr lang="en-US" sz="1200" b="1" dirty="0"/>
              <a:t> e </a:t>
            </a:r>
            <a:r>
              <a:rPr lang="en-US" sz="1200" b="1" dirty="0" err="1"/>
              <a:t>Sociologia</a:t>
            </a:r>
            <a:r>
              <a:rPr lang="en-US" sz="1200" b="1" dirty="0"/>
              <a:t> Rural</a:t>
            </a:r>
            <a:r>
              <a:rPr lang="en-US" sz="1200" dirty="0"/>
              <a:t>, v.45, n.2, p. 301-328, 2007</a:t>
            </a:r>
            <a:r>
              <a:rPr lang="en-US" sz="1200" dirty="0" smtClean="0"/>
              <a:t>.</a:t>
            </a:r>
          </a:p>
          <a:p>
            <a:pPr marL="457200" lvl="1" indent="0">
              <a:buNone/>
            </a:pPr>
            <a:r>
              <a:rPr lang="pt-BR" sz="1200" dirty="0"/>
              <a:t>LAMARCHE, H. Introdução geral. In: LAMARCHE, H. (Coord.). </a:t>
            </a:r>
            <a:r>
              <a:rPr lang="pt-BR" sz="1200" b="1" dirty="0"/>
              <a:t>A agricultura familiar</a:t>
            </a:r>
            <a:r>
              <a:rPr lang="pt-BR" sz="1200" dirty="0"/>
              <a:t>: comparação internacional. Trad. Ângela Maria </a:t>
            </a:r>
            <a:r>
              <a:rPr lang="pt-BR" sz="1200" dirty="0" err="1"/>
              <a:t>Noako</a:t>
            </a:r>
            <a:r>
              <a:rPr lang="pt-BR" sz="1200" dirty="0"/>
              <a:t> </a:t>
            </a:r>
            <a:r>
              <a:rPr lang="pt-BR" sz="1200" dirty="0" err="1"/>
              <a:t>Tijiwa</a:t>
            </a:r>
            <a:r>
              <a:rPr lang="pt-BR" sz="1200" dirty="0"/>
              <a:t>. </a:t>
            </a:r>
            <a:r>
              <a:rPr lang="en-US" sz="1200" dirty="0"/>
              <a:t>Campinas-SP: Ed. </a:t>
            </a:r>
            <a:r>
              <a:rPr lang="en-US" sz="1200" dirty="0" err="1"/>
              <a:t>Unicamp</a:t>
            </a:r>
            <a:r>
              <a:rPr lang="en-US" sz="1200" dirty="0"/>
              <a:t>, 1993.</a:t>
            </a:r>
            <a:endParaRPr lang="pt-BR" sz="1200" dirty="0"/>
          </a:p>
          <a:p>
            <a:pPr marL="457200" lvl="1" indent="0">
              <a:buNone/>
            </a:pPr>
            <a:r>
              <a:rPr lang="pt-BR" sz="1200" dirty="0"/>
              <a:t>MATTEI, L. </a:t>
            </a:r>
            <a:r>
              <a:rPr lang="pt-BR" sz="1200" b="1" dirty="0"/>
              <a:t>Estudos de impactos do PAA em municípios selecionados de Santa Catarina</a:t>
            </a:r>
            <a:r>
              <a:rPr lang="pt-BR" sz="1200" dirty="0"/>
              <a:t>. Relatório de pesquisa para convênio FAO-FUBRA/UNB. Florianópolis/SC: FUBRA, 2006 </a:t>
            </a:r>
          </a:p>
          <a:p>
            <a:pPr marL="457200" lvl="1" indent="0">
              <a:buNone/>
            </a:pPr>
            <a:r>
              <a:rPr lang="pt-BR" sz="1200" dirty="0"/>
              <a:t>SABOURIN, E. Que política pública para a agricultura familiar no segundo governo Lula? </a:t>
            </a:r>
            <a:r>
              <a:rPr lang="en-US" sz="1200" b="1" dirty="0" err="1"/>
              <a:t>Sociedade</a:t>
            </a:r>
            <a:r>
              <a:rPr lang="en-US" sz="1200" b="1" dirty="0"/>
              <a:t> e Estado</a:t>
            </a:r>
            <a:r>
              <a:rPr lang="en-US" sz="1200" dirty="0"/>
              <a:t>, v.22, n.3, p. 715-751. 2007.</a:t>
            </a:r>
            <a:endParaRPr lang="pt-BR" sz="1200" dirty="0"/>
          </a:p>
          <a:p>
            <a:pPr marL="457200" lvl="1" indent="0">
              <a:buNone/>
            </a:pPr>
            <a:r>
              <a:rPr lang="pt-BR" sz="1200" dirty="0"/>
              <a:t>SCHNEIDER, S. Agricultura familiar e emprego no meio rural brasileiro: análise comparativa das Regiões Sul e Nordeste. </a:t>
            </a:r>
            <a:r>
              <a:rPr lang="pt-BR" sz="1200" b="1" dirty="0"/>
              <a:t>Parcerias estratégicas</a:t>
            </a:r>
            <a:r>
              <a:rPr lang="pt-BR" sz="1200" dirty="0"/>
              <a:t>, v. 11, n.22, 2006 </a:t>
            </a:r>
          </a:p>
          <a:p>
            <a:pPr lvl="1"/>
            <a:endParaRPr lang="pt-BR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Principais referências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689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Pesquisa ci</a:t>
            </a:r>
            <a:r>
              <a:rPr lang="pt-BR" sz="4400" dirty="0"/>
              <a:t>e</a:t>
            </a:r>
            <a:r>
              <a:rPr lang="pt-BR" sz="4400" dirty="0" smtClean="0"/>
              <a:t>ntífica</a:t>
            </a:r>
            <a:endParaRPr lang="pt-BR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945" y="1470038"/>
            <a:ext cx="8751923" cy="3133135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pt-BR" dirty="0" smtClean="0">
                <a:latin typeface="Arial" charset="0"/>
              </a:rPr>
              <a:t>O que é pesquisa? </a:t>
            </a:r>
          </a:p>
          <a:p>
            <a:pPr algn="just"/>
            <a:r>
              <a:rPr lang="pt-BR" b="1" dirty="0">
                <a:latin typeface="Arial" charset="0"/>
                <a:cs typeface="Times New Roman" charset="0"/>
              </a:rPr>
              <a:t>“Compreendem o trabalho </a:t>
            </a:r>
            <a:r>
              <a:rPr lang="pt-BR" sz="3600" b="1" i="1" dirty="0">
                <a:latin typeface="Arial" charset="0"/>
                <a:cs typeface="Times New Roman" charset="0"/>
              </a:rPr>
              <a:t>criativo</a:t>
            </a:r>
            <a:r>
              <a:rPr lang="pt-BR" b="1" dirty="0">
                <a:latin typeface="Arial" charset="0"/>
                <a:cs typeface="Times New Roman" charset="0"/>
              </a:rPr>
              <a:t> levado a cabo de forma </a:t>
            </a:r>
            <a:r>
              <a:rPr lang="pt-BR" sz="3600" b="1" i="1" dirty="0">
                <a:latin typeface="Arial" charset="0"/>
                <a:cs typeface="Times New Roman" charset="0"/>
              </a:rPr>
              <a:t>sistemática</a:t>
            </a:r>
            <a:r>
              <a:rPr lang="pt-BR" b="1" dirty="0">
                <a:latin typeface="Arial" charset="0"/>
                <a:cs typeface="Times New Roman" charset="0"/>
              </a:rPr>
              <a:t> para </a:t>
            </a:r>
            <a:r>
              <a:rPr lang="pt-BR" sz="3600" b="1" i="1" dirty="0">
                <a:latin typeface="Arial" charset="0"/>
                <a:cs typeface="Times New Roman" charset="0"/>
              </a:rPr>
              <a:t>incrementar</a:t>
            </a:r>
            <a:r>
              <a:rPr lang="pt-BR" b="1" dirty="0">
                <a:latin typeface="Arial" charset="0"/>
                <a:cs typeface="Times New Roman" charset="0"/>
              </a:rPr>
              <a:t> o volume dos conhecimentos humanos, culturais e sociais e o </a:t>
            </a:r>
            <a:r>
              <a:rPr lang="pt-BR" sz="3600" b="1" i="1" dirty="0">
                <a:latin typeface="Arial" charset="0"/>
                <a:cs typeface="Times New Roman" charset="0"/>
              </a:rPr>
              <a:t>uso</a:t>
            </a:r>
            <a:r>
              <a:rPr lang="pt-BR" b="1" dirty="0">
                <a:latin typeface="Arial" charset="0"/>
                <a:cs typeface="Times New Roman" charset="0"/>
              </a:rPr>
              <a:t> destes conhecimentos para a obtenção de novas aplicações”</a:t>
            </a:r>
            <a:r>
              <a:rPr lang="en-US" b="1" dirty="0">
                <a:latin typeface="Arial" charset="0"/>
                <a:cs typeface="Times New Roman" charset="0"/>
              </a:rPr>
              <a:t> </a:t>
            </a:r>
            <a:r>
              <a:rPr lang="en-US" sz="2000" dirty="0">
                <a:latin typeface="Arial" charset="0"/>
                <a:cs typeface="Times New Roman" charset="0"/>
              </a:rPr>
              <a:t>(Manual </a:t>
            </a:r>
            <a:r>
              <a:rPr lang="en-US" sz="2000" dirty="0" err="1">
                <a:latin typeface="Arial" charset="0"/>
                <a:cs typeface="Times New Roman" charset="0"/>
              </a:rPr>
              <a:t>Frascati</a:t>
            </a:r>
            <a:r>
              <a:rPr lang="en-US" sz="2000" dirty="0" smtClean="0">
                <a:latin typeface="Arial" charset="0"/>
                <a:cs typeface="Times New Roman" charset="0"/>
              </a:rPr>
              <a:t>).</a:t>
            </a:r>
            <a:endParaRPr lang="pt-BR" dirty="0">
              <a:latin typeface="Arial" charset="0"/>
            </a:endParaRPr>
          </a:p>
          <a:p>
            <a:pPr lvl="1"/>
            <a:endParaRPr lang="pt-BR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4918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Tipos de pesquisa</a:t>
            </a:r>
            <a:endParaRPr lang="pt-BR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128" y="1345347"/>
            <a:ext cx="8913606" cy="337212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Pesquisa básica</a:t>
            </a:r>
            <a:r>
              <a:rPr lang="pt-BR" dirty="0">
                <a:latin typeface="Arial" charset="0"/>
                <a:cs typeface="Times New Roman" charset="0"/>
              </a:rPr>
              <a:t>: trabalhos experimentais ou teóricos que se empreendem fundamentalmente para obter </a:t>
            </a:r>
            <a:r>
              <a:rPr lang="pt-BR" i="1" dirty="0">
                <a:latin typeface="Arial" charset="0"/>
                <a:cs typeface="Times New Roman" charset="0"/>
              </a:rPr>
              <a:t>novos conhecimentos acerca dos fundamentos dos fenômenos e fatos observáveis</a:t>
            </a:r>
            <a:r>
              <a:rPr lang="pt-BR" dirty="0">
                <a:latin typeface="Arial" charset="0"/>
                <a:cs typeface="Times New Roman" charset="0"/>
              </a:rPr>
              <a:t>, sem pensar em dar-lhes uma aplicação ou utilização determinada</a:t>
            </a:r>
            <a:r>
              <a:rPr lang="pt-BR" dirty="0" smtClean="0">
                <a:latin typeface="Arial" charset="0"/>
                <a:cs typeface="Times New Roman" charset="0"/>
              </a:rPr>
              <a:t>.</a:t>
            </a:r>
          </a:p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Pesquisa aplicada</a:t>
            </a:r>
            <a:r>
              <a:rPr lang="pt-BR" dirty="0">
                <a:latin typeface="Arial" charset="0"/>
                <a:cs typeface="Times New Roman" charset="0"/>
              </a:rPr>
              <a:t>: consiste também em </a:t>
            </a:r>
            <a:r>
              <a:rPr lang="pt-BR" i="1" dirty="0">
                <a:latin typeface="Arial" charset="0"/>
                <a:cs typeface="Times New Roman" charset="0"/>
              </a:rPr>
              <a:t>trabalhos originais realizados para adquirir novos conhecimentos</a:t>
            </a:r>
            <a:r>
              <a:rPr lang="pt-BR" dirty="0">
                <a:latin typeface="Arial" charset="0"/>
                <a:cs typeface="Times New Roman" charset="0"/>
              </a:rPr>
              <a:t>, mas agora </a:t>
            </a:r>
            <a:r>
              <a:rPr lang="pt-BR" i="1" dirty="0">
                <a:latin typeface="Arial" charset="0"/>
                <a:cs typeface="Times New Roman" charset="0"/>
              </a:rPr>
              <a:t>dirigidos fundamentalmente a um objetivo prático específico</a:t>
            </a:r>
            <a:r>
              <a:rPr lang="pt-BR" dirty="0">
                <a:latin typeface="Arial" charset="0"/>
                <a:cs typeface="Times New Roman" charset="0"/>
              </a:rPr>
              <a:t>. </a:t>
            </a:r>
          </a:p>
          <a:p>
            <a:endParaRPr lang="pt-BR" dirty="0" smtClean="0">
              <a:latin typeface="Arial" charset="0"/>
              <a:cs typeface="Times New Roman" charset="0"/>
            </a:endParaRPr>
          </a:p>
          <a:p>
            <a:endParaRPr lang="pt-BR" sz="2000" dirty="0">
              <a:latin typeface="Arial" charset="0"/>
              <a:cs typeface="Times New Roman" charset="0"/>
            </a:endParaRPr>
          </a:p>
          <a:p>
            <a:pPr lvl="1"/>
            <a:endParaRPr lang="pt-BR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4915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Inovação</a:t>
            </a:r>
            <a:endParaRPr lang="pt-BR" sz="4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3910" y="1490820"/>
            <a:ext cx="8892824" cy="299805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 typeface="Wingdings 2" pitchFamily="18" charset="2"/>
              <a:buChar char="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bg2"/>
              </a:buClr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 2" pitchFamily="18" charset="2"/>
              <a:buChar char="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Wingdings 2" pitchFamily="18" charset="2"/>
              <a:buChar char="ò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ahoma" charset="0"/>
              </a:rPr>
              <a:t>O </a:t>
            </a:r>
            <a:r>
              <a:rPr lang="en-US" dirty="0" err="1" smtClean="0">
                <a:latin typeface="Tahoma" charset="0"/>
              </a:rPr>
              <a:t>que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 err="1" smtClean="0">
                <a:latin typeface="Tahoma" charset="0"/>
              </a:rPr>
              <a:t>é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 err="1" smtClean="0">
                <a:latin typeface="Tahoma" charset="0"/>
              </a:rPr>
              <a:t>inovação</a:t>
            </a:r>
            <a:r>
              <a:rPr lang="en-US" dirty="0" smtClean="0">
                <a:latin typeface="Tahoma" charset="0"/>
              </a:rPr>
              <a:t>?</a:t>
            </a:r>
          </a:p>
          <a:p>
            <a:pPr lvl="1"/>
            <a:r>
              <a:rPr lang="en-US" dirty="0" err="1" smtClean="0">
                <a:latin typeface="Tahoma" charset="0"/>
              </a:rPr>
              <a:t>É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o </a:t>
            </a:r>
            <a:r>
              <a:rPr lang="en-US" dirty="0" err="1">
                <a:latin typeface="Tahoma" charset="0"/>
              </a:rPr>
              <a:t>processo</a:t>
            </a:r>
            <a:r>
              <a:rPr lang="en-US" dirty="0">
                <a:latin typeface="Tahoma" charset="0"/>
              </a:rPr>
              <a:t> de </a:t>
            </a:r>
            <a:r>
              <a:rPr lang="en-US" dirty="0" err="1">
                <a:solidFill>
                  <a:srgbClr val="4023A9"/>
                </a:solidFill>
                <a:latin typeface="Tahoma" charset="0"/>
              </a:rPr>
              <a:t>criação</a:t>
            </a:r>
            <a:r>
              <a:rPr lang="en-US" dirty="0">
                <a:solidFill>
                  <a:srgbClr val="4023A9"/>
                </a:solidFill>
                <a:latin typeface="Tahoma" charset="0"/>
              </a:rPr>
              <a:t> e </a:t>
            </a:r>
            <a:r>
              <a:rPr lang="en-US" dirty="0" err="1">
                <a:solidFill>
                  <a:srgbClr val="4023A9"/>
                </a:solidFill>
                <a:latin typeface="Tahoma" charset="0"/>
              </a:rPr>
              <a:t>apropriação</a:t>
            </a:r>
            <a:r>
              <a:rPr lang="en-US" dirty="0">
                <a:solidFill>
                  <a:srgbClr val="4023A9"/>
                </a:solidFill>
                <a:latin typeface="Tahoma" charset="0"/>
              </a:rPr>
              <a:t> social (via </a:t>
            </a:r>
            <a:r>
              <a:rPr lang="en-US" dirty="0" err="1">
                <a:solidFill>
                  <a:srgbClr val="4023A9"/>
                </a:solidFill>
                <a:latin typeface="Tahoma" charset="0"/>
              </a:rPr>
              <a:t>mercado</a:t>
            </a:r>
            <a:r>
              <a:rPr lang="en-US" dirty="0">
                <a:solidFill>
                  <a:srgbClr val="4023A9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4023A9"/>
                </a:solidFill>
                <a:latin typeface="Tahoma" charset="0"/>
              </a:rPr>
              <a:t>ou</a:t>
            </a:r>
            <a:r>
              <a:rPr lang="en-US" dirty="0">
                <a:solidFill>
                  <a:srgbClr val="4023A9"/>
                </a:solidFill>
                <a:latin typeface="Tahoma" charset="0"/>
              </a:rPr>
              <a:t> </a:t>
            </a:r>
            <a:r>
              <a:rPr lang="en-US" dirty="0" err="1">
                <a:solidFill>
                  <a:srgbClr val="4023A9"/>
                </a:solidFill>
                <a:latin typeface="Tahoma" charset="0"/>
              </a:rPr>
              <a:t>não</a:t>
            </a:r>
            <a:r>
              <a:rPr lang="en-US" dirty="0">
                <a:solidFill>
                  <a:srgbClr val="4023A9"/>
                </a:solidFill>
                <a:latin typeface="Tahoma" charset="0"/>
              </a:rPr>
              <a:t>) </a:t>
            </a:r>
            <a:r>
              <a:rPr lang="en-US" dirty="0">
                <a:latin typeface="Tahoma" charset="0"/>
              </a:rPr>
              <a:t>de </a:t>
            </a:r>
            <a:r>
              <a:rPr lang="en-US" dirty="0" err="1">
                <a:latin typeface="Tahoma" charset="0"/>
              </a:rPr>
              <a:t>produtos</a:t>
            </a:r>
            <a:r>
              <a:rPr lang="en-US" dirty="0">
                <a:latin typeface="Tahoma" charset="0"/>
              </a:rPr>
              <a:t>, </a:t>
            </a:r>
            <a:r>
              <a:rPr lang="en-US" dirty="0" err="1">
                <a:latin typeface="Tahoma" charset="0"/>
              </a:rPr>
              <a:t>serviços</a:t>
            </a:r>
            <a:r>
              <a:rPr lang="en-US" dirty="0">
                <a:latin typeface="Tahoma" charset="0"/>
              </a:rPr>
              <a:t>, </a:t>
            </a:r>
            <a:r>
              <a:rPr lang="en-US" dirty="0" err="1">
                <a:latin typeface="Tahoma" charset="0"/>
              </a:rPr>
              <a:t>processos</a:t>
            </a:r>
            <a:r>
              <a:rPr lang="en-US" dirty="0">
                <a:latin typeface="Tahoma" charset="0"/>
              </a:rPr>
              <a:t>, </a:t>
            </a:r>
            <a:r>
              <a:rPr lang="en-US" dirty="0" err="1">
                <a:latin typeface="Tahoma" charset="0"/>
              </a:rPr>
              <a:t>métodos</a:t>
            </a:r>
            <a:r>
              <a:rPr lang="en-US" dirty="0">
                <a:latin typeface="Tahoma" charset="0"/>
              </a:rPr>
              <a:t> e </a:t>
            </a:r>
            <a:r>
              <a:rPr lang="en-US" dirty="0" err="1">
                <a:latin typeface="Tahoma" charset="0"/>
              </a:rPr>
              <a:t>sistemas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que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não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existiam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anteriormente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ou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contendo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alguma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característica</a:t>
            </a:r>
            <a:r>
              <a:rPr lang="en-US" dirty="0">
                <a:latin typeface="Tahoma" charset="0"/>
              </a:rPr>
              <a:t> nova e </a:t>
            </a:r>
            <a:r>
              <a:rPr lang="en-US" dirty="0" err="1">
                <a:latin typeface="Tahoma" charset="0"/>
              </a:rPr>
              <a:t>diferente</a:t>
            </a:r>
            <a:r>
              <a:rPr lang="en-US" dirty="0">
                <a:latin typeface="Tahoma" charset="0"/>
              </a:rPr>
              <a:t> da </a:t>
            </a:r>
            <a:r>
              <a:rPr lang="en-US" dirty="0" err="1">
                <a:latin typeface="Tahoma" charset="0"/>
              </a:rPr>
              <a:t>até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então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em</a:t>
            </a:r>
            <a:r>
              <a:rPr lang="en-US" dirty="0">
                <a:latin typeface="Tahoma" charset="0"/>
              </a:rPr>
              <a:t> vigor</a:t>
            </a:r>
            <a:r>
              <a:rPr lang="en-US" dirty="0" smtClean="0">
                <a:latin typeface="Tahoma" charset="0"/>
              </a:rPr>
              <a:t>. (</a:t>
            </a:r>
            <a:r>
              <a:rPr lang="en-US" sz="1800" dirty="0" smtClean="0">
                <a:latin typeface="Tahoma" charset="0"/>
              </a:rPr>
              <a:t>Manual de OSLO</a:t>
            </a:r>
            <a:r>
              <a:rPr lang="en-US" dirty="0" smtClean="0">
                <a:latin typeface="Tahoma" charset="0"/>
              </a:rPr>
              <a:t>).</a:t>
            </a:r>
            <a:endParaRPr lang="pt-BR" dirty="0">
              <a:latin typeface="Tahoma" charset="0"/>
            </a:endParaRPr>
          </a:p>
          <a:p>
            <a:endParaRPr lang="pt-BR" dirty="0" smtClean="0">
              <a:latin typeface="Arial" charset="0"/>
              <a:cs typeface="Times New Roman" charset="0"/>
            </a:endParaRPr>
          </a:p>
          <a:p>
            <a:endParaRPr lang="pt-BR" sz="2000" dirty="0">
              <a:latin typeface="Arial" charset="0"/>
              <a:cs typeface="Times New Roman" charset="0"/>
            </a:endParaRPr>
          </a:p>
          <a:p>
            <a:pPr lvl="1"/>
            <a:endParaRPr lang="pt-BR" dirty="0" smtClean="0"/>
          </a:p>
          <a:p>
            <a:endParaRPr lang="pt-BR" sz="2200" dirty="0" smtClean="0"/>
          </a:p>
          <a:p>
            <a:endParaRPr lang="pt-BR" sz="2200" dirty="0" smtClean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2340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4810" y="205979"/>
            <a:ext cx="8751923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/>
              <a:t>Formas de apoio à CT&amp;</a:t>
            </a:r>
            <a:r>
              <a:rPr lang="pt-BR" sz="4400" dirty="0"/>
              <a:t>I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92367"/>
              </p:ext>
            </p:extLst>
          </p:nvPr>
        </p:nvGraphicFramePr>
        <p:xfrm>
          <a:off x="224029" y="1675269"/>
          <a:ext cx="8657996" cy="275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12196"/>
                <a:gridCol w="1136503"/>
                <a:gridCol w="1242226"/>
                <a:gridCol w="1401588"/>
                <a:gridCol w="14654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Formas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apoio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à</a:t>
                      </a:r>
                      <a:r>
                        <a:rPr lang="en-US" dirty="0" smtClean="0"/>
                        <a:t> CT&amp;I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Período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 de </a:t>
                      </a:r>
                      <a:r>
                        <a:rPr lang="en-US" dirty="0" err="1" smtClean="0"/>
                        <a:t>sociedade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 de Estado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Região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Apoio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à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universidade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centro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pesquisa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moderno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Século</a:t>
                      </a:r>
                      <a:r>
                        <a:rPr lang="en-US" dirty="0" smtClean="0"/>
                        <a:t> XVIII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Civil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Burocrático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Nacional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Alemanha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Associativismo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progresso</a:t>
                      </a:r>
                      <a:r>
                        <a:rPr lang="en-US" dirty="0" smtClean="0"/>
                        <a:t> da </a:t>
                      </a:r>
                      <a:r>
                        <a:rPr lang="en-US" dirty="0" err="1" smtClean="0"/>
                        <a:t>ciência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Inglaterra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Apoio</a:t>
                      </a:r>
                      <a:r>
                        <a:rPr lang="en-US" dirty="0" smtClean="0"/>
                        <a:t> do Estado</a:t>
                      </a:r>
                      <a:r>
                        <a:rPr lang="en-US" baseline="0" dirty="0" smtClean="0"/>
                        <a:t> a </a:t>
                      </a:r>
                      <a:r>
                        <a:rPr lang="en-US" baseline="0" dirty="0" err="1" smtClean="0"/>
                        <a:t>programas</a:t>
                      </a:r>
                      <a:r>
                        <a:rPr lang="en-US" baseline="0" dirty="0" smtClean="0"/>
                        <a:t> e </a:t>
                      </a:r>
                      <a:r>
                        <a:rPr lang="en-US" baseline="0" dirty="0" err="1" smtClean="0"/>
                        <a:t>atividades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Apoio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empresarial</a:t>
                      </a:r>
                      <a:r>
                        <a:rPr lang="en-US" baseline="0" dirty="0" smtClean="0"/>
                        <a:t> e familiar a </a:t>
                      </a:r>
                      <a:r>
                        <a:rPr lang="en-US" baseline="0" dirty="0" err="1" smtClean="0"/>
                        <a:t>fundações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privadas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Séculos</a:t>
                      </a:r>
                      <a:r>
                        <a:rPr lang="en-US" baseline="0" dirty="0" smtClean="0"/>
                        <a:t> XIX-XX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Europa e EUA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Políticas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Públicas</a:t>
                      </a:r>
                      <a:r>
                        <a:rPr lang="en-US" dirty="0" smtClean="0"/>
                        <a:t> de CT&amp;I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Século</a:t>
                      </a:r>
                      <a:r>
                        <a:rPr lang="en-US" dirty="0" smtClean="0"/>
                        <a:t> 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generalizada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8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320055"/>
            <a:ext cx="8001000" cy="1818575"/>
          </a:xfrm>
        </p:spPr>
        <p:txBody>
          <a:bodyPr>
            <a:normAutofit/>
          </a:bodyPr>
          <a:lstStyle/>
          <a:p>
            <a:r>
              <a:rPr lang="pt-BR" dirty="0" smtClean="0"/>
              <a:t>O problema: a agricultura familiar inova?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03080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851</TotalTime>
  <Words>2098</Words>
  <Application>Microsoft Macintosh PowerPoint</Application>
  <PresentationFormat>Apresentação na tela (16:9)</PresentationFormat>
  <Paragraphs>316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Palatino Linotype</vt:lpstr>
      <vt:lpstr>Wingdings 2</vt:lpstr>
      <vt:lpstr>Arial</vt:lpstr>
      <vt:lpstr>Tahoma</vt:lpstr>
      <vt:lpstr>Times New Roman</vt:lpstr>
      <vt:lpstr>Wingdings</vt:lpstr>
      <vt:lpstr>Galeria</vt:lpstr>
      <vt:lpstr>Pesquisa, Ciência &amp; Tecnologia na Agricultura Familiar</vt:lpstr>
      <vt:lpstr>Apropriações conceituais: significados de Ciência, Tecnologia, Pesquisa e Inovação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problema: a agricultura familiar inova?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Mudanças na pesquisa agrícola, na produção e na capacitação dos produtores rurais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Indicadores das mudanças na agricultura brasileira</vt:lpstr>
      <vt:lpstr>Crédito rural e PIB da agropecuária (2000-2011) em %</vt:lpstr>
      <vt:lpstr>Crédito rural e Produção de grãos no Brasil (1969-2011)</vt:lpstr>
      <vt:lpstr>Preço de mercado e custo operacional por saca de soja</vt:lpstr>
      <vt:lpstr>Quantidade de contratos de crédito rural – Brasil (2000-2011)</vt:lpstr>
      <vt:lpstr>Valor médio de contrato por tipo de instituição– Brasil (2000-2011)</vt:lpstr>
      <vt:lpstr>Estabelecimentos comerciais que acessam crédito – Brasil (2006)</vt:lpstr>
      <vt:lpstr>Ciência, Tecnologia e Inovação no Brasil (2000-2013)   Dados do Ministério de Ciência, Tecnologia e Inovação (MCTI).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Percentual de recuros investidos por Estado em relação à sua arrecadação total</vt:lpstr>
      <vt:lpstr>Apresentação do PowerPoint</vt:lpstr>
    </vt:vector>
  </TitlesOfParts>
  <Company>Escola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agrícola e agricultura familiar</dc:title>
  <dc:creator>Luciano Mendes</dc:creator>
  <cp:lastModifiedBy>Luciano Mendes</cp:lastModifiedBy>
  <cp:revision>61</cp:revision>
  <dcterms:created xsi:type="dcterms:W3CDTF">2013-08-29T11:54:19Z</dcterms:created>
  <dcterms:modified xsi:type="dcterms:W3CDTF">2016-03-10T16:59:24Z</dcterms:modified>
</cp:coreProperties>
</file>