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265" r:id="rId3"/>
    <p:sldId id="266" r:id="rId4"/>
    <p:sldId id="287" r:id="rId5"/>
    <p:sldId id="280" r:id="rId6"/>
    <p:sldId id="298" r:id="rId7"/>
    <p:sldId id="258" r:id="rId8"/>
    <p:sldId id="275" r:id="rId9"/>
    <p:sldId id="303" r:id="rId10"/>
    <p:sldId id="307" r:id="rId11"/>
    <p:sldId id="304" r:id="rId12"/>
    <p:sldId id="305" r:id="rId13"/>
    <p:sldId id="336" r:id="rId14"/>
    <p:sldId id="306" r:id="rId15"/>
    <p:sldId id="308" r:id="rId16"/>
    <p:sldId id="309" r:id="rId17"/>
    <p:sldId id="312" r:id="rId18"/>
    <p:sldId id="290" r:id="rId19"/>
    <p:sldId id="311" r:id="rId20"/>
    <p:sldId id="313" r:id="rId21"/>
    <p:sldId id="314" r:id="rId22"/>
    <p:sldId id="315" r:id="rId23"/>
    <p:sldId id="259" r:id="rId24"/>
    <p:sldId id="293" r:id="rId25"/>
    <p:sldId id="292" r:id="rId26"/>
    <p:sldId id="294" r:id="rId27"/>
    <p:sldId id="316" r:id="rId28"/>
    <p:sldId id="291" r:id="rId29"/>
    <p:sldId id="320" r:id="rId30"/>
    <p:sldId id="321" r:id="rId31"/>
    <p:sldId id="322" r:id="rId32"/>
    <p:sldId id="329" r:id="rId33"/>
    <p:sldId id="289" r:id="rId34"/>
    <p:sldId id="330" r:id="rId35"/>
    <p:sldId id="331" r:id="rId36"/>
    <p:sldId id="299" r:id="rId37"/>
    <p:sldId id="260" r:id="rId38"/>
    <p:sldId id="261" r:id="rId39"/>
    <p:sldId id="332" r:id="rId40"/>
    <p:sldId id="333" r:id="rId41"/>
    <p:sldId id="334" r:id="rId42"/>
    <p:sldId id="335" r:id="rId4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919CB2-2243-4AF9-B626-25553EC28712}" v="41" dt="2019-10-31T03:32:52.9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7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2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ury Gremaud" userId="d26e1613d7451de6" providerId="LiveId" clId="{EB919CB2-2243-4AF9-B626-25553EC28712}"/>
    <pc:docChg chg="custSel modSld">
      <pc:chgData name="Amaury Gremaud" userId="d26e1613d7451de6" providerId="LiveId" clId="{EB919CB2-2243-4AF9-B626-25553EC28712}" dt="2019-10-31T04:18:29.938" v="239" actId="20577"/>
      <pc:docMkLst>
        <pc:docMk/>
      </pc:docMkLst>
      <pc:sldChg chg="modSp">
        <pc:chgData name="Amaury Gremaud" userId="d26e1613d7451de6" providerId="LiveId" clId="{EB919CB2-2243-4AF9-B626-25553EC28712}" dt="2019-10-31T04:18:29.938" v="239" actId="20577"/>
        <pc:sldMkLst>
          <pc:docMk/>
          <pc:sldMk cId="14678130" sldId="260"/>
        </pc:sldMkLst>
        <pc:spChg chg="mod">
          <ac:chgData name="Amaury Gremaud" userId="d26e1613d7451de6" providerId="LiveId" clId="{EB919CB2-2243-4AF9-B626-25553EC28712}" dt="2019-10-31T04:18:29.938" v="239" actId="20577"/>
          <ac:spMkLst>
            <pc:docMk/>
            <pc:sldMk cId="14678130" sldId="260"/>
            <ac:spMk id="3" creationId="{D12AEFCD-D63B-4535-AB25-E9C4CCAD591B}"/>
          </ac:spMkLst>
        </pc:spChg>
      </pc:sldChg>
      <pc:sldChg chg="modSp">
        <pc:chgData name="Amaury Gremaud" userId="d26e1613d7451de6" providerId="LiveId" clId="{EB919CB2-2243-4AF9-B626-25553EC28712}" dt="2019-10-31T03:20:34.479" v="6" actId="20577"/>
        <pc:sldMkLst>
          <pc:docMk/>
          <pc:sldMk cId="88287604" sldId="265"/>
        </pc:sldMkLst>
        <pc:spChg chg="mod">
          <ac:chgData name="Amaury Gremaud" userId="d26e1613d7451de6" providerId="LiveId" clId="{EB919CB2-2243-4AF9-B626-25553EC28712}" dt="2019-10-31T03:20:34.479" v="6" actId="20577"/>
          <ac:spMkLst>
            <pc:docMk/>
            <pc:sldMk cId="88287604" sldId="265"/>
            <ac:spMk id="3" creationId="{C0509D8E-48E6-469B-96B3-10F287FF8845}"/>
          </ac:spMkLst>
        </pc:spChg>
      </pc:sldChg>
      <pc:sldChg chg="modSp">
        <pc:chgData name="Amaury Gremaud" userId="d26e1613d7451de6" providerId="LiveId" clId="{EB919CB2-2243-4AF9-B626-25553EC28712}" dt="2019-10-31T03:49:38.707" v="231" actId="27636"/>
        <pc:sldMkLst>
          <pc:docMk/>
          <pc:sldMk cId="212578592" sldId="275"/>
        </pc:sldMkLst>
        <pc:spChg chg="mod">
          <ac:chgData name="Amaury Gremaud" userId="d26e1613d7451de6" providerId="LiveId" clId="{EB919CB2-2243-4AF9-B626-25553EC28712}" dt="2019-10-31T03:49:38.707" v="231" actId="27636"/>
          <ac:spMkLst>
            <pc:docMk/>
            <pc:sldMk cId="212578592" sldId="275"/>
            <ac:spMk id="5123" creationId="{00000000-0000-0000-0000-000000000000}"/>
          </ac:spMkLst>
        </pc:spChg>
      </pc:sldChg>
      <pc:sldChg chg="modSp">
        <pc:chgData name="Amaury Gremaud" userId="d26e1613d7451de6" providerId="LiveId" clId="{EB919CB2-2243-4AF9-B626-25553EC28712}" dt="2019-10-31T03:32:52.914" v="47"/>
        <pc:sldMkLst>
          <pc:docMk/>
          <pc:sldMk cId="1923028828" sldId="287"/>
        </pc:sldMkLst>
        <pc:graphicFrameChg chg="mod">
          <ac:chgData name="Amaury Gremaud" userId="d26e1613d7451de6" providerId="LiveId" clId="{EB919CB2-2243-4AF9-B626-25553EC28712}" dt="2019-10-31T03:32:52.914" v="47"/>
          <ac:graphicFrameMkLst>
            <pc:docMk/>
            <pc:sldMk cId="1923028828" sldId="287"/>
            <ac:graphicFrameMk id="6" creationId="{00000000-0000-0000-0000-000000000000}"/>
          </ac:graphicFrameMkLst>
        </pc:graphicFrameChg>
      </pc:sldChg>
    </pc:docChg>
  </pc:docChgLst>
  <pc:docChgLst>
    <pc:chgData name="Amaury Gremaud" userId="d26e1613d7451de6" providerId="LiveId" clId="{D3FAB3F3-B0F5-4FF3-98BD-6455FB8D4381}"/>
    <pc:docChg chg="custSel addSld delSld modSld sldOrd">
      <pc:chgData name="Amaury Gremaud" userId="d26e1613d7451de6" providerId="LiveId" clId="{D3FAB3F3-B0F5-4FF3-98BD-6455FB8D4381}" dt="2017-09-25T16:05:48.307" v="1200"/>
      <pc:docMkLst>
        <pc:docMk/>
      </pc:docMkLst>
      <pc:sldChg chg="modSp">
        <pc:chgData name="Amaury Gremaud" userId="d26e1613d7451de6" providerId="LiveId" clId="{D3FAB3F3-B0F5-4FF3-98BD-6455FB8D4381}" dt="2017-09-25T16:00:30.396" v="1099" actId="20577"/>
        <pc:sldMkLst>
          <pc:docMk/>
          <pc:sldMk cId="1385799019" sldId="256"/>
        </pc:sldMkLst>
        <pc:spChg chg="mod">
          <ac:chgData name="Amaury Gremaud" userId="d26e1613d7451de6" providerId="LiveId" clId="{D3FAB3F3-B0F5-4FF3-98BD-6455FB8D4381}" dt="2017-09-25T16:00:19.818" v="1082" actId="20577"/>
          <ac:spMkLst>
            <pc:docMk/>
            <pc:sldMk cId="1385799019" sldId="256"/>
            <ac:spMk id="2" creationId="{562756D6-036D-479A-93E9-BDF844ACBCF0}"/>
          </ac:spMkLst>
        </pc:spChg>
        <pc:spChg chg="mod">
          <ac:chgData name="Amaury Gremaud" userId="d26e1613d7451de6" providerId="LiveId" clId="{D3FAB3F3-B0F5-4FF3-98BD-6455FB8D4381}" dt="2017-09-25T16:00:30.396" v="1099" actId="20577"/>
          <ac:spMkLst>
            <pc:docMk/>
            <pc:sldMk cId="1385799019" sldId="256"/>
            <ac:spMk id="3" creationId="{CC332416-CAFC-490A-A16A-71AB70154EA8}"/>
          </ac:spMkLst>
        </pc:spChg>
      </pc:sldChg>
      <pc:sldChg chg="delSp modSp">
        <pc:chgData name="Amaury Gremaud" userId="d26e1613d7451de6" providerId="LiveId" clId="{D3FAB3F3-B0F5-4FF3-98BD-6455FB8D4381}" dt="2017-09-25T15:56:53.511" v="996" actId="27636"/>
        <pc:sldMkLst>
          <pc:docMk/>
          <pc:sldMk cId="14678130" sldId="260"/>
        </pc:sldMkLst>
        <pc:spChg chg="del">
          <ac:chgData name="Amaury Gremaud" userId="d26e1613d7451de6" providerId="LiveId" clId="{D3FAB3F3-B0F5-4FF3-98BD-6455FB8D4381}" dt="2017-09-25T15:33:00.770" v="125" actId="478"/>
          <ac:spMkLst>
            <pc:docMk/>
            <pc:sldMk cId="14678130" sldId="260"/>
            <ac:spMk id="2" creationId="{E2481E8C-92DC-4C8D-89C0-28343A8AFAE9}"/>
          </ac:spMkLst>
        </pc:spChg>
        <pc:spChg chg="mod">
          <ac:chgData name="Amaury Gremaud" userId="d26e1613d7451de6" providerId="LiveId" clId="{D3FAB3F3-B0F5-4FF3-98BD-6455FB8D4381}" dt="2017-09-25T15:56:53.511" v="996" actId="27636"/>
          <ac:spMkLst>
            <pc:docMk/>
            <pc:sldMk cId="14678130" sldId="260"/>
            <ac:spMk id="3" creationId="{D12AEFCD-D63B-4535-AB25-E9C4CCAD591B}"/>
          </ac:spMkLst>
        </pc:spChg>
      </pc:sldChg>
      <pc:sldChg chg="modSp">
        <pc:chgData name="Amaury Gremaud" userId="d26e1613d7451de6" providerId="LiveId" clId="{D3FAB3F3-B0F5-4FF3-98BD-6455FB8D4381}" dt="2017-09-25T15:57:24.684" v="1005" actId="20577"/>
        <pc:sldMkLst>
          <pc:docMk/>
          <pc:sldMk cId="3434672603" sldId="261"/>
        </pc:sldMkLst>
        <pc:spChg chg="mod">
          <ac:chgData name="Amaury Gremaud" userId="d26e1613d7451de6" providerId="LiveId" clId="{D3FAB3F3-B0F5-4FF3-98BD-6455FB8D4381}" dt="2017-09-25T15:44:25.380" v="657" actId="20577"/>
          <ac:spMkLst>
            <pc:docMk/>
            <pc:sldMk cId="3434672603" sldId="261"/>
            <ac:spMk id="2" creationId="{0DB1A93D-95BD-427D-991B-2F8AB929B8EC}"/>
          </ac:spMkLst>
        </pc:spChg>
        <pc:spChg chg="mod">
          <ac:chgData name="Amaury Gremaud" userId="d26e1613d7451de6" providerId="LiveId" clId="{D3FAB3F3-B0F5-4FF3-98BD-6455FB8D4381}" dt="2017-09-25T15:57:24.684" v="1005" actId="20577"/>
          <ac:spMkLst>
            <pc:docMk/>
            <pc:sldMk cId="3434672603" sldId="261"/>
            <ac:spMk id="3" creationId="{7780A76E-E289-4967-99AC-D23F0D3B9D18}"/>
          </ac:spMkLst>
        </pc:spChg>
      </pc:sldChg>
      <pc:sldChg chg="modSp del">
        <pc:chgData name="Amaury Gremaud" userId="d26e1613d7451de6" providerId="LiveId" clId="{D3FAB3F3-B0F5-4FF3-98BD-6455FB8D4381}" dt="2017-09-25T15:43:24.258" v="566" actId="2696"/>
        <pc:sldMkLst>
          <pc:docMk/>
          <pc:sldMk cId="2141469853" sldId="262"/>
        </pc:sldMkLst>
        <pc:spChg chg="mod">
          <ac:chgData name="Amaury Gremaud" userId="d26e1613d7451de6" providerId="LiveId" clId="{D3FAB3F3-B0F5-4FF3-98BD-6455FB8D4381}" dt="2017-09-25T15:42:17.225" v="542"/>
          <ac:spMkLst>
            <pc:docMk/>
            <pc:sldMk cId="2141469853" sldId="262"/>
            <ac:spMk id="3" creationId="{909E78C0-1326-4CCB-B03E-9F0EDC43B0B9}"/>
          </ac:spMkLst>
        </pc:spChg>
      </pc:sldChg>
      <pc:sldChg chg="ord">
        <pc:chgData name="Amaury Gremaud" userId="d26e1613d7451de6" providerId="LiveId" clId="{D3FAB3F3-B0F5-4FF3-98BD-6455FB8D4381}" dt="2017-09-25T15:56:25.447" v="988"/>
        <pc:sldMkLst>
          <pc:docMk/>
          <pc:sldMk cId="1335366486" sldId="264"/>
        </pc:sldMkLst>
      </pc:sldChg>
      <pc:sldChg chg="del">
        <pc:chgData name="Amaury Gremaud" userId="d26e1613d7451de6" providerId="LiveId" clId="{D3FAB3F3-B0F5-4FF3-98BD-6455FB8D4381}" dt="2017-09-25T16:02:19.010" v="1117" actId="2696"/>
        <pc:sldMkLst>
          <pc:docMk/>
          <pc:sldMk cId="1672273437" sldId="284"/>
        </pc:sldMkLst>
      </pc:sldChg>
      <pc:sldChg chg="del">
        <pc:chgData name="Amaury Gremaud" userId="d26e1613d7451de6" providerId="LiveId" clId="{D3FAB3F3-B0F5-4FF3-98BD-6455FB8D4381}" dt="2017-09-25T16:02:19.026" v="1118" actId="2696"/>
        <pc:sldMkLst>
          <pc:docMk/>
          <pc:sldMk cId="2881257665" sldId="285"/>
        </pc:sldMkLst>
      </pc:sldChg>
      <pc:sldChg chg="del">
        <pc:chgData name="Amaury Gremaud" userId="d26e1613d7451de6" providerId="LiveId" clId="{D3FAB3F3-B0F5-4FF3-98BD-6455FB8D4381}" dt="2017-09-25T16:02:19.041" v="1119" actId="2696"/>
        <pc:sldMkLst>
          <pc:docMk/>
          <pc:sldMk cId="1938839587" sldId="286"/>
        </pc:sldMkLst>
      </pc:sldChg>
      <pc:sldChg chg="modSp">
        <pc:chgData name="Amaury Gremaud" userId="d26e1613d7451de6" providerId="LiveId" clId="{D3FAB3F3-B0F5-4FF3-98BD-6455FB8D4381}" dt="2017-09-25T15:47:37.386" v="696" actId="20577"/>
        <pc:sldMkLst>
          <pc:docMk/>
          <pc:sldMk cId="3821971603" sldId="288"/>
        </pc:sldMkLst>
        <pc:spChg chg="mod">
          <ac:chgData name="Amaury Gremaud" userId="d26e1613d7451de6" providerId="LiveId" clId="{D3FAB3F3-B0F5-4FF3-98BD-6455FB8D4381}" dt="2017-09-25T15:47:37.386" v="696" actId="20577"/>
          <ac:spMkLst>
            <pc:docMk/>
            <pc:sldMk cId="3821971603" sldId="288"/>
            <ac:spMk id="3" creationId="{886AA0A2-29DD-4953-B0F8-A96BB2267841}"/>
          </ac:spMkLst>
        </pc:spChg>
      </pc:sldChg>
      <pc:sldChg chg="addSp delSp modSp mod ord setBg">
        <pc:chgData name="Amaury Gremaud" userId="d26e1613d7451de6" providerId="LiveId" clId="{D3FAB3F3-B0F5-4FF3-98BD-6455FB8D4381}" dt="2017-09-25T15:52:06.022" v="917"/>
        <pc:sldMkLst>
          <pc:docMk/>
          <pc:sldMk cId="543620269" sldId="291"/>
        </pc:sldMkLst>
        <pc:spChg chg="mod">
          <ac:chgData name="Amaury Gremaud" userId="d26e1613d7451de6" providerId="LiveId" clId="{D3FAB3F3-B0F5-4FF3-98BD-6455FB8D4381}" dt="2017-09-25T15:28:20.105" v="39" actId="20577"/>
          <ac:spMkLst>
            <pc:docMk/>
            <pc:sldMk cId="543620269" sldId="291"/>
            <ac:spMk id="2" creationId="{48ED7DA2-FCB4-453C-96E7-845452BF3D81}"/>
          </ac:spMkLst>
        </pc:spChg>
        <pc:spChg chg="add mod">
          <ac:chgData name="Amaury Gremaud" userId="d26e1613d7451de6" providerId="LiveId" clId="{D3FAB3F3-B0F5-4FF3-98BD-6455FB8D4381}" dt="2017-09-25T15:52:06.022" v="917"/>
          <ac:spMkLst>
            <pc:docMk/>
            <pc:sldMk cId="543620269" sldId="291"/>
            <ac:spMk id="3" creationId="{4E581548-8C42-41C3-9075-4301454BA051}"/>
          </ac:spMkLst>
        </pc:spChg>
        <pc:spChg chg="del mod">
          <ac:chgData name="Amaury Gremaud" userId="d26e1613d7451de6" providerId="LiveId" clId="{D3FAB3F3-B0F5-4FF3-98BD-6455FB8D4381}" dt="2017-09-25T15:27:54.498" v="3" actId="26606"/>
          <ac:spMkLst>
            <pc:docMk/>
            <pc:sldMk cId="543620269" sldId="291"/>
            <ac:spMk id="6" creationId="{ECCCE5D3-7D92-4486-980D-D5F7EF7E267B}"/>
          </ac:spMkLst>
        </pc:spChg>
        <pc:spChg chg="add">
          <ac:chgData name="Amaury Gremaud" userId="d26e1613d7451de6" providerId="LiveId" clId="{D3FAB3F3-B0F5-4FF3-98BD-6455FB8D4381}" dt="2017-09-25T15:27:54.498" v="3" actId="26606"/>
          <ac:spMkLst>
            <pc:docMk/>
            <pc:sldMk cId="543620269" sldId="291"/>
            <ac:spMk id="10" creationId="{08E89D5E-1885-4160-AC77-CC471DD1D0DB}"/>
          </ac:spMkLst>
        </pc:spChg>
        <pc:graphicFrameChg chg="add mod">
          <ac:chgData name="Amaury Gremaud" userId="d26e1613d7451de6" providerId="LiveId" clId="{D3FAB3F3-B0F5-4FF3-98BD-6455FB8D4381}" dt="2017-09-25T15:50:07.754" v="893"/>
          <ac:graphicFrameMkLst>
            <pc:docMk/>
            <pc:sldMk cId="543620269" sldId="291"/>
            <ac:graphicFrameMk id="5" creationId="{00000000-0000-0000-0000-000000000000}"/>
          </ac:graphicFrameMkLst>
        </pc:graphicFrameChg>
        <pc:cxnChg chg="add">
          <ac:chgData name="Amaury Gremaud" userId="d26e1613d7451de6" providerId="LiveId" clId="{D3FAB3F3-B0F5-4FF3-98BD-6455FB8D4381}" dt="2017-09-25T15:27:54.498" v="3" actId="26606"/>
          <ac:cxnSpMkLst>
            <pc:docMk/>
            <pc:sldMk cId="543620269" sldId="291"/>
            <ac:cxnSpMk id="12" creationId="{550D2BD1-98F9-412D-905B-3A843EF4078B}"/>
          </ac:cxnSpMkLst>
        </pc:cxnChg>
      </pc:sldChg>
      <pc:sldChg chg="ord">
        <pc:chgData name="Amaury Gremaud" userId="d26e1613d7451de6" providerId="LiveId" clId="{D3FAB3F3-B0F5-4FF3-98BD-6455FB8D4381}" dt="2017-09-25T15:26:48.136" v="0"/>
        <pc:sldMkLst>
          <pc:docMk/>
          <pc:sldMk cId="3629431419" sldId="292"/>
        </pc:sldMkLst>
      </pc:sldChg>
      <pc:sldChg chg="ord">
        <pc:chgData name="Amaury Gremaud" userId="d26e1613d7451de6" providerId="LiveId" clId="{D3FAB3F3-B0F5-4FF3-98BD-6455FB8D4381}" dt="2017-09-25T15:27:27.810" v="1"/>
        <pc:sldMkLst>
          <pc:docMk/>
          <pc:sldMk cId="1776983895" sldId="294"/>
        </pc:sldMkLst>
      </pc:sldChg>
      <pc:sldChg chg="addSp modSp add del">
        <pc:chgData name="Amaury Gremaud" userId="d26e1613d7451de6" providerId="LiveId" clId="{D3FAB3F3-B0F5-4FF3-98BD-6455FB8D4381}" dt="2017-09-25T16:02:25.683" v="1120" actId="2696"/>
        <pc:sldMkLst>
          <pc:docMk/>
          <pc:sldMk cId="4118513828" sldId="295"/>
        </pc:sldMkLst>
        <pc:spChg chg="add mod">
          <ac:chgData name="Amaury Gremaud" userId="d26e1613d7451de6" providerId="LiveId" clId="{D3FAB3F3-B0F5-4FF3-98BD-6455FB8D4381}" dt="2017-09-25T15:35:56.802" v="202" actId="255"/>
          <ac:spMkLst>
            <pc:docMk/>
            <pc:sldMk cId="4118513828" sldId="295"/>
            <ac:spMk id="2" creationId="{A6802E49-6CDF-4E47-84B1-1E54D11BC54F}"/>
          </ac:spMkLst>
        </pc:spChg>
        <pc:spChg chg="add mod">
          <ac:chgData name="Amaury Gremaud" userId="d26e1613d7451de6" providerId="LiveId" clId="{D3FAB3F3-B0F5-4FF3-98BD-6455FB8D4381}" dt="2017-09-25T15:37:47.699" v="355" actId="20577"/>
          <ac:spMkLst>
            <pc:docMk/>
            <pc:sldMk cId="4118513828" sldId="295"/>
            <ac:spMk id="3" creationId="{B6334F4C-0A90-4255-A3D5-33C85131E22F}"/>
          </ac:spMkLst>
        </pc:spChg>
        <pc:spChg chg="add mod">
          <ac:chgData name="Amaury Gremaud" userId="d26e1613d7451de6" providerId="LiveId" clId="{D3FAB3F3-B0F5-4FF3-98BD-6455FB8D4381}" dt="2017-09-25T15:38:18.499" v="374" actId="27636"/>
          <ac:spMkLst>
            <pc:docMk/>
            <pc:sldMk cId="4118513828" sldId="295"/>
            <ac:spMk id="4" creationId="{AC0B0764-3123-4147-AE9E-FCA8DCA4E68B}"/>
          </ac:spMkLst>
        </pc:spChg>
        <pc:spChg chg="add">
          <ac:chgData name="Amaury Gremaud" userId="d26e1613d7451de6" providerId="LiveId" clId="{D3FAB3F3-B0F5-4FF3-98BD-6455FB8D4381}" dt="2017-09-25T15:35:06.382" v="192" actId="26606"/>
          <ac:spMkLst>
            <pc:docMk/>
            <pc:sldMk cId="4118513828" sldId="295"/>
            <ac:spMk id="9" creationId="{0E442549-290E-4B7E-892E-F2DB911DD205}"/>
          </ac:spMkLst>
        </pc:spChg>
      </pc:sldChg>
      <pc:sldChg chg="addSp delSp modSp add">
        <pc:chgData name="Amaury Gremaud" userId="d26e1613d7451de6" providerId="LiveId" clId="{D3FAB3F3-B0F5-4FF3-98BD-6455FB8D4381}" dt="2017-09-25T16:01:09.354" v="1116" actId="26606"/>
        <pc:sldMkLst>
          <pc:docMk/>
          <pc:sldMk cId="2508097342" sldId="296"/>
        </pc:sldMkLst>
        <pc:spChg chg="del">
          <ac:chgData name="Amaury Gremaud" userId="d26e1613d7451de6" providerId="LiveId" clId="{D3FAB3F3-B0F5-4FF3-98BD-6455FB8D4381}" dt="2017-09-25T16:00:48.206" v="1101"/>
          <ac:spMkLst>
            <pc:docMk/>
            <pc:sldMk cId="2508097342" sldId="296"/>
            <ac:spMk id="2" creationId="{F579AF58-53E5-4117-91E9-0BAFBD87BABB}"/>
          </ac:spMkLst>
        </pc:spChg>
        <pc:spChg chg="del">
          <ac:chgData name="Amaury Gremaud" userId="d26e1613d7451de6" providerId="LiveId" clId="{D3FAB3F3-B0F5-4FF3-98BD-6455FB8D4381}" dt="2017-09-25T16:00:48.206" v="1101"/>
          <ac:spMkLst>
            <pc:docMk/>
            <pc:sldMk cId="2508097342" sldId="296"/>
            <ac:spMk id="3" creationId="{5058C420-5482-446C-B975-FC3D13CB05B3}"/>
          </ac:spMkLst>
        </pc:spChg>
        <pc:spChg chg="add mod">
          <ac:chgData name="Amaury Gremaud" userId="d26e1613d7451de6" providerId="LiveId" clId="{D3FAB3F3-B0F5-4FF3-98BD-6455FB8D4381}" dt="2017-09-25T16:01:09.354" v="1116" actId="26606"/>
          <ac:spMkLst>
            <pc:docMk/>
            <pc:sldMk cId="2508097342" sldId="296"/>
            <ac:spMk id="4" creationId="{2B3E0100-3A95-43D1-971E-A8AD117D2853}"/>
          </ac:spMkLst>
        </pc:spChg>
        <pc:spChg chg="add mod">
          <ac:chgData name="Amaury Gremaud" userId="d26e1613d7451de6" providerId="LiveId" clId="{D3FAB3F3-B0F5-4FF3-98BD-6455FB8D4381}" dt="2017-09-25T16:01:09.354" v="1116" actId="26606"/>
          <ac:spMkLst>
            <pc:docMk/>
            <pc:sldMk cId="2508097342" sldId="296"/>
            <ac:spMk id="5" creationId="{33A79CFA-4CED-450D-BC2C-17C54D6BD6C1}"/>
          </ac:spMkLst>
        </pc:spChg>
        <pc:spChg chg="add">
          <ac:chgData name="Amaury Gremaud" userId="d26e1613d7451de6" providerId="LiveId" clId="{D3FAB3F3-B0F5-4FF3-98BD-6455FB8D4381}" dt="2017-09-25T16:01:09.354" v="1116" actId="26606"/>
          <ac:spMkLst>
            <pc:docMk/>
            <pc:sldMk cId="2508097342" sldId="296"/>
            <ac:spMk id="10" creationId="{00000000-0000-0000-0000-000000000000}"/>
          </ac:spMkLst>
        </pc:spChg>
        <pc:spChg chg="add">
          <ac:chgData name="Amaury Gremaud" userId="d26e1613d7451de6" providerId="LiveId" clId="{D3FAB3F3-B0F5-4FF3-98BD-6455FB8D4381}" dt="2017-09-25T16:01:09.354" v="1116" actId="26606"/>
          <ac:spMkLst>
            <pc:docMk/>
            <pc:sldMk cId="2508097342" sldId="296"/>
            <ac:spMk id="12" creationId="{559AE206-7EBA-4D33-8BC9-9D8158553F0E}"/>
          </ac:spMkLst>
        </pc:spChg>
        <pc:spChg chg="add">
          <ac:chgData name="Amaury Gremaud" userId="d26e1613d7451de6" providerId="LiveId" clId="{D3FAB3F3-B0F5-4FF3-98BD-6455FB8D4381}" dt="2017-09-25T16:01:09.354" v="1116" actId="26606"/>
          <ac:spMkLst>
            <pc:docMk/>
            <pc:sldMk cId="2508097342" sldId="296"/>
            <ac:spMk id="16" creationId="{B672F332-AF08-46C6-94F0-77684310D7B7}"/>
          </ac:spMkLst>
        </pc:spChg>
        <pc:spChg chg="add">
          <ac:chgData name="Amaury Gremaud" userId="d26e1613d7451de6" providerId="LiveId" clId="{D3FAB3F3-B0F5-4FF3-98BD-6455FB8D4381}" dt="2017-09-25T16:01:09.354" v="1116" actId="26606"/>
          <ac:spMkLst>
            <pc:docMk/>
            <pc:sldMk cId="2508097342" sldId="296"/>
            <ac:spMk id="18" creationId="{34244EF8-D73A-40E1-BE73-D46E6B4B04ED}"/>
          </ac:spMkLst>
        </pc:spChg>
        <pc:spChg chg="add">
          <ac:chgData name="Amaury Gremaud" userId="d26e1613d7451de6" providerId="LiveId" clId="{D3FAB3F3-B0F5-4FF3-98BD-6455FB8D4381}" dt="2017-09-25T16:01:09.354" v="1116" actId="26606"/>
          <ac:spMkLst>
            <pc:docMk/>
            <pc:sldMk cId="2508097342" sldId="296"/>
            <ac:spMk id="20" creationId="{AB84D7E8-4ECB-42D7-ADBF-01689B0F24AE}"/>
          </ac:spMkLst>
        </pc:spChg>
        <pc:spChg chg="add">
          <ac:chgData name="Amaury Gremaud" userId="d26e1613d7451de6" providerId="LiveId" clId="{D3FAB3F3-B0F5-4FF3-98BD-6455FB8D4381}" dt="2017-09-25T16:01:09.354" v="1116" actId="26606"/>
          <ac:spMkLst>
            <pc:docMk/>
            <pc:sldMk cId="2508097342" sldId="296"/>
            <ac:spMk id="22" creationId="{6437D937-A7F1-4011-92B4-328E5BE1B166}"/>
          </ac:spMkLst>
        </pc:spChg>
        <pc:cxnChg chg="add">
          <ac:chgData name="Amaury Gremaud" userId="d26e1613d7451de6" providerId="LiveId" clId="{D3FAB3F3-B0F5-4FF3-98BD-6455FB8D4381}" dt="2017-09-25T16:01:09.354" v="1116" actId="26606"/>
          <ac:cxnSpMkLst>
            <pc:docMk/>
            <pc:sldMk cId="2508097342" sldId="296"/>
            <ac:cxnSpMk id="14" creationId="{9E8E38ED-369A-44C2-B635-0BED0E48A6E8}"/>
          </ac:cxnSpMkLst>
        </pc:cxnChg>
      </pc:sldChg>
      <pc:sldChg chg="add">
        <pc:chgData name="Amaury Gremaud" userId="d26e1613d7451de6" providerId="LiveId" clId="{D3FAB3F3-B0F5-4FF3-98BD-6455FB8D4381}" dt="2017-09-25T16:02:33.234" v="1121"/>
        <pc:sldMkLst>
          <pc:docMk/>
          <pc:sldMk cId="645586173" sldId="297"/>
        </pc:sldMkLst>
      </pc:sldChg>
      <pc:sldChg chg="addSp modSp add">
        <pc:chgData name="Amaury Gremaud" userId="d26e1613d7451de6" providerId="LiveId" clId="{D3FAB3F3-B0F5-4FF3-98BD-6455FB8D4381}" dt="2017-09-25T16:03:41.776" v="1156" actId="26606"/>
        <pc:sldMkLst>
          <pc:docMk/>
          <pc:sldMk cId="3070453379" sldId="298"/>
        </pc:sldMkLst>
        <pc:spChg chg="add mod">
          <ac:chgData name="Amaury Gremaud" userId="d26e1613d7451de6" providerId="LiveId" clId="{D3FAB3F3-B0F5-4FF3-98BD-6455FB8D4381}" dt="2017-09-25T16:03:41.776" v="1156" actId="26606"/>
          <ac:spMkLst>
            <pc:docMk/>
            <pc:sldMk cId="3070453379" sldId="298"/>
            <ac:spMk id="2" creationId="{C8FA1C5B-27D8-4A93-A29B-E52F2F89F918}"/>
          </ac:spMkLst>
        </pc:spChg>
        <pc:spChg chg="add mod">
          <ac:chgData name="Amaury Gremaud" userId="d26e1613d7451de6" providerId="LiveId" clId="{D3FAB3F3-B0F5-4FF3-98BD-6455FB8D4381}" dt="2017-09-25T16:03:41.776" v="1156" actId="26606"/>
          <ac:spMkLst>
            <pc:docMk/>
            <pc:sldMk cId="3070453379" sldId="298"/>
            <ac:spMk id="3" creationId="{0B2691B3-A1EA-4F2D-ADA9-107908EA6895}"/>
          </ac:spMkLst>
        </pc:spChg>
        <pc:spChg chg="add">
          <ac:chgData name="Amaury Gremaud" userId="d26e1613d7451de6" providerId="LiveId" clId="{D3FAB3F3-B0F5-4FF3-98BD-6455FB8D4381}" dt="2017-09-25T16:03:41.776" v="1156" actId="26606"/>
          <ac:spMkLst>
            <pc:docMk/>
            <pc:sldMk cId="3070453379" sldId="298"/>
            <ac:spMk id="8" creationId="{00000000-0000-0000-0000-000000000000}"/>
          </ac:spMkLst>
        </pc:spChg>
        <pc:spChg chg="add">
          <ac:chgData name="Amaury Gremaud" userId="d26e1613d7451de6" providerId="LiveId" clId="{D3FAB3F3-B0F5-4FF3-98BD-6455FB8D4381}" dt="2017-09-25T16:03:41.776" v="1156" actId="26606"/>
          <ac:spMkLst>
            <pc:docMk/>
            <pc:sldMk cId="3070453379" sldId="298"/>
            <ac:spMk id="10" creationId="{559AE206-7EBA-4D33-8BC9-9D8158553F0E}"/>
          </ac:spMkLst>
        </pc:spChg>
        <pc:spChg chg="add">
          <ac:chgData name="Amaury Gremaud" userId="d26e1613d7451de6" providerId="LiveId" clId="{D3FAB3F3-B0F5-4FF3-98BD-6455FB8D4381}" dt="2017-09-25T16:03:41.776" v="1156" actId="26606"/>
          <ac:spMkLst>
            <pc:docMk/>
            <pc:sldMk cId="3070453379" sldId="298"/>
            <ac:spMk id="14" creationId="{B672F332-AF08-46C6-94F0-77684310D7B7}"/>
          </ac:spMkLst>
        </pc:spChg>
        <pc:spChg chg="add">
          <ac:chgData name="Amaury Gremaud" userId="d26e1613d7451de6" providerId="LiveId" clId="{D3FAB3F3-B0F5-4FF3-98BD-6455FB8D4381}" dt="2017-09-25T16:03:41.776" v="1156" actId="26606"/>
          <ac:spMkLst>
            <pc:docMk/>
            <pc:sldMk cId="3070453379" sldId="298"/>
            <ac:spMk id="16" creationId="{34244EF8-D73A-40E1-BE73-D46E6B4B04ED}"/>
          </ac:spMkLst>
        </pc:spChg>
        <pc:spChg chg="add">
          <ac:chgData name="Amaury Gremaud" userId="d26e1613d7451de6" providerId="LiveId" clId="{D3FAB3F3-B0F5-4FF3-98BD-6455FB8D4381}" dt="2017-09-25T16:03:41.776" v="1156" actId="26606"/>
          <ac:spMkLst>
            <pc:docMk/>
            <pc:sldMk cId="3070453379" sldId="298"/>
            <ac:spMk id="18" creationId="{AB84D7E8-4ECB-42D7-ADBF-01689B0F24AE}"/>
          </ac:spMkLst>
        </pc:spChg>
        <pc:spChg chg="add">
          <ac:chgData name="Amaury Gremaud" userId="d26e1613d7451de6" providerId="LiveId" clId="{D3FAB3F3-B0F5-4FF3-98BD-6455FB8D4381}" dt="2017-09-25T16:03:41.776" v="1156" actId="26606"/>
          <ac:spMkLst>
            <pc:docMk/>
            <pc:sldMk cId="3070453379" sldId="298"/>
            <ac:spMk id="20" creationId="{6437D937-A7F1-4011-92B4-328E5BE1B166}"/>
          </ac:spMkLst>
        </pc:spChg>
        <pc:cxnChg chg="add">
          <ac:chgData name="Amaury Gremaud" userId="d26e1613d7451de6" providerId="LiveId" clId="{D3FAB3F3-B0F5-4FF3-98BD-6455FB8D4381}" dt="2017-09-25T16:03:41.776" v="1156" actId="26606"/>
          <ac:cxnSpMkLst>
            <pc:docMk/>
            <pc:sldMk cId="3070453379" sldId="298"/>
            <ac:cxnSpMk id="12" creationId="{9E8E38ED-369A-44C2-B635-0BED0E48A6E8}"/>
          </ac:cxnSpMkLst>
        </pc:cxnChg>
      </pc:sldChg>
      <pc:sldChg chg="addSp modSp add">
        <pc:chgData name="Amaury Gremaud" userId="d26e1613d7451de6" providerId="LiveId" clId="{D3FAB3F3-B0F5-4FF3-98BD-6455FB8D4381}" dt="2017-09-25T16:04:59.010" v="1199" actId="26606"/>
        <pc:sldMkLst>
          <pc:docMk/>
          <pc:sldMk cId="3735125256" sldId="299"/>
        </pc:sldMkLst>
        <pc:spChg chg="add mod">
          <ac:chgData name="Amaury Gremaud" userId="d26e1613d7451de6" providerId="LiveId" clId="{D3FAB3F3-B0F5-4FF3-98BD-6455FB8D4381}" dt="2017-09-25T16:04:59.010" v="1199" actId="26606"/>
          <ac:spMkLst>
            <pc:docMk/>
            <pc:sldMk cId="3735125256" sldId="299"/>
            <ac:spMk id="2" creationId="{A2AB3C04-3D97-43C8-9BD2-F26C9BA1433B}"/>
          </ac:spMkLst>
        </pc:spChg>
        <pc:spChg chg="add mod">
          <ac:chgData name="Amaury Gremaud" userId="d26e1613d7451de6" providerId="LiveId" clId="{D3FAB3F3-B0F5-4FF3-98BD-6455FB8D4381}" dt="2017-09-25T16:04:59.010" v="1199" actId="26606"/>
          <ac:spMkLst>
            <pc:docMk/>
            <pc:sldMk cId="3735125256" sldId="299"/>
            <ac:spMk id="3" creationId="{06F9EDF5-6D62-4F41-8A47-2BB0E4DE2186}"/>
          </ac:spMkLst>
        </pc:spChg>
        <pc:spChg chg="add">
          <ac:chgData name="Amaury Gremaud" userId="d26e1613d7451de6" providerId="LiveId" clId="{D3FAB3F3-B0F5-4FF3-98BD-6455FB8D4381}" dt="2017-09-25T16:04:59.010" v="1199" actId="26606"/>
          <ac:spMkLst>
            <pc:docMk/>
            <pc:sldMk cId="3735125256" sldId="299"/>
            <ac:spMk id="8" creationId="{559AE206-7EBA-4D33-8BC9-9D8158553F0E}"/>
          </ac:spMkLst>
        </pc:spChg>
        <pc:spChg chg="add">
          <ac:chgData name="Amaury Gremaud" userId="d26e1613d7451de6" providerId="LiveId" clId="{D3FAB3F3-B0F5-4FF3-98BD-6455FB8D4381}" dt="2017-09-25T16:04:59.010" v="1199" actId="26606"/>
          <ac:spMkLst>
            <pc:docMk/>
            <pc:sldMk cId="3735125256" sldId="299"/>
            <ac:spMk id="12" creationId="{B672F332-AF08-46C6-94F0-77684310D7B7}"/>
          </ac:spMkLst>
        </pc:spChg>
        <pc:spChg chg="add">
          <ac:chgData name="Amaury Gremaud" userId="d26e1613d7451de6" providerId="LiveId" clId="{D3FAB3F3-B0F5-4FF3-98BD-6455FB8D4381}" dt="2017-09-25T16:04:59.010" v="1199" actId="26606"/>
          <ac:spMkLst>
            <pc:docMk/>
            <pc:sldMk cId="3735125256" sldId="299"/>
            <ac:spMk id="14" creationId="{34244EF8-D73A-40E1-BE73-D46E6B4B04ED}"/>
          </ac:spMkLst>
        </pc:spChg>
        <pc:spChg chg="add">
          <ac:chgData name="Amaury Gremaud" userId="d26e1613d7451de6" providerId="LiveId" clId="{D3FAB3F3-B0F5-4FF3-98BD-6455FB8D4381}" dt="2017-09-25T16:04:59.010" v="1199" actId="26606"/>
          <ac:spMkLst>
            <pc:docMk/>
            <pc:sldMk cId="3735125256" sldId="299"/>
            <ac:spMk id="16" creationId="{AB84D7E8-4ECB-42D7-ADBF-01689B0F24AE}"/>
          </ac:spMkLst>
        </pc:spChg>
        <pc:spChg chg="add">
          <ac:chgData name="Amaury Gremaud" userId="d26e1613d7451de6" providerId="LiveId" clId="{D3FAB3F3-B0F5-4FF3-98BD-6455FB8D4381}" dt="2017-09-25T16:04:59.010" v="1199" actId="26606"/>
          <ac:spMkLst>
            <pc:docMk/>
            <pc:sldMk cId="3735125256" sldId="299"/>
            <ac:spMk id="18" creationId="{6437D937-A7F1-4011-92B4-328E5BE1B166}"/>
          </ac:spMkLst>
        </pc:spChg>
        <pc:cxnChg chg="add">
          <ac:chgData name="Amaury Gremaud" userId="d26e1613d7451de6" providerId="LiveId" clId="{D3FAB3F3-B0F5-4FF3-98BD-6455FB8D4381}" dt="2017-09-25T16:04:59.010" v="1199" actId="26606"/>
          <ac:cxnSpMkLst>
            <pc:docMk/>
            <pc:sldMk cId="3735125256" sldId="299"/>
            <ac:cxnSpMk id="10" creationId="{9E8E38ED-369A-44C2-B635-0BED0E48A6E8}"/>
          </ac:cxnSpMkLst>
        </pc:cxnChg>
      </pc:sldChg>
      <pc:sldChg chg="add">
        <pc:chgData name="Amaury Gremaud" userId="d26e1613d7451de6" providerId="LiveId" clId="{D3FAB3F3-B0F5-4FF3-98BD-6455FB8D4381}" dt="2017-09-25T16:05:48.307" v="1200"/>
        <pc:sldMkLst>
          <pc:docMk/>
          <pc:sldMk cId="696110494" sldId="30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464C27-109D-4821-953F-0CBD3C0EB19E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2CF87301-37FC-4C70-A455-0827C95049C1}">
      <dgm:prSet custT="1"/>
      <dgm:spPr/>
      <dgm:t>
        <a:bodyPr/>
        <a:lstStyle/>
        <a:p>
          <a:r>
            <a:rPr lang="pt-BR" sz="3200"/>
            <a:t>Anos 60</a:t>
          </a:r>
          <a:endParaRPr lang="en-US" sz="3200"/>
        </a:p>
      </dgm:t>
    </dgm:pt>
    <dgm:pt modelId="{01F9F59A-4517-4B4C-8D83-BCF666726101}" type="parTrans" cxnId="{F84D811A-3B08-4182-BEDB-98DF1A965C0F}">
      <dgm:prSet/>
      <dgm:spPr/>
      <dgm:t>
        <a:bodyPr/>
        <a:lstStyle/>
        <a:p>
          <a:endParaRPr lang="en-US" sz="4000"/>
        </a:p>
      </dgm:t>
    </dgm:pt>
    <dgm:pt modelId="{2476BCF0-0D6E-4E44-8428-CF22308361FF}" type="sibTrans" cxnId="{F84D811A-3B08-4182-BEDB-98DF1A965C0F}">
      <dgm:prSet/>
      <dgm:spPr/>
      <dgm:t>
        <a:bodyPr/>
        <a:lstStyle/>
        <a:p>
          <a:endParaRPr lang="en-US" sz="4000"/>
        </a:p>
      </dgm:t>
    </dgm:pt>
    <dgm:pt modelId="{54EEAA0A-C25A-41D1-89DC-BE3AFA513497}">
      <dgm:prSet custT="1"/>
      <dgm:spPr/>
      <dgm:t>
        <a:bodyPr/>
        <a:lstStyle/>
        <a:p>
          <a:r>
            <a:rPr lang="pt-BR" sz="2800"/>
            <a:t>Problemas passaram a afetar estas estratégias </a:t>
          </a:r>
          <a:endParaRPr lang="en-US" sz="2800"/>
        </a:p>
      </dgm:t>
    </dgm:pt>
    <dgm:pt modelId="{0550D2B5-EFB1-46A1-B464-07618581A6EF}" type="parTrans" cxnId="{88A2F7B4-3173-44B3-BA02-E8FDDA565527}">
      <dgm:prSet/>
      <dgm:spPr/>
      <dgm:t>
        <a:bodyPr/>
        <a:lstStyle/>
        <a:p>
          <a:endParaRPr lang="en-US" sz="4000"/>
        </a:p>
      </dgm:t>
    </dgm:pt>
    <dgm:pt modelId="{B42A488B-486B-4823-BC2C-8EB77E7656CB}" type="sibTrans" cxnId="{88A2F7B4-3173-44B3-BA02-E8FDDA565527}">
      <dgm:prSet/>
      <dgm:spPr/>
      <dgm:t>
        <a:bodyPr/>
        <a:lstStyle/>
        <a:p>
          <a:endParaRPr lang="en-US" sz="4000"/>
        </a:p>
      </dgm:t>
    </dgm:pt>
    <dgm:pt modelId="{A9C4524B-0569-4D20-AD0E-280070FF82CB}">
      <dgm:prSet custT="1"/>
      <dgm:spPr/>
      <dgm:t>
        <a:bodyPr/>
        <a:lstStyle/>
        <a:p>
          <a:r>
            <a:rPr lang="pt-BR" sz="1600"/>
            <a:t>PDP – começam a ser discutidas </a:t>
          </a:r>
          <a:endParaRPr lang="en-US" sz="1600"/>
        </a:p>
      </dgm:t>
    </dgm:pt>
    <dgm:pt modelId="{599B9113-65E7-492C-97E9-238E2B7A97AD}" type="parTrans" cxnId="{34B0367D-3602-4899-B1D5-223745DE6CD8}">
      <dgm:prSet/>
      <dgm:spPr/>
      <dgm:t>
        <a:bodyPr/>
        <a:lstStyle/>
        <a:p>
          <a:endParaRPr lang="en-US" sz="4000"/>
        </a:p>
      </dgm:t>
    </dgm:pt>
    <dgm:pt modelId="{05775D31-2935-4CB8-88D1-F2612D853D20}" type="sibTrans" cxnId="{34B0367D-3602-4899-B1D5-223745DE6CD8}">
      <dgm:prSet/>
      <dgm:spPr/>
      <dgm:t>
        <a:bodyPr/>
        <a:lstStyle/>
        <a:p>
          <a:endParaRPr lang="en-US" sz="4000"/>
        </a:p>
      </dgm:t>
    </dgm:pt>
    <dgm:pt modelId="{15A32655-9AB3-4DBD-99C4-C356E99C9BA5}">
      <dgm:prSet custT="1"/>
      <dgm:spPr/>
      <dgm:t>
        <a:bodyPr/>
        <a:lstStyle/>
        <a:p>
          <a:r>
            <a:rPr lang="pt-BR" sz="2800"/>
            <a:t>Decisões sobre manutenção ou não das estratégias </a:t>
          </a:r>
          <a:endParaRPr lang="en-US" sz="2800"/>
        </a:p>
      </dgm:t>
    </dgm:pt>
    <dgm:pt modelId="{3599DDAE-A57F-4A65-8C37-45577A86A7D0}" type="parTrans" cxnId="{8E6DF53B-3145-4A76-A97F-82CB7662F9AC}">
      <dgm:prSet/>
      <dgm:spPr/>
      <dgm:t>
        <a:bodyPr/>
        <a:lstStyle/>
        <a:p>
          <a:endParaRPr lang="en-US" sz="4000"/>
        </a:p>
      </dgm:t>
    </dgm:pt>
    <dgm:pt modelId="{E233CF9D-73F0-47DC-AAEB-C297BAC11F79}" type="sibTrans" cxnId="{8E6DF53B-3145-4A76-A97F-82CB7662F9AC}">
      <dgm:prSet/>
      <dgm:spPr/>
      <dgm:t>
        <a:bodyPr/>
        <a:lstStyle/>
        <a:p>
          <a:endParaRPr lang="en-US" sz="4000"/>
        </a:p>
      </dgm:t>
    </dgm:pt>
    <dgm:pt modelId="{29B53C52-1B90-4A02-9169-696E4AA7A324}">
      <dgm:prSet custT="1"/>
      <dgm:spPr/>
      <dgm:t>
        <a:bodyPr/>
        <a:lstStyle/>
        <a:p>
          <a:r>
            <a:rPr lang="pt-BR" sz="3200"/>
            <a:t>Anos 80/90</a:t>
          </a:r>
          <a:endParaRPr lang="en-US" sz="3200"/>
        </a:p>
      </dgm:t>
    </dgm:pt>
    <dgm:pt modelId="{FC3CF6C9-7547-4965-B59A-8189716A8019}" type="parTrans" cxnId="{9362E0E6-0A3B-46B4-9AD3-5F6450AFBA1F}">
      <dgm:prSet/>
      <dgm:spPr/>
      <dgm:t>
        <a:bodyPr/>
        <a:lstStyle/>
        <a:p>
          <a:endParaRPr lang="en-US" sz="4000"/>
        </a:p>
      </dgm:t>
    </dgm:pt>
    <dgm:pt modelId="{BF54DCA9-1806-4526-8366-318A48D604AE}" type="sibTrans" cxnId="{9362E0E6-0A3B-46B4-9AD3-5F6450AFBA1F}">
      <dgm:prSet/>
      <dgm:spPr/>
      <dgm:t>
        <a:bodyPr/>
        <a:lstStyle/>
        <a:p>
          <a:endParaRPr lang="en-US" sz="4000"/>
        </a:p>
      </dgm:t>
    </dgm:pt>
    <dgm:pt modelId="{FAD71C75-9DA7-4E56-B54A-8B3957C68A75}">
      <dgm:prSet custT="1"/>
      <dgm:spPr/>
      <dgm:t>
        <a:bodyPr/>
        <a:lstStyle/>
        <a:p>
          <a:r>
            <a:rPr lang="pt-BR" sz="2400" dirty="0"/>
            <a:t>Problemas se agravam / novos problemas: PDP – fortemente discutidas - criticadas</a:t>
          </a:r>
          <a:endParaRPr lang="en-US" sz="2400" dirty="0"/>
        </a:p>
      </dgm:t>
    </dgm:pt>
    <dgm:pt modelId="{4F4F305E-DCF3-4ED2-B60F-04860B8D5F04}" type="parTrans" cxnId="{D3A4E23E-8060-4B6B-9B48-DC93AD2FC99E}">
      <dgm:prSet/>
      <dgm:spPr/>
      <dgm:t>
        <a:bodyPr/>
        <a:lstStyle/>
        <a:p>
          <a:endParaRPr lang="en-US" sz="4000"/>
        </a:p>
      </dgm:t>
    </dgm:pt>
    <dgm:pt modelId="{A3C5076E-E99B-425C-B881-1B60545A25F0}" type="sibTrans" cxnId="{D3A4E23E-8060-4B6B-9B48-DC93AD2FC99E}">
      <dgm:prSet/>
      <dgm:spPr/>
      <dgm:t>
        <a:bodyPr/>
        <a:lstStyle/>
        <a:p>
          <a:endParaRPr lang="en-US" sz="4000"/>
        </a:p>
      </dgm:t>
    </dgm:pt>
    <dgm:pt modelId="{04E86F65-9595-46BE-A2E4-456858D9E4D9}">
      <dgm:prSet custT="1"/>
      <dgm:spPr/>
      <dgm:t>
        <a:bodyPr/>
        <a:lstStyle/>
        <a:p>
          <a:r>
            <a:rPr lang="pt-BR" sz="2400" dirty="0"/>
            <a:t>Consenso de Washington: PDP abandonadas (substituídas por PDP pro mercado)</a:t>
          </a:r>
          <a:endParaRPr lang="en-US" sz="2400" dirty="0"/>
        </a:p>
      </dgm:t>
    </dgm:pt>
    <dgm:pt modelId="{B205E812-692A-4BD7-8967-7A3386B6F99A}" type="parTrans" cxnId="{8B8CC1DD-19E3-492D-BAEC-BBD6876DF978}">
      <dgm:prSet/>
      <dgm:spPr/>
      <dgm:t>
        <a:bodyPr/>
        <a:lstStyle/>
        <a:p>
          <a:endParaRPr lang="en-US" sz="4000"/>
        </a:p>
      </dgm:t>
    </dgm:pt>
    <dgm:pt modelId="{0A02BDF8-A425-4476-9CAE-C9504B9C6F79}" type="sibTrans" cxnId="{8B8CC1DD-19E3-492D-BAEC-BBD6876DF978}">
      <dgm:prSet/>
      <dgm:spPr/>
      <dgm:t>
        <a:bodyPr/>
        <a:lstStyle/>
        <a:p>
          <a:endParaRPr lang="en-US" sz="4000"/>
        </a:p>
      </dgm:t>
    </dgm:pt>
    <dgm:pt modelId="{F4A9A975-9943-4000-808A-ECE2951A440A}">
      <dgm:prSet custT="1"/>
      <dgm:spPr/>
      <dgm:t>
        <a:bodyPr/>
        <a:lstStyle/>
        <a:p>
          <a:r>
            <a:rPr lang="pt-BR" sz="3200"/>
            <a:t>Anos 2000/hoje</a:t>
          </a:r>
          <a:endParaRPr lang="en-US" sz="3200"/>
        </a:p>
      </dgm:t>
    </dgm:pt>
    <dgm:pt modelId="{2DA5787A-D14D-4300-B8B3-A2F05E76E13F}" type="parTrans" cxnId="{4920503F-FFE8-491E-AEFB-B787F7EE0419}">
      <dgm:prSet/>
      <dgm:spPr/>
      <dgm:t>
        <a:bodyPr/>
        <a:lstStyle/>
        <a:p>
          <a:endParaRPr lang="en-US" sz="4000"/>
        </a:p>
      </dgm:t>
    </dgm:pt>
    <dgm:pt modelId="{1773D45D-D529-44E2-B355-39E5571035A1}" type="sibTrans" cxnId="{4920503F-FFE8-491E-AEFB-B787F7EE0419}">
      <dgm:prSet/>
      <dgm:spPr/>
      <dgm:t>
        <a:bodyPr/>
        <a:lstStyle/>
        <a:p>
          <a:endParaRPr lang="en-US" sz="4000"/>
        </a:p>
      </dgm:t>
    </dgm:pt>
    <dgm:pt modelId="{653ED031-CCBE-4063-99B9-320BFD17FF45}">
      <dgm:prSet custT="1"/>
      <dgm:spPr/>
      <dgm:t>
        <a:bodyPr anchor="ctr"/>
        <a:lstStyle/>
        <a:p>
          <a:r>
            <a:rPr lang="pt-BR" sz="2400" dirty="0">
              <a:solidFill>
                <a:schemeClr val="bg1"/>
              </a:solidFill>
            </a:rPr>
            <a:t>PDP pro mercado – não efeitos positivos como esperados </a:t>
          </a:r>
          <a:endParaRPr lang="en-US" sz="2400" dirty="0">
            <a:solidFill>
              <a:schemeClr val="bg1"/>
            </a:solidFill>
          </a:endParaRPr>
        </a:p>
      </dgm:t>
    </dgm:pt>
    <dgm:pt modelId="{AB640349-10D6-4E61-9495-8A8794FF6110}" type="parTrans" cxnId="{70BB00B8-622A-4C56-ADA0-C46C47BCABA9}">
      <dgm:prSet/>
      <dgm:spPr/>
      <dgm:t>
        <a:bodyPr/>
        <a:lstStyle/>
        <a:p>
          <a:endParaRPr lang="en-US" sz="4000"/>
        </a:p>
      </dgm:t>
    </dgm:pt>
    <dgm:pt modelId="{D2B53D20-AC81-40DB-B102-B3F3BC61722C}" type="sibTrans" cxnId="{70BB00B8-622A-4C56-ADA0-C46C47BCABA9}">
      <dgm:prSet/>
      <dgm:spPr/>
      <dgm:t>
        <a:bodyPr/>
        <a:lstStyle/>
        <a:p>
          <a:endParaRPr lang="en-US" sz="4000"/>
        </a:p>
      </dgm:t>
    </dgm:pt>
    <dgm:pt modelId="{6312961D-243A-45E7-A78A-4B968785FCF2}">
      <dgm:prSet custT="1"/>
      <dgm:spPr/>
      <dgm:t>
        <a:bodyPr anchor="ctr"/>
        <a:lstStyle/>
        <a:p>
          <a:r>
            <a:rPr lang="pt-BR" sz="1800" dirty="0">
              <a:solidFill>
                <a:schemeClr val="bg1"/>
              </a:solidFill>
            </a:rPr>
            <a:t>Exagero nos custos das politicas liberalizantes; politicas liberalizantes não implementadas</a:t>
          </a:r>
          <a:endParaRPr lang="en-US" sz="1800" dirty="0">
            <a:solidFill>
              <a:schemeClr val="bg1"/>
            </a:solidFill>
          </a:endParaRPr>
        </a:p>
      </dgm:t>
    </dgm:pt>
    <dgm:pt modelId="{69DE5799-D445-4F63-954C-CFE13ACFE0B1}" type="parTrans" cxnId="{8FCFA3E8-4D23-4D32-88FD-8DD3BCC8A2C2}">
      <dgm:prSet/>
      <dgm:spPr/>
      <dgm:t>
        <a:bodyPr/>
        <a:lstStyle/>
        <a:p>
          <a:endParaRPr lang="en-US" sz="4000"/>
        </a:p>
      </dgm:t>
    </dgm:pt>
    <dgm:pt modelId="{E38BB058-0769-453F-AB9B-B9E3E7FF7975}" type="sibTrans" cxnId="{8FCFA3E8-4D23-4D32-88FD-8DD3BCC8A2C2}">
      <dgm:prSet/>
      <dgm:spPr/>
      <dgm:t>
        <a:bodyPr/>
        <a:lstStyle/>
        <a:p>
          <a:endParaRPr lang="en-US" sz="4000"/>
        </a:p>
      </dgm:t>
    </dgm:pt>
    <dgm:pt modelId="{E852DB27-D52F-4AB0-8DFF-DA4258936B6A}">
      <dgm:prSet custT="1"/>
      <dgm:spPr/>
      <dgm:t>
        <a:bodyPr anchor="ctr"/>
        <a:lstStyle/>
        <a:p>
          <a:r>
            <a:rPr lang="pt-BR" sz="1800" dirty="0">
              <a:solidFill>
                <a:schemeClr val="bg1"/>
              </a:solidFill>
            </a:rPr>
            <a:t>Reavaliação (Exagero na visão negativa) das politicas anteriores ?</a:t>
          </a:r>
          <a:endParaRPr lang="en-US" sz="1800" dirty="0">
            <a:solidFill>
              <a:schemeClr val="bg1"/>
            </a:solidFill>
          </a:endParaRPr>
        </a:p>
      </dgm:t>
    </dgm:pt>
    <dgm:pt modelId="{8D97CACC-B278-480A-A996-902B33FC3CB2}" type="parTrans" cxnId="{30E84CC6-49B2-4388-9389-73CE1E340BEC}">
      <dgm:prSet/>
      <dgm:spPr/>
      <dgm:t>
        <a:bodyPr/>
        <a:lstStyle/>
        <a:p>
          <a:endParaRPr lang="en-US" sz="4000"/>
        </a:p>
      </dgm:t>
    </dgm:pt>
    <dgm:pt modelId="{489FE6D5-0749-4A97-A1CE-0B8E04EA9824}" type="sibTrans" cxnId="{30E84CC6-49B2-4388-9389-73CE1E340BEC}">
      <dgm:prSet/>
      <dgm:spPr/>
      <dgm:t>
        <a:bodyPr/>
        <a:lstStyle/>
        <a:p>
          <a:endParaRPr lang="en-US" sz="4000"/>
        </a:p>
      </dgm:t>
    </dgm:pt>
    <dgm:pt modelId="{63606351-0548-468E-A273-B9AABFBCD140}">
      <dgm:prSet custT="1"/>
      <dgm:spPr/>
      <dgm:t>
        <a:bodyPr anchor="ctr"/>
        <a:lstStyle/>
        <a:p>
          <a:r>
            <a:rPr lang="pt-BR" sz="1800" dirty="0">
              <a:solidFill>
                <a:schemeClr val="bg1"/>
              </a:solidFill>
            </a:rPr>
            <a:t>Em direção de uma revalidação de PDP </a:t>
          </a:r>
          <a:r>
            <a:rPr lang="pt-BR" sz="2000" dirty="0">
              <a:solidFill>
                <a:schemeClr val="bg1"/>
              </a:solidFill>
            </a:rPr>
            <a:t>mas cuidados </a:t>
          </a:r>
          <a:endParaRPr lang="en-US" sz="2000" dirty="0">
            <a:solidFill>
              <a:schemeClr val="bg1"/>
            </a:solidFill>
          </a:endParaRPr>
        </a:p>
      </dgm:t>
    </dgm:pt>
    <dgm:pt modelId="{1172A7F5-C40A-47DD-987A-BE723AB50C03}" type="parTrans" cxnId="{912E21C2-65AB-493C-8863-1077A2C2354B}">
      <dgm:prSet/>
      <dgm:spPr/>
      <dgm:t>
        <a:bodyPr/>
        <a:lstStyle/>
        <a:p>
          <a:endParaRPr lang="en-US" sz="4000"/>
        </a:p>
      </dgm:t>
    </dgm:pt>
    <dgm:pt modelId="{D0D2E6D6-3CFE-4B15-8416-A4872D315104}" type="sibTrans" cxnId="{912E21C2-65AB-493C-8863-1077A2C2354B}">
      <dgm:prSet/>
      <dgm:spPr/>
      <dgm:t>
        <a:bodyPr/>
        <a:lstStyle/>
        <a:p>
          <a:endParaRPr lang="en-US" sz="4000"/>
        </a:p>
      </dgm:t>
    </dgm:pt>
    <dgm:pt modelId="{0C135F26-5712-452E-AF90-B76C5B1EDB95}" type="pres">
      <dgm:prSet presAssocID="{88464C27-109D-4821-953F-0CBD3C0EB1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AD3F4C8-CDAE-4661-A418-3716452DDB10}" type="pres">
      <dgm:prSet presAssocID="{2CF87301-37FC-4C70-A455-0827C95049C1}" presName="linNode" presStyleCnt="0"/>
      <dgm:spPr/>
    </dgm:pt>
    <dgm:pt modelId="{CDD5ECFD-3531-4E50-9B3A-A2AE77CC4FE3}" type="pres">
      <dgm:prSet presAssocID="{2CF87301-37FC-4C70-A455-0827C95049C1}" presName="parentText" presStyleLbl="solidFgAcc1" presStyleIdx="0" presStyleCnt="3">
        <dgm:presLayoutVars>
          <dgm:chMax val="1"/>
          <dgm:bulletEnabled/>
        </dgm:presLayoutVars>
      </dgm:prSet>
      <dgm:spPr/>
      <dgm:t>
        <a:bodyPr/>
        <a:lstStyle/>
        <a:p>
          <a:endParaRPr lang="pt-BR"/>
        </a:p>
      </dgm:t>
    </dgm:pt>
    <dgm:pt modelId="{56B8B5B9-C476-4A81-821A-A58470ACF7C7}" type="pres">
      <dgm:prSet presAssocID="{2CF87301-37FC-4C70-A455-0827C95049C1}" presName="descendantText" presStyleLbl="alignNode1" presStyleIdx="0" presStyleCnt="3">
        <dgm:presLayoutVars>
          <dgm:bulletEnabled/>
        </dgm:presLayoutVars>
      </dgm:prSet>
      <dgm:spPr/>
      <dgm:t>
        <a:bodyPr/>
        <a:lstStyle/>
        <a:p>
          <a:endParaRPr lang="pt-BR"/>
        </a:p>
      </dgm:t>
    </dgm:pt>
    <dgm:pt modelId="{E1BE6075-8436-42D5-BE82-0CF3AFFA1BE0}" type="pres">
      <dgm:prSet presAssocID="{2476BCF0-0D6E-4E44-8428-CF22308361FF}" presName="sp" presStyleCnt="0"/>
      <dgm:spPr/>
    </dgm:pt>
    <dgm:pt modelId="{A5A2CE81-5025-4262-AAA0-A32ECC2E27A2}" type="pres">
      <dgm:prSet presAssocID="{29B53C52-1B90-4A02-9169-696E4AA7A324}" presName="linNode" presStyleCnt="0"/>
      <dgm:spPr/>
    </dgm:pt>
    <dgm:pt modelId="{C9225921-BC03-4C5E-AAC6-338918B5796E}" type="pres">
      <dgm:prSet presAssocID="{29B53C52-1B90-4A02-9169-696E4AA7A324}" presName="parentText" presStyleLbl="solidFgAcc1" presStyleIdx="1" presStyleCnt="3">
        <dgm:presLayoutVars>
          <dgm:chMax val="1"/>
          <dgm:bulletEnabled/>
        </dgm:presLayoutVars>
      </dgm:prSet>
      <dgm:spPr/>
      <dgm:t>
        <a:bodyPr/>
        <a:lstStyle/>
        <a:p>
          <a:endParaRPr lang="pt-BR"/>
        </a:p>
      </dgm:t>
    </dgm:pt>
    <dgm:pt modelId="{F314C149-34C4-47BD-B563-200AB8F13B02}" type="pres">
      <dgm:prSet presAssocID="{29B53C52-1B90-4A02-9169-696E4AA7A324}" presName="descendantText" presStyleLbl="alignNode1" presStyleIdx="1" presStyleCnt="3">
        <dgm:presLayoutVars>
          <dgm:bulletEnabled/>
        </dgm:presLayoutVars>
      </dgm:prSet>
      <dgm:spPr/>
      <dgm:t>
        <a:bodyPr/>
        <a:lstStyle/>
        <a:p>
          <a:endParaRPr lang="pt-BR"/>
        </a:p>
      </dgm:t>
    </dgm:pt>
    <dgm:pt modelId="{3CC004EC-BF6F-45F5-96AC-5D48FA45A246}" type="pres">
      <dgm:prSet presAssocID="{BF54DCA9-1806-4526-8366-318A48D604AE}" presName="sp" presStyleCnt="0"/>
      <dgm:spPr/>
    </dgm:pt>
    <dgm:pt modelId="{921EEFEE-71E0-4DEB-889C-CABF4737F287}" type="pres">
      <dgm:prSet presAssocID="{F4A9A975-9943-4000-808A-ECE2951A440A}" presName="linNode" presStyleCnt="0"/>
      <dgm:spPr/>
    </dgm:pt>
    <dgm:pt modelId="{BDEB6A19-5992-4D79-B329-2B5B0436471E}" type="pres">
      <dgm:prSet presAssocID="{F4A9A975-9943-4000-808A-ECE2951A440A}" presName="parentText" presStyleLbl="solidFgAcc1" presStyleIdx="2" presStyleCnt="3">
        <dgm:presLayoutVars>
          <dgm:chMax val="1"/>
          <dgm:bulletEnabled/>
        </dgm:presLayoutVars>
      </dgm:prSet>
      <dgm:spPr/>
      <dgm:t>
        <a:bodyPr/>
        <a:lstStyle/>
        <a:p>
          <a:endParaRPr lang="pt-BR"/>
        </a:p>
      </dgm:t>
    </dgm:pt>
    <dgm:pt modelId="{0CC5D6E3-0C31-4E4E-8326-D30CE71BB234}" type="pres">
      <dgm:prSet presAssocID="{F4A9A975-9943-4000-808A-ECE2951A440A}" presName="descendantText" presStyleLbl="alignNode1" presStyleIdx="2" presStyleCnt="3">
        <dgm:presLayoutVars>
          <dgm:bulletEnabled/>
        </dgm:presLayoutVars>
      </dgm:prSet>
      <dgm:spPr/>
      <dgm:t>
        <a:bodyPr/>
        <a:lstStyle/>
        <a:p>
          <a:endParaRPr lang="pt-BR"/>
        </a:p>
      </dgm:t>
    </dgm:pt>
  </dgm:ptLst>
  <dgm:cxnLst>
    <dgm:cxn modelId="{8A0B912B-0450-4B2A-BBD7-8A2486EB30C4}" type="presOf" srcId="{6312961D-243A-45E7-A78A-4B968785FCF2}" destId="{0CC5D6E3-0C31-4E4E-8326-D30CE71BB234}" srcOrd="0" destOrd="1" presId="urn:microsoft.com/office/officeart/2016/7/layout/VerticalHollowActionList"/>
    <dgm:cxn modelId="{B3EF5919-90A3-40EB-BCB8-CC126543BE84}" type="presOf" srcId="{63606351-0548-468E-A273-B9AABFBCD140}" destId="{0CC5D6E3-0C31-4E4E-8326-D30CE71BB234}" srcOrd="0" destOrd="3" presId="urn:microsoft.com/office/officeart/2016/7/layout/VerticalHollowActionList"/>
    <dgm:cxn modelId="{8FCFA3E8-4D23-4D32-88FD-8DD3BCC8A2C2}" srcId="{653ED031-CCBE-4063-99B9-320BFD17FF45}" destId="{6312961D-243A-45E7-A78A-4B968785FCF2}" srcOrd="0" destOrd="0" parTransId="{69DE5799-D445-4F63-954C-CFE13ACFE0B1}" sibTransId="{E38BB058-0769-453F-AB9B-B9E3E7FF7975}"/>
    <dgm:cxn modelId="{94080663-7016-491C-B54D-5AF5047C962E}" type="presOf" srcId="{FAD71C75-9DA7-4E56-B54A-8B3957C68A75}" destId="{F314C149-34C4-47BD-B563-200AB8F13B02}" srcOrd="0" destOrd="0" presId="urn:microsoft.com/office/officeart/2016/7/layout/VerticalHollowActionList"/>
    <dgm:cxn modelId="{8B8CC1DD-19E3-492D-BAEC-BBD6876DF978}" srcId="{29B53C52-1B90-4A02-9169-696E4AA7A324}" destId="{04E86F65-9595-46BE-A2E4-456858D9E4D9}" srcOrd="1" destOrd="0" parTransId="{B205E812-692A-4BD7-8967-7A3386B6F99A}" sibTransId="{0A02BDF8-A425-4476-9CAE-C9504B9C6F79}"/>
    <dgm:cxn modelId="{0C4A6681-62C6-4028-81AE-412FE0E67C67}" type="presOf" srcId="{04E86F65-9595-46BE-A2E4-456858D9E4D9}" destId="{F314C149-34C4-47BD-B563-200AB8F13B02}" srcOrd="0" destOrd="1" presId="urn:microsoft.com/office/officeart/2016/7/layout/VerticalHollowActionList"/>
    <dgm:cxn modelId="{642730DD-92A9-419D-9971-48D43849EE4F}" type="presOf" srcId="{88464C27-109D-4821-953F-0CBD3C0EB19E}" destId="{0C135F26-5712-452E-AF90-B76C5B1EDB95}" srcOrd="0" destOrd="0" presId="urn:microsoft.com/office/officeart/2016/7/layout/VerticalHollowActionList"/>
    <dgm:cxn modelId="{2E21C454-A97D-4276-B1E5-3610462069B6}" type="presOf" srcId="{54EEAA0A-C25A-41D1-89DC-BE3AFA513497}" destId="{56B8B5B9-C476-4A81-821A-A58470ACF7C7}" srcOrd="0" destOrd="0" presId="urn:microsoft.com/office/officeart/2016/7/layout/VerticalHollowActionList"/>
    <dgm:cxn modelId="{70BB00B8-622A-4C56-ADA0-C46C47BCABA9}" srcId="{F4A9A975-9943-4000-808A-ECE2951A440A}" destId="{653ED031-CCBE-4063-99B9-320BFD17FF45}" srcOrd="0" destOrd="0" parTransId="{AB640349-10D6-4E61-9495-8A8794FF6110}" sibTransId="{D2B53D20-AC81-40DB-B102-B3F3BC61722C}"/>
    <dgm:cxn modelId="{E2C88710-F705-4374-92D6-5583C3B649EA}" type="presOf" srcId="{2CF87301-37FC-4C70-A455-0827C95049C1}" destId="{CDD5ECFD-3531-4E50-9B3A-A2AE77CC4FE3}" srcOrd="0" destOrd="0" presId="urn:microsoft.com/office/officeart/2016/7/layout/VerticalHollowActionList"/>
    <dgm:cxn modelId="{FC5161C8-4338-497C-8629-7519521F750B}" type="presOf" srcId="{A9C4524B-0569-4D20-AD0E-280070FF82CB}" destId="{56B8B5B9-C476-4A81-821A-A58470ACF7C7}" srcOrd="0" destOrd="1" presId="urn:microsoft.com/office/officeart/2016/7/layout/VerticalHollowActionList"/>
    <dgm:cxn modelId="{8E6DF53B-3145-4A76-A97F-82CB7662F9AC}" srcId="{2CF87301-37FC-4C70-A455-0827C95049C1}" destId="{15A32655-9AB3-4DBD-99C4-C356E99C9BA5}" srcOrd="1" destOrd="0" parTransId="{3599DDAE-A57F-4A65-8C37-45577A86A7D0}" sibTransId="{E233CF9D-73F0-47DC-AAEB-C297BAC11F79}"/>
    <dgm:cxn modelId="{7C85C479-AABA-43A6-B46B-426786675373}" type="presOf" srcId="{15A32655-9AB3-4DBD-99C4-C356E99C9BA5}" destId="{56B8B5B9-C476-4A81-821A-A58470ACF7C7}" srcOrd="0" destOrd="2" presId="urn:microsoft.com/office/officeart/2016/7/layout/VerticalHollowActionList"/>
    <dgm:cxn modelId="{912E21C2-65AB-493C-8863-1077A2C2354B}" srcId="{653ED031-CCBE-4063-99B9-320BFD17FF45}" destId="{63606351-0548-468E-A273-B9AABFBCD140}" srcOrd="2" destOrd="0" parTransId="{1172A7F5-C40A-47DD-987A-BE723AB50C03}" sibTransId="{D0D2E6D6-3CFE-4B15-8416-A4872D315104}"/>
    <dgm:cxn modelId="{D120C73B-A07D-40E8-884B-5027058D1D4C}" type="presOf" srcId="{E852DB27-D52F-4AB0-8DFF-DA4258936B6A}" destId="{0CC5D6E3-0C31-4E4E-8326-D30CE71BB234}" srcOrd="0" destOrd="2" presId="urn:microsoft.com/office/officeart/2016/7/layout/VerticalHollowActionList"/>
    <dgm:cxn modelId="{4920503F-FFE8-491E-AEFB-B787F7EE0419}" srcId="{88464C27-109D-4821-953F-0CBD3C0EB19E}" destId="{F4A9A975-9943-4000-808A-ECE2951A440A}" srcOrd="2" destOrd="0" parTransId="{2DA5787A-D14D-4300-B8B3-A2F05E76E13F}" sibTransId="{1773D45D-D529-44E2-B355-39E5571035A1}"/>
    <dgm:cxn modelId="{9362E0E6-0A3B-46B4-9AD3-5F6450AFBA1F}" srcId="{88464C27-109D-4821-953F-0CBD3C0EB19E}" destId="{29B53C52-1B90-4A02-9169-696E4AA7A324}" srcOrd="1" destOrd="0" parTransId="{FC3CF6C9-7547-4965-B59A-8189716A8019}" sibTransId="{BF54DCA9-1806-4526-8366-318A48D604AE}"/>
    <dgm:cxn modelId="{A858BED1-5F22-422A-9A91-4F165ECA298C}" type="presOf" srcId="{F4A9A975-9943-4000-808A-ECE2951A440A}" destId="{BDEB6A19-5992-4D79-B329-2B5B0436471E}" srcOrd="0" destOrd="0" presId="urn:microsoft.com/office/officeart/2016/7/layout/VerticalHollowActionList"/>
    <dgm:cxn modelId="{F84D811A-3B08-4182-BEDB-98DF1A965C0F}" srcId="{88464C27-109D-4821-953F-0CBD3C0EB19E}" destId="{2CF87301-37FC-4C70-A455-0827C95049C1}" srcOrd="0" destOrd="0" parTransId="{01F9F59A-4517-4B4C-8D83-BCF666726101}" sibTransId="{2476BCF0-0D6E-4E44-8428-CF22308361FF}"/>
    <dgm:cxn modelId="{34B0367D-3602-4899-B1D5-223745DE6CD8}" srcId="{54EEAA0A-C25A-41D1-89DC-BE3AFA513497}" destId="{A9C4524B-0569-4D20-AD0E-280070FF82CB}" srcOrd="0" destOrd="0" parTransId="{599B9113-65E7-492C-97E9-238E2B7A97AD}" sibTransId="{05775D31-2935-4CB8-88D1-F2612D853D20}"/>
    <dgm:cxn modelId="{7D5C605B-AB51-480C-BA9D-B7D7AD83367F}" type="presOf" srcId="{653ED031-CCBE-4063-99B9-320BFD17FF45}" destId="{0CC5D6E3-0C31-4E4E-8326-D30CE71BB234}" srcOrd="0" destOrd="0" presId="urn:microsoft.com/office/officeart/2016/7/layout/VerticalHollowActionList"/>
    <dgm:cxn modelId="{88A2F7B4-3173-44B3-BA02-E8FDDA565527}" srcId="{2CF87301-37FC-4C70-A455-0827C95049C1}" destId="{54EEAA0A-C25A-41D1-89DC-BE3AFA513497}" srcOrd="0" destOrd="0" parTransId="{0550D2B5-EFB1-46A1-B464-07618581A6EF}" sibTransId="{B42A488B-486B-4823-BC2C-8EB77E7656CB}"/>
    <dgm:cxn modelId="{30E84CC6-49B2-4388-9389-73CE1E340BEC}" srcId="{653ED031-CCBE-4063-99B9-320BFD17FF45}" destId="{E852DB27-D52F-4AB0-8DFF-DA4258936B6A}" srcOrd="1" destOrd="0" parTransId="{8D97CACC-B278-480A-A996-902B33FC3CB2}" sibTransId="{489FE6D5-0749-4A97-A1CE-0B8E04EA9824}"/>
    <dgm:cxn modelId="{56649CE0-5823-4489-AF80-8DDAC78B3075}" type="presOf" srcId="{29B53C52-1B90-4A02-9169-696E4AA7A324}" destId="{C9225921-BC03-4C5E-AAC6-338918B5796E}" srcOrd="0" destOrd="0" presId="urn:microsoft.com/office/officeart/2016/7/layout/VerticalHollowActionList"/>
    <dgm:cxn modelId="{D3A4E23E-8060-4B6B-9B48-DC93AD2FC99E}" srcId="{29B53C52-1B90-4A02-9169-696E4AA7A324}" destId="{FAD71C75-9DA7-4E56-B54A-8B3957C68A75}" srcOrd="0" destOrd="0" parTransId="{4F4F305E-DCF3-4ED2-B60F-04860B8D5F04}" sibTransId="{A3C5076E-E99B-425C-B881-1B60545A25F0}"/>
    <dgm:cxn modelId="{DB94626A-7B1F-42A4-8CD7-5268AF578514}" type="presParOf" srcId="{0C135F26-5712-452E-AF90-B76C5B1EDB95}" destId="{CAD3F4C8-CDAE-4661-A418-3716452DDB10}" srcOrd="0" destOrd="0" presId="urn:microsoft.com/office/officeart/2016/7/layout/VerticalHollowActionList"/>
    <dgm:cxn modelId="{4B231C9F-1FEF-4D2E-A0DB-9288AF675BD1}" type="presParOf" srcId="{CAD3F4C8-CDAE-4661-A418-3716452DDB10}" destId="{CDD5ECFD-3531-4E50-9B3A-A2AE77CC4FE3}" srcOrd="0" destOrd="0" presId="urn:microsoft.com/office/officeart/2016/7/layout/VerticalHollowActionList"/>
    <dgm:cxn modelId="{62BA4AC9-BFAB-4EC1-9DE1-2110F190D3E3}" type="presParOf" srcId="{CAD3F4C8-CDAE-4661-A418-3716452DDB10}" destId="{56B8B5B9-C476-4A81-821A-A58470ACF7C7}" srcOrd="1" destOrd="0" presId="urn:microsoft.com/office/officeart/2016/7/layout/VerticalHollowActionList"/>
    <dgm:cxn modelId="{0FBA60D5-CDCE-4499-A275-13A61A2DB33F}" type="presParOf" srcId="{0C135F26-5712-452E-AF90-B76C5B1EDB95}" destId="{E1BE6075-8436-42D5-BE82-0CF3AFFA1BE0}" srcOrd="1" destOrd="0" presId="urn:microsoft.com/office/officeart/2016/7/layout/VerticalHollowActionList"/>
    <dgm:cxn modelId="{B559DB66-18AC-4AC8-A1BE-4BCC35FA77FF}" type="presParOf" srcId="{0C135F26-5712-452E-AF90-B76C5B1EDB95}" destId="{A5A2CE81-5025-4262-AAA0-A32ECC2E27A2}" srcOrd="2" destOrd="0" presId="urn:microsoft.com/office/officeart/2016/7/layout/VerticalHollowActionList"/>
    <dgm:cxn modelId="{93B17A81-C158-478F-9EC0-FCCEEB71B66A}" type="presParOf" srcId="{A5A2CE81-5025-4262-AAA0-A32ECC2E27A2}" destId="{C9225921-BC03-4C5E-AAC6-338918B5796E}" srcOrd="0" destOrd="0" presId="urn:microsoft.com/office/officeart/2016/7/layout/VerticalHollowActionList"/>
    <dgm:cxn modelId="{DC830E62-A594-458E-ACA1-A42679CA7662}" type="presParOf" srcId="{A5A2CE81-5025-4262-AAA0-A32ECC2E27A2}" destId="{F314C149-34C4-47BD-B563-200AB8F13B02}" srcOrd="1" destOrd="0" presId="urn:microsoft.com/office/officeart/2016/7/layout/VerticalHollowActionList"/>
    <dgm:cxn modelId="{3A9DF126-E834-4258-B8D1-108EC4B621F3}" type="presParOf" srcId="{0C135F26-5712-452E-AF90-B76C5B1EDB95}" destId="{3CC004EC-BF6F-45F5-96AC-5D48FA45A246}" srcOrd="3" destOrd="0" presId="urn:microsoft.com/office/officeart/2016/7/layout/VerticalHollowActionList"/>
    <dgm:cxn modelId="{74B664E5-B254-47CC-B771-0509A498D038}" type="presParOf" srcId="{0C135F26-5712-452E-AF90-B76C5B1EDB95}" destId="{921EEFEE-71E0-4DEB-889C-CABF4737F287}" srcOrd="4" destOrd="0" presId="urn:microsoft.com/office/officeart/2016/7/layout/VerticalHollowActionList"/>
    <dgm:cxn modelId="{DCC12127-0A1A-4587-AE2C-4BE2CA92CAB1}" type="presParOf" srcId="{921EEFEE-71E0-4DEB-889C-CABF4737F287}" destId="{BDEB6A19-5992-4D79-B329-2B5B0436471E}" srcOrd="0" destOrd="0" presId="urn:microsoft.com/office/officeart/2016/7/layout/VerticalHollowActionList"/>
    <dgm:cxn modelId="{1A13E622-9F4A-4DB8-9E84-3B7FD0D94289}" type="presParOf" srcId="{921EEFEE-71E0-4DEB-889C-CABF4737F287}" destId="{0CC5D6E3-0C31-4E4E-8326-D30CE71BB234}" srcOrd="1" destOrd="0" presId="urn:microsoft.com/office/officeart/2016/7/layout/VerticalHollowAction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9460A0-06F0-4AC1-8AF5-9A78F16B696D}" type="doc">
      <dgm:prSet loTypeId="urn:microsoft.com/office/officeart/2005/8/layout/chevron1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F53DC825-46C5-4089-8068-085AED66653A}">
      <dgm:prSet/>
      <dgm:spPr/>
      <dgm:t>
        <a:bodyPr/>
        <a:lstStyle/>
        <a:p>
          <a:r>
            <a:rPr lang="pt-BR" dirty="0"/>
            <a:t>AL implementa uma política de industrialização por substituição de importações (ISI)  num contexto de:</a:t>
          </a:r>
          <a:endParaRPr lang="en-US" dirty="0"/>
        </a:p>
      </dgm:t>
    </dgm:pt>
    <dgm:pt modelId="{A7692BD7-EA22-41F6-8C63-E278D4C94880}" type="parTrans" cxnId="{08768522-E1DF-4A08-82CB-EFC4C01AC293}">
      <dgm:prSet/>
      <dgm:spPr/>
      <dgm:t>
        <a:bodyPr/>
        <a:lstStyle/>
        <a:p>
          <a:endParaRPr lang="en-US"/>
        </a:p>
      </dgm:t>
    </dgm:pt>
    <dgm:pt modelId="{9D10D5F8-C530-468D-A6FA-6597BDA491D7}" type="sibTrans" cxnId="{08768522-E1DF-4A08-82CB-EFC4C01AC293}">
      <dgm:prSet/>
      <dgm:spPr/>
      <dgm:t>
        <a:bodyPr/>
        <a:lstStyle/>
        <a:p>
          <a:endParaRPr lang="en-US"/>
        </a:p>
      </dgm:t>
    </dgm:pt>
    <dgm:pt modelId="{C70AEDF0-5374-441D-9664-F47AB507E5FF}">
      <dgm:prSet/>
      <dgm:spPr/>
      <dgm:t>
        <a:bodyPr/>
        <a:lstStyle/>
        <a:p>
          <a:r>
            <a:rPr lang="pt-BR" dirty="0"/>
            <a:t>Dificuldades quanto ao enfrentamento do risco pelo setor privado;  </a:t>
          </a:r>
          <a:endParaRPr lang="en-US" dirty="0"/>
        </a:p>
      </dgm:t>
    </dgm:pt>
    <dgm:pt modelId="{F5C2E3EF-9400-484D-877D-7D5DE4B3A664}" type="parTrans" cxnId="{B74CCE53-0F50-49FD-86A8-0D32CE14C541}">
      <dgm:prSet/>
      <dgm:spPr/>
      <dgm:t>
        <a:bodyPr/>
        <a:lstStyle/>
        <a:p>
          <a:endParaRPr lang="en-US"/>
        </a:p>
      </dgm:t>
    </dgm:pt>
    <dgm:pt modelId="{4319EC46-1887-4B14-8939-ACEE2876AC60}" type="sibTrans" cxnId="{B74CCE53-0F50-49FD-86A8-0D32CE14C541}">
      <dgm:prSet/>
      <dgm:spPr/>
      <dgm:t>
        <a:bodyPr/>
        <a:lstStyle/>
        <a:p>
          <a:endParaRPr lang="en-US"/>
        </a:p>
      </dgm:t>
    </dgm:pt>
    <dgm:pt modelId="{A93C9722-9227-4AC4-A57E-A7C677723C5D}">
      <dgm:prSet/>
      <dgm:spPr/>
      <dgm:t>
        <a:bodyPr/>
        <a:lstStyle/>
        <a:p>
          <a:r>
            <a:rPr lang="pt-BR" dirty="0"/>
            <a:t>mercados de capitais rudimentares</a:t>
          </a:r>
          <a:endParaRPr lang="en-US" dirty="0"/>
        </a:p>
      </dgm:t>
    </dgm:pt>
    <dgm:pt modelId="{7AEE866C-076E-48CE-8B1F-8A67E081C688}" type="parTrans" cxnId="{94100455-F79B-4FF7-A5DF-79EA9B5FC6C4}">
      <dgm:prSet/>
      <dgm:spPr/>
      <dgm:t>
        <a:bodyPr/>
        <a:lstStyle/>
        <a:p>
          <a:endParaRPr lang="en-US"/>
        </a:p>
      </dgm:t>
    </dgm:pt>
    <dgm:pt modelId="{D8445665-4A11-41E4-9942-FE0BEC450E1F}" type="sibTrans" cxnId="{94100455-F79B-4FF7-A5DF-79EA9B5FC6C4}">
      <dgm:prSet/>
      <dgm:spPr/>
      <dgm:t>
        <a:bodyPr/>
        <a:lstStyle/>
        <a:p>
          <a:endParaRPr lang="en-US"/>
        </a:p>
      </dgm:t>
    </dgm:pt>
    <dgm:pt modelId="{A2EB8FCA-C0A0-4665-B9C5-38A39E6C7179}">
      <dgm:prSet/>
      <dgm:spPr/>
      <dgm:t>
        <a:bodyPr/>
        <a:lstStyle/>
        <a:p>
          <a:r>
            <a:rPr lang="pt-BR" dirty="0"/>
            <a:t>mercados financeiros internacionais </a:t>
          </a:r>
          <a:r>
            <a:rPr lang="pt-BR" dirty="0" smtClean="0"/>
            <a:t>com pouca integração </a:t>
          </a:r>
          <a:endParaRPr lang="en-US" dirty="0"/>
        </a:p>
      </dgm:t>
    </dgm:pt>
    <dgm:pt modelId="{628BF03A-5ECB-43FD-8B68-38DE576F1E79}" type="parTrans" cxnId="{2F2EBB8A-A17B-412D-9254-9249BFC9B682}">
      <dgm:prSet/>
      <dgm:spPr/>
      <dgm:t>
        <a:bodyPr/>
        <a:lstStyle/>
        <a:p>
          <a:endParaRPr lang="en-US"/>
        </a:p>
      </dgm:t>
    </dgm:pt>
    <dgm:pt modelId="{DE20CB17-0007-47F3-B89D-07E341ACC363}" type="sibTrans" cxnId="{2F2EBB8A-A17B-412D-9254-9249BFC9B682}">
      <dgm:prSet/>
      <dgm:spPr/>
      <dgm:t>
        <a:bodyPr/>
        <a:lstStyle/>
        <a:p>
          <a:endParaRPr lang="en-US"/>
        </a:p>
      </dgm:t>
    </dgm:pt>
    <dgm:pt modelId="{9C90194D-68A8-45FB-A13B-E753D04BF855}">
      <dgm:prSet/>
      <dgm:spPr/>
      <dgm:t>
        <a:bodyPr/>
        <a:lstStyle/>
        <a:p>
          <a:r>
            <a:rPr lang="pt-BR" dirty="0" smtClean="0"/>
            <a:t>nível </a:t>
          </a:r>
          <a:r>
            <a:rPr lang="pt-BR" dirty="0"/>
            <a:t>de comércio internacional diminuiu  e </a:t>
          </a:r>
          <a:r>
            <a:rPr lang="pt-BR" dirty="0" smtClean="0"/>
            <a:t>voltou lentamente</a:t>
          </a:r>
          <a:endParaRPr lang="en-US" dirty="0"/>
        </a:p>
      </dgm:t>
    </dgm:pt>
    <dgm:pt modelId="{2EEFB5B6-24A7-4AFC-AA9A-0F320ECAE441}" type="parTrans" cxnId="{304262D5-824A-4AF3-B6CE-070B2267E446}">
      <dgm:prSet/>
      <dgm:spPr/>
      <dgm:t>
        <a:bodyPr/>
        <a:lstStyle/>
        <a:p>
          <a:endParaRPr lang="en-US"/>
        </a:p>
      </dgm:t>
    </dgm:pt>
    <dgm:pt modelId="{6C7C6B25-6E49-4B02-93EC-FEBCE94A1611}" type="sibTrans" cxnId="{304262D5-824A-4AF3-B6CE-070B2267E446}">
      <dgm:prSet/>
      <dgm:spPr/>
      <dgm:t>
        <a:bodyPr/>
        <a:lstStyle/>
        <a:p>
          <a:endParaRPr lang="en-US"/>
        </a:p>
      </dgm:t>
    </dgm:pt>
    <dgm:pt modelId="{1FDE843F-76A0-4DAD-8B16-AA6C532D6438}">
      <dgm:prSet/>
      <dgm:spPr/>
      <dgm:t>
        <a:bodyPr/>
        <a:lstStyle/>
        <a:p>
          <a:r>
            <a:rPr lang="pt-BR" dirty="0" smtClean="0"/>
            <a:t>Estímulo </a:t>
          </a:r>
          <a:r>
            <a:rPr lang="pt-BR" dirty="0"/>
            <a:t>seletivos a uma ampla gama de atividades.</a:t>
          </a:r>
          <a:endParaRPr lang="en-US" dirty="0"/>
        </a:p>
      </dgm:t>
    </dgm:pt>
    <dgm:pt modelId="{7EA253D8-B40D-43AA-AC8A-A375503B8145}" type="parTrans" cxnId="{B965D890-4675-4730-BFB4-2D1DEACF3E78}">
      <dgm:prSet/>
      <dgm:spPr/>
      <dgm:t>
        <a:bodyPr/>
        <a:lstStyle/>
        <a:p>
          <a:endParaRPr lang="en-US"/>
        </a:p>
      </dgm:t>
    </dgm:pt>
    <dgm:pt modelId="{7D46B55B-0D62-4FC5-913D-8B7A88AE5C95}" type="sibTrans" cxnId="{B965D890-4675-4730-BFB4-2D1DEACF3E78}">
      <dgm:prSet/>
      <dgm:spPr/>
      <dgm:t>
        <a:bodyPr/>
        <a:lstStyle/>
        <a:p>
          <a:endParaRPr lang="en-US"/>
        </a:p>
      </dgm:t>
    </dgm:pt>
    <dgm:pt modelId="{398258B7-740A-4C88-93AE-71EFF7BF469F}">
      <dgm:prSet/>
      <dgm:spPr/>
      <dgm:t>
        <a:bodyPr/>
        <a:lstStyle/>
        <a:p>
          <a:pPr>
            <a:buNone/>
          </a:pPr>
          <a:r>
            <a:rPr lang="es-ES"/>
            <a:t>Restrições à importações por meio de tarifas e outros mecanismos cambiais para fomentar a diversificação produtiva nacional </a:t>
          </a:r>
          <a:endParaRPr lang="en-US"/>
        </a:p>
      </dgm:t>
    </dgm:pt>
    <dgm:pt modelId="{F636C70E-9F82-4424-B9F2-D7C77C6221D4}" type="parTrans" cxnId="{23B33F1D-BCDA-4B1F-9464-308913AAFF68}">
      <dgm:prSet/>
      <dgm:spPr/>
      <dgm:t>
        <a:bodyPr/>
        <a:lstStyle/>
        <a:p>
          <a:endParaRPr lang="en-US"/>
        </a:p>
      </dgm:t>
    </dgm:pt>
    <dgm:pt modelId="{3418648E-894F-4181-9E9A-42E44F634B1D}" type="sibTrans" cxnId="{23B33F1D-BCDA-4B1F-9464-308913AAFF68}">
      <dgm:prSet/>
      <dgm:spPr/>
      <dgm:t>
        <a:bodyPr/>
        <a:lstStyle/>
        <a:p>
          <a:endParaRPr lang="en-US"/>
        </a:p>
      </dgm:t>
    </dgm:pt>
    <dgm:pt modelId="{9491C2E4-804B-42C1-A279-D02AB652950C}">
      <dgm:prSet/>
      <dgm:spPr/>
      <dgm:t>
        <a:bodyPr/>
        <a:lstStyle/>
        <a:p>
          <a:pPr>
            <a:buNone/>
          </a:pPr>
          <a:r>
            <a:rPr lang="pt-BR" dirty="0"/>
            <a:t>Bancos de desenvolvimento foram reforçados como uma forma de captar e redistribuir recursos financeiros nacionais e internacionais </a:t>
          </a:r>
          <a:endParaRPr lang="en-US" dirty="0"/>
        </a:p>
      </dgm:t>
    </dgm:pt>
    <dgm:pt modelId="{5FF41904-8697-4D9E-BE24-FF262E824C5E}" type="parTrans" cxnId="{2BF881CA-E312-4CC5-865D-B6F8D58ED91B}">
      <dgm:prSet/>
      <dgm:spPr/>
      <dgm:t>
        <a:bodyPr/>
        <a:lstStyle/>
        <a:p>
          <a:endParaRPr lang="en-US"/>
        </a:p>
      </dgm:t>
    </dgm:pt>
    <dgm:pt modelId="{099BD9AE-2CCB-410B-A064-309C5EB69D4D}" type="sibTrans" cxnId="{2BF881CA-E312-4CC5-865D-B6F8D58ED91B}">
      <dgm:prSet/>
      <dgm:spPr/>
      <dgm:t>
        <a:bodyPr/>
        <a:lstStyle/>
        <a:p>
          <a:endParaRPr lang="en-US"/>
        </a:p>
      </dgm:t>
    </dgm:pt>
    <dgm:pt modelId="{40BAF1D0-492E-496A-9B40-C36C6AB9D961}">
      <dgm:prSet/>
      <dgm:spPr/>
      <dgm:t>
        <a:bodyPr/>
        <a:lstStyle/>
        <a:p>
          <a:pPr>
            <a:buNone/>
          </a:pPr>
          <a:r>
            <a:rPr lang="es-ES" dirty="0"/>
            <a:t>Apoio à ampliação das taxas de investimento em  setores protegidos.  (juros baixos, impostos aliviados etc)</a:t>
          </a:r>
          <a:endParaRPr lang="en-US" dirty="0"/>
        </a:p>
      </dgm:t>
    </dgm:pt>
    <dgm:pt modelId="{A24C1C1C-6D1F-4F61-AB3A-2A3B740459C2}" type="parTrans" cxnId="{4C16EB70-E115-444B-8EA4-83080F77440B}">
      <dgm:prSet/>
      <dgm:spPr/>
      <dgm:t>
        <a:bodyPr/>
        <a:lstStyle/>
        <a:p>
          <a:endParaRPr lang="en-US"/>
        </a:p>
      </dgm:t>
    </dgm:pt>
    <dgm:pt modelId="{198CD817-4901-4FC4-9210-E7B94637909D}" type="sibTrans" cxnId="{4C16EB70-E115-444B-8EA4-83080F77440B}">
      <dgm:prSet/>
      <dgm:spPr/>
      <dgm:t>
        <a:bodyPr/>
        <a:lstStyle/>
        <a:p>
          <a:endParaRPr lang="en-US"/>
        </a:p>
      </dgm:t>
    </dgm:pt>
    <dgm:pt modelId="{526238BB-204C-4AF5-A212-3DD5583FDD56}">
      <dgm:prSet/>
      <dgm:spPr/>
      <dgm:t>
        <a:bodyPr/>
        <a:lstStyle/>
        <a:p>
          <a:pPr>
            <a:buNone/>
          </a:pPr>
          <a:r>
            <a:rPr lang="pt-BR" dirty="0"/>
            <a:t>aumento do investimento público em </a:t>
          </a:r>
          <a:r>
            <a:rPr lang="pt-BR" noProof="0" dirty="0" err="1" smtClean="0"/>
            <a:t>infraestrutura</a:t>
          </a:r>
          <a:r>
            <a:rPr lang="pt-BR" dirty="0"/>
            <a:t>, bens </a:t>
          </a:r>
          <a:r>
            <a:rPr lang="pt-BR" dirty="0" smtClean="0"/>
            <a:t>intermediários</a:t>
          </a:r>
          <a:endParaRPr lang="en-US" dirty="0"/>
        </a:p>
      </dgm:t>
    </dgm:pt>
    <dgm:pt modelId="{CB579052-9516-48C7-8ACF-CDA31AF40BA7}" type="parTrans" cxnId="{20570B0C-FE4B-4DA4-8452-4E3B16DB6F3D}">
      <dgm:prSet/>
      <dgm:spPr/>
      <dgm:t>
        <a:bodyPr/>
        <a:lstStyle/>
        <a:p>
          <a:endParaRPr lang="en-US"/>
        </a:p>
      </dgm:t>
    </dgm:pt>
    <dgm:pt modelId="{A3112447-B7AC-4B18-A083-9F765A2CB3A9}" type="sibTrans" cxnId="{20570B0C-FE4B-4DA4-8452-4E3B16DB6F3D}">
      <dgm:prSet/>
      <dgm:spPr/>
      <dgm:t>
        <a:bodyPr/>
        <a:lstStyle/>
        <a:p>
          <a:endParaRPr lang="en-US"/>
        </a:p>
      </dgm:t>
    </dgm:pt>
    <dgm:pt modelId="{3ECE2783-30E0-46AF-869D-AB6F68F36F7A}">
      <dgm:prSet/>
      <dgm:spPr/>
      <dgm:t>
        <a:bodyPr/>
        <a:lstStyle/>
        <a:p>
          <a:pPr>
            <a:buNone/>
          </a:pPr>
          <a:r>
            <a:rPr lang="pt-BR" noProof="0" dirty="0" smtClean="0"/>
            <a:t>Pós crise de 30</a:t>
          </a:r>
          <a:r>
            <a:rPr lang="en-US" dirty="0" smtClean="0"/>
            <a:t>:</a:t>
          </a:r>
          <a:endParaRPr lang="en-US" dirty="0"/>
        </a:p>
      </dgm:t>
    </dgm:pt>
    <dgm:pt modelId="{92680680-DBEF-4C00-82BF-A307E8B9E132}" type="parTrans" cxnId="{0C17177F-166D-4C6D-87BA-0FD89120C9F4}">
      <dgm:prSet/>
      <dgm:spPr/>
      <dgm:t>
        <a:bodyPr/>
        <a:lstStyle/>
        <a:p>
          <a:endParaRPr lang="pt-BR"/>
        </a:p>
      </dgm:t>
    </dgm:pt>
    <dgm:pt modelId="{D77DB673-C856-4EE7-A645-7D4E27C6E9C9}" type="sibTrans" cxnId="{0C17177F-166D-4C6D-87BA-0FD89120C9F4}">
      <dgm:prSet/>
      <dgm:spPr/>
      <dgm:t>
        <a:bodyPr/>
        <a:lstStyle/>
        <a:p>
          <a:endParaRPr lang="pt-BR"/>
        </a:p>
      </dgm:t>
    </dgm:pt>
    <dgm:pt modelId="{A0076961-3ECC-499D-AE60-462D97927012}">
      <dgm:prSet/>
      <dgm:spPr/>
      <dgm:t>
        <a:bodyPr/>
        <a:lstStyle/>
        <a:p>
          <a:pPr>
            <a:buNone/>
          </a:pPr>
          <a:r>
            <a:rPr lang="pt-BR" dirty="0" smtClean="0"/>
            <a:t> </a:t>
          </a:r>
          <a:r>
            <a:rPr lang="pt-BR" dirty="0"/>
            <a:t>capital humano (?)</a:t>
          </a:r>
          <a:endParaRPr lang="en-US" dirty="0"/>
        </a:p>
      </dgm:t>
    </dgm:pt>
    <dgm:pt modelId="{77254A44-0118-41A7-B61F-8558591383E3}" type="parTrans" cxnId="{28A7C3CA-7B38-46D6-B80C-26200219C3C7}">
      <dgm:prSet/>
      <dgm:spPr/>
      <dgm:t>
        <a:bodyPr/>
        <a:lstStyle/>
        <a:p>
          <a:endParaRPr lang="pt-BR"/>
        </a:p>
      </dgm:t>
    </dgm:pt>
    <dgm:pt modelId="{EAB501B3-9997-45BD-92BB-E2002FF04B6C}" type="sibTrans" cxnId="{28A7C3CA-7B38-46D6-B80C-26200219C3C7}">
      <dgm:prSet/>
      <dgm:spPr/>
      <dgm:t>
        <a:bodyPr/>
        <a:lstStyle/>
        <a:p>
          <a:endParaRPr lang="pt-BR"/>
        </a:p>
      </dgm:t>
    </dgm:pt>
    <dgm:pt modelId="{CBC947D0-E1AE-4481-9981-66776DA03E1B}" type="pres">
      <dgm:prSet presAssocID="{EE9460A0-06F0-4AC1-8AF5-9A78F16B69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B11353A-97A8-436E-BA6C-FD9036B15AF7}" type="pres">
      <dgm:prSet presAssocID="{F53DC825-46C5-4089-8068-085AED66653A}" presName="composite" presStyleCnt="0"/>
      <dgm:spPr/>
    </dgm:pt>
    <dgm:pt modelId="{AC02E939-662E-4376-974C-EEC5B1BA1BEC}" type="pres">
      <dgm:prSet presAssocID="{F53DC825-46C5-4089-8068-085AED66653A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FEDA0FF-35EF-418E-8511-F07AED75378F}" type="pres">
      <dgm:prSet presAssocID="{F53DC825-46C5-4089-8068-085AED66653A}" presName="desTx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37FF5B-534A-4DAF-A4DE-84F4E7744C27}" type="pres">
      <dgm:prSet presAssocID="{9D10D5F8-C530-468D-A6FA-6597BDA491D7}" presName="space" presStyleCnt="0"/>
      <dgm:spPr/>
    </dgm:pt>
    <dgm:pt modelId="{11C192FB-F0FF-4F88-9DA1-E65F6BEDBBBE}" type="pres">
      <dgm:prSet presAssocID="{1FDE843F-76A0-4DAD-8B16-AA6C532D6438}" presName="composite" presStyleCnt="0"/>
      <dgm:spPr/>
    </dgm:pt>
    <dgm:pt modelId="{94FB01F4-629E-41AD-B676-8B476CDE006F}" type="pres">
      <dgm:prSet presAssocID="{1FDE843F-76A0-4DAD-8B16-AA6C532D6438}" presName="par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906757-2E03-468F-8C86-2BD8EFB4BC9E}" type="pres">
      <dgm:prSet presAssocID="{1FDE843F-76A0-4DAD-8B16-AA6C532D6438}" presName="desTx" presStyleLbl="revTx" presStyleIdx="1" presStyleCnt="2" custScaleX="13253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74CCE53-0F50-49FD-86A8-0D32CE14C541}" srcId="{F53DC825-46C5-4089-8068-085AED66653A}" destId="{C70AEDF0-5374-441D-9664-F47AB507E5FF}" srcOrd="1" destOrd="0" parTransId="{F5C2E3EF-9400-484D-877D-7D5DE4B3A664}" sibTransId="{4319EC46-1887-4B14-8939-ACEE2876AC60}"/>
    <dgm:cxn modelId="{2BF881CA-E312-4CC5-865D-B6F8D58ED91B}" srcId="{1FDE843F-76A0-4DAD-8B16-AA6C532D6438}" destId="{9491C2E4-804B-42C1-A279-D02AB652950C}" srcOrd="1" destOrd="0" parTransId="{5FF41904-8697-4D9E-BE24-FF262E824C5E}" sibTransId="{099BD9AE-2CCB-410B-A064-309C5EB69D4D}"/>
    <dgm:cxn modelId="{B7321F5C-286D-4BB4-86E6-FE03E17D7BFA}" type="presOf" srcId="{1FDE843F-76A0-4DAD-8B16-AA6C532D6438}" destId="{94FB01F4-629E-41AD-B676-8B476CDE006F}" srcOrd="0" destOrd="0" presId="urn:microsoft.com/office/officeart/2005/8/layout/chevron1"/>
    <dgm:cxn modelId="{08768522-E1DF-4A08-82CB-EFC4C01AC293}" srcId="{EE9460A0-06F0-4AC1-8AF5-9A78F16B696D}" destId="{F53DC825-46C5-4089-8068-085AED66653A}" srcOrd="0" destOrd="0" parTransId="{A7692BD7-EA22-41F6-8C63-E278D4C94880}" sibTransId="{9D10D5F8-C530-468D-A6FA-6597BDA491D7}"/>
    <dgm:cxn modelId="{027EA6E7-6C56-4843-B4CE-57A59CAC46E6}" type="presOf" srcId="{526238BB-204C-4AF5-A212-3DD5583FDD56}" destId="{F2906757-2E03-468F-8C86-2BD8EFB4BC9E}" srcOrd="0" destOrd="3" presId="urn:microsoft.com/office/officeart/2005/8/layout/chevron1"/>
    <dgm:cxn modelId="{23B33F1D-BCDA-4B1F-9464-308913AAFF68}" srcId="{1FDE843F-76A0-4DAD-8B16-AA6C532D6438}" destId="{398258B7-740A-4C88-93AE-71EFF7BF469F}" srcOrd="0" destOrd="0" parTransId="{F636C70E-9F82-4424-B9F2-D7C77C6221D4}" sibTransId="{3418648E-894F-4181-9E9A-42E44F634B1D}"/>
    <dgm:cxn modelId="{D7AF77BC-B6A6-4246-B912-BDA8F9A6C5F3}" type="presOf" srcId="{40BAF1D0-492E-496A-9B40-C36C6AB9D961}" destId="{F2906757-2E03-468F-8C86-2BD8EFB4BC9E}" srcOrd="0" destOrd="2" presId="urn:microsoft.com/office/officeart/2005/8/layout/chevron1"/>
    <dgm:cxn modelId="{4C16EB70-E115-444B-8EA4-83080F77440B}" srcId="{1FDE843F-76A0-4DAD-8B16-AA6C532D6438}" destId="{40BAF1D0-492E-496A-9B40-C36C6AB9D961}" srcOrd="2" destOrd="0" parTransId="{A24C1C1C-6D1F-4F61-AB3A-2A3B740459C2}" sibTransId="{198CD817-4901-4FC4-9210-E7B94637909D}"/>
    <dgm:cxn modelId="{28A7C3CA-7B38-46D6-B80C-26200219C3C7}" srcId="{526238BB-204C-4AF5-A212-3DD5583FDD56}" destId="{A0076961-3ECC-499D-AE60-462D97927012}" srcOrd="0" destOrd="0" parTransId="{77254A44-0118-41A7-B61F-8558591383E3}" sibTransId="{EAB501B3-9997-45BD-92BB-E2002FF04B6C}"/>
    <dgm:cxn modelId="{AF190A1D-C212-4272-BF72-2D0D3B7877C9}" type="presOf" srcId="{C70AEDF0-5374-441D-9664-F47AB507E5FF}" destId="{8FEDA0FF-35EF-418E-8511-F07AED75378F}" srcOrd="0" destOrd="1" presId="urn:microsoft.com/office/officeart/2005/8/layout/chevron1"/>
    <dgm:cxn modelId="{0C17177F-166D-4C6D-87BA-0FD89120C9F4}" srcId="{F53DC825-46C5-4089-8068-085AED66653A}" destId="{3ECE2783-30E0-46AF-869D-AB6F68F36F7A}" srcOrd="0" destOrd="0" parTransId="{92680680-DBEF-4C00-82BF-A307E8B9E132}" sibTransId="{D77DB673-C856-4EE7-A645-7D4E27C6E9C9}"/>
    <dgm:cxn modelId="{2F2EBB8A-A17B-412D-9254-9249BFC9B682}" srcId="{F53DC825-46C5-4089-8068-085AED66653A}" destId="{A2EB8FCA-C0A0-4665-B9C5-38A39E6C7179}" srcOrd="3" destOrd="0" parTransId="{628BF03A-5ECB-43FD-8B68-38DE576F1E79}" sibTransId="{DE20CB17-0007-47F3-B89D-07E341ACC363}"/>
    <dgm:cxn modelId="{2CECE806-6FD4-4A44-8D43-123CEC6299E5}" type="presOf" srcId="{9C90194D-68A8-45FB-A13B-E753D04BF855}" destId="{8FEDA0FF-35EF-418E-8511-F07AED75378F}" srcOrd="0" destOrd="4" presId="urn:microsoft.com/office/officeart/2005/8/layout/chevron1"/>
    <dgm:cxn modelId="{DC0A5C4B-6665-47AF-BCF8-84110E155408}" type="presOf" srcId="{3ECE2783-30E0-46AF-869D-AB6F68F36F7A}" destId="{8FEDA0FF-35EF-418E-8511-F07AED75378F}" srcOrd="0" destOrd="0" presId="urn:microsoft.com/office/officeart/2005/8/layout/chevron1"/>
    <dgm:cxn modelId="{B7199D25-CC67-4A8A-9939-013E8679AA9F}" type="presOf" srcId="{9491C2E4-804B-42C1-A279-D02AB652950C}" destId="{F2906757-2E03-468F-8C86-2BD8EFB4BC9E}" srcOrd="0" destOrd="1" presId="urn:microsoft.com/office/officeart/2005/8/layout/chevron1"/>
    <dgm:cxn modelId="{E83F75A1-FA40-4B99-A193-86A713277217}" type="presOf" srcId="{A0076961-3ECC-499D-AE60-462D97927012}" destId="{F2906757-2E03-468F-8C86-2BD8EFB4BC9E}" srcOrd="0" destOrd="4" presId="urn:microsoft.com/office/officeart/2005/8/layout/chevron1"/>
    <dgm:cxn modelId="{20570B0C-FE4B-4DA4-8452-4E3B16DB6F3D}" srcId="{1FDE843F-76A0-4DAD-8B16-AA6C532D6438}" destId="{526238BB-204C-4AF5-A212-3DD5583FDD56}" srcOrd="3" destOrd="0" parTransId="{CB579052-9516-48C7-8ACF-CDA31AF40BA7}" sibTransId="{A3112447-B7AC-4B18-A083-9F765A2CB3A9}"/>
    <dgm:cxn modelId="{B965D890-4675-4730-BFB4-2D1DEACF3E78}" srcId="{EE9460A0-06F0-4AC1-8AF5-9A78F16B696D}" destId="{1FDE843F-76A0-4DAD-8B16-AA6C532D6438}" srcOrd="1" destOrd="0" parTransId="{7EA253D8-B40D-43AA-AC8A-A375503B8145}" sibTransId="{7D46B55B-0D62-4FC5-913D-8B7A88AE5C95}"/>
    <dgm:cxn modelId="{CF0EB91C-6E36-4D49-AA5B-912B10BC94C4}" type="presOf" srcId="{A93C9722-9227-4AC4-A57E-A7C677723C5D}" destId="{8FEDA0FF-35EF-418E-8511-F07AED75378F}" srcOrd="0" destOrd="2" presId="urn:microsoft.com/office/officeart/2005/8/layout/chevron1"/>
    <dgm:cxn modelId="{4F4219F1-C10B-40B3-8CC2-59CA0E5EF707}" type="presOf" srcId="{A2EB8FCA-C0A0-4665-B9C5-38A39E6C7179}" destId="{8FEDA0FF-35EF-418E-8511-F07AED75378F}" srcOrd="0" destOrd="3" presId="urn:microsoft.com/office/officeart/2005/8/layout/chevron1"/>
    <dgm:cxn modelId="{304262D5-824A-4AF3-B6CE-070B2267E446}" srcId="{F53DC825-46C5-4089-8068-085AED66653A}" destId="{9C90194D-68A8-45FB-A13B-E753D04BF855}" srcOrd="4" destOrd="0" parTransId="{2EEFB5B6-24A7-4AFC-AA9A-0F320ECAE441}" sibTransId="{6C7C6B25-6E49-4B02-93EC-FEBCE94A1611}"/>
    <dgm:cxn modelId="{94100455-F79B-4FF7-A5DF-79EA9B5FC6C4}" srcId="{F53DC825-46C5-4089-8068-085AED66653A}" destId="{A93C9722-9227-4AC4-A57E-A7C677723C5D}" srcOrd="2" destOrd="0" parTransId="{7AEE866C-076E-48CE-8B1F-8A67E081C688}" sibTransId="{D8445665-4A11-41E4-9942-FE0BEC450E1F}"/>
    <dgm:cxn modelId="{75C42677-687F-47F1-8C96-42BE0E27892A}" type="presOf" srcId="{EE9460A0-06F0-4AC1-8AF5-9A78F16B696D}" destId="{CBC947D0-E1AE-4481-9981-66776DA03E1B}" srcOrd="0" destOrd="0" presId="urn:microsoft.com/office/officeart/2005/8/layout/chevron1"/>
    <dgm:cxn modelId="{7F3F7C66-D66D-41E1-8573-27DE336C9959}" type="presOf" srcId="{F53DC825-46C5-4089-8068-085AED66653A}" destId="{AC02E939-662E-4376-974C-EEC5B1BA1BEC}" srcOrd="0" destOrd="0" presId="urn:microsoft.com/office/officeart/2005/8/layout/chevron1"/>
    <dgm:cxn modelId="{4E61E4DA-EEEF-4DAC-8558-1B500680DCC3}" type="presOf" srcId="{398258B7-740A-4C88-93AE-71EFF7BF469F}" destId="{F2906757-2E03-468F-8C86-2BD8EFB4BC9E}" srcOrd="0" destOrd="0" presId="urn:microsoft.com/office/officeart/2005/8/layout/chevron1"/>
    <dgm:cxn modelId="{9E2CDD6C-BDAD-4298-92C6-9B4EE5C51BCA}" type="presParOf" srcId="{CBC947D0-E1AE-4481-9981-66776DA03E1B}" destId="{5B11353A-97A8-436E-BA6C-FD9036B15AF7}" srcOrd="0" destOrd="0" presId="urn:microsoft.com/office/officeart/2005/8/layout/chevron1"/>
    <dgm:cxn modelId="{56AAAA2C-2F5D-49D4-B2A5-D1CB7466DC03}" type="presParOf" srcId="{5B11353A-97A8-436E-BA6C-FD9036B15AF7}" destId="{AC02E939-662E-4376-974C-EEC5B1BA1BEC}" srcOrd="0" destOrd="0" presId="urn:microsoft.com/office/officeart/2005/8/layout/chevron1"/>
    <dgm:cxn modelId="{A0C82D00-CD7C-428E-9DC2-93064C114B06}" type="presParOf" srcId="{5B11353A-97A8-436E-BA6C-FD9036B15AF7}" destId="{8FEDA0FF-35EF-418E-8511-F07AED75378F}" srcOrd="1" destOrd="0" presId="urn:microsoft.com/office/officeart/2005/8/layout/chevron1"/>
    <dgm:cxn modelId="{27015AA7-4DEE-4088-8E45-C84C37765D93}" type="presParOf" srcId="{CBC947D0-E1AE-4481-9981-66776DA03E1B}" destId="{0637FF5B-534A-4DAF-A4DE-84F4E7744C27}" srcOrd="1" destOrd="0" presId="urn:microsoft.com/office/officeart/2005/8/layout/chevron1"/>
    <dgm:cxn modelId="{9754846E-5B39-46B1-BEB0-02BA802EA34A}" type="presParOf" srcId="{CBC947D0-E1AE-4481-9981-66776DA03E1B}" destId="{11C192FB-F0FF-4F88-9DA1-E65F6BEDBBBE}" srcOrd="2" destOrd="0" presId="urn:microsoft.com/office/officeart/2005/8/layout/chevron1"/>
    <dgm:cxn modelId="{19DC2ED3-8513-457D-9D6C-FE20488F9B46}" type="presParOf" srcId="{11C192FB-F0FF-4F88-9DA1-E65F6BEDBBBE}" destId="{94FB01F4-629E-41AD-B676-8B476CDE006F}" srcOrd="0" destOrd="0" presId="urn:microsoft.com/office/officeart/2005/8/layout/chevron1"/>
    <dgm:cxn modelId="{B34E9FE6-A3B1-4962-AF71-768E70F281D2}" type="presParOf" srcId="{11C192FB-F0FF-4F88-9DA1-E65F6BEDBBBE}" destId="{F2906757-2E03-468F-8C86-2BD8EFB4BC9E}" srcOrd="1" destOrd="0" presId="urn:microsoft.com/office/officeart/2005/8/layout/chevr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EAC7C9-2A82-42D5-81F8-95B441F067FD}" type="doc">
      <dgm:prSet loTypeId="urn:microsoft.com/office/officeart/2005/8/layout/default#1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7AB6C0C3-F37A-4600-84FA-1D7ABAA5F8D9}">
      <dgm:prSet/>
      <dgm:spPr/>
      <dgm:t>
        <a:bodyPr/>
        <a:lstStyle/>
        <a:p>
          <a:r>
            <a:rPr lang="pt-BR"/>
            <a:t>Disciplina fiscal</a:t>
          </a:r>
          <a:endParaRPr lang="en-US"/>
        </a:p>
      </dgm:t>
    </dgm:pt>
    <dgm:pt modelId="{31214E8B-EF5D-4A36-A747-9B730E45274C}" type="parTrans" cxnId="{684364C9-2B2B-442E-B304-644D3DA24FF9}">
      <dgm:prSet/>
      <dgm:spPr/>
      <dgm:t>
        <a:bodyPr/>
        <a:lstStyle/>
        <a:p>
          <a:endParaRPr lang="en-US"/>
        </a:p>
      </dgm:t>
    </dgm:pt>
    <dgm:pt modelId="{CB13AB3C-9DE8-4E3C-952D-387C68C89201}" type="sibTrans" cxnId="{684364C9-2B2B-442E-B304-644D3DA24FF9}">
      <dgm:prSet/>
      <dgm:spPr/>
      <dgm:t>
        <a:bodyPr/>
        <a:lstStyle/>
        <a:p>
          <a:endParaRPr lang="en-US"/>
        </a:p>
      </dgm:t>
    </dgm:pt>
    <dgm:pt modelId="{3D1921BD-26EB-4CA7-BEC4-1A07D4613436}">
      <dgm:prSet/>
      <dgm:spPr/>
      <dgm:t>
        <a:bodyPr/>
        <a:lstStyle/>
        <a:p>
          <a:r>
            <a:rPr lang="pt-BR" dirty="0"/>
            <a:t>Priorização (reorientação) dos gastos públicos</a:t>
          </a:r>
          <a:endParaRPr lang="en-US" dirty="0"/>
        </a:p>
      </dgm:t>
    </dgm:pt>
    <dgm:pt modelId="{896F7B17-FF87-4A3F-878E-A1E1197011ED}" type="parTrans" cxnId="{6A8D21D8-0E9B-4633-853E-FF5E7BEA18A6}">
      <dgm:prSet/>
      <dgm:spPr/>
      <dgm:t>
        <a:bodyPr/>
        <a:lstStyle/>
        <a:p>
          <a:endParaRPr lang="en-US"/>
        </a:p>
      </dgm:t>
    </dgm:pt>
    <dgm:pt modelId="{C172D3CB-5B46-46CA-818F-4AA67D58F15E}" type="sibTrans" cxnId="{6A8D21D8-0E9B-4633-853E-FF5E7BEA18A6}">
      <dgm:prSet/>
      <dgm:spPr/>
      <dgm:t>
        <a:bodyPr/>
        <a:lstStyle/>
        <a:p>
          <a:endParaRPr lang="en-US"/>
        </a:p>
      </dgm:t>
    </dgm:pt>
    <dgm:pt modelId="{95A123DB-C668-4585-918C-4DE760E89B07}">
      <dgm:prSet/>
      <dgm:spPr/>
      <dgm:t>
        <a:bodyPr/>
        <a:lstStyle/>
        <a:p>
          <a:r>
            <a:rPr lang="pt-BR"/>
            <a:t>Reforma tributária </a:t>
          </a:r>
          <a:endParaRPr lang="en-US"/>
        </a:p>
      </dgm:t>
    </dgm:pt>
    <dgm:pt modelId="{37FA431B-7C3A-442F-90AC-BDF1137C051D}" type="parTrans" cxnId="{EA1331FC-372E-47D8-99F5-878446FE68CD}">
      <dgm:prSet/>
      <dgm:spPr/>
      <dgm:t>
        <a:bodyPr/>
        <a:lstStyle/>
        <a:p>
          <a:endParaRPr lang="en-US"/>
        </a:p>
      </dgm:t>
    </dgm:pt>
    <dgm:pt modelId="{8FA949C0-2AF8-4785-A8B1-E5C8F5E6F7D2}" type="sibTrans" cxnId="{EA1331FC-372E-47D8-99F5-878446FE68CD}">
      <dgm:prSet/>
      <dgm:spPr/>
      <dgm:t>
        <a:bodyPr/>
        <a:lstStyle/>
        <a:p>
          <a:endParaRPr lang="en-US"/>
        </a:p>
      </dgm:t>
    </dgm:pt>
    <dgm:pt modelId="{B2700C02-9401-4729-BAE8-A3D3AB6D70F5}">
      <dgm:prSet/>
      <dgm:spPr/>
      <dgm:t>
        <a:bodyPr/>
        <a:lstStyle/>
        <a:p>
          <a:r>
            <a:rPr lang="pt-BR"/>
            <a:t>Privatização</a:t>
          </a:r>
          <a:endParaRPr lang="en-US"/>
        </a:p>
      </dgm:t>
    </dgm:pt>
    <dgm:pt modelId="{4D4D3898-F40C-462B-A915-7C437BC2295F}" type="parTrans" cxnId="{C946CEB6-1F9D-43E0-96AF-ACE5DB4B96BD}">
      <dgm:prSet/>
      <dgm:spPr/>
      <dgm:t>
        <a:bodyPr/>
        <a:lstStyle/>
        <a:p>
          <a:endParaRPr lang="en-US"/>
        </a:p>
      </dgm:t>
    </dgm:pt>
    <dgm:pt modelId="{7A0DC3AC-150F-49CB-8284-9997C9A44AE0}" type="sibTrans" cxnId="{C946CEB6-1F9D-43E0-96AF-ACE5DB4B96BD}">
      <dgm:prSet/>
      <dgm:spPr/>
      <dgm:t>
        <a:bodyPr/>
        <a:lstStyle/>
        <a:p>
          <a:endParaRPr lang="en-US"/>
        </a:p>
      </dgm:t>
    </dgm:pt>
    <dgm:pt modelId="{CED061F7-EB40-4B2B-8FFC-4898FFDDAA4B}">
      <dgm:prSet/>
      <dgm:spPr/>
      <dgm:t>
        <a:bodyPr/>
        <a:lstStyle/>
        <a:p>
          <a:r>
            <a:rPr lang="pt-BR"/>
            <a:t>Desregulação</a:t>
          </a:r>
          <a:endParaRPr lang="en-US"/>
        </a:p>
      </dgm:t>
    </dgm:pt>
    <dgm:pt modelId="{06BFA647-0EE4-469A-8457-72104C09C2FD}" type="parTrans" cxnId="{28747BDA-F806-4B94-82CF-D5F74CBD849B}">
      <dgm:prSet/>
      <dgm:spPr/>
      <dgm:t>
        <a:bodyPr/>
        <a:lstStyle/>
        <a:p>
          <a:endParaRPr lang="en-US"/>
        </a:p>
      </dgm:t>
    </dgm:pt>
    <dgm:pt modelId="{79D50486-20DE-461F-AB02-E34ECDE7E94D}" type="sibTrans" cxnId="{28747BDA-F806-4B94-82CF-D5F74CBD849B}">
      <dgm:prSet/>
      <dgm:spPr/>
      <dgm:t>
        <a:bodyPr/>
        <a:lstStyle/>
        <a:p>
          <a:endParaRPr lang="en-US"/>
        </a:p>
      </dgm:t>
    </dgm:pt>
    <dgm:pt modelId="{53AA3683-CC2F-47F3-A033-054B42F55F02}">
      <dgm:prSet/>
      <dgm:spPr/>
      <dgm:t>
        <a:bodyPr/>
        <a:lstStyle/>
        <a:p>
          <a:r>
            <a:rPr lang="pt-BR"/>
            <a:t>Liberalização financeira</a:t>
          </a:r>
          <a:endParaRPr lang="en-US"/>
        </a:p>
      </dgm:t>
    </dgm:pt>
    <dgm:pt modelId="{F3EA4448-7517-48F2-A62C-7470426B3669}" type="parTrans" cxnId="{5CC39749-7934-4A44-AC7B-D2343E90A49D}">
      <dgm:prSet/>
      <dgm:spPr/>
      <dgm:t>
        <a:bodyPr/>
        <a:lstStyle/>
        <a:p>
          <a:endParaRPr lang="en-US"/>
        </a:p>
      </dgm:t>
    </dgm:pt>
    <dgm:pt modelId="{D86DAAD9-955C-4842-9DCA-0E27375BB75A}" type="sibTrans" cxnId="{5CC39749-7934-4A44-AC7B-D2343E90A49D}">
      <dgm:prSet/>
      <dgm:spPr/>
      <dgm:t>
        <a:bodyPr/>
        <a:lstStyle/>
        <a:p>
          <a:endParaRPr lang="en-US"/>
        </a:p>
      </dgm:t>
    </dgm:pt>
    <dgm:pt modelId="{B9CD8793-FC47-41E9-89B8-AC5F83839366}">
      <dgm:prSet/>
      <dgm:spPr/>
      <dgm:t>
        <a:bodyPr/>
        <a:lstStyle/>
        <a:p>
          <a:r>
            <a:rPr lang="pt-BR" dirty="0"/>
            <a:t>Unificação do Regime cambial</a:t>
          </a:r>
          <a:endParaRPr lang="en-US" dirty="0"/>
        </a:p>
      </dgm:t>
    </dgm:pt>
    <dgm:pt modelId="{39B7FE4C-0C29-4F15-B8CC-34F7859828E9}" type="parTrans" cxnId="{478426D3-88CE-45D3-A66F-438D541F6FF6}">
      <dgm:prSet/>
      <dgm:spPr/>
      <dgm:t>
        <a:bodyPr/>
        <a:lstStyle/>
        <a:p>
          <a:endParaRPr lang="en-US"/>
        </a:p>
      </dgm:t>
    </dgm:pt>
    <dgm:pt modelId="{F8F499AA-886F-4B70-8149-76EC0E8E7830}" type="sibTrans" cxnId="{478426D3-88CE-45D3-A66F-438D541F6FF6}">
      <dgm:prSet/>
      <dgm:spPr/>
      <dgm:t>
        <a:bodyPr/>
        <a:lstStyle/>
        <a:p>
          <a:endParaRPr lang="en-US"/>
        </a:p>
      </dgm:t>
    </dgm:pt>
    <dgm:pt modelId="{4311EB66-10B5-4E83-989E-FB77E7784ADE}">
      <dgm:prSet/>
      <dgm:spPr/>
      <dgm:t>
        <a:bodyPr/>
        <a:lstStyle/>
        <a:p>
          <a:r>
            <a:rPr lang="pt-BR"/>
            <a:t>Liberalização comercial</a:t>
          </a:r>
          <a:endParaRPr lang="en-US"/>
        </a:p>
      </dgm:t>
    </dgm:pt>
    <dgm:pt modelId="{8BF3FE0F-41AC-42B5-834D-F6E2FC121E67}" type="parTrans" cxnId="{33BC172C-C58D-4AA5-B1AE-7BD550658256}">
      <dgm:prSet/>
      <dgm:spPr/>
      <dgm:t>
        <a:bodyPr/>
        <a:lstStyle/>
        <a:p>
          <a:endParaRPr lang="en-US"/>
        </a:p>
      </dgm:t>
    </dgm:pt>
    <dgm:pt modelId="{2D4A1776-DA76-4549-9C9A-7CEC7C951B3D}" type="sibTrans" cxnId="{33BC172C-C58D-4AA5-B1AE-7BD550658256}">
      <dgm:prSet/>
      <dgm:spPr/>
      <dgm:t>
        <a:bodyPr/>
        <a:lstStyle/>
        <a:p>
          <a:endParaRPr lang="en-US"/>
        </a:p>
      </dgm:t>
    </dgm:pt>
    <dgm:pt modelId="{E3E20377-04AE-425A-B723-42E67601198B}">
      <dgm:prSet/>
      <dgm:spPr/>
      <dgm:t>
        <a:bodyPr/>
        <a:lstStyle/>
        <a:p>
          <a:r>
            <a:rPr lang="pt-BR" dirty="0"/>
            <a:t>Abertura para o Investimento externo direto:</a:t>
          </a:r>
          <a:endParaRPr lang="en-US" dirty="0"/>
        </a:p>
      </dgm:t>
    </dgm:pt>
    <dgm:pt modelId="{80DD56FF-1D20-4711-94E2-1C016194B674}" type="parTrans" cxnId="{49383F93-FEFC-420C-85A0-C0FE07A82293}">
      <dgm:prSet/>
      <dgm:spPr/>
      <dgm:t>
        <a:bodyPr/>
        <a:lstStyle/>
        <a:p>
          <a:endParaRPr lang="en-US"/>
        </a:p>
      </dgm:t>
    </dgm:pt>
    <dgm:pt modelId="{A3D0BE33-42FC-4E93-B6B5-A944DF74FA4B}" type="sibTrans" cxnId="{49383F93-FEFC-420C-85A0-C0FE07A82293}">
      <dgm:prSet/>
      <dgm:spPr/>
      <dgm:t>
        <a:bodyPr/>
        <a:lstStyle/>
        <a:p>
          <a:endParaRPr lang="en-US"/>
        </a:p>
      </dgm:t>
    </dgm:pt>
    <dgm:pt modelId="{83DEC9B9-F69F-489A-8C51-E5E150F86C44}">
      <dgm:prSet/>
      <dgm:spPr/>
      <dgm:t>
        <a:bodyPr/>
        <a:lstStyle/>
        <a:p>
          <a:r>
            <a:rPr lang="pt-BR" dirty="0"/>
            <a:t>Propriedade intelectual: proteção</a:t>
          </a:r>
          <a:endParaRPr lang="en-US" dirty="0"/>
        </a:p>
      </dgm:t>
    </dgm:pt>
    <dgm:pt modelId="{5DAA0712-CC3B-41BD-A8B4-BABA2AD3DF0E}" type="parTrans" cxnId="{84362DFA-EFEC-472A-8FB0-4F6DFB608AC0}">
      <dgm:prSet/>
      <dgm:spPr/>
      <dgm:t>
        <a:bodyPr/>
        <a:lstStyle/>
        <a:p>
          <a:endParaRPr lang="en-US"/>
        </a:p>
      </dgm:t>
    </dgm:pt>
    <dgm:pt modelId="{A2AA291A-EE40-44BC-9F36-E520C5A1B7C0}" type="sibTrans" cxnId="{84362DFA-EFEC-472A-8FB0-4F6DFB608AC0}">
      <dgm:prSet/>
      <dgm:spPr/>
      <dgm:t>
        <a:bodyPr/>
        <a:lstStyle/>
        <a:p>
          <a:endParaRPr lang="en-US"/>
        </a:p>
      </dgm:t>
    </dgm:pt>
    <dgm:pt modelId="{1C44D9F5-9ADC-43B5-A4B2-38FDCEB23904}" type="pres">
      <dgm:prSet presAssocID="{C4EAC7C9-2A82-42D5-81F8-95B441F067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347099C-F305-4056-B717-B5A91CBA0599}" type="pres">
      <dgm:prSet presAssocID="{7AB6C0C3-F37A-4600-84FA-1D7ABAA5F8D9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337F413-D6EF-4AF5-826B-D2B595B71F24}" type="pres">
      <dgm:prSet presAssocID="{CB13AB3C-9DE8-4E3C-952D-387C68C89201}" presName="sibTrans" presStyleCnt="0"/>
      <dgm:spPr/>
    </dgm:pt>
    <dgm:pt modelId="{4B5985C8-A421-443D-BD6E-2AABB529145A}" type="pres">
      <dgm:prSet presAssocID="{3D1921BD-26EB-4CA7-BEC4-1A07D4613436}" presName="node" presStyleLbl="node1" presStyleIdx="1" presStyleCnt="10" custLinFactNeighborY="113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C5BAA0-CAD8-4938-B040-7B5DCA12717C}" type="pres">
      <dgm:prSet presAssocID="{C172D3CB-5B46-46CA-818F-4AA67D58F15E}" presName="sibTrans" presStyleCnt="0"/>
      <dgm:spPr/>
    </dgm:pt>
    <dgm:pt modelId="{DD688F3F-440D-46C9-9636-F3D63694DEEC}" type="pres">
      <dgm:prSet presAssocID="{95A123DB-C668-4585-918C-4DE760E89B07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A501EB7-294F-43EF-9509-64EDCBD54583}" type="pres">
      <dgm:prSet presAssocID="{8FA949C0-2AF8-4785-A8B1-E5C8F5E6F7D2}" presName="sibTrans" presStyleCnt="0"/>
      <dgm:spPr/>
    </dgm:pt>
    <dgm:pt modelId="{D823C5B8-98A7-45CF-8A39-FFB91443E53B}" type="pres">
      <dgm:prSet presAssocID="{B2700C02-9401-4729-BAE8-A3D3AB6D70F5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5FE5973-EAAC-4E7D-B6E3-6E1E697B11AB}" type="pres">
      <dgm:prSet presAssocID="{7A0DC3AC-150F-49CB-8284-9997C9A44AE0}" presName="sibTrans" presStyleCnt="0"/>
      <dgm:spPr/>
    </dgm:pt>
    <dgm:pt modelId="{0723D40F-8D17-481A-9570-1C431BAC3C9A}" type="pres">
      <dgm:prSet presAssocID="{CED061F7-EB40-4B2B-8FFC-4898FFDDAA4B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874CD60-10CA-46C4-8BF5-5E362E386F86}" type="pres">
      <dgm:prSet presAssocID="{79D50486-20DE-461F-AB02-E34ECDE7E94D}" presName="sibTrans" presStyleCnt="0"/>
      <dgm:spPr/>
    </dgm:pt>
    <dgm:pt modelId="{1ECC7C6C-6128-4BDC-AD0B-81ADFAEC0C3D}" type="pres">
      <dgm:prSet presAssocID="{53AA3683-CC2F-47F3-A033-054B42F55F02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C044608-8782-4C5A-B62C-418900909A83}" type="pres">
      <dgm:prSet presAssocID="{D86DAAD9-955C-4842-9DCA-0E27375BB75A}" presName="sibTrans" presStyleCnt="0"/>
      <dgm:spPr/>
    </dgm:pt>
    <dgm:pt modelId="{AB9A14D3-34C9-4F25-AC20-864EBD5741FC}" type="pres">
      <dgm:prSet presAssocID="{B9CD8793-FC47-41E9-89B8-AC5F83839366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55EC9D9-118C-4B10-8F3C-62A4B5F9987F}" type="pres">
      <dgm:prSet presAssocID="{F8F499AA-886F-4B70-8149-76EC0E8E7830}" presName="sibTrans" presStyleCnt="0"/>
      <dgm:spPr/>
    </dgm:pt>
    <dgm:pt modelId="{ACA33786-67C8-41E7-A0EE-59621E55570E}" type="pres">
      <dgm:prSet presAssocID="{4311EB66-10B5-4E83-989E-FB77E7784ADE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838628C-6155-47C6-BDD3-2902B3DAA885}" type="pres">
      <dgm:prSet presAssocID="{2D4A1776-DA76-4549-9C9A-7CEC7C951B3D}" presName="sibTrans" presStyleCnt="0"/>
      <dgm:spPr/>
    </dgm:pt>
    <dgm:pt modelId="{892E1BAB-3D5E-4E2C-9368-14E79A940E3F}" type="pres">
      <dgm:prSet presAssocID="{E3E20377-04AE-425A-B723-42E67601198B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97793B-C38F-48DF-8D8E-032BA5502CF2}" type="pres">
      <dgm:prSet presAssocID="{A3D0BE33-42FC-4E93-B6B5-A944DF74FA4B}" presName="sibTrans" presStyleCnt="0"/>
      <dgm:spPr/>
    </dgm:pt>
    <dgm:pt modelId="{2A9DCD4C-3450-4746-9EC2-DB0354152D87}" type="pres">
      <dgm:prSet presAssocID="{83DEC9B9-F69F-489A-8C51-E5E150F86C44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383F93-FEFC-420C-85A0-C0FE07A82293}" srcId="{C4EAC7C9-2A82-42D5-81F8-95B441F067FD}" destId="{E3E20377-04AE-425A-B723-42E67601198B}" srcOrd="8" destOrd="0" parTransId="{80DD56FF-1D20-4711-94E2-1C016194B674}" sibTransId="{A3D0BE33-42FC-4E93-B6B5-A944DF74FA4B}"/>
    <dgm:cxn modelId="{62FAA172-E4B1-4711-9C42-3380361092AB}" type="presOf" srcId="{B2700C02-9401-4729-BAE8-A3D3AB6D70F5}" destId="{D823C5B8-98A7-45CF-8A39-FFB91443E53B}" srcOrd="0" destOrd="0" presId="urn:microsoft.com/office/officeart/2005/8/layout/default#1"/>
    <dgm:cxn modelId="{478426D3-88CE-45D3-A66F-438D541F6FF6}" srcId="{C4EAC7C9-2A82-42D5-81F8-95B441F067FD}" destId="{B9CD8793-FC47-41E9-89B8-AC5F83839366}" srcOrd="6" destOrd="0" parTransId="{39B7FE4C-0C29-4F15-B8CC-34F7859828E9}" sibTransId="{F8F499AA-886F-4B70-8149-76EC0E8E7830}"/>
    <dgm:cxn modelId="{5CC39749-7934-4A44-AC7B-D2343E90A49D}" srcId="{C4EAC7C9-2A82-42D5-81F8-95B441F067FD}" destId="{53AA3683-CC2F-47F3-A033-054B42F55F02}" srcOrd="5" destOrd="0" parTransId="{F3EA4448-7517-48F2-A62C-7470426B3669}" sibTransId="{D86DAAD9-955C-4842-9DCA-0E27375BB75A}"/>
    <dgm:cxn modelId="{33BC172C-C58D-4AA5-B1AE-7BD550658256}" srcId="{C4EAC7C9-2A82-42D5-81F8-95B441F067FD}" destId="{4311EB66-10B5-4E83-989E-FB77E7784ADE}" srcOrd="7" destOrd="0" parTransId="{8BF3FE0F-41AC-42B5-834D-F6E2FC121E67}" sibTransId="{2D4A1776-DA76-4549-9C9A-7CEC7C951B3D}"/>
    <dgm:cxn modelId="{CCC58E63-A890-4B49-B88D-806DDED4BDC4}" type="presOf" srcId="{CED061F7-EB40-4B2B-8FFC-4898FFDDAA4B}" destId="{0723D40F-8D17-481A-9570-1C431BAC3C9A}" srcOrd="0" destOrd="0" presId="urn:microsoft.com/office/officeart/2005/8/layout/default#1"/>
    <dgm:cxn modelId="{68263833-1141-4689-8361-A175F95EFB22}" type="presOf" srcId="{E3E20377-04AE-425A-B723-42E67601198B}" destId="{892E1BAB-3D5E-4E2C-9368-14E79A940E3F}" srcOrd="0" destOrd="0" presId="urn:microsoft.com/office/officeart/2005/8/layout/default#1"/>
    <dgm:cxn modelId="{A5838F3B-3BFB-4F9A-B332-1C2B418A6417}" type="presOf" srcId="{83DEC9B9-F69F-489A-8C51-E5E150F86C44}" destId="{2A9DCD4C-3450-4746-9EC2-DB0354152D87}" srcOrd="0" destOrd="0" presId="urn:microsoft.com/office/officeart/2005/8/layout/default#1"/>
    <dgm:cxn modelId="{684364C9-2B2B-442E-B304-644D3DA24FF9}" srcId="{C4EAC7C9-2A82-42D5-81F8-95B441F067FD}" destId="{7AB6C0C3-F37A-4600-84FA-1D7ABAA5F8D9}" srcOrd="0" destOrd="0" parTransId="{31214E8B-EF5D-4A36-A747-9B730E45274C}" sibTransId="{CB13AB3C-9DE8-4E3C-952D-387C68C89201}"/>
    <dgm:cxn modelId="{84362DFA-EFEC-472A-8FB0-4F6DFB608AC0}" srcId="{C4EAC7C9-2A82-42D5-81F8-95B441F067FD}" destId="{83DEC9B9-F69F-489A-8C51-E5E150F86C44}" srcOrd="9" destOrd="0" parTransId="{5DAA0712-CC3B-41BD-A8B4-BABA2AD3DF0E}" sibTransId="{A2AA291A-EE40-44BC-9F36-E520C5A1B7C0}"/>
    <dgm:cxn modelId="{447A79E9-181F-4D6E-9229-78719A83A278}" type="presOf" srcId="{53AA3683-CC2F-47F3-A033-054B42F55F02}" destId="{1ECC7C6C-6128-4BDC-AD0B-81ADFAEC0C3D}" srcOrd="0" destOrd="0" presId="urn:microsoft.com/office/officeart/2005/8/layout/default#1"/>
    <dgm:cxn modelId="{799F1AA4-6432-4D57-A461-848962DBFF18}" type="presOf" srcId="{95A123DB-C668-4585-918C-4DE760E89B07}" destId="{DD688F3F-440D-46C9-9636-F3D63694DEEC}" srcOrd="0" destOrd="0" presId="urn:microsoft.com/office/officeart/2005/8/layout/default#1"/>
    <dgm:cxn modelId="{233C4592-E0B7-4B3C-95E6-6A2B6460414F}" type="presOf" srcId="{C4EAC7C9-2A82-42D5-81F8-95B441F067FD}" destId="{1C44D9F5-9ADC-43B5-A4B2-38FDCEB23904}" srcOrd="0" destOrd="0" presId="urn:microsoft.com/office/officeart/2005/8/layout/default#1"/>
    <dgm:cxn modelId="{874E409F-5B81-4E5E-A1CF-B8F5C4C6271F}" type="presOf" srcId="{7AB6C0C3-F37A-4600-84FA-1D7ABAA5F8D9}" destId="{F347099C-F305-4056-B717-B5A91CBA0599}" srcOrd="0" destOrd="0" presId="urn:microsoft.com/office/officeart/2005/8/layout/default#1"/>
    <dgm:cxn modelId="{637E64A8-86E8-4728-B685-931A10D0F089}" type="presOf" srcId="{3D1921BD-26EB-4CA7-BEC4-1A07D4613436}" destId="{4B5985C8-A421-443D-BD6E-2AABB529145A}" srcOrd="0" destOrd="0" presId="urn:microsoft.com/office/officeart/2005/8/layout/default#1"/>
    <dgm:cxn modelId="{D0395B2F-73C1-4B25-87A5-05AE184624B1}" type="presOf" srcId="{B9CD8793-FC47-41E9-89B8-AC5F83839366}" destId="{AB9A14D3-34C9-4F25-AC20-864EBD5741FC}" srcOrd="0" destOrd="0" presId="urn:microsoft.com/office/officeart/2005/8/layout/default#1"/>
    <dgm:cxn modelId="{6A8D21D8-0E9B-4633-853E-FF5E7BEA18A6}" srcId="{C4EAC7C9-2A82-42D5-81F8-95B441F067FD}" destId="{3D1921BD-26EB-4CA7-BEC4-1A07D4613436}" srcOrd="1" destOrd="0" parTransId="{896F7B17-FF87-4A3F-878E-A1E1197011ED}" sibTransId="{C172D3CB-5B46-46CA-818F-4AA67D58F15E}"/>
    <dgm:cxn modelId="{EA1331FC-372E-47D8-99F5-878446FE68CD}" srcId="{C4EAC7C9-2A82-42D5-81F8-95B441F067FD}" destId="{95A123DB-C668-4585-918C-4DE760E89B07}" srcOrd="2" destOrd="0" parTransId="{37FA431B-7C3A-442F-90AC-BDF1137C051D}" sibTransId="{8FA949C0-2AF8-4785-A8B1-E5C8F5E6F7D2}"/>
    <dgm:cxn modelId="{C946CEB6-1F9D-43E0-96AF-ACE5DB4B96BD}" srcId="{C4EAC7C9-2A82-42D5-81F8-95B441F067FD}" destId="{B2700C02-9401-4729-BAE8-A3D3AB6D70F5}" srcOrd="3" destOrd="0" parTransId="{4D4D3898-F40C-462B-A915-7C437BC2295F}" sibTransId="{7A0DC3AC-150F-49CB-8284-9997C9A44AE0}"/>
    <dgm:cxn modelId="{28747BDA-F806-4B94-82CF-D5F74CBD849B}" srcId="{C4EAC7C9-2A82-42D5-81F8-95B441F067FD}" destId="{CED061F7-EB40-4B2B-8FFC-4898FFDDAA4B}" srcOrd="4" destOrd="0" parTransId="{06BFA647-0EE4-469A-8457-72104C09C2FD}" sibTransId="{79D50486-20DE-461F-AB02-E34ECDE7E94D}"/>
    <dgm:cxn modelId="{5651BD6D-79F3-49E6-BC83-B7BA52DFFD80}" type="presOf" srcId="{4311EB66-10B5-4E83-989E-FB77E7784ADE}" destId="{ACA33786-67C8-41E7-A0EE-59621E55570E}" srcOrd="0" destOrd="0" presId="urn:microsoft.com/office/officeart/2005/8/layout/default#1"/>
    <dgm:cxn modelId="{C8AB4EA9-11D3-4D65-B6FE-146EBBA01D1A}" type="presParOf" srcId="{1C44D9F5-9ADC-43B5-A4B2-38FDCEB23904}" destId="{F347099C-F305-4056-B717-B5A91CBA0599}" srcOrd="0" destOrd="0" presId="urn:microsoft.com/office/officeart/2005/8/layout/default#1"/>
    <dgm:cxn modelId="{0CEFA125-1977-4565-AC5A-8653F5A9D0AA}" type="presParOf" srcId="{1C44D9F5-9ADC-43B5-A4B2-38FDCEB23904}" destId="{7337F413-D6EF-4AF5-826B-D2B595B71F24}" srcOrd="1" destOrd="0" presId="urn:microsoft.com/office/officeart/2005/8/layout/default#1"/>
    <dgm:cxn modelId="{345B1618-B434-402D-9FFB-914FB5F77F61}" type="presParOf" srcId="{1C44D9F5-9ADC-43B5-A4B2-38FDCEB23904}" destId="{4B5985C8-A421-443D-BD6E-2AABB529145A}" srcOrd="2" destOrd="0" presId="urn:microsoft.com/office/officeart/2005/8/layout/default#1"/>
    <dgm:cxn modelId="{3CB15240-7110-4CA7-A7A5-7075B9D59B9C}" type="presParOf" srcId="{1C44D9F5-9ADC-43B5-A4B2-38FDCEB23904}" destId="{E3C5BAA0-CAD8-4938-B040-7B5DCA12717C}" srcOrd="3" destOrd="0" presId="urn:microsoft.com/office/officeart/2005/8/layout/default#1"/>
    <dgm:cxn modelId="{AD287D25-AE72-4ECD-B4A9-8FEE6FB86626}" type="presParOf" srcId="{1C44D9F5-9ADC-43B5-A4B2-38FDCEB23904}" destId="{DD688F3F-440D-46C9-9636-F3D63694DEEC}" srcOrd="4" destOrd="0" presId="urn:microsoft.com/office/officeart/2005/8/layout/default#1"/>
    <dgm:cxn modelId="{CFCC203B-799A-49C9-A504-70D0A3728CF0}" type="presParOf" srcId="{1C44D9F5-9ADC-43B5-A4B2-38FDCEB23904}" destId="{FA501EB7-294F-43EF-9509-64EDCBD54583}" srcOrd="5" destOrd="0" presId="urn:microsoft.com/office/officeart/2005/8/layout/default#1"/>
    <dgm:cxn modelId="{654A6347-C81F-4615-9DB5-DD525814BD6D}" type="presParOf" srcId="{1C44D9F5-9ADC-43B5-A4B2-38FDCEB23904}" destId="{D823C5B8-98A7-45CF-8A39-FFB91443E53B}" srcOrd="6" destOrd="0" presId="urn:microsoft.com/office/officeart/2005/8/layout/default#1"/>
    <dgm:cxn modelId="{0AF537BF-7540-4739-B658-5EFAA977CD88}" type="presParOf" srcId="{1C44D9F5-9ADC-43B5-A4B2-38FDCEB23904}" destId="{95FE5973-EAAC-4E7D-B6E3-6E1E697B11AB}" srcOrd="7" destOrd="0" presId="urn:microsoft.com/office/officeart/2005/8/layout/default#1"/>
    <dgm:cxn modelId="{0B38E20B-4F48-4ECC-A389-0F95AD5472AB}" type="presParOf" srcId="{1C44D9F5-9ADC-43B5-A4B2-38FDCEB23904}" destId="{0723D40F-8D17-481A-9570-1C431BAC3C9A}" srcOrd="8" destOrd="0" presId="urn:microsoft.com/office/officeart/2005/8/layout/default#1"/>
    <dgm:cxn modelId="{E9043314-1D8F-45F9-8EA9-4FF6681078F0}" type="presParOf" srcId="{1C44D9F5-9ADC-43B5-A4B2-38FDCEB23904}" destId="{5874CD60-10CA-46C4-8BF5-5E362E386F86}" srcOrd="9" destOrd="0" presId="urn:microsoft.com/office/officeart/2005/8/layout/default#1"/>
    <dgm:cxn modelId="{85D0D1F9-ABB9-4547-A30F-C241CF750484}" type="presParOf" srcId="{1C44D9F5-9ADC-43B5-A4B2-38FDCEB23904}" destId="{1ECC7C6C-6128-4BDC-AD0B-81ADFAEC0C3D}" srcOrd="10" destOrd="0" presId="urn:microsoft.com/office/officeart/2005/8/layout/default#1"/>
    <dgm:cxn modelId="{8AAE7346-DBC7-4410-9C50-2ECD0B5CD611}" type="presParOf" srcId="{1C44D9F5-9ADC-43B5-A4B2-38FDCEB23904}" destId="{7C044608-8782-4C5A-B62C-418900909A83}" srcOrd="11" destOrd="0" presId="urn:microsoft.com/office/officeart/2005/8/layout/default#1"/>
    <dgm:cxn modelId="{4D0FB2AB-0A4F-4E49-B16C-789D00300260}" type="presParOf" srcId="{1C44D9F5-9ADC-43B5-A4B2-38FDCEB23904}" destId="{AB9A14D3-34C9-4F25-AC20-864EBD5741FC}" srcOrd="12" destOrd="0" presId="urn:microsoft.com/office/officeart/2005/8/layout/default#1"/>
    <dgm:cxn modelId="{8AA8081F-0446-4F99-ABA7-5CD9B1759B56}" type="presParOf" srcId="{1C44D9F5-9ADC-43B5-A4B2-38FDCEB23904}" destId="{055EC9D9-118C-4B10-8F3C-62A4B5F9987F}" srcOrd="13" destOrd="0" presId="urn:microsoft.com/office/officeart/2005/8/layout/default#1"/>
    <dgm:cxn modelId="{CF4187E6-AC3A-4CC8-9BC3-DD5669230738}" type="presParOf" srcId="{1C44D9F5-9ADC-43B5-A4B2-38FDCEB23904}" destId="{ACA33786-67C8-41E7-A0EE-59621E55570E}" srcOrd="14" destOrd="0" presId="urn:microsoft.com/office/officeart/2005/8/layout/default#1"/>
    <dgm:cxn modelId="{B1C85E95-1BFD-4D39-B803-F4481380EF1D}" type="presParOf" srcId="{1C44D9F5-9ADC-43B5-A4B2-38FDCEB23904}" destId="{F838628C-6155-47C6-BDD3-2902B3DAA885}" srcOrd="15" destOrd="0" presId="urn:microsoft.com/office/officeart/2005/8/layout/default#1"/>
    <dgm:cxn modelId="{AE6977A3-E398-4EDB-A0A7-932D481D34AC}" type="presParOf" srcId="{1C44D9F5-9ADC-43B5-A4B2-38FDCEB23904}" destId="{892E1BAB-3D5E-4E2C-9368-14E79A940E3F}" srcOrd="16" destOrd="0" presId="urn:microsoft.com/office/officeart/2005/8/layout/default#1"/>
    <dgm:cxn modelId="{AE27BA02-0FF8-4B11-B907-F9E61CE82A79}" type="presParOf" srcId="{1C44D9F5-9ADC-43B5-A4B2-38FDCEB23904}" destId="{E097793B-C38F-48DF-8D8E-032BA5502CF2}" srcOrd="17" destOrd="0" presId="urn:microsoft.com/office/officeart/2005/8/layout/default#1"/>
    <dgm:cxn modelId="{E1B5DADF-33BC-4D22-B0CF-386C6C03E815}" type="presParOf" srcId="{1C44D9F5-9ADC-43B5-A4B2-38FDCEB23904}" destId="{2A9DCD4C-3450-4746-9EC2-DB0354152D87}" srcOrd="18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78F1FC-2FF0-4061-ADCE-EE7E0C8A58D9}" type="doc">
      <dgm:prSet loTypeId="urn:microsoft.com/office/officeart/2005/8/layout/vList2" loCatId="Inbox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D9E3F28D-CDE7-44D0-87CA-C256E5F1188D}">
      <dgm:prSet/>
      <dgm:spPr/>
      <dgm:t>
        <a:bodyPr/>
        <a:lstStyle/>
        <a:p>
          <a:r>
            <a:rPr lang="pt-BR" dirty="0"/>
            <a:t>O CW pregava que as decisões das empresas devem ser um trabalho do setor privado e exortou os governos a realizar políticas para fortalecer o ambiente em que estas decisões fossem realizadas. </a:t>
          </a:r>
          <a:endParaRPr lang="en-US" dirty="0"/>
        </a:p>
      </dgm:t>
    </dgm:pt>
    <dgm:pt modelId="{C976917B-2F2F-4ED8-A65E-E04D060F46F3}" type="parTrans" cxnId="{03893D93-7AD9-429B-8740-FDA629DC381D}">
      <dgm:prSet/>
      <dgm:spPr/>
      <dgm:t>
        <a:bodyPr/>
        <a:lstStyle/>
        <a:p>
          <a:endParaRPr lang="en-US"/>
        </a:p>
      </dgm:t>
    </dgm:pt>
    <dgm:pt modelId="{540D4326-0BBA-470F-8B4E-3207E7AD6EF7}" type="sibTrans" cxnId="{03893D93-7AD9-429B-8740-FDA629DC381D}">
      <dgm:prSet/>
      <dgm:spPr/>
      <dgm:t>
        <a:bodyPr/>
        <a:lstStyle/>
        <a:p>
          <a:endParaRPr lang="en-US"/>
        </a:p>
      </dgm:t>
    </dgm:pt>
    <dgm:pt modelId="{A8E3CB1A-1D79-4281-8AFC-80E1E93D31E0}">
      <dgm:prSet/>
      <dgm:spPr/>
      <dgm:t>
        <a:bodyPr/>
        <a:lstStyle/>
        <a:p>
          <a:r>
            <a:rPr lang="pt-BR" dirty="0"/>
            <a:t>O CW propõe </a:t>
          </a:r>
          <a:r>
            <a:rPr lang="pt-BR" dirty="0" smtClean="0"/>
            <a:t>certo desmantelamento </a:t>
          </a:r>
          <a:r>
            <a:rPr lang="pt-BR" dirty="0"/>
            <a:t>das politicas industriais e de suas instituições. </a:t>
          </a:r>
          <a:endParaRPr lang="en-US" dirty="0"/>
        </a:p>
      </dgm:t>
    </dgm:pt>
    <dgm:pt modelId="{8DEB81CF-0155-449D-9E58-3B40FC9ECE8B}" type="parTrans" cxnId="{83B24A01-B2E0-4E0D-B38E-3E7305707B13}">
      <dgm:prSet/>
      <dgm:spPr/>
      <dgm:t>
        <a:bodyPr/>
        <a:lstStyle/>
        <a:p>
          <a:endParaRPr lang="en-US"/>
        </a:p>
      </dgm:t>
    </dgm:pt>
    <dgm:pt modelId="{939AD939-0A1F-4AA5-AAAF-040EAEF3B56A}" type="sibTrans" cxnId="{83B24A01-B2E0-4E0D-B38E-3E7305707B13}">
      <dgm:prSet/>
      <dgm:spPr/>
      <dgm:t>
        <a:bodyPr/>
        <a:lstStyle/>
        <a:p>
          <a:endParaRPr lang="en-US"/>
        </a:p>
      </dgm:t>
    </dgm:pt>
    <dgm:pt modelId="{B7DD43F6-7BFA-4796-BDC8-3AC79C90F9D1}">
      <dgm:prSet/>
      <dgm:spPr/>
      <dgm:t>
        <a:bodyPr/>
        <a:lstStyle/>
        <a:p>
          <a:r>
            <a:rPr lang="en-US" dirty="0" err="1" smtClean="0"/>
            <a:t>Maior</a:t>
          </a:r>
          <a:r>
            <a:rPr lang="en-US" dirty="0" smtClean="0"/>
            <a:t> PDP do CW é o </a:t>
          </a:r>
          <a:r>
            <a:rPr lang="en-US" dirty="0" err="1" smtClean="0"/>
            <a:t>chamado</a:t>
          </a:r>
          <a:r>
            <a:rPr lang="en-US" dirty="0" smtClean="0"/>
            <a:t> </a:t>
          </a:r>
          <a:r>
            <a:rPr lang="en-US" dirty="0" err="1" smtClean="0"/>
            <a:t>choque</a:t>
          </a:r>
          <a:r>
            <a:rPr lang="en-US" dirty="0" smtClean="0"/>
            <a:t> de </a:t>
          </a:r>
          <a:r>
            <a:rPr lang="en-US" dirty="0" err="1" smtClean="0"/>
            <a:t>competitividade</a:t>
          </a:r>
          <a:r>
            <a:rPr lang="en-US" dirty="0" smtClean="0"/>
            <a:t> </a:t>
          </a:r>
          <a:endParaRPr lang="en-US" dirty="0"/>
        </a:p>
      </dgm:t>
    </dgm:pt>
    <dgm:pt modelId="{ABD17D35-68B0-4C1D-9696-CA0482DD37BC}" type="parTrans" cxnId="{F2AE983E-7208-474B-85FC-585521DF03FD}">
      <dgm:prSet/>
      <dgm:spPr/>
      <dgm:t>
        <a:bodyPr/>
        <a:lstStyle/>
        <a:p>
          <a:endParaRPr lang="pt-BR"/>
        </a:p>
      </dgm:t>
    </dgm:pt>
    <dgm:pt modelId="{C0FE49A1-308F-4D1D-8652-76BC47A6FF66}" type="sibTrans" cxnId="{F2AE983E-7208-474B-85FC-585521DF03FD}">
      <dgm:prSet/>
      <dgm:spPr/>
      <dgm:t>
        <a:bodyPr/>
        <a:lstStyle/>
        <a:p>
          <a:endParaRPr lang="pt-BR"/>
        </a:p>
      </dgm:t>
    </dgm:pt>
    <dgm:pt modelId="{22AF73E9-CC8B-4399-A033-FFD427564F29}" type="pres">
      <dgm:prSet presAssocID="{9A78F1FC-2FF0-4061-ADCE-EE7E0C8A58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5587686-E015-4F34-920F-C3572EF66455}" type="pres">
      <dgm:prSet presAssocID="{D9E3F28D-CDE7-44D0-87CA-C256E5F1188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98B511-0BDF-43E0-820A-F2CAACBAFEE3}" type="pres">
      <dgm:prSet presAssocID="{540D4326-0BBA-470F-8B4E-3207E7AD6EF7}" presName="spacer" presStyleCnt="0"/>
      <dgm:spPr/>
    </dgm:pt>
    <dgm:pt modelId="{CBE92648-C8A7-45F2-9F37-C87CD8E61711}" type="pres">
      <dgm:prSet presAssocID="{A8E3CB1A-1D79-4281-8AFC-80E1E93D31E0}" presName="parentText" presStyleLbl="node1" presStyleIdx="1" presStyleCnt="3" custLinFactNeighborY="-27489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8CCB4A9-90B7-4F88-B2F5-BBFB074E2B1C}" type="pres">
      <dgm:prSet presAssocID="{939AD939-0A1F-4AA5-AAAF-040EAEF3B56A}" presName="spacer" presStyleCnt="0"/>
      <dgm:spPr/>
    </dgm:pt>
    <dgm:pt modelId="{0DEF88A3-7E5D-44E3-9695-F477AC358765}" type="pres">
      <dgm:prSet presAssocID="{B7DD43F6-7BFA-4796-BDC8-3AC79C90F9D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3B24A01-B2E0-4E0D-B38E-3E7305707B13}" srcId="{9A78F1FC-2FF0-4061-ADCE-EE7E0C8A58D9}" destId="{A8E3CB1A-1D79-4281-8AFC-80E1E93D31E0}" srcOrd="1" destOrd="0" parTransId="{8DEB81CF-0155-449D-9E58-3B40FC9ECE8B}" sibTransId="{939AD939-0A1F-4AA5-AAAF-040EAEF3B56A}"/>
    <dgm:cxn modelId="{03893D93-7AD9-429B-8740-FDA629DC381D}" srcId="{9A78F1FC-2FF0-4061-ADCE-EE7E0C8A58D9}" destId="{D9E3F28D-CDE7-44D0-87CA-C256E5F1188D}" srcOrd="0" destOrd="0" parTransId="{C976917B-2F2F-4ED8-A65E-E04D060F46F3}" sibTransId="{540D4326-0BBA-470F-8B4E-3207E7AD6EF7}"/>
    <dgm:cxn modelId="{FD908BBA-3373-4986-A8A3-41F4F0011CB1}" type="presOf" srcId="{9A78F1FC-2FF0-4061-ADCE-EE7E0C8A58D9}" destId="{22AF73E9-CC8B-4399-A033-FFD427564F29}" srcOrd="0" destOrd="0" presId="urn:microsoft.com/office/officeart/2005/8/layout/vList2"/>
    <dgm:cxn modelId="{F2AE983E-7208-474B-85FC-585521DF03FD}" srcId="{9A78F1FC-2FF0-4061-ADCE-EE7E0C8A58D9}" destId="{B7DD43F6-7BFA-4796-BDC8-3AC79C90F9D1}" srcOrd="2" destOrd="0" parTransId="{ABD17D35-68B0-4C1D-9696-CA0482DD37BC}" sibTransId="{C0FE49A1-308F-4D1D-8652-76BC47A6FF66}"/>
    <dgm:cxn modelId="{9ACE609F-2A56-4A81-AF73-F16E95AA26F7}" type="presOf" srcId="{A8E3CB1A-1D79-4281-8AFC-80E1E93D31E0}" destId="{CBE92648-C8A7-45F2-9F37-C87CD8E61711}" srcOrd="0" destOrd="0" presId="urn:microsoft.com/office/officeart/2005/8/layout/vList2"/>
    <dgm:cxn modelId="{9A2EA7A7-7662-4A7D-A552-F6D1ED618BFF}" type="presOf" srcId="{D9E3F28D-CDE7-44D0-87CA-C256E5F1188D}" destId="{05587686-E015-4F34-920F-C3572EF66455}" srcOrd="0" destOrd="0" presId="urn:microsoft.com/office/officeart/2005/8/layout/vList2"/>
    <dgm:cxn modelId="{66101156-E741-4F79-BA86-AE43E9F0B436}" type="presOf" srcId="{B7DD43F6-7BFA-4796-BDC8-3AC79C90F9D1}" destId="{0DEF88A3-7E5D-44E3-9695-F477AC358765}" srcOrd="0" destOrd="0" presId="urn:microsoft.com/office/officeart/2005/8/layout/vList2"/>
    <dgm:cxn modelId="{7F3E51AD-1071-47ED-BD38-DDC91B82E07E}" type="presParOf" srcId="{22AF73E9-CC8B-4399-A033-FFD427564F29}" destId="{05587686-E015-4F34-920F-C3572EF66455}" srcOrd="0" destOrd="0" presId="urn:microsoft.com/office/officeart/2005/8/layout/vList2"/>
    <dgm:cxn modelId="{BEB6B5C7-7023-4602-85A3-3A94B5C2837E}" type="presParOf" srcId="{22AF73E9-CC8B-4399-A033-FFD427564F29}" destId="{6098B511-0BDF-43E0-820A-F2CAACBAFEE3}" srcOrd="1" destOrd="0" presId="urn:microsoft.com/office/officeart/2005/8/layout/vList2"/>
    <dgm:cxn modelId="{6B7FBF3D-A64B-454F-AF55-9ECF5AEEE7A5}" type="presParOf" srcId="{22AF73E9-CC8B-4399-A033-FFD427564F29}" destId="{CBE92648-C8A7-45F2-9F37-C87CD8E61711}" srcOrd="2" destOrd="0" presId="urn:microsoft.com/office/officeart/2005/8/layout/vList2"/>
    <dgm:cxn modelId="{6C11D155-39CE-4BE0-869C-7AB44A06F747}" type="presParOf" srcId="{22AF73E9-CC8B-4399-A033-FFD427564F29}" destId="{98CCB4A9-90B7-4F88-B2F5-BBFB074E2B1C}" srcOrd="3" destOrd="0" presId="urn:microsoft.com/office/officeart/2005/8/layout/vList2"/>
    <dgm:cxn modelId="{1FC8C484-23EC-4773-8578-2CA865E4CE5E}" type="presParOf" srcId="{22AF73E9-CC8B-4399-A033-FFD427564F29}" destId="{0DEF88A3-7E5D-44E3-9695-F477AC358765}" srcOrd="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464C27-109D-4821-953F-0CBD3C0EB19E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2CF87301-37FC-4C70-A455-0827C95049C1}">
      <dgm:prSet custT="1"/>
      <dgm:spPr/>
      <dgm:t>
        <a:bodyPr/>
        <a:lstStyle/>
        <a:p>
          <a:r>
            <a:rPr lang="pt-BR" sz="3200"/>
            <a:t>Anos 60</a:t>
          </a:r>
          <a:endParaRPr lang="en-US" sz="3200"/>
        </a:p>
      </dgm:t>
    </dgm:pt>
    <dgm:pt modelId="{01F9F59A-4517-4B4C-8D83-BCF666726101}" type="parTrans" cxnId="{F84D811A-3B08-4182-BEDB-98DF1A965C0F}">
      <dgm:prSet/>
      <dgm:spPr/>
      <dgm:t>
        <a:bodyPr/>
        <a:lstStyle/>
        <a:p>
          <a:endParaRPr lang="en-US" sz="4000"/>
        </a:p>
      </dgm:t>
    </dgm:pt>
    <dgm:pt modelId="{2476BCF0-0D6E-4E44-8428-CF22308361FF}" type="sibTrans" cxnId="{F84D811A-3B08-4182-BEDB-98DF1A965C0F}">
      <dgm:prSet/>
      <dgm:spPr/>
      <dgm:t>
        <a:bodyPr/>
        <a:lstStyle/>
        <a:p>
          <a:endParaRPr lang="en-US" sz="4000"/>
        </a:p>
      </dgm:t>
    </dgm:pt>
    <dgm:pt modelId="{54EEAA0A-C25A-41D1-89DC-BE3AFA513497}">
      <dgm:prSet custT="1"/>
      <dgm:spPr/>
      <dgm:t>
        <a:bodyPr/>
        <a:lstStyle/>
        <a:p>
          <a:r>
            <a:rPr lang="pt-BR" sz="2800"/>
            <a:t>Problemas afetam </a:t>
          </a:r>
          <a:r>
            <a:rPr lang="pt-BR" sz="2800" dirty="0"/>
            <a:t>as </a:t>
          </a:r>
          <a:r>
            <a:rPr lang="pt-BR" sz="2800"/>
            <a:t>estratégias desenvolvimentistas </a:t>
          </a:r>
          <a:endParaRPr lang="en-US" sz="2800" dirty="0"/>
        </a:p>
      </dgm:t>
    </dgm:pt>
    <dgm:pt modelId="{0550D2B5-EFB1-46A1-B464-07618581A6EF}" type="parTrans" cxnId="{88A2F7B4-3173-44B3-BA02-E8FDDA565527}">
      <dgm:prSet/>
      <dgm:spPr/>
      <dgm:t>
        <a:bodyPr/>
        <a:lstStyle/>
        <a:p>
          <a:endParaRPr lang="en-US" sz="4000"/>
        </a:p>
      </dgm:t>
    </dgm:pt>
    <dgm:pt modelId="{B42A488B-486B-4823-BC2C-8EB77E7656CB}" type="sibTrans" cxnId="{88A2F7B4-3173-44B3-BA02-E8FDDA565527}">
      <dgm:prSet/>
      <dgm:spPr/>
      <dgm:t>
        <a:bodyPr/>
        <a:lstStyle/>
        <a:p>
          <a:endParaRPr lang="en-US" sz="4000"/>
        </a:p>
      </dgm:t>
    </dgm:pt>
    <dgm:pt modelId="{A9C4524B-0569-4D20-AD0E-280070FF82CB}">
      <dgm:prSet custT="1"/>
      <dgm:spPr/>
      <dgm:t>
        <a:bodyPr/>
        <a:lstStyle/>
        <a:p>
          <a:r>
            <a:rPr lang="pt-BR" sz="2000" dirty="0"/>
            <a:t>PDP – começam a ser discutidas </a:t>
          </a:r>
          <a:endParaRPr lang="en-US" sz="2000" dirty="0"/>
        </a:p>
      </dgm:t>
    </dgm:pt>
    <dgm:pt modelId="{599B9113-65E7-492C-97E9-238E2B7A97AD}" type="parTrans" cxnId="{34B0367D-3602-4899-B1D5-223745DE6CD8}">
      <dgm:prSet/>
      <dgm:spPr/>
      <dgm:t>
        <a:bodyPr/>
        <a:lstStyle/>
        <a:p>
          <a:endParaRPr lang="en-US" sz="4000"/>
        </a:p>
      </dgm:t>
    </dgm:pt>
    <dgm:pt modelId="{05775D31-2935-4CB8-88D1-F2612D853D20}" type="sibTrans" cxnId="{34B0367D-3602-4899-B1D5-223745DE6CD8}">
      <dgm:prSet/>
      <dgm:spPr/>
      <dgm:t>
        <a:bodyPr/>
        <a:lstStyle/>
        <a:p>
          <a:endParaRPr lang="en-US" sz="4000"/>
        </a:p>
      </dgm:t>
    </dgm:pt>
    <dgm:pt modelId="{15A32655-9AB3-4DBD-99C4-C356E99C9BA5}">
      <dgm:prSet custT="1"/>
      <dgm:spPr/>
      <dgm:t>
        <a:bodyPr/>
        <a:lstStyle/>
        <a:p>
          <a:r>
            <a:rPr lang="pt-BR" sz="2800"/>
            <a:t>Decisões sobre manutenção ou não das estratégias </a:t>
          </a:r>
          <a:endParaRPr lang="en-US" sz="2800"/>
        </a:p>
      </dgm:t>
    </dgm:pt>
    <dgm:pt modelId="{3599DDAE-A57F-4A65-8C37-45577A86A7D0}" type="parTrans" cxnId="{8E6DF53B-3145-4A76-A97F-82CB7662F9AC}">
      <dgm:prSet/>
      <dgm:spPr/>
      <dgm:t>
        <a:bodyPr/>
        <a:lstStyle/>
        <a:p>
          <a:endParaRPr lang="en-US" sz="4000"/>
        </a:p>
      </dgm:t>
    </dgm:pt>
    <dgm:pt modelId="{E233CF9D-73F0-47DC-AAEB-C297BAC11F79}" type="sibTrans" cxnId="{8E6DF53B-3145-4A76-A97F-82CB7662F9AC}">
      <dgm:prSet/>
      <dgm:spPr/>
      <dgm:t>
        <a:bodyPr/>
        <a:lstStyle/>
        <a:p>
          <a:endParaRPr lang="en-US" sz="4000"/>
        </a:p>
      </dgm:t>
    </dgm:pt>
    <dgm:pt modelId="{29B53C52-1B90-4A02-9169-696E4AA7A324}">
      <dgm:prSet custT="1"/>
      <dgm:spPr/>
      <dgm:t>
        <a:bodyPr/>
        <a:lstStyle/>
        <a:p>
          <a:r>
            <a:rPr lang="pt-BR" sz="3200"/>
            <a:t>Anos 80/90</a:t>
          </a:r>
          <a:endParaRPr lang="en-US" sz="3200"/>
        </a:p>
      </dgm:t>
    </dgm:pt>
    <dgm:pt modelId="{FC3CF6C9-7547-4965-B59A-8189716A8019}" type="parTrans" cxnId="{9362E0E6-0A3B-46B4-9AD3-5F6450AFBA1F}">
      <dgm:prSet/>
      <dgm:spPr/>
      <dgm:t>
        <a:bodyPr/>
        <a:lstStyle/>
        <a:p>
          <a:endParaRPr lang="en-US" sz="4000"/>
        </a:p>
      </dgm:t>
    </dgm:pt>
    <dgm:pt modelId="{BF54DCA9-1806-4526-8366-318A48D604AE}" type="sibTrans" cxnId="{9362E0E6-0A3B-46B4-9AD3-5F6450AFBA1F}">
      <dgm:prSet/>
      <dgm:spPr/>
      <dgm:t>
        <a:bodyPr/>
        <a:lstStyle/>
        <a:p>
          <a:endParaRPr lang="en-US" sz="4000"/>
        </a:p>
      </dgm:t>
    </dgm:pt>
    <dgm:pt modelId="{FAD71C75-9DA7-4E56-B54A-8B3957C68A75}">
      <dgm:prSet custT="1"/>
      <dgm:spPr/>
      <dgm:t>
        <a:bodyPr/>
        <a:lstStyle/>
        <a:p>
          <a:r>
            <a:rPr lang="pt-BR" sz="2400" dirty="0"/>
            <a:t>Problemas se agravam / novos problemas: </a:t>
          </a:r>
        </a:p>
        <a:p>
          <a:r>
            <a:rPr lang="pt-BR" sz="2400" dirty="0"/>
            <a:t>PDP – fortemente discutidas - criticadas</a:t>
          </a:r>
          <a:endParaRPr lang="en-US" sz="2400" dirty="0"/>
        </a:p>
      </dgm:t>
    </dgm:pt>
    <dgm:pt modelId="{4F4F305E-DCF3-4ED2-B60F-04860B8D5F04}" type="parTrans" cxnId="{D3A4E23E-8060-4B6B-9B48-DC93AD2FC99E}">
      <dgm:prSet/>
      <dgm:spPr/>
      <dgm:t>
        <a:bodyPr/>
        <a:lstStyle/>
        <a:p>
          <a:endParaRPr lang="en-US" sz="4000"/>
        </a:p>
      </dgm:t>
    </dgm:pt>
    <dgm:pt modelId="{A3C5076E-E99B-425C-B881-1B60545A25F0}" type="sibTrans" cxnId="{D3A4E23E-8060-4B6B-9B48-DC93AD2FC99E}">
      <dgm:prSet/>
      <dgm:spPr/>
      <dgm:t>
        <a:bodyPr/>
        <a:lstStyle/>
        <a:p>
          <a:endParaRPr lang="en-US" sz="4000"/>
        </a:p>
      </dgm:t>
    </dgm:pt>
    <dgm:pt modelId="{04E86F65-9595-46BE-A2E4-456858D9E4D9}">
      <dgm:prSet custT="1"/>
      <dgm:spPr/>
      <dgm:t>
        <a:bodyPr/>
        <a:lstStyle/>
        <a:p>
          <a:r>
            <a:rPr lang="pt-BR" sz="2400" dirty="0"/>
            <a:t>Consenso de Washington: PDP abandonadas (substituídas por PDP pro mercado)</a:t>
          </a:r>
          <a:endParaRPr lang="en-US" sz="2400" dirty="0"/>
        </a:p>
      </dgm:t>
    </dgm:pt>
    <dgm:pt modelId="{B205E812-692A-4BD7-8967-7A3386B6F99A}" type="parTrans" cxnId="{8B8CC1DD-19E3-492D-BAEC-BBD6876DF978}">
      <dgm:prSet/>
      <dgm:spPr/>
      <dgm:t>
        <a:bodyPr/>
        <a:lstStyle/>
        <a:p>
          <a:endParaRPr lang="en-US" sz="4000"/>
        </a:p>
      </dgm:t>
    </dgm:pt>
    <dgm:pt modelId="{0A02BDF8-A425-4476-9CAE-C9504B9C6F79}" type="sibTrans" cxnId="{8B8CC1DD-19E3-492D-BAEC-BBD6876DF978}">
      <dgm:prSet/>
      <dgm:spPr/>
      <dgm:t>
        <a:bodyPr/>
        <a:lstStyle/>
        <a:p>
          <a:endParaRPr lang="en-US" sz="4000"/>
        </a:p>
      </dgm:t>
    </dgm:pt>
    <dgm:pt modelId="{F4A9A975-9943-4000-808A-ECE2951A440A}">
      <dgm:prSet custT="1"/>
      <dgm:spPr/>
      <dgm:t>
        <a:bodyPr/>
        <a:lstStyle/>
        <a:p>
          <a:r>
            <a:rPr lang="pt-BR" sz="3200"/>
            <a:t>Anos 2000/hoje</a:t>
          </a:r>
          <a:endParaRPr lang="en-US" sz="3200"/>
        </a:p>
      </dgm:t>
    </dgm:pt>
    <dgm:pt modelId="{2DA5787A-D14D-4300-B8B3-A2F05E76E13F}" type="parTrans" cxnId="{4920503F-FFE8-491E-AEFB-B787F7EE0419}">
      <dgm:prSet/>
      <dgm:spPr/>
      <dgm:t>
        <a:bodyPr/>
        <a:lstStyle/>
        <a:p>
          <a:endParaRPr lang="en-US" sz="4000"/>
        </a:p>
      </dgm:t>
    </dgm:pt>
    <dgm:pt modelId="{1773D45D-D529-44E2-B355-39E5571035A1}" type="sibTrans" cxnId="{4920503F-FFE8-491E-AEFB-B787F7EE0419}">
      <dgm:prSet/>
      <dgm:spPr/>
      <dgm:t>
        <a:bodyPr/>
        <a:lstStyle/>
        <a:p>
          <a:endParaRPr lang="en-US" sz="4000"/>
        </a:p>
      </dgm:t>
    </dgm:pt>
    <dgm:pt modelId="{653ED031-CCBE-4063-99B9-320BFD17FF45}">
      <dgm:prSet custT="1"/>
      <dgm:spPr/>
      <dgm:t>
        <a:bodyPr anchor="ctr"/>
        <a:lstStyle/>
        <a:p>
          <a:r>
            <a:rPr lang="pt-BR" sz="2400" dirty="0">
              <a:solidFill>
                <a:schemeClr val="bg1"/>
              </a:solidFill>
            </a:rPr>
            <a:t>PDP pro mercado – </a:t>
          </a:r>
          <a:r>
            <a:rPr lang="pt-BR" sz="2400" dirty="0" smtClean="0">
              <a:solidFill>
                <a:schemeClr val="bg1"/>
              </a:solidFill>
            </a:rPr>
            <a:t>os </a:t>
          </a:r>
          <a:r>
            <a:rPr lang="pt-BR" sz="2400" dirty="0">
              <a:solidFill>
                <a:schemeClr val="bg1"/>
              </a:solidFill>
            </a:rPr>
            <a:t>efeitos positivos </a:t>
          </a:r>
          <a:r>
            <a:rPr lang="pt-BR" sz="2400" dirty="0" smtClean="0">
              <a:solidFill>
                <a:schemeClr val="bg1"/>
              </a:solidFill>
            </a:rPr>
            <a:t>não foram os </a:t>
          </a:r>
          <a:r>
            <a:rPr lang="pt-BR" sz="2400" dirty="0">
              <a:solidFill>
                <a:schemeClr val="bg1"/>
              </a:solidFill>
            </a:rPr>
            <a:t>esperados </a:t>
          </a:r>
          <a:endParaRPr lang="en-US" sz="2400" dirty="0">
            <a:solidFill>
              <a:schemeClr val="bg1"/>
            </a:solidFill>
          </a:endParaRPr>
        </a:p>
      </dgm:t>
    </dgm:pt>
    <dgm:pt modelId="{AB640349-10D6-4E61-9495-8A8794FF6110}" type="parTrans" cxnId="{70BB00B8-622A-4C56-ADA0-C46C47BCABA9}">
      <dgm:prSet/>
      <dgm:spPr/>
      <dgm:t>
        <a:bodyPr/>
        <a:lstStyle/>
        <a:p>
          <a:endParaRPr lang="en-US" sz="4000"/>
        </a:p>
      </dgm:t>
    </dgm:pt>
    <dgm:pt modelId="{D2B53D20-AC81-40DB-B102-B3F3BC61722C}" type="sibTrans" cxnId="{70BB00B8-622A-4C56-ADA0-C46C47BCABA9}">
      <dgm:prSet/>
      <dgm:spPr/>
      <dgm:t>
        <a:bodyPr/>
        <a:lstStyle/>
        <a:p>
          <a:endParaRPr lang="en-US" sz="4000"/>
        </a:p>
      </dgm:t>
    </dgm:pt>
    <dgm:pt modelId="{6312961D-243A-45E7-A78A-4B968785FCF2}">
      <dgm:prSet custT="1"/>
      <dgm:spPr/>
      <dgm:t>
        <a:bodyPr anchor="ctr"/>
        <a:lstStyle/>
        <a:p>
          <a:r>
            <a:rPr lang="pt-BR" sz="1800" dirty="0">
              <a:solidFill>
                <a:schemeClr val="bg1"/>
              </a:solidFill>
            </a:rPr>
            <a:t>Exagero nos custos das politicas liberalizantes; politicas liberalizantes não implementadas</a:t>
          </a:r>
          <a:endParaRPr lang="en-US" sz="1800" dirty="0">
            <a:solidFill>
              <a:schemeClr val="bg1"/>
            </a:solidFill>
          </a:endParaRPr>
        </a:p>
      </dgm:t>
    </dgm:pt>
    <dgm:pt modelId="{69DE5799-D445-4F63-954C-CFE13ACFE0B1}" type="parTrans" cxnId="{8FCFA3E8-4D23-4D32-88FD-8DD3BCC8A2C2}">
      <dgm:prSet/>
      <dgm:spPr/>
      <dgm:t>
        <a:bodyPr/>
        <a:lstStyle/>
        <a:p>
          <a:endParaRPr lang="en-US" sz="4000"/>
        </a:p>
      </dgm:t>
    </dgm:pt>
    <dgm:pt modelId="{E38BB058-0769-453F-AB9B-B9E3E7FF7975}" type="sibTrans" cxnId="{8FCFA3E8-4D23-4D32-88FD-8DD3BCC8A2C2}">
      <dgm:prSet/>
      <dgm:spPr/>
      <dgm:t>
        <a:bodyPr/>
        <a:lstStyle/>
        <a:p>
          <a:endParaRPr lang="en-US" sz="4000"/>
        </a:p>
      </dgm:t>
    </dgm:pt>
    <dgm:pt modelId="{E852DB27-D52F-4AB0-8DFF-DA4258936B6A}">
      <dgm:prSet custT="1"/>
      <dgm:spPr/>
      <dgm:t>
        <a:bodyPr anchor="ctr"/>
        <a:lstStyle/>
        <a:p>
          <a:r>
            <a:rPr lang="pt-BR" sz="1800" dirty="0">
              <a:solidFill>
                <a:schemeClr val="bg1"/>
              </a:solidFill>
            </a:rPr>
            <a:t>Reavaliação (Exagero na visão negativa) das politicas anteriores ?</a:t>
          </a:r>
          <a:endParaRPr lang="en-US" sz="1800" dirty="0">
            <a:solidFill>
              <a:schemeClr val="bg1"/>
            </a:solidFill>
          </a:endParaRPr>
        </a:p>
      </dgm:t>
    </dgm:pt>
    <dgm:pt modelId="{8D97CACC-B278-480A-A996-902B33FC3CB2}" type="parTrans" cxnId="{30E84CC6-49B2-4388-9389-73CE1E340BEC}">
      <dgm:prSet/>
      <dgm:spPr/>
      <dgm:t>
        <a:bodyPr/>
        <a:lstStyle/>
        <a:p>
          <a:endParaRPr lang="en-US" sz="4000"/>
        </a:p>
      </dgm:t>
    </dgm:pt>
    <dgm:pt modelId="{489FE6D5-0749-4A97-A1CE-0B8E04EA9824}" type="sibTrans" cxnId="{30E84CC6-49B2-4388-9389-73CE1E340BEC}">
      <dgm:prSet/>
      <dgm:spPr/>
      <dgm:t>
        <a:bodyPr/>
        <a:lstStyle/>
        <a:p>
          <a:endParaRPr lang="en-US" sz="4000"/>
        </a:p>
      </dgm:t>
    </dgm:pt>
    <dgm:pt modelId="{63606351-0548-468E-A273-B9AABFBCD140}">
      <dgm:prSet custT="1"/>
      <dgm:spPr/>
      <dgm:t>
        <a:bodyPr anchor="ctr"/>
        <a:lstStyle/>
        <a:p>
          <a:r>
            <a:rPr lang="pt-BR" sz="1800" dirty="0">
              <a:solidFill>
                <a:schemeClr val="bg1"/>
              </a:solidFill>
            </a:rPr>
            <a:t>Em direção de uma revalidação de PDP </a:t>
          </a:r>
          <a:r>
            <a:rPr lang="pt-BR" sz="2000" dirty="0">
              <a:solidFill>
                <a:schemeClr val="bg1"/>
              </a:solidFill>
            </a:rPr>
            <a:t>mas cuidados </a:t>
          </a:r>
          <a:endParaRPr lang="en-US" sz="2000" dirty="0">
            <a:solidFill>
              <a:schemeClr val="bg1"/>
            </a:solidFill>
          </a:endParaRPr>
        </a:p>
      </dgm:t>
    </dgm:pt>
    <dgm:pt modelId="{1172A7F5-C40A-47DD-987A-BE723AB50C03}" type="parTrans" cxnId="{912E21C2-65AB-493C-8863-1077A2C2354B}">
      <dgm:prSet/>
      <dgm:spPr/>
      <dgm:t>
        <a:bodyPr/>
        <a:lstStyle/>
        <a:p>
          <a:endParaRPr lang="en-US" sz="4000"/>
        </a:p>
      </dgm:t>
    </dgm:pt>
    <dgm:pt modelId="{D0D2E6D6-3CFE-4B15-8416-A4872D315104}" type="sibTrans" cxnId="{912E21C2-65AB-493C-8863-1077A2C2354B}">
      <dgm:prSet/>
      <dgm:spPr/>
      <dgm:t>
        <a:bodyPr/>
        <a:lstStyle/>
        <a:p>
          <a:endParaRPr lang="en-US" sz="4000"/>
        </a:p>
      </dgm:t>
    </dgm:pt>
    <dgm:pt modelId="{0C135F26-5712-452E-AF90-B76C5B1EDB95}" type="pres">
      <dgm:prSet presAssocID="{88464C27-109D-4821-953F-0CBD3C0EB1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AD3F4C8-CDAE-4661-A418-3716452DDB10}" type="pres">
      <dgm:prSet presAssocID="{2CF87301-37FC-4C70-A455-0827C95049C1}" presName="linNode" presStyleCnt="0"/>
      <dgm:spPr/>
    </dgm:pt>
    <dgm:pt modelId="{CDD5ECFD-3531-4E50-9B3A-A2AE77CC4FE3}" type="pres">
      <dgm:prSet presAssocID="{2CF87301-37FC-4C70-A455-0827C95049C1}" presName="parentText" presStyleLbl="solidFgAcc1" presStyleIdx="0" presStyleCnt="3">
        <dgm:presLayoutVars>
          <dgm:chMax val="1"/>
          <dgm:bulletEnabled/>
        </dgm:presLayoutVars>
      </dgm:prSet>
      <dgm:spPr/>
      <dgm:t>
        <a:bodyPr/>
        <a:lstStyle/>
        <a:p>
          <a:endParaRPr lang="pt-BR"/>
        </a:p>
      </dgm:t>
    </dgm:pt>
    <dgm:pt modelId="{56B8B5B9-C476-4A81-821A-A58470ACF7C7}" type="pres">
      <dgm:prSet presAssocID="{2CF87301-37FC-4C70-A455-0827C95049C1}" presName="descendantText" presStyleLbl="alignNode1" presStyleIdx="0" presStyleCnt="3">
        <dgm:presLayoutVars>
          <dgm:bulletEnabled/>
        </dgm:presLayoutVars>
      </dgm:prSet>
      <dgm:spPr/>
      <dgm:t>
        <a:bodyPr/>
        <a:lstStyle/>
        <a:p>
          <a:endParaRPr lang="pt-BR"/>
        </a:p>
      </dgm:t>
    </dgm:pt>
    <dgm:pt modelId="{E1BE6075-8436-42D5-BE82-0CF3AFFA1BE0}" type="pres">
      <dgm:prSet presAssocID="{2476BCF0-0D6E-4E44-8428-CF22308361FF}" presName="sp" presStyleCnt="0"/>
      <dgm:spPr/>
    </dgm:pt>
    <dgm:pt modelId="{A5A2CE81-5025-4262-AAA0-A32ECC2E27A2}" type="pres">
      <dgm:prSet presAssocID="{29B53C52-1B90-4A02-9169-696E4AA7A324}" presName="linNode" presStyleCnt="0"/>
      <dgm:spPr/>
    </dgm:pt>
    <dgm:pt modelId="{C9225921-BC03-4C5E-AAC6-338918B5796E}" type="pres">
      <dgm:prSet presAssocID="{29B53C52-1B90-4A02-9169-696E4AA7A324}" presName="parentText" presStyleLbl="solidFgAcc1" presStyleIdx="1" presStyleCnt="3">
        <dgm:presLayoutVars>
          <dgm:chMax val="1"/>
          <dgm:bulletEnabled/>
        </dgm:presLayoutVars>
      </dgm:prSet>
      <dgm:spPr/>
      <dgm:t>
        <a:bodyPr/>
        <a:lstStyle/>
        <a:p>
          <a:endParaRPr lang="pt-BR"/>
        </a:p>
      </dgm:t>
    </dgm:pt>
    <dgm:pt modelId="{F314C149-34C4-47BD-B563-200AB8F13B02}" type="pres">
      <dgm:prSet presAssocID="{29B53C52-1B90-4A02-9169-696E4AA7A324}" presName="descendantText" presStyleLbl="alignNode1" presStyleIdx="1" presStyleCnt="3">
        <dgm:presLayoutVars>
          <dgm:bulletEnabled/>
        </dgm:presLayoutVars>
      </dgm:prSet>
      <dgm:spPr/>
      <dgm:t>
        <a:bodyPr/>
        <a:lstStyle/>
        <a:p>
          <a:endParaRPr lang="pt-BR"/>
        </a:p>
      </dgm:t>
    </dgm:pt>
    <dgm:pt modelId="{3CC004EC-BF6F-45F5-96AC-5D48FA45A246}" type="pres">
      <dgm:prSet presAssocID="{BF54DCA9-1806-4526-8366-318A48D604AE}" presName="sp" presStyleCnt="0"/>
      <dgm:spPr/>
    </dgm:pt>
    <dgm:pt modelId="{921EEFEE-71E0-4DEB-889C-CABF4737F287}" type="pres">
      <dgm:prSet presAssocID="{F4A9A975-9943-4000-808A-ECE2951A440A}" presName="linNode" presStyleCnt="0"/>
      <dgm:spPr/>
    </dgm:pt>
    <dgm:pt modelId="{BDEB6A19-5992-4D79-B329-2B5B0436471E}" type="pres">
      <dgm:prSet presAssocID="{F4A9A975-9943-4000-808A-ECE2951A440A}" presName="parentText" presStyleLbl="solidFgAcc1" presStyleIdx="2" presStyleCnt="3">
        <dgm:presLayoutVars>
          <dgm:chMax val="1"/>
          <dgm:bulletEnabled/>
        </dgm:presLayoutVars>
      </dgm:prSet>
      <dgm:spPr/>
      <dgm:t>
        <a:bodyPr/>
        <a:lstStyle/>
        <a:p>
          <a:endParaRPr lang="pt-BR"/>
        </a:p>
      </dgm:t>
    </dgm:pt>
    <dgm:pt modelId="{0CC5D6E3-0C31-4E4E-8326-D30CE71BB234}" type="pres">
      <dgm:prSet presAssocID="{F4A9A975-9943-4000-808A-ECE2951A440A}" presName="descendantText" presStyleLbl="alignNode1" presStyleIdx="2" presStyleCnt="3">
        <dgm:presLayoutVars>
          <dgm:bulletEnabled/>
        </dgm:presLayoutVars>
      </dgm:prSet>
      <dgm:spPr/>
      <dgm:t>
        <a:bodyPr/>
        <a:lstStyle/>
        <a:p>
          <a:endParaRPr lang="pt-BR"/>
        </a:p>
      </dgm:t>
    </dgm:pt>
  </dgm:ptLst>
  <dgm:cxnLst>
    <dgm:cxn modelId="{8A0B912B-0450-4B2A-BBD7-8A2486EB30C4}" type="presOf" srcId="{6312961D-243A-45E7-A78A-4B968785FCF2}" destId="{0CC5D6E3-0C31-4E4E-8326-D30CE71BB234}" srcOrd="0" destOrd="1" presId="urn:microsoft.com/office/officeart/2016/7/layout/VerticalHollowActionList"/>
    <dgm:cxn modelId="{B3EF5919-90A3-40EB-BCB8-CC126543BE84}" type="presOf" srcId="{63606351-0548-468E-A273-B9AABFBCD140}" destId="{0CC5D6E3-0C31-4E4E-8326-D30CE71BB234}" srcOrd="0" destOrd="3" presId="urn:microsoft.com/office/officeart/2016/7/layout/VerticalHollowActionList"/>
    <dgm:cxn modelId="{8FCFA3E8-4D23-4D32-88FD-8DD3BCC8A2C2}" srcId="{653ED031-CCBE-4063-99B9-320BFD17FF45}" destId="{6312961D-243A-45E7-A78A-4B968785FCF2}" srcOrd="0" destOrd="0" parTransId="{69DE5799-D445-4F63-954C-CFE13ACFE0B1}" sibTransId="{E38BB058-0769-453F-AB9B-B9E3E7FF7975}"/>
    <dgm:cxn modelId="{94080663-7016-491C-B54D-5AF5047C962E}" type="presOf" srcId="{FAD71C75-9DA7-4E56-B54A-8B3957C68A75}" destId="{F314C149-34C4-47BD-B563-200AB8F13B02}" srcOrd="0" destOrd="0" presId="urn:microsoft.com/office/officeart/2016/7/layout/VerticalHollowActionList"/>
    <dgm:cxn modelId="{8B8CC1DD-19E3-492D-BAEC-BBD6876DF978}" srcId="{29B53C52-1B90-4A02-9169-696E4AA7A324}" destId="{04E86F65-9595-46BE-A2E4-456858D9E4D9}" srcOrd="1" destOrd="0" parTransId="{B205E812-692A-4BD7-8967-7A3386B6F99A}" sibTransId="{0A02BDF8-A425-4476-9CAE-C9504B9C6F79}"/>
    <dgm:cxn modelId="{0C4A6681-62C6-4028-81AE-412FE0E67C67}" type="presOf" srcId="{04E86F65-9595-46BE-A2E4-456858D9E4D9}" destId="{F314C149-34C4-47BD-B563-200AB8F13B02}" srcOrd="0" destOrd="1" presId="urn:microsoft.com/office/officeart/2016/7/layout/VerticalHollowActionList"/>
    <dgm:cxn modelId="{642730DD-92A9-419D-9971-48D43849EE4F}" type="presOf" srcId="{88464C27-109D-4821-953F-0CBD3C0EB19E}" destId="{0C135F26-5712-452E-AF90-B76C5B1EDB95}" srcOrd="0" destOrd="0" presId="urn:microsoft.com/office/officeart/2016/7/layout/VerticalHollowActionList"/>
    <dgm:cxn modelId="{2E21C454-A97D-4276-B1E5-3610462069B6}" type="presOf" srcId="{54EEAA0A-C25A-41D1-89DC-BE3AFA513497}" destId="{56B8B5B9-C476-4A81-821A-A58470ACF7C7}" srcOrd="0" destOrd="0" presId="urn:microsoft.com/office/officeart/2016/7/layout/VerticalHollowActionList"/>
    <dgm:cxn modelId="{70BB00B8-622A-4C56-ADA0-C46C47BCABA9}" srcId="{F4A9A975-9943-4000-808A-ECE2951A440A}" destId="{653ED031-CCBE-4063-99B9-320BFD17FF45}" srcOrd="0" destOrd="0" parTransId="{AB640349-10D6-4E61-9495-8A8794FF6110}" sibTransId="{D2B53D20-AC81-40DB-B102-B3F3BC61722C}"/>
    <dgm:cxn modelId="{E2C88710-F705-4374-92D6-5583C3B649EA}" type="presOf" srcId="{2CF87301-37FC-4C70-A455-0827C95049C1}" destId="{CDD5ECFD-3531-4E50-9B3A-A2AE77CC4FE3}" srcOrd="0" destOrd="0" presId="urn:microsoft.com/office/officeart/2016/7/layout/VerticalHollowActionList"/>
    <dgm:cxn modelId="{FC5161C8-4338-497C-8629-7519521F750B}" type="presOf" srcId="{A9C4524B-0569-4D20-AD0E-280070FF82CB}" destId="{56B8B5B9-C476-4A81-821A-A58470ACF7C7}" srcOrd="0" destOrd="1" presId="urn:microsoft.com/office/officeart/2016/7/layout/VerticalHollowActionList"/>
    <dgm:cxn modelId="{8E6DF53B-3145-4A76-A97F-82CB7662F9AC}" srcId="{2CF87301-37FC-4C70-A455-0827C95049C1}" destId="{15A32655-9AB3-4DBD-99C4-C356E99C9BA5}" srcOrd="1" destOrd="0" parTransId="{3599DDAE-A57F-4A65-8C37-45577A86A7D0}" sibTransId="{E233CF9D-73F0-47DC-AAEB-C297BAC11F79}"/>
    <dgm:cxn modelId="{7C85C479-AABA-43A6-B46B-426786675373}" type="presOf" srcId="{15A32655-9AB3-4DBD-99C4-C356E99C9BA5}" destId="{56B8B5B9-C476-4A81-821A-A58470ACF7C7}" srcOrd="0" destOrd="2" presId="urn:microsoft.com/office/officeart/2016/7/layout/VerticalHollowActionList"/>
    <dgm:cxn modelId="{912E21C2-65AB-493C-8863-1077A2C2354B}" srcId="{653ED031-CCBE-4063-99B9-320BFD17FF45}" destId="{63606351-0548-468E-A273-B9AABFBCD140}" srcOrd="2" destOrd="0" parTransId="{1172A7F5-C40A-47DD-987A-BE723AB50C03}" sibTransId="{D0D2E6D6-3CFE-4B15-8416-A4872D315104}"/>
    <dgm:cxn modelId="{D120C73B-A07D-40E8-884B-5027058D1D4C}" type="presOf" srcId="{E852DB27-D52F-4AB0-8DFF-DA4258936B6A}" destId="{0CC5D6E3-0C31-4E4E-8326-D30CE71BB234}" srcOrd="0" destOrd="2" presId="urn:microsoft.com/office/officeart/2016/7/layout/VerticalHollowActionList"/>
    <dgm:cxn modelId="{4920503F-FFE8-491E-AEFB-B787F7EE0419}" srcId="{88464C27-109D-4821-953F-0CBD3C0EB19E}" destId="{F4A9A975-9943-4000-808A-ECE2951A440A}" srcOrd="2" destOrd="0" parTransId="{2DA5787A-D14D-4300-B8B3-A2F05E76E13F}" sibTransId="{1773D45D-D529-44E2-B355-39E5571035A1}"/>
    <dgm:cxn modelId="{9362E0E6-0A3B-46B4-9AD3-5F6450AFBA1F}" srcId="{88464C27-109D-4821-953F-0CBD3C0EB19E}" destId="{29B53C52-1B90-4A02-9169-696E4AA7A324}" srcOrd="1" destOrd="0" parTransId="{FC3CF6C9-7547-4965-B59A-8189716A8019}" sibTransId="{BF54DCA9-1806-4526-8366-318A48D604AE}"/>
    <dgm:cxn modelId="{A858BED1-5F22-422A-9A91-4F165ECA298C}" type="presOf" srcId="{F4A9A975-9943-4000-808A-ECE2951A440A}" destId="{BDEB6A19-5992-4D79-B329-2B5B0436471E}" srcOrd="0" destOrd="0" presId="urn:microsoft.com/office/officeart/2016/7/layout/VerticalHollowActionList"/>
    <dgm:cxn modelId="{F84D811A-3B08-4182-BEDB-98DF1A965C0F}" srcId="{88464C27-109D-4821-953F-0CBD3C0EB19E}" destId="{2CF87301-37FC-4C70-A455-0827C95049C1}" srcOrd="0" destOrd="0" parTransId="{01F9F59A-4517-4B4C-8D83-BCF666726101}" sibTransId="{2476BCF0-0D6E-4E44-8428-CF22308361FF}"/>
    <dgm:cxn modelId="{34B0367D-3602-4899-B1D5-223745DE6CD8}" srcId="{54EEAA0A-C25A-41D1-89DC-BE3AFA513497}" destId="{A9C4524B-0569-4D20-AD0E-280070FF82CB}" srcOrd="0" destOrd="0" parTransId="{599B9113-65E7-492C-97E9-238E2B7A97AD}" sibTransId="{05775D31-2935-4CB8-88D1-F2612D853D20}"/>
    <dgm:cxn modelId="{7D5C605B-AB51-480C-BA9D-B7D7AD83367F}" type="presOf" srcId="{653ED031-CCBE-4063-99B9-320BFD17FF45}" destId="{0CC5D6E3-0C31-4E4E-8326-D30CE71BB234}" srcOrd="0" destOrd="0" presId="urn:microsoft.com/office/officeart/2016/7/layout/VerticalHollowActionList"/>
    <dgm:cxn modelId="{88A2F7B4-3173-44B3-BA02-E8FDDA565527}" srcId="{2CF87301-37FC-4C70-A455-0827C95049C1}" destId="{54EEAA0A-C25A-41D1-89DC-BE3AFA513497}" srcOrd="0" destOrd="0" parTransId="{0550D2B5-EFB1-46A1-B464-07618581A6EF}" sibTransId="{B42A488B-486B-4823-BC2C-8EB77E7656CB}"/>
    <dgm:cxn modelId="{30E84CC6-49B2-4388-9389-73CE1E340BEC}" srcId="{653ED031-CCBE-4063-99B9-320BFD17FF45}" destId="{E852DB27-D52F-4AB0-8DFF-DA4258936B6A}" srcOrd="1" destOrd="0" parTransId="{8D97CACC-B278-480A-A996-902B33FC3CB2}" sibTransId="{489FE6D5-0749-4A97-A1CE-0B8E04EA9824}"/>
    <dgm:cxn modelId="{56649CE0-5823-4489-AF80-8DDAC78B3075}" type="presOf" srcId="{29B53C52-1B90-4A02-9169-696E4AA7A324}" destId="{C9225921-BC03-4C5E-AAC6-338918B5796E}" srcOrd="0" destOrd="0" presId="urn:microsoft.com/office/officeart/2016/7/layout/VerticalHollowActionList"/>
    <dgm:cxn modelId="{D3A4E23E-8060-4B6B-9B48-DC93AD2FC99E}" srcId="{29B53C52-1B90-4A02-9169-696E4AA7A324}" destId="{FAD71C75-9DA7-4E56-B54A-8B3957C68A75}" srcOrd="0" destOrd="0" parTransId="{4F4F305E-DCF3-4ED2-B60F-04860B8D5F04}" sibTransId="{A3C5076E-E99B-425C-B881-1B60545A25F0}"/>
    <dgm:cxn modelId="{DB94626A-7B1F-42A4-8CD7-5268AF578514}" type="presParOf" srcId="{0C135F26-5712-452E-AF90-B76C5B1EDB95}" destId="{CAD3F4C8-CDAE-4661-A418-3716452DDB10}" srcOrd="0" destOrd="0" presId="urn:microsoft.com/office/officeart/2016/7/layout/VerticalHollowActionList"/>
    <dgm:cxn modelId="{4B231C9F-1FEF-4D2E-A0DB-9288AF675BD1}" type="presParOf" srcId="{CAD3F4C8-CDAE-4661-A418-3716452DDB10}" destId="{CDD5ECFD-3531-4E50-9B3A-A2AE77CC4FE3}" srcOrd="0" destOrd="0" presId="urn:microsoft.com/office/officeart/2016/7/layout/VerticalHollowActionList"/>
    <dgm:cxn modelId="{62BA4AC9-BFAB-4EC1-9DE1-2110F190D3E3}" type="presParOf" srcId="{CAD3F4C8-CDAE-4661-A418-3716452DDB10}" destId="{56B8B5B9-C476-4A81-821A-A58470ACF7C7}" srcOrd="1" destOrd="0" presId="urn:microsoft.com/office/officeart/2016/7/layout/VerticalHollowActionList"/>
    <dgm:cxn modelId="{0FBA60D5-CDCE-4499-A275-13A61A2DB33F}" type="presParOf" srcId="{0C135F26-5712-452E-AF90-B76C5B1EDB95}" destId="{E1BE6075-8436-42D5-BE82-0CF3AFFA1BE0}" srcOrd="1" destOrd="0" presId="urn:microsoft.com/office/officeart/2016/7/layout/VerticalHollowActionList"/>
    <dgm:cxn modelId="{B559DB66-18AC-4AC8-A1BE-4BCC35FA77FF}" type="presParOf" srcId="{0C135F26-5712-452E-AF90-B76C5B1EDB95}" destId="{A5A2CE81-5025-4262-AAA0-A32ECC2E27A2}" srcOrd="2" destOrd="0" presId="urn:microsoft.com/office/officeart/2016/7/layout/VerticalHollowActionList"/>
    <dgm:cxn modelId="{93B17A81-C158-478F-9EC0-FCCEEB71B66A}" type="presParOf" srcId="{A5A2CE81-5025-4262-AAA0-A32ECC2E27A2}" destId="{C9225921-BC03-4C5E-AAC6-338918B5796E}" srcOrd="0" destOrd="0" presId="urn:microsoft.com/office/officeart/2016/7/layout/VerticalHollowActionList"/>
    <dgm:cxn modelId="{DC830E62-A594-458E-ACA1-A42679CA7662}" type="presParOf" srcId="{A5A2CE81-5025-4262-AAA0-A32ECC2E27A2}" destId="{F314C149-34C4-47BD-B563-200AB8F13B02}" srcOrd="1" destOrd="0" presId="urn:microsoft.com/office/officeart/2016/7/layout/VerticalHollowActionList"/>
    <dgm:cxn modelId="{3A9DF126-E834-4258-B8D1-108EC4B621F3}" type="presParOf" srcId="{0C135F26-5712-452E-AF90-B76C5B1EDB95}" destId="{3CC004EC-BF6F-45F5-96AC-5D48FA45A246}" srcOrd="3" destOrd="0" presId="urn:microsoft.com/office/officeart/2016/7/layout/VerticalHollowActionList"/>
    <dgm:cxn modelId="{74B664E5-B254-47CC-B771-0509A498D038}" type="presParOf" srcId="{0C135F26-5712-452E-AF90-B76C5B1EDB95}" destId="{921EEFEE-71E0-4DEB-889C-CABF4737F287}" srcOrd="4" destOrd="0" presId="urn:microsoft.com/office/officeart/2016/7/layout/VerticalHollowActionList"/>
    <dgm:cxn modelId="{DCC12127-0A1A-4587-AE2C-4BE2CA92CAB1}" type="presParOf" srcId="{921EEFEE-71E0-4DEB-889C-CABF4737F287}" destId="{BDEB6A19-5992-4D79-B329-2B5B0436471E}" srcOrd="0" destOrd="0" presId="urn:microsoft.com/office/officeart/2016/7/layout/VerticalHollowActionList"/>
    <dgm:cxn modelId="{1A13E622-9F4A-4DB8-9E84-3B7FD0D94289}" type="presParOf" srcId="{921EEFEE-71E0-4DEB-889C-CABF4737F287}" destId="{0CC5D6E3-0C31-4E4E-8326-D30CE71BB234}" srcOrd="1" destOrd="0" presId="urn:microsoft.com/office/officeart/2016/7/layout/VerticalHollowAction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464C27-109D-4821-953F-0CBD3C0EB19E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2CF87301-37FC-4C70-A455-0827C95049C1}">
      <dgm:prSet custT="1"/>
      <dgm:spPr/>
      <dgm:t>
        <a:bodyPr/>
        <a:lstStyle/>
        <a:p>
          <a:r>
            <a:rPr lang="pt-BR" sz="3200"/>
            <a:t>Anos 60</a:t>
          </a:r>
          <a:endParaRPr lang="en-US" sz="3200"/>
        </a:p>
      </dgm:t>
    </dgm:pt>
    <dgm:pt modelId="{01F9F59A-4517-4B4C-8D83-BCF666726101}" type="parTrans" cxnId="{F84D811A-3B08-4182-BEDB-98DF1A965C0F}">
      <dgm:prSet/>
      <dgm:spPr/>
      <dgm:t>
        <a:bodyPr/>
        <a:lstStyle/>
        <a:p>
          <a:endParaRPr lang="en-US" sz="4000"/>
        </a:p>
      </dgm:t>
    </dgm:pt>
    <dgm:pt modelId="{2476BCF0-0D6E-4E44-8428-CF22308361FF}" type="sibTrans" cxnId="{F84D811A-3B08-4182-BEDB-98DF1A965C0F}">
      <dgm:prSet/>
      <dgm:spPr/>
      <dgm:t>
        <a:bodyPr/>
        <a:lstStyle/>
        <a:p>
          <a:endParaRPr lang="en-US" sz="4000"/>
        </a:p>
      </dgm:t>
    </dgm:pt>
    <dgm:pt modelId="{54EEAA0A-C25A-41D1-89DC-BE3AFA513497}">
      <dgm:prSet custT="1"/>
      <dgm:spPr/>
      <dgm:t>
        <a:bodyPr/>
        <a:lstStyle/>
        <a:p>
          <a:r>
            <a:rPr lang="pt-BR" sz="2800"/>
            <a:t>Problemas afetam </a:t>
          </a:r>
          <a:r>
            <a:rPr lang="pt-BR" sz="2800" dirty="0"/>
            <a:t>as </a:t>
          </a:r>
          <a:r>
            <a:rPr lang="pt-BR" sz="2800"/>
            <a:t>estratégias desenvolvimentistas </a:t>
          </a:r>
          <a:endParaRPr lang="en-US" sz="2800" dirty="0"/>
        </a:p>
      </dgm:t>
    </dgm:pt>
    <dgm:pt modelId="{0550D2B5-EFB1-46A1-B464-07618581A6EF}" type="parTrans" cxnId="{88A2F7B4-3173-44B3-BA02-E8FDDA565527}">
      <dgm:prSet/>
      <dgm:spPr/>
      <dgm:t>
        <a:bodyPr/>
        <a:lstStyle/>
        <a:p>
          <a:endParaRPr lang="en-US" sz="4000"/>
        </a:p>
      </dgm:t>
    </dgm:pt>
    <dgm:pt modelId="{B42A488B-486B-4823-BC2C-8EB77E7656CB}" type="sibTrans" cxnId="{88A2F7B4-3173-44B3-BA02-E8FDDA565527}">
      <dgm:prSet/>
      <dgm:spPr/>
      <dgm:t>
        <a:bodyPr/>
        <a:lstStyle/>
        <a:p>
          <a:endParaRPr lang="en-US" sz="4000"/>
        </a:p>
      </dgm:t>
    </dgm:pt>
    <dgm:pt modelId="{A9C4524B-0569-4D20-AD0E-280070FF82CB}">
      <dgm:prSet custT="1"/>
      <dgm:spPr/>
      <dgm:t>
        <a:bodyPr/>
        <a:lstStyle/>
        <a:p>
          <a:r>
            <a:rPr lang="pt-BR" sz="2000" dirty="0"/>
            <a:t>PDP – começam a ser discutidas </a:t>
          </a:r>
          <a:endParaRPr lang="en-US" sz="2000" dirty="0"/>
        </a:p>
      </dgm:t>
    </dgm:pt>
    <dgm:pt modelId="{599B9113-65E7-492C-97E9-238E2B7A97AD}" type="parTrans" cxnId="{34B0367D-3602-4899-B1D5-223745DE6CD8}">
      <dgm:prSet/>
      <dgm:spPr/>
      <dgm:t>
        <a:bodyPr/>
        <a:lstStyle/>
        <a:p>
          <a:endParaRPr lang="en-US" sz="4000"/>
        </a:p>
      </dgm:t>
    </dgm:pt>
    <dgm:pt modelId="{05775D31-2935-4CB8-88D1-F2612D853D20}" type="sibTrans" cxnId="{34B0367D-3602-4899-B1D5-223745DE6CD8}">
      <dgm:prSet/>
      <dgm:spPr/>
      <dgm:t>
        <a:bodyPr/>
        <a:lstStyle/>
        <a:p>
          <a:endParaRPr lang="en-US" sz="4000"/>
        </a:p>
      </dgm:t>
    </dgm:pt>
    <dgm:pt modelId="{15A32655-9AB3-4DBD-99C4-C356E99C9BA5}">
      <dgm:prSet custT="1"/>
      <dgm:spPr/>
      <dgm:t>
        <a:bodyPr/>
        <a:lstStyle/>
        <a:p>
          <a:r>
            <a:rPr lang="pt-BR" sz="2800"/>
            <a:t>Decisões sobre manutenção ou não das estratégias </a:t>
          </a:r>
          <a:endParaRPr lang="en-US" sz="2800"/>
        </a:p>
      </dgm:t>
    </dgm:pt>
    <dgm:pt modelId="{3599DDAE-A57F-4A65-8C37-45577A86A7D0}" type="parTrans" cxnId="{8E6DF53B-3145-4A76-A97F-82CB7662F9AC}">
      <dgm:prSet/>
      <dgm:spPr/>
      <dgm:t>
        <a:bodyPr/>
        <a:lstStyle/>
        <a:p>
          <a:endParaRPr lang="en-US" sz="4000"/>
        </a:p>
      </dgm:t>
    </dgm:pt>
    <dgm:pt modelId="{E233CF9D-73F0-47DC-AAEB-C297BAC11F79}" type="sibTrans" cxnId="{8E6DF53B-3145-4A76-A97F-82CB7662F9AC}">
      <dgm:prSet/>
      <dgm:spPr/>
      <dgm:t>
        <a:bodyPr/>
        <a:lstStyle/>
        <a:p>
          <a:endParaRPr lang="en-US" sz="4000"/>
        </a:p>
      </dgm:t>
    </dgm:pt>
    <dgm:pt modelId="{29B53C52-1B90-4A02-9169-696E4AA7A324}">
      <dgm:prSet custT="1"/>
      <dgm:spPr/>
      <dgm:t>
        <a:bodyPr/>
        <a:lstStyle/>
        <a:p>
          <a:r>
            <a:rPr lang="pt-BR" sz="3200"/>
            <a:t>Anos 80/90</a:t>
          </a:r>
          <a:endParaRPr lang="en-US" sz="3200"/>
        </a:p>
      </dgm:t>
    </dgm:pt>
    <dgm:pt modelId="{FC3CF6C9-7547-4965-B59A-8189716A8019}" type="parTrans" cxnId="{9362E0E6-0A3B-46B4-9AD3-5F6450AFBA1F}">
      <dgm:prSet/>
      <dgm:spPr/>
      <dgm:t>
        <a:bodyPr/>
        <a:lstStyle/>
        <a:p>
          <a:endParaRPr lang="en-US" sz="4000"/>
        </a:p>
      </dgm:t>
    </dgm:pt>
    <dgm:pt modelId="{BF54DCA9-1806-4526-8366-318A48D604AE}" type="sibTrans" cxnId="{9362E0E6-0A3B-46B4-9AD3-5F6450AFBA1F}">
      <dgm:prSet/>
      <dgm:spPr/>
      <dgm:t>
        <a:bodyPr/>
        <a:lstStyle/>
        <a:p>
          <a:endParaRPr lang="en-US" sz="4000"/>
        </a:p>
      </dgm:t>
    </dgm:pt>
    <dgm:pt modelId="{FAD71C75-9DA7-4E56-B54A-8B3957C68A75}">
      <dgm:prSet custT="1"/>
      <dgm:spPr/>
      <dgm:t>
        <a:bodyPr/>
        <a:lstStyle/>
        <a:p>
          <a:r>
            <a:rPr lang="pt-BR" sz="2400" dirty="0"/>
            <a:t>Problemas se agravam / novos problemas: </a:t>
          </a:r>
        </a:p>
        <a:p>
          <a:r>
            <a:rPr lang="pt-BR" sz="2400" dirty="0"/>
            <a:t>PDP – fortemente discutidas - criticadas</a:t>
          </a:r>
          <a:endParaRPr lang="en-US" sz="2400" dirty="0"/>
        </a:p>
      </dgm:t>
    </dgm:pt>
    <dgm:pt modelId="{4F4F305E-DCF3-4ED2-B60F-04860B8D5F04}" type="parTrans" cxnId="{D3A4E23E-8060-4B6B-9B48-DC93AD2FC99E}">
      <dgm:prSet/>
      <dgm:spPr/>
      <dgm:t>
        <a:bodyPr/>
        <a:lstStyle/>
        <a:p>
          <a:endParaRPr lang="en-US" sz="4000"/>
        </a:p>
      </dgm:t>
    </dgm:pt>
    <dgm:pt modelId="{A3C5076E-E99B-425C-B881-1B60545A25F0}" type="sibTrans" cxnId="{D3A4E23E-8060-4B6B-9B48-DC93AD2FC99E}">
      <dgm:prSet/>
      <dgm:spPr/>
      <dgm:t>
        <a:bodyPr/>
        <a:lstStyle/>
        <a:p>
          <a:endParaRPr lang="en-US" sz="4000"/>
        </a:p>
      </dgm:t>
    </dgm:pt>
    <dgm:pt modelId="{04E86F65-9595-46BE-A2E4-456858D9E4D9}">
      <dgm:prSet custT="1"/>
      <dgm:spPr/>
      <dgm:t>
        <a:bodyPr/>
        <a:lstStyle/>
        <a:p>
          <a:r>
            <a:rPr lang="pt-BR" sz="2400" dirty="0"/>
            <a:t>Consenso de Washington: PDP abandonadas (substituídas por PDP pro mercado)</a:t>
          </a:r>
          <a:endParaRPr lang="en-US" sz="2400" dirty="0"/>
        </a:p>
      </dgm:t>
    </dgm:pt>
    <dgm:pt modelId="{B205E812-692A-4BD7-8967-7A3386B6F99A}" type="parTrans" cxnId="{8B8CC1DD-19E3-492D-BAEC-BBD6876DF978}">
      <dgm:prSet/>
      <dgm:spPr/>
      <dgm:t>
        <a:bodyPr/>
        <a:lstStyle/>
        <a:p>
          <a:endParaRPr lang="en-US" sz="4000"/>
        </a:p>
      </dgm:t>
    </dgm:pt>
    <dgm:pt modelId="{0A02BDF8-A425-4476-9CAE-C9504B9C6F79}" type="sibTrans" cxnId="{8B8CC1DD-19E3-492D-BAEC-BBD6876DF978}">
      <dgm:prSet/>
      <dgm:spPr/>
      <dgm:t>
        <a:bodyPr/>
        <a:lstStyle/>
        <a:p>
          <a:endParaRPr lang="en-US" sz="4000"/>
        </a:p>
      </dgm:t>
    </dgm:pt>
    <dgm:pt modelId="{F4A9A975-9943-4000-808A-ECE2951A440A}">
      <dgm:prSet custT="1"/>
      <dgm:spPr/>
      <dgm:t>
        <a:bodyPr/>
        <a:lstStyle/>
        <a:p>
          <a:r>
            <a:rPr lang="pt-BR" sz="3200"/>
            <a:t>Anos 2000/hoje</a:t>
          </a:r>
          <a:endParaRPr lang="en-US" sz="3200"/>
        </a:p>
      </dgm:t>
    </dgm:pt>
    <dgm:pt modelId="{2DA5787A-D14D-4300-B8B3-A2F05E76E13F}" type="parTrans" cxnId="{4920503F-FFE8-491E-AEFB-B787F7EE0419}">
      <dgm:prSet/>
      <dgm:spPr/>
      <dgm:t>
        <a:bodyPr/>
        <a:lstStyle/>
        <a:p>
          <a:endParaRPr lang="en-US" sz="4000"/>
        </a:p>
      </dgm:t>
    </dgm:pt>
    <dgm:pt modelId="{1773D45D-D529-44E2-B355-39E5571035A1}" type="sibTrans" cxnId="{4920503F-FFE8-491E-AEFB-B787F7EE0419}">
      <dgm:prSet/>
      <dgm:spPr/>
      <dgm:t>
        <a:bodyPr/>
        <a:lstStyle/>
        <a:p>
          <a:endParaRPr lang="en-US" sz="4000"/>
        </a:p>
      </dgm:t>
    </dgm:pt>
    <dgm:pt modelId="{653ED031-CCBE-4063-99B9-320BFD17FF45}">
      <dgm:prSet custT="1"/>
      <dgm:spPr/>
      <dgm:t>
        <a:bodyPr anchor="ctr"/>
        <a:lstStyle/>
        <a:p>
          <a:r>
            <a:rPr lang="pt-BR" sz="2400" dirty="0">
              <a:solidFill>
                <a:schemeClr val="bg1"/>
              </a:solidFill>
            </a:rPr>
            <a:t>PDP pro mercado – não efeitos positivos como esperados </a:t>
          </a:r>
          <a:endParaRPr lang="en-US" sz="2400" dirty="0">
            <a:solidFill>
              <a:schemeClr val="bg1"/>
            </a:solidFill>
          </a:endParaRPr>
        </a:p>
      </dgm:t>
    </dgm:pt>
    <dgm:pt modelId="{AB640349-10D6-4E61-9495-8A8794FF6110}" type="parTrans" cxnId="{70BB00B8-622A-4C56-ADA0-C46C47BCABA9}">
      <dgm:prSet/>
      <dgm:spPr/>
      <dgm:t>
        <a:bodyPr/>
        <a:lstStyle/>
        <a:p>
          <a:endParaRPr lang="en-US" sz="4000"/>
        </a:p>
      </dgm:t>
    </dgm:pt>
    <dgm:pt modelId="{D2B53D20-AC81-40DB-B102-B3F3BC61722C}" type="sibTrans" cxnId="{70BB00B8-622A-4C56-ADA0-C46C47BCABA9}">
      <dgm:prSet/>
      <dgm:spPr/>
      <dgm:t>
        <a:bodyPr/>
        <a:lstStyle/>
        <a:p>
          <a:endParaRPr lang="en-US" sz="4000"/>
        </a:p>
      </dgm:t>
    </dgm:pt>
    <dgm:pt modelId="{6312961D-243A-45E7-A78A-4B968785FCF2}">
      <dgm:prSet custT="1"/>
      <dgm:spPr/>
      <dgm:t>
        <a:bodyPr anchor="ctr"/>
        <a:lstStyle/>
        <a:p>
          <a:r>
            <a:rPr lang="pt-BR" sz="1800" dirty="0">
              <a:solidFill>
                <a:schemeClr val="bg1"/>
              </a:solidFill>
            </a:rPr>
            <a:t>Exagero nos custos das politicas liberalizantes; politicas liberalizantes não implementadas</a:t>
          </a:r>
          <a:endParaRPr lang="en-US" sz="1800" dirty="0">
            <a:solidFill>
              <a:schemeClr val="bg1"/>
            </a:solidFill>
          </a:endParaRPr>
        </a:p>
      </dgm:t>
    </dgm:pt>
    <dgm:pt modelId="{69DE5799-D445-4F63-954C-CFE13ACFE0B1}" type="parTrans" cxnId="{8FCFA3E8-4D23-4D32-88FD-8DD3BCC8A2C2}">
      <dgm:prSet/>
      <dgm:spPr/>
      <dgm:t>
        <a:bodyPr/>
        <a:lstStyle/>
        <a:p>
          <a:endParaRPr lang="en-US" sz="4000"/>
        </a:p>
      </dgm:t>
    </dgm:pt>
    <dgm:pt modelId="{E38BB058-0769-453F-AB9B-B9E3E7FF7975}" type="sibTrans" cxnId="{8FCFA3E8-4D23-4D32-88FD-8DD3BCC8A2C2}">
      <dgm:prSet/>
      <dgm:spPr/>
      <dgm:t>
        <a:bodyPr/>
        <a:lstStyle/>
        <a:p>
          <a:endParaRPr lang="en-US" sz="4000"/>
        </a:p>
      </dgm:t>
    </dgm:pt>
    <dgm:pt modelId="{E852DB27-D52F-4AB0-8DFF-DA4258936B6A}">
      <dgm:prSet custT="1"/>
      <dgm:spPr/>
      <dgm:t>
        <a:bodyPr anchor="ctr"/>
        <a:lstStyle/>
        <a:p>
          <a:r>
            <a:rPr lang="pt-BR" sz="1800" dirty="0">
              <a:solidFill>
                <a:schemeClr val="bg1"/>
              </a:solidFill>
            </a:rPr>
            <a:t>Reavaliação (Exagero na visão negativa) das politicas anteriores ?</a:t>
          </a:r>
          <a:endParaRPr lang="en-US" sz="1800" dirty="0">
            <a:solidFill>
              <a:schemeClr val="bg1"/>
            </a:solidFill>
          </a:endParaRPr>
        </a:p>
      </dgm:t>
    </dgm:pt>
    <dgm:pt modelId="{8D97CACC-B278-480A-A996-902B33FC3CB2}" type="parTrans" cxnId="{30E84CC6-49B2-4388-9389-73CE1E340BEC}">
      <dgm:prSet/>
      <dgm:spPr/>
      <dgm:t>
        <a:bodyPr/>
        <a:lstStyle/>
        <a:p>
          <a:endParaRPr lang="en-US" sz="4000"/>
        </a:p>
      </dgm:t>
    </dgm:pt>
    <dgm:pt modelId="{489FE6D5-0749-4A97-A1CE-0B8E04EA9824}" type="sibTrans" cxnId="{30E84CC6-49B2-4388-9389-73CE1E340BEC}">
      <dgm:prSet/>
      <dgm:spPr/>
      <dgm:t>
        <a:bodyPr/>
        <a:lstStyle/>
        <a:p>
          <a:endParaRPr lang="en-US" sz="4000"/>
        </a:p>
      </dgm:t>
    </dgm:pt>
    <dgm:pt modelId="{63606351-0548-468E-A273-B9AABFBCD140}">
      <dgm:prSet custT="1"/>
      <dgm:spPr/>
      <dgm:t>
        <a:bodyPr anchor="ctr"/>
        <a:lstStyle/>
        <a:p>
          <a:r>
            <a:rPr lang="pt-BR" sz="1800" dirty="0">
              <a:solidFill>
                <a:schemeClr val="bg1"/>
              </a:solidFill>
            </a:rPr>
            <a:t>Em direção de uma revalidação de PDP </a:t>
          </a:r>
          <a:r>
            <a:rPr lang="pt-BR" sz="2000" dirty="0">
              <a:solidFill>
                <a:schemeClr val="bg1"/>
              </a:solidFill>
            </a:rPr>
            <a:t>mas cuidados </a:t>
          </a:r>
          <a:endParaRPr lang="en-US" sz="2000" dirty="0">
            <a:solidFill>
              <a:schemeClr val="bg1"/>
            </a:solidFill>
          </a:endParaRPr>
        </a:p>
      </dgm:t>
    </dgm:pt>
    <dgm:pt modelId="{1172A7F5-C40A-47DD-987A-BE723AB50C03}" type="parTrans" cxnId="{912E21C2-65AB-493C-8863-1077A2C2354B}">
      <dgm:prSet/>
      <dgm:spPr/>
      <dgm:t>
        <a:bodyPr/>
        <a:lstStyle/>
        <a:p>
          <a:endParaRPr lang="en-US" sz="4000"/>
        </a:p>
      </dgm:t>
    </dgm:pt>
    <dgm:pt modelId="{D0D2E6D6-3CFE-4B15-8416-A4872D315104}" type="sibTrans" cxnId="{912E21C2-65AB-493C-8863-1077A2C2354B}">
      <dgm:prSet/>
      <dgm:spPr/>
      <dgm:t>
        <a:bodyPr/>
        <a:lstStyle/>
        <a:p>
          <a:endParaRPr lang="en-US" sz="4000"/>
        </a:p>
      </dgm:t>
    </dgm:pt>
    <dgm:pt modelId="{0C135F26-5712-452E-AF90-B76C5B1EDB95}" type="pres">
      <dgm:prSet presAssocID="{88464C27-109D-4821-953F-0CBD3C0EB1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AD3F4C8-CDAE-4661-A418-3716452DDB10}" type="pres">
      <dgm:prSet presAssocID="{2CF87301-37FC-4C70-A455-0827C95049C1}" presName="linNode" presStyleCnt="0"/>
      <dgm:spPr/>
    </dgm:pt>
    <dgm:pt modelId="{CDD5ECFD-3531-4E50-9B3A-A2AE77CC4FE3}" type="pres">
      <dgm:prSet presAssocID="{2CF87301-37FC-4C70-A455-0827C95049C1}" presName="parentText" presStyleLbl="solidFgAcc1" presStyleIdx="0" presStyleCnt="3">
        <dgm:presLayoutVars>
          <dgm:chMax val="1"/>
          <dgm:bulletEnabled/>
        </dgm:presLayoutVars>
      </dgm:prSet>
      <dgm:spPr/>
      <dgm:t>
        <a:bodyPr/>
        <a:lstStyle/>
        <a:p>
          <a:endParaRPr lang="pt-BR"/>
        </a:p>
      </dgm:t>
    </dgm:pt>
    <dgm:pt modelId="{56B8B5B9-C476-4A81-821A-A58470ACF7C7}" type="pres">
      <dgm:prSet presAssocID="{2CF87301-37FC-4C70-A455-0827C95049C1}" presName="descendantText" presStyleLbl="alignNode1" presStyleIdx="0" presStyleCnt="3">
        <dgm:presLayoutVars>
          <dgm:bulletEnabled/>
        </dgm:presLayoutVars>
      </dgm:prSet>
      <dgm:spPr/>
      <dgm:t>
        <a:bodyPr/>
        <a:lstStyle/>
        <a:p>
          <a:endParaRPr lang="pt-BR"/>
        </a:p>
      </dgm:t>
    </dgm:pt>
    <dgm:pt modelId="{E1BE6075-8436-42D5-BE82-0CF3AFFA1BE0}" type="pres">
      <dgm:prSet presAssocID="{2476BCF0-0D6E-4E44-8428-CF22308361FF}" presName="sp" presStyleCnt="0"/>
      <dgm:spPr/>
    </dgm:pt>
    <dgm:pt modelId="{A5A2CE81-5025-4262-AAA0-A32ECC2E27A2}" type="pres">
      <dgm:prSet presAssocID="{29B53C52-1B90-4A02-9169-696E4AA7A324}" presName="linNode" presStyleCnt="0"/>
      <dgm:spPr/>
    </dgm:pt>
    <dgm:pt modelId="{C9225921-BC03-4C5E-AAC6-338918B5796E}" type="pres">
      <dgm:prSet presAssocID="{29B53C52-1B90-4A02-9169-696E4AA7A324}" presName="parentText" presStyleLbl="solidFgAcc1" presStyleIdx="1" presStyleCnt="3">
        <dgm:presLayoutVars>
          <dgm:chMax val="1"/>
          <dgm:bulletEnabled/>
        </dgm:presLayoutVars>
      </dgm:prSet>
      <dgm:spPr/>
      <dgm:t>
        <a:bodyPr/>
        <a:lstStyle/>
        <a:p>
          <a:endParaRPr lang="pt-BR"/>
        </a:p>
      </dgm:t>
    </dgm:pt>
    <dgm:pt modelId="{F314C149-34C4-47BD-B563-200AB8F13B02}" type="pres">
      <dgm:prSet presAssocID="{29B53C52-1B90-4A02-9169-696E4AA7A324}" presName="descendantText" presStyleLbl="alignNode1" presStyleIdx="1" presStyleCnt="3">
        <dgm:presLayoutVars>
          <dgm:bulletEnabled/>
        </dgm:presLayoutVars>
      </dgm:prSet>
      <dgm:spPr/>
      <dgm:t>
        <a:bodyPr/>
        <a:lstStyle/>
        <a:p>
          <a:endParaRPr lang="pt-BR"/>
        </a:p>
      </dgm:t>
    </dgm:pt>
    <dgm:pt modelId="{3CC004EC-BF6F-45F5-96AC-5D48FA45A246}" type="pres">
      <dgm:prSet presAssocID="{BF54DCA9-1806-4526-8366-318A48D604AE}" presName="sp" presStyleCnt="0"/>
      <dgm:spPr/>
    </dgm:pt>
    <dgm:pt modelId="{921EEFEE-71E0-4DEB-889C-CABF4737F287}" type="pres">
      <dgm:prSet presAssocID="{F4A9A975-9943-4000-808A-ECE2951A440A}" presName="linNode" presStyleCnt="0"/>
      <dgm:spPr/>
    </dgm:pt>
    <dgm:pt modelId="{BDEB6A19-5992-4D79-B329-2B5B0436471E}" type="pres">
      <dgm:prSet presAssocID="{F4A9A975-9943-4000-808A-ECE2951A440A}" presName="parentText" presStyleLbl="solidFgAcc1" presStyleIdx="2" presStyleCnt="3">
        <dgm:presLayoutVars>
          <dgm:chMax val="1"/>
          <dgm:bulletEnabled/>
        </dgm:presLayoutVars>
      </dgm:prSet>
      <dgm:spPr/>
      <dgm:t>
        <a:bodyPr/>
        <a:lstStyle/>
        <a:p>
          <a:endParaRPr lang="pt-BR"/>
        </a:p>
      </dgm:t>
    </dgm:pt>
    <dgm:pt modelId="{0CC5D6E3-0C31-4E4E-8326-D30CE71BB234}" type="pres">
      <dgm:prSet presAssocID="{F4A9A975-9943-4000-808A-ECE2951A440A}" presName="descendantText" presStyleLbl="alignNode1" presStyleIdx="2" presStyleCnt="3">
        <dgm:presLayoutVars>
          <dgm:bulletEnabled/>
        </dgm:presLayoutVars>
      </dgm:prSet>
      <dgm:spPr/>
      <dgm:t>
        <a:bodyPr/>
        <a:lstStyle/>
        <a:p>
          <a:endParaRPr lang="pt-BR"/>
        </a:p>
      </dgm:t>
    </dgm:pt>
  </dgm:ptLst>
  <dgm:cxnLst>
    <dgm:cxn modelId="{8A0B912B-0450-4B2A-BBD7-8A2486EB30C4}" type="presOf" srcId="{6312961D-243A-45E7-A78A-4B968785FCF2}" destId="{0CC5D6E3-0C31-4E4E-8326-D30CE71BB234}" srcOrd="0" destOrd="1" presId="urn:microsoft.com/office/officeart/2016/7/layout/VerticalHollowActionList"/>
    <dgm:cxn modelId="{B3EF5919-90A3-40EB-BCB8-CC126543BE84}" type="presOf" srcId="{63606351-0548-468E-A273-B9AABFBCD140}" destId="{0CC5D6E3-0C31-4E4E-8326-D30CE71BB234}" srcOrd="0" destOrd="3" presId="urn:microsoft.com/office/officeart/2016/7/layout/VerticalHollowActionList"/>
    <dgm:cxn modelId="{8FCFA3E8-4D23-4D32-88FD-8DD3BCC8A2C2}" srcId="{653ED031-CCBE-4063-99B9-320BFD17FF45}" destId="{6312961D-243A-45E7-A78A-4B968785FCF2}" srcOrd="0" destOrd="0" parTransId="{69DE5799-D445-4F63-954C-CFE13ACFE0B1}" sibTransId="{E38BB058-0769-453F-AB9B-B9E3E7FF7975}"/>
    <dgm:cxn modelId="{94080663-7016-491C-B54D-5AF5047C962E}" type="presOf" srcId="{FAD71C75-9DA7-4E56-B54A-8B3957C68A75}" destId="{F314C149-34C4-47BD-B563-200AB8F13B02}" srcOrd="0" destOrd="0" presId="urn:microsoft.com/office/officeart/2016/7/layout/VerticalHollowActionList"/>
    <dgm:cxn modelId="{8B8CC1DD-19E3-492D-BAEC-BBD6876DF978}" srcId="{29B53C52-1B90-4A02-9169-696E4AA7A324}" destId="{04E86F65-9595-46BE-A2E4-456858D9E4D9}" srcOrd="1" destOrd="0" parTransId="{B205E812-692A-4BD7-8967-7A3386B6F99A}" sibTransId="{0A02BDF8-A425-4476-9CAE-C9504B9C6F79}"/>
    <dgm:cxn modelId="{0C4A6681-62C6-4028-81AE-412FE0E67C67}" type="presOf" srcId="{04E86F65-9595-46BE-A2E4-456858D9E4D9}" destId="{F314C149-34C4-47BD-B563-200AB8F13B02}" srcOrd="0" destOrd="1" presId="urn:microsoft.com/office/officeart/2016/7/layout/VerticalHollowActionList"/>
    <dgm:cxn modelId="{642730DD-92A9-419D-9971-48D43849EE4F}" type="presOf" srcId="{88464C27-109D-4821-953F-0CBD3C0EB19E}" destId="{0C135F26-5712-452E-AF90-B76C5B1EDB95}" srcOrd="0" destOrd="0" presId="urn:microsoft.com/office/officeart/2016/7/layout/VerticalHollowActionList"/>
    <dgm:cxn modelId="{2E21C454-A97D-4276-B1E5-3610462069B6}" type="presOf" srcId="{54EEAA0A-C25A-41D1-89DC-BE3AFA513497}" destId="{56B8B5B9-C476-4A81-821A-A58470ACF7C7}" srcOrd="0" destOrd="0" presId="urn:microsoft.com/office/officeart/2016/7/layout/VerticalHollowActionList"/>
    <dgm:cxn modelId="{70BB00B8-622A-4C56-ADA0-C46C47BCABA9}" srcId="{F4A9A975-9943-4000-808A-ECE2951A440A}" destId="{653ED031-CCBE-4063-99B9-320BFD17FF45}" srcOrd="0" destOrd="0" parTransId="{AB640349-10D6-4E61-9495-8A8794FF6110}" sibTransId="{D2B53D20-AC81-40DB-B102-B3F3BC61722C}"/>
    <dgm:cxn modelId="{E2C88710-F705-4374-92D6-5583C3B649EA}" type="presOf" srcId="{2CF87301-37FC-4C70-A455-0827C95049C1}" destId="{CDD5ECFD-3531-4E50-9B3A-A2AE77CC4FE3}" srcOrd="0" destOrd="0" presId="urn:microsoft.com/office/officeart/2016/7/layout/VerticalHollowActionList"/>
    <dgm:cxn modelId="{FC5161C8-4338-497C-8629-7519521F750B}" type="presOf" srcId="{A9C4524B-0569-4D20-AD0E-280070FF82CB}" destId="{56B8B5B9-C476-4A81-821A-A58470ACF7C7}" srcOrd="0" destOrd="1" presId="urn:microsoft.com/office/officeart/2016/7/layout/VerticalHollowActionList"/>
    <dgm:cxn modelId="{8E6DF53B-3145-4A76-A97F-82CB7662F9AC}" srcId="{2CF87301-37FC-4C70-A455-0827C95049C1}" destId="{15A32655-9AB3-4DBD-99C4-C356E99C9BA5}" srcOrd="1" destOrd="0" parTransId="{3599DDAE-A57F-4A65-8C37-45577A86A7D0}" sibTransId="{E233CF9D-73F0-47DC-AAEB-C297BAC11F79}"/>
    <dgm:cxn modelId="{7C85C479-AABA-43A6-B46B-426786675373}" type="presOf" srcId="{15A32655-9AB3-4DBD-99C4-C356E99C9BA5}" destId="{56B8B5B9-C476-4A81-821A-A58470ACF7C7}" srcOrd="0" destOrd="2" presId="urn:microsoft.com/office/officeart/2016/7/layout/VerticalHollowActionList"/>
    <dgm:cxn modelId="{912E21C2-65AB-493C-8863-1077A2C2354B}" srcId="{653ED031-CCBE-4063-99B9-320BFD17FF45}" destId="{63606351-0548-468E-A273-B9AABFBCD140}" srcOrd="2" destOrd="0" parTransId="{1172A7F5-C40A-47DD-987A-BE723AB50C03}" sibTransId="{D0D2E6D6-3CFE-4B15-8416-A4872D315104}"/>
    <dgm:cxn modelId="{D120C73B-A07D-40E8-884B-5027058D1D4C}" type="presOf" srcId="{E852DB27-D52F-4AB0-8DFF-DA4258936B6A}" destId="{0CC5D6E3-0C31-4E4E-8326-D30CE71BB234}" srcOrd="0" destOrd="2" presId="urn:microsoft.com/office/officeart/2016/7/layout/VerticalHollowActionList"/>
    <dgm:cxn modelId="{4920503F-FFE8-491E-AEFB-B787F7EE0419}" srcId="{88464C27-109D-4821-953F-0CBD3C0EB19E}" destId="{F4A9A975-9943-4000-808A-ECE2951A440A}" srcOrd="2" destOrd="0" parTransId="{2DA5787A-D14D-4300-B8B3-A2F05E76E13F}" sibTransId="{1773D45D-D529-44E2-B355-39E5571035A1}"/>
    <dgm:cxn modelId="{9362E0E6-0A3B-46B4-9AD3-5F6450AFBA1F}" srcId="{88464C27-109D-4821-953F-0CBD3C0EB19E}" destId="{29B53C52-1B90-4A02-9169-696E4AA7A324}" srcOrd="1" destOrd="0" parTransId="{FC3CF6C9-7547-4965-B59A-8189716A8019}" sibTransId="{BF54DCA9-1806-4526-8366-318A48D604AE}"/>
    <dgm:cxn modelId="{A858BED1-5F22-422A-9A91-4F165ECA298C}" type="presOf" srcId="{F4A9A975-9943-4000-808A-ECE2951A440A}" destId="{BDEB6A19-5992-4D79-B329-2B5B0436471E}" srcOrd="0" destOrd="0" presId="urn:microsoft.com/office/officeart/2016/7/layout/VerticalHollowActionList"/>
    <dgm:cxn modelId="{F84D811A-3B08-4182-BEDB-98DF1A965C0F}" srcId="{88464C27-109D-4821-953F-0CBD3C0EB19E}" destId="{2CF87301-37FC-4C70-A455-0827C95049C1}" srcOrd="0" destOrd="0" parTransId="{01F9F59A-4517-4B4C-8D83-BCF666726101}" sibTransId="{2476BCF0-0D6E-4E44-8428-CF22308361FF}"/>
    <dgm:cxn modelId="{34B0367D-3602-4899-B1D5-223745DE6CD8}" srcId="{54EEAA0A-C25A-41D1-89DC-BE3AFA513497}" destId="{A9C4524B-0569-4D20-AD0E-280070FF82CB}" srcOrd="0" destOrd="0" parTransId="{599B9113-65E7-492C-97E9-238E2B7A97AD}" sibTransId="{05775D31-2935-4CB8-88D1-F2612D853D20}"/>
    <dgm:cxn modelId="{7D5C605B-AB51-480C-BA9D-B7D7AD83367F}" type="presOf" srcId="{653ED031-CCBE-4063-99B9-320BFD17FF45}" destId="{0CC5D6E3-0C31-4E4E-8326-D30CE71BB234}" srcOrd="0" destOrd="0" presId="urn:microsoft.com/office/officeart/2016/7/layout/VerticalHollowActionList"/>
    <dgm:cxn modelId="{88A2F7B4-3173-44B3-BA02-E8FDDA565527}" srcId="{2CF87301-37FC-4C70-A455-0827C95049C1}" destId="{54EEAA0A-C25A-41D1-89DC-BE3AFA513497}" srcOrd="0" destOrd="0" parTransId="{0550D2B5-EFB1-46A1-B464-07618581A6EF}" sibTransId="{B42A488B-486B-4823-BC2C-8EB77E7656CB}"/>
    <dgm:cxn modelId="{30E84CC6-49B2-4388-9389-73CE1E340BEC}" srcId="{653ED031-CCBE-4063-99B9-320BFD17FF45}" destId="{E852DB27-D52F-4AB0-8DFF-DA4258936B6A}" srcOrd="1" destOrd="0" parTransId="{8D97CACC-B278-480A-A996-902B33FC3CB2}" sibTransId="{489FE6D5-0749-4A97-A1CE-0B8E04EA9824}"/>
    <dgm:cxn modelId="{56649CE0-5823-4489-AF80-8DDAC78B3075}" type="presOf" srcId="{29B53C52-1B90-4A02-9169-696E4AA7A324}" destId="{C9225921-BC03-4C5E-AAC6-338918B5796E}" srcOrd="0" destOrd="0" presId="urn:microsoft.com/office/officeart/2016/7/layout/VerticalHollowActionList"/>
    <dgm:cxn modelId="{D3A4E23E-8060-4B6B-9B48-DC93AD2FC99E}" srcId="{29B53C52-1B90-4A02-9169-696E4AA7A324}" destId="{FAD71C75-9DA7-4E56-B54A-8B3957C68A75}" srcOrd="0" destOrd="0" parTransId="{4F4F305E-DCF3-4ED2-B60F-04860B8D5F04}" sibTransId="{A3C5076E-E99B-425C-B881-1B60545A25F0}"/>
    <dgm:cxn modelId="{DB94626A-7B1F-42A4-8CD7-5268AF578514}" type="presParOf" srcId="{0C135F26-5712-452E-AF90-B76C5B1EDB95}" destId="{CAD3F4C8-CDAE-4661-A418-3716452DDB10}" srcOrd="0" destOrd="0" presId="urn:microsoft.com/office/officeart/2016/7/layout/VerticalHollowActionList"/>
    <dgm:cxn modelId="{4B231C9F-1FEF-4D2E-A0DB-9288AF675BD1}" type="presParOf" srcId="{CAD3F4C8-CDAE-4661-A418-3716452DDB10}" destId="{CDD5ECFD-3531-4E50-9B3A-A2AE77CC4FE3}" srcOrd="0" destOrd="0" presId="urn:microsoft.com/office/officeart/2016/7/layout/VerticalHollowActionList"/>
    <dgm:cxn modelId="{62BA4AC9-BFAB-4EC1-9DE1-2110F190D3E3}" type="presParOf" srcId="{CAD3F4C8-CDAE-4661-A418-3716452DDB10}" destId="{56B8B5B9-C476-4A81-821A-A58470ACF7C7}" srcOrd="1" destOrd="0" presId="urn:microsoft.com/office/officeart/2016/7/layout/VerticalHollowActionList"/>
    <dgm:cxn modelId="{0FBA60D5-CDCE-4499-A275-13A61A2DB33F}" type="presParOf" srcId="{0C135F26-5712-452E-AF90-B76C5B1EDB95}" destId="{E1BE6075-8436-42D5-BE82-0CF3AFFA1BE0}" srcOrd="1" destOrd="0" presId="urn:microsoft.com/office/officeart/2016/7/layout/VerticalHollowActionList"/>
    <dgm:cxn modelId="{B559DB66-18AC-4AC8-A1BE-4BCC35FA77FF}" type="presParOf" srcId="{0C135F26-5712-452E-AF90-B76C5B1EDB95}" destId="{A5A2CE81-5025-4262-AAA0-A32ECC2E27A2}" srcOrd="2" destOrd="0" presId="urn:microsoft.com/office/officeart/2016/7/layout/VerticalHollowActionList"/>
    <dgm:cxn modelId="{93B17A81-C158-478F-9EC0-FCCEEB71B66A}" type="presParOf" srcId="{A5A2CE81-5025-4262-AAA0-A32ECC2E27A2}" destId="{C9225921-BC03-4C5E-AAC6-338918B5796E}" srcOrd="0" destOrd="0" presId="urn:microsoft.com/office/officeart/2016/7/layout/VerticalHollowActionList"/>
    <dgm:cxn modelId="{DC830E62-A594-458E-ACA1-A42679CA7662}" type="presParOf" srcId="{A5A2CE81-5025-4262-AAA0-A32ECC2E27A2}" destId="{F314C149-34C4-47BD-B563-200AB8F13B02}" srcOrd="1" destOrd="0" presId="urn:microsoft.com/office/officeart/2016/7/layout/VerticalHollowActionList"/>
    <dgm:cxn modelId="{3A9DF126-E834-4258-B8D1-108EC4B621F3}" type="presParOf" srcId="{0C135F26-5712-452E-AF90-B76C5B1EDB95}" destId="{3CC004EC-BF6F-45F5-96AC-5D48FA45A246}" srcOrd="3" destOrd="0" presId="urn:microsoft.com/office/officeart/2016/7/layout/VerticalHollowActionList"/>
    <dgm:cxn modelId="{74B664E5-B254-47CC-B771-0509A498D038}" type="presParOf" srcId="{0C135F26-5712-452E-AF90-B76C5B1EDB95}" destId="{921EEFEE-71E0-4DEB-889C-CABF4737F287}" srcOrd="4" destOrd="0" presId="urn:microsoft.com/office/officeart/2016/7/layout/VerticalHollowActionList"/>
    <dgm:cxn modelId="{DCC12127-0A1A-4587-AE2C-4BE2CA92CAB1}" type="presParOf" srcId="{921EEFEE-71E0-4DEB-889C-CABF4737F287}" destId="{BDEB6A19-5992-4D79-B329-2B5B0436471E}" srcOrd="0" destOrd="0" presId="urn:microsoft.com/office/officeart/2016/7/layout/VerticalHollowActionList"/>
    <dgm:cxn modelId="{1A13E622-9F4A-4DB8-9E84-3B7FD0D94289}" type="presParOf" srcId="{921EEFEE-71E0-4DEB-889C-CABF4737F287}" destId="{0CC5D6E3-0C31-4E4E-8326-D30CE71BB234}" srcOrd="1" destOrd="0" presId="urn:microsoft.com/office/officeart/2016/7/layout/VerticalHollowAction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6555D-3136-4694-B0DE-645C70EA0807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56EE6-8766-4D42-8035-DCD06FBD96B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0473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6958EB6B-DE38-4718-8B5C-27F98650530F}" type="slidenum">
              <a:rPr lang="pt-BR" sz="1200">
                <a:latin typeface="Times New Roman" pitchFamily="18" charset="0"/>
              </a:rPr>
              <a:pPr algn="r" eaLnBrk="0" hangingPunct="0"/>
              <a:t>26</a:t>
            </a:fld>
            <a:endParaRPr lang="pt-BR" sz="120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2716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49F26C9-A20D-49D4-A242-66894CC2C3F4}" type="datetimeFigureOut">
              <a:rPr lang="pt-BR" smtClean="0"/>
              <a:pPr/>
              <a:t>05/07/2021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96C929-4DE9-49D0-B16A-9B84857D78B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CC332416-CAFC-490A-A16A-71AB70154E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Amaury </a:t>
            </a:r>
            <a:r>
              <a:rPr lang="pt-BR" dirty="0" err="1" smtClean="0"/>
              <a:t>Gremaud</a:t>
            </a:r>
            <a:endParaRPr lang="pt-BR" dirty="0" smtClean="0"/>
          </a:p>
          <a:p>
            <a:r>
              <a:rPr lang="pt-BR" dirty="0" smtClean="0"/>
              <a:t>Edgard </a:t>
            </a:r>
            <a:r>
              <a:rPr lang="pt-BR" dirty="0" err="1" smtClean="0"/>
              <a:t>merlo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62756D6-036D-479A-93E9-BDF844ACBC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 América </a:t>
            </a:r>
            <a:r>
              <a:rPr lang="pt-BR" dirty="0" smtClean="0"/>
              <a:t>Latina: da crise do modelo desenvolvimentista aos dias de hoje 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385799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1872" y="132806"/>
            <a:ext cx="11746523" cy="5519849"/>
          </a:xfrm>
        </p:spPr>
        <p:txBody>
          <a:bodyPr>
            <a:noAutofit/>
          </a:bodyPr>
          <a:lstStyle/>
          <a:p>
            <a:pPr marL="660400" indent="-660400" algn="ctr">
              <a:spcAft>
                <a:spcPts val="300"/>
              </a:spcAft>
              <a:buNone/>
            </a:pPr>
            <a:r>
              <a:rPr lang="pt-BR" altLang="pt-BR" sz="4000" dirty="0" smtClean="0"/>
              <a:t>O </a:t>
            </a:r>
            <a:r>
              <a:rPr lang="pt-BR" altLang="pt-BR" sz="4000" dirty="0"/>
              <a:t>PSI era concentrador de renda em função do</a:t>
            </a:r>
            <a:r>
              <a:rPr lang="pt-BR" altLang="pt-BR" sz="4000" dirty="0" smtClean="0"/>
              <a:t>:</a:t>
            </a:r>
          </a:p>
          <a:p>
            <a:pPr marL="660400" indent="-660400" algn="ctr">
              <a:spcAft>
                <a:spcPts val="300"/>
              </a:spcAft>
              <a:buNone/>
            </a:pPr>
            <a:endParaRPr lang="pt-BR" altLang="pt-BR" sz="4400" dirty="0"/>
          </a:p>
          <a:p>
            <a:pPr marL="1035050" lvl="1" indent="-577850" algn="just">
              <a:spcAft>
                <a:spcPts val="300"/>
              </a:spcAft>
              <a:buSzPct val="104000"/>
              <a:buFont typeface="Wingdings" panose="05000000000000000000" pitchFamily="2" charset="2"/>
              <a:buAutoNum type="romanLcPeriod"/>
            </a:pPr>
            <a:r>
              <a:rPr lang="pt-BR" altLang="pt-BR" sz="3200" dirty="0">
                <a:solidFill>
                  <a:srgbClr val="FF0000"/>
                </a:solidFill>
              </a:rPr>
              <a:t>desequilíbrio no mercado de trabalho</a:t>
            </a:r>
            <a:r>
              <a:rPr lang="pt-BR" altLang="pt-BR" sz="3200" dirty="0"/>
              <a:t>: excesso de oferta para mão de obra pouco qualificada e baixos salários, o inverso ocorre no mercado de mão de obra qualificada </a:t>
            </a:r>
          </a:p>
          <a:p>
            <a:pPr marL="1035050" lvl="1" indent="-577850" algn="just">
              <a:spcAft>
                <a:spcPts val="300"/>
              </a:spcAft>
              <a:buSzPct val="104000"/>
              <a:buFont typeface="Wingdings" panose="05000000000000000000" pitchFamily="2" charset="2"/>
              <a:buAutoNum type="romanLcPeriod"/>
            </a:pPr>
            <a:r>
              <a:rPr lang="pt-BR" altLang="pt-BR" sz="3200" dirty="0"/>
              <a:t>o </a:t>
            </a:r>
            <a:r>
              <a:rPr lang="pt-BR" altLang="pt-BR" sz="3200" dirty="0">
                <a:solidFill>
                  <a:srgbClr val="FF0000"/>
                </a:solidFill>
              </a:rPr>
              <a:t>protecionismo e a concentração industrial </a:t>
            </a:r>
            <a:r>
              <a:rPr lang="pt-BR" altLang="pt-BR" sz="3200" dirty="0"/>
              <a:t>permitiam </a:t>
            </a:r>
            <a:r>
              <a:rPr lang="pt-BR" altLang="pt-BR" sz="3200" dirty="0">
                <a:solidFill>
                  <a:srgbClr val="FF0000"/>
                </a:solidFill>
              </a:rPr>
              <a:t>preços elevados </a:t>
            </a:r>
            <a:r>
              <a:rPr lang="pt-BR" altLang="pt-BR" sz="3200" dirty="0"/>
              <a:t>e altas margens de lucro para as indústrias.</a:t>
            </a:r>
          </a:p>
          <a:p>
            <a:pPr marL="1035050" lvl="1" indent="-577850" algn="just">
              <a:spcAft>
                <a:spcPts val="300"/>
              </a:spcAft>
              <a:buSzPct val="104000"/>
              <a:buFont typeface="Wingdings" panose="05000000000000000000" pitchFamily="2" charset="2"/>
              <a:buAutoNum type="romanLcPeriod"/>
            </a:pPr>
            <a:r>
              <a:rPr lang="pt-BR" altLang="pt-BR" sz="3200" dirty="0"/>
              <a:t>PDP – efeitos setoriais e grupos isolados </a:t>
            </a:r>
          </a:p>
        </p:txBody>
      </p:sp>
    </p:spTree>
    <p:extLst>
      <p:ext uri="{BB962C8B-B14F-4D97-AF65-F5344CB8AC3E}">
        <p14:creationId xmlns="" xmlns:p14="http://schemas.microsoft.com/office/powerpoint/2010/main" val="1745273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89246" y="166255"/>
            <a:ext cx="7729728" cy="817418"/>
          </a:xfrm>
        </p:spPr>
        <p:txBody>
          <a:bodyPr/>
          <a:lstStyle/>
          <a:p>
            <a:r>
              <a:rPr lang="pt-BR" altLang="pt-BR" b="1" dirty="0"/>
              <a:t>Distribuição de renda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3779" y="1560786"/>
            <a:ext cx="10384221" cy="4570140"/>
          </a:xfrm>
        </p:spPr>
        <p:txBody>
          <a:bodyPr>
            <a:noAutofit/>
          </a:bodyPr>
          <a:lstStyle/>
          <a:p>
            <a:r>
              <a:rPr lang="pt-BR" altLang="pt-BR" sz="2800" dirty="0"/>
              <a:t>ISI e distribuição de renda</a:t>
            </a:r>
          </a:p>
          <a:p>
            <a:pPr lvl="1"/>
            <a:r>
              <a:rPr lang="pt-BR" altLang="pt-BR" sz="2400" dirty="0">
                <a:solidFill>
                  <a:srgbClr val="FF0000"/>
                </a:solidFill>
              </a:rPr>
              <a:t>Via de mão dupla – circulo virtuoso ou vicioso?</a:t>
            </a:r>
          </a:p>
          <a:p>
            <a:r>
              <a:rPr lang="pt-BR" altLang="pt-BR" sz="2800" dirty="0"/>
              <a:t>Como superar </a:t>
            </a:r>
            <a:r>
              <a:rPr lang="pt-BR" altLang="pt-BR" sz="2800" dirty="0" smtClean="0"/>
              <a:t>impasse?</a:t>
            </a:r>
            <a:endParaRPr lang="pt-BR" altLang="pt-BR" sz="2800" dirty="0"/>
          </a:p>
          <a:p>
            <a:pPr lvl="1"/>
            <a:r>
              <a:rPr lang="pt-BR" altLang="pt-BR" sz="2400" dirty="0">
                <a:solidFill>
                  <a:srgbClr val="FF0000"/>
                </a:solidFill>
              </a:rPr>
              <a:t>Questões tributárias </a:t>
            </a:r>
          </a:p>
          <a:p>
            <a:pPr lvl="2"/>
            <a:r>
              <a:rPr lang="pt-BR" altLang="pt-BR" sz="2400" dirty="0"/>
              <a:t>Ausência de reformas e qual sentido da reforma tributária </a:t>
            </a:r>
          </a:p>
          <a:p>
            <a:pPr lvl="1"/>
            <a:r>
              <a:rPr lang="pt-BR" altLang="pt-BR" sz="2400" dirty="0">
                <a:solidFill>
                  <a:srgbClr val="FF0000"/>
                </a:solidFill>
              </a:rPr>
              <a:t>Setores “esquecidos”</a:t>
            </a:r>
          </a:p>
          <a:p>
            <a:pPr lvl="2"/>
            <a:r>
              <a:rPr lang="pt-BR" altLang="pt-BR" sz="2400" dirty="0"/>
              <a:t>Educação e Saúde – apoio de entidades internacionais (Aliança para o Progresso, USAID, BID, WB, Fundações Ford, Rockfeller)</a:t>
            </a:r>
          </a:p>
          <a:p>
            <a:pPr lvl="1"/>
            <a:r>
              <a:rPr lang="pt-BR" altLang="pt-BR" sz="2400" dirty="0">
                <a:solidFill>
                  <a:srgbClr val="FF0000"/>
                </a:solidFill>
              </a:rPr>
              <a:t>Reforma agrária</a:t>
            </a:r>
          </a:p>
        </p:txBody>
      </p:sp>
    </p:spTree>
    <p:extLst>
      <p:ext uri="{BB962C8B-B14F-4D97-AF65-F5344CB8AC3E}">
        <p14:creationId xmlns="" xmlns:p14="http://schemas.microsoft.com/office/powerpoint/2010/main" val="2100111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589032"/>
          </a:xfrm>
        </p:spPr>
        <p:txBody>
          <a:bodyPr>
            <a:normAutofit fontScale="90000"/>
          </a:bodyPr>
          <a:lstStyle/>
          <a:p>
            <a:r>
              <a:rPr lang="pt-BR" altLang="pt-BR" dirty="0"/>
              <a:t>Reforma Agrária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620982"/>
            <a:ext cx="11737084" cy="523701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altLang="pt-BR" sz="2400" dirty="0"/>
              <a:t>Constatação de que estrutura agrária latino americana era uma das mais desiguais do mundo </a:t>
            </a:r>
          </a:p>
          <a:p>
            <a:pPr>
              <a:lnSpc>
                <a:spcPct val="80000"/>
              </a:lnSpc>
            </a:pPr>
            <a:r>
              <a:rPr lang="pt-BR" altLang="pt-BR" sz="2400" dirty="0"/>
              <a:t>Justificativas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/>
              <a:t>Produtivista: Aumentar a produção (ineficiência das grandes fazenda não produtivas – ou de baixa produtividade) </a:t>
            </a:r>
          </a:p>
          <a:p>
            <a:pPr lvl="2">
              <a:lnSpc>
                <a:spcPct val="80000"/>
              </a:lnSpc>
            </a:pPr>
            <a:r>
              <a:rPr lang="pt-BR" altLang="pt-BR" sz="2400" dirty="0"/>
              <a:t>Ampliar a oferta de alimentos (reduzir preços – aumentar renda real)</a:t>
            </a:r>
          </a:p>
          <a:p>
            <a:pPr lvl="2">
              <a:lnSpc>
                <a:spcPct val="80000"/>
              </a:lnSpc>
            </a:pPr>
            <a:r>
              <a:rPr lang="pt-BR" altLang="pt-BR" sz="2400" dirty="0"/>
              <a:t>Ampliar a demanda para produtos do setor urbano </a:t>
            </a:r>
          </a:p>
          <a:p>
            <a:pPr lvl="2">
              <a:lnSpc>
                <a:spcPct val="80000"/>
              </a:lnSpc>
            </a:pPr>
            <a:r>
              <a:rPr lang="pt-BR" altLang="pt-BR" sz="2400" dirty="0"/>
              <a:t>Ampliar o emprego 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/>
              <a:t>Justiça Social: Redistribuir ativos 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/>
              <a:t>Políticas: redução da influencia das elites agrárias </a:t>
            </a:r>
          </a:p>
          <a:p>
            <a:pPr>
              <a:lnSpc>
                <a:spcPct val="80000"/>
              </a:lnSpc>
            </a:pPr>
            <a:r>
              <a:rPr lang="pt-BR" altLang="pt-BR" sz="2400" dirty="0"/>
              <a:t>Efeitos positivos sobre crescimento (industrial)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/>
              <a:t>Diretos: aumento da produção e demanda e  Indiretos: aumento de mercado por efeito </a:t>
            </a:r>
            <a:r>
              <a:rPr lang="pt-BR" altLang="pt-BR" sz="2400" dirty="0" err="1"/>
              <a:t>redistribuidor</a:t>
            </a:r>
            <a:r>
              <a:rPr lang="pt-BR" altLang="pt-BR" sz="2400" dirty="0"/>
              <a:t> de renda, diminuição da resistência política</a:t>
            </a:r>
          </a:p>
          <a:p>
            <a:pPr>
              <a:lnSpc>
                <a:spcPct val="80000"/>
              </a:lnSpc>
            </a:pPr>
            <a:endParaRPr lang="pt-BR" alt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2966422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589032"/>
          </a:xfrm>
        </p:spPr>
        <p:txBody>
          <a:bodyPr>
            <a:normAutofit fontScale="90000"/>
          </a:bodyPr>
          <a:lstStyle/>
          <a:p>
            <a:r>
              <a:rPr lang="pt-BR" altLang="pt-BR" dirty="0"/>
              <a:t>Reforma Agrária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468582"/>
            <a:ext cx="11737084" cy="538941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altLang="pt-BR" sz="2400" dirty="0" smtClean="0"/>
              <a:t>Reformas </a:t>
            </a:r>
            <a:r>
              <a:rPr lang="pt-BR" altLang="pt-BR" sz="2400" dirty="0"/>
              <a:t>agrárias: efeito bem menores do que se esperava 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>
                <a:solidFill>
                  <a:srgbClr val="FF0000"/>
                </a:solidFill>
              </a:rPr>
              <a:t>Maiores:</a:t>
            </a:r>
            <a:r>
              <a:rPr lang="pt-BR" altLang="pt-BR" sz="2400" dirty="0"/>
              <a:t> </a:t>
            </a:r>
          </a:p>
          <a:p>
            <a:pPr lvl="2">
              <a:lnSpc>
                <a:spcPct val="80000"/>
              </a:lnSpc>
            </a:pPr>
            <a:r>
              <a:rPr lang="pt-BR" altLang="pt-BR" sz="2400" dirty="0"/>
              <a:t>Revolução social: Bolívia, Cuba (mais amplas 4/5), México e Nicarágua (1/2)</a:t>
            </a:r>
          </a:p>
          <a:p>
            <a:pPr lvl="2">
              <a:lnSpc>
                <a:spcPct val="80000"/>
              </a:lnSpc>
            </a:pPr>
            <a:r>
              <a:rPr lang="pt-BR" altLang="pt-BR" sz="2400" dirty="0"/>
              <a:t>Governos eleitos: Chile (1/2)</a:t>
            </a:r>
          </a:p>
          <a:p>
            <a:pPr lvl="2">
              <a:lnSpc>
                <a:spcPct val="80000"/>
              </a:lnSpc>
            </a:pPr>
            <a:r>
              <a:rPr lang="pt-BR" altLang="pt-BR" sz="2400" dirty="0"/>
              <a:t>Militares: </a:t>
            </a:r>
            <a:r>
              <a:rPr lang="pt-BR" altLang="pt-BR" sz="2400" dirty="0" err="1"/>
              <a:t>Perú</a:t>
            </a:r>
            <a:r>
              <a:rPr lang="pt-BR" altLang="pt-BR" sz="2400" dirty="0"/>
              <a:t> (1/2)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>
                <a:solidFill>
                  <a:srgbClr val="FF0000"/>
                </a:solidFill>
              </a:rPr>
              <a:t>Brasil e Argentina – não existe (papel) 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>
                <a:solidFill>
                  <a:srgbClr val="FF0000"/>
                </a:solidFill>
              </a:rPr>
              <a:t>Paraguai, Uruguai – programas de colonização, Venezuela (1/5) – terras estatais</a:t>
            </a:r>
          </a:p>
          <a:p>
            <a:pPr lvl="1">
              <a:lnSpc>
                <a:spcPct val="80000"/>
              </a:lnSpc>
            </a:pPr>
            <a:r>
              <a:rPr lang="pt-BR" altLang="pt-BR" sz="2400" dirty="0">
                <a:solidFill>
                  <a:srgbClr val="FF0000"/>
                </a:solidFill>
              </a:rPr>
              <a:t>Propriedade coletiva de grandes fazendas x divisão em pequenas propriedades </a:t>
            </a:r>
          </a:p>
          <a:p>
            <a:pPr lvl="2">
              <a:lnSpc>
                <a:spcPct val="80000"/>
              </a:lnSpc>
            </a:pPr>
            <a:r>
              <a:rPr lang="pt-BR" altLang="pt-BR" sz="2400" dirty="0"/>
              <a:t>Dificuldade de recursos e gestão</a:t>
            </a:r>
          </a:p>
          <a:p>
            <a:pPr lvl="2">
              <a:lnSpc>
                <a:spcPct val="80000"/>
              </a:lnSpc>
            </a:pPr>
            <a:r>
              <a:rPr lang="pt-BR" altLang="pt-BR" sz="2400" dirty="0"/>
              <a:t>Volta aos antigos donos </a:t>
            </a:r>
          </a:p>
          <a:p>
            <a:pPr lvl="1">
              <a:lnSpc>
                <a:spcPct val="80000"/>
              </a:lnSpc>
            </a:pPr>
            <a:endParaRPr lang="pt-BR" alt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2966422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890"/>
            <a:ext cx="12192000" cy="819807"/>
          </a:xfrm>
        </p:spPr>
        <p:txBody>
          <a:bodyPr>
            <a:normAutofit/>
          </a:bodyPr>
          <a:lstStyle/>
          <a:p>
            <a:r>
              <a:rPr lang="pt-BR" altLang="pt-BR" sz="4000" b="1" dirty="0"/>
              <a:t>Diversificação das fontes de dinamismo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72641" y="1608084"/>
            <a:ext cx="11098924" cy="470959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altLang="pt-BR" sz="2400" dirty="0"/>
              <a:t>Problema do viés </a:t>
            </a:r>
            <a:r>
              <a:rPr lang="pt-BR" altLang="pt-BR" sz="2400" dirty="0" err="1"/>
              <a:t>anti-exportador</a:t>
            </a:r>
            <a:r>
              <a:rPr lang="pt-BR" altLang="pt-BR" sz="2400" dirty="0"/>
              <a:t> da ISI</a:t>
            </a:r>
          </a:p>
          <a:p>
            <a:pPr lvl="1">
              <a:lnSpc>
                <a:spcPct val="80000"/>
              </a:lnSpc>
            </a:pPr>
            <a:r>
              <a:rPr lang="pt-BR" altLang="pt-BR" sz="2000" dirty="0"/>
              <a:t>não estimulo às exportações (agrícolas) </a:t>
            </a:r>
          </a:p>
          <a:p>
            <a:pPr lvl="2">
              <a:lnSpc>
                <a:spcPct val="80000"/>
              </a:lnSpc>
            </a:pPr>
            <a:r>
              <a:rPr lang="pt-BR" altLang="pt-BR" sz="1800" dirty="0"/>
              <a:t> confiscos, proteção como um impostos sobre exportação</a:t>
            </a:r>
          </a:p>
          <a:p>
            <a:pPr lvl="1">
              <a:lnSpc>
                <a:spcPct val="80000"/>
              </a:lnSpc>
            </a:pPr>
            <a:r>
              <a:rPr lang="pt-BR" altLang="pt-BR" sz="2000" dirty="0"/>
              <a:t>Problemas de competitividade</a:t>
            </a:r>
          </a:p>
          <a:p>
            <a:pPr lvl="1">
              <a:lnSpc>
                <a:spcPct val="80000"/>
              </a:lnSpc>
            </a:pPr>
            <a:r>
              <a:rPr lang="pt-BR" altLang="pt-BR" sz="2000" dirty="0"/>
              <a:t>Multinacionais x exportações</a:t>
            </a:r>
          </a:p>
          <a:p>
            <a:pPr>
              <a:lnSpc>
                <a:spcPct val="80000"/>
              </a:lnSpc>
            </a:pPr>
            <a:r>
              <a:rPr lang="pt-BR" altLang="pt-BR" sz="2400" dirty="0"/>
              <a:t>Crescimento da perspectiva de exportação </a:t>
            </a:r>
          </a:p>
          <a:p>
            <a:pPr lvl="1">
              <a:lnSpc>
                <a:spcPct val="80000"/>
              </a:lnSpc>
            </a:pPr>
            <a:r>
              <a:rPr lang="pt-BR" altLang="pt-BR" sz="2000" dirty="0"/>
              <a:t>Diminuição das proteções internacionais</a:t>
            </a:r>
          </a:p>
          <a:p>
            <a:pPr lvl="1">
              <a:lnSpc>
                <a:spcPct val="80000"/>
              </a:lnSpc>
            </a:pPr>
            <a:r>
              <a:rPr lang="pt-BR" altLang="pt-BR" sz="2000" dirty="0"/>
              <a:t>Alteração tecnológicas</a:t>
            </a:r>
          </a:p>
          <a:p>
            <a:pPr lvl="2">
              <a:lnSpc>
                <a:spcPct val="80000"/>
              </a:lnSpc>
            </a:pPr>
            <a:r>
              <a:rPr lang="pt-BR" altLang="pt-BR" sz="1800" dirty="0"/>
              <a:t>Novos nichos</a:t>
            </a:r>
          </a:p>
          <a:p>
            <a:pPr lvl="2">
              <a:lnSpc>
                <a:spcPct val="80000"/>
              </a:lnSpc>
            </a:pPr>
            <a:r>
              <a:rPr lang="pt-BR" altLang="pt-BR" sz="1800" dirty="0"/>
              <a:t>Abandono de antigas exportações por países centrais</a:t>
            </a:r>
          </a:p>
          <a:p>
            <a:pPr lvl="1">
              <a:lnSpc>
                <a:spcPct val="80000"/>
              </a:lnSpc>
            </a:pPr>
            <a:r>
              <a:rPr lang="pt-BR" altLang="pt-BR" sz="2000" dirty="0"/>
              <a:t>Problema de expansão: alterações de modelo </a:t>
            </a:r>
          </a:p>
          <a:p>
            <a:pPr lvl="2">
              <a:lnSpc>
                <a:spcPct val="80000"/>
              </a:lnSpc>
            </a:pPr>
            <a:r>
              <a:rPr lang="pt-BR" altLang="pt-BR" sz="1800" dirty="0"/>
              <a:t>Alterações das políticas comerciais (diminuição do viés </a:t>
            </a:r>
            <a:r>
              <a:rPr lang="pt-BR" altLang="pt-BR" sz="1800" dirty="0" err="1"/>
              <a:t>anti</a:t>
            </a:r>
            <a:r>
              <a:rPr lang="pt-BR" altLang="pt-BR" sz="1800" dirty="0"/>
              <a:t> exportador)</a:t>
            </a:r>
          </a:p>
          <a:p>
            <a:pPr lvl="3">
              <a:lnSpc>
                <a:spcPct val="80000"/>
              </a:lnSpc>
            </a:pPr>
            <a:r>
              <a:rPr lang="pt-BR" altLang="pt-BR" sz="1600" dirty="0"/>
              <a:t>Chile, Colômbia</a:t>
            </a:r>
          </a:p>
          <a:p>
            <a:pPr lvl="3">
              <a:lnSpc>
                <a:spcPct val="80000"/>
              </a:lnSpc>
            </a:pPr>
            <a:r>
              <a:rPr lang="pt-BR" altLang="pt-BR" sz="1600" dirty="0"/>
              <a:t>Brasil, Argentina</a:t>
            </a:r>
          </a:p>
        </p:txBody>
      </p:sp>
    </p:spTree>
    <p:extLst>
      <p:ext uri="{BB962C8B-B14F-4D97-AF65-F5344CB8AC3E}">
        <p14:creationId xmlns="" xmlns:p14="http://schemas.microsoft.com/office/powerpoint/2010/main" val="1589866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pt-BR" altLang="pt-BR" sz="3200"/>
              <a:t>Problemas da industrialização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49181" y="596349"/>
            <a:ext cx="5785009" cy="6016486"/>
          </a:xfrm>
        </p:spPr>
        <p:txBody>
          <a:bodyPr anchor="ctr">
            <a:normAutofit fontScale="92500"/>
          </a:bodyPr>
          <a:lstStyle/>
          <a:p>
            <a:r>
              <a:rPr lang="pt-BR" altLang="pt-BR" sz="2400" dirty="0">
                <a:solidFill>
                  <a:schemeClr val="bg1"/>
                </a:solidFill>
              </a:rPr>
              <a:t>Para países que buscam industrialização via PSI dificuldades:</a:t>
            </a:r>
          </a:p>
          <a:p>
            <a:pPr lvl="1"/>
            <a:r>
              <a:rPr lang="pt-BR" altLang="pt-BR" dirty="0">
                <a:solidFill>
                  <a:schemeClr val="bg1"/>
                </a:solidFill>
              </a:rPr>
              <a:t>Três discussões cepalinas nos anos 60 – ampliação dos mercados </a:t>
            </a:r>
          </a:p>
          <a:p>
            <a:pPr lvl="2"/>
            <a:r>
              <a:rPr lang="pt-BR" altLang="pt-BR" sz="2400" dirty="0">
                <a:solidFill>
                  <a:schemeClr val="bg1"/>
                </a:solidFill>
              </a:rPr>
              <a:t>Integração latino americana</a:t>
            </a:r>
          </a:p>
          <a:p>
            <a:pPr lvl="2"/>
            <a:r>
              <a:rPr lang="pt-BR" altLang="pt-BR" sz="2400" dirty="0">
                <a:solidFill>
                  <a:schemeClr val="bg1"/>
                </a:solidFill>
              </a:rPr>
              <a:t>Reformas e a Distribuição de renda</a:t>
            </a:r>
          </a:p>
          <a:p>
            <a:pPr lvl="2"/>
            <a:r>
              <a:rPr lang="pt-BR" altLang="pt-BR" sz="2400" dirty="0">
                <a:solidFill>
                  <a:schemeClr val="bg1"/>
                </a:solidFill>
              </a:rPr>
              <a:t>Diversificação fontes de dinamismo  - algum drive exportador </a:t>
            </a:r>
          </a:p>
          <a:p>
            <a:pPr lvl="3"/>
            <a:r>
              <a:rPr lang="pt-BR" altLang="pt-BR" sz="2400" dirty="0">
                <a:solidFill>
                  <a:schemeClr val="bg1"/>
                </a:solidFill>
              </a:rPr>
              <a:t>endividamento</a:t>
            </a:r>
          </a:p>
          <a:p>
            <a:r>
              <a:rPr lang="pt-BR" altLang="pt-BR" sz="2400" dirty="0">
                <a:solidFill>
                  <a:schemeClr val="bg1"/>
                </a:solidFill>
              </a:rPr>
              <a:t>Saída conservadora – desenvolvimentismo conservador </a:t>
            </a:r>
          </a:p>
          <a:p>
            <a:pPr lvl="1"/>
            <a:r>
              <a:rPr lang="pt-BR" altLang="pt-BR" sz="2000" dirty="0">
                <a:solidFill>
                  <a:schemeClr val="bg1"/>
                </a:solidFill>
              </a:rPr>
              <a:t>Ampliação do mercado sem reformas redistributivas</a:t>
            </a:r>
          </a:p>
          <a:p>
            <a:r>
              <a:rPr lang="pt-BR" altLang="pt-BR" sz="2400" dirty="0">
                <a:solidFill>
                  <a:schemeClr val="bg1"/>
                </a:solidFill>
              </a:rPr>
              <a:t>Outra Possibilidade reversão do modelo – abandono da industrialização e saída liberal</a:t>
            </a:r>
          </a:p>
          <a:p>
            <a:pPr lvl="1">
              <a:buFont typeface="Wingdings" panose="05000000000000000000" pitchFamily="2" charset="2"/>
              <a:buNone/>
            </a:pPr>
            <a:endParaRPr lang="pt-BR" alt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3987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330036" y="277813"/>
            <a:ext cx="10086109" cy="990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Enfrentamento da Crise do PSI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19225" y="1412875"/>
            <a:ext cx="10772775" cy="51847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altLang="pt-BR" sz="3600" dirty="0">
                <a:solidFill>
                  <a:srgbClr val="0000FF"/>
                </a:solidFill>
              </a:rPr>
              <a:t>“</a:t>
            </a:r>
            <a:r>
              <a:rPr lang="pt-BR" altLang="pt-BR" sz="3600" b="1" dirty="0">
                <a:solidFill>
                  <a:srgbClr val="0000FF"/>
                </a:solidFill>
              </a:rPr>
              <a:t>Modelo burocrático-autoritário”</a:t>
            </a:r>
          </a:p>
          <a:p>
            <a:pPr lvl="1"/>
            <a:r>
              <a:rPr lang="pt-BR" altLang="pt-BR" sz="3200" b="1" dirty="0">
                <a:solidFill>
                  <a:srgbClr val="0000FF"/>
                </a:solidFill>
              </a:rPr>
              <a:t>Governos militares e </a:t>
            </a:r>
            <a:r>
              <a:rPr lang="pt-BR" altLang="pt-BR" sz="3200" b="1" dirty="0" smtClean="0">
                <a:solidFill>
                  <a:srgbClr val="0000FF"/>
                </a:solidFill>
              </a:rPr>
              <a:t>a questão </a:t>
            </a:r>
            <a:r>
              <a:rPr lang="pt-BR" altLang="pt-BR" sz="3200" b="1" dirty="0">
                <a:solidFill>
                  <a:srgbClr val="0000FF"/>
                </a:solidFill>
              </a:rPr>
              <a:t>do mercado </a:t>
            </a:r>
          </a:p>
          <a:p>
            <a:pPr lvl="2"/>
            <a:r>
              <a:rPr lang="pt-BR" altLang="pt-BR" sz="2400" dirty="0">
                <a:solidFill>
                  <a:srgbClr val="0000FF"/>
                </a:solidFill>
              </a:rPr>
              <a:t>Ampliação dos mercados sem redistribuição, via crédito - endividamento </a:t>
            </a:r>
          </a:p>
          <a:p>
            <a:pPr lvl="1"/>
            <a:r>
              <a:rPr lang="pt-BR" altLang="pt-BR" sz="3200" b="1" dirty="0">
                <a:solidFill>
                  <a:srgbClr val="0000FF"/>
                </a:solidFill>
              </a:rPr>
              <a:t>Aprofunda internacionalização</a:t>
            </a:r>
          </a:p>
          <a:p>
            <a:pPr lvl="2"/>
            <a:r>
              <a:rPr lang="pt-BR" altLang="pt-BR" sz="2800" dirty="0">
                <a:solidFill>
                  <a:srgbClr val="0000FF"/>
                </a:solidFill>
              </a:rPr>
              <a:t>Forte entrada de capitais – endividamento externo</a:t>
            </a:r>
          </a:p>
          <a:p>
            <a:pPr lvl="2"/>
            <a:r>
              <a:rPr lang="pt-BR" altLang="pt-BR" sz="2800" dirty="0">
                <a:solidFill>
                  <a:srgbClr val="0000FF"/>
                </a:solidFill>
              </a:rPr>
              <a:t>Reforço das Multinacionais </a:t>
            </a:r>
          </a:p>
          <a:p>
            <a:pPr lvl="1"/>
            <a:r>
              <a:rPr lang="pt-BR" altLang="pt-BR" sz="3200" b="1" dirty="0">
                <a:solidFill>
                  <a:srgbClr val="0000FF"/>
                </a:solidFill>
              </a:rPr>
              <a:t>Diversificação das fontes de dinamismo: promoção de exportações</a:t>
            </a:r>
          </a:p>
          <a:p>
            <a:pPr lvl="2"/>
            <a:r>
              <a:rPr lang="pt-BR" altLang="pt-BR" sz="2800" dirty="0">
                <a:solidFill>
                  <a:srgbClr val="0000FF"/>
                </a:solidFill>
              </a:rPr>
              <a:t>Muda politica cambial e de estimulo às exportações </a:t>
            </a:r>
          </a:p>
          <a:p>
            <a:pPr lvl="1"/>
            <a:r>
              <a:rPr lang="pt-BR" altLang="pt-BR" sz="3200" dirty="0">
                <a:solidFill>
                  <a:srgbClr val="0000FF"/>
                </a:solidFill>
              </a:rPr>
              <a:t>“</a:t>
            </a:r>
            <a:r>
              <a:rPr lang="pt-BR" altLang="pt-BR" sz="3200" b="1" dirty="0">
                <a:solidFill>
                  <a:srgbClr val="0000FF"/>
                </a:solidFill>
              </a:rPr>
              <a:t>Capitalismo de Estado</a:t>
            </a:r>
            <a:r>
              <a:rPr lang="pt-BR" altLang="pt-BR" sz="3200" dirty="0">
                <a:solidFill>
                  <a:srgbClr val="0000FF"/>
                </a:solidFill>
              </a:rPr>
              <a:t>”</a:t>
            </a:r>
          </a:p>
          <a:p>
            <a:pPr lvl="2"/>
            <a:r>
              <a:rPr lang="pt-BR" altLang="pt-BR" sz="2800" dirty="0" smtClean="0">
                <a:solidFill>
                  <a:srgbClr val="0000FF"/>
                </a:solidFill>
              </a:rPr>
              <a:t>Políticas pró </a:t>
            </a:r>
            <a:r>
              <a:rPr lang="pt-BR" altLang="pt-BR" sz="2800" dirty="0">
                <a:solidFill>
                  <a:srgbClr val="0000FF"/>
                </a:solidFill>
              </a:rPr>
              <a:t>mercado  x intervencionismo </a:t>
            </a:r>
          </a:p>
        </p:txBody>
      </p:sp>
      <p:sp>
        <p:nvSpPr>
          <p:cNvPr id="32772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39358B1-8D69-4CD6-B027-63293C3CDEE1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7457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789709" y="263959"/>
            <a:ext cx="105156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sz="3900" b="1" dirty="0" smtClean="0">
                <a:solidFill>
                  <a:schemeClr val="accent2">
                    <a:lumMod val="50000"/>
                  </a:schemeClr>
                </a:solidFill>
              </a:rPr>
              <a:t>Anos 60/70 Os diferentes estilos de desenvolvimento latino americanos </a:t>
            </a:r>
            <a:endParaRPr lang="pt-BR" sz="39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10266218" cy="4619625"/>
          </a:xfrm>
        </p:spPr>
        <p:txBody>
          <a:bodyPr>
            <a:normAutofit/>
          </a:bodyPr>
          <a:lstStyle/>
          <a:p>
            <a:r>
              <a:rPr lang="pt-BR" altLang="pt-BR" sz="2800" b="1" dirty="0">
                <a:solidFill>
                  <a:srgbClr val="0000FF"/>
                </a:solidFill>
              </a:rPr>
              <a:t>Disparidade entre os países latino-americanos:</a:t>
            </a:r>
          </a:p>
          <a:p>
            <a:pPr lvl="1"/>
            <a:r>
              <a:rPr lang="pt-BR" altLang="pt-BR" sz="2400" b="1" dirty="0">
                <a:solidFill>
                  <a:srgbClr val="0000FF"/>
                </a:solidFill>
              </a:rPr>
              <a:t>Melhores desempenhos: Brasil, Colômbia e México</a:t>
            </a:r>
          </a:p>
          <a:p>
            <a:pPr lvl="2"/>
            <a:r>
              <a:rPr lang="pt-BR" altLang="pt-BR" sz="2400" b="1" dirty="0">
                <a:solidFill>
                  <a:srgbClr val="0000FF"/>
                </a:solidFill>
              </a:rPr>
              <a:t>Brasil – modelo burocrático </a:t>
            </a:r>
            <a:r>
              <a:rPr lang="pt-BR" altLang="pt-BR" sz="2400" b="1" dirty="0" smtClean="0">
                <a:solidFill>
                  <a:srgbClr val="0000FF"/>
                </a:solidFill>
              </a:rPr>
              <a:t>autoritário </a:t>
            </a:r>
            <a:r>
              <a:rPr lang="pt-BR" altLang="pt-BR" sz="2400" dirty="0">
                <a:solidFill>
                  <a:srgbClr val="0000FF"/>
                </a:solidFill>
              </a:rPr>
              <a:t>– desenvolvimentismo (Estado e industrialização interna) mantido com viés conservador, diversificação exportadora relativa e endividamento</a:t>
            </a:r>
          </a:p>
          <a:p>
            <a:pPr lvl="2"/>
            <a:r>
              <a:rPr lang="pt-BR" altLang="pt-BR" sz="2400" b="1" dirty="0">
                <a:solidFill>
                  <a:srgbClr val="0000FF"/>
                </a:solidFill>
              </a:rPr>
              <a:t>México – PRI </a:t>
            </a:r>
            <a:r>
              <a:rPr lang="pt-BR" altLang="pt-BR" sz="2400" dirty="0" smtClean="0">
                <a:solidFill>
                  <a:srgbClr val="0000FF"/>
                </a:solidFill>
              </a:rPr>
              <a:t>– também com </a:t>
            </a:r>
            <a:r>
              <a:rPr lang="pt-BR" altLang="pt-BR" sz="2400" dirty="0" err="1">
                <a:solidFill>
                  <a:srgbClr val="0000FF"/>
                </a:solidFill>
              </a:rPr>
              <a:t>endividamemto</a:t>
            </a:r>
            <a:r>
              <a:rPr lang="pt-BR" altLang="pt-BR" sz="2400" dirty="0">
                <a:solidFill>
                  <a:srgbClr val="0000FF"/>
                </a:solidFill>
              </a:rPr>
              <a:t>, continuidade de industrialização interna, mas importância das exportações de petróleo, redistribuição algum avanço</a:t>
            </a:r>
          </a:p>
          <a:p>
            <a:pPr lvl="1"/>
            <a:r>
              <a:rPr lang="pt-BR" altLang="pt-BR" sz="2400" b="1" dirty="0">
                <a:solidFill>
                  <a:srgbClr val="0000FF"/>
                </a:solidFill>
              </a:rPr>
              <a:t>Argentina, Chile </a:t>
            </a:r>
            <a:r>
              <a:rPr lang="pt-BR" altLang="pt-BR" sz="2400" dirty="0">
                <a:solidFill>
                  <a:srgbClr val="0000FF"/>
                </a:solidFill>
              </a:rPr>
              <a:t>: Entrada em cena mais cedo de visão liberal e critica ao PSI </a:t>
            </a:r>
          </a:p>
          <a:p>
            <a:pPr lvl="2"/>
            <a:endParaRPr lang="pt-BR" altLang="pt-BR" sz="2400" dirty="0">
              <a:solidFill>
                <a:srgbClr val="0000FF"/>
              </a:solidFill>
            </a:endParaRPr>
          </a:p>
        </p:txBody>
      </p:sp>
      <p:sp>
        <p:nvSpPr>
          <p:cNvPr id="37892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4BC345D9-851A-4551-898B-432C6A919543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0543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98755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accent2">
                    <a:lumMod val="50000"/>
                  </a:schemeClr>
                </a:solidFill>
              </a:rPr>
              <a:t>Desempenho Econômico: AL, Extremo Oriente e Sul da Ásia:1960-1985</a:t>
            </a:r>
          </a:p>
        </p:txBody>
      </p:sp>
      <p:sp>
        <p:nvSpPr>
          <p:cNvPr id="35843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589A7FE1-2B18-4500-BC1B-605A90B68343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826635" y="1643495"/>
          <a:ext cx="8375650" cy="4540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7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11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99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39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997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197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397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1997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1997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4390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1143887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Região</a:t>
                      </a:r>
                    </a:p>
                  </a:txBody>
                  <a:tcPr marL="91427" marR="91427" marT="45713" marB="45713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Taxas</a:t>
                      </a:r>
                      <a:r>
                        <a:rPr lang="pt-BR" sz="1800" baseline="0" dirty="0">
                          <a:solidFill>
                            <a:schemeClr val="tx1"/>
                          </a:solidFill>
                        </a:rPr>
                        <a:t> de Crescimento do PIB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3" marB="45713"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Inflação</a:t>
                      </a:r>
                    </a:p>
                  </a:txBody>
                  <a:tcPr marL="91427" marR="91427" marT="45713" marB="45713"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Dívida Externa/PIB</a:t>
                      </a:r>
                    </a:p>
                  </a:txBody>
                  <a:tcPr marL="91427" marR="91427" marT="45713" marB="45713"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0720">
                <a:tc>
                  <a:txBody>
                    <a:bodyPr/>
                    <a:lstStyle/>
                    <a:p>
                      <a:pPr algn="ctr"/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1960-1970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1970-1980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1980-1985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1960-1970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1970-1980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1980-1985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1973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1983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1985</a:t>
                      </a:r>
                    </a:p>
                  </a:txBody>
                  <a:tcPr marL="91427" marR="91427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925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América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</a:rPr>
                        <a:t> Latina</a:t>
                      </a:r>
                      <a:endParaRPr lang="pt-B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5,7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5,8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0,4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24,7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47,9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277,7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18%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56%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61%</a:t>
                      </a:r>
                    </a:p>
                  </a:txBody>
                  <a:tcPr marL="91427" marR="91427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196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Extremo Oriente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6,9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8,0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4,9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7,8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14,8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7,7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23%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34%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</a:txBody>
                  <a:tcPr marL="91427" marR="91427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309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Sul da Ásia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3,9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3,7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5,2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6,2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9,6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8,3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19%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15%</a:t>
                      </a:r>
                    </a:p>
                  </a:txBody>
                  <a:tcPr marL="91427" marR="91427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 marL="91427" marR="91427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4968">
                <a:tc gridSpan="10">
                  <a:txBody>
                    <a:bodyPr/>
                    <a:lstStyle/>
                    <a:p>
                      <a:pPr algn="l"/>
                      <a:r>
                        <a:rPr lang="pt-BR" sz="1800" dirty="0">
                          <a:solidFill>
                            <a:srgbClr val="0000FF"/>
                          </a:solidFill>
                        </a:rPr>
                        <a:t>Fonte: Banco Mundial. </a:t>
                      </a:r>
                      <a:r>
                        <a:rPr lang="pt-BR" sz="1800" i="1" dirty="0">
                          <a:solidFill>
                            <a:srgbClr val="0000FF"/>
                          </a:solidFill>
                        </a:rPr>
                        <a:t>Apud</a:t>
                      </a:r>
                      <a:r>
                        <a:rPr lang="pt-BR" sz="1800" dirty="0">
                          <a:solidFill>
                            <a:srgbClr val="0000FF"/>
                          </a:solidFill>
                        </a:rPr>
                        <a:t> Fishlow, 2004, p. 158.</a:t>
                      </a:r>
                    </a:p>
                  </a:txBody>
                  <a:tcPr marL="91427" marR="91427" marT="45713" marB="45713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8380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304800" y="277813"/>
            <a:ext cx="11083636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3900" b="1" dirty="0">
                <a:solidFill>
                  <a:schemeClr val="accent2">
                    <a:lumMod val="50000"/>
                  </a:schemeClr>
                </a:solidFill>
              </a:rPr>
              <a:t>Mudanças nos anos 1960 e 1970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94509" y="1501919"/>
            <a:ext cx="9374188" cy="4691062"/>
          </a:xfrm>
        </p:spPr>
        <p:txBody>
          <a:bodyPr>
            <a:normAutofit fontScale="92500" lnSpcReduction="10000"/>
          </a:bodyPr>
          <a:lstStyle/>
          <a:p>
            <a:r>
              <a:rPr lang="pt-BR" altLang="pt-BR" b="1" dirty="0">
                <a:solidFill>
                  <a:srgbClr val="0000FF"/>
                </a:solidFill>
              </a:rPr>
              <a:t>Políticas de estímulo às exportações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Desvalorizações </a:t>
            </a:r>
            <a:r>
              <a:rPr lang="pt-BR" altLang="pt-BR" dirty="0" smtClean="0">
                <a:solidFill>
                  <a:srgbClr val="0000FF"/>
                </a:solidFill>
              </a:rPr>
              <a:t>cambiais; Incentivos </a:t>
            </a:r>
            <a:r>
              <a:rPr lang="pt-BR" altLang="pt-BR" dirty="0">
                <a:solidFill>
                  <a:srgbClr val="0000FF"/>
                </a:solidFill>
              </a:rPr>
              <a:t>fiscais e subsídios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Linhas de financiamento Investimentos públicos</a:t>
            </a:r>
          </a:p>
          <a:p>
            <a:pPr lvl="1"/>
            <a:r>
              <a:rPr lang="pt-BR" altLang="pt-BR" dirty="0" smtClean="0">
                <a:solidFill>
                  <a:srgbClr val="0000FF"/>
                </a:solidFill>
              </a:rPr>
              <a:t>Zonas </a:t>
            </a:r>
            <a:r>
              <a:rPr lang="pt-BR" altLang="pt-BR" dirty="0">
                <a:solidFill>
                  <a:srgbClr val="0000FF"/>
                </a:solidFill>
              </a:rPr>
              <a:t>Francas</a:t>
            </a:r>
          </a:p>
          <a:p>
            <a:r>
              <a:rPr lang="pt-BR" altLang="pt-BR" b="1" dirty="0" smtClean="0">
                <a:solidFill>
                  <a:srgbClr val="0000FF"/>
                </a:solidFill>
              </a:rPr>
              <a:t>Desempenho </a:t>
            </a:r>
            <a:r>
              <a:rPr lang="pt-BR" altLang="pt-BR" b="1" dirty="0">
                <a:solidFill>
                  <a:srgbClr val="0000FF"/>
                </a:solidFill>
              </a:rPr>
              <a:t>do PIB da AL na década de 70  não foi </a:t>
            </a:r>
            <a:r>
              <a:rPr lang="pt-BR" altLang="pt-BR" b="1" dirty="0" smtClean="0">
                <a:solidFill>
                  <a:srgbClr val="0000FF"/>
                </a:solidFill>
              </a:rPr>
              <a:t>tão </a:t>
            </a:r>
            <a:r>
              <a:rPr lang="pt-BR" altLang="pt-BR" b="1" dirty="0">
                <a:solidFill>
                  <a:srgbClr val="0000FF"/>
                </a:solidFill>
              </a:rPr>
              <a:t>“lamentável</a:t>
            </a:r>
            <a:r>
              <a:rPr lang="pt-BR" altLang="pt-BR" dirty="0">
                <a:solidFill>
                  <a:srgbClr val="0000FF"/>
                </a:solidFill>
              </a:rPr>
              <a:t>”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Diferença em relação ao Extremo Oriente em termos de desenvolvimento não é tão significativa </a:t>
            </a:r>
          </a:p>
          <a:p>
            <a:r>
              <a:rPr lang="pt-BR" altLang="pt-BR" b="1" u="sng" dirty="0" smtClean="0">
                <a:solidFill>
                  <a:srgbClr val="0000FF"/>
                </a:solidFill>
              </a:rPr>
              <a:t>Mas Inflação </a:t>
            </a:r>
            <a:r>
              <a:rPr lang="pt-BR" altLang="pt-BR" b="1" u="sng" dirty="0">
                <a:solidFill>
                  <a:srgbClr val="0000FF"/>
                </a:solidFill>
              </a:rPr>
              <a:t>e dívida externa sim!</a:t>
            </a:r>
            <a:endParaRPr lang="pt-BR" altLang="pt-BR" dirty="0">
              <a:solidFill>
                <a:srgbClr val="0000FF"/>
              </a:solidFill>
            </a:endParaRPr>
          </a:p>
          <a:p>
            <a:r>
              <a:rPr lang="pt-BR" altLang="pt-BR" b="1" dirty="0">
                <a:solidFill>
                  <a:srgbClr val="0000FF"/>
                </a:solidFill>
              </a:rPr>
              <a:t>Diferença fundamental em relação à Ásia: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Exportações na AL tinham o papel de prover divisas, não ser a base de crescimento da economia como na </a:t>
            </a:r>
            <a:r>
              <a:rPr lang="pt-BR" altLang="pt-BR" dirty="0" err="1">
                <a:solidFill>
                  <a:srgbClr val="0000FF"/>
                </a:solidFill>
              </a:rPr>
              <a:t>Asia</a:t>
            </a:r>
            <a:endParaRPr lang="pt-BR" altLang="pt-BR" dirty="0">
              <a:solidFill>
                <a:srgbClr val="0000FF"/>
              </a:solidFill>
            </a:endParaRP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AL: “drive exportador” relativo </a:t>
            </a:r>
          </a:p>
          <a:p>
            <a:pPr lvl="1"/>
            <a:endParaRPr lang="pt-BR" altLang="pt-BR" b="1" dirty="0">
              <a:solidFill>
                <a:srgbClr val="0000FF"/>
              </a:solidFill>
            </a:endParaRPr>
          </a:p>
        </p:txBody>
      </p:sp>
      <p:sp>
        <p:nvSpPr>
          <p:cNvPr id="33796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09BB1B4-6372-466D-81B5-381D6E18DF8C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214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5418EA4-5558-4584-A642-7F8C47811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403392"/>
          </a:xfrm>
        </p:spPr>
        <p:txBody>
          <a:bodyPr>
            <a:noAutofit/>
          </a:bodyPr>
          <a:lstStyle/>
          <a:p>
            <a:r>
              <a:rPr lang="pt-BR" b="1" dirty="0"/>
              <a:t>1930-70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C0509D8E-48E6-469B-96B3-10F287FF88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88064" y="2012745"/>
            <a:ext cx="9637776" cy="4205153"/>
          </a:xfrm>
        </p:spPr>
        <p:txBody>
          <a:bodyPr>
            <a:normAutofit/>
          </a:bodyPr>
          <a:lstStyle/>
          <a:p>
            <a:r>
              <a:rPr lang="pt-BR" sz="2000" dirty="0"/>
              <a:t>Desde a grande depressão e mesmo antes parte das economias latino americanas têm implementado um conjunto de medidas que buscaram alguma transformação, diversificação produtiva e/ou industrialização. </a:t>
            </a:r>
          </a:p>
          <a:p>
            <a:pPr lvl="1"/>
            <a:r>
              <a:rPr lang="pt-BR" sz="2000" dirty="0">
                <a:solidFill>
                  <a:srgbClr val="FF0000"/>
                </a:solidFill>
              </a:rPr>
              <a:t>Dependendo do pesquisador títulos diferentes</a:t>
            </a:r>
          </a:p>
          <a:p>
            <a:pPr lvl="2"/>
            <a:r>
              <a:rPr lang="pt-BR" dirty="0"/>
              <a:t>Desenvolvimento voltado para dentro (vs. Voltado para fora)</a:t>
            </a:r>
          </a:p>
          <a:p>
            <a:pPr lvl="2"/>
            <a:r>
              <a:rPr lang="pt-BR" dirty="0"/>
              <a:t>Industrialização por Substituição de importações</a:t>
            </a:r>
          </a:p>
          <a:p>
            <a:pPr lvl="2"/>
            <a:r>
              <a:rPr lang="pt-BR" dirty="0"/>
              <a:t>Industrialização  liderado pelo Estado </a:t>
            </a:r>
          </a:p>
          <a:p>
            <a:pPr lvl="1"/>
            <a:r>
              <a:rPr lang="pt-BR" sz="2000" dirty="0">
                <a:solidFill>
                  <a:srgbClr val="FF0000"/>
                </a:solidFill>
              </a:rPr>
              <a:t>Ressalta-se alguns aspectos </a:t>
            </a:r>
            <a:r>
              <a:rPr lang="pt-BR" sz="2000" dirty="0" err="1">
                <a:solidFill>
                  <a:srgbClr val="FF0000"/>
                </a:solidFill>
              </a:rPr>
              <a:t>aspectos</a:t>
            </a:r>
            <a:r>
              <a:rPr lang="pt-BR" sz="2000" dirty="0"/>
              <a:t> </a:t>
            </a:r>
          </a:p>
          <a:p>
            <a:pPr lvl="2"/>
            <a:r>
              <a:rPr lang="pt-BR" dirty="0"/>
              <a:t>Economia mais fechadas </a:t>
            </a:r>
          </a:p>
          <a:p>
            <a:pPr lvl="2"/>
            <a:r>
              <a:rPr lang="pt-BR" dirty="0"/>
              <a:t>com maior participação do Estado </a:t>
            </a:r>
          </a:p>
          <a:p>
            <a:pPr lvl="2"/>
            <a:r>
              <a:rPr lang="pt-BR" dirty="0"/>
              <a:t>PDP intensas </a:t>
            </a:r>
          </a:p>
          <a:p>
            <a:endParaRPr 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88287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769197" y="250104"/>
            <a:ext cx="7859712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3900" b="1" dirty="0">
                <a:solidFill>
                  <a:schemeClr val="accent2">
                    <a:lumMod val="50000"/>
                  </a:schemeClr>
                </a:solidFill>
              </a:rPr>
              <a:t>Crise dos Anos 1980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1273" y="1647825"/>
            <a:ext cx="9528175" cy="4764088"/>
          </a:xfrm>
        </p:spPr>
        <p:txBody>
          <a:bodyPr/>
          <a:lstStyle/>
          <a:p>
            <a:r>
              <a:rPr lang="pt-BR" altLang="pt-BR" b="1" dirty="0">
                <a:solidFill>
                  <a:srgbClr val="0000FF"/>
                </a:solidFill>
              </a:rPr>
              <a:t>Crítica liberal</a:t>
            </a:r>
            <a:r>
              <a:rPr lang="pt-BR" altLang="pt-BR" dirty="0">
                <a:solidFill>
                  <a:srgbClr val="0000FF"/>
                </a:solidFill>
              </a:rPr>
              <a:t>: herança do PSI especialmente política comercial e intervenção  deficiente como causa do “atraso” latino-americano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Crise vem dos anos 60/70  em função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Política cambial/tarifas alfandegárias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Controles sobre as importações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Intervencionismo estatal</a:t>
            </a:r>
          </a:p>
          <a:p>
            <a:r>
              <a:rPr lang="pt-BR" altLang="pt-BR" b="1" dirty="0">
                <a:solidFill>
                  <a:srgbClr val="0000FF"/>
                </a:solidFill>
              </a:rPr>
              <a:t>Tigres asiáticos</a:t>
            </a:r>
            <a:r>
              <a:rPr lang="pt-BR" altLang="pt-BR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Economias mais abertas e menor intervencionismo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Dinamismo econômico maior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Crise dos anos 80 foi menos grave</a:t>
            </a:r>
          </a:p>
        </p:txBody>
      </p:sp>
      <p:sp>
        <p:nvSpPr>
          <p:cNvPr id="34820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6587C3D-8C18-43E8-B47B-A5E61675E002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3942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755343" y="263958"/>
            <a:ext cx="7859712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3900" b="1" dirty="0">
                <a:solidFill>
                  <a:schemeClr val="accent2">
                    <a:lumMod val="50000"/>
                  </a:schemeClr>
                </a:solidFill>
              </a:rPr>
              <a:t>Endividamento Externo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39091" y="1456604"/>
            <a:ext cx="9502775" cy="4764087"/>
          </a:xfrm>
        </p:spPr>
        <p:txBody>
          <a:bodyPr>
            <a:normAutofit/>
          </a:bodyPr>
          <a:lstStyle/>
          <a:p>
            <a:r>
              <a:rPr lang="pt-BR" altLang="pt-BR" dirty="0">
                <a:solidFill>
                  <a:srgbClr val="0000FF"/>
                </a:solidFill>
              </a:rPr>
              <a:t>Visão alternativa:</a:t>
            </a:r>
          </a:p>
          <a:p>
            <a:r>
              <a:rPr lang="pt-BR" altLang="pt-BR" dirty="0">
                <a:solidFill>
                  <a:srgbClr val="0000FF"/>
                </a:solidFill>
              </a:rPr>
              <a:t>Maior endividamento externo que qualquer outra parte do mundo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Razão dívida externa/PIB mais do que triplicou entre 1973 e 1983</a:t>
            </a:r>
          </a:p>
          <a:p>
            <a:r>
              <a:rPr lang="pt-BR" altLang="pt-BR" dirty="0">
                <a:solidFill>
                  <a:srgbClr val="0000FF"/>
                </a:solidFill>
              </a:rPr>
              <a:t>Razões do endividamento</a:t>
            </a:r>
            <a:r>
              <a:rPr lang="pt-BR" altLang="pt-BR" dirty="0" smtClean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pt-BR" altLang="pt-BR" dirty="0" smtClean="0">
                <a:solidFill>
                  <a:srgbClr val="0000FF"/>
                </a:solidFill>
              </a:rPr>
              <a:t>“</a:t>
            </a:r>
            <a:r>
              <a:rPr lang="pt-BR" altLang="pt-BR" dirty="0">
                <a:solidFill>
                  <a:srgbClr val="0000FF"/>
                </a:solidFill>
              </a:rPr>
              <a:t>Sinais de mercado”: taxas de juros reais muito baixas e mesmo negativas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Manutenção do crescimento (legitimidade </a:t>
            </a:r>
            <a:r>
              <a:rPr lang="pt-BR" altLang="pt-BR" dirty="0" smtClean="0">
                <a:solidFill>
                  <a:srgbClr val="0000FF"/>
                </a:solidFill>
              </a:rPr>
              <a:t>intervenções </a:t>
            </a:r>
            <a:r>
              <a:rPr lang="pt-BR" altLang="pt-BR" dirty="0">
                <a:solidFill>
                  <a:srgbClr val="0000FF"/>
                </a:solidFill>
              </a:rPr>
              <a:t>militares e anti </a:t>
            </a:r>
            <a:r>
              <a:rPr lang="pt-BR" altLang="pt-BR" dirty="0" smtClean="0">
                <a:solidFill>
                  <a:srgbClr val="0000FF"/>
                </a:solidFill>
              </a:rPr>
              <a:t>democráticas)</a:t>
            </a:r>
            <a:endParaRPr lang="pt-BR" altLang="pt-BR" dirty="0">
              <a:solidFill>
                <a:srgbClr val="0000FF"/>
              </a:solidFill>
            </a:endParaRP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Ganhar tempo para o </a:t>
            </a:r>
            <a:r>
              <a:rPr lang="pt-BR" altLang="pt-BR" dirty="0" smtClean="0">
                <a:solidFill>
                  <a:srgbClr val="0000FF"/>
                </a:solidFill>
              </a:rPr>
              <a:t>ajustamento após 2 choques do petróleo</a:t>
            </a:r>
            <a:endParaRPr lang="pt-BR" altLang="pt-BR" dirty="0">
              <a:solidFill>
                <a:srgbClr val="0000FF"/>
              </a:solidFill>
            </a:endParaRP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Parte importante do endividamento – setor </a:t>
            </a:r>
            <a:r>
              <a:rPr lang="pt-BR" altLang="pt-BR" dirty="0" smtClean="0">
                <a:solidFill>
                  <a:srgbClr val="0000FF"/>
                </a:solidFill>
              </a:rPr>
              <a:t>público</a:t>
            </a:r>
            <a:endParaRPr lang="pt-BR" altLang="pt-BR" dirty="0">
              <a:solidFill>
                <a:srgbClr val="0000FF"/>
              </a:solidFill>
            </a:endParaRPr>
          </a:p>
        </p:txBody>
      </p:sp>
      <p:sp>
        <p:nvSpPr>
          <p:cNvPr id="38916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78860A0-C1C2-47CB-A14C-7B91FA7C677F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2902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-1" y="277812"/>
            <a:ext cx="11305309" cy="94138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chemeClr val="accent2">
                    <a:lumMod val="50000"/>
                  </a:schemeClr>
                </a:solidFill>
              </a:rPr>
              <a:t>Problemas posteriores para o desempenho latino-americano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6364" y="1254702"/>
            <a:ext cx="11526982" cy="522922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pt-BR" altLang="pt-BR" dirty="0">
                <a:solidFill>
                  <a:srgbClr val="0000FF"/>
                </a:solidFill>
              </a:rPr>
              <a:t>1) </a:t>
            </a:r>
            <a:r>
              <a:rPr lang="pt-BR" altLang="pt-BR" b="1" dirty="0">
                <a:solidFill>
                  <a:srgbClr val="0000FF"/>
                </a:solidFill>
              </a:rPr>
              <a:t>Endividamento exagerado - dois tipos</a:t>
            </a:r>
            <a:r>
              <a:rPr lang="pt-BR" altLang="pt-BR" dirty="0">
                <a:solidFill>
                  <a:srgbClr val="0000FF"/>
                </a:solidFill>
              </a:rPr>
              <a:t>:</a:t>
            </a:r>
          </a:p>
          <a:p>
            <a:pPr marL="457200" lvl="1" indent="0">
              <a:buNone/>
              <a:defRPr/>
            </a:pPr>
            <a:r>
              <a:rPr lang="pt-BR" altLang="pt-BR" dirty="0">
                <a:solidFill>
                  <a:srgbClr val="0000FF"/>
                </a:solidFill>
              </a:rPr>
              <a:t>a) Argentina e Chile: Combate à inflação e liberalização comercial </a:t>
            </a:r>
            <a:r>
              <a:rPr lang="pt-BR" altLang="pt-BR" dirty="0">
                <a:solidFill>
                  <a:srgbClr val="0000FF"/>
                </a:solidFill>
                <a:sym typeface="Wingdings" panose="05000000000000000000" pitchFamily="2" charset="2"/>
              </a:rPr>
              <a:t> taxa de câmbio supervalorizada</a:t>
            </a:r>
            <a:endParaRPr lang="pt-BR" altLang="pt-BR" dirty="0">
              <a:solidFill>
                <a:srgbClr val="0000FF"/>
              </a:solidFill>
            </a:endParaRPr>
          </a:p>
          <a:p>
            <a:pPr marL="457200" lvl="1" indent="0">
              <a:buNone/>
              <a:defRPr/>
            </a:pPr>
            <a:r>
              <a:rPr lang="pt-BR" altLang="pt-BR" dirty="0">
                <a:solidFill>
                  <a:srgbClr val="0000FF"/>
                </a:solidFill>
              </a:rPr>
              <a:t>b) Brasil, México, Venezuela: programas ambiciosos de crescimento acelerado</a:t>
            </a:r>
          </a:p>
          <a:p>
            <a:pPr>
              <a:defRPr/>
            </a:pPr>
            <a:r>
              <a:rPr lang="pt-BR" altLang="pt-BR" dirty="0">
                <a:solidFill>
                  <a:srgbClr val="0000FF"/>
                </a:solidFill>
              </a:rPr>
              <a:t>2) </a:t>
            </a:r>
            <a:r>
              <a:rPr lang="pt-BR" altLang="pt-BR" b="1" dirty="0">
                <a:solidFill>
                  <a:srgbClr val="0000FF"/>
                </a:solidFill>
              </a:rPr>
              <a:t>Abertura assimétrica da AL para a economia internacional</a:t>
            </a:r>
          </a:p>
          <a:p>
            <a:pPr lvl="1">
              <a:defRPr/>
            </a:pPr>
            <a:r>
              <a:rPr lang="pt-BR" altLang="pt-BR" dirty="0">
                <a:solidFill>
                  <a:srgbClr val="0000FF"/>
                </a:solidFill>
              </a:rPr>
              <a:t>Abertura financeira maior que a abertura comercial</a:t>
            </a:r>
          </a:p>
          <a:p>
            <a:pPr lvl="1">
              <a:defRPr/>
            </a:pPr>
            <a:r>
              <a:rPr lang="pt-BR" altLang="pt-BR" dirty="0">
                <a:solidFill>
                  <a:srgbClr val="0000FF"/>
                </a:solidFill>
              </a:rPr>
              <a:t>Dívida cresceu bem mais que as exportações</a:t>
            </a:r>
          </a:p>
          <a:p>
            <a:pPr lvl="1">
              <a:defRPr/>
            </a:pPr>
            <a:r>
              <a:rPr lang="pt-BR" altLang="pt-BR" dirty="0">
                <a:solidFill>
                  <a:srgbClr val="0000FF"/>
                </a:solidFill>
              </a:rPr>
              <a:t>Amplia necessidade de recursos para pagar recursos externos </a:t>
            </a:r>
          </a:p>
          <a:p>
            <a:pPr lvl="2">
              <a:defRPr/>
            </a:pPr>
            <a:r>
              <a:rPr lang="pt-BR" altLang="pt-BR" dirty="0">
                <a:solidFill>
                  <a:srgbClr val="0000FF"/>
                </a:solidFill>
              </a:rPr>
              <a:t>Antes importações</a:t>
            </a:r>
          </a:p>
          <a:p>
            <a:pPr lvl="2">
              <a:defRPr/>
            </a:pPr>
            <a:r>
              <a:rPr lang="pt-BR" altLang="pt-BR" dirty="0">
                <a:solidFill>
                  <a:srgbClr val="0000FF"/>
                </a:solidFill>
              </a:rPr>
              <a:t>Agora: divida externa , remessas de lucros e importações </a:t>
            </a:r>
          </a:p>
          <a:p>
            <a:r>
              <a:rPr lang="pt-BR" altLang="pt-BR" dirty="0">
                <a:solidFill>
                  <a:srgbClr val="0000FF"/>
                </a:solidFill>
              </a:rPr>
              <a:t>3) </a:t>
            </a:r>
            <a:r>
              <a:rPr lang="pt-BR" altLang="pt-BR" b="1" dirty="0">
                <a:solidFill>
                  <a:srgbClr val="0000FF"/>
                </a:solidFill>
              </a:rPr>
              <a:t>Violentos choques externos após 1980</a:t>
            </a:r>
            <a:r>
              <a:rPr lang="pt-BR" altLang="pt-BR" dirty="0">
                <a:solidFill>
                  <a:srgbClr val="0000FF"/>
                </a:solidFill>
              </a:rPr>
              <a:t>:</a:t>
            </a:r>
          </a:p>
          <a:p>
            <a:pPr marL="457200" lvl="1" indent="0">
              <a:buNone/>
            </a:pPr>
            <a:r>
              <a:rPr lang="pt-BR" altLang="pt-BR" dirty="0">
                <a:solidFill>
                  <a:srgbClr val="0000FF"/>
                </a:solidFill>
              </a:rPr>
              <a:t>a) Deterioração dos termos de troca</a:t>
            </a:r>
          </a:p>
          <a:p>
            <a:pPr marL="457200" lvl="1" indent="0">
              <a:buNone/>
            </a:pPr>
            <a:r>
              <a:rPr lang="pt-BR" altLang="pt-BR" dirty="0">
                <a:solidFill>
                  <a:srgbClr val="0000FF"/>
                </a:solidFill>
              </a:rPr>
              <a:t>b) Elevação das taxas de juros reais</a:t>
            </a:r>
          </a:p>
          <a:p>
            <a:pPr marL="457200" lvl="1" indent="0">
              <a:buNone/>
            </a:pPr>
            <a:r>
              <a:rPr lang="pt-BR" altLang="pt-BR" dirty="0">
                <a:solidFill>
                  <a:srgbClr val="0000FF"/>
                </a:solidFill>
              </a:rPr>
              <a:t>c) Redução do crescimento da OCDE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Impacto sobre as exportações da AL</a:t>
            </a:r>
          </a:p>
          <a:p>
            <a:pPr marL="457200" lvl="1" indent="0">
              <a:buNone/>
            </a:pPr>
            <a:r>
              <a:rPr lang="pt-BR" altLang="pt-BR" dirty="0">
                <a:solidFill>
                  <a:srgbClr val="0000FF"/>
                </a:solidFill>
              </a:rPr>
              <a:t>d) Oferta de capital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Corte abrupto de novos financiamentos</a:t>
            </a:r>
          </a:p>
          <a:p>
            <a:pPr lvl="1">
              <a:defRPr/>
            </a:pPr>
            <a:endParaRPr lang="pt-BR" altLang="pt-BR" dirty="0">
              <a:solidFill>
                <a:srgbClr val="0000FF"/>
              </a:solidFill>
            </a:endParaRPr>
          </a:p>
        </p:txBody>
      </p:sp>
      <p:sp>
        <p:nvSpPr>
          <p:cNvPr id="40964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38D1F90A-D038-4724-94C3-2E9801B4745B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1696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A27A103-1733-4025-B5E6-0200CFE058B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11348" y="1025236"/>
            <a:ext cx="9814492" cy="5070763"/>
          </a:xfrm>
        </p:spPr>
        <p:txBody>
          <a:bodyPr>
            <a:normAutofit fontScale="85000" lnSpcReduction="20000"/>
          </a:bodyPr>
          <a:lstStyle/>
          <a:p>
            <a:r>
              <a:rPr lang="pt-BR" sz="3200" dirty="0"/>
              <a:t>C</a:t>
            </a:r>
            <a:r>
              <a:rPr lang="pt-BR" sz="3200" dirty="0" smtClean="0"/>
              <a:t>om </a:t>
            </a:r>
            <a:r>
              <a:rPr lang="pt-BR" sz="3200" dirty="0">
                <a:solidFill>
                  <a:srgbClr val="FF0000"/>
                </a:solidFill>
              </a:rPr>
              <a:t>o advento da crise da dívida da década de 1980</a:t>
            </a:r>
            <a:r>
              <a:rPr lang="pt-BR" sz="3200" dirty="0"/>
              <a:t>, os ânimos deixaram de serem favoráveis às políticas industriais (PDP) </a:t>
            </a:r>
            <a:r>
              <a:rPr lang="pt-BR" sz="3200" dirty="0" smtClean="0"/>
              <a:t>(aumentam as críticas dos anos 60) e </a:t>
            </a:r>
            <a:r>
              <a:rPr lang="pt-BR" sz="3200" dirty="0"/>
              <a:t>amplia-se nacional e internacionalmente o apoio à ideia de transferir a responsabilidade para a atribuição da recursos </a:t>
            </a:r>
            <a:r>
              <a:rPr lang="pt-BR" sz="3200" dirty="0" smtClean="0"/>
              <a:t>dos </a:t>
            </a:r>
            <a:r>
              <a:rPr lang="pt-BR" sz="3200" dirty="0"/>
              <a:t>investimento </a:t>
            </a:r>
            <a:r>
              <a:rPr lang="pt-BR" sz="3200" dirty="0" smtClean="0"/>
              <a:t>Estatais </a:t>
            </a:r>
            <a:r>
              <a:rPr lang="pt-BR" sz="3200" dirty="0"/>
              <a:t>para os mercados. </a:t>
            </a:r>
            <a:endParaRPr lang="pt-BR" sz="2800" dirty="0"/>
          </a:p>
          <a:p>
            <a:r>
              <a:rPr lang="pt-BR" sz="3600" dirty="0"/>
              <a:t>Isto levou na década de 1990, ao que ficou conhecido como o Consenso de Washington (CW), </a:t>
            </a:r>
            <a:r>
              <a:rPr lang="pt-BR" sz="3600" dirty="0" smtClean="0"/>
              <a:t>o saneamento financeiro dos Estados era o principal objetivo, os mercados livres e estáveis possibilitariam o </a:t>
            </a:r>
            <a:r>
              <a:rPr lang="pt-BR" sz="3600" dirty="0"/>
              <a:t>crescimento económico</a:t>
            </a:r>
            <a:r>
              <a:rPr lang="pt-BR" sz="2100" dirty="0"/>
              <a:t>. </a:t>
            </a:r>
          </a:p>
          <a:p>
            <a:pPr lvl="1"/>
            <a:r>
              <a:rPr lang="pt-BR" sz="2600" dirty="0"/>
              <a:t>Culpabilização das PDP especialmente nos países que as mantiverem nos anos 60/70</a:t>
            </a:r>
          </a:p>
        </p:txBody>
      </p:sp>
    </p:spTree>
    <p:extLst>
      <p:ext uri="{BB962C8B-B14F-4D97-AF65-F5344CB8AC3E}">
        <p14:creationId xmlns="" xmlns:p14="http://schemas.microsoft.com/office/powerpoint/2010/main" val="1722594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Freeform: Shape 73">
            <a:extLst>
              <a:ext uri="{FF2B5EF4-FFF2-40B4-BE49-F238E27FC236}">
                <a16:creationId xmlns="" xmlns:a16="http://schemas.microsoft.com/office/drawing/2014/main" id="{65C9B8F0-FF66-4C15-BD05-E86B873318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780" name="Freeform: Shape 75">
            <a:extLst>
              <a:ext uri="{FF2B5EF4-FFF2-40B4-BE49-F238E27FC236}">
                <a16:creationId xmlns="" xmlns:a16="http://schemas.microsoft.com/office/drawing/2014/main" id="{E4505C23-674B-4195-81D6-0C127FEAE3F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77291" y="195884"/>
            <a:ext cx="7719381" cy="801643"/>
          </a:xfrm>
        </p:spPr>
        <p:txBody>
          <a:bodyPr>
            <a:normAutofit/>
          </a:bodyPr>
          <a:lstStyle/>
          <a:p>
            <a:r>
              <a:rPr lang="pt-BR" altLang="pt-BR" b="1" dirty="0"/>
              <a:t>Consenso de Washington</a:t>
            </a:r>
          </a:p>
        </p:txBody>
      </p:sp>
      <p:graphicFrame>
        <p:nvGraphicFramePr>
          <p:cNvPr id="32781" name="Rectangle 3"/>
          <p:cNvGraphicFramePr/>
          <p:nvPr>
            <p:extLst>
              <p:ext uri="{D42A27DB-BD31-4B8C-83A1-F6EECF244321}">
                <p14:modId xmlns="" xmlns:p14="http://schemas.microsoft.com/office/powerpoint/2010/main" val="1318696586"/>
              </p:ext>
            </p:extLst>
          </p:nvPr>
        </p:nvGraphicFramePr>
        <p:xfrm>
          <a:off x="332510" y="1648691"/>
          <a:ext cx="11499272" cy="3616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87879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831274" y="277813"/>
            <a:ext cx="10889672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sz="3900" b="1" dirty="0" smtClean="0">
                <a:solidFill>
                  <a:schemeClr val="accent2">
                    <a:lumMod val="50000"/>
                  </a:schemeClr>
                </a:solidFill>
              </a:rPr>
              <a:t>Lógicas </a:t>
            </a:r>
            <a:r>
              <a:rPr lang="pt-BR" sz="3900" b="1" dirty="0">
                <a:solidFill>
                  <a:schemeClr val="accent2">
                    <a:lumMod val="50000"/>
                  </a:schemeClr>
                </a:solidFill>
              </a:rPr>
              <a:t>das Políticas de Estabilização </a:t>
            </a:r>
            <a:r>
              <a:rPr lang="pt-BR" sz="3900" b="1" dirty="0" smtClean="0">
                <a:solidFill>
                  <a:schemeClr val="accent2">
                    <a:lumMod val="50000"/>
                  </a:schemeClr>
                </a:solidFill>
              </a:rPr>
              <a:t>na década de 90</a:t>
            </a:r>
            <a:endParaRPr lang="pt-BR" sz="39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36073" y="1844675"/>
            <a:ext cx="10349345" cy="4176713"/>
          </a:xfrm>
        </p:spPr>
        <p:txBody>
          <a:bodyPr>
            <a:normAutofit lnSpcReduction="10000"/>
          </a:bodyPr>
          <a:lstStyle/>
          <a:p>
            <a:r>
              <a:rPr lang="pt-BR" altLang="pt-BR" sz="4000" dirty="0">
                <a:solidFill>
                  <a:srgbClr val="0000FF"/>
                </a:solidFill>
              </a:rPr>
              <a:t>Maior abertura comercial e financeira</a:t>
            </a:r>
          </a:p>
          <a:p>
            <a:r>
              <a:rPr lang="pt-BR" altLang="pt-BR" sz="4000" dirty="0">
                <a:solidFill>
                  <a:srgbClr val="0000FF"/>
                </a:solidFill>
              </a:rPr>
              <a:t>Âncora cambial: </a:t>
            </a:r>
            <a:r>
              <a:rPr lang="pt-BR" altLang="pt-BR" sz="3600" dirty="0">
                <a:solidFill>
                  <a:srgbClr val="0000FF"/>
                </a:solidFill>
              </a:rPr>
              <a:t>Taxa de câmbio valorizada</a:t>
            </a:r>
          </a:p>
          <a:p>
            <a:r>
              <a:rPr lang="pt-BR" altLang="pt-BR" sz="4000" dirty="0">
                <a:solidFill>
                  <a:srgbClr val="0000FF"/>
                </a:solidFill>
              </a:rPr>
              <a:t> Politica Monetária restritiva: Taxa de juros elevada</a:t>
            </a:r>
          </a:p>
          <a:p>
            <a:r>
              <a:rPr lang="pt-BR" altLang="pt-BR" sz="4000" dirty="0" smtClean="0">
                <a:solidFill>
                  <a:srgbClr val="0000FF"/>
                </a:solidFill>
              </a:rPr>
              <a:t>Política </a:t>
            </a:r>
            <a:r>
              <a:rPr lang="pt-BR" altLang="pt-BR" sz="4000" dirty="0">
                <a:solidFill>
                  <a:srgbClr val="0000FF"/>
                </a:solidFill>
              </a:rPr>
              <a:t>Fiscal restritiva</a:t>
            </a:r>
          </a:p>
          <a:p>
            <a:r>
              <a:rPr lang="pt-BR" altLang="pt-BR" sz="4000" dirty="0">
                <a:solidFill>
                  <a:srgbClr val="0000FF"/>
                </a:solidFill>
              </a:rPr>
              <a:t>Privatização</a:t>
            </a:r>
          </a:p>
        </p:txBody>
      </p:sp>
      <p:sp>
        <p:nvSpPr>
          <p:cNvPr id="48132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AFE47FC-A7C1-4279-8543-F6051E654BFF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943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 txBox="1">
            <a:spLocks noGrp="1"/>
          </p:cNvSpPr>
          <p:nvPr/>
        </p:nvSpPr>
        <p:spPr bwMode="auto">
          <a:xfrm>
            <a:off x="807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B5ED9EF-7A3D-4987-B5FC-C33B37587683}" type="slidenum">
              <a:rPr lang="pt-BR" sz="1200">
                <a:latin typeface="+mj-lt"/>
              </a:rPr>
              <a:pPr algn="r">
                <a:defRPr/>
              </a:pPr>
              <a:t>26</a:t>
            </a:fld>
            <a:endParaRPr lang="pt-BR" sz="1200">
              <a:latin typeface="+mj-lt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1891" y="290944"/>
            <a:ext cx="11305309" cy="852055"/>
          </a:xfrm>
        </p:spPr>
        <p:txBody>
          <a:bodyPr anchor="t">
            <a:normAutofit/>
          </a:bodyPr>
          <a:lstStyle/>
          <a:p>
            <a:r>
              <a:rPr lang="pt-BR" b="1" dirty="0" smtClean="0"/>
              <a:t>Privatização: Argumentos utilizados</a:t>
            </a:r>
            <a:endParaRPr lang="pt-BR" b="1" dirty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42110" y="1298432"/>
            <a:ext cx="10571018" cy="4672878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pt-BR" b="1" dirty="0" smtClean="0">
                <a:cs typeface="Times New Roman" pitchFamily="18" charset="0"/>
              </a:rPr>
              <a:t>Ineficiência </a:t>
            </a:r>
            <a:r>
              <a:rPr lang="pt-BR" b="1" dirty="0">
                <a:cs typeface="Times New Roman" pitchFamily="18" charset="0"/>
              </a:rPr>
              <a:t>das empresa públicas: baixa qualidade dos serviços e existência de déficit financeiros;</a:t>
            </a:r>
          </a:p>
          <a:p>
            <a:pPr marL="457200" indent="-457200" algn="just">
              <a:buFont typeface="Wingdings" pitchFamily="2" charset="2"/>
              <a:buAutoNum type="arabicPeriod"/>
            </a:pPr>
            <a:r>
              <a:rPr lang="pt-BR" b="1" dirty="0">
                <a:cs typeface="Times New Roman" pitchFamily="18" charset="0"/>
              </a:rPr>
              <a:t>D</a:t>
            </a:r>
            <a:r>
              <a:rPr lang="pt-BR" b="1" dirty="0" smtClean="0">
                <a:cs typeface="Times New Roman" pitchFamily="18" charset="0"/>
              </a:rPr>
              <a:t>iminuição </a:t>
            </a:r>
            <a:r>
              <a:rPr lang="pt-BR" b="1" dirty="0">
                <a:cs typeface="Times New Roman" pitchFamily="18" charset="0"/>
              </a:rPr>
              <a:t>da capacidade estatal em fazer investimentos necessários como a ampliação dos serviços e atualização tecnológica das empresas;</a:t>
            </a:r>
          </a:p>
          <a:p>
            <a:pPr marL="457200" indent="-457200" algn="just">
              <a:buFont typeface="Wingdings" pitchFamily="2" charset="2"/>
              <a:buAutoNum type="arabicPeriod"/>
            </a:pPr>
            <a:r>
              <a:rPr lang="pt-BR" b="1" dirty="0" smtClean="0">
                <a:cs typeface="Times New Roman" pitchFamily="18" charset="0"/>
              </a:rPr>
              <a:t>Necessidade </a:t>
            </a:r>
            <a:r>
              <a:rPr lang="pt-BR" b="1" dirty="0">
                <a:cs typeface="Times New Roman" pitchFamily="18" charset="0"/>
              </a:rPr>
              <a:t>de gerar receitas para se abater a elevada dívida estatal;</a:t>
            </a:r>
          </a:p>
          <a:p>
            <a:pPr marL="457200" indent="-457200" algn="just">
              <a:buFont typeface="Wingdings" pitchFamily="2" charset="2"/>
              <a:buAutoNum type="arabicPeriod"/>
            </a:pPr>
            <a:r>
              <a:rPr lang="pt-BR" b="1" dirty="0" smtClean="0">
                <a:cs typeface="Times New Roman" pitchFamily="18" charset="0"/>
              </a:rPr>
              <a:t>Mudança </a:t>
            </a:r>
            <a:r>
              <a:rPr lang="pt-BR" b="1" dirty="0">
                <a:cs typeface="Times New Roman" pitchFamily="18" charset="0"/>
              </a:rPr>
              <a:t>no quadro tecnológico e financeiro internacional</a:t>
            </a:r>
            <a:endParaRPr lang="pt-BR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6983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1094509" y="277813"/>
            <a:ext cx="10640291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t-BR" sz="3900" b="1" dirty="0">
                <a:solidFill>
                  <a:schemeClr val="accent2">
                    <a:lumMod val="50000"/>
                  </a:schemeClr>
                </a:solidFill>
              </a:rPr>
              <a:t>Novo “Dogma” Ortodoxo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9927" y="1557338"/>
            <a:ext cx="10695709" cy="4691062"/>
          </a:xfrm>
        </p:spPr>
        <p:txBody>
          <a:bodyPr/>
          <a:lstStyle/>
          <a:p>
            <a:pPr>
              <a:defRPr/>
            </a:pPr>
            <a:r>
              <a:rPr lang="pt-BR" altLang="pt-BR" sz="4000" b="1" dirty="0">
                <a:solidFill>
                  <a:srgbClr val="0000FF"/>
                </a:solidFill>
              </a:rPr>
              <a:t>“Competitividade depende de mercados internos liberalizados e importações mais livres”</a:t>
            </a:r>
          </a:p>
          <a:p>
            <a:pPr>
              <a:defRPr/>
            </a:pPr>
            <a:r>
              <a:rPr lang="pt-BR" altLang="pt-BR" sz="4000" dirty="0">
                <a:solidFill>
                  <a:srgbClr val="0000FF"/>
                </a:solidFill>
              </a:rPr>
              <a:t>Pressões cada vez maiores:</a:t>
            </a:r>
          </a:p>
          <a:p>
            <a:pPr lvl="1">
              <a:defRPr/>
            </a:pPr>
            <a:r>
              <a:rPr lang="pt-BR" altLang="pt-BR" sz="3600" dirty="0">
                <a:solidFill>
                  <a:srgbClr val="0000FF"/>
                </a:solidFill>
              </a:rPr>
              <a:t>Redução do papel do Estado na economia</a:t>
            </a:r>
          </a:p>
          <a:p>
            <a:pPr lvl="1">
              <a:defRPr/>
            </a:pPr>
            <a:r>
              <a:rPr lang="pt-BR" altLang="pt-BR" sz="3600" dirty="0">
                <a:solidFill>
                  <a:srgbClr val="0000FF"/>
                </a:solidFill>
              </a:rPr>
              <a:t>Maior abertura comercial e financeira</a:t>
            </a:r>
          </a:p>
          <a:p>
            <a:pPr>
              <a:defRPr/>
            </a:pPr>
            <a:endParaRPr lang="pt-BR" altLang="pt-BR" dirty="0">
              <a:solidFill>
                <a:srgbClr val="0000FF"/>
              </a:solidFill>
            </a:endParaRPr>
          </a:p>
        </p:txBody>
      </p:sp>
      <p:sp>
        <p:nvSpPr>
          <p:cNvPr id="45060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C862B7D1-9B3C-4970-993A-77943EDAF4E7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58505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ED7DA2-FCB4-453C-96E7-845452BF3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Ainda o Consenso de Washington</a:t>
            </a:r>
          </a:p>
        </p:txBody>
      </p:sp>
      <p:graphicFrame>
        <p:nvGraphicFramePr>
          <p:cNvPr id="5" name="Espaço Reservado para Conteúdo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763317243"/>
              </p:ext>
            </p:extLst>
          </p:nvPr>
        </p:nvGraphicFramePr>
        <p:xfrm>
          <a:off x="5041485" y="0"/>
          <a:ext cx="6269038" cy="5460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43620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9542463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sz="3900" b="1" dirty="0">
                <a:solidFill>
                  <a:schemeClr val="accent2">
                    <a:lumMod val="50000"/>
                  </a:schemeClr>
                </a:solidFill>
              </a:rPr>
              <a:t>Políticas de Estabilização nos Anos 1990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25913" y="1484313"/>
            <a:ext cx="8066087" cy="5184775"/>
          </a:xfrm>
        </p:spPr>
        <p:txBody>
          <a:bodyPr/>
          <a:lstStyle/>
          <a:p>
            <a:pPr marL="0" indent="0">
              <a:buNone/>
            </a:pPr>
            <a:r>
              <a:rPr lang="pt-BR" altLang="pt-BR" dirty="0">
                <a:solidFill>
                  <a:srgbClr val="0000FF"/>
                </a:solidFill>
                <a:sym typeface="Wingdings" panose="05000000000000000000" pitchFamily="2" charset="2"/>
              </a:rPr>
              <a:t> Resultados: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Inflação controlada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Crescimento modesto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PIB per capita:</a:t>
            </a:r>
          </a:p>
          <a:p>
            <a:pPr lvl="3"/>
            <a:r>
              <a:rPr lang="pt-BR" altLang="pt-BR" dirty="0">
                <a:solidFill>
                  <a:srgbClr val="0000FF"/>
                </a:solidFill>
              </a:rPr>
              <a:t>2,8% entre 1950 e 1980</a:t>
            </a:r>
          </a:p>
          <a:p>
            <a:pPr lvl="3"/>
            <a:r>
              <a:rPr lang="pt-BR" altLang="pt-BR" dirty="0">
                <a:solidFill>
                  <a:srgbClr val="0000FF"/>
                </a:solidFill>
              </a:rPr>
              <a:t>-0,4% entre 1981 e 1990</a:t>
            </a:r>
          </a:p>
          <a:p>
            <a:pPr lvl="3"/>
            <a:r>
              <a:rPr lang="pt-BR" altLang="pt-BR" dirty="0">
                <a:solidFill>
                  <a:srgbClr val="0000FF"/>
                </a:solidFill>
              </a:rPr>
              <a:t>1,1% ao ano entre 1991 e 2002</a:t>
            </a:r>
          </a:p>
          <a:p>
            <a:pPr lvl="1"/>
            <a:r>
              <a:rPr lang="pt-BR" altLang="pt-BR" dirty="0">
                <a:solidFill>
                  <a:srgbClr val="0000FF"/>
                </a:solidFill>
              </a:rPr>
              <a:t>Déficits enormes em transações correntes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Aumento extraordinário da vulnerabilidade externa</a:t>
            </a:r>
          </a:p>
          <a:p>
            <a:pPr lvl="2"/>
            <a:r>
              <a:rPr lang="pt-BR" altLang="pt-BR" dirty="0">
                <a:solidFill>
                  <a:srgbClr val="0000FF"/>
                </a:solidFill>
              </a:rPr>
              <a:t>Exposição a Crises externas agudas</a:t>
            </a:r>
          </a:p>
        </p:txBody>
      </p:sp>
      <p:sp>
        <p:nvSpPr>
          <p:cNvPr id="49156" name="Espaço Reservado para Número de Slide 5"/>
          <p:cNvSpPr txBox="1">
            <a:spLocks noGrp="1"/>
          </p:cNvSpPr>
          <p:nvPr/>
        </p:nvSpPr>
        <p:spPr bwMode="auto">
          <a:xfrm>
            <a:off x="9753601" y="6473825"/>
            <a:ext cx="7588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A28B9A5-7C3E-4CE4-9458-69DF8A78A172}" type="slidenum">
              <a:rPr lang="pt-BR" altLang="pt-BR" sz="1200">
                <a:solidFill>
                  <a:srgbClr val="307F93"/>
                </a:solidFill>
                <a:latin typeface="Tahoma" panose="020B060403050404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pt-BR" altLang="pt-BR" sz="1200">
              <a:solidFill>
                <a:srgbClr val="307F93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773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567319065"/>
              </p:ext>
            </p:extLst>
          </p:nvPr>
        </p:nvGraphicFramePr>
        <p:xfrm>
          <a:off x="838199" y="357809"/>
          <a:ext cx="11155017" cy="5819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37485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96884"/>
            <a:ext cx="8331357" cy="714498"/>
          </a:xfrm>
        </p:spPr>
        <p:txBody>
          <a:bodyPr>
            <a:normAutofit/>
          </a:bodyPr>
          <a:lstStyle/>
          <a:p>
            <a:r>
              <a:rPr lang="pt-BR" altLang="pt-BR" dirty="0"/>
              <a:t>Progresso técnico e restruturação produtiva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08652" y="1517374"/>
            <a:ext cx="8458200" cy="4648200"/>
          </a:xfrm>
        </p:spPr>
        <p:txBody>
          <a:bodyPr>
            <a:normAutofit fontScale="92500" lnSpcReduction="20000"/>
          </a:bodyPr>
          <a:lstStyle/>
          <a:p>
            <a:r>
              <a:rPr lang="pt-BR" altLang="pt-BR" sz="2400" dirty="0"/>
              <a:t>1980s: estratégia passiva </a:t>
            </a:r>
          </a:p>
          <a:p>
            <a:r>
              <a:rPr lang="pt-BR" altLang="pt-BR" sz="2400" dirty="0"/>
              <a:t>1990: restruturação: redução de custos, aumento de produtividade e diminuição do emprego</a:t>
            </a:r>
          </a:p>
          <a:p>
            <a:pPr marL="342900" indent="-342900"/>
            <a:r>
              <a:rPr lang="pt-BR" altLang="pt-BR" sz="2700" dirty="0"/>
              <a:t>Críticas: </a:t>
            </a:r>
          </a:p>
          <a:p>
            <a:pPr marL="669925" lvl="1" indent="-325438"/>
            <a:r>
              <a:rPr lang="pt-BR" altLang="pt-BR" dirty="0">
                <a:solidFill>
                  <a:srgbClr val="FF0000"/>
                </a:solidFill>
              </a:rPr>
              <a:t>abertura comercial muito rápida e associada com abertura financeira e valorização cambial – custos sociais excessivos</a:t>
            </a:r>
          </a:p>
          <a:p>
            <a:pPr marL="669925" lvl="1" indent="-325438"/>
            <a:r>
              <a:rPr lang="pt-BR" altLang="pt-BR" dirty="0">
                <a:solidFill>
                  <a:srgbClr val="FF0000"/>
                </a:solidFill>
              </a:rPr>
              <a:t>Deterioração da balança comercial e do BP</a:t>
            </a:r>
          </a:p>
          <a:p>
            <a:r>
              <a:rPr lang="pt-BR" altLang="pt-BR" dirty="0"/>
              <a:t>desmonte do sistema nacional de inovações</a:t>
            </a:r>
          </a:p>
          <a:p>
            <a:r>
              <a:rPr lang="pt-BR" altLang="pt-BR" sz="2400" dirty="0"/>
              <a:t>fusão de grandes grupos nacionais e associações entre grupos privados nacionais e transnacionais</a:t>
            </a:r>
          </a:p>
          <a:p>
            <a:r>
              <a:rPr lang="pt-BR" altLang="pt-BR" sz="2400" dirty="0"/>
              <a:t>Aprofundamento do atraso tecnológico</a:t>
            </a:r>
          </a:p>
          <a:p>
            <a:r>
              <a:rPr lang="pt-BR" altLang="pt-BR" sz="2400" dirty="0"/>
              <a:t>Incerteza e instabilidade dificultam o planejamento estratégico das empresas</a:t>
            </a:r>
          </a:p>
          <a:p>
            <a:r>
              <a:rPr lang="pt-BR" altLang="pt-BR" sz="2400" dirty="0"/>
              <a:t>Crescentes custos de transação e práticas comerciais restritivas</a:t>
            </a:r>
          </a:p>
          <a:p>
            <a:endParaRPr lang="pt-BR" alt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33286905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2"/>
          <p:cNvGraphicFramePr>
            <a:graphicFrameLocks noGrp="1"/>
          </p:cNvGraphicFramePr>
          <p:nvPr>
            <p:ph sz="quarter" idx="1"/>
          </p:nvPr>
        </p:nvGraphicFramePr>
        <p:xfrm>
          <a:off x="838199" y="357809"/>
          <a:ext cx="11155017" cy="5819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6838349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2"/>
          <p:cNvGraphicFramePr>
            <a:graphicFrameLocks noGrp="1"/>
          </p:cNvGraphicFramePr>
          <p:nvPr>
            <p:ph sz="quarter" idx="1"/>
          </p:nvPr>
        </p:nvGraphicFramePr>
        <p:xfrm>
          <a:off x="838199" y="357809"/>
          <a:ext cx="11155017" cy="5819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134672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3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8056C01C-F8FB-496B-9099-09E2E8C96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167" y="643467"/>
            <a:ext cx="6835665" cy="55710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021272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0529" y="333487"/>
            <a:ext cx="7729728" cy="505609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Diferenças 2000 - 2014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960202"/>
            <a:ext cx="6067313" cy="563700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pt-BR" sz="2600" b="1" dirty="0"/>
              <a:t>Brasil – busca pelo </a:t>
            </a:r>
            <a:r>
              <a:rPr lang="pt-BR" sz="2600" b="1" dirty="0" err="1"/>
              <a:t>neodesenvolvimentismo</a:t>
            </a:r>
            <a:endParaRPr lang="pt-BR" sz="2600" b="1" dirty="0"/>
          </a:p>
          <a:p>
            <a:pPr lvl="2"/>
            <a:r>
              <a:rPr lang="pt-BR" sz="2200" dirty="0"/>
              <a:t>Mercado interno importante e ainda orienta </a:t>
            </a:r>
            <a:r>
              <a:rPr lang="pt-BR" sz="2200" dirty="0" smtClean="0"/>
              <a:t>política econômica</a:t>
            </a:r>
            <a:endParaRPr lang="pt-BR" sz="2200" dirty="0"/>
          </a:p>
          <a:p>
            <a:pPr lvl="2"/>
            <a:r>
              <a:rPr lang="pt-BR" sz="2200" dirty="0"/>
              <a:t>Diminuição abertura comercial – inclusive resistência a ACR</a:t>
            </a:r>
          </a:p>
          <a:p>
            <a:pPr lvl="2"/>
            <a:r>
              <a:rPr lang="pt-BR" sz="2200" dirty="0"/>
              <a:t>Manutenção abertura financeira (algumas tentativas de controle leves)</a:t>
            </a:r>
          </a:p>
          <a:p>
            <a:pPr lvl="2"/>
            <a:r>
              <a:rPr lang="pt-BR" sz="2200" dirty="0"/>
              <a:t>Estado não privatização total, ainda mantem capacidade reguladora (captura importante)</a:t>
            </a:r>
          </a:p>
          <a:p>
            <a:pPr lvl="2"/>
            <a:r>
              <a:rPr lang="pt-BR" sz="2200" dirty="0"/>
              <a:t>Estado busca influencia por mecanismos diferentes (BNDES), ações contra </a:t>
            </a:r>
            <a:r>
              <a:rPr lang="pt-BR" sz="2200" dirty="0" smtClean="0"/>
              <a:t>cíclicas</a:t>
            </a:r>
            <a:endParaRPr lang="pt-BR" sz="2200" dirty="0"/>
          </a:p>
          <a:p>
            <a:pPr lvl="2"/>
            <a:r>
              <a:rPr lang="pt-BR" sz="2200" dirty="0"/>
              <a:t>Forte pressão fiscal</a:t>
            </a:r>
          </a:p>
          <a:p>
            <a:pPr lvl="2"/>
            <a:r>
              <a:rPr lang="pt-BR" sz="2200" dirty="0"/>
              <a:t>Mercado de trabalho se formaliza, salários relativo aumento</a:t>
            </a:r>
          </a:p>
          <a:p>
            <a:pPr lvl="2"/>
            <a:r>
              <a:rPr lang="pt-BR" sz="2200" dirty="0"/>
              <a:t>Tendência a universalização (desigualdade histórica)</a:t>
            </a:r>
          </a:p>
          <a:p>
            <a:pPr lvl="2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19981" y="900545"/>
            <a:ext cx="5871614" cy="569389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pt-BR" sz="2600" b="1" dirty="0"/>
              <a:t>México – Liberal/minimalista - exposto</a:t>
            </a:r>
          </a:p>
          <a:p>
            <a:pPr lvl="2"/>
            <a:r>
              <a:rPr lang="pt-BR" sz="2000" dirty="0"/>
              <a:t>Orientação (drive) ao exterior com base em manufaturas mesmo que com problemas tecnológicos e de dependência na cadeia produtiva </a:t>
            </a:r>
          </a:p>
          <a:p>
            <a:pPr lvl="2"/>
            <a:r>
              <a:rPr lang="pt-BR" sz="2000" dirty="0"/>
              <a:t>Abertura comercial e financeira fortes (passividade)</a:t>
            </a:r>
          </a:p>
          <a:p>
            <a:pPr lvl="2"/>
            <a:r>
              <a:rPr lang="pt-BR" sz="2000" dirty="0"/>
              <a:t>Estado tem potencial de ação mas ações em geral </a:t>
            </a:r>
            <a:r>
              <a:rPr lang="pt-BR" sz="2000" dirty="0" smtClean="0"/>
              <a:t>pro cíclicas</a:t>
            </a:r>
            <a:endParaRPr lang="pt-BR" sz="2000" dirty="0"/>
          </a:p>
          <a:p>
            <a:pPr lvl="2"/>
            <a:r>
              <a:rPr lang="pt-BR" sz="2000" dirty="0"/>
              <a:t>Regulação definida por monopólios privados </a:t>
            </a:r>
          </a:p>
          <a:p>
            <a:pPr lvl="2"/>
            <a:r>
              <a:rPr lang="pt-BR" sz="2000" dirty="0"/>
              <a:t>Pressão fiscal é baixa</a:t>
            </a:r>
          </a:p>
          <a:p>
            <a:pPr lvl="2"/>
            <a:r>
              <a:rPr lang="pt-BR" sz="2000" dirty="0"/>
              <a:t>Repressão salarial, mercado de trabalho informal</a:t>
            </a:r>
          </a:p>
          <a:p>
            <a:pPr lvl="2"/>
            <a:r>
              <a:rPr lang="pt-BR" sz="2000" dirty="0"/>
              <a:t>Politica social focalizada assistencial</a:t>
            </a:r>
          </a:p>
        </p:txBody>
      </p:sp>
    </p:spTree>
    <p:extLst>
      <p:ext uri="{BB962C8B-B14F-4D97-AF65-F5344CB8AC3E}">
        <p14:creationId xmlns="" xmlns:p14="http://schemas.microsoft.com/office/powerpoint/2010/main" val="370630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84094" y="498764"/>
            <a:ext cx="5369589" cy="5977339"/>
          </a:xfrm>
        </p:spPr>
        <p:txBody>
          <a:bodyPr>
            <a:normAutofit/>
          </a:bodyPr>
          <a:lstStyle/>
          <a:p>
            <a:r>
              <a:rPr lang="pt-BR" sz="2400" dirty="0"/>
              <a:t>Chile – liberal, cuidado com excessos da globalização</a:t>
            </a:r>
          </a:p>
          <a:p>
            <a:pPr lvl="1"/>
            <a:r>
              <a:rPr lang="pt-BR" sz="2000" dirty="0"/>
              <a:t>Orientação exportadora – commodities</a:t>
            </a:r>
          </a:p>
          <a:p>
            <a:pPr lvl="1"/>
            <a:r>
              <a:rPr lang="pt-BR" sz="2000" dirty="0"/>
              <a:t>Abertura comercial mantida – fortes negociações </a:t>
            </a:r>
          </a:p>
          <a:p>
            <a:pPr lvl="1"/>
            <a:r>
              <a:rPr lang="pt-BR" sz="2000" dirty="0"/>
              <a:t>Abertura financeira – tradição de controles – Proteção (defesa)</a:t>
            </a:r>
          </a:p>
          <a:p>
            <a:pPr lvl="1"/>
            <a:r>
              <a:rPr lang="pt-BR" sz="2000" dirty="0"/>
              <a:t>Estado capacidade de ação e regulação limitada, </a:t>
            </a:r>
          </a:p>
          <a:p>
            <a:pPr lvl="1"/>
            <a:r>
              <a:rPr lang="pt-BR" sz="2000" dirty="0"/>
              <a:t>Estado age em geral de forma contra cíclica</a:t>
            </a:r>
          </a:p>
          <a:p>
            <a:pPr lvl="1"/>
            <a:r>
              <a:rPr lang="pt-BR" sz="2000" dirty="0"/>
              <a:t>Baixa pressão fiscal</a:t>
            </a:r>
          </a:p>
          <a:p>
            <a:pPr lvl="1"/>
            <a:r>
              <a:rPr lang="pt-BR" sz="2000" dirty="0"/>
              <a:t>Mercado de trabalho relativamente formalizado (diminuição requisitos), salários atrelados a produtividade</a:t>
            </a:r>
          </a:p>
          <a:p>
            <a:pPr lvl="1"/>
            <a:r>
              <a:rPr lang="pt-BR" sz="2000" dirty="0"/>
              <a:t>Politica social em parte privatizada, assistência subsidiaria 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38315" y="554182"/>
            <a:ext cx="5570400" cy="5991195"/>
          </a:xfrm>
        </p:spPr>
        <p:txBody>
          <a:bodyPr>
            <a:normAutofit/>
          </a:bodyPr>
          <a:lstStyle/>
          <a:p>
            <a:r>
              <a:rPr lang="pt-BR" sz="2400" dirty="0"/>
              <a:t>Argentina – tentativa </a:t>
            </a:r>
            <a:r>
              <a:rPr lang="pt-BR" sz="2400" dirty="0" smtClean="0"/>
              <a:t>de retorno </a:t>
            </a:r>
            <a:r>
              <a:rPr lang="pt-BR" sz="2400" dirty="0"/>
              <a:t>ao desenvolvimentismo limitado</a:t>
            </a:r>
          </a:p>
          <a:p>
            <a:pPr lvl="1"/>
            <a:r>
              <a:rPr lang="pt-BR" sz="2000" dirty="0"/>
              <a:t>Orientação exportadora forte, tentativa de reorientação</a:t>
            </a:r>
          </a:p>
          <a:p>
            <a:pPr lvl="1"/>
            <a:r>
              <a:rPr lang="pt-BR" sz="2000" dirty="0"/>
              <a:t>Volta de medida protecionistas</a:t>
            </a:r>
          </a:p>
          <a:p>
            <a:pPr lvl="1"/>
            <a:r>
              <a:rPr lang="pt-BR" sz="2000" dirty="0"/>
              <a:t>Fora do mercado financeiro internacional</a:t>
            </a:r>
          </a:p>
          <a:p>
            <a:pPr lvl="1"/>
            <a:r>
              <a:rPr lang="pt-BR" sz="2000" dirty="0"/>
              <a:t>Estado com dificuldade de intervenção e de implementação de politicas de desenvolvimento</a:t>
            </a:r>
          </a:p>
          <a:p>
            <a:pPr lvl="1"/>
            <a:r>
              <a:rPr lang="pt-BR" sz="2000" dirty="0"/>
              <a:t>Marca regulatório relativamente complexo</a:t>
            </a:r>
          </a:p>
          <a:p>
            <a:pPr lvl="1"/>
            <a:r>
              <a:rPr lang="pt-BR" sz="2000" dirty="0"/>
              <a:t>Pressão fiscal crescente</a:t>
            </a:r>
          </a:p>
          <a:p>
            <a:pPr lvl="1"/>
            <a:r>
              <a:rPr lang="pt-BR" sz="2000" dirty="0"/>
              <a:t>Mercado de trabalho formalizado, salários relativamente elevados </a:t>
            </a:r>
          </a:p>
          <a:p>
            <a:pPr lvl="1"/>
            <a:r>
              <a:rPr lang="pt-BR" sz="2000" dirty="0"/>
              <a:t>Politicas sociais universais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280622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559AE206-7EBA-4D33-8BC9-9D8158553F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9E8E38ED-369A-44C2-B635-0BED0E48A6E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B672F332-AF08-46C6-94F0-77684310D7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34244EF8-D73A-40E1-BE73-D46E6B4B04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AB84D7E8-4ECB-42D7-ADBF-01689B0F24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="" xmlns:a16="http://schemas.microsoft.com/office/drawing/2014/main" id="{6437D937-A7F1-4011-92B4-328E5BE1B1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6F9EDF5-6D62-4F41-8A47-2BB0E4DE2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0762" y="4525347"/>
            <a:ext cx="3211288" cy="1737360"/>
          </a:xfrm>
        </p:spPr>
        <p:txBody>
          <a:bodyPr anchor="ctr">
            <a:normAutofit/>
          </a:bodyPr>
          <a:lstStyle/>
          <a:p>
            <a:pPr algn="l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2AB3C04-3D97-43C8-9BD2-F26C9BA14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257" y="4525347"/>
            <a:ext cx="6939722" cy="1737360"/>
          </a:xfrm>
        </p:spPr>
        <p:txBody>
          <a:bodyPr anchor="ctr">
            <a:normAutofit/>
          </a:bodyPr>
          <a:lstStyle/>
          <a:p>
            <a:pPr algn="r"/>
            <a:r>
              <a:rPr lang="pt-BR" dirty="0"/>
              <a:t>AS PDP nos dias atuais</a:t>
            </a:r>
          </a:p>
        </p:txBody>
      </p:sp>
    </p:spTree>
    <p:extLst>
      <p:ext uri="{BB962C8B-B14F-4D97-AF65-F5344CB8AC3E}">
        <p14:creationId xmlns="" xmlns:p14="http://schemas.microsoft.com/office/powerpoint/2010/main" val="373512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12AEFCD-D63B-4535-AB25-E9C4CCAD59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r>
              <a:rPr lang="pt-BR" dirty="0" smtClean="0"/>
              <a:t>Hoje </a:t>
            </a:r>
            <a:r>
              <a:rPr lang="pt-BR" dirty="0"/>
              <a:t>existe o crescimento e a necessidade de se promover uma nova geração de políticas de desenvolvimento produtivo que não se enquadram nos problemas do passado.</a:t>
            </a:r>
          </a:p>
          <a:p>
            <a:pPr lvl="1"/>
            <a:r>
              <a:rPr lang="pt-BR" dirty="0"/>
              <a:t>Uma política industrial moderna tem de levar em conta que existem hoje mercados mais desenvolvidos e sofisticados </a:t>
            </a:r>
          </a:p>
          <a:p>
            <a:pPr lvl="1"/>
            <a:r>
              <a:rPr lang="pt-BR" dirty="0"/>
              <a:t>Internacionalmente, há a decolagem do comércio internacional e de um mercado financeiro internacional mais integrado. </a:t>
            </a:r>
          </a:p>
          <a:p>
            <a:pPr lvl="1"/>
            <a:r>
              <a:rPr lang="pt-BR" dirty="0"/>
              <a:t>setores privados nacionais têm demonstrado maturidade para enfrentar a incerteza e se envolver com investimentos de longo prazo (assumir riscos e perdas que não precisam necessariamente serem assumidos pelo governo ); 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46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DB1A93D-95BD-427D-991B-2F8AB929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764" y="249382"/>
            <a:ext cx="10515600" cy="697458"/>
          </a:xfrm>
        </p:spPr>
        <p:txBody>
          <a:bodyPr>
            <a:normAutofit fontScale="90000"/>
          </a:bodyPr>
          <a:lstStyle/>
          <a:p>
            <a:r>
              <a:rPr lang="pt-BR" dirty="0"/>
              <a:t>BID: Volta das PDP mas ainda forte influencia </a:t>
            </a:r>
            <a:r>
              <a:rPr lang="pt-BR" dirty="0" smtClean="0"/>
              <a:t>neo liberal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780A76E-E289-4967-99AC-D23F0D3B9D1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497496"/>
            <a:ext cx="10515600" cy="4679467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Gerar competitividade e produtividade – parecem ser a ênfase </a:t>
            </a:r>
          </a:p>
          <a:p>
            <a:r>
              <a:rPr lang="pt-BR" dirty="0"/>
              <a:t>O papel principal de uma política pública moderna é não ocupar o espaço que o setor privado não chega, mas potenciar a ação do setor privado</a:t>
            </a:r>
          </a:p>
          <a:p>
            <a:r>
              <a:rPr lang="pt-BR" dirty="0"/>
              <a:t>desenvolvimento produtivo onde o setor privado desempenha um papel mais  importante, deixando o estado como um facilitador.</a:t>
            </a:r>
          </a:p>
          <a:p>
            <a:r>
              <a:rPr lang="pt-BR" dirty="0"/>
              <a:t>Como desenhar PDP para ajudar a potencializar ou orientar o dinamismo econômico dos mercados para que eles permitem superar os freios aos investimento e à produtividade. </a:t>
            </a:r>
          </a:p>
          <a:p>
            <a:pPr lvl="1"/>
            <a:r>
              <a:rPr lang="pt-BR" sz="2300" dirty="0">
                <a:solidFill>
                  <a:srgbClr val="FF0000"/>
                </a:solidFill>
              </a:rPr>
              <a:t>em busca de políticas e instituições que atuam em uma variada gama de áreas sob a forma de incentivos de base ampla (tais como o financiamento de pesquisa e desenvolvimento, ou de atenção voltada às necessidades produtivas especificas (tais como programas de cluster); ou de estabelecimento de instituições capazes de lidar com a política produtiva moderna (por exemplo, as parcerias público-privadas). </a:t>
            </a:r>
          </a:p>
          <a:p>
            <a:pPr lvl="1"/>
            <a:r>
              <a:rPr lang="pt-BR" sz="2300" dirty="0">
                <a:solidFill>
                  <a:srgbClr val="FF0000"/>
                </a:solidFill>
              </a:rPr>
              <a:t>A pergunta é: como identificar as intervenções de política que efetivamente ajudam os mercados ao invés de distorce-los?</a:t>
            </a:r>
          </a:p>
          <a:p>
            <a:r>
              <a:rPr lang="pt-BR" dirty="0"/>
              <a:t>A ênfase excessiva no setor industrial  tende a desaparecer</a:t>
            </a:r>
          </a:p>
          <a:p>
            <a:r>
              <a:rPr lang="pt-BR" dirty="0"/>
              <a:t>Intervenções lentamente têm enfatizado a inovação e alguma transformação económica como eixo central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4346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E02442B-BFCE-4D94-A053-748333A3C5C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"/>
            <a:ext cx="4636008" cy="685799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86AA0A2-29DD-4953-B0F8-A96BB2267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1033670"/>
            <a:ext cx="3667036" cy="5184251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err="1" smtClean="0">
                <a:solidFill>
                  <a:schemeClr val="bg1"/>
                </a:solidFill>
              </a:rPr>
              <a:t>Revisionismo</a:t>
            </a:r>
            <a:r>
              <a:rPr lang="pt-BR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CW -  problemas de crescimento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Apesar das falhas, as aprendizagens foram muitas e, reconhece-se, determinadas políticas acabaram por ser bem sucedidas na criação de indústrias que depois se tornariam internacionalmente competitivas 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bg1"/>
                </a:solidFill>
              </a:rPr>
              <a:t>– existiram coisas boas feitas com PDP</a:t>
            </a:r>
          </a:p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2D1E8550-F1FA-435E-899C-2214F853C9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="" xmlns:a16="http://schemas.microsoft.com/office/drawing/2014/main" id="{236D2C86-4E78-4954-906E-3BDCF40E0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643" y="281354"/>
            <a:ext cx="7186302" cy="63867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702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28311472"/>
              </p:ext>
            </p:extLst>
          </p:nvPr>
        </p:nvGraphicFramePr>
        <p:xfrm>
          <a:off x="486507" y="506437"/>
          <a:ext cx="11400693" cy="6091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9230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75063" y="2516776"/>
            <a:ext cx="10467703" cy="3944983"/>
          </a:xfrm>
        </p:spPr>
        <p:txBody>
          <a:bodyPr>
            <a:normAutofit fontScale="92500" lnSpcReduction="10000"/>
          </a:bodyPr>
          <a:lstStyle/>
          <a:p>
            <a:r>
              <a:rPr lang="pt-BR" sz="3200" dirty="0" smtClean="0"/>
              <a:t>Variações no tempo e no espaço </a:t>
            </a:r>
          </a:p>
          <a:p>
            <a:r>
              <a:rPr lang="pt-BR" sz="3200" dirty="0" smtClean="0"/>
              <a:t>Países </a:t>
            </a:r>
            <a:endParaRPr lang="pt-BR" sz="3200" dirty="0"/>
          </a:p>
          <a:p>
            <a:pPr lvl="1"/>
            <a:r>
              <a:rPr lang="pt-BR" sz="2800" dirty="0" smtClean="0">
                <a:solidFill>
                  <a:srgbClr val="FF0000"/>
                </a:solidFill>
              </a:rPr>
              <a:t>México </a:t>
            </a:r>
            <a:r>
              <a:rPr lang="pt-BR" sz="2800" dirty="0">
                <a:solidFill>
                  <a:srgbClr val="FF0000"/>
                </a:solidFill>
              </a:rPr>
              <a:t>– abertura mais radical, abandono das antigas politicas industriais</a:t>
            </a:r>
          </a:p>
          <a:p>
            <a:pPr lvl="1"/>
            <a:r>
              <a:rPr lang="pt-BR" sz="2800" dirty="0">
                <a:solidFill>
                  <a:srgbClr val="FF0000"/>
                </a:solidFill>
              </a:rPr>
              <a:t>Brasil – maior resistência a abertura e liberalização </a:t>
            </a:r>
          </a:p>
          <a:p>
            <a:pPr lvl="1"/>
            <a:r>
              <a:rPr lang="pt-BR" sz="2800" dirty="0">
                <a:solidFill>
                  <a:srgbClr val="FF0000"/>
                </a:solidFill>
              </a:rPr>
              <a:t>Chile e Argentina – liberalização anterior </a:t>
            </a:r>
          </a:p>
          <a:p>
            <a:pPr lvl="2"/>
            <a:r>
              <a:rPr lang="pt-BR" sz="2400" dirty="0"/>
              <a:t>Aprofunda-se agenda liberal</a:t>
            </a:r>
          </a:p>
          <a:p>
            <a:pPr lvl="2"/>
            <a:r>
              <a:rPr lang="pt-BR" sz="2400" dirty="0"/>
              <a:t>Chile: maior cuidado macroeconômico com endividamento e abertura financeira </a:t>
            </a:r>
          </a:p>
          <a:p>
            <a:pPr lvl="1"/>
            <a:endParaRPr lang="pt-BR" sz="28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1" y="121919"/>
            <a:ext cx="12192000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Até onde países latino americanos seguiram completamente a agenda liberal ? Até quando ?</a:t>
            </a:r>
          </a:p>
          <a:p>
            <a:pPr algn="ctr"/>
            <a:r>
              <a:rPr lang="pt-BR" sz="3200" dirty="0" smtClean="0">
                <a:solidFill>
                  <a:schemeClr val="bg1"/>
                </a:solidFill>
              </a:rPr>
              <a:t>Até onde novas agendas entram nos países latino-americanos 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02403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0529" y="333487"/>
            <a:ext cx="7729728" cy="505609"/>
          </a:xfrm>
        </p:spPr>
        <p:txBody>
          <a:bodyPr>
            <a:normAutofit fontScale="90000"/>
          </a:bodyPr>
          <a:lstStyle/>
          <a:p>
            <a:r>
              <a:rPr lang="pt-BR" dirty="0"/>
              <a:t>Diferenças 2000 - 2014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872836"/>
            <a:ext cx="6067313" cy="5904483"/>
          </a:xfrm>
        </p:spPr>
        <p:txBody>
          <a:bodyPr>
            <a:normAutofit fontScale="92500"/>
          </a:bodyPr>
          <a:lstStyle/>
          <a:p>
            <a:pPr lvl="1"/>
            <a:r>
              <a:rPr lang="pt-BR" sz="2600" dirty="0"/>
              <a:t>Brasil – </a:t>
            </a:r>
            <a:r>
              <a:rPr lang="pt-BR" sz="2600" dirty="0" err="1" smtClean="0"/>
              <a:t>neodesenvolvimentismo</a:t>
            </a:r>
            <a:r>
              <a:rPr lang="pt-BR" sz="2600" dirty="0" smtClean="0"/>
              <a:t> ?</a:t>
            </a:r>
            <a:endParaRPr lang="pt-BR" sz="2600" dirty="0"/>
          </a:p>
          <a:p>
            <a:pPr lvl="2"/>
            <a:r>
              <a:rPr lang="pt-BR" sz="2200" dirty="0"/>
              <a:t>Mercado interno importante e ainda orienta </a:t>
            </a:r>
            <a:r>
              <a:rPr lang="pt-BR" sz="2200" dirty="0" smtClean="0"/>
              <a:t>política econômica</a:t>
            </a:r>
            <a:endParaRPr lang="pt-BR" sz="2200" dirty="0"/>
          </a:p>
          <a:p>
            <a:pPr lvl="2"/>
            <a:r>
              <a:rPr lang="pt-BR" sz="2200" dirty="0"/>
              <a:t>Diminuição abertura comercial – inclusive resistência a ACR</a:t>
            </a:r>
          </a:p>
          <a:p>
            <a:pPr lvl="2"/>
            <a:r>
              <a:rPr lang="pt-BR" sz="2200" dirty="0"/>
              <a:t>Manutenção abertura financeira (algumas tentativas de controle leves)</a:t>
            </a:r>
          </a:p>
          <a:p>
            <a:pPr lvl="2"/>
            <a:r>
              <a:rPr lang="pt-BR" sz="2200" dirty="0"/>
              <a:t>Estado não privatização total, ainda mantem capacidade reguladora (captura importante)</a:t>
            </a:r>
          </a:p>
          <a:p>
            <a:pPr lvl="2"/>
            <a:r>
              <a:rPr lang="pt-BR" sz="2200" dirty="0"/>
              <a:t>Estado busca influencia por mecanismos diferentes (BNDES), ações contra </a:t>
            </a:r>
            <a:r>
              <a:rPr lang="pt-BR" sz="2200" dirty="0" smtClean="0"/>
              <a:t>cíclicas</a:t>
            </a:r>
            <a:endParaRPr lang="pt-BR" sz="2200" dirty="0"/>
          </a:p>
          <a:p>
            <a:pPr lvl="2"/>
            <a:r>
              <a:rPr lang="pt-BR" sz="2200" dirty="0"/>
              <a:t>Forte pressão fiscal</a:t>
            </a:r>
          </a:p>
          <a:p>
            <a:pPr lvl="2"/>
            <a:r>
              <a:rPr lang="pt-BR" sz="2200" dirty="0"/>
              <a:t>Mercado de trabalho se formaliza, salários relativo aumento</a:t>
            </a:r>
          </a:p>
          <a:p>
            <a:pPr lvl="2"/>
            <a:r>
              <a:rPr lang="pt-BR" sz="2200" dirty="0"/>
              <a:t>Tendência a universalização (desigualdade histórica)</a:t>
            </a:r>
          </a:p>
          <a:p>
            <a:pPr lvl="2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19981" y="831273"/>
            <a:ext cx="5871614" cy="5763165"/>
          </a:xfrm>
        </p:spPr>
        <p:txBody>
          <a:bodyPr>
            <a:normAutofit fontScale="92500"/>
          </a:bodyPr>
          <a:lstStyle/>
          <a:p>
            <a:pPr lvl="1"/>
            <a:r>
              <a:rPr lang="pt-BR" sz="2600" dirty="0"/>
              <a:t>México – Liberal/minimalista - exposto</a:t>
            </a:r>
          </a:p>
          <a:p>
            <a:pPr lvl="2"/>
            <a:r>
              <a:rPr lang="pt-BR" sz="2000" dirty="0"/>
              <a:t>Orientação (drive) ao exterior com base em manufaturas mesmo que com problemas tecnológicos e de dependência na cadeia produtiva </a:t>
            </a:r>
          </a:p>
          <a:p>
            <a:pPr lvl="2"/>
            <a:r>
              <a:rPr lang="pt-BR" sz="2000" dirty="0"/>
              <a:t>Abertura comercial e financeira fortes (passividade)</a:t>
            </a:r>
          </a:p>
          <a:p>
            <a:pPr lvl="2"/>
            <a:r>
              <a:rPr lang="pt-BR" sz="2000" dirty="0"/>
              <a:t>Estado tem potencial de ação mas ações em geral </a:t>
            </a:r>
            <a:r>
              <a:rPr lang="pt-BR" sz="2000" dirty="0" smtClean="0"/>
              <a:t>pro cíclicas</a:t>
            </a:r>
            <a:endParaRPr lang="pt-BR" sz="2000" dirty="0"/>
          </a:p>
          <a:p>
            <a:pPr lvl="2"/>
            <a:r>
              <a:rPr lang="pt-BR" sz="2000" dirty="0"/>
              <a:t>Regulação definida por monopólios privados </a:t>
            </a:r>
          </a:p>
          <a:p>
            <a:pPr lvl="2"/>
            <a:r>
              <a:rPr lang="pt-BR" sz="2000" dirty="0"/>
              <a:t>Pressão fiscal é baixa</a:t>
            </a:r>
          </a:p>
          <a:p>
            <a:pPr lvl="2"/>
            <a:r>
              <a:rPr lang="pt-BR" sz="2000" dirty="0"/>
              <a:t>Repressão salarial, mercado de trabalho informal</a:t>
            </a:r>
          </a:p>
          <a:p>
            <a:pPr lvl="2"/>
            <a:r>
              <a:rPr lang="pt-BR" sz="2000" dirty="0"/>
              <a:t>Politica social focalizada assistencial</a:t>
            </a:r>
          </a:p>
        </p:txBody>
      </p:sp>
    </p:spTree>
    <p:extLst>
      <p:ext uri="{BB962C8B-B14F-4D97-AF65-F5344CB8AC3E}">
        <p14:creationId xmlns="" xmlns:p14="http://schemas.microsoft.com/office/powerpoint/2010/main" val="16083712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84094" y="512618"/>
            <a:ext cx="5369589" cy="5963486"/>
          </a:xfrm>
        </p:spPr>
        <p:txBody>
          <a:bodyPr>
            <a:normAutofit/>
          </a:bodyPr>
          <a:lstStyle/>
          <a:p>
            <a:r>
              <a:rPr lang="pt-BR" sz="2400" dirty="0"/>
              <a:t>Chile – liberal, cuidado com excessos da globalização</a:t>
            </a:r>
          </a:p>
          <a:p>
            <a:pPr lvl="1"/>
            <a:r>
              <a:rPr lang="pt-BR" sz="2000" dirty="0"/>
              <a:t>Orientação exportadora – commodities</a:t>
            </a:r>
          </a:p>
          <a:p>
            <a:pPr lvl="1"/>
            <a:r>
              <a:rPr lang="pt-BR" sz="2000" dirty="0"/>
              <a:t>Abertura comercial mantida – fortes negociações </a:t>
            </a:r>
          </a:p>
          <a:p>
            <a:pPr lvl="1"/>
            <a:r>
              <a:rPr lang="pt-BR" sz="2000" dirty="0"/>
              <a:t>Abertura financeira – tradição de controles – Proteção (defesa)</a:t>
            </a:r>
          </a:p>
          <a:p>
            <a:pPr lvl="1"/>
            <a:r>
              <a:rPr lang="pt-BR" sz="2000" dirty="0"/>
              <a:t>Estado capacidade de ação e regulação limitada, </a:t>
            </a:r>
          </a:p>
          <a:p>
            <a:pPr lvl="1"/>
            <a:r>
              <a:rPr lang="pt-BR" sz="2000" dirty="0"/>
              <a:t>Estado age em geral de forma contra cíclica</a:t>
            </a:r>
          </a:p>
          <a:p>
            <a:pPr lvl="1"/>
            <a:r>
              <a:rPr lang="pt-BR" sz="2000" dirty="0"/>
              <a:t>Baixa pressão fiscal</a:t>
            </a:r>
          </a:p>
          <a:p>
            <a:pPr lvl="1"/>
            <a:r>
              <a:rPr lang="pt-BR" sz="2000" dirty="0"/>
              <a:t>Mercado de trabalho relativamente formalizado (diminuição requisitos), salários atrelados a produtividade</a:t>
            </a:r>
          </a:p>
          <a:p>
            <a:pPr lvl="1"/>
            <a:r>
              <a:rPr lang="pt-BR" sz="2000" dirty="0"/>
              <a:t>Politica social em parte privatizada, assistência subsidiaria 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2"/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6751" y="512619"/>
            <a:ext cx="5570400" cy="6074322"/>
          </a:xfrm>
        </p:spPr>
        <p:txBody>
          <a:bodyPr>
            <a:normAutofit/>
          </a:bodyPr>
          <a:lstStyle/>
          <a:p>
            <a:r>
              <a:rPr lang="pt-BR" sz="2400" dirty="0"/>
              <a:t>Argentina – tentativa retorno ao desenvolvimentismo limitado</a:t>
            </a:r>
          </a:p>
          <a:p>
            <a:pPr lvl="1"/>
            <a:r>
              <a:rPr lang="pt-BR" sz="2000" dirty="0"/>
              <a:t>Orientação exportadora forte, tentativa de reorientação</a:t>
            </a:r>
          </a:p>
          <a:p>
            <a:pPr lvl="1"/>
            <a:r>
              <a:rPr lang="pt-BR" sz="2000" dirty="0"/>
              <a:t>Volta de medida protecionistas</a:t>
            </a:r>
          </a:p>
          <a:p>
            <a:pPr lvl="1"/>
            <a:r>
              <a:rPr lang="pt-BR" sz="2000" dirty="0"/>
              <a:t>Fora do mercado financeiro internacional</a:t>
            </a:r>
          </a:p>
          <a:p>
            <a:pPr lvl="1"/>
            <a:r>
              <a:rPr lang="pt-BR" sz="2000" dirty="0"/>
              <a:t>Estado com dificuldade de intervenção e de implementação de politicas de desenvolvimento</a:t>
            </a:r>
          </a:p>
          <a:p>
            <a:pPr lvl="1"/>
            <a:r>
              <a:rPr lang="pt-BR" sz="2000" dirty="0"/>
              <a:t>Marca regulatório relativamente complexo</a:t>
            </a:r>
          </a:p>
          <a:p>
            <a:pPr lvl="1"/>
            <a:r>
              <a:rPr lang="pt-BR" sz="2000" dirty="0"/>
              <a:t>Pressão fiscal crescente</a:t>
            </a:r>
          </a:p>
          <a:p>
            <a:pPr lvl="1"/>
            <a:r>
              <a:rPr lang="pt-BR" sz="2000" dirty="0"/>
              <a:t>Mercado de trabalho formalizado, salários relativamente elevados </a:t>
            </a:r>
          </a:p>
          <a:p>
            <a:pPr lvl="1"/>
            <a:r>
              <a:rPr lang="pt-BR" sz="2000" dirty="0"/>
              <a:t>Politicas sociais universais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372526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01D0AF59-99C3-4251-AB9A-C966C6AD440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1855405F-37A2-4869-9154-F8BE3BECE6C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2C0C9F71-3104-46CD-A409-997C68C12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309" y="-826"/>
            <a:ext cx="7898507" cy="68519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884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559AE206-7EBA-4D33-8BC9-9D8158553F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9E8E38ED-369A-44C2-B635-0BED0E48A6E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B672F332-AF08-46C6-94F0-77684310D7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="" xmlns:a16="http://schemas.microsoft.com/office/drawing/2014/main" id="{34244EF8-D73A-40E1-BE73-D46E6B4B04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B84D7E8-4ECB-42D7-ADBF-01689B0F24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="" xmlns:a16="http://schemas.microsoft.com/office/drawing/2014/main" id="{6437D937-A7F1-4011-92B4-328E5BE1B1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0B2691B3-A1EA-4F2D-ADA9-107908EA6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50762" y="4525347"/>
            <a:ext cx="3211288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8FA1C5B-27D8-4A93-A29B-E52F2F89F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4525347"/>
            <a:ext cx="6939722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As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inflexões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 a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postura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liberal</a:t>
            </a:r>
          </a:p>
        </p:txBody>
      </p:sp>
    </p:spTree>
    <p:extLst>
      <p:ext uri="{BB962C8B-B14F-4D97-AF65-F5344CB8AC3E}">
        <p14:creationId xmlns="" xmlns:p14="http://schemas.microsoft.com/office/powerpoint/2010/main" val="307045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6D71C1DF-CE3D-4E36-A702-A92C773E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262745" cy="4930246"/>
          </a:xfrm>
        </p:spPr>
        <p:txBody>
          <a:bodyPr>
            <a:normAutofit/>
          </a:bodyPr>
          <a:lstStyle/>
          <a:p>
            <a:pPr algn="r"/>
            <a:r>
              <a:rPr lang="pt-BR" dirty="0">
                <a:solidFill>
                  <a:schemeClr val="accent1"/>
                </a:solidFill>
              </a:rPr>
              <a:t>Meados dos anos sessenta a estratégia começa a se esgotar e a economia começou a se desacelerar.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90B9F93D-2F55-4EFC-8928-D881B13A5E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2837" y="576776"/>
            <a:ext cx="7103130" cy="5961184"/>
          </a:xfrm>
        </p:spPr>
        <p:txBody>
          <a:bodyPr anchor="ctr">
            <a:normAutofit/>
          </a:bodyPr>
          <a:lstStyle/>
          <a:p>
            <a:r>
              <a:rPr lang="pt-BR" sz="1600" dirty="0" smtClean="0"/>
              <a:t>Razões </a:t>
            </a:r>
            <a:r>
              <a:rPr lang="pt-BR" sz="1600" dirty="0"/>
              <a:t>pelas quais a estratégia de substituição de importações entrou em </a:t>
            </a:r>
            <a:r>
              <a:rPr lang="pt-BR" sz="1600" dirty="0" smtClean="0"/>
              <a:t>declínio. </a:t>
            </a:r>
            <a:endParaRPr lang="pt-BR" sz="1600" dirty="0"/>
          </a:p>
          <a:p>
            <a:pPr lvl="1"/>
            <a:r>
              <a:rPr lang="pt-BR" sz="1600" dirty="0" smtClean="0">
                <a:solidFill>
                  <a:srgbClr val="FF0000"/>
                </a:solidFill>
              </a:rPr>
              <a:t>Não </a:t>
            </a:r>
            <a:r>
              <a:rPr lang="pt-BR" sz="1600" dirty="0">
                <a:solidFill>
                  <a:srgbClr val="FF0000"/>
                </a:solidFill>
              </a:rPr>
              <a:t>existiu um mecanismo que assegurasse que as atividades protegidas conseguissem alcançar alta produtividade.</a:t>
            </a:r>
          </a:p>
          <a:p>
            <a:pPr lvl="2"/>
            <a:r>
              <a:rPr lang="pt-BR" sz="1600" dirty="0"/>
              <a:t>Proteção permanente/ mercado domestico concentrado</a:t>
            </a:r>
          </a:p>
          <a:p>
            <a:pPr lvl="1"/>
            <a:r>
              <a:rPr lang="pt-BR" sz="1600" dirty="0">
                <a:solidFill>
                  <a:srgbClr val="FF0000"/>
                </a:solidFill>
              </a:rPr>
              <a:t>Não </a:t>
            </a:r>
            <a:r>
              <a:rPr lang="pt-BR" sz="1600" dirty="0" smtClean="0">
                <a:solidFill>
                  <a:srgbClr val="FF0000"/>
                </a:solidFill>
              </a:rPr>
              <a:t>foram acompanhadas as </a:t>
            </a:r>
            <a:r>
              <a:rPr lang="pt-BR" sz="1600" dirty="0">
                <a:solidFill>
                  <a:srgbClr val="FF0000"/>
                </a:solidFill>
              </a:rPr>
              <a:t>mudanças tecnológicas ocorridas em setores centrais  - TIC</a:t>
            </a:r>
          </a:p>
          <a:p>
            <a:pPr lvl="2"/>
            <a:r>
              <a:rPr lang="pt-BR" sz="1600" dirty="0"/>
              <a:t>Problema com tipo de investimento/apoio – falta inovação capital humano </a:t>
            </a:r>
          </a:p>
          <a:p>
            <a:pPr lvl="1"/>
            <a:r>
              <a:rPr lang="pt-BR" sz="1600" dirty="0">
                <a:solidFill>
                  <a:srgbClr val="FF0000"/>
                </a:solidFill>
              </a:rPr>
              <a:t>Problemas Macroeconômicos </a:t>
            </a:r>
          </a:p>
          <a:p>
            <a:pPr lvl="2"/>
            <a:r>
              <a:rPr lang="pt-BR" sz="1600" dirty="0"/>
              <a:t>de financiamento das intervenções </a:t>
            </a:r>
          </a:p>
          <a:p>
            <a:pPr lvl="2"/>
            <a:r>
              <a:rPr lang="pt-BR" sz="1600" dirty="0"/>
              <a:t>De continuidade da vulnerabilidade externa </a:t>
            </a:r>
          </a:p>
          <a:p>
            <a:pPr lvl="2"/>
            <a:r>
              <a:rPr lang="pt-BR" sz="1600" dirty="0"/>
              <a:t>Inflação</a:t>
            </a:r>
          </a:p>
          <a:p>
            <a:pPr lvl="2"/>
            <a:r>
              <a:rPr lang="pt-BR" sz="1600" dirty="0"/>
              <a:t>Desequilíbrios das estruturas produtivas internas  (</a:t>
            </a:r>
            <a:r>
              <a:rPr lang="pt-BR" sz="1600" dirty="0" smtClean="0"/>
              <a:t>setoriais</a:t>
            </a:r>
            <a:r>
              <a:rPr lang="pt-BR" sz="1600" dirty="0"/>
              <a:t>) </a:t>
            </a:r>
          </a:p>
          <a:p>
            <a:pPr lvl="1"/>
            <a:r>
              <a:rPr lang="pt-BR" sz="1600" dirty="0">
                <a:solidFill>
                  <a:srgbClr val="FF0000"/>
                </a:solidFill>
              </a:rPr>
              <a:t>Problemas </a:t>
            </a:r>
            <a:r>
              <a:rPr lang="pt-BR" sz="1600" dirty="0" smtClean="0">
                <a:solidFill>
                  <a:srgbClr val="FF0000"/>
                </a:solidFill>
              </a:rPr>
              <a:t>Políticos </a:t>
            </a:r>
            <a:r>
              <a:rPr lang="pt-BR" sz="1600" dirty="0">
                <a:solidFill>
                  <a:srgbClr val="FF0000"/>
                </a:solidFill>
              </a:rPr>
              <a:t>e sociais (distribuição de renda)</a:t>
            </a:r>
          </a:p>
        </p:txBody>
      </p:sp>
    </p:spTree>
    <p:extLst>
      <p:ext uri="{BB962C8B-B14F-4D97-AF65-F5344CB8AC3E}">
        <p14:creationId xmlns="" xmlns:p14="http://schemas.microsoft.com/office/powerpoint/2010/main" val="23990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pt-BR" altLang="pt-BR" sz="3200"/>
              <a:t>Problemas da industrialização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49181" y="596349"/>
            <a:ext cx="5785009" cy="6016486"/>
          </a:xfrm>
        </p:spPr>
        <p:txBody>
          <a:bodyPr anchor="ctr">
            <a:normAutofit fontScale="92500"/>
          </a:bodyPr>
          <a:lstStyle/>
          <a:p>
            <a:r>
              <a:rPr lang="pt-BR" altLang="pt-BR" sz="2400" dirty="0">
                <a:solidFill>
                  <a:schemeClr val="bg1"/>
                </a:solidFill>
              </a:rPr>
              <a:t>Para países que buscam industrialização via PSI dificuldades:</a:t>
            </a:r>
          </a:p>
          <a:p>
            <a:pPr lvl="1"/>
            <a:r>
              <a:rPr lang="pt-BR" altLang="pt-BR" dirty="0">
                <a:solidFill>
                  <a:schemeClr val="bg1"/>
                </a:solidFill>
              </a:rPr>
              <a:t>Três discussões cepalinas nos anos 60 – ampliação dos mercados </a:t>
            </a:r>
          </a:p>
          <a:p>
            <a:pPr lvl="2"/>
            <a:r>
              <a:rPr lang="pt-BR" altLang="pt-BR" sz="2400" dirty="0">
                <a:solidFill>
                  <a:schemeClr val="bg1"/>
                </a:solidFill>
              </a:rPr>
              <a:t>Integração latino americana</a:t>
            </a:r>
          </a:p>
          <a:p>
            <a:pPr lvl="2"/>
            <a:r>
              <a:rPr lang="pt-BR" altLang="pt-BR" sz="2400" dirty="0">
                <a:solidFill>
                  <a:schemeClr val="bg1"/>
                </a:solidFill>
              </a:rPr>
              <a:t>Reformas e a Distribuição de renda</a:t>
            </a:r>
          </a:p>
          <a:p>
            <a:pPr lvl="2"/>
            <a:r>
              <a:rPr lang="pt-BR" altLang="pt-BR" sz="2400" dirty="0">
                <a:solidFill>
                  <a:schemeClr val="bg1"/>
                </a:solidFill>
              </a:rPr>
              <a:t>Diversificação fontes de dinamismo  - algum drive exportador </a:t>
            </a:r>
          </a:p>
          <a:p>
            <a:pPr lvl="3"/>
            <a:r>
              <a:rPr lang="pt-BR" altLang="pt-BR" sz="2400" dirty="0">
                <a:solidFill>
                  <a:schemeClr val="bg1"/>
                </a:solidFill>
              </a:rPr>
              <a:t>endividamento</a:t>
            </a:r>
          </a:p>
          <a:p>
            <a:r>
              <a:rPr lang="pt-BR" altLang="pt-BR" sz="2400" dirty="0">
                <a:solidFill>
                  <a:schemeClr val="bg1"/>
                </a:solidFill>
              </a:rPr>
              <a:t>Saída conservadora – desenvolvimentismo conservador </a:t>
            </a:r>
          </a:p>
          <a:p>
            <a:pPr lvl="1"/>
            <a:r>
              <a:rPr lang="pt-BR" altLang="pt-BR" sz="2000" dirty="0">
                <a:solidFill>
                  <a:schemeClr val="bg1"/>
                </a:solidFill>
              </a:rPr>
              <a:t>Ampliação do mercado sem reformas redistributivas</a:t>
            </a:r>
          </a:p>
          <a:p>
            <a:r>
              <a:rPr lang="pt-BR" altLang="pt-BR" sz="2400" dirty="0">
                <a:solidFill>
                  <a:schemeClr val="bg1"/>
                </a:solidFill>
              </a:rPr>
              <a:t>Outra Possibilidade reversão do modelo – abandono da industrialização e saída liberal</a:t>
            </a:r>
          </a:p>
          <a:p>
            <a:pPr lvl="1">
              <a:buFont typeface="Wingdings" panose="05000000000000000000" pitchFamily="2" charset="2"/>
              <a:buNone/>
            </a:pPr>
            <a:endParaRPr lang="pt-BR" alt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57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10418" y="192181"/>
            <a:ext cx="7729728" cy="895640"/>
          </a:xfrm>
        </p:spPr>
        <p:txBody>
          <a:bodyPr/>
          <a:lstStyle/>
          <a:p>
            <a:r>
              <a:rPr lang="pt-BR" altLang="pt-BR" dirty="0">
                <a:solidFill>
                  <a:srgbClr val="FF0000"/>
                </a:solidFill>
              </a:rPr>
              <a:t>Integração regional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497" y="1497724"/>
            <a:ext cx="11445765" cy="536027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altLang="pt-BR" sz="1800" dirty="0"/>
              <a:t>Alargar mercados </a:t>
            </a:r>
            <a:r>
              <a:rPr lang="pt-BR" altLang="pt-BR" sz="1600" dirty="0"/>
              <a:t>(</a:t>
            </a:r>
            <a:r>
              <a:rPr lang="pt-BR" altLang="pt-BR" sz="1600" dirty="0" err="1"/>
              <a:t>Prebisch</a:t>
            </a:r>
            <a:r>
              <a:rPr lang="pt-BR" altLang="pt-BR" sz="1600" dirty="0"/>
              <a:t>: também concorrência ?)</a:t>
            </a:r>
          </a:p>
          <a:p>
            <a:pPr>
              <a:lnSpc>
                <a:spcPct val="80000"/>
              </a:lnSpc>
            </a:pPr>
            <a:r>
              <a:rPr lang="pt-BR" altLang="pt-BR" sz="1800" dirty="0"/>
              <a:t>Problema: quando discussão cresce vários países </a:t>
            </a:r>
            <a:r>
              <a:rPr lang="pt-BR" altLang="pt-BR" sz="1800" dirty="0" smtClean="0"/>
              <a:t>já possuem  indústria </a:t>
            </a:r>
            <a:r>
              <a:rPr lang="pt-BR" altLang="pt-BR" sz="1800" dirty="0"/>
              <a:t>diversificada – integração deixa de ser uma negociação simples</a:t>
            </a:r>
          </a:p>
          <a:p>
            <a:pPr lvl="1">
              <a:lnSpc>
                <a:spcPct val="80000"/>
              </a:lnSpc>
            </a:pPr>
            <a:r>
              <a:rPr lang="pt-BR" altLang="pt-BR" sz="1600" dirty="0"/>
              <a:t>Problema: localização dos setores:  </a:t>
            </a:r>
            <a:r>
              <a:rPr lang="pt-BR" altLang="pt-BR" sz="1400" dirty="0"/>
              <a:t>racionalização da (</a:t>
            </a:r>
            <a:r>
              <a:rPr lang="pt-BR" altLang="pt-BR" sz="1400" dirty="0" err="1"/>
              <a:t>re</a:t>
            </a:r>
            <a:r>
              <a:rPr lang="pt-BR" altLang="pt-BR" sz="1400" dirty="0"/>
              <a:t>)distribuição </a:t>
            </a:r>
            <a:r>
              <a:rPr lang="pt-BR" altLang="pt-BR" sz="1400" dirty="0" err="1"/>
              <a:t>localizacional</a:t>
            </a:r>
            <a:r>
              <a:rPr lang="pt-BR" altLang="pt-BR" sz="1400" dirty="0"/>
              <a:t> e possíveis mecanismos de compensação </a:t>
            </a:r>
          </a:p>
          <a:p>
            <a:pPr>
              <a:lnSpc>
                <a:spcPct val="80000"/>
              </a:lnSpc>
            </a:pPr>
            <a:r>
              <a:rPr lang="pt-BR" altLang="pt-BR" sz="1800" dirty="0"/>
              <a:t>Três iniciativas</a:t>
            </a:r>
          </a:p>
          <a:p>
            <a:pPr lvl="1">
              <a:lnSpc>
                <a:spcPct val="80000"/>
              </a:lnSpc>
            </a:pPr>
            <a:r>
              <a:rPr lang="pt-BR" altLang="pt-BR" sz="1600" dirty="0" smtClean="0">
                <a:solidFill>
                  <a:srgbClr val="FF0000"/>
                </a:solidFill>
              </a:rPr>
              <a:t>Mercado Comum Centro Americano (MCCA)</a:t>
            </a:r>
            <a:r>
              <a:rPr lang="pt-BR" altLang="pt-BR" sz="1600" dirty="0" smtClean="0"/>
              <a:t> </a:t>
            </a:r>
            <a:endParaRPr lang="pt-BR" altLang="pt-BR" sz="1600" dirty="0"/>
          </a:p>
          <a:p>
            <a:pPr lvl="2">
              <a:lnSpc>
                <a:spcPct val="80000"/>
              </a:lnSpc>
            </a:pPr>
            <a:r>
              <a:rPr lang="pt-BR" altLang="pt-BR" sz="1400" dirty="0"/>
              <a:t>mais bem sucedido – ISI impulsionado por integração </a:t>
            </a:r>
          </a:p>
          <a:p>
            <a:pPr lvl="2">
              <a:lnSpc>
                <a:spcPct val="80000"/>
              </a:lnSpc>
            </a:pPr>
            <a:r>
              <a:rPr lang="pt-BR" altLang="pt-BR" sz="1400" dirty="0"/>
              <a:t>países menos industrializados </a:t>
            </a:r>
          </a:p>
          <a:p>
            <a:pPr lvl="2">
              <a:lnSpc>
                <a:spcPct val="80000"/>
              </a:lnSpc>
            </a:pPr>
            <a:r>
              <a:rPr lang="pt-BR" altLang="pt-BR" sz="1400" dirty="0"/>
              <a:t>maior homogeneidade entre países – menor assimetria </a:t>
            </a:r>
          </a:p>
          <a:p>
            <a:pPr lvl="1">
              <a:lnSpc>
                <a:spcPct val="80000"/>
              </a:lnSpc>
            </a:pPr>
            <a:r>
              <a:rPr lang="pt-BR" altLang="pt-BR" sz="1600" dirty="0">
                <a:solidFill>
                  <a:srgbClr val="FF0000"/>
                </a:solidFill>
              </a:rPr>
              <a:t>ALALC </a:t>
            </a:r>
          </a:p>
          <a:p>
            <a:pPr lvl="2">
              <a:lnSpc>
                <a:spcPct val="80000"/>
              </a:lnSpc>
            </a:pPr>
            <a:r>
              <a:rPr lang="pt-BR" altLang="pt-BR" sz="1400" dirty="0"/>
              <a:t>tratado de Montevideo 1960 – resposta a diminuição do comércio interno da América Latina </a:t>
            </a:r>
          </a:p>
          <a:p>
            <a:pPr lvl="2">
              <a:lnSpc>
                <a:spcPct val="80000"/>
              </a:lnSpc>
            </a:pPr>
            <a:r>
              <a:rPr lang="pt-BR" altLang="pt-BR" sz="1400" dirty="0"/>
              <a:t>Ampliação do comércio </a:t>
            </a:r>
            <a:r>
              <a:rPr lang="pt-BR" altLang="pt-BR" sz="1400" dirty="0" err="1"/>
              <a:t>intra</a:t>
            </a:r>
            <a:r>
              <a:rPr lang="pt-BR" altLang="pt-BR" sz="1400" dirty="0"/>
              <a:t> regional, especialmente em manufaturas (aquém , mas cresce)</a:t>
            </a:r>
          </a:p>
          <a:p>
            <a:pPr lvl="2">
              <a:lnSpc>
                <a:spcPct val="80000"/>
              </a:lnSpc>
            </a:pPr>
            <a:r>
              <a:rPr lang="pt-BR" altLang="pt-BR" sz="1400" dirty="0"/>
              <a:t>vantagens maiores para alguns (reforça diferenças ?)</a:t>
            </a:r>
          </a:p>
          <a:p>
            <a:pPr lvl="1">
              <a:lnSpc>
                <a:spcPct val="80000"/>
              </a:lnSpc>
            </a:pPr>
            <a:r>
              <a:rPr lang="pt-BR" altLang="pt-BR" sz="1600" dirty="0">
                <a:solidFill>
                  <a:srgbClr val="FF0000"/>
                </a:solidFill>
              </a:rPr>
              <a:t>Pacto Andino</a:t>
            </a:r>
          </a:p>
          <a:p>
            <a:pPr lvl="2">
              <a:lnSpc>
                <a:spcPct val="80000"/>
              </a:lnSpc>
            </a:pPr>
            <a:r>
              <a:rPr lang="pt-BR" altLang="pt-BR" sz="1400" dirty="0"/>
              <a:t>Acordo de Cartagena - surge dentro da ALALC – como resposta a um problema de assimetria</a:t>
            </a:r>
          </a:p>
          <a:p>
            <a:pPr lvl="3">
              <a:lnSpc>
                <a:spcPct val="80000"/>
              </a:lnSpc>
            </a:pPr>
            <a:r>
              <a:rPr lang="pt-BR" altLang="pt-BR" sz="1200" dirty="0"/>
              <a:t>Facilita negociação internas e amplia poder de negociação dentro da ALALC</a:t>
            </a:r>
          </a:p>
          <a:p>
            <a:pPr lvl="2">
              <a:lnSpc>
                <a:spcPct val="80000"/>
              </a:lnSpc>
            </a:pPr>
            <a:r>
              <a:rPr lang="pt-BR" altLang="pt-BR" sz="1400" dirty="0"/>
              <a:t>Ampliar institucionalidade da Integração </a:t>
            </a:r>
          </a:p>
          <a:p>
            <a:pPr lvl="1">
              <a:lnSpc>
                <a:spcPct val="80000"/>
              </a:lnSpc>
            </a:pPr>
            <a:endParaRPr lang="pt-BR" alt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5462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309</TotalTime>
  <Words>3278</Words>
  <Application>Microsoft Office PowerPoint</Application>
  <PresentationFormat>Personalizar</PresentationFormat>
  <Paragraphs>444</Paragraphs>
  <Slides>42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Cívico</vt:lpstr>
      <vt:lpstr>A América Latina: da crise do modelo desenvolvimentista aos dias de hoje </vt:lpstr>
      <vt:lpstr>1930-70</vt:lpstr>
      <vt:lpstr>Slide 3</vt:lpstr>
      <vt:lpstr>Slide 4</vt:lpstr>
      <vt:lpstr>Slide 5</vt:lpstr>
      <vt:lpstr>As inflexões e a postura liberal</vt:lpstr>
      <vt:lpstr>Meados dos anos sessenta a estratégia começa a se esgotar e a economia começou a se desacelerar. </vt:lpstr>
      <vt:lpstr>Problemas da industrialização </vt:lpstr>
      <vt:lpstr>Integração regional </vt:lpstr>
      <vt:lpstr>Slide 10</vt:lpstr>
      <vt:lpstr>Distribuição de renda</vt:lpstr>
      <vt:lpstr>Reforma Agrária </vt:lpstr>
      <vt:lpstr>Reforma Agrária </vt:lpstr>
      <vt:lpstr>Diversificação das fontes de dinamismo</vt:lpstr>
      <vt:lpstr>Problemas da industrialização </vt:lpstr>
      <vt:lpstr>Enfrentamento da Crise do PSI</vt:lpstr>
      <vt:lpstr>Anos 60/70 Os diferentes estilos de desenvolvimento latino americanos </vt:lpstr>
      <vt:lpstr>Desempenho Econômico: AL, Extremo Oriente e Sul da Ásia:1960-1985</vt:lpstr>
      <vt:lpstr>Mudanças nos anos 1960 e 1970</vt:lpstr>
      <vt:lpstr>Crise dos Anos 1980</vt:lpstr>
      <vt:lpstr>Endividamento Externo</vt:lpstr>
      <vt:lpstr>Problemas posteriores para o desempenho latino-americano</vt:lpstr>
      <vt:lpstr>Slide 23</vt:lpstr>
      <vt:lpstr>Consenso de Washington</vt:lpstr>
      <vt:lpstr>Lógicas das Políticas de Estabilização na década de 90</vt:lpstr>
      <vt:lpstr>Privatização: Argumentos utilizados</vt:lpstr>
      <vt:lpstr>Novo “Dogma” Ortodoxo</vt:lpstr>
      <vt:lpstr>Ainda o Consenso de Washington</vt:lpstr>
      <vt:lpstr>Políticas de Estabilização nos Anos 1990</vt:lpstr>
      <vt:lpstr>Progresso técnico e restruturação produtiva </vt:lpstr>
      <vt:lpstr>Slide 31</vt:lpstr>
      <vt:lpstr>Slide 32</vt:lpstr>
      <vt:lpstr>Slide 33</vt:lpstr>
      <vt:lpstr>Diferenças 2000 - 2014</vt:lpstr>
      <vt:lpstr>Slide 35</vt:lpstr>
      <vt:lpstr>AS PDP nos dias atuais</vt:lpstr>
      <vt:lpstr>Slide 37</vt:lpstr>
      <vt:lpstr>BID: Volta das PDP mas ainda forte influencia neo liberal</vt:lpstr>
      <vt:lpstr>Slide 39</vt:lpstr>
      <vt:lpstr>Slide 40</vt:lpstr>
      <vt:lpstr>Diferenças 2000 - 2014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Amaury Gremaud</dc:creator>
  <cp:lastModifiedBy>EasyPC</cp:lastModifiedBy>
  <cp:revision>44</cp:revision>
  <dcterms:created xsi:type="dcterms:W3CDTF">2017-09-25T00:17:27Z</dcterms:created>
  <dcterms:modified xsi:type="dcterms:W3CDTF">2021-07-06T00:28:41Z</dcterms:modified>
</cp:coreProperties>
</file>