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58" r:id="rId3"/>
    <p:sldId id="261" r:id="rId4"/>
    <p:sldId id="262" r:id="rId5"/>
    <p:sldId id="265" r:id="rId6"/>
    <p:sldId id="264" r:id="rId7"/>
    <p:sldId id="266" r:id="rId8"/>
    <p:sldId id="267" r:id="rId9"/>
    <p:sldId id="268" r:id="rId10"/>
    <p:sldId id="269" r:id="rId11"/>
    <p:sldId id="270" r:id="rId12"/>
    <p:sldId id="273" r:id="rId13"/>
    <p:sldId id="326" r:id="rId14"/>
    <p:sldId id="274" r:id="rId15"/>
    <p:sldId id="277" r:id="rId16"/>
    <p:sldId id="278" r:id="rId17"/>
    <p:sldId id="279" r:id="rId18"/>
    <p:sldId id="280" r:id="rId19"/>
    <p:sldId id="288" r:id="rId20"/>
    <p:sldId id="293" r:id="rId21"/>
    <p:sldId id="295" r:id="rId22"/>
    <p:sldId id="296" r:id="rId23"/>
    <p:sldId id="298" r:id="rId24"/>
    <p:sldId id="299" r:id="rId25"/>
    <p:sldId id="303" r:id="rId26"/>
    <p:sldId id="272" r:id="rId27"/>
    <p:sldId id="304" r:id="rId28"/>
    <p:sldId id="327" r:id="rId29"/>
    <p:sldId id="328" r:id="rId30"/>
    <p:sldId id="310" r:id="rId31"/>
    <p:sldId id="311" r:id="rId32"/>
    <p:sldId id="312" r:id="rId33"/>
    <p:sldId id="313" r:id="rId34"/>
    <p:sldId id="314" r:id="rId35"/>
    <p:sldId id="315" r:id="rId36"/>
    <p:sldId id="316" r:id="rId37"/>
    <p:sldId id="317" r:id="rId38"/>
    <p:sldId id="318" r:id="rId39"/>
    <p:sldId id="319" r:id="rId40"/>
    <p:sldId id="320" r:id="rId41"/>
    <p:sldId id="321" r:id="rId42"/>
    <p:sldId id="323" r:id="rId43"/>
    <p:sldId id="329" r:id="rId44"/>
    <p:sldId id="325" r:id="rId4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rgbClr val="FF0000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FF0000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FF0000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FF0000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FF00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rgbClr val="FF00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rgbClr val="FF00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rgbClr val="FF00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rgbClr val="FF0000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907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2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3909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3910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911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CFAB42E-B78D-4BF2-B936-7A411E20F39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0306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rgbClr val="FF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/>
            <a:fld id="{762D521C-7C4D-487E-874E-FE1F763CB9E3}" type="slidenum">
              <a:rPr lang="en-US"/>
              <a:pPr eaLnBrk="1" hangingPunct="1"/>
              <a:t>1</a:t>
            </a:fld>
            <a:endParaRPr lang="en-US"/>
          </a:p>
        </p:txBody>
      </p:sp>
      <p:sp>
        <p:nvSpPr>
          <p:cNvPr id="6963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41561110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rgbClr val="FF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/>
            <a:fld id="{F459EA98-8F42-4982-92C2-D31ED4013B7F}" type="slidenum">
              <a:rPr lang="en-US"/>
              <a:pPr eaLnBrk="1" hangingPunct="1"/>
              <a:t>10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2218918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rgbClr val="FF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/>
            <a:fld id="{C7AA9525-9EA6-4B91-A8F2-81C4F4629B66}" type="slidenum">
              <a:rPr lang="en-US"/>
              <a:pPr eaLnBrk="1" hangingPunct="1"/>
              <a:t>11</a:t>
            </a:fld>
            <a:endParaRPr 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9503110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rgbClr val="FF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/>
            <a:fld id="{4EBCD6B1-BDB3-4446-88C7-B06AFE99F4EE}" type="slidenum">
              <a:rPr lang="en-US"/>
              <a:pPr eaLnBrk="1" hangingPunct="1"/>
              <a:t>12</a:t>
            </a:fld>
            <a:endParaRPr 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3533031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rgbClr val="FF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/>
            <a:fld id="{4EBCD6B1-BDB3-4446-88C7-B06AFE99F4EE}" type="slidenum">
              <a:rPr lang="en-US"/>
              <a:pPr eaLnBrk="1" hangingPunct="1"/>
              <a:t>13</a:t>
            </a:fld>
            <a:endParaRPr 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9077496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rgbClr val="FF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/>
            <a:fld id="{7A31C78B-EE77-4371-A309-4319BE337439}" type="slidenum">
              <a:rPr lang="en-US"/>
              <a:pPr eaLnBrk="1" hangingPunct="1"/>
              <a:t>14</a:t>
            </a:fld>
            <a:endParaRPr 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3009524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rgbClr val="FF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/>
            <a:fld id="{913E2DD9-2929-45BF-B970-8387170D2AD2}" type="slidenum">
              <a:rPr lang="en-US"/>
              <a:pPr eaLnBrk="1" hangingPunct="1"/>
              <a:t>15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5611806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rgbClr val="FF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/>
            <a:fld id="{35E01A97-0911-44F0-A487-740A56150D4F}" type="slidenum">
              <a:rPr lang="en-US"/>
              <a:pPr eaLnBrk="1" hangingPunct="1"/>
              <a:t>16</a:t>
            </a:fld>
            <a:endParaRPr 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2150441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rgbClr val="FF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/>
            <a:fld id="{368B46A2-A62B-40ED-8D87-C44B0A1E19B3}" type="slidenum">
              <a:rPr lang="en-US"/>
              <a:pPr eaLnBrk="1" hangingPunct="1"/>
              <a:t>17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9436640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rgbClr val="FF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/>
            <a:fld id="{AA905C73-1E65-4149-8C04-679CD4455EAC}" type="slidenum">
              <a:rPr lang="en-US"/>
              <a:pPr eaLnBrk="1" hangingPunct="1"/>
              <a:t>18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2275450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rgbClr val="FF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/>
            <a:fld id="{11D1BD94-D7CF-4182-A106-B31E747FB68E}" type="slidenum">
              <a:rPr lang="en-US"/>
              <a:pPr eaLnBrk="1" hangingPunct="1"/>
              <a:t>19</a:t>
            </a:fld>
            <a:endParaRPr lang="en-US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281788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rgbClr val="FF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/>
            <a:fld id="{B5C8729D-7E83-4B54-AE4A-79FEAC8AECD9}" type="slidenum">
              <a:rPr lang="en-US"/>
              <a:pPr eaLnBrk="1" hangingPunct="1"/>
              <a:t>2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4978737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rgbClr val="FF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/>
            <a:fld id="{78932C1B-ADCB-41EA-BB28-50D776BD9E0D}" type="slidenum">
              <a:rPr lang="en-US"/>
              <a:pPr eaLnBrk="1" hangingPunct="1"/>
              <a:t>20</a:t>
            </a:fld>
            <a:endParaRPr lang="en-US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6588290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rgbClr val="FF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/>
            <a:fld id="{3C5D6AC7-DE28-4479-AF43-1C02F14BA44B}" type="slidenum">
              <a:rPr lang="en-US"/>
              <a:pPr eaLnBrk="1" hangingPunct="1"/>
              <a:t>21</a:t>
            </a:fld>
            <a:endParaRPr lang="en-US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5353833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rgbClr val="FF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/>
            <a:fld id="{2A0758E8-EC4E-4952-9B53-9F0646B8831D}" type="slidenum">
              <a:rPr lang="en-US"/>
              <a:pPr eaLnBrk="1" hangingPunct="1"/>
              <a:t>22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715872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rgbClr val="FF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/>
            <a:fld id="{1769BA9D-E1D6-431B-BCEB-8E0FC173E5D4}" type="slidenum">
              <a:rPr lang="en-US"/>
              <a:pPr eaLnBrk="1" hangingPunct="1"/>
              <a:t>23</a:t>
            </a:fld>
            <a:endParaRPr lang="en-US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8288994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rgbClr val="FF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/>
            <a:fld id="{E13E5EEA-4A52-4EE3-8EA1-604395F77FE5}" type="slidenum">
              <a:rPr lang="en-US"/>
              <a:pPr eaLnBrk="1" hangingPunct="1"/>
              <a:t>24</a:t>
            </a:fld>
            <a:endParaRPr lang="en-US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6569772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rgbClr val="FF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/>
            <a:fld id="{A5C27A3A-5C69-4C0A-AF24-46A59B23FB44}" type="slidenum">
              <a:rPr lang="en-US"/>
              <a:pPr eaLnBrk="1" hangingPunct="1"/>
              <a:t>25</a:t>
            </a:fld>
            <a:endParaRPr lang="en-US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9356011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rgbClr val="FF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/>
            <a:fld id="{97DC5FF1-3B1D-4984-A67C-AF57468267EE}" type="slidenum">
              <a:rPr lang="en-US"/>
              <a:pPr eaLnBrk="1" hangingPunct="1"/>
              <a:t>26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9270453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rgbClr val="FF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/>
            <a:fld id="{7F460736-3558-4E4B-95BE-ED18FE3BBD86}" type="slidenum">
              <a:rPr lang="en-US"/>
              <a:pPr eaLnBrk="1" hangingPunct="1"/>
              <a:t>27</a:t>
            </a:fld>
            <a:endParaRPr lang="en-US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8974510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rgbClr val="FF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/>
            <a:fld id="{B5E16984-F7C8-49F0-BF17-1EC3CE71A30C}" type="slidenum">
              <a:rPr lang="en-US"/>
              <a:pPr eaLnBrk="1" hangingPunct="1"/>
              <a:t>28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6664883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rgbClr val="FF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/>
            <a:fld id="{63DA1111-6BC4-4832-A899-A5A8C9FC0E91}" type="slidenum">
              <a:rPr lang="en-US"/>
              <a:pPr eaLnBrk="1" hangingPunct="1"/>
              <a:t>29</a:t>
            </a:fld>
            <a:endParaRPr 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916349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rgbClr val="FF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/>
            <a:fld id="{CBD0DE8B-9629-4E5C-B338-8B73BBFA7CE1}" type="slidenum">
              <a:rPr lang="en-US"/>
              <a:pPr eaLnBrk="1" hangingPunct="1"/>
              <a:t>3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1517854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rgbClr val="FF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/>
            <a:fld id="{E30FB657-9E5D-4A94-AD43-628C2C2A55CF}" type="slidenum">
              <a:rPr lang="en-US"/>
              <a:pPr eaLnBrk="1" hangingPunct="1"/>
              <a:t>30</a:t>
            </a:fld>
            <a:endParaRPr lang="en-US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3549092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rgbClr val="FF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/>
            <a:fld id="{3A846922-1B03-49AC-BC4F-A6861C90B06A}" type="slidenum">
              <a:rPr lang="en-US"/>
              <a:pPr eaLnBrk="1" hangingPunct="1"/>
              <a:t>31</a:t>
            </a:fld>
            <a:endParaRPr lang="en-US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29035597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rgbClr val="FF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/>
            <a:fld id="{02935BF8-D6E5-4D3B-9DBE-2694840076BE}" type="slidenum">
              <a:rPr lang="en-US"/>
              <a:pPr eaLnBrk="1" hangingPunct="1"/>
              <a:t>32</a:t>
            </a:fld>
            <a:endParaRPr lang="en-US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93845905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rgbClr val="FF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/>
            <a:fld id="{544FA38F-648D-4650-80F9-674D23DD88C2}" type="slidenum">
              <a:rPr lang="en-US"/>
              <a:pPr eaLnBrk="1" hangingPunct="1"/>
              <a:t>33</a:t>
            </a:fld>
            <a:endParaRPr lang="en-US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98762949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rgbClr val="FF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/>
            <a:fld id="{385D4B06-F2D4-4AB3-A323-927D8DCC9FC0}" type="slidenum">
              <a:rPr lang="en-US"/>
              <a:pPr eaLnBrk="1" hangingPunct="1"/>
              <a:t>34</a:t>
            </a:fld>
            <a:endParaRPr lang="en-US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59503911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rgbClr val="FF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/>
            <a:fld id="{C18B22A2-4340-4766-9812-646D29146961}" type="slidenum">
              <a:rPr lang="en-US"/>
              <a:pPr eaLnBrk="1" hangingPunct="1"/>
              <a:t>35</a:t>
            </a:fld>
            <a:endParaRPr lang="en-US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50488116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rgbClr val="FF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/>
            <a:fld id="{C83EEF8C-1342-4B98-958F-A9A5FF18CE07}" type="slidenum">
              <a:rPr lang="en-US"/>
              <a:pPr eaLnBrk="1" hangingPunct="1"/>
              <a:t>36</a:t>
            </a:fld>
            <a:endParaRPr lang="en-US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18587801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rgbClr val="FF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/>
            <a:fld id="{D746FC8C-4EC1-46EE-B852-4D345E0AAE7B}" type="slidenum">
              <a:rPr lang="en-US"/>
              <a:pPr eaLnBrk="1" hangingPunct="1"/>
              <a:t>37</a:t>
            </a:fld>
            <a:endParaRPr lang="en-US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03883226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rgbClr val="FF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/>
            <a:fld id="{85BB951B-7647-433E-8F99-E55686981491}" type="slidenum">
              <a:rPr lang="en-US"/>
              <a:pPr eaLnBrk="1" hangingPunct="1"/>
              <a:t>38</a:t>
            </a:fld>
            <a:endParaRPr lang="en-US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5707502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rgbClr val="FF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/>
            <a:fld id="{C1366B29-9EE1-4B3A-9E39-19FA33AB6FEC}" type="slidenum">
              <a:rPr lang="en-US"/>
              <a:pPr eaLnBrk="1" hangingPunct="1"/>
              <a:t>39</a:t>
            </a:fld>
            <a:endParaRPr lang="en-US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4277735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rgbClr val="FF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/>
            <a:fld id="{C4F90A52-8339-4389-BF11-7203FA0C3492}" type="slidenum">
              <a:rPr lang="en-US"/>
              <a:pPr eaLnBrk="1" hangingPunct="1"/>
              <a:t>4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12778355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rgbClr val="FF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/>
            <a:fld id="{EEEE0D50-CCEF-4FDB-B0E6-0F2048853690}" type="slidenum">
              <a:rPr lang="en-US"/>
              <a:pPr eaLnBrk="1" hangingPunct="1"/>
              <a:t>40</a:t>
            </a:fld>
            <a:endParaRPr lang="en-US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41277052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rgbClr val="FF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/>
            <a:fld id="{963DD1B4-72E2-4443-837B-B8EA8D470E0B}" type="slidenum">
              <a:rPr lang="en-US"/>
              <a:pPr eaLnBrk="1" hangingPunct="1"/>
              <a:t>41</a:t>
            </a:fld>
            <a:endParaRPr lang="en-US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72184096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rgbClr val="FF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/>
            <a:fld id="{4FB2FAE4-79DA-435F-BA98-E652C06762E7}" type="slidenum">
              <a:rPr lang="en-US"/>
              <a:pPr eaLnBrk="1" hangingPunct="1"/>
              <a:t>42</a:t>
            </a:fld>
            <a:endParaRPr lang="en-US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34495656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rgbClr val="FF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/>
            <a:fld id="{5FB6774D-0DD5-47CF-B9E3-C25750BB4D5E}" type="slidenum">
              <a:rPr lang="en-US"/>
              <a:pPr eaLnBrk="1" hangingPunct="1"/>
              <a:t>44</a:t>
            </a:fld>
            <a:endParaRPr lang="en-US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0498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rgbClr val="FF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/>
            <a:fld id="{8DD18613-4C7A-4DAD-9D2A-604ADAC8BA55}" type="slidenum">
              <a:rPr lang="en-US"/>
              <a:pPr eaLnBrk="1" hangingPunct="1"/>
              <a:t>5</a:t>
            </a:fld>
            <a:endParaRPr 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051075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rgbClr val="FF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/>
            <a:fld id="{B75C2A61-6B3D-40CC-9D0E-B6931A43A96F}" type="slidenum">
              <a:rPr lang="en-US"/>
              <a:pPr eaLnBrk="1" hangingPunct="1"/>
              <a:t>6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9491768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rgbClr val="FF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/>
            <a:fld id="{77F4EDA0-4D3A-49EB-B0C6-B11782F00B8B}" type="slidenum">
              <a:rPr lang="en-US"/>
              <a:pPr eaLnBrk="1" hangingPunct="1"/>
              <a:t>7</a:t>
            </a:fld>
            <a:endParaRPr 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8185634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rgbClr val="FF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/>
            <a:fld id="{86723875-A5AB-4C4D-9913-3A43D2A1975A}" type="slidenum">
              <a:rPr lang="en-US"/>
              <a:pPr eaLnBrk="1" hangingPunct="1"/>
              <a:t>8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5807619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rgbClr val="FF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/>
            <a:fld id="{88B8884B-1C91-4204-8BA6-501F1688434C}" type="slidenum">
              <a:rPr lang="en-US"/>
              <a:pPr eaLnBrk="1" hangingPunct="1"/>
              <a:t>9</a:t>
            </a:fld>
            <a:endParaRPr 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583989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6C137-AE3F-4FE3-96FC-6BE1FB07875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402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10918-E984-4725-BCC2-DCB530A4DA9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204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04FE0-B627-42B4-80AE-7CE86FB12EF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669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3AB99-8848-4958-853A-17C82B5F2CC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793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63D8C-E3B6-4C3D-94E0-5582BAD462B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181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C2DB5-BBBC-4B6B-BA0D-F2874629741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271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2F579F-FB1F-48A9-B8C6-4DFB147BC39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829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1DB1F-326F-4040-9CBC-1CE3416E885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837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B235E-7279-4A3D-85A4-B65700A5F37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235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E34E8-8CB2-4B1E-84C0-C5B2F3BB1D3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490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57312-200A-4EDC-9808-A235F2B58BE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226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E44AE-4BFD-47BF-A163-40C1709ED1D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431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C41FB25-C5CE-4539-88AA-3D946C4EA41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figure 5-1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-119063"/>
            <a:ext cx="10058400" cy="709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438400"/>
            <a:ext cx="8229600" cy="1600200"/>
          </a:xfrm>
        </p:spPr>
        <p:txBody>
          <a:bodyPr/>
          <a:lstStyle/>
          <a:p>
            <a:pPr eaLnBrk="1" hangingPunct="1"/>
            <a:r>
              <a:rPr lang="en-US" sz="5400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Células</a:t>
            </a:r>
            <a:r>
              <a:rPr lang="en-US" sz="54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/>
            </a:r>
            <a:br>
              <a:rPr lang="en-US" sz="54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</a:br>
            <a:r>
              <a:rPr lang="en-US" sz="5400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Estrutura</a:t>
            </a:r>
            <a:r>
              <a:rPr lang="en-US" sz="54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e </a:t>
            </a:r>
            <a:r>
              <a:rPr lang="en-US" sz="5400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função</a:t>
            </a:r>
            <a:r>
              <a:rPr lang="en-US" sz="54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celular</a:t>
            </a:r>
            <a:endParaRPr lang="en-US" sz="5400" dirty="0" smtClean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9B235E-7279-4A3D-85A4-B65700A5F37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err="1" smtClean="0">
                <a:latin typeface="Andalus" pitchFamily="18" charset="-78"/>
                <a:cs typeface="Andalus" pitchFamily="18" charset="-78"/>
              </a:rPr>
              <a:t>Representação</a:t>
            </a:r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 de </a:t>
            </a:r>
            <a:r>
              <a:rPr lang="en-US" sz="3600" dirty="0" err="1" smtClean="0">
                <a:latin typeface="Andalus" pitchFamily="18" charset="-78"/>
                <a:cs typeface="Andalus" pitchFamily="18" charset="-78"/>
              </a:rPr>
              <a:t>uma</a:t>
            </a:r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dirty="0" err="1" smtClean="0">
                <a:latin typeface="Andalus" pitchFamily="18" charset="-78"/>
                <a:cs typeface="Andalus" pitchFamily="18" charset="-78"/>
              </a:rPr>
              <a:t>célula</a:t>
            </a:r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 de animal</a:t>
            </a:r>
          </a:p>
        </p:txBody>
      </p:sp>
      <p:pic>
        <p:nvPicPr>
          <p:cNvPr id="11267" name="Picture 8" descr="figure 5-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676400"/>
            <a:ext cx="8535987" cy="471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ipse 1"/>
          <p:cNvSpPr/>
          <p:nvPr/>
        </p:nvSpPr>
        <p:spPr bwMode="auto">
          <a:xfrm>
            <a:off x="7162800" y="2552700"/>
            <a:ext cx="1295400" cy="381000"/>
          </a:xfrm>
          <a:prstGeom prst="ellipse">
            <a:avLst/>
          </a:prstGeom>
          <a:noFill/>
          <a:ln w="22225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5" name="Elipse 4"/>
          <p:cNvSpPr/>
          <p:nvPr/>
        </p:nvSpPr>
        <p:spPr bwMode="auto">
          <a:xfrm>
            <a:off x="303212" y="2201449"/>
            <a:ext cx="1906587" cy="381000"/>
          </a:xfrm>
          <a:prstGeom prst="ellipse">
            <a:avLst/>
          </a:prstGeom>
          <a:noFill/>
          <a:ln w="22225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6" name="Elipse 5"/>
          <p:cNvSpPr/>
          <p:nvPr/>
        </p:nvSpPr>
        <p:spPr bwMode="auto">
          <a:xfrm>
            <a:off x="152400" y="2544349"/>
            <a:ext cx="2057399" cy="381000"/>
          </a:xfrm>
          <a:prstGeom prst="ellipse">
            <a:avLst/>
          </a:prstGeom>
          <a:noFill/>
          <a:ln w="22225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7" name="Elipse 6"/>
          <p:cNvSpPr/>
          <p:nvPr/>
        </p:nvSpPr>
        <p:spPr bwMode="auto">
          <a:xfrm>
            <a:off x="227805" y="2871069"/>
            <a:ext cx="2057399" cy="381000"/>
          </a:xfrm>
          <a:prstGeom prst="ellipse">
            <a:avLst/>
          </a:prstGeom>
          <a:noFill/>
          <a:ln w="22225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C63D8C-E3B6-4C3D-94E0-5582BAD462B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" descr="figure 5-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336675"/>
            <a:ext cx="8535987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dirty="0" err="1" smtClean="0">
                <a:latin typeface="Andalus" pitchFamily="18" charset="-78"/>
                <a:cs typeface="Andalus" pitchFamily="18" charset="-78"/>
              </a:rPr>
              <a:t>Representação</a:t>
            </a:r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 de </a:t>
            </a:r>
            <a:r>
              <a:rPr lang="en-US" sz="3600" dirty="0" err="1" smtClean="0">
                <a:latin typeface="Andalus" pitchFamily="18" charset="-78"/>
                <a:cs typeface="Andalus" pitchFamily="18" charset="-78"/>
              </a:rPr>
              <a:t>uma</a:t>
            </a:r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dirty="0" err="1" smtClean="0">
                <a:latin typeface="Andalus" pitchFamily="18" charset="-78"/>
                <a:cs typeface="Andalus" pitchFamily="18" charset="-78"/>
              </a:rPr>
              <a:t>célula</a:t>
            </a:r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 de </a:t>
            </a:r>
            <a:r>
              <a:rPr lang="en-US" sz="3600" dirty="0" err="1" smtClean="0">
                <a:latin typeface="Andalus" pitchFamily="18" charset="-78"/>
                <a:cs typeface="Andalus" pitchFamily="18" charset="-78"/>
              </a:rPr>
              <a:t>planta</a:t>
            </a:r>
            <a:endParaRPr lang="en-US" sz="3600" dirty="0" smtClean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C63D8C-E3B6-4C3D-94E0-5582BAD462B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err="1" smtClean="0">
                <a:latin typeface="Andalus" pitchFamily="18" charset="-78"/>
                <a:cs typeface="Andalus" pitchFamily="18" charset="-78"/>
              </a:rPr>
              <a:t>Membrana</a:t>
            </a:r>
            <a:r>
              <a:rPr lang="en-US" sz="4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4000" dirty="0" err="1" smtClean="0">
                <a:latin typeface="Andalus" pitchFamily="18" charset="-78"/>
                <a:cs typeface="Andalus" pitchFamily="18" charset="-78"/>
              </a:rPr>
              <a:t>plasmática</a:t>
            </a:r>
            <a:endParaRPr lang="en-US" sz="4000" dirty="0" smtClean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1371600"/>
          </a:xfrm>
        </p:spPr>
        <p:txBody>
          <a:bodyPr/>
          <a:lstStyle/>
          <a:p>
            <a:pPr eaLnBrk="1" hangingPunct="1"/>
            <a:r>
              <a:rPr lang="pt-BR" smtClean="0">
                <a:latin typeface="Andalus" pitchFamily="18" charset="-78"/>
                <a:cs typeface="Andalus" pitchFamily="18" charset="-78"/>
              </a:rPr>
              <a:t>Define a célula</a:t>
            </a:r>
          </a:p>
          <a:p>
            <a:pPr eaLnBrk="1" hangingPunct="1"/>
            <a:r>
              <a:rPr lang="pt-BR" smtClean="0">
                <a:latin typeface="Andalus" pitchFamily="18" charset="-78"/>
                <a:cs typeface="Andalus" pitchFamily="18" charset="-78"/>
              </a:rPr>
              <a:t>Dupla camada de fosfolipidios e proteínas</a:t>
            </a:r>
          </a:p>
        </p:txBody>
      </p:sp>
      <p:pic>
        <p:nvPicPr>
          <p:cNvPr id="15364" name="Picture 7" descr="figure 5-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375" y="2743200"/>
            <a:ext cx="5181600" cy="361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C63D8C-E3B6-4C3D-94E0-5582BAD462B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figure 5-7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6783387" cy="290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990600" y="4830582"/>
            <a:ext cx="7467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eaLnBrk="1" hangingPunct="1"/>
            <a:r>
              <a:rPr lang="en-US" sz="28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Modelo</a:t>
            </a:r>
            <a:r>
              <a:rPr lang="en-US" sz="28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– </a:t>
            </a:r>
            <a:r>
              <a:rPr lang="en-US" sz="28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Membranas</a:t>
            </a:r>
            <a:r>
              <a:rPr lang="en-US" sz="28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biológicas</a:t>
            </a:r>
            <a:r>
              <a:rPr lang="en-US" sz="28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são</a:t>
            </a:r>
            <a:r>
              <a:rPr lang="en-US" sz="28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fluídos</a:t>
            </a:r>
            <a:r>
              <a:rPr lang="en-US" sz="28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dinâmicos</a:t>
            </a:r>
            <a:endParaRPr lang="en-US" sz="2800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C63D8C-E3B6-4C3D-94E0-5582BAD462B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55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err="1" smtClean="0">
                <a:latin typeface="Andalus" pitchFamily="18" charset="-78"/>
                <a:cs typeface="Andalus" pitchFamily="18" charset="-78"/>
              </a:rPr>
              <a:t>Fosfolipidios</a:t>
            </a:r>
            <a:endParaRPr lang="en-US" sz="4000" dirty="0" smtClean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6388" name="Picture 9" descr="figure 5-7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771650"/>
            <a:ext cx="4648200" cy="288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2057400"/>
            <a:ext cx="4800600" cy="2819400"/>
          </a:xfrm>
        </p:spPr>
        <p:txBody>
          <a:bodyPr/>
          <a:lstStyle/>
          <a:p>
            <a:pPr lvl="1" eaLnBrk="1" hangingPunct="1"/>
            <a:r>
              <a:rPr lang="en-US" dirty="0" smtClean="0">
                <a:latin typeface="Andalus" pitchFamily="18" charset="-78"/>
                <a:cs typeface="Andalus" pitchFamily="18" charset="-78"/>
              </a:rPr>
              <a:t>Parte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hidrofílica</a:t>
            </a:r>
            <a:endParaRPr lang="en-US" dirty="0" smtClean="0">
              <a:latin typeface="Andalus" pitchFamily="18" charset="-78"/>
              <a:cs typeface="Andalus" pitchFamily="18" charset="-78"/>
            </a:endParaRPr>
          </a:p>
          <a:p>
            <a:pPr lvl="1" eaLnBrk="1" hangingPunct="1"/>
            <a:endParaRPr lang="en-US" dirty="0" smtClean="0">
              <a:latin typeface="Andalus" pitchFamily="18" charset="-78"/>
              <a:cs typeface="Andalus" pitchFamily="18" charset="-78"/>
            </a:endParaRPr>
          </a:p>
          <a:p>
            <a:pPr lvl="1" eaLnBrk="1" hangingPunct="1"/>
            <a:endParaRPr lang="en-US" dirty="0">
              <a:latin typeface="Andalus" pitchFamily="18" charset="-78"/>
              <a:cs typeface="Andalus" pitchFamily="18" charset="-78"/>
            </a:endParaRPr>
          </a:p>
          <a:p>
            <a:pPr lvl="1" eaLnBrk="1" hangingPunct="1"/>
            <a:r>
              <a:rPr lang="en-US" dirty="0" smtClean="0">
                <a:latin typeface="Andalus" pitchFamily="18" charset="-78"/>
                <a:cs typeface="Andalus" pitchFamily="18" charset="-78"/>
              </a:rPr>
              <a:t>Parte longa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hidrofóbica</a:t>
            </a:r>
            <a:endParaRPr lang="en-US" dirty="0" smtClean="0">
              <a:latin typeface="Andalus" pitchFamily="18" charset="-78"/>
              <a:cs typeface="Andalus" pitchFamily="18" charset="-78"/>
            </a:endParaRPr>
          </a:p>
          <a:p>
            <a:pPr lvl="1" eaLnBrk="1" hangingPunct="1"/>
            <a:endParaRPr lang="en-US" dirty="0" smtClean="0">
              <a:latin typeface="Andalus" pitchFamily="18" charset="-78"/>
              <a:cs typeface="Andalus" pitchFamily="18" charset="-78"/>
            </a:endParaRPr>
          </a:p>
          <a:p>
            <a:pPr marL="0" indent="0" eaLnBrk="1" hangingPunct="1">
              <a:buNone/>
            </a:pP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     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A3AB99-8848-4958-853A-17C82B5F2CC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7" descr="figure 5-7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3859213"/>
            <a:ext cx="6783387" cy="290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0" dirty="0" err="1" smtClean="0">
                <a:latin typeface="Andalus" pitchFamily="18" charset="-78"/>
                <a:cs typeface="Andalus" pitchFamily="18" charset="-78"/>
              </a:rPr>
              <a:t>Proteínas</a:t>
            </a:r>
            <a:r>
              <a:rPr lang="en-US" b="0" dirty="0" smtClean="0">
                <a:latin typeface="Andalus" pitchFamily="18" charset="-78"/>
                <a:cs typeface="Andalus" pitchFamily="18" charset="-78"/>
              </a:rPr>
              <a:t> de </a:t>
            </a:r>
            <a:r>
              <a:rPr lang="en-US" b="0" dirty="0" err="1" smtClean="0">
                <a:latin typeface="Andalus" pitchFamily="18" charset="-78"/>
                <a:cs typeface="Andalus" pitchFamily="18" charset="-78"/>
              </a:rPr>
              <a:t>membrana</a:t>
            </a:r>
            <a:endParaRPr lang="en-US" b="0" dirty="0" smtClean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534400" cy="2286000"/>
          </a:xfrm>
        </p:spPr>
        <p:txBody>
          <a:bodyPr/>
          <a:lstStyle/>
          <a:p>
            <a:pPr marL="514350" indent="-514350" eaLnBrk="1" hangingPunct="1">
              <a:buFontTx/>
              <a:buAutoNum type="arabicPeriod"/>
            </a:pP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Canais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ou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transportadores</a:t>
            </a:r>
            <a:endParaRPr lang="en-US" dirty="0">
              <a:latin typeface="Andalus" pitchFamily="18" charset="-78"/>
              <a:cs typeface="Andalus" pitchFamily="18" charset="-78"/>
            </a:endParaRPr>
          </a:p>
          <a:p>
            <a:pPr marL="0" lvl="1" indent="0" eaLnBrk="1" hangingPunct="1">
              <a:buNone/>
            </a:pPr>
            <a:r>
              <a:rPr lang="en-US" dirty="0" smtClean="0">
                <a:latin typeface="Andalus" pitchFamily="18" charset="-78"/>
                <a:cs typeface="Andalus" pitchFamily="18" charset="-78"/>
              </a:rPr>
              <a:t>	Move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moléculas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ou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íons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unidirecionalmente</a:t>
            </a:r>
            <a:endParaRPr lang="en-US" dirty="0" smtClean="0">
              <a:latin typeface="Andalus" pitchFamily="18" charset="-78"/>
              <a:cs typeface="Andalus" pitchFamily="18" charset="-78"/>
            </a:endParaRPr>
          </a:p>
          <a:p>
            <a:pPr marL="514350" indent="-514350" eaLnBrk="1" hangingPunct="1">
              <a:buFontTx/>
              <a:buAutoNum type="arabicPeriod"/>
            </a:pP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Receptores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</a:p>
          <a:p>
            <a:pPr lvl="1" eaLnBrk="1" hangingPunct="1"/>
            <a:r>
              <a:rPr lang="en-US" dirty="0" err="1" smtClean="0">
                <a:latin typeface="Andalus" pitchFamily="18" charset="-78"/>
                <a:cs typeface="Andalus" pitchFamily="18" charset="-78"/>
              </a:rPr>
              <a:t>Reconhecem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compostos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especificamente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e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respondem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(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íons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,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moléculas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,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proteínas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) 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C63D8C-E3B6-4C3D-94E0-5582BAD462B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19200"/>
            <a:ext cx="8305800" cy="2362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latin typeface="Andalus" pitchFamily="18" charset="-78"/>
                <a:cs typeface="Andalus" pitchFamily="18" charset="-78"/>
              </a:rPr>
              <a:t>3.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Glicoproteínas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</a:p>
          <a:p>
            <a:pPr lvl="1" eaLnBrk="1" hangingPunct="1"/>
            <a:r>
              <a:rPr lang="en-US" dirty="0" err="1" smtClean="0">
                <a:latin typeface="Andalus" pitchFamily="18" charset="-78"/>
                <a:cs typeface="Andalus" pitchFamily="18" charset="-78"/>
              </a:rPr>
              <a:t>Identifica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o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tipo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celular</a:t>
            </a:r>
            <a:endParaRPr lang="en-US" dirty="0" smtClean="0">
              <a:latin typeface="Andalus" pitchFamily="18" charset="-78"/>
              <a:cs typeface="Andalus" pitchFamily="18" charset="-78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latin typeface="Andalus" pitchFamily="18" charset="-78"/>
                <a:cs typeface="Andalus" pitchFamily="18" charset="-78"/>
              </a:rPr>
              <a:t>4.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enzimas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</a:t>
            </a:r>
          </a:p>
          <a:p>
            <a:pPr lvl="1" eaLnBrk="1" hangingPunct="1"/>
            <a:r>
              <a:rPr lang="en-US" dirty="0" err="1" smtClean="0">
                <a:latin typeface="Andalus" pitchFamily="18" charset="-78"/>
                <a:cs typeface="Andalus" pitchFamily="18" charset="-78"/>
              </a:rPr>
              <a:t>Catalisa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produção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de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compostos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(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sinalização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)</a:t>
            </a:r>
            <a:endParaRPr lang="en-US" sz="2400" dirty="0" smtClean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20484" name="Picture 9" descr="figure 5-7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934" y="3733800"/>
            <a:ext cx="5791200" cy="2476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b="0" dirty="0" err="1" smtClean="0">
                <a:latin typeface="Andalus" pitchFamily="18" charset="-78"/>
                <a:cs typeface="Andalus" pitchFamily="18" charset="-78"/>
              </a:rPr>
              <a:t>Proteínas</a:t>
            </a:r>
            <a:r>
              <a:rPr lang="en-US" b="0" dirty="0" smtClean="0">
                <a:latin typeface="Andalus" pitchFamily="18" charset="-78"/>
                <a:cs typeface="Andalus" pitchFamily="18" charset="-78"/>
              </a:rPr>
              <a:t> de </a:t>
            </a:r>
            <a:r>
              <a:rPr lang="en-US" b="0" dirty="0" err="1" smtClean="0">
                <a:latin typeface="Andalus" pitchFamily="18" charset="-78"/>
                <a:cs typeface="Andalus" pitchFamily="18" charset="-78"/>
              </a:rPr>
              <a:t>membrana</a:t>
            </a:r>
            <a:endParaRPr lang="en-US" b="0" dirty="0" smtClean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A3AB99-8848-4958-853A-17C82B5F2CC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latin typeface="Andalus" pitchFamily="18" charset="-78"/>
                <a:cs typeface="Andalus" pitchFamily="18" charset="-78"/>
              </a:rPr>
              <a:t>Parede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celular</a:t>
            </a:r>
            <a:endParaRPr lang="en-US" dirty="0" smtClean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447800"/>
          </a:xfrm>
        </p:spPr>
        <p:txBody>
          <a:bodyPr/>
          <a:lstStyle/>
          <a:p>
            <a:pPr eaLnBrk="1" hangingPunct="1"/>
            <a:r>
              <a:rPr lang="en-US" dirty="0" err="1" smtClean="0">
                <a:latin typeface="Andalus" pitchFamily="18" charset="-78"/>
                <a:cs typeface="Andalus" pitchFamily="18" charset="-78"/>
              </a:rPr>
              <a:t>Plantas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,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fungos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,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bactérias</a:t>
            </a:r>
            <a:endParaRPr lang="en-US" dirty="0" smtClean="0">
              <a:latin typeface="Andalus" pitchFamily="18" charset="-78"/>
              <a:cs typeface="Andalus" pitchFamily="18" charset="-78"/>
            </a:endParaRPr>
          </a:p>
          <a:p>
            <a:pPr eaLnBrk="1" hangingPunct="1"/>
            <a:r>
              <a:rPr lang="en-US" dirty="0" err="1" smtClean="0">
                <a:latin typeface="Andalus" pitchFamily="18" charset="-78"/>
                <a:cs typeface="Andalus" pitchFamily="18" charset="-78"/>
              </a:rPr>
              <a:t>Reveste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a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membrana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plasmática</a:t>
            </a:r>
            <a:endParaRPr lang="en-US" dirty="0" smtClean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21508" name="Picture 7" descr="figure 5-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819400"/>
            <a:ext cx="3983377" cy="320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C63D8C-E3B6-4C3D-94E0-5582BAD462B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 smtClean="0">
                <a:latin typeface="Andalus" pitchFamily="18" charset="-78"/>
                <a:cs typeface="Andalus" pitchFamily="18" charset="-78"/>
              </a:rPr>
              <a:t>Diferenças nas paredes celulares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1447800"/>
            <a:ext cx="5181600" cy="1219200"/>
          </a:xfrm>
        </p:spPr>
        <p:txBody>
          <a:bodyPr/>
          <a:lstStyle/>
          <a:p>
            <a:pPr eaLnBrk="1" hangingPunct="1"/>
            <a:r>
              <a:rPr lang="pt-BR" smtClean="0">
                <a:latin typeface="Andalus" pitchFamily="18" charset="-78"/>
                <a:cs typeface="Andalus" pitchFamily="18" charset="-78"/>
              </a:rPr>
              <a:t>Plantas –celulose</a:t>
            </a:r>
          </a:p>
          <a:p>
            <a:pPr eaLnBrk="1" hangingPunct="1"/>
            <a:r>
              <a:rPr lang="pt-BR" smtClean="0">
                <a:latin typeface="Andalus" pitchFamily="18" charset="-78"/>
                <a:cs typeface="Andalus" pitchFamily="18" charset="-78"/>
              </a:rPr>
              <a:t>Fungos – contem quitina</a:t>
            </a:r>
          </a:p>
        </p:txBody>
      </p:sp>
      <p:pic>
        <p:nvPicPr>
          <p:cNvPr id="22532" name="Picture 8" descr="figure 5-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971800"/>
            <a:ext cx="4267200" cy="343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C63D8C-E3B6-4C3D-94E0-5582BAD462B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8" descr="figure 5-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831975"/>
            <a:ext cx="4352925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latin typeface="Andalus" pitchFamily="18" charset="-78"/>
                <a:cs typeface="Andalus" pitchFamily="18" charset="-78"/>
              </a:rPr>
              <a:t>Núcleo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2133600"/>
            <a:ext cx="4038600" cy="3810000"/>
          </a:xfrm>
        </p:spPr>
        <p:txBody>
          <a:bodyPr/>
          <a:lstStyle/>
          <a:p>
            <a:pPr eaLnBrk="1" hangingPunct="1"/>
            <a:endParaRPr lang="en-US" sz="2800" dirty="0" smtClean="0">
              <a:latin typeface="Andalus" pitchFamily="18" charset="-78"/>
              <a:cs typeface="Andalus" pitchFamily="18" charset="-78"/>
            </a:endParaRPr>
          </a:p>
          <a:p>
            <a:pPr eaLnBrk="1" hangingPunct="1"/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Contém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 </a:t>
            </a:r>
          </a:p>
          <a:p>
            <a:pPr lvl="1" eaLnBrk="1" hangingPunct="1"/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Cromossosos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(ADN)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A3AB99-8848-4958-853A-17C82B5F2CC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Células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702175" cy="4525963"/>
          </a:xfrm>
        </p:spPr>
        <p:txBody>
          <a:bodyPr/>
          <a:lstStyle/>
          <a:p>
            <a:pPr eaLnBrk="1" hangingPunct="1"/>
            <a:r>
              <a:rPr lang="en-US" sz="2800" smtClean="0"/>
              <a:t>Menor unidade da vida</a:t>
            </a:r>
          </a:p>
          <a:p>
            <a:pPr eaLnBrk="1" hangingPunct="1"/>
            <a:r>
              <a:rPr lang="en-US" sz="2800" smtClean="0"/>
              <a:t>microscópica</a:t>
            </a:r>
          </a:p>
        </p:txBody>
      </p:sp>
      <p:pic>
        <p:nvPicPr>
          <p:cNvPr id="3076" name="Picture 11" descr="figure 5-1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62288"/>
            <a:ext cx="3546475" cy="318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2" descr="figure 5-1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5" y="1371600"/>
            <a:ext cx="3281363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A3AB99-8848-4958-853A-17C82B5F2CC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7" descr="figure 5-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505200"/>
            <a:ext cx="3505200" cy="289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err="1" smtClean="0">
                <a:latin typeface="Andalus" pitchFamily="18" charset="-78"/>
                <a:cs typeface="Andalus" pitchFamily="18" charset="-78"/>
              </a:rPr>
              <a:t>Retículo</a:t>
            </a:r>
            <a:r>
              <a:rPr lang="en-US" sz="4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4000" dirty="0" err="1" smtClean="0">
                <a:latin typeface="Andalus" pitchFamily="18" charset="-78"/>
                <a:cs typeface="Andalus" pitchFamily="18" charset="-78"/>
              </a:rPr>
              <a:t>endoplasmático</a:t>
            </a:r>
            <a:r>
              <a:rPr lang="en-US" sz="4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4000" dirty="0" err="1" smtClean="0">
                <a:latin typeface="Andalus" pitchFamily="18" charset="-78"/>
                <a:cs typeface="Andalus" pitchFamily="18" charset="-78"/>
              </a:rPr>
              <a:t>rugoso</a:t>
            </a:r>
            <a:endParaRPr lang="en-US" sz="4000" dirty="0" smtClean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8305800" cy="2286000"/>
          </a:xfrm>
        </p:spPr>
        <p:txBody>
          <a:bodyPr/>
          <a:lstStyle/>
          <a:p>
            <a:pPr lvl="1" eaLnBrk="1" hangingPunct="1"/>
            <a:r>
              <a:rPr lang="en-US" dirty="0" err="1" smtClean="0">
                <a:latin typeface="Andalus" pitchFamily="18" charset="-78"/>
                <a:cs typeface="Andalus" pitchFamily="18" charset="-78"/>
              </a:rPr>
              <a:t>Síntese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de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proteínas</a:t>
            </a:r>
            <a:endParaRPr lang="en-US" dirty="0" smtClean="0">
              <a:latin typeface="Andalus" pitchFamily="18" charset="-78"/>
              <a:cs typeface="Andalus" pitchFamily="18" charset="-78"/>
            </a:endParaRPr>
          </a:p>
          <a:p>
            <a:pPr lvl="1" eaLnBrk="1" hangingPunct="1"/>
            <a:r>
              <a:rPr lang="en-US" dirty="0" err="1">
                <a:latin typeface="Andalus" pitchFamily="18" charset="-78"/>
                <a:cs typeface="Andalus" pitchFamily="18" charset="-78"/>
              </a:rPr>
              <a:t>Ribosomos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>
                <a:latin typeface="Andalus" pitchFamily="18" charset="-78"/>
                <a:cs typeface="Andalus" pitchFamily="18" charset="-78"/>
              </a:rPr>
              <a:t>ligados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 a </a:t>
            </a:r>
            <a:r>
              <a:rPr lang="en-US" dirty="0" err="1">
                <a:latin typeface="Andalus" pitchFamily="18" charset="-78"/>
                <a:cs typeface="Andalus" pitchFamily="18" charset="-78"/>
              </a:rPr>
              <a:t>superfície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 (</a:t>
            </a:r>
            <a:r>
              <a:rPr lang="en-US" dirty="0" err="1">
                <a:latin typeface="Andalus" pitchFamily="18" charset="-78"/>
                <a:cs typeface="Andalus" pitchFamily="18" charset="-78"/>
              </a:rPr>
              <a:t>membrana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 do RE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)</a:t>
            </a:r>
          </a:p>
          <a:p>
            <a:pPr lvl="1" eaLnBrk="1" hangingPunct="1"/>
            <a:r>
              <a:rPr lang="en-US" dirty="0" err="1" smtClean="0">
                <a:latin typeface="Andalus" pitchFamily="18" charset="-78"/>
                <a:cs typeface="Andalus" pitchFamily="18" charset="-78"/>
              </a:rPr>
              <a:t>Nem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todos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ribossomos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estão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associados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ao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RE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C63D8C-E3B6-4C3D-94E0-5582BAD462B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7" descr="figure 5-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971800"/>
            <a:ext cx="44958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latin typeface="Andalus" pitchFamily="18" charset="-78"/>
                <a:cs typeface="Andalus" pitchFamily="18" charset="-78"/>
              </a:rPr>
              <a:t>Aparato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de Golgi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524000"/>
            <a:ext cx="7391400" cy="1371600"/>
          </a:xfrm>
        </p:spPr>
        <p:txBody>
          <a:bodyPr/>
          <a:lstStyle/>
          <a:p>
            <a:pPr eaLnBrk="1" hangingPunct="1"/>
            <a:r>
              <a:rPr lang="en-US" dirty="0" err="1" smtClean="0">
                <a:latin typeface="Andalus" pitchFamily="18" charset="-78"/>
                <a:cs typeface="Andalus" pitchFamily="18" charset="-78"/>
              </a:rPr>
              <a:t>Processa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e define o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destino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de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proteínas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;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C63D8C-E3B6-4C3D-94E0-5582BAD462B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05000"/>
            <a:ext cx="7239000" cy="3581400"/>
          </a:xfrm>
        </p:spPr>
        <p:txBody>
          <a:bodyPr/>
          <a:lstStyle/>
          <a:p>
            <a:pPr marL="514350" indent="-514350" eaLnBrk="1" hangingPunct="1">
              <a:buFontTx/>
              <a:buAutoNum type="arabicPeriod"/>
            </a:pPr>
            <a:r>
              <a:rPr lang="pt-BR" smtClean="0">
                <a:latin typeface="Andalus" pitchFamily="18" charset="-78"/>
                <a:cs typeface="Andalus" pitchFamily="18" charset="-78"/>
              </a:rPr>
              <a:t>Moléculas dentro de vesículas se fundem com a membrana do AG</a:t>
            </a:r>
          </a:p>
          <a:p>
            <a:pPr marL="514350" indent="-514350" eaLnBrk="1" hangingPunct="1">
              <a:buFontTx/>
              <a:buAutoNum type="arabicPeriod"/>
            </a:pPr>
            <a:endParaRPr lang="pt-BR" smtClean="0">
              <a:latin typeface="Andalus" pitchFamily="18" charset="-78"/>
              <a:cs typeface="Andalus" pitchFamily="18" charset="-78"/>
            </a:endParaRPr>
          </a:p>
          <a:p>
            <a:pPr eaLnBrk="1" hangingPunct="1">
              <a:buFontTx/>
              <a:buNone/>
            </a:pPr>
            <a:r>
              <a:rPr lang="pt-BR" smtClean="0">
                <a:latin typeface="Andalus" pitchFamily="18" charset="-78"/>
                <a:cs typeface="Andalus" pitchFamily="18" charset="-78"/>
              </a:rPr>
              <a:t>2. São processadas no interior do AG</a:t>
            </a:r>
          </a:p>
          <a:p>
            <a:pPr eaLnBrk="1" hangingPunct="1">
              <a:buFontTx/>
              <a:buNone/>
            </a:pPr>
            <a:endParaRPr lang="pt-BR" smtClean="0">
              <a:latin typeface="Andalus" pitchFamily="18" charset="-78"/>
              <a:cs typeface="Andalus" pitchFamily="18" charset="-78"/>
            </a:endParaRPr>
          </a:p>
          <a:p>
            <a:pPr eaLnBrk="1" hangingPunct="1">
              <a:buFontTx/>
              <a:buNone/>
            </a:pPr>
            <a:r>
              <a:rPr lang="pt-BR" smtClean="0">
                <a:latin typeface="Andalus" pitchFamily="18" charset="-78"/>
                <a:cs typeface="Andalus" pitchFamily="18" charset="-78"/>
              </a:rPr>
              <a:t>3. Tráfico de moléculas: (citoplasma, secreção)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pt-BR" smtClean="0">
                <a:latin typeface="Andalus" pitchFamily="18" charset="-78"/>
                <a:cs typeface="Andalus" pitchFamily="18" charset="-78"/>
              </a:rPr>
              <a:t>Aparato de Golgi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C63D8C-E3B6-4C3D-94E0-5582BAD462B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6" descr="figure 5-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379413"/>
            <a:ext cx="6713537" cy="609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E34E8-8CB2-4B1E-84C0-C5B2F3BB1D35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8" descr="figure 5-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362200"/>
            <a:ext cx="364172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Lisossomos</a:t>
            </a:r>
            <a:endParaRPr lang="en-US" dirty="0" smtClean="0"/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590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err="1" smtClean="0"/>
              <a:t>Contem</a:t>
            </a:r>
            <a:r>
              <a:rPr lang="en-US" dirty="0" smtClean="0"/>
              <a:t> </a:t>
            </a:r>
            <a:r>
              <a:rPr lang="en-US" dirty="0" err="1" smtClean="0"/>
              <a:t>enzimas</a:t>
            </a:r>
            <a:r>
              <a:rPr lang="en-US" dirty="0" smtClean="0"/>
              <a:t> </a:t>
            </a:r>
            <a:r>
              <a:rPr lang="en-US" dirty="0" err="1" smtClean="0"/>
              <a:t>digestivas</a:t>
            </a:r>
            <a:r>
              <a:rPr lang="en-US" dirty="0" smtClean="0"/>
              <a:t> (proteases)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err="1" smtClean="0"/>
              <a:t>Funções</a:t>
            </a:r>
            <a:r>
              <a:rPr lang="en-US" dirty="0" smtClean="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err="1" smtClean="0"/>
              <a:t>Renovação</a:t>
            </a:r>
            <a:r>
              <a:rPr lang="en-US" dirty="0" smtClean="0"/>
              <a:t> </a:t>
            </a:r>
            <a:r>
              <a:rPr lang="en-US" dirty="0" err="1" smtClean="0"/>
              <a:t>celular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err="1" smtClean="0"/>
              <a:t>Defesa</a:t>
            </a:r>
            <a:r>
              <a:rPr lang="en-US" dirty="0" smtClean="0"/>
              <a:t> contra </a:t>
            </a:r>
            <a:r>
              <a:rPr lang="en-US" dirty="0" err="1" smtClean="0"/>
              <a:t>invasores</a:t>
            </a:r>
            <a:endParaRPr lang="en-US" dirty="0" smtClean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C63D8C-E3B6-4C3D-94E0-5582BAD462B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latin typeface="Andalus" pitchFamily="18" charset="-78"/>
                <a:cs typeface="Andalus" pitchFamily="18" charset="-78"/>
              </a:rPr>
              <a:t>Mitocondria</a:t>
            </a:r>
            <a:endParaRPr lang="en-US" dirty="0" smtClean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447800"/>
            <a:ext cx="7924800" cy="1295400"/>
          </a:xfrm>
        </p:spPr>
        <p:txBody>
          <a:bodyPr/>
          <a:lstStyle/>
          <a:p>
            <a:pPr eaLnBrk="1" hangingPunct="1"/>
            <a:r>
              <a:rPr lang="en-US" dirty="0" err="1" smtClean="0">
                <a:latin typeface="Andalus" pitchFamily="18" charset="-78"/>
                <a:cs typeface="Andalus" pitchFamily="18" charset="-78"/>
              </a:rPr>
              <a:t>Derivada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de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bactéria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(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simbiose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)</a:t>
            </a:r>
          </a:p>
          <a:p>
            <a:pPr eaLnBrk="1" hangingPunct="1"/>
            <a:r>
              <a:rPr lang="en-US" dirty="0" err="1" smtClean="0">
                <a:latin typeface="Andalus" pitchFamily="18" charset="-78"/>
                <a:cs typeface="Andalus" pitchFamily="18" charset="-78"/>
              </a:rPr>
              <a:t>Separada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por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uma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dupla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membrana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;</a:t>
            </a:r>
          </a:p>
          <a:p>
            <a:pPr eaLnBrk="1" hangingPunct="1"/>
            <a:r>
              <a:rPr lang="en-US" dirty="0" err="1" smtClean="0">
                <a:latin typeface="Andalus" pitchFamily="18" charset="-78"/>
                <a:cs typeface="Andalus" pitchFamily="18" charset="-78"/>
              </a:rPr>
              <a:t>Contém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ADN</a:t>
            </a:r>
          </a:p>
        </p:txBody>
      </p:sp>
      <p:pic>
        <p:nvPicPr>
          <p:cNvPr id="45060" name="Picture 7" descr="figure 5-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514600"/>
            <a:ext cx="2894013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C63D8C-E3B6-4C3D-94E0-5582BAD462B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err="1" smtClean="0">
                <a:latin typeface="Andalus" pitchFamily="18" charset="-78"/>
                <a:cs typeface="Andalus" pitchFamily="18" charset="-78"/>
              </a:rPr>
              <a:t>Organela</a:t>
            </a:r>
            <a:r>
              <a:rPr lang="en-US" sz="4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4000" dirty="0" err="1" smtClean="0">
                <a:latin typeface="Andalus" pitchFamily="18" charset="-78"/>
                <a:cs typeface="Andalus" pitchFamily="18" charset="-78"/>
              </a:rPr>
              <a:t>derivada</a:t>
            </a:r>
            <a:r>
              <a:rPr lang="en-US" sz="4000" dirty="0" smtClean="0">
                <a:latin typeface="Andalus" pitchFamily="18" charset="-78"/>
                <a:cs typeface="Andalus" pitchFamily="18" charset="-78"/>
              </a:rPr>
              <a:t> de </a:t>
            </a:r>
            <a:r>
              <a:rPr lang="en-US" sz="4000" dirty="0" err="1" smtClean="0">
                <a:latin typeface="Andalus" pitchFamily="18" charset="-78"/>
                <a:cs typeface="Andalus" pitchFamily="18" charset="-78"/>
              </a:rPr>
              <a:t>bactéria</a:t>
            </a:r>
            <a:endParaRPr lang="en-US" sz="4000" dirty="0" smtClean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371600"/>
            <a:ext cx="6324600" cy="4525963"/>
          </a:xfrm>
        </p:spPr>
        <p:txBody>
          <a:bodyPr/>
          <a:lstStyle/>
          <a:p>
            <a:pPr eaLnBrk="1" hangingPunct="1"/>
            <a:r>
              <a:rPr lang="en-US" dirty="0" err="1" smtClean="0"/>
              <a:t>Derivada</a:t>
            </a:r>
            <a:r>
              <a:rPr lang="en-US" dirty="0" smtClean="0"/>
              <a:t> da </a:t>
            </a:r>
            <a:r>
              <a:rPr lang="en-US" dirty="0" err="1" smtClean="0"/>
              <a:t>simbiose</a:t>
            </a:r>
            <a:r>
              <a:rPr lang="en-US" dirty="0" smtClean="0"/>
              <a:t> com </a:t>
            </a:r>
            <a:r>
              <a:rPr lang="en-US" dirty="0" err="1" smtClean="0"/>
              <a:t>bactéria</a:t>
            </a:r>
            <a:endParaRPr lang="en-US" dirty="0" smtClean="0"/>
          </a:p>
          <a:p>
            <a:pPr eaLnBrk="1" hangingPunct="1"/>
            <a:r>
              <a:rPr lang="en-US" dirty="0" err="1" smtClean="0"/>
              <a:t>Associação</a:t>
            </a:r>
            <a:r>
              <a:rPr lang="en-US" dirty="0" smtClean="0"/>
              <a:t> </a:t>
            </a:r>
            <a:r>
              <a:rPr lang="en-US" dirty="0" err="1" smtClean="0"/>
              <a:t>muito</a:t>
            </a:r>
            <a:r>
              <a:rPr lang="en-US" dirty="0" smtClean="0"/>
              <a:t> </a:t>
            </a:r>
            <a:r>
              <a:rPr lang="en-US" dirty="0" err="1" smtClean="0"/>
              <a:t>antiga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err="1" smtClean="0"/>
              <a:t>Teoria</a:t>
            </a:r>
            <a:r>
              <a:rPr lang="en-US" dirty="0" smtClean="0"/>
              <a:t> </a:t>
            </a:r>
          </a:p>
          <a:p>
            <a:pPr lvl="1" eaLnBrk="1" hangingPunct="1"/>
            <a:r>
              <a:rPr lang="en-US" dirty="0" err="1" smtClean="0"/>
              <a:t>Evolução</a:t>
            </a:r>
            <a:r>
              <a:rPr lang="en-US" dirty="0" smtClean="0"/>
              <a:t> da </a:t>
            </a:r>
            <a:r>
              <a:rPr lang="en-US" dirty="0" err="1" smtClean="0"/>
              <a:t>célula</a:t>
            </a:r>
            <a:endParaRPr lang="en-US" dirty="0" smtClean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C63D8C-E3B6-4C3D-94E0-5582BAD462BF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latin typeface="Andalus" pitchFamily="18" charset="-78"/>
                <a:cs typeface="Andalus" pitchFamily="18" charset="-78"/>
              </a:rPr>
              <a:t>Mitocondria</a:t>
            </a:r>
            <a:endParaRPr lang="en-US" dirty="0" smtClean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latin typeface="Andalus" pitchFamily="18" charset="-78"/>
                <a:cs typeface="Andalus" pitchFamily="18" charset="-78"/>
              </a:rPr>
              <a:t>Metabolismo</a:t>
            </a:r>
            <a:endParaRPr lang="en-US" dirty="0" smtClean="0">
              <a:latin typeface="Andalus" pitchFamily="18" charset="-78"/>
              <a:cs typeface="Andalus" pitchFamily="18" charset="-78"/>
            </a:endParaRPr>
          </a:p>
          <a:p>
            <a:pPr eaLnBrk="1" hangingPunct="1"/>
            <a:endParaRPr lang="en-US" dirty="0">
              <a:latin typeface="Andalus" pitchFamily="18" charset="-78"/>
              <a:cs typeface="Andalus" pitchFamily="18" charset="-78"/>
            </a:endParaRPr>
          </a:p>
          <a:p>
            <a:pPr eaLnBrk="1" hangingPunct="1"/>
            <a:r>
              <a:rPr lang="en-US" dirty="0" err="1" smtClean="0">
                <a:latin typeface="Andalus" pitchFamily="18" charset="-78"/>
                <a:cs typeface="Andalus" pitchFamily="18" charset="-78"/>
              </a:rPr>
              <a:t>Respiração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celular</a:t>
            </a:r>
            <a:endParaRPr lang="en-US" dirty="0" smtClean="0">
              <a:latin typeface="Andalus" pitchFamily="18" charset="-78"/>
              <a:cs typeface="Andalus" pitchFamily="18" charset="-78"/>
            </a:endParaRPr>
          </a:p>
          <a:p>
            <a:pPr eaLnBrk="1" hangingPunct="1"/>
            <a:endParaRPr lang="en-US" dirty="0">
              <a:latin typeface="Andalus" pitchFamily="18" charset="-78"/>
              <a:cs typeface="Andalus" pitchFamily="18" charset="-78"/>
            </a:endParaRPr>
          </a:p>
          <a:p>
            <a:pPr eaLnBrk="1" hangingPunct="1"/>
            <a:r>
              <a:rPr lang="en-US" dirty="0" err="1" smtClean="0">
                <a:latin typeface="Andalus" pitchFamily="18" charset="-78"/>
                <a:cs typeface="Andalus" pitchFamily="18" charset="-78"/>
              </a:rPr>
              <a:t>Síntese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de ATP</a:t>
            </a:r>
          </a:p>
        </p:txBody>
      </p:sp>
      <p:pic>
        <p:nvPicPr>
          <p:cNvPr id="46084" name="Picture 7" descr="figure 5-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057400"/>
            <a:ext cx="31877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C63D8C-E3B6-4C3D-94E0-5582BAD462BF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dirty="0" err="1" smtClean="0">
                <a:latin typeface="Andalus" pitchFamily="18" charset="-78"/>
                <a:cs typeface="Andalus" pitchFamily="18" charset="-78"/>
              </a:rPr>
              <a:t>Transporte</a:t>
            </a:r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200" dirty="0" err="1" smtClean="0">
                <a:latin typeface="Andalus" pitchFamily="18" charset="-78"/>
                <a:cs typeface="Andalus" pitchFamily="18" charset="-78"/>
              </a:rPr>
              <a:t>através</a:t>
            </a:r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 da </a:t>
            </a:r>
            <a:r>
              <a:rPr lang="en-US" sz="3200" dirty="0" err="1" smtClean="0">
                <a:latin typeface="Andalus" pitchFamily="18" charset="-78"/>
                <a:cs typeface="Andalus" pitchFamily="18" charset="-78"/>
              </a:rPr>
              <a:t>Membrana</a:t>
            </a:r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200" dirty="0" err="1" smtClean="0">
                <a:latin typeface="Andalus" pitchFamily="18" charset="-78"/>
                <a:cs typeface="Andalus" pitchFamily="18" charset="-78"/>
              </a:rPr>
              <a:t>plasmática</a:t>
            </a:r>
            <a:endParaRPr lang="en-US" sz="3200" dirty="0" smtClean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332037"/>
            <a:ext cx="8229600" cy="3306763"/>
          </a:xfrm>
        </p:spPr>
        <p:txBody>
          <a:bodyPr/>
          <a:lstStyle/>
          <a:p>
            <a:pPr eaLnBrk="1" hangingPunct="1"/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Poucas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moléculas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cruzam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a </a:t>
            </a:r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membrana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livremente</a:t>
            </a:r>
            <a:endParaRPr lang="en-US" sz="2800" dirty="0" smtClean="0">
              <a:latin typeface="Andalus" pitchFamily="18" charset="-78"/>
              <a:cs typeface="Andalus" pitchFamily="18" charset="-78"/>
            </a:endParaRPr>
          </a:p>
          <a:p>
            <a:pPr lvl="1" eaLnBrk="1" hangingPunct="1"/>
            <a:r>
              <a:rPr lang="en-US" dirty="0" smtClean="0">
                <a:latin typeface="Andalus" pitchFamily="18" charset="-78"/>
                <a:cs typeface="Andalus" pitchFamily="18" charset="-78"/>
              </a:rPr>
              <a:t>H</a:t>
            </a:r>
            <a:r>
              <a:rPr lang="en-US" baseline="-25000" dirty="0" smtClean="0">
                <a:latin typeface="Andalus" pitchFamily="18" charset="-78"/>
                <a:cs typeface="Andalus" pitchFamily="18" charset="-78"/>
              </a:rPr>
              <a:t>2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O, CO</a:t>
            </a:r>
            <a:r>
              <a:rPr lang="en-US" baseline="-25000" dirty="0" smtClean="0">
                <a:latin typeface="Andalus" pitchFamily="18" charset="-78"/>
                <a:cs typeface="Andalus" pitchFamily="18" charset="-78"/>
              </a:rPr>
              <a:t>2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, O</a:t>
            </a:r>
            <a:r>
              <a:rPr lang="en-US" baseline="-25000" dirty="0" smtClean="0">
                <a:latin typeface="Andalus" pitchFamily="18" charset="-78"/>
                <a:cs typeface="Andalus" pitchFamily="18" charset="-78"/>
              </a:rPr>
              <a:t>2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, NO</a:t>
            </a:r>
            <a:r>
              <a:rPr lang="en-US" baseline="30000" dirty="0" smtClean="0">
                <a:latin typeface="Andalus" pitchFamily="18" charset="-78"/>
                <a:cs typeface="Andalus" pitchFamily="18" charset="-78"/>
                <a:sym typeface="Symbol" panose="05050102010706020507" pitchFamily="18" charset="2"/>
              </a:rPr>
              <a:t>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(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moléculas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neutras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e de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pequena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massa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molecular)</a:t>
            </a:r>
          </a:p>
          <a:p>
            <a:pPr lvl="1" eaLnBrk="1" hangingPunct="1"/>
            <a:endParaRPr lang="en-US" dirty="0" smtClean="0">
              <a:latin typeface="Andalus" pitchFamily="18" charset="-78"/>
              <a:cs typeface="Andalus" pitchFamily="18" charset="-78"/>
            </a:endParaRPr>
          </a:p>
          <a:p>
            <a:pPr eaLnBrk="1" hangingPunct="1"/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Proteínas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embebidas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na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membrana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transportam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outras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moléculas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(</a:t>
            </a:r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minerais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(</a:t>
            </a:r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íons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), </a:t>
            </a:r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aminoácidos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, </a:t>
            </a:r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nutrientes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, </a:t>
            </a:r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compostos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em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geral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, </a:t>
            </a:r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proteínas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)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C63D8C-E3B6-4C3D-94E0-5582BAD462BF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92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 descr="figure 5-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379413"/>
            <a:ext cx="8286750" cy="609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E34E8-8CB2-4B1E-84C0-C5B2F3BB1D35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38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err="1" smtClean="0">
                <a:latin typeface="Andalus" pitchFamily="18" charset="-78"/>
                <a:cs typeface="Andalus" pitchFamily="18" charset="-78"/>
              </a:rPr>
              <a:t>Princípios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da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teoria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celular</a:t>
            </a:r>
            <a:endParaRPr lang="en-US" dirty="0" smtClean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371600"/>
            <a:ext cx="7162800" cy="4572000"/>
          </a:xfrm>
        </p:spPr>
        <p:txBody>
          <a:bodyPr/>
          <a:lstStyle/>
          <a:p>
            <a:pPr eaLnBrk="1" hangingPunct="1"/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Todos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os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seres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vivos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são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feitos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de </a:t>
            </a:r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células</a:t>
            </a:r>
            <a:endParaRPr lang="en-US" sz="2800" dirty="0" smtClean="0">
              <a:latin typeface="Andalus" pitchFamily="18" charset="-78"/>
              <a:cs typeface="Andalus" pitchFamily="18" charset="-78"/>
            </a:endParaRPr>
          </a:p>
          <a:p>
            <a:pPr eaLnBrk="1" hangingPunct="1"/>
            <a:endParaRPr lang="en-US" sz="2800" dirty="0" smtClean="0">
              <a:latin typeface="Andalus" pitchFamily="18" charset="-78"/>
              <a:cs typeface="Andalus" pitchFamily="18" charset="-78"/>
            </a:endParaRPr>
          </a:p>
          <a:p>
            <a:pPr eaLnBrk="1" hangingPunct="1"/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A </a:t>
            </a:r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célula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é  a </a:t>
            </a:r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menor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unidade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estrutural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e </a:t>
            </a:r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funcional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de </a:t>
            </a:r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todos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os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organismos</a:t>
            </a:r>
            <a:endParaRPr lang="en-US" sz="2800" dirty="0" smtClean="0">
              <a:latin typeface="Andalus" pitchFamily="18" charset="-78"/>
              <a:cs typeface="Andalus" pitchFamily="18" charset="-78"/>
            </a:endParaRPr>
          </a:p>
          <a:p>
            <a:pPr eaLnBrk="1" hangingPunct="1"/>
            <a:endParaRPr lang="en-US" sz="2800" dirty="0" smtClean="0">
              <a:latin typeface="Andalus" pitchFamily="18" charset="-78"/>
              <a:cs typeface="Andalus" pitchFamily="18" charset="-78"/>
            </a:endParaRPr>
          </a:p>
          <a:p>
            <a:pPr eaLnBrk="1" hangingPunct="1"/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Todas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as </a:t>
            </a:r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células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são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provenientes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de </a:t>
            </a:r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células</a:t>
            </a:r>
            <a:endParaRPr lang="en-US" sz="2800" dirty="0" smtClean="0">
              <a:latin typeface="Andalus" pitchFamily="18" charset="-78"/>
              <a:cs typeface="Andalus" pitchFamily="18" charset="-78"/>
            </a:endParaRPr>
          </a:p>
          <a:p>
            <a:pPr eaLnBrk="1" hangingPunct="1"/>
            <a:endParaRPr lang="en-US" sz="2800" dirty="0">
              <a:latin typeface="Andalus" pitchFamily="18" charset="-78"/>
              <a:cs typeface="Andalus" pitchFamily="18" charset="-78"/>
            </a:endParaRPr>
          </a:p>
          <a:p>
            <a:pPr eaLnBrk="1" hangingPunct="1"/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Células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sofrem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diferenciações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e </a:t>
            </a:r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exercem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diferentes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funções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(</a:t>
            </a:r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expressão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de </a:t>
            </a:r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proteínas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)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C63D8C-E3B6-4C3D-94E0-5582BAD462B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err="1" smtClean="0"/>
              <a:t>transporte</a:t>
            </a:r>
            <a:endParaRPr lang="en-US" dirty="0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2057400"/>
            <a:ext cx="5486400" cy="4525963"/>
          </a:xfrm>
        </p:spPr>
        <p:txBody>
          <a:bodyPr/>
          <a:lstStyle/>
          <a:p>
            <a:pPr eaLnBrk="1" hangingPunct="1"/>
            <a:r>
              <a:rPr lang="en-US" dirty="0" err="1" smtClean="0"/>
              <a:t>Transporte</a:t>
            </a:r>
            <a:r>
              <a:rPr lang="en-US" dirty="0" smtClean="0"/>
              <a:t> </a:t>
            </a:r>
            <a:r>
              <a:rPr lang="en-US" dirty="0" err="1" smtClean="0"/>
              <a:t>passivo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err="1" smtClean="0"/>
              <a:t>Transporte</a:t>
            </a:r>
            <a:r>
              <a:rPr lang="en-US" dirty="0" smtClean="0"/>
              <a:t> </a:t>
            </a:r>
            <a:r>
              <a:rPr lang="en-US" dirty="0" err="1" smtClean="0"/>
              <a:t>ativo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err="1" smtClean="0"/>
              <a:t>Endocitose</a:t>
            </a:r>
            <a:r>
              <a:rPr lang="en-US" dirty="0" smtClean="0"/>
              <a:t> </a:t>
            </a:r>
          </a:p>
          <a:p>
            <a:pPr eaLnBrk="1" hangingPunct="1">
              <a:buFontTx/>
              <a:buNone/>
            </a:pPr>
            <a:r>
              <a:rPr lang="en-US" dirty="0" smtClean="0"/>
              <a:t>   (</a:t>
            </a:r>
            <a:r>
              <a:rPr lang="en-US" sz="2800" dirty="0" err="1" smtClean="0"/>
              <a:t>fagocitose</a:t>
            </a:r>
            <a:r>
              <a:rPr lang="en-US" sz="2800" dirty="0" smtClean="0"/>
              <a:t> &amp; </a:t>
            </a:r>
            <a:r>
              <a:rPr lang="en-US" sz="2800" dirty="0" err="1" smtClean="0"/>
              <a:t>pinocitose</a:t>
            </a:r>
            <a:r>
              <a:rPr lang="en-US" sz="2800" dirty="0" smtClean="0"/>
              <a:t>)</a:t>
            </a:r>
          </a:p>
          <a:p>
            <a:pPr eaLnBrk="1" hangingPunct="1"/>
            <a:r>
              <a:rPr lang="en-US" dirty="0" err="1" smtClean="0"/>
              <a:t>Exocitose</a:t>
            </a:r>
            <a:r>
              <a:rPr lang="en-US" dirty="0" smtClean="0"/>
              <a:t> 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C63D8C-E3B6-4C3D-94E0-5582BAD462BF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Transporte</a:t>
            </a:r>
            <a:r>
              <a:rPr lang="en-US" dirty="0" smtClean="0"/>
              <a:t> </a:t>
            </a:r>
            <a:r>
              <a:rPr lang="en-US" dirty="0" err="1" smtClean="0"/>
              <a:t>passivo</a:t>
            </a:r>
            <a:endParaRPr lang="en-US" dirty="0" smtClean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err="1" smtClean="0"/>
              <a:t>espontâneo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err="1" smtClean="0"/>
              <a:t>Movimento</a:t>
            </a:r>
            <a:r>
              <a:rPr lang="en-US" dirty="0" smtClean="0"/>
              <a:t> </a:t>
            </a:r>
            <a:r>
              <a:rPr lang="en-US" dirty="0" err="1" smtClean="0"/>
              <a:t>devido</a:t>
            </a:r>
            <a:r>
              <a:rPr lang="en-US" dirty="0" smtClean="0"/>
              <a:t> </a:t>
            </a:r>
            <a:r>
              <a:rPr lang="en-US" dirty="0" err="1" smtClean="0"/>
              <a:t>ao</a:t>
            </a:r>
            <a:r>
              <a:rPr lang="en-US" dirty="0" smtClean="0"/>
              <a:t> </a:t>
            </a:r>
            <a:r>
              <a:rPr lang="en-US" dirty="0" err="1" smtClean="0"/>
              <a:t>gradiente</a:t>
            </a:r>
            <a:endParaRPr lang="en-US" dirty="0" smtClean="0"/>
          </a:p>
          <a:p>
            <a:pPr lvl="1" eaLnBrk="1" hangingPunct="1"/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 </a:t>
            </a:r>
            <a:r>
              <a:rPr lang="en-US" dirty="0" smtClean="0"/>
              <a:t>concentration, </a:t>
            </a:r>
            <a:r>
              <a:rPr lang="en-US" dirty="0" err="1" smtClean="0"/>
              <a:t>pressão</a:t>
            </a:r>
            <a:r>
              <a:rPr lang="en-US" dirty="0" smtClean="0"/>
              <a:t>, </a:t>
            </a:r>
            <a:r>
              <a:rPr lang="en-US" dirty="0" err="1" smtClean="0"/>
              <a:t>carga</a:t>
            </a:r>
            <a:endParaRPr lang="en-US" dirty="0" smtClean="0"/>
          </a:p>
          <a:p>
            <a:pPr lvl="1" eaLnBrk="1" hangingPunct="1"/>
            <a:endParaRPr lang="en-US" dirty="0" smtClean="0"/>
          </a:p>
          <a:p>
            <a:pPr eaLnBrk="1" hangingPunct="1"/>
            <a:r>
              <a:rPr lang="en-US" dirty="0" err="1" smtClean="0"/>
              <a:t>Movimento</a:t>
            </a:r>
            <a:r>
              <a:rPr lang="en-US" dirty="0" smtClean="0"/>
              <a:t> </a:t>
            </a:r>
            <a:r>
              <a:rPr lang="en-US" dirty="0" err="1" smtClean="0"/>
              <a:t>tende</a:t>
            </a:r>
            <a:r>
              <a:rPr lang="en-US" dirty="0" smtClean="0"/>
              <a:t> a </a:t>
            </a:r>
            <a:r>
              <a:rPr lang="en-US" dirty="0" err="1" smtClean="0"/>
              <a:t>diminuir</a:t>
            </a:r>
            <a:r>
              <a:rPr lang="en-US" dirty="0" smtClean="0"/>
              <a:t> o </a:t>
            </a:r>
            <a:r>
              <a:rPr lang="en-US" dirty="0" err="1" smtClean="0"/>
              <a:t>gradiente</a:t>
            </a:r>
            <a:endParaRPr lang="en-US" dirty="0" smtClean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C63D8C-E3B6-4C3D-94E0-5582BAD462BF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err="1" smtClean="0"/>
              <a:t>Tipos</a:t>
            </a:r>
            <a:r>
              <a:rPr lang="en-US" dirty="0" smtClean="0"/>
              <a:t> de </a:t>
            </a:r>
            <a:r>
              <a:rPr lang="en-US" dirty="0" err="1" smtClean="0"/>
              <a:t>transporte</a:t>
            </a:r>
            <a:r>
              <a:rPr lang="en-US" dirty="0" smtClean="0"/>
              <a:t> </a:t>
            </a:r>
            <a:r>
              <a:rPr lang="en-US" dirty="0" err="1" smtClean="0"/>
              <a:t>passivo</a:t>
            </a:r>
            <a:endParaRPr lang="en-US" dirty="0" smtClean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2200" y="2667000"/>
            <a:ext cx="4191000" cy="3657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1. </a:t>
            </a:r>
            <a:r>
              <a:rPr lang="en-US" dirty="0" err="1" smtClean="0"/>
              <a:t>Difusão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2. </a:t>
            </a:r>
            <a:r>
              <a:rPr lang="en-US" dirty="0" err="1" smtClean="0"/>
              <a:t>Osmose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3. </a:t>
            </a:r>
            <a:r>
              <a:rPr lang="en-US" dirty="0" err="1" smtClean="0"/>
              <a:t>Difusão</a:t>
            </a:r>
            <a:r>
              <a:rPr lang="en-US" dirty="0" smtClean="0"/>
              <a:t> </a:t>
            </a:r>
            <a:r>
              <a:rPr lang="en-US" dirty="0" err="1" smtClean="0"/>
              <a:t>facilitada</a:t>
            </a:r>
            <a:endParaRPr lang="en-US" dirty="0" smtClean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C63D8C-E3B6-4C3D-94E0-5582BAD462BF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7" descr="figure 5-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819400"/>
            <a:ext cx="5801638" cy="36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Difusão</a:t>
            </a:r>
            <a:endParaRPr lang="en-US" dirty="0" smtClean="0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 err="1" smtClean="0"/>
              <a:t>Moléculas</a:t>
            </a:r>
            <a:r>
              <a:rPr lang="en-US" dirty="0" smtClean="0"/>
              <a:t> se </a:t>
            </a:r>
            <a:r>
              <a:rPr lang="en-US" dirty="0" err="1" smtClean="0"/>
              <a:t>movem</a:t>
            </a:r>
            <a:r>
              <a:rPr lang="en-US" dirty="0" smtClean="0"/>
              <a:t> e </a:t>
            </a:r>
            <a:r>
              <a:rPr lang="en-US" dirty="0" err="1" smtClean="0"/>
              <a:t>eliminam</a:t>
            </a:r>
            <a:r>
              <a:rPr lang="en-US" dirty="0" smtClean="0"/>
              <a:t> o </a:t>
            </a:r>
            <a:r>
              <a:rPr lang="en-US" dirty="0" err="1" smtClean="0"/>
              <a:t>gradiente</a:t>
            </a:r>
            <a:r>
              <a:rPr lang="en-US" dirty="0" smtClean="0"/>
              <a:t> de </a:t>
            </a:r>
            <a:r>
              <a:rPr lang="en-US" dirty="0" err="1" smtClean="0"/>
              <a:t>concentração</a:t>
            </a:r>
            <a:endParaRPr lang="en-US" dirty="0" smtClean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C63D8C-E3B6-4C3D-94E0-5582BAD462BF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Osmose</a:t>
            </a:r>
            <a:endParaRPr lang="en-US" dirty="0" smtClean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229600" cy="4830762"/>
          </a:xfrm>
        </p:spPr>
        <p:txBody>
          <a:bodyPr/>
          <a:lstStyle/>
          <a:p>
            <a:pPr eaLnBrk="1" hangingPunct="1"/>
            <a:r>
              <a:rPr lang="en-US" dirty="0" smtClean="0"/>
              <a:t>Forma especial de </a:t>
            </a:r>
            <a:r>
              <a:rPr lang="en-US" dirty="0" err="1" smtClean="0"/>
              <a:t>difusão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err="1" smtClean="0"/>
              <a:t>Fluído</a:t>
            </a:r>
            <a:r>
              <a:rPr lang="en-US" dirty="0" smtClean="0"/>
              <a:t> se move </a:t>
            </a:r>
            <a:r>
              <a:rPr lang="en-US" dirty="0" err="1" smtClean="0"/>
              <a:t>para</a:t>
            </a:r>
            <a:r>
              <a:rPr lang="en-US" dirty="0" smtClean="0"/>
              <a:t> o </a:t>
            </a:r>
            <a:r>
              <a:rPr lang="en-US" dirty="0" err="1" smtClean="0"/>
              <a:t>compartimento</a:t>
            </a:r>
            <a:r>
              <a:rPr lang="en-US" dirty="0" smtClean="0"/>
              <a:t> com </a:t>
            </a:r>
            <a:r>
              <a:rPr lang="en-US" dirty="0" err="1" smtClean="0"/>
              <a:t>soluto</a:t>
            </a:r>
            <a:r>
              <a:rPr lang="en-US" dirty="0" smtClean="0"/>
              <a:t> de </a:t>
            </a:r>
            <a:r>
              <a:rPr lang="en-US" dirty="0" err="1" smtClean="0"/>
              <a:t>maior</a:t>
            </a:r>
            <a:r>
              <a:rPr lang="en-US" dirty="0" smtClean="0"/>
              <a:t> </a:t>
            </a:r>
            <a:r>
              <a:rPr lang="en-US" dirty="0" err="1" smtClean="0"/>
              <a:t>concentração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err="1" smtClean="0"/>
              <a:t>Frequentemente</a:t>
            </a:r>
            <a:r>
              <a:rPr lang="en-US" dirty="0" smtClean="0"/>
              <a:t> </a:t>
            </a:r>
            <a:r>
              <a:rPr lang="en-US" dirty="0" err="1" smtClean="0"/>
              <a:t>envolve</a:t>
            </a:r>
            <a:r>
              <a:rPr lang="en-US" dirty="0" smtClean="0"/>
              <a:t> o </a:t>
            </a:r>
            <a:r>
              <a:rPr lang="en-US" dirty="0" err="1" smtClean="0"/>
              <a:t>movimento</a:t>
            </a:r>
            <a:r>
              <a:rPr lang="en-US" dirty="0" smtClean="0"/>
              <a:t> de </a:t>
            </a:r>
            <a:r>
              <a:rPr lang="en-US" dirty="0" err="1" smtClean="0"/>
              <a:t>água</a:t>
            </a:r>
            <a:endParaRPr lang="en-US" dirty="0" smtClean="0"/>
          </a:p>
          <a:p>
            <a:pPr lvl="1" eaLnBrk="1" hangingPunct="1"/>
            <a:r>
              <a:rPr lang="en-US" dirty="0" smtClean="0"/>
              <a:t>Para o interior </a:t>
            </a:r>
            <a:r>
              <a:rPr lang="en-US" dirty="0" err="1" smtClean="0"/>
              <a:t>celular</a:t>
            </a:r>
            <a:endParaRPr lang="en-US" dirty="0" smtClean="0"/>
          </a:p>
          <a:p>
            <a:pPr lvl="1" eaLnBrk="1" hangingPunct="1"/>
            <a:r>
              <a:rPr lang="en-US" dirty="0" smtClean="0"/>
              <a:t>Para </a:t>
            </a:r>
            <a:r>
              <a:rPr lang="en-US" dirty="0" err="1" smtClean="0"/>
              <a:t>fora</a:t>
            </a:r>
            <a:r>
              <a:rPr lang="en-US" dirty="0" smtClean="0"/>
              <a:t> da </a:t>
            </a:r>
            <a:r>
              <a:rPr lang="en-US" dirty="0" err="1" smtClean="0"/>
              <a:t>célula</a:t>
            </a:r>
            <a:endParaRPr lang="en-US" dirty="0" smtClean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C63D8C-E3B6-4C3D-94E0-5582BAD462BF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387258"/>
            <a:ext cx="7239000" cy="5165942"/>
          </a:xfrm>
        </p:spPr>
        <p:txBody>
          <a:bodyPr/>
          <a:lstStyle/>
          <a:p>
            <a:pPr eaLnBrk="1" hangingPunct="1"/>
            <a:r>
              <a:rPr lang="en-US" dirty="0" smtClean="0"/>
              <a:t> </a:t>
            </a:r>
            <a:r>
              <a:rPr lang="en-US" dirty="0" err="1" smtClean="0"/>
              <a:t>solvente</a:t>
            </a:r>
            <a:r>
              <a:rPr lang="en-US" dirty="0" smtClean="0"/>
              <a:t> + </a:t>
            </a:r>
            <a:r>
              <a:rPr lang="en-US" dirty="0" err="1" smtClean="0"/>
              <a:t>soluto</a:t>
            </a:r>
            <a:r>
              <a:rPr lang="en-US" dirty="0" smtClean="0"/>
              <a:t> = </a:t>
            </a:r>
            <a:r>
              <a:rPr lang="en-US" dirty="0" err="1" smtClean="0"/>
              <a:t>solução</a:t>
            </a:r>
            <a:endParaRPr lang="en-US" dirty="0" smtClean="0"/>
          </a:p>
          <a:p>
            <a:pPr eaLnBrk="1" hangingPunct="1"/>
            <a:r>
              <a:rPr lang="en-US" dirty="0" err="1" smtClean="0"/>
              <a:t>Hipotônica</a:t>
            </a:r>
            <a:endParaRPr lang="en-US" dirty="0" smtClean="0"/>
          </a:p>
          <a:p>
            <a:pPr lvl="1" eaLnBrk="1" hangingPunct="1"/>
            <a:r>
              <a:rPr lang="en-US" dirty="0" err="1" smtClean="0"/>
              <a:t>Soluto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célula</a:t>
            </a:r>
            <a:r>
              <a:rPr lang="en-US" dirty="0" smtClean="0"/>
              <a:t> </a:t>
            </a:r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concentrado</a:t>
            </a:r>
            <a:endParaRPr lang="en-US" dirty="0" smtClean="0"/>
          </a:p>
          <a:p>
            <a:pPr lvl="1" eaLnBrk="1" hangingPunct="1"/>
            <a:r>
              <a:rPr lang="en-US" dirty="0" err="1" smtClean="0"/>
              <a:t>Água</a:t>
            </a:r>
            <a:r>
              <a:rPr lang="en-US" dirty="0" smtClean="0"/>
              <a:t> </a:t>
            </a:r>
            <a:r>
              <a:rPr lang="en-US" dirty="0" err="1" smtClean="0"/>
              <a:t>flui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a </a:t>
            </a:r>
            <a:r>
              <a:rPr lang="en-US" dirty="0" err="1" smtClean="0"/>
              <a:t>célula</a:t>
            </a:r>
            <a:endParaRPr lang="en-US" dirty="0" smtClean="0"/>
          </a:p>
          <a:p>
            <a:pPr eaLnBrk="1" hangingPunct="1"/>
            <a:r>
              <a:rPr lang="en-US" dirty="0" err="1" smtClean="0"/>
              <a:t>Isotônica</a:t>
            </a:r>
            <a:endParaRPr lang="en-US" dirty="0" smtClean="0"/>
          </a:p>
          <a:p>
            <a:pPr lvl="1" eaLnBrk="1" hangingPunct="1"/>
            <a:r>
              <a:rPr lang="en-US" dirty="0" err="1" smtClean="0"/>
              <a:t>Sem</a:t>
            </a:r>
            <a:r>
              <a:rPr lang="en-US" dirty="0" smtClean="0"/>
              <a:t> </a:t>
            </a:r>
            <a:r>
              <a:rPr lang="en-US" dirty="0" err="1" smtClean="0"/>
              <a:t>gradiente</a:t>
            </a:r>
            <a:r>
              <a:rPr lang="en-US" dirty="0" smtClean="0"/>
              <a:t> </a:t>
            </a:r>
          </a:p>
          <a:p>
            <a:pPr eaLnBrk="1" hangingPunct="1"/>
            <a:r>
              <a:rPr lang="en-US" dirty="0" err="1" smtClean="0"/>
              <a:t>Hipertônica</a:t>
            </a:r>
            <a:endParaRPr lang="en-US" dirty="0" smtClean="0"/>
          </a:p>
          <a:p>
            <a:pPr lvl="1" eaLnBrk="1" hangingPunct="1"/>
            <a:r>
              <a:rPr lang="en-US" dirty="0" err="1" smtClean="0"/>
              <a:t>Soluto</a:t>
            </a:r>
            <a:r>
              <a:rPr lang="en-US" dirty="0" smtClean="0"/>
              <a:t> </a:t>
            </a:r>
            <a:r>
              <a:rPr lang="en-US" dirty="0" err="1" smtClean="0"/>
              <a:t>fora</a:t>
            </a:r>
            <a:r>
              <a:rPr lang="en-US" dirty="0" smtClean="0"/>
              <a:t> da </a:t>
            </a:r>
            <a:r>
              <a:rPr lang="en-US" dirty="0" err="1" smtClean="0"/>
              <a:t>célula</a:t>
            </a:r>
            <a:r>
              <a:rPr lang="en-US" dirty="0" smtClean="0"/>
              <a:t> </a:t>
            </a:r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concentrado</a:t>
            </a:r>
            <a:endParaRPr lang="en-US" dirty="0" smtClean="0"/>
          </a:p>
          <a:p>
            <a:pPr lvl="1" eaLnBrk="1" hangingPunct="1"/>
            <a:r>
              <a:rPr lang="en-US" dirty="0" err="1" smtClean="0"/>
              <a:t>Água</a:t>
            </a:r>
            <a:r>
              <a:rPr lang="en-US" dirty="0" smtClean="0"/>
              <a:t> </a:t>
            </a:r>
            <a:r>
              <a:rPr lang="en-US" dirty="0" err="1" smtClean="0"/>
              <a:t>flui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fora</a:t>
            </a:r>
            <a:r>
              <a:rPr lang="en-US" dirty="0" smtClean="0"/>
              <a:t> da </a:t>
            </a:r>
            <a:r>
              <a:rPr lang="en-US" dirty="0" err="1" smtClean="0"/>
              <a:t>célula</a:t>
            </a:r>
            <a:endParaRPr lang="en-US" dirty="0" smtClean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C63D8C-E3B6-4C3D-94E0-5582BAD462BF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6" descr="figure 5-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617663"/>
            <a:ext cx="8535987" cy="362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E34E8-8CB2-4B1E-84C0-C5B2F3BB1D35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Difusão</a:t>
            </a:r>
            <a:r>
              <a:rPr lang="en-US" dirty="0" smtClean="0"/>
              <a:t> </a:t>
            </a:r>
            <a:r>
              <a:rPr lang="en-US" dirty="0" err="1" smtClean="0"/>
              <a:t>facilitada</a:t>
            </a:r>
            <a:endParaRPr lang="en-US" dirty="0" smtClean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81534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err="1" smtClean="0"/>
              <a:t>Membrana</a:t>
            </a:r>
            <a:r>
              <a:rPr lang="en-US" sz="2800" dirty="0" smtClean="0"/>
              <a:t> </a:t>
            </a:r>
            <a:r>
              <a:rPr lang="en-US" sz="2800" dirty="0" err="1" smtClean="0"/>
              <a:t>permeável</a:t>
            </a:r>
            <a:r>
              <a:rPr lang="en-US" sz="2800" dirty="0" smtClean="0"/>
              <a:t> </a:t>
            </a:r>
            <a:r>
              <a:rPr lang="en-US" sz="2800" dirty="0" err="1" smtClean="0"/>
              <a:t>ao</a:t>
            </a:r>
            <a:r>
              <a:rPr lang="en-US" sz="2800" dirty="0" smtClean="0"/>
              <a:t> </a:t>
            </a:r>
            <a:r>
              <a:rPr lang="en-US" sz="2800" dirty="0" err="1" smtClean="0"/>
              <a:t>soluto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err="1" smtClean="0"/>
              <a:t>canais</a:t>
            </a:r>
            <a:r>
              <a:rPr lang="en-US" sz="2800" dirty="0" smtClean="0"/>
              <a:t> (</a:t>
            </a:r>
            <a:r>
              <a:rPr lang="en-US" sz="2800" dirty="0" err="1" smtClean="0"/>
              <a:t>são</a:t>
            </a:r>
            <a:r>
              <a:rPr lang="en-US" sz="2800" dirty="0" smtClean="0"/>
              <a:t> </a:t>
            </a:r>
            <a:r>
              <a:rPr lang="en-US" sz="2800" dirty="0" err="1" smtClean="0"/>
              <a:t>específicos</a:t>
            </a:r>
            <a:r>
              <a:rPr lang="en-US" sz="2800" dirty="0" smtClean="0"/>
              <a:t>) </a:t>
            </a:r>
            <a:r>
              <a:rPr lang="en-US" sz="2800" dirty="0" err="1" smtClean="0"/>
              <a:t>facilitam</a:t>
            </a:r>
            <a:r>
              <a:rPr lang="en-US" sz="2800" dirty="0" smtClean="0"/>
              <a:t> </a:t>
            </a:r>
            <a:r>
              <a:rPr lang="en-US" sz="2800" dirty="0" err="1" smtClean="0"/>
              <a:t>moléculas</a:t>
            </a:r>
            <a:r>
              <a:rPr lang="en-US" sz="2800" dirty="0" smtClean="0"/>
              <a:t> </a:t>
            </a:r>
            <a:r>
              <a:rPr lang="en-US" sz="2800" dirty="0" err="1" smtClean="0"/>
              <a:t>ou</a:t>
            </a:r>
            <a:r>
              <a:rPr lang="en-US" sz="2800" dirty="0" smtClean="0"/>
              <a:t> </a:t>
            </a:r>
            <a:r>
              <a:rPr lang="en-US" sz="2800" dirty="0" err="1" smtClean="0"/>
              <a:t>íons</a:t>
            </a:r>
            <a:r>
              <a:rPr lang="en-US" sz="2800" dirty="0" smtClean="0"/>
              <a:t> </a:t>
            </a:r>
            <a:r>
              <a:rPr lang="en-US" sz="2800" dirty="0" err="1" smtClean="0"/>
              <a:t>através</a:t>
            </a:r>
            <a:r>
              <a:rPr lang="en-US" sz="2800" dirty="0" smtClean="0"/>
              <a:t> de </a:t>
            </a:r>
            <a:r>
              <a:rPr lang="en-US" sz="2800" dirty="0" err="1" smtClean="0"/>
              <a:t>membranas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err="1" smtClean="0"/>
              <a:t>Canais</a:t>
            </a:r>
            <a:r>
              <a:rPr lang="en-US" sz="2800" dirty="0" smtClean="0"/>
              <a:t> </a:t>
            </a:r>
            <a:r>
              <a:rPr lang="en-US" sz="2800" dirty="0" err="1" smtClean="0"/>
              <a:t>são</a:t>
            </a:r>
            <a:r>
              <a:rPr lang="en-US" sz="2800" dirty="0" smtClean="0"/>
              <a:t> </a:t>
            </a:r>
            <a:r>
              <a:rPr lang="en-US" sz="2800" dirty="0" err="1" smtClean="0"/>
              <a:t>proteínas</a:t>
            </a:r>
            <a:r>
              <a:rPr lang="en-US" sz="2800" dirty="0" smtClean="0"/>
              <a:t> de </a:t>
            </a:r>
            <a:r>
              <a:rPr lang="en-US" sz="2800" dirty="0" err="1" smtClean="0"/>
              <a:t>transporte</a:t>
            </a:r>
            <a:r>
              <a:rPr lang="en-US" sz="2800" dirty="0" smtClean="0"/>
              <a:t> </a:t>
            </a:r>
            <a:r>
              <a:rPr lang="en-US" sz="2800" dirty="0" err="1" smtClean="0"/>
              <a:t>localizadas</a:t>
            </a:r>
            <a:r>
              <a:rPr lang="en-US" sz="2800" dirty="0" smtClean="0"/>
              <a:t> </a:t>
            </a:r>
            <a:r>
              <a:rPr lang="en-US" sz="2800" dirty="0" err="1" smtClean="0"/>
              <a:t>nas</a:t>
            </a:r>
            <a:r>
              <a:rPr lang="en-US" sz="2800" dirty="0" smtClean="0"/>
              <a:t> </a:t>
            </a:r>
            <a:r>
              <a:rPr lang="en-US" sz="2800" dirty="0" err="1" smtClean="0"/>
              <a:t>membranas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   </a:t>
            </a:r>
            <a:r>
              <a:rPr lang="en-US" sz="2800" dirty="0" err="1" smtClean="0"/>
              <a:t>Exemplo</a:t>
            </a:r>
            <a:r>
              <a:rPr lang="en-US" sz="2800" dirty="0" smtClean="0"/>
              <a:t>: </a:t>
            </a:r>
            <a:r>
              <a:rPr lang="en-US" sz="2800" dirty="0" err="1" smtClean="0"/>
              <a:t>aquaporins</a:t>
            </a:r>
            <a:r>
              <a:rPr lang="en-US" sz="2800" dirty="0" smtClean="0"/>
              <a:t> </a:t>
            </a:r>
            <a:r>
              <a:rPr lang="en-US" sz="2800" dirty="0" err="1" smtClean="0"/>
              <a:t>facilitam</a:t>
            </a:r>
            <a:r>
              <a:rPr lang="en-US" sz="2800" dirty="0" smtClean="0"/>
              <a:t> o </a:t>
            </a:r>
            <a:r>
              <a:rPr lang="en-US" sz="2800" dirty="0" err="1" smtClean="0"/>
              <a:t>transporte</a:t>
            </a:r>
            <a:r>
              <a:rPr lang="en-US" sz="2800" dirty="0" smtClean="0"/>
              <a:t> de </a:t>
            </a:r>
            <a:r>
              <a:rPr lang="en-US" sz="2800" dirty="0" err="1" smtClean="0"/>
              <a:t>água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 </a:t>
            </a:r>
            <a:r>
              <a:rPr lang="en-US" sz="2800" dirty="0" err="1" smtClean="0"/>
              <a:t>Não</a:t>
            </a:r>
            <a:r>
              <a:rPr lang="en-US" sz="2800" dirty="0" smtClean="0"/>
              <a:t> </a:t>
            </a:r>
            <a:r>
              <a:rPr lang="en-US" sz="2800" dirty="0" err="1" smtClean="0"/>
              <a:t>existe</a:t>
            </a:r>
            <a:r>
              <a:rPr lang="en-US" sz="2800" dirty="0" smtClean="0"/>
              <a:t> </a:t>
            </a:r>
            <a:r>
              <a:rPr lang="en-US" sz="2800" dirty="0" err="1" smtClean="0"/>
              <a:t>uso</a:t>
            </a:r>
            <a:r>
              <a:rPr lang="en-US" sz="2800" dirty="0" smtClean="0"/>
              <a:t> de </a:t>
            </a:r>
            <a:r>
              <a:rPr lang="en-US" sz="2800" dirty="0" err="1" smtClean="0"/>
              <a:t>energia</a:t>
            </a:r>
            <a:endParaRPr lang="en-US" sz="2800" dirty="0" smtClean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C63D8C-E3B6-4C3D-94E0-5582BAD462BF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7" descr="figure 5-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76400"/>
            <a:ext cx="6553200" cy="348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err="1" smtClean="0"/>
              <a:t>Processo</a:t>
            </a:r>
            <a:r>
              <a:rPr lang="en-US" sz="4000" dirty="0" smtClean="0"/>
              <a:t> de </a:t>
            </a:r>
            <a:r>
              <a:rPr lang="en-US" sz="4000" dirty="0" err="1" smtClean="0"/>
              <a:t>difusão</a:t>
            </a:r>
            <a:r>
              <a:rPr lang="en-US" sz="4000" dirty="0" smtClean="0"/>
              <a:t> </a:t>
            </a:r>
            <a:r>
              <a:rPr lang="en-US" sz="4000" dirty="0" err="1" smtClean="0"/>
              <a:t>facilitada</a:t>
            </a:r>
            <a:endParaRPr lang="en-US" sz="4000" dirty="0" smtClean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C63D8C-E3B6-4C3D-94E0-5582BAD462BF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7" descr="figure 5-2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230" y="3048000"/>
            <a:ext cx="5410200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err="1" smtClean="0"/>
              <a:t>Transporte</a:t>
            </a:r>
            <a:r>
              <a:rPr lang="en-US" dirty="0" smtClean="0"/>
              <a:t> </a:t>
            </a:r>
            <a:r>
              <a:rPr lang="en-US" dirty="0" err="1" smtClean="0"/>
              <a:t>ativo</a:t>
            </a:r>
            <a:endParaRPr lang="en-US" dirty="0" smtClean="0"/>
          </a:p>
        </p:txBody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2500" y="1219200"/>
            <a:ext cx="7162800" cy="1981200"/>
          </a:xfrm>
        </p:spPr>
        <p:txBody>
          <a:bodyPr/>
          <a:lstStyle/>
          <a:p>
            <a:pPr eaLnBrk="1" hangingPunct="1"/>
            <a:r>
              <a:rPr lang="en-US" dirty="0" err="1" smtClean="0"/>
              <a:t>Transporte</a:t>
            </a:r>
            <a:r>
              <a:rPr lang="en-US" dirty="0" smtClean="0"/>
              <a:t> contra </a:t>
            </a:r>
            <a:r>
              <a:rPr lang="en-US" dirty="0" err="1" smtClean="0"/>
              <a:t>gradiente</a:t>
            </a:r>
            <a:endParaRPr lang="en-US" dirty="0" smtClean="0"/>
          </a:p>
          <a:p>
            <a:pPr eaLnBrk="1" hangingPunct="1"/>
            <a:r>
              <a:rPr lang="en-US" dirty="0" err="1" smtClean="0"/>
              <a:t>Requer</a:t>
            </a:r>
            <a:r>
              <a:rPr lang="en-US" dirty="0" smtClean="0"/>
              <a:t> </a:t>
            </a:r>
            <a:r>
              <a:rPr lang="en-US" dirty="0" err="1" smtClean="0"/>
              <a:t>energia</a:t>
            </a:r>
            <a:r>
              <a:rPr lang="en-US" dirty="0" smtClean="0"/>
              <a:t> </a:t>
            </a:r>
          </a:p>
          <a:p>
            <a:pPr eaLnBrk="1" hangingPunct="1"/>
            <a:r>
              <a:rPr lang="en-US" dirty="0" err="1" smtClean="0"/>
              <a:t>Exemplo</a:t>
            </a:r>
            <a:r>
              <a:rPr lang="en-US" dirty="0" smtClean="0"/>
              <a:t>: </a:t>
            </a:r>
            <a:r>
              <a:rPr lang="en-US" dirty="0" err="1" smtClean="0"/>
              <a:t>bomba</a:t>
            </a:r>
            <a:r>
              <a:rPr lang="en-US" dirty="0" smtClean="0"/>
              <a:t> de </a:t>
            </a:r>
            <a:r>
              <a:rPr lang="en-US" dirty="0" err="1" smtClean="0"/>
              <a:t>sódio</a:t>
            </a:r>
            <a:r>
              <a:rPr lang="en-US" dirty="0" smtClean="0"/>
              <a:t>/</a:t>
            </a:r>
            <a:r>
              <a:rPr lang="en-US" dirty="0" err="1" smtClean="0"/>
              <a:t>potássio</a:t>
            </a:r>
            <a:endParaRPr lang="en-US" dirty="0" smtClean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C63D8C-E3B6-4C3D-94E0-5582BAD462BF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92138" y="655638"/>
            <a:ext cx="8229600" cy="792162"/>
          </a:xfrm>
        </p:spPr>
        <p:txBody>
          <a:bodyPr/>
          <a:lstStyle/>
          <a:p>
            <a:pPr eaLnBrk="1" hangingPunct="1"/>
            <a:r>
              <a:rPr lang="en-US" smtClean="0">
                <a:latin typeface="Andalus" pitchFamily="18" charset="-78"/>
                <a:cs typeface="Andalus" pitchFamily="18" charset="-78"/>
              </a:rPr>
              <a:t>Tamanho celular</a:t>
            </a:r>
          </a:p>
        </p:txBody>
      </p:sp>
      <p:pic>
        <p:nvPicPr>
          <p:cNvPr id="5123" name="Picture 8" descr="figure 5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447800"/>
            <a:ext cx="8535987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C63D8C-E3B6-4C3D-94E0-5582BAD462B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Endocitose</a:t>
            </a:r>
            <a:endParaRPr lang="en-US" dirty="0" smtClean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798638"/>
            <a:ext cx="6705600" cy="4525962"/>
          </a:xfrm>
        </p:spPr>
        <p:txBody>
          <a:bodyPr/>
          <a:lstStyle/>
          <a:p>
            <a:pPr eaLnBrk="1" hangingPunct="1"/>
            <a:r>
              <a:rPr lang="en-US" dirty="0" err="1" smtClean="0"/>
              <a:t>Transporte</a:t>
            </a:r>
            <a:r>
              <a:rPr lang="en-US" dirty="0" smtClean="0"/>
              <a:t> de material </a:t>
            </a:r>
            <a:r>
              <a:rPr lang="en-US" dirty="0" err="1" smtClean="0"/>
              <a:t>grande</a:t>
            </a:r>
            <a:endParaRPr lang="en-US" dirty="0" smtClean="0"/>
          </a:p>
          <a:p>
            <a:pPr lvl="1" eaLnBrk="1" hangingPunct="1"/>
            <a:r>
              <a:rPr lang="en-US" dirty="0" err="1" smtClean="0"/>
              <a:t>Partículas</a:t>
            </a:r>
            <a:endParaRPr lang="en-US" dirty="0" smtClean="0"/>
          </a:p>
          <a:p>
            <a:pPr lvl="1" eaLnBrk="1" hangingPunct="1"/>
            <a:r>
              <a:rPr lang="en-US" dirty="0" err="1" smtClean="0"/>
              <a:t>Organismos</a:t>
            </a:r>
            <a:r>
              <a:rPr lang="en-US" dirty="0" smtClean="0"/>
              <a:t> </a:t>
            </a:r>
          </a:p>
          <a:p>
            <a:pPr lvl="1" eaLnBrk="1" hangingPunct="1"/>
            <a:r>
              <a:rPr lang="en-US" dirty="0" err="1" smtClean="0"/>
              <a:t>Moléculas</a:t>
            </a:r>
            <a:r>
              <a:rPr lang="en-US" dirty="0" smtClean="0"/>
              <a:t> </a:t>
            </a:r>
            <a:r>
              <a:rPr lang="en-US" dirty="0" err="1" smtClean="0"/>
              <a:t>grandes</a:t>
            </a:r>
            <a:r>
              <a:rPr lang="en-US" dirty="0" smtClean="0"/>
              <a:t> (</a:t>
            </a:r>
            <a:r>
              <a:rPr lang="en-US" dirty="0" err="1" smtClean="0"/>
              <a:t>proteínas</a:t>
            </a:r>
            <a:endParaRPr lang="en-US" dirty="0" smtClean="0"/>
          </a:p>
          <a:p>
            <a:pPr eaLnBrk="1" hangingPunct="1"/>
            <a:r>
              <a:rPr lang="en-US" dirty="0" err="1" smtClean="0"/>
              <a:t>Movemento</a:t>
            </a:r>
            <a:r>
              <a:rPr lang="en-US" dirty="0" smtClean="0"/>
              <a:t> é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células</a:t>
            </a:r>
            <a:endParaRPr lang="en-US" dirty="0" smtClean="0"/>
          </a:p>
          <a:p>
            <a:pPr eaLnBrk="1" hangingPunct="1"/>
            <a:r>
              <a:rPr lang="en-US" dirty="0" smtClean="0"/>
              <a:t> </a:t>
            </a:r>
            <a:r>
              <a:rPr lang="en-US" dirty="0" err="1" smtClean="0"/>
              <a:t>Tipos</a:t>
            </a:r>
            <a:endParaRPr lang="en-US" dirty="0" smtClean="0"/>
          </a:p>
          <a:p>
            <a:pPr lvl="1" eaLnBrk="1" hangingPunct="1"/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específico</a:t>
            </a:r>
            <a:endParaRPr lang="en-US" dirty="0" smtClean="0"/>
          </a:p>
          <a:p>
            <a:pPr lvl="1" eaLnBrk="1" hangingPunct="1"/>
            <a:r>
              <a:rPr lang="en-US" dirty="0" smtClean="0"/>
              <a:t> receptor-(</a:t>
            </a:r>
            <a:r>
              <a:rPr lang="en-US" dirty="0" err="1" smtClean="0"/>
              <a:t>específico</a:t>
            </a:r>
            <a:r>
              <a:rPr lang="en-US" dirty="0" smtClean="0"/>
              <a:t>)</a:t>
            </a:r>
          </a:p>
          <a:p>
            <a:pPr lvl="2" eaLnBrk="1" hangingPunct="1">
              <a:buFontTx/>
              <a:buNone/>
            </a:pPr>
            <a:endParaRPr lang="en-US" dirty="0" smtClean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C63D8C-E3B6-4C3D-94E0-5582BAD462BF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Processo</a:t>
            </a:r>
            <a:r>
              <a:rPr lang="en-US" dirty="0" smtClean="0"/>
              <a:t> de </a:t>
            </a:r>
            <a:r>
              <a:rPr lang="en-US" dirty="0" err="1" smtClean="0"/>
              <a:t>Endocitose</a:t>
            </a:r>
            <a:endParaRPr lang="en-US" dirty="0" smtClean="0"/>
          </a:p>
        </p:txBody>
      </p:sp>
      <p:pic>
        <p:nvPicPr>
          <p:cNvPr id="63492" name="Picture 7" descr="figure 5-27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09800"/>
            <a:ext cx="3754438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3" name="Picture 8" descr="figure 5-27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09800"/>
            <a:ext cx="3733800" cy="309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C63D8C-E3B6-4C3D-94E0-5582BAD462BF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3" name="Retângulo 2"/>
          <p:cNvSpPr/>
          <p:nvPr/>
        </p:nvSpPr>
        <p:spPr>
          <a:xfrm>
            <a:off x="685800" y="5503098"/>
            <a:ext cx="34211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sz="2400" kern="0" dirty="0" err="1">
                <a:solidFill>
                  <a:schemeClr val="tx1"/>
                </a:solidFill>
              </a:rPr>
              <a:t>Fagocitose</a:t>
            </a:r>
            <a:r>
              <a:rPr lang="en-US" sz="2400" kern="0" dirty="0">
                <a:solidFill>
                  <a:schemeClr val="tx1"/>
                </a:solidFill>
              </a:rPr>
              <a:t> – </a:t>
            </a:r>
            <a:r>
              <a:rPr lang="en-US" sz="2400" i="1" kern="0" dirty="0">
                <a:solidFill>
                  <a:schemeClr val="tx1"/>
                </a:solidFill>
              </a:rPr>
              <a:t>cell eating</a:t>
            </a:r>
          </a:p>
        </p:txBody>
      </p:sp>
      <p:sp>
        <p:nvSpPr>
          <p:cNvPr id="4" name="Retângulo 3"/>
          <p:cNvSpPr/>
          <p:nvPr/>
        </p:nvSpPr>
        <p:spPr>
          <a:xfrm>
            <a:off x="5110180" y="5496567"/>
            <a:ext cx="35766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sz="2400" kern="0" dirty="0" err="1">
                <a:solidFill>
                  <a:schemeClr val="tx1"/>
                </a:solidFill>
              </a:rPr>
              <a:t>Pinocitose</a:t>
            </a:r>
            <a:r>
              <a:rPr lang="en-US" sz="2400" kern="0" dirty="0">
                <a:solidFill>
                  <a:schemeClr val="tx1"/>
                </a:solidFill>
              </a:rPr>
              <a:t> – </a:t>
            </a:r>
            <a:r>
              <a:rPr lang="en-US" sz="2400" i="1" kern="0" dirty="0">
                <a:solidFill>
                  <a:schemeClr val="tx1"/>
                </a:solidFill>
              </a:rPr>
              <a:t>cell drinking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Exocitose</a:t>
            </a:r>
            <a:endParaRPr lang="en-US" dirty="0" smtClean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447800"/>
            <a:ext cx="5867400" cy="1447800"/>
          </a:xfrm>
        </p:spPr>
        <p:txBody>
          <a:bodyPr/>
          <a:lstStyle/>
          <a:p>
            <a:pPr eaLnBrk="1" hangingPunct="1"/>
            <a:r>
              <a:rPr lang="en-US" dirty="0" err="1" smtClean="0"/>
              <a:t>Células</a:t>
            </a:r>
            <a:r>
              <a:rPr lang="en-US" dirty="0" smtClean="0"/>
              <a:t> </a:t>
            </a:r>
            <a:r>
              <a:rPr lang="en-US" dirty="0" err="1" smtClean="0"/>
              <a:t>secretam</a:t>
            </a:r>
            <a:r>
              <a:rPr lang="en-US" dirty="0" smtClean="0"/>
              <a:t> material</a:t>
            </a:r>
          </a:p>
        </p:txBody>
      </p:sp>
      <p:pic>
        <p:nvPicPr>
          <p:cNvPr id="65540" name="Picture 7" descr="figure 5-28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307" y="2514600"/>
            <a:ext cx="3759200" cy="349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Picture 8" descr="figure 5-28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317728"/>
            <a:ext cx="2522538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C63D8C-E3B6-4C3D-94E0-5582BAD462BF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E34E8-8CB2-4B1E-84C0-C5B2F3BB1D35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22366" y="198346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altLang="pt-BR" sz="3600" kern="0" dirty="0" err="1" smtClean="0"/>
              <a:t>Homeostase</a:t>
            </a:r>
            <a:endParaRPr lang="en-GB" altLang="pt-BR" sz="3600" kern="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81000" y="1143000"/>
            <a:ext cx="8229600" cy="47847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66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GB" altLang="pt-BR" sz="2800" kern="0" dirty="0" smtClean="0"/>
              <a:t>O </a:t>
            </a:r>
            <a:r>
              <a:rPr lang="en-GB" altLang="pt-BR" sz="2800" kern="0" dirty="0" err="1" smtClean="0"/>
              <a:t>ambiente</a:t>
            </a:r>
            <a:r>
              <a:rPr lang="en-GB" altLang="pt-BR" sz="2800" kern="0" dirty="0" smtClean="0"/>
              <a:t> </a:t>
            </a:r>
            <a:r>
              <a:rPr lang="en-GB" altLang="pt-BR" sz="2800" kern="0" dirty="0" err="1" smtClean="0"/>
              <a:t>externo</a:t>
            </a:r>
            <a:r>
              <a:rPr lang="en-GB" altLang="pt-BR" sz="2800" kern="0" dirty="0" smtClean="0"/>
              <a:t> de um </a:t>
            </a:r>
            <a:r>
              <a:rPr lang="en-GB" altLang="pt-BR" sz="2800" kern="0" dirty="0" err="1" smtClean="0"/>
              <a:t>organismo</a:t>
            </a:r>
            <a:r>
              <a:rPr lang="en-GB" altLang="pt-BR" sz="2800" kern="0" dirty="0" smtClean="0"/>
              <a:t> </a:t>
            </a:r>
            <a:r>
              <a:rPr lang="en-GB" altLang="pt-BR" sz="2800" kern="0" dirty="0" err="1" smtClean="0"/>
              <a:t>ou</a:t>
            </a:r>
            <a:r>
              <a:rPr lang="en-GB" altLang="pt-BR" sz="2800" kern="0" dirty="0" smtClean="0"/>
              <a:t> de </a:t>
            </a:r>
            <a:r>
              <a:rPr lang="en-GB" altLang="pt-BR" sz="2800" kern="0" dirty="0" err="1" smtClean="0"/>
              <a:t>uma</a:t>
            </a:r>
            <a:r>
              <a:rPr lang="en-GB" altLang="pt-BR" sz="2800" kern="0" dirty="0" smtClean="0"/>
              <a:t> </a:t>
            </a:r>
            <a:r>
              <a:rPr lang="en-GB" altLang="pt-BR" sz="2800" kern="0" dirty="0" err="1" smtClean="0"/>
              <a:t>célula</a:t>
            </a:r>
            <a:r>
              <a:rPr lang="en-GB" altLang="pt-BR" sz="2800" kern="0" dirty="0" smtClean="0"/>
              <a:t> </a:t>
            </a:r>
            <a:r>
              <a:rPr lang="en-GB" altLang="pt-BR" sz="2800" kern="0" dirty="0" err="1" smtClean="0"/>
              <a:t>pode</a:t>
            </a:r>
            <a:r>
              <a:rPr lang="en-GB" altLang="pt-BR" sz="2800" kern="0" dirty="0" smtClean="0"/>
              <a:t> </a:t>
            </a:r>
            <a:r>
              <a:rPr lang="en-GB" altLang="pt-BR" sz="2800" kern="0" dirty="0" err="1" smtClean="0"/>
              <a:t>alterar</a:t>
            </a:r>
            <a:r>
              <a:rPr lang="en-GB" altLang="pt-BR" sz="2800" kern="0" dirty="0" smtClean="0"/>
              <a:t> (</a:t>
            </a:r>
            <a:r>
              <a:rPr lang="en-GB" altLang="pt-BR" sz="2800" kern="0" dirty="0" err="1" smtClean="0"/>
              <a:t>abruptamente</a:t>
            </a:r>
            <a:r>
              <a:rPr lang="en-GB" altLang="pt-BR" sz="2800" kern="0" dirty="0" smtClean="0"/>
              <a:t>)</a:t>
            </a:r>
          </a:p>
          <a:p>
            <a:pPr>
              <a:lnSpc>
                <a:spcPct val="90000"/>
              </a:lnSpc>
            </a:pPr>
            <a:endParaRPr lang="en-GB" altLang="pt-BR" sz="2800" kern="0" dirty="0" smtClean="0">
              <a:solidFill>
                <a:schemeClr val="folHlink"/>
              </a:solidFill>
            </a:endParaRPr>
          </a:p>
          <a:p>
            <a:pPr>
              <a:lnSpc>
                <a:spcPct val="90000"/>
              </a:lnSpc>
            </a:pPr>
            <a:r>
              <a:rPr lang="en-GB" altLang="pt-BR" sz="2800" kern="0" dirty="0" smtClean="0"/>
              <a:t>A </a:t>
            </a:r>
            <a:r>
              <a:rPr lang="en-GB" altLang="pt-BR" sz="2800" kern="0" dirty="0" err="1" smtClean="0"/>
              <a:t>composição</a:t>
            </a:r>
            <a:r>
              <a:rPr lang="en-GB" altLang="pt-BR" sz="2800" kern="0" dirty="0" smtClean="0"/>
              <a:t> intracellular e dos </a:t>
            </a:r>
            <a:r>
              <a:rPr lang="en-GB" altLang="pt-BR" sz="2800" kern="0" dirty="0" err="1" smtClean="0"/>
              <a:t>fluídos</a:t>
            </a:r>
            <a:r>
              <a:rPr lang="en-GB" altLang="pt-BR" sz="2800" kern="0" dirty="0" smtClean="0"/>
              <a:t> do </a:t>
            </a:r>
            <a:r>
              <a:rPr lang="en-GB" altLang="pt-BR" sz="2800" kern="0" dirty="0" err="1" smtClean="0"/>
              <a:t>corpo</a:t>
            </a:r>
            <a:r>
              <a:rPr lang="en-GB" altLang="pt-BR" sz="2800" kern="0" dirty="0" smtClean="0"/>
              <a:t> </a:t>
            </a:r>
            <a:r>
              <a:rPr lang="en-GB" altLang="pt-BR" sz="2800" kern="0" dirty="0" err="1" smtClean="0"/>
              <a:t>precisam</a:t>
            </a:r>
            <a:r>
              <a:rPr lang="en-GB" altLang="pt-BR" sz="2800" kern="0" dirty="0" smtClean="0"/>
              <a:t> se </a:t>
            </a:r>
            <a:r>
              <a:rPr lang="en-GB" altLang="pt-BR" sz="2800" kern="0" dirty="0" err="1" smtClean="0"/>
              <a:t>manter</a:t>
            </a:r>
            <a:r>
              <a:rPr lang="en-GB" altLang="pt-BR" sz="2800" kern="0" dirty="0" smtClean="0"/>
              <a:t> </a:t>
            </a:r>
            <a:r>
              <a:rPr lang="en-GB" altLang="pt-BR" sz="2800" kern="0" dirty="0" err="1" smtClean="0"/>
              <a:t>constantes</a:t>
            </a:r>
            <a:r>
              <a:rPr lang="en-GB" altLang="pt-BR" sz="2800" kern="0" dirty="0" smtClean="0"/>
              <a:t>. </a:t>
            </a:r>
          </a:p>
          <a:p>
            <a:pPr>
              <a:lnSpc>
                <a:spcPct val="90000"/>
              </a:lnSpc>
            </a:pPr>
            <a:endParaRPr lang="en-GB" altLang="pt-BR" sz="2800" kern="0" dirty="0" smtClean="0">
              <a:solidFill>
                <a:schemeClr val="folHlink"/>
              </a:solidFill>
            </a:endParaRPr>
          </a:p>
          <a:p>
            <a:pPr>
              <a:lnSpc>
                <a:spcPct val="90000"/>
              </a:lnSpc>
            </a:pPr>
            <a:r>
              <a:rPr lang="en-GB" altLang="pt-BR" sz="2800" kern="0" dirty="0" err="1" smtClean="0"/>
              <a:t>Células</a:t>
            </a:r>
            <a:r>
              <a:rPr lang="en-GB" altLang="pt-BR" sz="2800" kern="0" dirty="0" smtClean="0"/>
              <a:t> e </a:t>
            </a:r>
            <a:r>
              <a:rPr lang="en-GB" altLang="pt-BR" sz="2800" kern="0" dirty="0" err="1" smtClean="0"/>
              <a:t>organismos</a:t>
            </a:r>
            <a:r>
              <a:rPr lang="en-GB" altLang="pt-BR" sz="2800" kern="0" dirty="0" smtClean="0"/>
              <a:t> </a:t>
            </a:r>
            <a:r>
              <a:rPr lang="en-GB" altLang="pt-BR" sz="2800" kern="0" dirty="0" err="1" smtClean="0"/>
              <a:t>têm</a:t>
            </a:r>
            <a:r>
              <a:rPr lang="en-GB" altLang="pt-BR" sz="2800" kern="0" dirty="0" smtClean="0"/>
              <a:t> </a:t>
            </a:r>
            <a:r>
              <a:rPr lang="en-GB" altLang="pt-BR" sz="2800" kern="0" dirty="0" err="1" smtClean="0"/>
              <a:t>mecanismos</a:t>
            </a:r>
            <a:r>
              <a:rPr lang="en-GB" altLang="pt-BR" sz="2800" kern="0" dirty="0" smtClean="0"/>
              <a:t> e </a:t>
            </a:r>
            <a:r>
              <a:rPr lang="en-GB" altLang="pt-BR" sz="2800" kern="0" dirty="0" err="1" smtClean="0"/>
              <a:t>processos</a:t>
            </a:r>
            <a:r>
              <a:rPr lang="en-GB" altLang="pt-BR" sz="2800" kern="0" dirty="0" smtClean="0"/>
              <a:t> para a </a:t>
            </a:r>
            <a:r>
              <a:rPr lang="en-GB" altLang="pt-BR" sz="2800" kern="0" dirty="0" err="1" smtClean="0"/>
              <a:t>manutenção</a:t>
            </a:r>
            <a:r>
              <a:rPr lang="en-GB" altLang="pt-BR" sz="2800" kern="0" dirty="0" smtClean="0"/>
              <a:t> </a:t>
            </a:r>
            <a:r>
              <a:rPr lang="en-GB" altLang="pt-BR" sz="2800" kern="0" dirty="0" err="1" smtClean="0"/>
              <a:t>controlada</a:t>
            </a:r>
            <a:r>
              <a:rPr lang="en-GB" altLang="pt-BR" sz="2800" kern="0" dirty="0" smtClean="0"/>
              <a:t> de </a:t>
            </a:r>
            <a:r>
              <a:rPr lang="en-GB" altLang="pt-BR" sz="2800" kern="0" dirty="0" err="1" smtClean="0"/>
              <a:t>cada</a:t>
            </a:r>
            <a:r>
              <a:rPr lang="en-GB" altLang="pt-BR" sz="2800" kern="0" dirty="0" smtClean="0"/>
              <a:t> </a:t>
            </a:r>
            <a:r>
              <a:rPr lang="en-GB" altLang="pt-BR" sz="2800" kern="0" dirty="0" err="1" smtClean="0"/>
              <a:t>componente</a:t>
            </a:r>
            <a:r>
              <a:rPr lang="en-GB" altLang="pt-BR" sz="2800" kern="0" dirty="0" smtClean="0"/>
              <a:t> </a:t>
            </a:r>
            <a:r>
              <a:rPr lang="en-GB" altLang="pt-BR" sz="2800" kern="0" dirty="0" err="1" smtClean="0"/>
              <a:t>químico</a:t>
            </a:r>
            <a:r>
              <a:rPr lang="en-GB" altLang="pt-BR" sz="2800" kern="0" dirty="0" smtClean="0"/>
              <a:t> </a:t>
            </a:r>
            <a:r>
              <a:rPr lang="en-GB" altLang="pt-BR" sz="2800" kern="0" dirty="0"/>
              <a:t>(Essa </a:t>
            </a:r>
            <a:r>
              <a:rPr lang="en-GB" altLang="pt-BR" sz="2800" kern="0" dirty="0" err="1"/>
              <a:t>manutenção</a:t>
            </a:r>
            <a:r>
              <a:rPr lang="en-GB" altLang="pt-BR" sz="2800" kern="0" dirty="0"/>
              <a:t> é </a:t>
            </a:r>
            <a:r>
              <a:rPr lang="en-GB" altLang="pt-BR" sz="2800" kern="0" dirty="0" err="1"/>
              <a:t>chamada</a:t>
            </a:r>
            <a:r>
              <a:rPr lang="en-GB" altLang="pt-BR" sz="2800" kern="0" dirty="0"/>
              <a:t> </a:t>
            </a:r>
            <a:r>
              <a:rPr lang="en-GB" altLang="pt-BR" sz="2800" b="1" u="sng" kern="0" dirty="0" err="1" smtClean="0"/>
              <a:t>homeostase</a:t>
            </a:r>
            <a:r>
              <a:rPr lang="en-GB" altLang="pt-BR" sz="2800" kern="0" dirty="0" smtClean="0"/>
              <a:t>).</a:t>
            </a:r>
          </a:p>
          <a:p>
            <a:pPr>
              <a:lnSpc>
                <a:spcPct val="90000"/>
              </a:lnSpc>
            </a:pPr>
            <a:endParaRPr lang="en-GB" altLang="pt-BR" sz="2800" kern="0" dirty="0"/>
          </a:p>
        </p:txBody>
      </p:sp>
    </p:spTree>
    <p:extLst>
      <p:ext uri="{BB962C8B-B14F-4D97-AF65-F5344CB8AC3E}">
        <p14:creationId xmlns:p14="http://schemas.microsoft.com/office/powerpoint/2010/main" val="105267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6" descr="figure 5-21 part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109538"/>
            <a:ext cx="9982200" cy="713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E34E8-8CB2-4B1E-84C0-C5B2F3BB1D35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smtClean="0">
                <a:latin typeface="Andalus" pitchFamily="18" charset="-78"/>
                <a:cs typeface="Andalus" pitchFamily="18" charset="-78"/>
              </a:rPr>
              <a:t>Características fundamentais de células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620000" cy="2743200"/>
          </a:xfrm>
        </p:spPr>
        <p:txBody>
          <a:bodyPr/>
          <a:lstStyle/>
          <a:p>
            <a:pPr eaLnBrk="1" hangingPunct="1"/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Membrana</a:t>
            </a:r>
            <a:endParaRPr lang="en-US" sz="2800" dirty="0" smtClean="0">
              <a:latin typeface="Andalus" pitchFamily="18" charset="-78"/>
              <a:cs typeface="Andalus" pitchFamily="18" charset="-78"/>
            </a:endParaRPr>
          </a:p>
          <a:p>
            <a:pPr eaLnBrk="1" hangingPunct="1"/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Protoplasma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(</a:t>
            </a:r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citoplasma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) – </a:t>
            </a:r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conteúdo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celular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em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um </a:t>
            </a:r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fluído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viscoso</a:t>
            </a:r>
            <a:endParaRPr lang="en-US" sz="2800" dirty="0" smtClean="0">
              <a:latin typeface="Andalus" pitchFamily="18" charset="-78"/>
              <a:cs typeface="Andalus" pitchFamily="18" charset="-78"/>
            </a:endParaRPr>
          </a:p>
          <a:p>
            <a:pPr eaLnBrk="1" hangingPunct="1"/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Organelas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– </a:t>
            </a:r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estruturas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secundárias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; </a:t>
            </a:r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funcionais</a:t>
            </a:r>
            <a:endParaRPr lang="en-US" sz="2800" dirty="0" smtClean="0">
              <a:latin typeface="Andalus" pitchFamily="18" charset="-78"/>
              <a:cs typeface="Andalus" pitchFamily="18" charset="-78"/>
            </a:endParaRPr>
          </a:p>
          <a:p>
            <a:pPr eaLnBrk="1" hangingPunct="1"/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Núcleo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(DNA)</a:t>
            </a:r>
          </a:p>
        </p:txBody>
      </p:sp>
      <p:pic>
        <p:nvPicPr>
          <p:cNvPr id="6148" name="Picture 7" descr="figure 5-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208463"/>
            <a:ext cx="3581400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C63D8C-E3B6-4C3D-94E0-5582BAD462B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err="1" smtClean="0">
                <a:latin typeface="Andalus" pitchFamily="18" charset="-78"/>
                <a:cs typeface="Andalus" pitchFamily="18" charset="-78"/>
              </a:rPr>
              <a:t>Tipos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celulares</a:t>
            </a:r>
            <a:endParaRPr lang="en-US" dirty="0" smtClean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438400"/>
            <a:ext cx="2743200" cy="2057400"/>
          </a:xfrm>
        </p:spPr>
        <p:txBody>
          <a:bodyPr/>
          <a:lstStyle/>
          <a:p>
            <a:pPr eaLnBrk="1" hangingPunct="1"/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Procariótico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</a:t>
            </a:r>
          </a:p>
          <a:p>
            <a:pPr eaLnBrk="1" hangingPunct="1"/>
            <a:endParaRPr lang="en-US" sz="2800" dirty="0" smtClean="0">
              <a:latin typeface="Andalus" pitchFamily="18" charset="-78"/>
              <a:cs typeface="Andalus" pitchFamily="18" charset="-78"/>
            </a:endParaRPr>
          </a:p>
          <a:p>
            <a:pPr eaLnBrk="1" hangingPunct="1"/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Eucariótico</a:t>
            </a:r>
            <a:endParaRPr lang="en-US" sz="2800" dirty="0" smtClean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7172" name="Picture 8" descr="figure 5-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676400"/>
            <a:ext cx="4876800" cy="470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A3AB99-8848-4958-853A-17C82B5F2CC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 descr="figure 5-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014663"/>
            <a:ext cx="6019800" cy="356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err="1" smtClean="0">
                <a:latin typeface="Andalus" pitchFamily="18" charset="-78"/>
                <a:cs typeface="Andalus" pitchFamily="18" charset="-78"/>
              </a:rPr>
              <a:t>Células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procarióticas</a:t>
            </a:r>
            <a:endParaRPr lang="en-US" dirty="0" smtClean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600200"/>
            <a:ext cx="6781800" cy="1371600"/>
          </a:xfrm>
        </p:spPr>
        <p:txBody>
          <a:bodyPr/>
          <a:lstStyle/>
          <a:p>
            <a:pPr eaLnBrk="1" hangingPunct="1"/>
            <a:r>
              <a:rPr lang="pt-BR" smtClean="0">
                <a:latin typeface="Andalus" pitchFamily="18" charset="-78"/>
                <a:cs typeface="Andalus" pitchFamily="18" charset="-78"/>
              </a:rPr>
              <a:t>Primeira célula no planeta terra</a:t>
            </a:r>
          </a:p>
          <a:p>
            <a:pPr eaLnBrk="1" hangingPunct="1"/>
            <a:r>
              <a:rPr lang="pt-BR" smtClean="0">
                <a:latin typeface="Andalus" pitchFamily="18" charset="-78"/>
                <a:cs typeface="Andalus" pitchFamily="18" charset="-78"/>
              </a:rPr>
              <a:t>Bactéria e Archea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C63D8C-E3B6-4C3D-94E0-5582BAD462B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8" descr="figure 5-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124200"/>
            <a:ext cx="5334000" cy="315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3900" y="1447800"/>
            <a:ext cx="7696200" cy="1981200"/>
          </a:xfrm>
        </p:spPr>
        <p:txBody>
          <a:bodyPr/>
          <a:lstStyle/>
          <a:p>
            <a:pPr eaLnBrk="1" hangingPunct="1"/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Sem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membrana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separando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o </a:t>
            </a:r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núcleo</a:t>
            </a:r>
            <a:endParaRPr lang="en-US" sz="2800" dirty="0" smtClean="0">
              <a:latin typeface="Andalus" pitchFamily="18" charset="-78"/>
              <a:cs typeface="Andalus" pitchFamily="18" charset="-78"/>
            </a:endParaRPr>
          </a:p>
          <a:p>
            <a:pPr eaLnBrk="1" hangingPunct="1"/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Nucleoide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= </a:t>
            </a:r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região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do DNA </a:t>
            </a:r>
          </a:p>
          <a:p>
            <a:pPr eaLnBrk="1" hangingPunct="1"/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Organelas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não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ligadas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a </a:t>
            </a:r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membranas</a:t>
            </a:r>
            <a:endParaRPr lang="en-US" sz="2800" dirty="0" smtClean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err="1" smtClean="0">
                <a:latin typeface="Andalus" pitchFamily="18" charset="-78"/>
                <a:cs typeface="Andalus" pitchFamily="18" charset="-78"/>
              </a:rPr>
              <a:t>Células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procarióticas</a:t>
            </a:r>
            <a:endParaRPr lang="en-US" dirty="0" smtClean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C63D8C-E3B6-4C3D-94E0-5582BAD462B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err="1" smtClean="0">
                <a:latin typeface="Andalus" pitchFamily="18" charset="-78"/>
                <a:cs typeface="Andalus" pitchFamily="18" charset="-78"/>
              </a:rPr>
              <a:t>Células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eucarióticas</a:t>
            </a:r>
            <a:endParaRPr lang="en-US" dirty="0" smtClean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7315200" cy="1738312"/>
          </a:xfrm>
        </p:spPr>
        <p:txBody>
          <a:bodyPr/>
          <a:lstStyle/>
          <a:p>
            <a:pPr eaLnBrk="1" hangingPunct="1"/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Núcleo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</a:t>
            </a:r>
          </a:p>
          <a:p>
            <a:pPr eaLnBrk="1" hangingPunct="1"/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Várias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organelas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separadas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por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membranas</a:t>
            </a:r>
            <a:endParaRPr lang="en-US" sz="2800" dirty="0" smtClean="0">
              <a:latin typeface="Andalus" pitchFamily="18" charset="-78"/>
              <a:cs typeface="Andalus" pitchFamily="18" charset="-78"/>
            </a:endParaRPr>
          </a:p>
          <a:p>
            <a:pPr eaLnBrk="1" hangingPunct="1"/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fungos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, </a:t>
            </a:r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plantas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, </a:t>
            </a:r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animais</a:t>
            </a:r>
            <a:endParaRPr lang="en-US" sz="2800" dirty="0" smtClean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5300597" y="5532437"/>
            <a:ext cx="1905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FF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Protozoário</a:t>
            </a:r>
            <a:endParaRPr lang="en-US" sz="2000" b="1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0245" name="Picture 8" descr="figure 5-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124200"/>
            <a:ext cx="3505200" cy="280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C63D8C-E3B6-4C3D-94E0-5582BAD462B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</TotalTime>
  <Words>738</Words>
  <Application>Microsoft Office PowerPoint</Application>
  <PresentationFormat>Apresentação na tela (4:3)</PresentationFormat>
  <Paragraphs>267</Paragraphs>
  <Slides>44</Slides>
  <Notes>43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44</vt:i4>
      </vt:variant>
    </vt:vector>
  </HeadingPairs>
  <TitlesOfParts>
    <vt:vector size="48" baseType="lpstr">
      <vt:lpstr>Andalus</vt:lpstr>
      <vt:lpstr>Arial</vt:lpstr>
      <vt:lpstr>Symbol</vt:lpstr>
      <vt:lpstr>Default Design</vt:lpstr>
      <vt:lpstr>Células Estrutura e função celular</vt:lpstr>
      <vt:lpstr>Células</vt:lpstr>
      <vt:lpstr>Princípios da teoria celular</vt:lpstr>
      <vt:lpstr>Tamanho celular</vt:lpstr>
      <vt:lpstr>Características fundamentais de células</vt:lpstr>
      <vt:lpstr>Tipos celulares</vt:lpstr>
      <vt:lpstr>Células procarióticas</vt:lpstr>
      <vt:lpstr>Apresentação do PowerPoint</vt:lpstr>
      <vt:lpstr>Células eucarióticas</vt:lpstr>
      <vt:lpstr>Representação de uma célula de animal</vt:lpstr>
      <vt:lpstr>Representação de uma célula de planta</vt:lpstr>
      <vt:lpstr>Membrana plasmática</vt:lpstr>
      <vt:lpstr>Apresentação do PowerPoint</vt:lpstr>
      <vt:lpstr>Fosfolipidios</vt:lpstr>
      <vt:lpstr>Proteínas de membrana</vt:lpstr>
      <vt:lpstr>Proteínas de membrana</vt:lpstr>
      <vt:lpstr>Parede celular</vt:lpstr>
      <vt:lpstr>Diferenças nas paredes celulares</vt:lpstr>
      <vt:lpstr>Núcleo </vt:lpstr>
      <vt:lpstr>Retículo endoplasmático rugoso</vt:lpstr>
      <vt:lpstr>Aparato de Golgi</vt:lpstr>
      <vt:lpstr>Aparato de Golgi</vt:lpstr>
      <vt:lpstr>Apresentação do PowerPoint</vt:lpstr>
      <vt:lpstr>Lisossomos</vt:lpstr>
      <vt:lpstr>Mitocondria</vt:lpstr>
      <vt:lpstr>Organela derivada de bactéria</vt:lpstr>
      <vt:lpstr>Mitocondria</vt:lpstr>
      <vt:lpstr>Transporte através da Membrana plasmática</vt:lpstr>
      <vt:lpstr>Apresentação do PowerPoint</vt:lpstr>
      <vt:lpstr>transporte</vt:lpstr>
      <vt:lpstr>Transporte passivo</vt:lpstr>
      <vt:lpstr>Tipos de transporte passivo</vt:lpstr>
      <vt:lpstr>Difusão</vt:lpstr>
      <vt:lpstr>Osmose</vt:lpstr>
      <vt:lpstr>Apresentação do PowerPoint</vt:lpstr>
      <vt:lpstr>Apresentação do PowerPoint</vt:lpstr>
      <vt:lpstr>Difusão facilitada</vt:lpstr>
      <vt:lpstr>Processo de difusão facilitada</vt:lpstr>
      <vt:lpstr>Transporte ativo</vt:lpstr>
      <vt:lpstr>Endocitose</vt:lpstr>
      <vt:lpstr>Processo de Endocitose</vt:lpstr>
      <vt:lpstr>Exocitose</vt:lpstr>
      <vt:lpstr>Apresentação do PowerPoint</vt:lpstr>
      <vt:lpstr>Apresentação do PowerPoint</vt:lpstr>
    </vt:vector>
  </TitlesOfParts>
  <Company>Sam Houston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Structure and Function</dc:title>
  <dc:creator>Jerry Cook</dc:creator>
  <cp:lastModifiedBy>Conta da Microsoft</cp:lastModifiedBy>
  <cp:revision>85</cp:revision>
  <dcterms:created xsi:type="dcterms:W3CDTF">2005-01-19T01:28:04Z</dcterms:created>
  <dcterms:modified xsi:type="dcterms:W3CDTF">2023-08-16T16:27:52Z</dcterms:modified>
</cp:coreProperties>
</file>