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2" r:id="rId6"/>
    <p:sldId id="270" r:id="rId7"/>
    <p:sldId id="271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5" y="6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91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81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46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4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27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56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37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4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4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4DD4-5E9F-456A-A904-74F8C94AD5B7}" type="datetimeFigureOut">
              <a:rPr lang="pt-BR" smtClean="0"/>
              <a:t>29/10/2023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40923-8CEF-4601-9DAB-17CBDEBD3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 idx="4294967295"/>
          </p:nvPr>
        </p:nvSpPr>
        <p:spPr>
          <a:xfrm>
            <a:off x="1002535" y="1293143"/>
            <a:ext cx="7772400" cy="1470025"/>
          </a:xfrm>
        </p:spPr>
        <p:txBody>
          <a:bodyPr/>
          <a:lstStyle/>
          <a:p>
            <a:pPr eaLnBrk="1" hangingPunct="1"/>
            <a:r>
              <a:rPr lang="pt-BR" dirty="0"/>
              <a:t>Produção de Aminoácidos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4294967295"/>
          </p:nvPr>
        </p:nvSpPr>
        <p:spPr>
          <a:xfrm>
            <a:off x="1255923" y="2894682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>
                <a:solidFill>
                  <a:srgbClr val="898989"/>
                </a:solidFill>
              </a:rPr>
              <a:t>L-Lisina</a:t>
            </a:r>
          </a:p>
        </p:txBody>
      </p:sp>
    </p:spTree>
    <p:extLst>
      <p:ext uri="{BB962C8B-B14F-4D97-AF65-F5344CB8AC3E}">
        <p14:creationId xmlns:p14="http://schemas.microsoft.com/office/powerpoint/2010/main" val="278757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000" y="152400"/>
            <a:ext cx="8229600" cy="1143000"/>
          </a:xfrm>
        </p:spPr>
        <p:txBody>
          <a:bodyPr/>
          <a:lstStyle/>
          <a:p>
            <a:r>
              <a:rPr lang="pt-BR" dirty="0"/>
              <a:t>Reações </a:t>
            </a:r>
            <a:r>
              <a:rPr lang="pt-BR" dirty="0" err="1"/>
              <a:t>Anapleróticas</a:t>
            </a:r>
            <a:endParaRPr lang="pt-BR" dirty="0"/>
          </a:p>
        </p:txBody>
      </p:sp>
      <p:pic>
        <p:nvPicPr>
          <p:cNvPr id="28674" name="Picture 2" descr="http://3.bp.blogspot.com/-_PNbMIsd_vw/UL0GmUNt6II/AAAAAAAAA7o/Q72a3TEDLPQ/s1600/anapler%C3%B3ticas_10c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0" y="1295400"/>
            <a:ext cx="861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4800" y="1524003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Reações de Reposição</a:t>
            </a:r>
          </a:p>
        </p:txBody>
      </p:sp>
    </p:spTree>
    <p:extLst>
      <p:ext uri="{BB962C8B-B14F-4D97-AF65-F5344CB8AC3E}">
        <p14:creationId xmlns:p14="http://schemas.microsoft.com/office/powerpoint/2010/main" val="74743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2" y="-74612"/>
            <a:ext cx="5421312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2359025" y="4603519"/>
            <a:ext cx="0" cy="2349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CaixaDeTexto 8"/>
          <p:cNvSpPr txBox="1">
            <a:spLocks noChangeArrowheads="1"/>
          </p:cNvSpPr>
          <p:nvPr/>
        </p:nvSpPr>
        <p:spPr bwMode="auto">
          <a:xfrm>
            <a:off x="40703" y="-76208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i="1" dirty="0" err="1">
                <a:solidFill>
                  <a:srgbClr val="FF0000"/>
                </a:solidFill>
              </a:rPr>
              <a:t>Corynebacterium</a:t>
            </a:r>
            <a:endParaRPr lang="pt-BR" sz="2400" i="1" dirty="0">
              <a:solidFill>
                <a:srgbClr val="FF0000"/>
              </a:solidFill>
            </a:endParaRPr>
          </a:p>
        </p:txBody>
      </p:sp>
      <p:sp>
        <p:nvSpPr>
          <p:cNvPr id="20487" name="CaixaDeTexto 6"/>
          <p:cNvSpPr txBox="1">
            <a:spLocks noChangeArrowheads="1"/>
          </p:cNvSpPr>
          <p:nvPr/>
        </p:nvSpPr>
        <p:spPr bwMode="auto">
          <a:xfrm>
            <a:off x="3363912" y="2607153"/>
            <a:ext cx="151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err="1">
                <a:solidFill>
                  <a:srgbClr val="FF0000"/>
                </a:solidFill>
              </a:rPr>
              <a:t>Aspartato</a:t>
            </a:r>
            <a:r>
              <a:rPr lang="pt-BR" sz="1000" b="1" dirty="0">
                <a:solidFill>
                  <a:srgbClr val="FF0000"/>
                </a:solidFill>
              </a:rPr>
              <a:t> </a:t>
            </a:r>
            <a:r>
              <a:rPr lang="pt-BR" sz="1000" b="1" dirty="0" err="1">
                <a:solidFill>
                  <a:srgbClr val="FF0000"/>
                </a:solidFill>
              </a:rPr>
              <a:t>aminotransferase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0488" name="CaixaDeTexto 7"/>
          <p:cNvSpPr txBox="1">
            <a:spLocks noChangeArrowheads="1"/>
          </p:cNvSpPr>
          <p:nvPr/>
        </p:nvSpPr>
        <p:spPr bwMode="auto">
          <a:xfrm>
            <a:off x="827091" y="2852740"/>
            <a:ext cx="1584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>
                <a:solidFill>
                  <a:srgbClr val="FF0000"/>
                </a:solidFill>
              </a:rPr>
              <a:t>Aspartato quinase</a:t>
            </a:r>
          </a:p>
        </p:txBody>
      </p:sp>
      <p:sp>
        <p:nvSpPr>
          <p:cNvPr id="20489" name="CaixaDeTexto 8"/>
          <p:cNvSpPr txBox="1">
            <a:spLocks noChangeArrowheads="1"/>
          </p:cNvSpPr>
          <p:nvPr/>
        </p:nvSpPr>
        <p:spPr bwMode="auto">
          <a:xfrm>
            <a:off x="2890854" y="4323741"/>
            <a:ext cx="7841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b="1" dirty="0" err="1">
                <a:solidFill>
                  <a:srgbClr val="FF0000"/>
                </a:solidFill>
              </a:rPr>
              <a:t>succinase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20490" name="CaixaDeTexto 9"/>
          <p:cNvSpPr txBox="1">
            <a:spLocks noChangeArrowheads="1"/>
          </p:cNvSpPr>
          <p:nvPr/>
        </p:nvSpPr>
        <p:spPr bwMode="auto">
          <a:xfrm>
            <a:off x="862013" y="4659509"/>
            <a:ext cx="10810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err="1">
                <a:solidFill>
                  <a:srgbClr val="FF0000"/>
                </a:solidFill>
              </a:rPr>
              <a:t>desidrogenase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90268" y="3657600"/>
            <a:ext cx="762000" cy="207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14600" y="2133600"/>
            <a:ext cx="93368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21" y="2032793"/>
            <a:ext cx="1828800" cy="723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2359025" y="36576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4914900" y="3333519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2743200" y="32766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2590800" y="18288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1828800" y="4118138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029200" y="304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229100" y="304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656" r="1565"/>
          <a:stretch/>
        </p:blipFill>
        <p:spPr>
          <a:xfrm>
            <a:off x="109539" y="346101"/>
            <a:ext cx="3856433" cy="14288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15189" y="202588"/>
            <a:ext cx="180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Via das pentoses fosfato</a:t>
            </a:r>
          </a:p>
        </p:txBody>
      </p:sp>
      <p:sp>
        <p:nvSpPr>
          <p:cNvPr id="4" name="Chave direita 3"/>
          <p:cNvSpPr/>
          <p:nvPr/>
        </p:nvSpPr>
        <p:spPr>
          <a:xfrm>
            <a:off x="7085806" y="2"/>
            <a:ext cx="305595" cy="170340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391400" y="105150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Fornece NADPH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27558" y="2943226"/>
            <a:ext cx="2743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Fornecem </a:t>
            </a:r>
            <a:r>
              <a:rPr lang="pt-BR" sz="1400" dirty="0" err="1"/>
              <a:t>oxalacetato</a:t>
            </a:r>
            <a:r>
              <a:rPr lang="pt-BR" sz="1400" dirty="0"/>
              <a:t>:</a:t>
            </a:r>
          </a:p>
          <a:p>
            <a:r>
              <a:rPr lang="pt-BR" sz="1400" dirty="0" err="1">
                <a:solidFill>
                  <a:srgbClr val="FF0000"/>
                </a:solidFill>
              </a:rPr>
              <a:t>Fosfoenolpiruvato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carboxiquinase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 err="1">
                <a:solidFill>
                  <a:srgbClr val="FF0000"/>
                </a:solidFill>
              </a:rPr>
              <a:t>Fosfoenolpiruvato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carboxilase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 err="1">
                <a:solidFill>
                  <a:srgbClr val="FF0000"/>
                </a:solidFill>
              </a:rPr>
              <a:t>Piruvato</a:t>
            </a:r>
            <a:r>
              <a:rPr lang="pt-BR" sz="1400" dirty="0">
                <a:solidFill>
                  <a:srgbClr val="FF0000"/>
                </a:solidFill>
              </a:rPr>
              <a:t> </a:t>
            </a:r>
            <a:r>
              <a:rPr lang="pt-BR" sz="1400" dirty="0" err="1">
                <a:solidFill>
                  <a:srgbClr val="FF0000"/>
                </a:solidFill>
              </a:rPr>
              <a:t>carboxilase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>
                <a:solidFill>
                  <a:srgbClr val="FF0000"/>
                </a:solidFill>
              </a:rPr>
              <a:t>Enzima málica</a:t>
            </a:r>
          </a:p>
          <a:p>
            <a:endParaRPr lang="pt-BR" sz="1400" dirty="0">
              <a:solidFill>
                <a:srgbClr val="FF0000"/>
              </a:solidFill>
            </a:endParaRPr>
          </a:p>
          <a:p>
            <a:r>
              <a:rPr lang="pt-BR" sz="1400" dirty="0">
                <a:solidFill>
                  <a:srgbClr val="FF0000"/>
                </a:solidFill>
              </a:rPr>
              <a:t>Ciclo do </a:t>
            </a:r>
            <a:r>
              <a:rPr lang="pt-BR" sz="1400" dirty="0" err="1">
                <a:solidFill>
                  <a:srgbClr val="FF0000"/>
                </a:solidFill>
              </a:rPr>
              <a:t>glioxilato</a:t>
            </a:r>
            <a:endParaRPr lang="pt-BR" sz="1400" dirty="0">
              <a:solidFill>
                <a:srgbClr val="FF0000"/>
              </a:solidFill>
            </a:endParaRPr>
          </a:p>
          <a:p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26" name="Chave direita 25"/>
          <p:cNvSpPr/>
          <p:nvPr/>
        </p:nvSpPr>
        <p:spPr>
          <a:xfrm>
            <a:off x="6578680" y="3013652"/>
            <a:ext cx="226219" cy="232136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6"/>
          <p:cNvSpPr txBox="1">
            <a:spLocks noChangeArrowheads="1"/>
          </p:cNvSpPr>
          <p:nvPr/>
        </p:nvSpPr>
        <p:spPr bwMode="auto">
          <a:xfrm>
            <a:off x="1453356" y="1147937"/>
            <a:ext cx="151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b="1" dirty="0" err="1">
                <a:solidFill>
                  <a:srgbClr val="FF0000"/>
                </a:solidFill>
              </a:rPr>
              <a:t>Aspartato</a:t>
            </a:r>
            <a:r>
              <a:rPr lang="pt-BR" sz="1000" b="1" dirty="0">
                <a:solidFill>
                  <a:srgbClr val="FF0000"/>
                </a:solidFill>
              </a:rPr>
              <a:t> </a:t>
            </a:r>
            <a:r>
              <a:rPr lang="pt-BR" sz="1000" b="1" dirty="0" err="1">
                <a:solidFill>
                  <a:srgbClr val="FF0000"/>
                </a:solidFill>
              </a:rPr>
              <a:t>aminotransferase</a:t>
            </a:r>
            <a:endParaRPr lang="pt-B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7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/>
          <p:cNvSpPr txBox="1">
            <a:spLocks noChangeArrowheads="1"/>
          </p:cNvSpPr>
          <p:nvPr/>
        </p:nvSpPr>
        <p:spPr bwMode="auto">
          <a:xfrm>
            <a:off x="5508626" y="1"/>
            <a:ext cx="21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3300"/>
                </a:solidFill>
                <a:latin typeface="Calibri" pitchFamily="34" charset="0"/>
              </a:rPr>
              <a:t>-</a:t>
            </a:r>
          </a:p>
        </p:txBody>
      </p:sp>
      <p:pic>
        <p:nvPicPr>
          <p:cNvPr id="23555" name="Picture 2" descr="http://www.biochemj.org/bj/377/0757/bj3770757a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9" y="139700"/>
            <a:ext cx="540746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ixaDeTexto 9"/>
          <p:cNvSpPr txBox="1">
            <a:spLocks noChangeArrowheads="1"/>
          </p:cNvSpPr>
          <p:nvPr/>
        </p:nvSpPr>
        <p:spPr bwMode="auto">
          <a:xfrm>
            <a:off x="6732590" y="4724403"/>
            <a:ext cx="15160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>
                <a:latin typeface="Calibri" pitchFamily="34" charset="0"/>
              </a:rPr>
              <a:t>Dihydrodipicolinate reductase</a:t>
            </a:r>
          </a:p>
        </p:txBody>
      </p:sp>
      <p:sp>
        <p:nvSpPr>
          <p:cNvPr id="11" name="Elipse 10"/>
          <p:cNvSpPr/>
          <p:nvPr/>
        </p:nvSpPr>
        <p:spPr>
          <a:xfrm>
            <a:off x="5162989" y="127638"/>
            <a:ext cx="10715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661151" y="3068641"/>
            <a:ext cx="1358900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588126" y="4508500"/>
            <a:ext cx="1582739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227764" y="6237289"/>
            <a:ext cx="792163" cy="3603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7019926" y="64531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8316913" y="260351"/>
            <a:ext cx="0" cy="619283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6443664" y="260351"/>
            <a:ext cx="1873251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 flipH="1">
            <a:off x="8027991" y="50133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 flipH="1">
            <a:off x="8027991" y="3357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4770" name="Line 18"/>
          <p:cNvSpPr>
            <a:spLocks noChangeShapeType="1"/>
          </p:cNvSpPr>
          <p:nvPr/>
        </p:nvSpPr>
        <p:spPr bwMode="auto">
          <a:xfrm flipH="1">
            <a:off x="6227765" y="1889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8027989" y="2997201"/>
            <a:ext cx="21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33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8101014" y="4652964"/>
            <a:ext cx="21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33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3302" y="4827588"/>
            <a:ext cx="62642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dirty="0"/>
              <a:t>Vias de biossíntese:</a:t>
            </a:r>
          </a:p>
          <a:p>
            <a:pPr lvl="1"/>
            <a:r>
              <a:rPr lang="pt-BR" altLang="pt-BR" b="1" dirty="0">
                <a:solidFill>
                  <a:srgbClr val="FF0000"/>
                </a:solidFill>
              </a:rPr>
              <a:t>Via ácido </a:t>
            </a:r>
            <a:r>
              <a:rPr lang="pt-BR" altLang="pt-BR" b="1" dirty="0" err="1">
                <a:solidFill>
                  <a:srgbClr val="FF0000"/>
                </a:solidFill>
              </a:rPr>
              <a:t>diaminopimélico</a:t>
            </a:r>
            <a:r>
              <a:rPr lang="pt-BR" altLang="pt-BR" b="1" dirty="0">
                <a:solidFill>
                  <a:srgbClr val="FF0000"/>
                </a:solidFill>
              </a:rPr>
              <a:t> </a:t>
            </a:r>
            <a:r>
              <a:rPr lang="pt-BR" altLang="pt-BR" dirty="0"/>
              <a:t>(</a:t>
            </a:r>
            <a:r>
              <a:rPr lang="pt-BR" altLang="pt-BR" i="1" dirty="0"/>
              <a:t>C. </a:t>
            </a:r>
            <a:r>
              <a:rPr lang="pt-BR" altLang="pt-BR" i="1" dirty="0" err="1"/>
              <a:t>glutamicum</a:t>
            </a:r>
            <a:r>
              <a:rPr lang="pt-BR" altLang="pt-BR" dirty="0"/>
              <a:t>)</a:t>
            </a:r>
          </a:p>
          <a:p>
            <a:r>
              <a:rPr lang="pt-BR" altLang="pt-BR" dirty="0"/>
              <a:t>Regulação</a:t>
            </a:r>
          </a:p>
          <a:p>
            <a:pPr lvl="1"/>
            <a:r>
              <a:rPr lang="pt-BR" altLang="pt-BR" dirty="0" err="1"/>
              <a:t>Aspartato</a:t>
            </a:r>
            <a:r>
              <a:rPr lang="pt-BR" altLang="pt-BR" dirty="0"/>
              <a:t> </a:t>
            </a:r>
            <a:r>
              <a:rPr lang="pt-BR" altLang="pt-BR" dirty="0" err="1"/>
              <a:t>quinase</a:t>
            </a:r>
            <a:r>
              <a:rPr lang="pt-BR" altLang="pt-BR" dirty="0"/>
              <a:t>*</a:t>
            </a:r>
          </a:p>
          <a:p>
            <a:pPr lvl="1"/>
            <a:r>
              <a:rPr lang="pt-BR" altLang="pt-BR" dirty="0" err="1"/>
              <a:t>Dihidrodipicolinato</a:t>
            </a:r>
            <a:r>
              <a:rPr lang="pt-BR" altLang="pt-BR" dirty="0"/>
              <a:t> </a:t>
            </a:r>
            <a:r>
              <a:rPr lang="pt-BR" altLang="pt-BR" dirty="0" err="1"/>
              <a:t>sintase</a:t>
            </a:r>
            <a:endParaRPr lang="pt-BR" altLang="pt-BR" dirty="0"/>
          </a:p>
          <a:p>
            <a:pPr lvl="1"/>
            <a:r>
              <a:rPr lang="pt-BR" altLang="pt-BR" dirty="0" err="1"/>
              <a:t>Dihidrodipicolinato</a:t>
            </a:r>
            <a:r>
              <a:rPr lang="pt-BR" altLang="pt-BR" dirty="0"/>
              <a:t> </a:t>
            </a:r>
            <a:r>
              <a:rPr lang="pt-BR" altLang="pt-BR" dirty="0" err="1"/>
              <a:t>redutase</a:t>
            </a:r>
            <a:endParaRPr lang="pt-BR" altLang="pt-BR" dirty="0"/>
          </a:p>
          <a:p>
            <a:pPr>
              <a:buFontTx/>
              <a:buChar char="-"/>
            </a:pPr>
            <a:endParaRPr lang="pt-BR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5867401" y="-26988"/>
            <a:ext cx="21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33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3572" name="Text Box 24"/>
          <p:cNvSpPr txBox="1">
            <a:spLocks noChangeArrowheads="1"/>
          </p:cNvSpPr>
          <p:nvPr/>
        </p:nvSpPr>
        <p:spPr bwMode="auto">
          <a:xfrm>
            <a:off x="1" y="3"/>
            <a:ext cx="2736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i="1" dirty="0" err="1">
                <a:solidFill>
                  <a:srgbClr val="FF0000"/>
                </a:solidFill>
                <a:latin typeface="Calibri" pitchFamily="34" charset="0"/>
              </a:rPr>
              <a:t>Corynebacterium</a:t>
            </a:r>
            <a:endParaRPr lang="pt-BR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4764" grpId="0" animBg="1"/>
      <p:bldP spid="74765" grpId="0" animBg="1"/>
      <p:bldP spid="74766" grpId="0" animBg="1"/>
      <p:bldP spid="74767" grpId="0" animBg="1"/>
      <p:bldP spid="74770" grpId="0" animBg="1"/>
      <p:bldP spid="74771" grpId="0"/>
      <p:bldP spid="74771" grpId="1"/>
      <p:bldP spid="74773" grpId="0"/>
      <p:bldP spid="74773" grpId="1"/>
      <p:bldP spid="74775" grpId="0"/>
      <p:bldP spid="747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4"/>
          <p:cNvSpPr>
            <a:spLocks noGrp="1"/>
          </p:cNvSpPr>
          <p:nvPr>
            <p:ph type="title" idx="4294967295"/>
          </p:nvPr>
        </p:nvSpPr>
        <p:spPr>
          <a:xfrm>
            <a:off x="308472" y="0"/>
            <a:ext cx="7886700" cy="1325563"/>
          </a:xfrm>
        </p:spPr>
        <p:txBody>
          <a:bodyPr/>
          <a:lstStyle/>
          <a:p>
            <a:pPr eaLnBrk="1" hangingPunct="1"/>
            <a:r>
              <a:rPr lang="pt-BR" altLang="pt-BR" dirty="0"/>
              <a:t>Produção de L- lisina</a:t>
            </a:r>
          </a:p>
        </p:txBody>
      </p:sp>
      <p:sp>
        <p:nvSpPr>
          <p:cNvPr id="54275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0" y="1531345"/>
            <a:ext cx="9144000" cy="4661493"/>
          </a:xfrm>
        </p:spPr>
        <p:txBody>
          <a:bodyPr>
            <a:normAutofit/>
          </a:bodyPr>
          <a:lstStyle/>
          <a:p>
            <a:pPr marL="914377" lvl="2" indent="0">
              <a:buNone/>
            </a:pPr>
            <a:r>
              <a:rPr lang="pt-BR" b="1" dirty="0">
                <a:solidFill>
                  <a:srgbClr val="FF0000"/>
                </a:solidFill>
                <a:latin typeface="Calibri" pitchFamily="34" charset="0"/>
              </a:rPr>
              <a:t>1- mutação clássica</a:t>
            </a:r>
          </a:p>
          <a:p>
            <a:pPr>
              <a:buFontTx/>
              <a:buChar char="-"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mutantes auxotróficos </a:t>
            </a:r>
            <a:r>
              <a:rPr lang="pt-BR" dirty="0">
                <a:latin typeface="Calibri" pitchFamily="34" charset="0"/>
              </a:rPr>
              <a:t>(para </a:t>
            </a:r>
            <a:r>
              <a:rPr lang="pt-BR" dirty="0" err="1">
                <a:latin typeface="Calibri" pitchFamily="34" charset="0"/>
              </a:rPr>
              <a:t>homoserina</a:t>
            </a:r>
            <a:r>
              <a:rPr lang="pt-BR" dirty="0">
                <a:latin typeface="Calibri" pitchFamily="34" charset="0"/>
              </a:rPr>
              <a:t> e metionina- treonina) adicionados em conc. </a:t>
            </a:r>
            <a:r>
              <a:rPr lang="pt-BR" dirty="0" err="1">
                <a:latin typeface="Calibri" pitchFamily="34" charset="0"/>
              </a:rPr>
              <a:t>Sub-ótimas</a:t>
            </a:r>
            <a:r>
              <a:rPr lang="pt-BR" dirty="0">
                <a:latin typeface="Calibri" pitchFamily="34" charset="0"/>
              </a:rPr>
              <a:t>);</a:t>
            </a:r>
          </a:p>
          <a:p>
            <a:endParaRPr lang="pt-BR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BR" dirty="0">
                <a:latin typeface="Calibri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mutantes regulatórios</a:t>
            </a:r>
            <a:r>
              <a:rPr lang="pt-BR" dirty="0">
                <a:latin typeface="Calibri" pitchFamily="34" charset="0"/>
              </a:rPr>
              <a:t>: inibição da </a:t>
            </a:r>
            <a:r>
              <a:rPr lang="pt-BR" dirty="0" err="1">
                <a:latin typeface="Calibri" pitchFamily="34" charset="0"/>
              </a:rPr>
              <a:t>retroinibição</a:t>
            </a:r>
            <a:r>
              <a:rPr lang="pt-BR" dirty="0">
                <a:latin typeface="Calibri" pitchFamily="34" charset="0"/>
              </a:rPr>
              <a:t> por lisina;</a:t>
            </a:r>
          </a:p>
          <a:p>
            <a:pPr marL="1828754" lvl="3" indent="-457189">
              <a:buFontTx/>
              <a:buAutoNum type="arabicPeriod"/>
            </a:pP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1371566" lvl="3" indent="0">
              <a:buNone/>
            </a:pP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1371566" lvl="3" indent="0">
              <a:buNone/>
            </a:pP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457189" lvl="1" indent="0">
              <a:buNone/>
            </a:pPr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7462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tângulo 8"/>
          <p:cNvSpPr>
            <a:spLocks noChangeArrowheads="1"/>
          </p:cNvSpPr>
          <p:nvPr/>
        </p:nvSpPr>
        <p:spPr bwMode="auto">
          <a:xfrm>
            <a:off x="-307776" y="451586"/>
            <a:ext cx="9451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71566" lvl="2" indent="-457189">
              <a:buAutoNum type="arabicPeriod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Por mutação clássica</a:t>
            </a:r>
          </a:p>
          <a:p>
            <a:pPr lvl="3" indent="-457189">
              <a:buFontTx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Mutantes auxotróficos</a:t>
            </a:r>
          </a:p>
          <a:p>
            <a:pPr lvl="3" indent="-457189">
              <a:buAutoNum type="arabicPeriod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Inibição da Inibição por feedback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(atividade da enzima inibida pelo produto da via metabólica)</a:t>
            </a:r>
          </a:p>
          <a:p>
            <a:pPr marL="1371566" lvl="2" indent="-457189">
              <a:buAutoNum type="arabicPeriod"/>
            </a:pP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514603" y="2133602"/>
            <a:ext cx="3750469" cy="4435475"/>
            <a:chOff x="3048000" y="2278062"/>
            <a:chExt cx="3386138" cy="3902075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3581400"/>
              <a:ext cx="3386138" cy="25987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476" t="52554" r="6323" b="4028"/>
            <a:stretch>
              <a:fillRect/>
            </a:stretch>
          </p:blipFill>
          <p:spPr bwMode="auto">
            <a:xfrm>
              <a:off x="3048000" y="2278062"/>
              <a:ext cx="3384550" cy="1150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1" name="Conector reto 10"/>
            <p:cNvCxnSpPr/>
            <p:nvPr/>
          </p:nvCxnSpPr>
          <p:spPr>
            <a:xfrm>
              <a:off x="4953000" y="3733800"/>
              <a:ext cx="504056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>
              <a:off x="4800600" y="3657600"/>
              <a:ext cx="440432" cy="6396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/>
              <a:t>Melhoramentos do </a:t>
            </a:r>
            <a:r>
              <a:rPr lang="pt-BR" sz="3600" i="1" dirty="0"/>
              <a:t>C. </a:t>
            </a:r>
            <a:r>
              <a:rPr lang="pt-BR" sz="3600" i="1" dirty="0" err="1"/>
              <a:t>glutamicum</a:t>
            </a:r>
            <a:endParaRPr lang="pt-BR" sz="3600" i="1" dirty="0"/>
          </a:p>
        </p:txBody>
      </p:sp>
    </p:spTree>
    <p:extLst>
      <p:ext uri="{BB962C8B-B14F-4D97-AF65-F5344CB8AC3E}">
        <p14:creationId xmlns:p14="http://schemas.microsoft.com/office/powerpoint/2010/main" val="335024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89274" y="609600"/>
          <a:ext cx="7116529" cy="616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2104762" imgH="18009524" progId="">
                  <p:embed/>
                </p:oleObj>
              </mc:Choice>
              <mc:Fallback>
                <p:oleObj name="Photo Editor Photo" r:id="rId2" imgW="22104762" imgH="180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274" y="609600"/>
                        <a:ext cx="7116529" cy="6163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CaixaDeTexto 4"/>
          <p:cNvSpPr txBox="1">
            <a:spLocks noChangeArrowheads="1"/>
          </p:cNvSpPr>
          <p:nvPr/>
        </p:nvSpPr>
        <p:spPr bwMode="auto">
          <a:xfrm>
            <a:off x="153444" y="2133600"/>
            <a:ext cx="27352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Prototróficos</a:t>
            </a:r>
          </a:p>
          <a:p>
            <a:r>
              <a:rPr lang="pt-BR" sz="1400" dirty="0">
                <a:solidFill>
                  <a:srgbClr val="FF0000"/>
                </a:solidFill>
              </a:rPr>
              <a:t>Cresce tanto em meio mínimo quanto completo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4800600" y="2133603"/>
            <a:ext cx="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ufpe.br/biolmol/Replica.jpg"/>
          <p:cNvPicPr>
            <a:picLocks noChangeAspect="1" noChangeArrowheads="1"/>
          </p:cNvPicPr>
          <p:nvPr/>
        </p:nvPicPr>
        <p:blipFill>
          <a:blip r:embed="rId4" cstate="print"/>
          <a:srcRect r="44295" b="51021"/>
          <a:stretch>
            <a:fillRect/>
          </a:stretch>
        </p:blipFill>
        <p:spPr bwMode="auto">
          <a:xfrm>
            <a:off x="5219703" y="2060577"/>
            <a:ext cx="14398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2400" y="472440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Auxotróficos só crescem em meio completo contendo  </a:t>
            </a:r>
            <a:r>
              <a:rPr lang="pt-BR" sz="1400" b="1" dirty="0" err="1">
                <a:solidFill>
                  <a:srgbClr val="FF0000"/>
                </a:solidFill>
              </a:rPr>
              <a:t>homoserina</a:t>
            </a:r>
            <a:r>
              <a:rPr lang="pt-BR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2400" y="39624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Mutante altamente produtores de lisina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/>
              <a:t>Melhoramentos do </a:t>
            </a:r>
            <a:r>
              <a:rPr lang="pt-BR" sz="3600" i="1" dirty="0"/>
              <a:t>C. </a:t>
            </a:r>
            <a:r>
              <a:rPr lang="pt-BR" sz="3600" i="1" dirty="0" err="1"/>
              <a:t>glutamicum</a:t>
            </a:r>
            <a:br>
              <a:rPr lang="pt-BR" sz="3600" i="1" dirty="0"/>
            </a:br>
            <a:r>
              <a:rPr lang="pt-BR" sz="3600" u="sng" dirty="0">
                <a:solidFill>
                  <a:srgbClr val="FF0000"/>
                </a:solidFill>
              </a:rPr>
              <a:t>1. Mutantes auxotróficos</a:t>
            </a:r>
          </a:p>
        </p:txBody>
      </p:sp>
    </p:spTree>
    <p:extLst>
      <p:ext uri="{BB962C8B-B14F-4D97-AF65-F5344CB8AC3E}">
        <p14:creationId xmlns:p14="http://schemas.microsoft.com/office/powerpoint/2010/main" val="198357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/>
              <a:t>Melhoramentos do </a:t>
            </a:r>
            <a:r>
              <a:rPr lang="pt-BR" sz="3600" i="1" dirty="0"/>
              <a:t>C. </a:t>
            </a:r>
            <a:r>
              <a:rPr lang="pt-BR" sz="3600" i="1" dirty="0" err="1"/>
              <a:t>glutamicum</a:t>
            </a:r>
            <a:endParaRPr lang="pt-BR" sz="3600" i="1" dirty="0"/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152401" y="1412878"/>
            <a:ext cx="8991600" cy="4525963"/>
          </a:xfrm>
        </p:spPr>
        <p:txBody>
          <a:bodyPr/>
          <a:lstStyle/>
          <a:p>
            <a:r>
              <a:rPr lang="pt-BR" sz="2000" u="sng" dirty="0" err="1">
                <a:solidFill>
                  <a:srgbClr val="FF0000"/>
                </a:solidFill>
              </a:rPr>
              <a:t>Antimetabólitos</a:t>
            </a:r>
            <a:r>
              <a:rPr lang="pt-BR" sz="2000" u="sng" dirty="0">
                <a:solidFill>
                  <a:srgbClr val="FF0000"/>
                </a:solidFill>
              </a:rPr>
              <a:t>:</a:t>
            </a:r>
            <a:r>
              <a:rPr lang="pt-BR" sz="2000" dirty="0"/>
              <a:t> Análogos da lisina, compostos similares aos metabólitos de interesse (lisina), que podem causar inibição por feedback, diminuindo o metabolismo e consequentemente o crescimento...</a:t>
            </a:r>
          </a:p>
          <a:p>
            <a:r>
              <a:rPr lang="pt-BR" sz="2000" b="1" dirty="0"/>
              <a:t>S-(</a:t>
            </a:r>
            <a:r>
              <a:rPr lang="el-GR" sz="2000" b="1" dirty="0"/>
              <a:t>β</a:t>
            </a:r>
            <a:r>
              <a:rPr lang="pt-BR" sz="2000" b="1" dirty="0"/>
              <a:t>-</a:t>
            </a:r>
            <a:r>
              <a:rPr lang="pt-BR" sz="2000" b="1" dirty="0" err="1"/>
              <a:t>aminoetil</a:t>
            </a:r>
            <a:r>
              <a:rPr lang="pt-BR" sz="2000" b="1" dirty="0"/>
              <a:t>-L-</a:t>
            </a:r>
            <a:r>
              <a:rPr lang="pt-BR" sz="2000" b="1" dirty="0" err="1"/>
              <a:t>cisteína</a:t>
            </a:r>
            <a:r>
              <a:rPr lang="pt-BR" sz="2000" b="1" dirty="0"/>
              <a:t>)</a:t>
            </a:r>
            <a:r>
              <a:rPr lang="pt-BR" sz="2000" dirty="0"/>
              <a:t>: usado para seleção de cepas resistentes ao feedback por lisina. Seleciona mutantes insensíveis à </a:t>
            </a:r>
            <a:r>
              <a:rPr lang="pt-BR" sz="2000" dirty="0" err="1"/>
              <a:t>retroinibição</a:t>
            </a:r>
            <a:r>
              <a:rPr lang="pt-BR" sz="2000" dirty="0"/>
              <a:t> por lisina</a:t>
            </a:r>
          </a:p>
          <a:p>
            <a:pPr eaLnBrk="1" hangingPunct="1"/>
            <a:endParaRPr lang="pt-BR" dirty="0"/>
          </a:p>
        </p:txBody>
      </p:sp>
      <p:pic>
        <p:nvPicPr>
          <p:cNvPr id="22532" name="Picture 2" descr="File:Thialys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851" y="3429003"/>
            <a:ext cx="3339872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www.chemie.fu-berlin.de/chemistry/bio/aminoacid/gif/lysi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60847"/>
            <a:ext cx="2895600" cy="1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aixaDeTexto 6"/>
          <p:cNvSpPr txBox="1">
            <a:spLocks noChangeArrowheads="1"/>
          </p:cNvSpPr>
          <p:nvPr/>
        </p:nvSpPr>
        <p:spPr bwMode="auto">
          <a:xfrm>
            <a:off x="38103" y="5663197"/>
            <a:ext cx="92201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 Os mutantes resistentes ao </a:t>
            </a:r>
            <a:r>
              <a:rPr lang="pt-BR" dirty="0" err="1"/>
              <a:t>antimetabólito</a:t>
            </a:r>
            <a:r>
              <a:rPr lang="pt-BR" dirty="0"/>
              <a:t> são os que não sofrem mais retroinibição por lisina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2535" name="Retângulo 7"/>
          <p:cNvSpPr>
            <a:spLocks noChangeArrowheads="1"/>
          </p:cNvSpPr>
          <p:nvPr/>
        </p:nvSpPr>
        <p:spPr bwMode="auto">
          <a:xfrm>
            <a:off x="1516201" y="4816453"/>
            <a:ext cx="2635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/>
              <a:t>S- (</a:t>
            </a:r>
            <a:r>
              <a:rPr lang="el-GR" b="1" dirty="0"/>
              <a:t>β</a:t>
            </a:r>
            <a:r>
              <a:rPr lang="pt-BR" b="1" dirty="0"/>
              <a:t>-</a:t>
            </a:r>
            <a:r>
              <a:rPr lang="pt-BR" b="1" dirty="0" err="1"/>
              <a:t>aminoetil-L-cisteína</a:t>
            </a:r>
            <a:r>
              <a:rPr lang="pt-BR" b="1" dirty="0"/>
              <a:t>)</a:t>
            </a:r>
            <a:endParaRPr lang="pt-BR" dirty="0"/>
          </a:p>
        </p:txBody>
      </p:sp>
      <p:sp>
        <p:nvSpPr>
          <p:cNvPr id="22536" name="CaixaDeTexto 8"/>
          <p:cNvSpPr txBox="1">
            <a:spLocks noChangeArrowheads="1"/>
          </p:cNvSpPr>
          <p:nvPr/>
        </p:nvSpPr>
        <p:spPr bwMode="auto">
          <a:xfrm>
            <a:off x="533400" y="824342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u="sng" dirty="0">
                <a:solidFill>
                  <a:srgbClr val="FF0000"/>
                </a:solidFill>
              </a:rPr>
              <a:t>2. Mutantes resistentes à </a:t>
            </a:r>
            <a:r>
              <a:rPr lang="pt-BR" sz="2400" u="sng" dirty="0" err="1">
                <a:solidFill>
                  <a:srgbClr val="FF0000"/>
                </a:solidFill>
              </a:rPr>
              <a:t>retro-inibição</a:t>
            </a:r>
            <a:r>
              <a:rPr lang="pt-BR" sz="2400" u="sng" dirty="0">
                <a:solidFill>
                  <a:srgbClr val="FF0000"/>
                </a:solidFill>
              </a:rPr>
              <a:t> por lisina</a:t>
            </a:r>
          </a:p>
        </p:txBody>
      </p:sp>
    </p:spTree>
    <p:extLst>
      <p:ext uri="{BB962C8B-B14F-4D97-AF65-F5344CB8AC3E}">
        <p14:creationId xmlns:p14="http://schemas.microsoft.com/office/powerpoint/2010/main" val="255084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Melhoramentos do </a:t>
            </a:r>
            <a:r>
              <a:rPr lang="pt-BR" sz="4400" i="1" dirty="0">
                <a:latin typeface="+mj-lt"/>
                <a:ea typeface="+mj-ea"/>
                <a:cs typeface="+mj-cs"/>
              </a:rPr>
              <a:t>C. </a:t>
            </a:r>
            <a:r>
              <a:rPr lang="pt-BR" sz="4400" i="1" dirty="0" err="1">
                <a:latin typeface="+mj-lt"/>
                <a:ea typeface="+mj-ea"/>
                <a:cs typeface="+mj-cs"/>
              </a:rPr>
              <a:t>glutamicum</a:t>
            </a:r>
            <a:endParaRPr lang="pt-BR" sz="44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 l="24194"/>
          <a:stretch>
            <a:fillRect/>
          </a:stretch>
        </p:blipFill>
        <p:spPr bwMode="auto">
          <a:xfrm>
            <a:off x="241301" y="1514179"/>
            <a:ext cx="4330700" cy="49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ixaDeTexto 5"/>
          <p:cNvSpPr txBox="1">
            <a:spLocks noChangeArrowheads="1"/>
          </p:cNvSpPr>
          <p:nvPr/>
        </p:nvSpPr>
        <p:spPr bwMode="auto">
          <a:xfrm>
            <a:off x="3810003" y="1651141"/>
            <a:ext cx="53306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Lys</a:t>
            </a:r>
            <a:r>
              <a:rPr lang="pt-BR" b="1" dirty="0">
                <a:solidFill>
                  <a:srgbClr val="FF0000"/>
                </a:solidFill>
              </a:rPr>
              <a:t> C: </a:t>
            </a:r>
            <a:r>
              <a:rPr lang="pt-BR" dirty="0" err="1">
                <a:solidFill>
                  <a:srgbClr val="FF0000"/>
                </a:solidFill>
              </a:rPr>
              <a:t>aspartato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quinase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(inibida por treonina e lisina)</a:t>
            </a:r>
          </a:p>
          <a:p>
            <a:r>
              <a:rPr lang="pt-BR" dirty="0"/>
              <a:t>Controlada por:</a:t>
            </a:r>
          </a:p>
          <a:p>
            <a:r>
              <a:rPr lang="pt-BR" dirty="0"/>
              <a:t> - inibição da retroinibição** e </a:t>
            </a:r>
          </a:p>
          <a:p>
            <a:r>
              <a:rPr lang="pt-BR" dirty="0"/>
              <a:t> - </a:t>
            </a:r>
            <a:r>
              <a:rPr lang="pt-BR" b="1" dirty="0" err="1"/>
              <a:t>superexpressão</a:t>
            </a:r>
            <a:r>
              <a:rPr lang="pt-BR" b="1" dirty="0"/>
              <a:t> do gene </a:t>
            </a:r>
            <a:r>
              <a:rPr lang="pt-BR" b="1" dirty="0" err="1"/>
              <a:t>lys</a:t>
            </a:r>
            <a:r>
              <a:rPr lang="pt-BR" b="1" dirty="0"/>
              <a:t> C</a:t>
            </a:r>
          </a:p>
          <a:p>
            <a:endParaRPr lang="pt-BR" dirty="0"/>
          </a:p>
          <a:p>
            <a:r>
              <a:rPr lang="pt-BR" b="1" dirty="0" err="1">
                <a:solidFill>
                  <a:srgbClr val="FF0000"/>
                </a:solidFill>
              </a:rPr>
              <a:t>Dap</a:t>
            </a:r>
            <a:r>
              <a:rPr lang="pt-BR" b="1" dirty="0">
                <a:solidFill>
                  <a:srgbClr val="FF0000"/>
                </a:solidFill>
              </a:rPr>
              <a:t> A:</a:t>
            </a:r>
            <a:r>
              <a:rPr lang="pt-BR" dirty="0"/>
              <a:t> </a:t>
            </a:r>
            <a:r>
              <a:rPr lang="pt-BR" dirty="0" err="1">
                <a:solidFill>
                  <a:srgbClr val="FF0000"/>
                </a:solidFill>
              </a:rPr>
              <a:t>dihidropicolinato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sintase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- </a:t>
            </a:r>
            <a:r>
              <a:rPr lang="pt-BR" b="1" dirty="0"/>
              <a:t>Amplificação e clonagem do gene</a:t>
            </a:r>
          </a:p>
          <a:p>
            <a:endParaRPr lang="pt-BR" dirty="0"/>
          </a:p>
          <a:p>
            <a:r>
              <a:rPr lang="pt-BR" b="1" dirty="0" err="1">
                <a:solidFill>
                  <a:srgbClr val="FF0000"/>
                </a:solidFill>
              </a:rPr>
              <a:t>Lys</a:t>
            </a:r>
            <a:r>
              <a:rPr lang="pt-BR" b="1" dirty="0">
                <a:solidFill>
                  <a:srgbClr val="FF0000"/>
                </a:solidFill>
              </a:rPr>
              <a:t> E:</a:t>
            </a:r>
            <a:endParaRPr lang="pt-BR" dirty="0"/>
          </a:p>
          <a:p>
            <a:r>
              <a:rPr lang="pt-BR" dirty="0" err="1"/>
              <a:t>Superexpressão</a:t>
            </a:r>
            <a:r>
              <a:rPr lang="pt-BR" dirty="0"/>
              <a:t> do gene lisina </a:t>
            </a:r>
            <a:r>
              <a:rPr lang="pt-BR" dirty="0" err="1"/>
              <a:t>exporter</a:t>
            </a:r>
            <a:endParaRPr lang="pt-BR" dirty="0"/>
          </a:p>
          <a:p>
            <a:r>
              <a:rPr lang="pt-BR" dirty="0"/>
              <a:t>para aumentar a secreção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39750" y="1052516"/>
            <a:ext cx="7080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>
                <a:solidFill>
                  <a:srgbClr val="FF0000"/>
                </a:solidFill>
              </a:rPr>
              <a:t>2-Engenharia metabólica da biossíntese de lisina</a:t>
            </a:r>
          </a:p>
        </p:txBody>
      </p:sp>
    </p:spTree>
    <p:extLst>
      <p:ext uri="{BB962C8B-B14F-4D97-AF65-F5344CB8AC3E}">
        <p14:creationId xmlns:p14="http://schemas.microsoft.com/office/powerpoint/2010/main" val="34753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 idx="4294967295"/>
          </p:nvPr>
        </p:nvSpPr>
        <p:spPr>
          <a:xfrm>
            <a:off x="198304" y="0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/>
              <a:t>Produção de </a:t>
            </a:r>
            <a:r>
              <a:rPr lang="pt-BR" sz="4000" dirty="0"/>
              <a:t>L</a:t>
            </a:r>
            <a:r>
              <a:rPr lang="pt-BR" dirty="0"/>
              <a:t>- lisina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950" y="1052513"/>
            <a:ext cx="9036050" cy="2833687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pt-BR" dirty="0"/>
              <a:t>Lisina: </a:t>
            </a:r>
            <a:r>
              <a:rPr lang="pt-BR" dirty="0" err="1"/>
              <a:t>aa</a:t>
            </a:r>
            <a:r>
              <a:rPr lang="pt-BR" dirty="0"/>
              <a:t> essencial usado na suplementação de rações a base de cereais;</a:t>
            </a:r>
          </a:p>
          <a:p>
            <a:pPr>
              <a:lnSpc>
                <a:spcPct val="120000"/>
              </a:lnSpc>
              <a:defRPr/>
            </a:pPr>
            <a:r>
              <a:rPr lang="pt-BR" dirty="0"/>
              <a:t>Utilização em suplementos alimentares (parenteral)</a:t>
            </a:r>
          </a:p>
          <a:p>
            <a:pPr>
              <a:lnSpc>
                <a:spcPct val="120000"/>
              </a:lnSpc>
              <a:defRPr/>
            </a:pP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produção</a:t>
            </a:r>
            <a:r>
              <a:rPr lang="en-US" dirty="0"/>
              <a:t> no </a:t>
            </a:r>
            <a:r>
              <a:rPr lang="en-US" dirty="0" err="1"/>
              <a:t>Japão</a:t>
            </a:r>
            <a:r>
              <a:rPr lang="en-US" dirty="0"/>
              <a:t>,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tb</a:t>
            </a:r>
            <a:r>
              <a:rPr lang="en-US" dirty="0"/>
              <a:t> é </a:t>
            </a:r>
            <a:r>
              <a:rPr lang="en-US" dirty="0" err="1"/>
              <a:t>produzido</a:t>
            </a:r>
            <a:r>
              <a:rPr lang="en-US" dirty="0"/>
              <a:t> o </a:t>
            </a:r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glutâmico</a:t>
            </a:r>
            <a:endParaRPr lang="en-US" dirty="0"/>
          </a:p>
          <a:p>
            <a:pPr>
              <a:defRPr/>
            </a:pP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669" t="2403" r="1922"/>
          <a:stretch/>
        </p:blipFill>
        <p:spPr bwMode="auto">
          <a:xfrm>
            <a:off x="2069139" y="3700759"/>
            <a:ext cx="4876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66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4000" dirty="0">
                <a:latin typeface="+mj-lt"/>
                <a:ea typeface="+mj-ea"/>
                <a:cs typeface="+mj-cs"/>
              </a:rPr>
              <a:t>L-L</a:t>
            </a:r>
            <a:r>
              <a:rPr lang="pt-BR" sz="4400" dirty="0">
                <a:latin typeface="+mj-lt"/>
                <a:ea typeface="+mj-ea"/>
                <a:cs typeface="+mj-cs"/>
              </a:rPr>
              <a:t>isina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8304" y="61878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Descoberta: </a:t>
            </a:r>
            <a:r>
              <a:rPr lang="pt-BR" sz="2400" b="1" i="1" dirty="0" err="1"/>
              <a:t>Corynebacterium</a:t>
            </a:r>
            <a:r>
              <a:rPr lang="pt-BR" sz="2400" b="1" i="1" dirty="0"/>
              <a:t> </a:t>
            </a:r>
            <a:r>
              <a:rPr lang="pt-BR" sz="2400" b="1" i="1" dirty="0" err="1"/>
              <a:t>glutamicum</a:t>
            </a:r>
            <a:r>
              <a:rPr lang="pt-BR" sz="2400" b="1" i="1" dirty="0"/>
              <a:t> </a:t>
            </a:r>
            <a:endParaRPr lang="pt-BR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Cepas: gêneros </a:t>
            </a:r>
            <a:r>
              <a:rPr lang="pt-BR" sz="2400" i="1" dirty="0" err="1"/>
              <a:t>Corynebacterium</a:t>
            </a:r>
            <a:r>
              <a:rPr lang="pt-BR" sz="2400" i="1" dirty="0"/>
              <a:t> </a:t>
            </a:r>
            <a:r>
              <a:rPr lang="pt-BR" sz="2400" dirty="0"/>
              <a:t>e</a:t>
            </a:r>
            <a:r>
              <a:rPr lang="pt-BR" sz="2400" i="1" dirty="0"/>
              <a:t> </a:t>
            </a:r>
            <a:r>
              <a:rPr lang="pt-BR" sz="2400" i="1" dirty="0" err="1"/>
              <a:t>Brevibacterium</a:t>
            </a:r>
            <a:r>
              <a:rPr lang="pt-BR" sz="2400" dirty="0"/>
              <a:t> e mutantes (auxotróficos para </a:t>
            </a:r>
            <a:r>
              <a:rPr lang="pt-BR" sz="2400" dirty="0" err="1"/>
              <a:t>homoserina</a:t>
            </a:r>
            <a:r>
              <a:rPr lang="pt-BR" sz="2400" dirty="0"/>
              <a:t> e </a:t>
            </a:r>
            <a:r>
              <a:rPr lang="pt-BR" sz="2400" dirty="0" err="1"/>
              <a:t>metionina-treonina</a:t>
            </a:r>
            <a:r>
              <a:rPr lang="pt-BR" sz="2400" dirty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err="1"/>
              <a:t>Isômero</a:t>
            </a:r>
            <a:r>
              <a:rPr lang="en-US" sz="2400" dirty="0"/>
              <a:t> L-</a:t>
            </a:r>
            <a:r>
              <a:rPr lang="en-US" sz="2400" dirty="0" err="1"/>
              <a:t>Lisina</a:t>
            </a:r>
            <a:r>
              <a:rPr lang="en-US" sz="2400" dirty="0"/>
              <a:t> é o </a:t>
            </a:r>
            <a:r>
              <a:rPr lang="en-US" sz="2400" dirty="0" err="1"/>
              <a:t>biologicamente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ativo</a:t>
            </a:r>
            <a:r>
              <a:rPr lang="en-US" sz="2400" dirty="0"/>
              <a:t> e é </a:t>
            </a:r>
            <a:r>
              <a:rPr lang="en-US" sz="2400" dirty="0" err="1"/>
              <a:t>obtido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fermentação</a:t>
            </a:r>
            <a:endParaRPr lang="en-US" sz="2400" dirty="0"/>
          </a:p>
          <a:p>
            <a:pPr>
              <a:lnSpc>
                <a:spcPct val="150000"/>
              </a:lnSpc>
              <a:defRPr/>
            </a:pP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265713"/>
            <a:ext cx="1600200" cy="35922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8029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ky.edu/~dhild/biochem/24/ASPP%208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87328"/>
            <a:ext cx="78232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6188076" y="2971803"/>
            <a:ext cx="2667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cap="all" dirty="0">
                <a:solidFill>
                  <a:srgbClr val="FF0000"/>
                </a:solidFill>
              </a:rPr>
              <a:t>Aa família do alfa-</a:t>
            </a:r>
            <a:r>
              <a:rPr lang="pt-BR" sz="1200" b="1" cap="all" dirty="0" err="1">
                <a:solidFill>
                  <a:srgbClr val="FF0000"/>
                </a:solidFill>
              </a:rPr>
              <a:t>cetoglutarato</a:t>
            </a:r>
            <a:endParaRPr lang="pt-BR" sz="1200" b="1" cap="all" dirty="0">
              <a:solidFill>
                <a:srgbClr val="FF0000"/>
              </a:solidFill>
            </a:endParaRP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2170150" y="2224090"/>
            <a:ext cx="2087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cap="all" dirty="0">
                <a:solidFill>
                  <a:srgbClr val="FF0000"/>
                </a:solidFill>
              </a:rPr>
              <a:t>Aa família do </a:t>
            </a:r>
            <a:r>
              <a:rPr lang="pt-BR" sz="1200" b="1" cap="all" dirty="0" err="1">
                <a:solidFill>
                  <a:srgbClr val="FF0000"/>
                </a:solidFill>
              </a:rPr>
              <a:t>aspartato</a:t>
            </a:r>
            <a:endParaRPr lang="pt-BR" sz="1200" b="1" cap="all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28800" y="2500312"/>
            <a:ext cx="2438400" cy="435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www.biologie.uni-hamburg.de/b-online/ge19/19a.gif"/>
          <p:cNvPicPr>
            <a:picLocks noChangeAspect="1" noChangeArrowheads="1"/>
          </p:cNvPicPr>
          <p:nvPr/>
        </p:nvPicPr>
        <p:blipFill>
          <a:blip r:embed="rId3" cstate="print"/>
          <a:srcRect t="25926"/>
          <a:stretch>
            <a:fillRect/>
          </a:stretch>
        </p:blipFill>
        <p:spPr bwMode="auto">
          <a:xfrm>
            <a:off x="5715003" y="5418139"/>
            <a:ext cx="35131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286000" y="4343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angulado 9"/>
          <p:cNvCxnSpPr/>
          <p:nvPr/>
        </p:nvCxnSpPr>
        <p:spPr>
          <a:xfrm rot="10800000">
            <a:off x="3276600" y="4267201"/>
            <a:ext cx="685800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886200" y="4114802"/>
            <a:ext cx="9906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piruvato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1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 descr="mar-10-0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669" y="0"/>
            <a:ext cx="5867400" cy="682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97176" y="3962400"/>
            <a:ext cx="1295400" cy="12953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59113" y="981075"/>
            <a:ext cx="1081087" cy="12239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21" name="Picture 2" descr="http://www.biologie.uni-hamburg.de/b-online/ge19/19a.gif"/>
          <p:cNvPicPr>
            <a:picLocks noChangeAspect="1" noChangeArrowheads="1"/>
          </p:cNvPicPr>
          <p:nvPr/>
        </p:nvPicPr>
        <p:blipFill>
          <a:blip r:embed="rId3" cstate="print"/>
          <a:srcRect t="25926"/>
          <a:stretch>
            <a:fillRect/>
          </a:stretch>
        </p:blipFill>
        <p:spPr bwMode="auto">
          <a:xfrm>
            <a:off x="5630863" y="3817937"/>
            <a:ext cx="3513137" cy="1439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>
            <a:off x="5328047" y="4329089"/>
            <a:ext cx="431800" cy="215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3" name="Retângulo 7"/>
          <p:cNvSpPr>
            <a:spLocks noChangeArrowheads="1"/>
          </p:cNvSpPr>
          <p:nvPr/>
        </p:nvSpPr>
        <p:spPr bwMode="auto">
          <a:xfrm>
            <a:off x="6060844" y="3382974"/>
            <a:ext cx="363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Glutamato </a:t>
            </a:r>
            <a:r>
              <a:rPr lang="pt-BR" b="1" dirty="0" err="1">
                <a:solidFill>
                  <a:srgbClr val="FF0000"/>
                </a:solidFill>
              </a:rPr>
              <a:t>desidrogenase</a:t>
            </a:r>
            <a:endParaRPr lang="pt-BR" i="1" dirty="0"/>
          </a:p>
        </p:txBody>
      </p:sp>
      <p:sp>
        <p:nvSpPr>
          <p:cNvPr id="8" name="Seta para baixo 7"/>
          <p:cNvSpPr/>
          <p:nvPr/>
        </p:nvSpPr>
        <p:spPr>
          <a:xfrm>
            <a:off x="5748619" y="2416861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5" name="CaixaDeTexto 8"/>
          <p:cNvSpPr txBox="1">
            <a:spLocks noChangeArrowheads="1"/>
          </p:cNvSpPr>
          <p:nvPr/>
        </p:nvSpPr>
        <p:spPr bwMode="auto">
          <a:xfrm>
            <a:off x="6001544" y="2376262"/>
            <a:ext cx="334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α</a:t>
            </a:r>
            <a:r>
              <a:rPr lang="pt-BR" dirty="0"/>
              <a:t>-</a:t>
            </a:r>
            <a:r>
              <a:rPr lang="pt-BR" dirty="0" err="1"/>
              <a:t>Cetoglutarato</a:t>
            </a:r>
            <a:r>
              <a:rPr lang="pt-BR" dirty="0"/>
              <a:t> </a:t>
            </a:r>
            <a:r>
              <a:rPr lang="pt-BR" dirty="0" err="1"/>
              <a:t>desidrogenase</a:t>
            </a:r>
            <a:endParaRPr lang="pt-BR" dirty="0"/>
          </a:p>
        </p:txBody>
      </p:sp>
      <p:sp>
        <p:nvSpPr>
          <p:cNvPr id="9226" name="Retângulo 9"/>
          <p:cNvSpPr>
            <a:spLocks noChangeArrowheads="1"/>
          </p:cNvSpPr>
          <p:nvPr/>
        </p:nvSpPr>
        <p:spPr bwMode="auto">
          <a:xfrm>
            <a:off x="5877951" y="576685"/>
            <a:ext cx="3041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</a:rPr>
              <a:t>C. </a:t>
            </a:r>
            <a:r>
              <a:rPr lang="pt-BR" i="1" dirty="0" err="1">
                <a:solidFill>
                  <a:srgbClr val="000000"/>
                </a:solidFill>
              </a:rPr>
              <a:t>glutamicum</a:t>
            </a:r>
            <a:r>
              <a:rPr lang="pt-BR" i="1" dirty="0">
                <a:solidFill>
                  <a:srgbClr val="000000"/>
                </a:solidFill>
              </a:rPr>
              <a:t> </a:t>
            </a:r>
          </a:p>
          <a:p>
            <a:r>
              <a:rPr lang="pt-BR" i="1" dirty="0">
                <a:solidFill>
                  <a:srgbClr val="000000"/>
                </a:solidFill>
              </a:rPr>
              <a:t>produtoras de ácido glutâmico</a:t>
            </a:r>
            <a:endParaRPr lang="pt-BR" dirty="0"/>
          </a:p>
        </p:txBody>
      </p:sp>
      <p:sp>
        <p:nvSpPr>
          <p:cNvPr id="11" name="Seta para baixo 10"/>
          <p:cNvSpPr/>
          <p:nvPr/>
        </p:nvSpPr>
        <p:spPr>
          <a:xfrm rot="10800000">
            <a:off x="5785681" y="3382974"/>
            <a:ext cx="287338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660232" y="4365104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err="1"/>
              <a:t>Glutamato</a:t>
            </a:r>
            <a:r>
              <a:rPr lang="pt-BR" sz="1050" dirty="0"/>
              <a:t> </a:t>
            </a:r>
            <a:r>
              <a:rPr lang="pt-BR" sz="1050" dirty="0" err="1"/>
              <a:t>desidrogenase</a:t>
            </a:r>
            <a:endParaRPr lang="pt-BR" sz="1050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3873558" y="5143499"/>
            <a:ext cx="3048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3911658" y="5143499"/>
            <a:ext cx="2286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324600" y="4365104"/>
            <a:ext cx="335632" cy="415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675563" y="5390379"/>
            <a:ext cx="146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Ácido Glutâmico</a:t>
            </a:r>
          </a:p>
        </p:txBody>
      </p:sp>
    </p:spTree>
    <p:extLst>
      <p:ext uri="{BB962C8B-B14F-4D97-AF65-F5344CB8AC3E}">
        <p14:creationId xmlns:p14="http://schemas.microsoft.com/office/powerpoint/2010/main" val="271579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000" y="152400"/>
            <a:ext cx="8229600" cy="1143000"/>
          </a:xfrm>
        </p:spPr>
        <p:txBody>
          <a:bodyPr/>
          <a:lstStyle/>
          <a:p>
            <a:r>
              <a:rPr lang="pt-BR" dirty="0"/>
              <a:t>Reações </a:t>
            </a:r>
            <a:r>
              <a:rPr lang="pt-BR" dirty="0" err="1"/>
              <a:t>Anapleróticas</a:t>
            </a:r>
            <a:endParaRPr lang="pt-BR" dirty="0"/>
          </a:p>
        </p:txBody>
      </p:sp>
      <p:pic>
        <p:nvPicPr>
          <p:cNvPr id="28674" name="Picture 2" descr="http://3.bp.blogspot.com/-_PNbMIsd_vw/UL0GmUNt6II/AAAAAAAAA7o/Q72a3TEDLPQ/s1600/anapler%C3%B3ticas_10c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0" y="1124744"/>
            <a:ext cx="861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4800" y="1524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Reações de Reposição</a:t>
            </a:r>
          </a:p>
        </p:txBody>
      </p:sp>
    </p:spTree>
    <p:extLst>
      <p:ext uri="{BB962C8B-B14F-4D97-AF65-F5344CB8AC3E}">
        <p14:creationId xmlns:p14="http://schemas.microsoft.com/office/powerpoint/2010/main" val="198888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://dc228.4shared.com/doc/dvxrYkJO/preview_html_6531a4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3" name="AutoShape 4" descr="http://dc228.4shared.com/doc/dvxrYkJO/preview_html_6531a44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1" eaLnBrk="0" hangingPunct="0"/>
            <a:r>
              <a:rPr lang="pt-BR" sz="1400" b="1">
                <a:solidFill>
                  <a:srgbClr val="000000"/>
                </a:solidFill>
                <a:latin typeface="Batang" pitchFamily="18" charset="-127"/>
              </a:rPr>
              <a:t>synthesis of homoserine, accumulates lysine.</a:t>
            </a:r>
            <a:endParaRPr lang="pt-BR" sz="800"/>
          </a:p>
          <a:p>
            <a:pPr rtl="1" eaLnBrk="0" hangingPunct="0"/>
            <a:br>
              <a:rPr lang="pt-BR">
                <a:solidFill>
                  <a:srgbClr val="000000"/>
                </a:solidFill>
                <a:latin typeface="Times New Roman" pitchFamily="18" charset="0"/>
              </a:rPr>
            </a:br>
            <a:endParaRPr lang="pt-BR"/>
          </a:p>
          <a:p>
            <a:pPr rtl="1" eaLnBrk="0" hangingPunct="0"/>
            <a:r>
              <a:rPr lang="pt-BR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pt-BR" sz="31000">
                <a:solidFill>
                  <a:srgbClr val="000000"/>
                </a:solidFill>
              </a:rPr>
              <a:t> </a:t>
            </a:r>
            <a:r>
              <a:rPr lang="pt-BR">
                <a:solidFill>
                  <a:srgbClr val="000000"/>
                </a:solidFill>
              </a:rPr>
              <a:t>                                                           </a:t>
            </a:r>
            <a:endParaRPr lang="pt-BR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b="5078"/>
          <a:stretch/>
        </p:blipFill>
        <p:spPr bwMode="auto">
          <a:xfrm>
            <a:off x="726292" y="443597"/>
            <a:ext cx="8245092" cy="641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CaixaDeTexto 8"/>
          <p:cNvSpPr txBox="1">
            <a:spLocks noChangeArrowheads="1"/>
          </p:cNvSpPr>
          <p:nvPr/>
        </p:nvSpPr>
        <p:spPr bwMode="auto">
          <a:xfrm>
            <a:off x="251520" y="17042"/>
            <a:ext cx="8348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/>
              <a:t>Como a bactéria cresce e produz ácido glutâmico (AG) ? </a:t>
            </a:r>
            <a:r>
              <a:rPr lang="pt-BR" i="1" dirty="0" err="1"/>
              <a:t>Corynebacterium</a:t>
            </a:r>
            <a:r>
              <a:rPr lang="pt-BR" i="1" dirty="0"/>
              <a:t> </a:t>
            </a:r>
            <a:r>
              <a:rPr lang="pt-BR" i="1" dirty="0" err="1"/>
              <a:t>glutamicum</a:t>
            </a:r>
            <a:endParaRPr lang="pt-BR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220486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rgbClr val="FF0000"/>
                </a:solidFill>
              </a:rPr>
              <a:t>Piruvato</a:t>
            </a:r>
            <a:r>
              <a:rPr lang="pt-BR" sz="1000" dirty="0">
                <a:solidFill>
                  <a:srgbClr val="FF0000"/>
                </a:solidFill>
              </a:rPr>
              <a:t> </a:t>
            </a:r>
            <a:r>
              <a:rPr lang="pt-BR" sz="1000" dirty="0" err="1">
                <a:solidFill>
                  <a:srgbClr val="FF0000"/>
                </a:solidFill>
              </a:rPr>
              <a:t>carboxilase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177281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Piruvato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4088" y="177281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Piruvato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0125" y="534654"/>
            <a:ext cx="20447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   Crescimento e formação dos intermediários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315200" y="527587"/>
            <a:ext cx="165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    Produção AG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2204864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Enzima </a:t>
            </a:r>
            <a:r>
              <a:rPr lang="pt-BR" sz="1200" dirty="0" err="1">
                <a:solidFill>
                  <a:srgbClr val="FF0000"/>
                </a:solidFill>
              </a:rPr>
              <a:t>málica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11960" y="2276872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Enzima </a:t>
            </a:r>
            <a:r>
              <a:rPr lang="pt-BR" sz="1200" dirty="0" err="1">
                <a:solidFill>
                  <a:srgbClr val="FF0000"/>
                </a:solidFill>
              </a:rPr>
              <a:t>málica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44208" y="212916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solidFill>
                  <a:srgbClr val="FF0000"/>
                </a:solidFill>
              </a:rPr>
              <a:t>Piruvato</a:t>
            </a:r>
            <a:r>
              <a:rPr lang="pt-BR" sz="1000" dirty="0">
                <a:solidFill>
                  <a:srgbClr val="FF0000"/>
                </a:solidFill>
              </a:rPr>
              <a:t> </a:t>
            </a:r>
            <a:r>
              <a:rPr lang="pt-BR" sz="1000" dirty="0" err="1">
                <a:solidFill>
                  <a:srgbClr val="FF0000"/>
                </a:solidFill>
              </a:rPr>
              <a:t>carboxilase</a:t>
            </a:r>
            <a:endParaRPr lang="pt-BR" sz="1000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979712" y="3429000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err="1"/>
              <a:t>Glioxilato</a:t>
            </a:r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2667000" y="2729245"/>
            <a:ext cx="903099" cy="113180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 flipV="1">
            <a:off x="150966" y="575965"/>
            <a:ext cx="208855" cy="280101"/>
          </a:xfrm>
          <a:prstGeom prst="downArrow">
            <a:avLst/>
          </a:prstGeom>
          <a:solidFill>
            <a:srgbClr val="ED1F1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 flipV="1">
            <a:off x="7335331" y="572202"/>
            <a:ext cx="208855" cy="280101"/>
          </a:xfrm>
          <a:prstGeom prst="downArrow">
            <a:avLst/>
          </a:prstGeom>
          <a:solidFill>
            <a:srgbClr val="ED1F1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971800" y="4114800"/>
            <a:ext cx="990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937349" y="3002923"/>
            <a:ext cx="990600" cy="393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0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-30163"/>
            <a:ext cx="7886700" cy="1325563"/>
          </a:xfrm>
        </p:spPr>
        <p:txBody>
          <a:bodyPr/>
          <a:lstStyle/>
          <a:p>
            <a:r>
              <a:rPr lang="pt-BR" dirty="0"/>
              <a:t>Biossíntese da lisina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876800"/>
          </a:xfrm>
        </p:spPr>
        <p:txBody>
          <a:bodyPr>
            <a:normAutofit/>
          </a:bodyPr>
          <a:lstStyle/>
          <a:p>
            <a:r>
              <a:rPr lang="pt-BR" u="sng" dirty="0"/>
              <a:t>Principais precursores</a:t>
            </a:r>
          </a:p>
          <a:p>
            <a:pPr lvl="1"/>
            <a:r>
              <a:rPr lang="pt-BR" u="sng" dirty="0">
                <a:solidFill>
                  <a:srgbClr val="FF0000"/>
                </a:solidFill>
              </a:rPr>
              <a:t>Oxalacetato/aspartato:</a:t>
            </a:r>
            <a:r>
              <a:rPr lang="pt-BR" dirty="0"/>
              <a:t> ciclo de Krebs , reações </a:t>
            </a:r>
            <a:r>
              <a:rPr lang="pt-BR" dirty="0" err="1"/>
              <a:t>anapleróticas</a:t>
            </a:r>
            <a:endParaRPr lang="pt-BR" dirty="0"/>
          </a:p>
          <a:p>
            <a:endParaRPr lang="pt-BR" dirty="0"/>
          </a:p>
          <a:p>
            <a:pPr lvl="1"/>
            <a:r>
              <a:rPr lang="pt-BR" u="sng" dirty="0">
                <a:solidFill>
                  <a:srgbClr val="FF0000"/>
                </a:solidFill>
              </a:rPr>
              <a:t>NADPH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necessário às sínteses redutivas (via das pentoses P)</a:t>
            </a:r>
          </a:p>
          <a:p>
            <a:pPr lvl="1"/>
            <a:endParaRPr lang="pt-BR" dirty="0"/>
          </a:p>
          <a:p>
            <a:pPr lvl="1"/>
            <a:r>
              <a:rPr lang="pt-BR" u="sng" dirty="0" err="1">
                <a:solidFill>
                  <a:srgbClr val="FF0000"/>
                </a:solidFill>
              </a:rPr>
              <a:t>Piruvato</a:t>
            </a:r>
            <a:r>
              <a:rPr lang="pt-BR" dirty="0">
                <a:solidFill>
                  <a:srgbClr val="FF0000"/>
                </a:solidFill>
              </a:rPr>
              <a:t>:</a:t>
            </a:r>
            <a:r>
              <a:rPr lang="pt-BR" dirty="0"/>
              <a:t> </a:t>
            </a:r>
            <a:r>
              <a:rPr lang="pt-BR" dirty="0" err="1"/>
              <a:t>glicólise</a:t>
            </a:r>
            <a:r>
              <a:rPr lang="pt-BR" dirty="0"/>
              <a:t> </a:t>
            </a:r>
          </a:p>
          <a:p>
            <a:pPr lvl="1">
              <a:buNone/>
            </a:pPr>
            <a:endParaRPr lang="pt-BR" u="sng" dirty="0"/>
          </a:p>
          <a:p>
            <a:pPr lvl="1"/>
            <a:r>
              <a:rPr lang="pt-BR" dirty="0">
                <a:solidFill>
                  <a:srgbClr val="FF0000"/>
                </a:solidFill>
              </a:rPr>
              <a:t>NH</a:t>
            </a:r>
            <a:r>
              <a:rPr lang="pt-BR" baseline="-25000" dirty="0">
                <a:solidFill>
                  <a:srgbClr val="FF0000"/>
                </a:solidFill>
              </a:rPr>
              <a:t>4</a:t>
            </a:r>
            <a:r>
              <a:rPr lang="pt-BR" baseline="30000" dirty="0">
                <a:solidFill>
                  <a:srgbClr val="FF0000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dirty="0"/>
              <a:t>a concentração da fonte de N vai definir a via metabólica. Fornecido no meio de cultura.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25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ky.edu/~dhild/biochem/24/ASPP%208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87328"/>
            <a:ext cx="78232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6188076" y="2971803"/>
            <a:ext cx="2667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b="1" cap="all" dirty="0">
                <a:solidFill>
                  <a:srgbClr val="FF0000"/>
                </a:solidFill>
              </a:rPr>
              <a:t>Aa família do alfa-</a:t>
            </a:r>
            <a:r>
              <a:rPr lang="pt-BR" sz="1200" b="1" cap="all" dirty="0" err="1">
                <a:solidFill>
                  <a:srgbClr val="FF0000"/>
                </a:solidFill>
              </a:rPr>
              <a:t>cetoglutarato</a:t>
            </a:r>
            <a:endParaRPr lang="pt-BR" sz="1200" b="1" cap="all" dirty="0">
              <a:solidFill>
                <a:srgbClr val="FF0000"/>
              </a:solidFill>
            </a:endParaRPr>
          </a:p>
        </p:txBody>
      </p:sp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2170150" y="2224090"/>
            <a:ext cx="2087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cap="all" dirty="0">
                <a:solidFill>
                  <a:srgbClr val="FF0000"/>
                </a:solidFill>
              </a:rPr>
              <a:t>Aa família do </a:t>
            </a:r>
            <a:r>
              <a:rPr lang="pt-BR" sz="1200" b="1" cap="all" dirty="0" err="1">
                <a:solidFill>
                  <a:srgbClr val="FF0000"/>
                </a:solidFill>
              </a:rPr>
              <a:t>aspartato</a:t>
            </a:r>
            <a:endParaRPr lang="pt-BR" sz="1200" b="1" cap="all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28800" y="2500312"/>
            <a:ext cx="2438400" cy="4357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www.biologie.uni-hamburg.de/b-online/ge19/19a.gif"/>
          <p:cNvPicPr>
            <a:picLocks noChangeAspect="1" noChangeArrowheads="1"/>
          </p:cNvPicPr>
          <p:nvPr/>
        </p:nvPicPr>
        <p:blipFill>
          <a:blip r:embed="rId3" cstate="print"/>
          <a:srcRect t="25926"/>
          <a:stretch>
            <a:fillRect/>
          </a:stretch>
        </p:blipFill>
        <p:spPr bwMode="auto">
          <a:xfrm>
            <a:off x="5715003" y="5418139"/>
            <a:ext cx="35131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286000" y="4343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angulado 9"/>
          <p:cNvCxnSpPr/>
          <p:nvPr/>
        </p:nvCxnSpPr>
        <p:spPr>
          <a:xfrm rot="10800000">
            <a:off x="3276600" y="4267201"/>
            <a:ext cx="685800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886200" y="4114802"/>
            <a:ext cx="9906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FF0000"/>
                </a:solidFill>
              </a:rPr>
              <a:t>piruvato</a:t>
            </a:r>
            <a:endParaRPr 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61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504</Words>
  <Application>Microsoft Office PowerPoint</Application>
  <PresentationFormat>Apresentação na tela (4:3)</PresentationFormat>
  <Paragraphs>118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Times New Roman</vt:lpstr>
      <vt:lpstr>Tema do Office</vt:lpstr>
      <vt:lpstr>Photo Editor Photo</vt:lpstr>
      <vt:lpstr>Produção de Aminoácidos</vt:lpstr>
      <vt:lpstr>Produção de L- lisina</vt:lpstr>
      <vt:lpstr>Apresentação do PowerPoint</vt:lpstr>
      <vt:lpstr>Apresentação do PowerPoint</vt:lpstr>
      <vt:lpstr>Apresentação do PowerPoint</vt:lpstr>
      <vt:lpstr>Reações Anapleróticas</vt:lpstr>
      <vt:lpstr>Apresentação do PowerPoint</vt:lpstr>
      <vt:lpstr>Biossíntese da lisina</vt:lpstr>
      <vt:lpstr>Apresentação do PowerPoint</vt:lpstr>
      <vt:lpstr>Reações Anapleróticas</vt:lpstr>
      <vt:lpstr>Apresentação do PowerPoint</vt:lpstr>
      <vt:lpstr>Apresentação do PowerPoint</vt:lpstr>
      <vt:lpstr>Produção de L- lisina</vt:lpstr>
      <vt:lpstr>Melhoramentos do C. glutamicum</vt:lpstr>
      <vt:lpstr>Melhoramentos do C. glutamicum 1. Mutantes auxotróficos</vt:lpstr>
      <vt:lpstr>Melhoramentos do C. glutamicum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Reginatto Spiller</dc:creator>
  <cp:lastModifiedBy>Valeria Reginatto Spiller</cp:lastModifiedBy>
  <cp:revision>9</cp:revision>
  <dcterms:created xsi:type="dcterms:W3CDTF">2018-10-03T15:06:54Z</dcterms:created>
  <dcterms:modified xsi:type="dcterms:W3CDTF">2023-10-30T00:33:14Z</dcterms:modified>
</cp:coreProperties>
</file>