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1362" r:id="rId2"/>
    <p:sldId id="1363" r:id="rId3"/>
    <p:sldId id="1359" r:id="rId4"/>
    <p:sldId id="268" r:id="rId5"/>
    <p:sldId id="269" r:id="rId6"/>
    <p:sldId id="256" r:id="rId7"/>
    <p:sldId id="257" r:id="rId8"/>
    <p:sldId id="259" r:id="rId9"/>
    <p:sldId id="265" r:id="rId10"/>
    <p:sldId id="260" r:id="rId11"/>
    <p:sldId id="262" r:id="rId12"/>
    <p:sldId id="266" r:id="rId13"/>
    <p:sldId id="263" r:id="rId14"/>
    <p:sldId id="264" r:id="rId15"/>
    <p:sldId id="261" r:id="rId16"/>
    <p:sldId id="1360" r:id="rId17"/>
    <p:sldId id="1364" r:id="rId18"/>
    <p:sldId id="1365" r:id="rId19"/>
    <p:sldId id="1366" r:id="rId20"/>
    <p:sldId id="1367" r:id="rId21"/>
    <p:sldId id="1368" r:id="rId22"/>
    <p:sldId id="1370" r:id="rId23"/>
    <p:sldId id="287" r:id="rId24"/>
    <p:sldId id="513" r:id="rId25"/>
    <p:sldId id="1369" r:id="rId26"/>
    <p:sldId id="1371" r:id="rId27"/>
    <p:sldId id="1372" r:id="rId28"/>
    <p:sldId id="337" r:id="rId29"/>
    <p:sldId id="339" r:id="rId30"/>
    <p:sldId id="1374" r:id="rId31"/>
    <p:sldId id="1378" r:id="rId32"/>
    <p:sldId id="1388" r:id="rId33"/>
    <p:sldId id="1389" r:id="rId34"/>
    <p:sldId id="1391" r:id="rId35"/>
    <p:sldId id="1390" r:id="rId36"/>
    <p:sldId id="1379" r:id="rId37"/>
    <p:sldId id="1375" r:id="rId38"/>
    <p:sldId id="1376" r:id="rId39"/>
    <p:sldId id="1377" r:id="rId40"/>
    <p:sldId id="1380" r:id="rId41"/>
    <p:sldId id="1381" r:id="rId42"/>
    <p:sldId id="1382" r:id="rId43"/>
    <p:sldId id="1383" r:id="rId44"/>
    <p:sldId id="1384" r:id="rId45"/>
    <p:sldId id="1385" r:id="rId46"/>
    <p:sldId id="1386" r:id="rId47"/>
    <p:sldId id="1387" r:id="rId48"/>
    <p:sldId id="508" r:id="rId49"/>
    <p:sldId id="509" r:id="rId50"/>
    <p:sldId id="510" r:id="rId51"/>
    <p:sldId id="1348" r:id="rId5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o Figlioli" initials="BF" lastIdx="1" clrIdx="0">
    <p:extLst>
      <p:ext uri="{19B8F6BF-5375-455C-9EA6-DF929625EA0E}">
        <p15:presenceInfo xmlns:p15="http://schemas.microsoft.com/office/powerpoint/2012/main" userId="a14bd6d1b53bea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teste:Downloads:correla&#231;&#227;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ste:Documents:FUNDACE:EAD%20Finan&#231;as:Value%20ar%20Risk:Correlac&#807;a&#771;o%20-%20Aula%20Value%20at%20Ris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[Pasta1]Planilha1!$B$1</c:f>
              <c:strCache>
                <c:ptCount val="1"/>
                <c:pt idx="0">
                  <c:v>Trajetória Realizada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5484712224957459E-2"/>
                  <c:y val="-7.228249684461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D3-403D-B247-90981BAA917C}"/>
                </c:ext>
              </c:extLst>
            </c:dLbl>
            <c:dLbl>
              <c:idx val="1"/>
              <c:layout>
                <c:manualLayout>
                  <c:x val="-5.7552084856068622E-2"/>
                  <c:y val="-6.3608597223259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D3-403D-B247-90981BAA917C}"/>
                </c:ext>
              </c:extLst>
            </c:dLbl>
            <c:dLbl>
              <c:idx val="2"/>
              <c:layout>
                <c:manualLayout>
                  <c:x val="-5.5695565989743831E-2"/>
                  <c:y val="-7.228249684461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D3-403D-B247-90981BAA917C}"/>
                </c:ext>
              </c:extLst>
            </c:dLbl>
            <c:dLbl>
              <c:idx val="3"/>
              <c:layout>
                <c:manualLayout>
                  <c:x val="-6.3121641455043009E-2"/>
                  <c:y val="-7.22824968446128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D3-403D-B247-90981BAA917C}"/>
                </c:ext>
              </c:extLst>
            </c:dLbl>
            <c:dLbl>
              <c:idx val="4"/>
              <c:layout>
                <c:manualLayout>
                  <c:x val="-6.1265122588718211E-2"/>
                  <c:y val="-7.8065096592181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D3-403D-B247-90981BAA917C}"/>
                </c:ext>
              </c:extLst>
            </c:dLbl>
            <c:dLbl>
              <c:idx val="5"/>
              <c:layout>
                <c:manualLayout>
                  <c:x val="-6.6834679187692592E-2"/>
                  <c:y val="-7.8065096592181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D3-403D-B247-90981BAA917C}"/>
                </c:ext>
              </c:extLst>
            </c:dLbl>
            <c:dLbl>
              <c:idx val="6"/>
              <c:layout>
                <c:manualLayout>
                  <c:x val="-5.9408603722393351E-2"/>
                  <c:y val="-6.64998970970438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D3-403D-B247-90981BAA917C}"/>
                </c:ext>
              </c:extLst>
            </c:dLbl>
            <c:dLbl>
              <c:idx val="7"/>
              <c:layout>
                <c:manualLayout>
                  <c:x val="-5.940860372239342E-2"/>
                  <c:y val="-5.782599747569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D3-403D-B247-90981BAA917C}"/>
                </c:ext>
              </c:extLst>
            </c:dLbl>
            <c:dLbl>
              <c:idx val="8"/>
              <c:layout>
                <c:manualLayout>
                  <c:x val="-6.6834679187692592E-2"/>
                  <c:y val="-6.9391196970828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D3-403D-B247-90981BAA917C}"/>
                </c:ext>
              </c:extLst>
            </c:dLbl>
            <c:dLbl>
              <c:idx val="9"/>
              <c:layout>
                <c:manualLayout>
                  <c:x val="-6.4978160321367801E-2"/>
                  <c:y val="-6.64998970970438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D3-403D-B247-90981BAA917C}"/>
                </c:ext>
              </c:extLst>
            </c:dLbl>
            <c:dLbl>
              <c:idx val="10"/>
              <c:layout>
                <c:manualLayout>
                  <c:x val="-2.0054350686181069E-2"/>
                  <c:y val="-6.9391196970828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D3-403D-B247-90981BAA91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[Pasta1]Planilha1!$A$2:$A$12</c:f>
              <c:numCache>
                <c:formatCode>General</c:formatCode>
                <c:ptCount val="1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</c:numCache>
            </c:numRef>
          </c:cat>
          <c:val>
            <c:numRef>
              <c:f>[Pasta1]Planilha1!$B$2:$B$12</c:f>
              <c:numCache>
                <c:formatCode>General</c:formatCode>
                <c:ptCount val="11"/>
                <c:pt idx="0">
                  <c:v>20</c:v>
                </c:pt>
                <c:pt idx="1">
                  <c:v>21.5</c:v>
                </c:pt>
                <c:pt idx="2">
                  <c:v>20.9</c:v>
                </c:pt>
                <c:pt idx="3">
                  <c:v>21.3</c:v>
                </c:pt>
                <c:pt idx="4">
                  <c:v>21.4</c:v>
                </c:pt>
                <c:pt idx="5">
                  <c:v>21.9</c:v>
                </c:pt>
                <c:pt idx="6">
                  <c:v>22.4</c:v>
                </c:pt>
                <c:pt idx="7">
                  <c:v>21.8</c:v>
                </c:pt>
                <c:pt idx="8">
                  <c:v>22.1</c:v>
                </c:pt>
                <c:pt idx="9">
                  <c:v>22.5</c:v>
                </c:pt>
                <c:pt idx="10">
                  <c:v>23.4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CD3-403D-B247-90981BAA91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967040"/>
        <c:axId val="44968576"/>
      </c:lineChart>
      <c:catAx>
        <c:axId val="44967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/>
                  <a:t>Períodos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44968576"/>
        <c:crosses val="autoZero"/>
        <c:auto val="1"/>
        <c:lblAlgn val="ctr"/>
        <c:lblOffset val="100"/>
        <c:noMultiLvlLbl val="0"/>
      </c:catAx>
      <c:valAx>
        <c:axId val="449685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dirty="0"/>
                  <a:t>Valores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496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[Pasta1]Planilha1!$C$1</c:f>
              <c:strCache>
                <c:ptCount val="1"/>
                <c:pt idx="0">
                  <c:v>Expectativa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[Pasta1]Planilha1!$A$2:$A$22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[Pasta1]Planilha1!$C$2:$C$22</c:f>
              <c:numCache>
                <c:formatCode>General</c:formatCode>
                <c:ptCount val="21"/>
                <c:pt idx="0">
                  <c:v>20</c:v>
                </c:pt>
                <c:pt idx="1">
                  <c:v>21.5</c:v>
                </c:pt>
                <c:pt idx="2">
                  <c:v>20.9</c:v>
                </c:pt>
                <c:pt idx="3">
                  <c:v>21.3</c:v>
                </c:pt>
                <c:pt idx="4">
                  <c:v>21.4</c:v>
                </c:pt>
                <c:pt idx="5">
                  <c:v>21.9</c:v>
                </c:pt>
                <c:pt idx="6">
                  <c:v>22.4</c:v>
                </c:pt>
                <c:pt idx="7">
                  <c:v>21.8</c:v>
                </c:pt>
                <c:pt idx="8">
                  <c:v>22.1</c:v>
                </c:pt>
                <c:pt idx="9">
                  <c:v>22.5</c:v>
                </c:pt>
                <c:pt idx="10">
                  <c:v>23.4</c:v>
                </c:pt>
                <c:pt idx="11">
                  <c:v>26</c:v>
                </c:pt>
                <c:pt idx="12">
                  <c:v>27</c:v>
                </c:pt>
                <c:pt idx="13">
                  <c:v>30</c:v>
                </c:pt>
                <c:pt idx="14">
                  <c:v>32</c:v>
                </c:pt>
                <c:pt idx="15">
                  <c:v>33</c:v>
                </c:pt>
                <c:pt idx="16">
                  <c:v>35</c:v>
                </c:pt>
                <c:pt idx="17">
                  <c:v>36</c:v>
                </c:pt>
                <c:pt idx="18">
                  <c:v>37</c:v>
                </c:pt>
                <c:pt idx="19">
                  <c:v>38</c:v>
                </c:pt>
                <c:pt idx="20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4A-462A-BF60-7810C5F81782}"/>
            </c:ext>
          </c:extLst>
        </c:ser>
        <c:ser>
          <c:idx val="1"/>
          <c:order val="1"/>
          <c:tx>
            <c:strRef>
              <c:f>[Pasta1]Planilha1!$D$1</c:f>
              <c:strCache>
                <c:ptCount val="1"/>
                <c:pt idx="0">
                  <c:v>Expectativa 2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[Pasta1]Planilha1!$A$2:$A$22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[Pasta1]Planilha1!$D$2:$D$22</c:f>
              <c:numCache>
                <c:formatCode>General</c:formatCode>
                <c:ptCount val="21"/>
                <c:pt idx="0">
                  <c:v>20</c:v>
                </c:pt>
                <c:pt idx="1">
                  <c:v>21.5</c:v>
                </c:pt>
                <c:pt idx="2">
                  <c:v>20.9</c:v>
                </c:pt>
                <c:pt idx="3">
                  <c:v>21.3</c:v>
                </c:pt>
                <c:pt idx="4">
                  <c:v>21.4</c:v>
                </c:pt>
                <c:pt idx="5">
                  <c:v>21.9</c:v>
                </c:pt>
                <c:pt idx="6">
                  <c:v>22.4</c:v>
                </c:pt>
                <c:pt idx="7">
                  <c:v>21.8</c:v>
                </c:pt>
                <c:pt idx="8">
                  <c:v>22.1</c:v>
                </c:pt>
                <c:pt idx="9">
                  <c:v>22.5</c:v>
                </c:pt>
                <c:pt idx="10">
                  <c:v>23.4</c:v>
                </c:pt>
                <c:pt idx="11">
                  <c:v>23.6</c:v>
                </c:pt>
                <c:pt idx="12">
                  <c:v>23.3</c:v>
                </c:pt>
                <c:pt idx="13">
                  <c:v>23.5</c:v>
                </c:pt>
                <c:pt idx="14">
                  <c:v>23.6</c:v>
                </c:pt>
                <c:pt idx="15">
                  <c:v>23.7</c:v>
                </c:pt>
                <c:pt idx="16">
                  <c:v>23.3</c:v>
                </c:pt>
                <c:pt idx="17">
                  <c:v>23.5</c:v>
                </c:pt>
                <c:pt idx="18">
                  <c:v>23.6</c:v>
                </c:pt>
                <c:pt idx="19">
                  <c:v>23.4</c:v>
                </c:pt>
                <c:pt idx="20">
                  <c:v>23.5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4A-462A-BF60-7810C5F81782}"/>
            </c:ext>
          </c:extLst>
        </c:ser>
        <c:ser>
          <c:idx val="2"/>
          <c:order val="2"/>
          <c:tx>
            <c:strRef>
              <c:f>[Pasta1]Planilha1!$E$1</c:f>
              <c:strCache>
                <c:ptCount val="1"/>
                <c:pt idx="0">
                  <c:v>Expectativa 3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[Pasta1]Planilha1!$A$2:$A$22</c:f>
              <c:numCache>
                <c:formatCode>General</c:formatCode>
                <c:ptCount val="21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</c:numCache>
            </c:numRef>
          </c:cat>
          <c:val>
            <c:numRef>
              <c:f>[Pasta1]Planilha1!$E$2:$E$22</c:f>
              <c:numCache>
                <c:formatCode>General</c:formatCode>
                <c:ptCount val="21"/>
                <c:pt idx="0">
                  <c:v>20</c:v>
                </c:pt>
                <c:pt idx="1">
                  <c:v>21.5</c:v>
                </c:pt>
                <c:pt idx="2">
                  <c:v>20.9</c:v>
                </c:pt>
                <c:pt idx="3">
                  <c:v>21.3</c:v>
                </c:pt>
                <c:pt idx="4">
                  <c:v>21.4</c:v>
                </c:pt>
                <c:pt idx="5">
                  <c:v>21.9</c:v>
                </c:pt>
                <c:pt idx="6">
                  <c:v>22.4</c:v>
                </c:pt>
                <c:pt idx="7">
                  <c:v>21.8</c:v>
                </c:pt>
                <c:pt idx="8">
                  <c:v>22.1</c:v>
                </c:pt>
                <c:pt idx="9">
                  <c:v>22.5</c:v>
                </c:pt>
                <c:pt idx="10">
                  <c:v>23.4</c:v>
                </c:pt>
                <c:pt idx="11">
                  <c:v>22</c:v>
                </c:pt>
                <c:pt idx="12">
                  <c:v>18</c:v>
                </c:pt>
                <c:pt idx="13">
                  <c:v>17</c:v>
                </c:pt>
                <c:pt idx="14">
                  <c:v>15</c:v>
                </c:pt>
                <c:pt idx="15">
                  <c:v>14</c:v>
                </c:pt>
                <c:pt idx="16">
                  <c:v>13</c:v>
                </c:pt>
                <c:pt idx="17">
                  <c:v>12</c:v>
                </c:pt>
                <c:pt idx="18">
                  <c:v>11.8</c:v>
                </c:pt>
                <c:pt idx="19">
                  <c:v>11</c:v>
                </c:pt>
                <c:pt idx="20">
                  <c:v>10.7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4A-462A-BF60-7810C5F81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77792"/>
        <c:axId val="18399616"/>
      </c:lineChart>
      <c:catAx>
        <c:axId val="1617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8399616"/>
        <c:crosses val="autoZero"/>
        <c:auto val="1"/>
        <c:lblAlgn val="ctr"/>
        <c:lblOffset val="100"/>
        <c:noMultiLvlLbl val="0"/>
      </c:catAx>
      <c:valAx>
        <c:axId val="1839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617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Ibovespa</a:t>
            </a:r>
            <a:r>
              <a:rPr lang="en-US" baseline="0"/>
              <a:t> X Dólar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Ibovespa</c:v>
          </c:tx>
          <c:marker>
            <c:symbol val="none"/>
          </c:marker>
          <c:xVal>
            <c:numRef>
              <c:f>Plan1!$A$2:$A$118</c:f>
              <c:numCache>
                <c:formatCode>mmm\-yy</c:formatCode>
                <c:ptCount val="11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</c:numCache>
            </c:numRef>
          </c:xVal>
          <c:yVal>
            <c:numRef>
              <c:f>Plan1!$B$2:$B$118</c:f>
              <c:numCache>
                <c:formatCode>General</c:formatCode>
                <c:ptCount val="117"/>
                <c:pt idx="0">
                  <c:v>65401</c:v>
                </c:pt>
                <c:pt idx="1">
                  <c:v>66503</c:v>
                </c:pt>
                <c:pt idx="2">
                  <c:v>70371</c:v>
                </c:pt>
                <c:pt idx="3">
                  <c:v>67529</c:v>
                </c:pt>
                <c:pt idx="4">
                  <c:v>63046</c:v>
                </c:pt>
                <c:pt idx="5">
                  <c:v>60935</c:v>
                </c:pt>
                <c:pt idx="6">
                  <c:v>67515</c:v>
                </c:pt>
                <c:pt idx="7">
                  <c:v>65145</c:v>
                </c:pt>
                <c:pt idx="8">
                  <c:v>69429</c:v>
                </c:pt>
                <c:pt idx="9">
                  <c:v>70673</c:v>
                </c:pt>
                <c:pt idx="10">
                  <c:v>67705</c:v>
                </c:pt>
                <c:pt idx="11">
                  <c:v>69304</c:v>
                </c:pt>
                <c:pt idx="12">
                  <c:v>66574</c:v>
                </c:pt>
                <c:pt idx="13">
                  <c:v>67383</c:v>
                </c:pt>
                <c:pt idx="14">
                  <c:v>68586</c:v>
                </c:pt>
                <c:pt idx="15">
                  <c:v>66132</c:v>
                </c:pt>
                <c:pt idx="16">
                  <c:v>64620</c:v>
                </c:pt>
                <c:pt idx="17">
                  <c:v>62403</c:v>
                </c:pt>
                <c:pt idx="18">
                  <c:v>58823</c:v>
                </c:pt>
                <c:pt idx="19">
                  <c:v>56495</c:v>
                </c:pt>
                <c:pt idx="20">
                  <c:v>52324</c:v>
                </c:pt>
                <c:pt idx="21">
                  <c:v>58338</c:v>
                </c:pt>
                <c:pt idx="22">
                  <c:v>56874</c:v>
                </c:pt>
                <c:pt idx="23">
                  <c:v>56754</c:v>
                </c:pt>
                <c:pt idx="24">
                  <c:v>63072</c:v>
                </c:pt>
                <c:pt idx="25">
                  <c:v>65811</c:v>
                </c:pt>
                <c:pt idx="26">
                  <c:v>64510</c:v>
                </c:pt>
                <c:pt idx="27">
                  <c:v>61820</c:v>
                </c:pt>
                <c:pt idx="28">
                  <c:v>54490</c:v>
                </c:pt>
                <c:pt idx="29">
                  <c:v>54354</c:v>
                </c:pt>
                <c:pt idx="30">
                  <c:v>56097</c:v>
                </c:pt>
                <c:pt idx="31">
                  <c:v>57061</c:v>
                </c:pt>
                <c:pt idx="32">
                  <c:v>59175</c:v>
                </c:pt>
                <c:pt idx="33">
                  <c:v>57068</c:v>
                </c:pt>
                <c:pt idx="34">
                  <c:v>57474</c:v>
                </c:pt>
                <c:pt idx="35">
                  <c:v>60952</c:v>
                </c:pt>
                <c:pt idx="36">
                  <c:v>59761</c:v>
                </c:pt>
                <c:pt idx="37">
                  <c:v>57424</c:v>
                </c:pt>
                <c:pt idx="38">
                  <c:v>56352</c:v>
                </c:pt>
                <c:pt idx="39">
                  <c:v>55910</c:v>
                </c:pt>
                <c:pt idx="40">
                  <c:v>53506</c:v>
                </c:pt>
                <c:pt idx="41">
                  <c:v>47457</c:v>
                </c:pt>
                <c:pt idx="42">
                  <c:v>48234</c:v>
                </c:pt>
                <c:pt idx="43">
                  <c:v>50011</c:v>
                </c:pt>
                <c:pt idx="44">
                  <c:v>52338</c:v>
                </c:pt>
                <c:pt idx="45">
                  <c:v>54256</c:v>
                </c:pt>
                <c:pt idx="46">
                  <c:v>52482</c:v>
                </c:pt>
                <c:pt idx="47">
                  <c:v>51507</c:v>
                </c:pt>
                <c:pt idx="48">
                  <c:v>47638</c:v>
                </c:pt>
                <c:pt idx="49">
                  <c:v>47094</c:v>
                </c:pt>
                <c:pt idx="50">
                  <c:v>50414</c:v>
                </c:pt>
                <c:pt idx="51">
                  <c:v>51626</c:v>
                </c:pt>
                <c:pt idx="52">
                  <c:v>51239</c:v>
                </c:pt>
                <c:pt idx="53">
                  <c:v>53168</c:v>
                </c:pt>
                <c:pt idx="54">
                  <c:v>55829</c:v>
                </c:pt>
                <c:pt idx="55">
                  <c:v>61288</c:v>
                </c:pt>
                <c:pt idx="56">
                  <c:v>54115</c:v>
                </c:pt>
                <c:pt idx="57">
                  <c:v>54628</c:v>
                </c:pt>
                <c:pt idx="58">
                  <c:v>54724</c:v>
                </c:pt>
                <c:pt idx="59">
                  <c:v>50007</c:v>
                </c:pt>
                <c:pt idx="60">
                  <c:v>46907</c:v>
                </c:pt>
                <c:pt idx="61">
                  <c:v>51583</c:v>
                </c:pt>
                <c:pt idx="62">
                  <c:v>51150</c:v>
                </c:pt>
                <c:pt idx="63">
                  <c:v>56229</c:v>
                </c:pt>
                <c:pt idx="64">
                  <c:v>52760</c:v>
                </c:pt>
                <c:pt idx="65">
                  <c:v>53080</c:v>
                </c:pt>
                <c:pt idx="66">
                  <c:v>50864</c:v>
                </c:pt>
                <c:pt idx="67">
                  <c:v>46625</c:v>
                </c:pt>
                <c:pt idx="68">
                  <c:v>45059</c:v>
                </c:pt>
                <c:pt idx="69">
                  <c:v>45868</c:v>
                </c:pt>
                <c:pt idx="70">
                  <c:v>45120</c:v>
                </c:pt>
                <c:pt idx="71">
                  <c:v>43349</c:v>
                </c:pt>
                <c:pt idx="72">
                  <c:v>40405</c:v>
                </c:pt>
                <c:pt idx="73">
                  <c:v>42793</c:v>
                </c:pt>
                <c:pt idx="74">
                  <c:v>50055</c:v>
                </c:pt>
                <c:pt idx="75">
                  <c:v>53910</c:v>
                </c:pt>
                <c:pt idx="76">
                  <c:v>48471</c:v>
                </c:pt>
                <c:pt idx="77">
                  <c:v>51526</c:v>
                </c:pt>
                <c:pt idx="78">
                  <c:v>57308</c:v>
                </c:pt>
                <c:pt idx="79">
                  <c:v>57901</c:v>
                </c:pt>
                <c:pt idx="80">
                  <c:v>58367</c:v>
                </c:pt>
                <c:pt idx="81">
                  <c:v>64924</c:v>
                </c:pt>
                <c:pt idx="82">
                  <c:v>61906</c:v>
                </c:pt>
                <c:pt idx="83">
                  <c:v>60227</c:v>
                </c:pt>
                <c:pt idx="84">
                  <c:v>64670</c:v>
                </c:pt>
                <c:pt idx="85">
                  <c:v>66662</c:v>
                </c:pt>
                <c:pt idx="86">
                  <c:v>64984</c:v>
                </c:pt>
                <c:pt idx="87">
                  <c:v>65403</c:v>
                </c:pt>
                <c:pt idx="88">
                  <c:v>62711</c:v>
                </c:pt>
                <c:pt idx="89">
                  <c:v>62899</c:v>
                </c:pt>
                <c:pt idx="90">
                  <c:v>65920</c:v>
                </c:pt>
                <c:pt idx="91">
                  <c:v>70835.05</c:v>
                </c:pt>
                <c:pt idx="92">
                  <c:v>74293.509999999995</c:v>
                </c:pt>
                <c:pt idx="93">
                  <c:v>74308.490000000005</c:v>
                </c:pt>
                <c:pt idx="94">
                  <c:v>71970.990000000005</c:v>
                </c:pt>
                <c:pt idx="95">
                  <c:v>76402.080000000002</c:v>
                </c:pt>
                <c:pt idx="96">
                  <c:v>84912.7</c:v>
                </c:pt>
                <c:pt idx="97">
                  <c:v>85353.600000000006</c:v>
                </c:pt>
                <c:pt idx="98">
                  <c:v>85365.56</c:v>
                </c:pt>
                <c:pt idx="99">
                  <c:v>86115.5</c:v>
                </c:pt>
                <c:pt idx="100">
                  <c:v>76753.61</c:v>
                </c:pt>
                <c:pt idx="101">
                  <c:v>72762.52</c:v>
                </c:pt>
                <c:pt idx="102">
                  <c:v>79220.439999999988</c:v>
                </c:pt>
                <c:pt idx="103">
                  <c:v>76677.53</c:v>
                </c:pt>
                <c:pt idx="104">
                  <c:v>79342.429999999993</c:v>
                </c:pt>
                <c:pt idx="105">
                  <c:v>87423.55</c:v>
                </c:pt>
                <c:pt idx="106">
                  <c:v>89504.03</c:v>
                </c:pt>
                <c:pt idx="107">
                  <c:v>87887.27</c:v>
                </c:pt>
                <c:pt idx="108">
                  <c:v>97393.75</c:v>
                </c:pt>
                <c:pt idx="109">
                  <c:v>95584.35</c:v>
                </c:pt>
                <c:pt idx="110">
                  <c:v>95414.56</c:v>
                </c:pt>
                <c:pt idx="111">
                  <c:v>96353.33</c:v>
                </c:pt>
                <c:pt idx="112">
                  <c:v>97030.32</c:v>
                </c:pt>
                <c:pt idx="113">
                  <c:v>100967.2</c:v>
                </c:pt>
                <c:pt idx="114">
                  <c:v>101812.13</c:v>
                </c:pt>
                <c:pt idx="115">
                  <c:v>101134.61</c:v>
                </c:pt>
                <c:pt idx="116">
                  <c:v>104531.93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D8-784E-B3F8-CB88CB74F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1453016"/>
        <c:axId val="2112429512"/>
      </c:scatterChart>
      <c:scatterChart>
        <c:scatterStyle val="lineMarker"/>
        <c:varyColors val="0"/>
        <c:ser>
          <c:idx val="1"/>
          <c:order val="1"/>
          <c:tx>
            <c:v>Dólar</c:v>
          </c:tx>
          <c:marker>
            <c:symbol val="none"/>
          </c:marker>
          <c:xVal>
            <c:numRef>
              <c:f>Plan1!$D$2:$D$118</c:f>
              <c:numCache>
                <c:formatCode>mmm\-yy</c:formatCode>
                <c:ptCount val="11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</c:numCache>
            </c:numRef>
          </c:xVal>
          <c:yVal>
            <c:numRef>
              <c:f>Plan1!$E$2:$E$118</c:f>
              <c:numCache>
                <c:formatCode>General</c:formatCode>
                <c:ptCount val="117"/>
                <c:pt idx="0">
                  <c:v>1.8748</c:v>
                </c:pt>
                <c:pt idx="1">
                  <c:v>1.8109999999999999</c:v>
                </c:pt>
                <c:pt idx="2">
                  <c:v>1.7809999999999999</c:v>
                </c:pt>
                <c:pt idx="3">
                  <c:v>1.7305999999999999</c:v>
                </c:pt>
                <c:pt idx="4">
                  <c:v>1.8167</c:v>
                </c:pt>
                <c:pt idx="5">
                  <c:v>1.8015000000000001</c:v>
                </c:pt>
                <c:pt idx="6">
                  <c:v>1.7572000000000001</c:v>
                </c:pt>
                <c:pt idx="7">
                  <c:v>1.756</c:v>
                </c:pt>
                <c:pt idx="8">
                  <c:v>1.6941999999999999</c:v>
                </c:pt>
                <c:pt idx="9">
                  <c:v>1.7014</c:v>
                </c:pt>
                <c:pt idx="10">
                  <c:v>1.7161</c:v>
                </c:pt>
                <c:pt idx="11">
                  <c:v>1.6661999999999999</c:v>
                </c:pt>
                <c:pt idx="12">
                  <c:v>1.6734</c:v>
                </c:pt>
                <c:pt idx="13">
                  <c:v>1.6612</c:v>
                </c:pt>
                <c:pt idx="14">
                  <c:v>1.6287</c:v>
                </c:pt>
                <c:pt idx="15">
                  <c:v>1.5732999999999999</c:v>
                </c:pt>
                <c:pt idx="16">
                  <c:v>1.5799000000000001</c:v>
                </c:pt>
                <c:pt idx="17">
                  <c:v>1.5610999999999999</c:v>
                </c:pt>
                <c:pt idx="18">
                  <c:v>1.5563</c:v>
                </c:pt>
                <c:pt idx="19">
                  <c:v>1.5871999999999999</c:v>
                </c:pt>
                <c:pt idx="20">
                  <c:v>1.8544</c:v>
                </c:pt>
                <c:pt idx="21">
                  <c:v>1.6884999999999999</c:v>
                </c:pt>
                <c:pt idx="22">
                  <c:v>1.8109</c:v>
                </c:pt>
                <c:pt idx="23">
                  <c:v>1.8757999999999999</c:v>
                </c:pt>
                <c:pt idx="24">
                  <c:v>1.7391000000000001</c:v>
                </c:pt>
                <c:pt idx="25">
                  <c:v>1.7092000000000001</c:v>
                </c:pt>
                <c:pt idx="26">
                  <c:v>1.8221000000000001</c:v>
                </c:pt>
                <c:pt idx="27">
                  <c:v>1.8917999999999999</c:v>
                </c:pt>
                <c:pt idx="28">
                  <c:v>2.0223</c:v>
                </c:pt>
                <c:pt idx="29">
                  <c:v>2.0213000000000001</c:v>
                </c:pt>
                <c:pt idx="30">
                  <c:v>2.0499000000000001</c:v>
                </c:pt>
                <c:pt idx="31">
                  <c:v>2.0371999999999999</c:v>
                </c:pt>
                <c:pt idx="32">
                  <c:v>2.0306000000000002</c:v>
                </c:pt>
                <c:pt idx="33">
                  <c:v>2.031299999999999</c:v>
                </c:pt>
                <c:pt idx="34">
                  <c:v>2.1074000000000002</c:v>
                </c:pt>
                <c:pt idx="35">
                  <c:v>2.0434999999999999</c:v>
                </c:pt>
                <c:pt idx="36">
                  <c:v>1.9883</c:v>
                </c:pt>
                <c:pt idx="37">
                  <c:v>1.9754</c:v>
                </c:pt>
                <c:pt idx="38">
                  <c:v>2.0137999999999998</c:v>
                </c:pt>
                <c:pt idx="39">
                  <c:v>2.0017</c:v>
                </c:pt>
                <c:pt idx="40">
                  <c:v>2.131899999999999</c:v>
                </c:pt>
                <c:pt idx="41">
                  <c:v>2.2155999999999998</c:v>
                </c:pt>
                <c:pt idx="42">
                  <c:v>2.2902999999999998</c:v>
                </c:pt>
                <c:pt idx="43">
                  <c:v>2.3725000000000001</c:v>
                </c:pt>
                <c:pt idx="44">
                  <c:v>2.23</c:v>
                </c:pt>
                <c:pt idx="45">
                  <c:v>2.2025999999999999</c:v>
                </c:pt>
                <c:pt idx="46">
                  <c:v>2.3249</c:v>
                </c:pt>
                <c:pt idx="47">
                  <c:v>2.3426</c:v>
                </c:pt>
                <c:pt idx="48">
                  <c:v>2.426299999999999</c:v>
                </c:pt>
                <c:pt idx="49">
                  <c:v>2.3334000000000001</c:v>
                </c:pt>
                <c:pt idx="50">
                  <c:v>2.2629999999999999</c:v>
                </c:pt>
                <c:pt idx="51">
                  <c:v>2.2360000000000002</c:v>
                </c:pt>
                <c:pt idx="52">
                  <c:v>2.2389999999999999</c:v>
                </c:pt>
                <c:pt idx="53">
                  <c:v>2.2025000000000001</c:v>
                </c:pt>
                <c:pt idx="54">
                  <c:v>2.2673999999999999</c:v>
                </c:pt>
                <c:pt idx="55">
                  <c:v>2.2395999999999998</c:v>
                </c:pt>
                <c:pt idx="56">
                  <c:v>2.4510000000000001</c:v>
                </c:pt>
                <c:pt idx="57">
                  <c:v>2.4441999999999999</c:v>
                </c:pt>
                <c:pt idx="58">
                  <c:v>2.5600999999999998</c:v>
                </c:pt>
                <c:pt idx="59">
                  <c:v>2.6562000000000001</c:v>
                </c:pt>
                <c:pt idx="60">
                  <c:v>2.6623000000000001</c:v>
                </c:pt>
                <c:pt idx="61">
                  <c:v>2.8782000000000001</c:v>
                </c:pt>
                <c:pt idx="62">
                  <c:v>3.2080000000000002</c:v>
                </c:pt>
                <c:pt idx="63">
                  <c:v>2.9935999999999998</c:v>
                </c:pt>
                <c:pt idx="64">
                  <c:v>3.1787999999999998</c:v>
                </c:pt>
                <c:pt idx="65">
                  <c:v>3.1025999999999998</c:v>
                </c:pt>
                <c:pt idx="66">
                  <c:v>3.3940000000000001</c:v>
                </c:pt>
                <c:pt idx="67">
                  <c:v>3.6467000000000001</c:v>
                </c:pt>
                <c:pt idx="68">
                  <c:v>3.9729000000000001</c:v>
                </c:pt>
                <c:pt idx="69">
                  <c:v>3.8589000000000002</c:v>
                </c:pt>
                <c:pt idx="70">
                  <c:v>3.8506</c:v>
                </c:pt>
                <c:pt idx="71">
                  <c:v>3.9047999999999998</c:v>
                </c:pt>
                <c:pt idx="72">
                  <c:v>4.0427999999999997</c:v>
                </c:pt>
                <c:pt idx="73">
                  <c:v>3.9796</c:v>
                </c:pt>
                <c:pt idx="74">
                  <c:v>3.5589</c:v>
                </c:pt>
                <c:pt idx="75">
                  <c:v>3.4508000000000001</c:v>
                </c:pt>
                <c:pt idx="76">
                  <c:v>3.5951</c:v>
                </c:pt>
                <c:pt idx="77">
                  <c:v>3.2098</c:v>
                </c:pt>
                <c:pt idx="78">
                  <c:v>3.2389999999999999</c:v>
                </c:pt>
                <c:pt idx="79">
                  <c:v>3.2403</c:v>
                </c:pt>
                <c:pt idx="80">
                  <c:v>3.2462</c:v>
                </c:pt>
                <c:pt idx="81">
                  <c:v>3.1810999999999998</c:v>
                </c:pt>
                <c:pt idx="82">
                  <c:v>3.3967000000000001</c:v>
                </c:pt>
                <c:pt idx="83">
                  <c:v>3.2591000000000001</c:v>
                </c:pt>
                <c:pt idx="84">
                  <c:v>3.1269999999999998</c:v>
                </c:pt>
                <c:pt idx="85">
                  <c:v>3.0992999999999991</c:v>
                </c:pt>
                <c:pt idx="86">
                  <c:v>3.1684000000000001</c:v>
                </c:pt>
                <c:pt idx="87">
                  <c:v>3.1983999999999999</c:v>
                </c:pt>
                <c:pt idx="88">
                  <c:v>3.2437</c:v>
                </c:pt>
                <c:pt idx="89">
                  <c:v>3.3081999999999998</c:v>
                </c:pt>
                <c:pt idx="90">
                  <c:v>3.1307</c:v>
                </c:pt>
                <c:pt idx="91">
                  <c:v>3.1471</c:v>
                </c:pt>
                <c:pt idx="92">
                  <c:v>3.1680000000000001</c:v>
                </c:pt>
                <c:pt idx="93">
                  <c:v>3.276899999999999</c:v>
                </c:pt>
                <c:pt idx="94">
                  <c:v>3.2616000000000001</c:v>
                </c:pt>
                <c:pt idx="95">
                  <c:v>3.3079999999999998</c:v>
                </c:pt>
                <c:pt idx="96">
                  <c:v>3.1623999999999999</c:v>
                </c:pt>
                <c:pt idx="97">
                  <c:v>3.2448999999999999</c:v>
                </c:pt>
                <c:pt idx="98">
                  <c:v>3.3237999999999999</c:v>
                </c:pt>
                <c:pt idx="99">
                  <c:v>3.4811000000000001</c:v>
                </c:pt>
                <c:pt idx="100">
                  <c:v>3.7370000000000001</c:v>
                </c:pt>
                <c:pt idx="101">
                  <c:v>3.855799999999999</c:v>
                </c:pt>
                <c:pt idx="102">
                  <c:v>3.7549000000000001</c:v>
                </c:pt>
                <c:pt idx="103">
                  <c:v>4.1353</c:v>
                </c:pt>
                <c:pt idx="104">
                  <c:v>4.0038999999999998</c:v>
                </c:pt>
                <c:pt idx="105">
                  <c:v>3.7176999999999998</c:v>
                </c:pt>
                <c:pt idx="106">
                  <c:v>3.8633000000000002</c:v>
                </c:pt>
                <c:pt idx="107">
                  <c:v>3.8748</c:v>
                </c:pt>
                <c:pt idx="108">
                  <c:v>3.6518999999999981</c:v>
                </c:pt>
                <c:pt idx="109">
                  <c:v>3.7385000000000002</c:v>
                </c:pt>
                <c:pt idx="110">
                  <c:v>3.8967000000000001</c:v>
                </c:pt>
                <c:pt idx="111">
                  <c:v>3.9453</c:v>
                </c:pt>
                <c:pt idx="112">
                  <c:v>3.9407000000000001</c:v>
                </c:pt>
                <c:pt idx="113">
                  <c:v>3.8321999999999981</c:v>
                </c:pt>
                <c:pt idx="114">
                  <c:v>3.7648999999999999</c:v>
                </c:pt>
                <c:pt idx="115">
                  <c:v>4.1384999999999996</c:v>
                </c:pt>
                <c:pt idx="116">
                  <c:v>4.0972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D8-784E-B3F8-CB88CB74F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7580760"/>
        <c:axId val="2112090600"/>
      </c:scatterChart>
      <c:valAx>
        <c:axId val="-212145301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2112429512"/>
        <c:crosses val="autoZero"/>
        <c:crossBetween val="midCat"/>
      </c:valAx>
      <c:valAx>
        <c:axId val="21124295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pt-BR"/>
          </a:p>
        </c:txPr>
        <c:crossAx val="-2121453016"/>
        <c:crosses val="autoZero"/>
        <c:crossBetween val="midCat"/>
      </c:valAx>
      <c:valAx>
        <c:axId val="21120906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-2127580760"/>
        <c:crosses val="max"/>
        <c:crossBetween val="midCat"/>
      </c:valAx>
      <c:valAx>
        <c:axId val="-212758076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11209060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PETR4</a:t>
            </a:r>
            <a:r>
              <a:rPr lang="en-US" baseline="0"/>
              <a:t> X VALE3</a:t>
            </a:r>
            <a:endParaRPr 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VALE3</c:v>
          </c:tx>
          <c:marker>
            <c:symbol val="none"/>
          </c:marker>
          <c:xVal>
            <c:numRef>
              <c:f>Plan1!$J$2:$J$118</c:f>
              <c:numCache>
                <c:formatCode>mmm\-yy</c:formatCode>
                <c:ptCount val="11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</c:numCache>
            </c:numRef>
          </c:xVal>
          <c:yVal>
            <c:numRef>
              <c:f>Plan1!$K$2:$K$118</c:f>
              <c:numCache>
                <c:formatCode>General</c:formatCode>
                <c:ptCount val="117"/>
                <c:pt idx="0">
                  <c:v>32.93316136</c:v>
                </c:pt>
                <c:pt idx="1">
                  <c:v>33.970108171</c:v>
                </c:pt>
                <c:pt idx="2">
                  <c:v>38.481500138000001</c:v>
                </c:pt>
                <c:pt idx="3">
                  <c:v>36.008152516000003</c:v>
                </c:pt>
                <c:pt idx="4">
                  <c:v>33.905981652999998</c:v>
                </c:pt>
                <c:pt idx="5">
                  <c:v>29.599921983000009</c:v>
                </c:pt>
                <c:pt idx="6">
                  <c:v>32.922708185000012</c:v>
                </c:pt>
                <c:pt idx="7">
                  <c:v>31.790248397999999</c:v>
                </c:pt>
                <c:pt idx="8">
                  <c:v>35.465656809000002</c:v>
                </c:pt>
                <c:pt idx="9">
                  <c:v>36.726540513000003</c:v>
                </c:pt>
                <c:pt idx="10">
                  <c:v>36.699132647000063</c:v>
                </c:pt>
                <c:pt idx="11">
                  <c:v>37.911930720000001</c:v>
                </c:pt>
                <c:pt idx="12">
                  <c:v>39.320907771999998</c:v>
                </c:pt>
                <c:pt idx="13">
                  <c:v>38.783586327000002</c:v>
                </c:pt>
                <c:pt idx="14">
                  <c:v>36.751409067999973</c:v>
                </c:pt>
                <c:pt idx="15">
                  <c:v>36.105271641000002</c:v>
                </c:pt>
                <c:pt idx="16">
                  <c:v>35.031664412999973</c:v>
                </c:pt>
                <c:pt idx="17">
                  <c:v>34.501832275000012</c:v>
                </c:pt>
                <c:pt idx="18">
                  <c:v>34.982864084999967</c:v>
                </c:pt>
                <c:pt idx="19">
                  <c:v>31.913869465000001</c:v>
                </c:pt>
                <c:pt idx="20">
                  <c:v>30.382288676000002</c:v>
                </c:pt>
                <c:pt idx="21">
                  <c:v>31.878717930000001</c:v>
                </c:pt>
                <c:pt idx="22">
                  <c:v>30.376312098</c:v>
                </c:pt>
                <c:pt idx="23">
                  <c:v>28.771801014000001</c:v>
                </c:pt>
                <c:pt idx="24">
                  <c:v>32.600747917</c:v>
                </c:pt>
                <c:pt idx="25">
                  <c:v>31.762026214999949</c:v>
                </c:pt>
                <c:pt idx="26">
                  <c:v>31.287966122</c:v>
                </c:pt>
                <c:pt idx="27">
                  <c:v>31.851103968</c:v>
                </c:pt>
                <c:pt idx="28">
                  <c:v>28.105234699</c:v>
                </c:pt>
                <c:pt idx="29">
                  <c:v>30.004338081</c:v>
                </c:pt>
                <c:pt idx="30">
                  <c:v>27.776256159999999</c:v>
                </c:pt>
                <c:pt idx="31">
                  <c:v>25.256579626000001</c:v>
                </c:pt>
                <c:pt idx="32">
                  <c:v>27.282788352000001</c:v>
                </c:pt>
                <c:pt idx="33">
                  <c:v>28.900348210000001</c:v>
                </c:pt>
                <c:pt idx="34">
                  <c:v>29.016103944000001</c:v>
                </c:pt>
                <c:pt idx="35">
                  <c:v>32.627682839000002</c:v>
                </c:pt>
                <c:pt idx="36">
                  <c:v>31.068838957000001</c:v>
                </c:pt>
                <c:pt idx="37">
                  <c:v>29.170444922000001</c:v>
                </c:pt>
                <c:pt idx="38">
                  <c:v>26.932500735000001</c:v>
                </c:pt>
                <c:pt idx="39">
                  <c:v>27.137149474000001</c:v>
                </c:pt>
                <c:pt idx="40">
                  <c:v>24.126312452000001</c:v>
                </c:pt>
                <c:pt idx="41">
                  <c:v>23.056672983999999</c:v>
                </c:pt>
                <c:pt idx="42">
                  <c:v>24.577938006</c:v>
                </c:pt>
                <c:pt idx="43">
                  <c:v>27.271844815000001</c:v>
                </c:pt>
                <c:pt idx="44">
                  <c:v>27.303537836</c:v>
                </c:pt>
                <c:pt idx="45">
                  <c:v>29.091739829000002</c:v>
                </c:pt>
                <c:pt idx="46">
                  <c:v>29.189390423999999</c:v>
                </c:pt>
                <c:pt idx="47">
                  <c:v>29.059189630999999</c:v>
                </c:pt>
                <c:pt idx="48">
                  <c:v>26.894601435999999</c:v>
                </c:pt>
                <c:pt idx="49">
                  <c:v>26.853913687999999</c:v>
                </c:pt>
                <c:pt idx="50">
                  <c:v>25.568180851000001</c:v>
                </c:pt>
                <c:pt idx="51">
                  <c:v>24.596637204</c:v>
                </c:pt>
                <c:pt idx="52">
                  <c:v>23.76001689099995</c:v>
                </c:pt>
                <c:pt idx="53">
                  <c:v>24.462777954</c:v>
                </c:pt>
                <c:pt idx="54">
                  <c:v>27.231991189999999</c:v>
                </c:pt>
                <c:pt idx="55">
                  <c:v>24.362383516000001</c:v>
                </c:pt>
                <c:pt idx="56">
                  <c:v>22.463255405999991</c:v>
                </c:pt>
                <c:pt idx="57">
                  <c:v>21.700857637999999</c:v>
                </c:pt>
                <c:pt idx="58">
                  <c:v>20.225199318000001</c:v>
                </c:pt>
                <c:pt idx="59">
                  <c:v>19.018631633999981</c:v>
                </c:pt>
                <c:pt idx="60">
                  <c:v>16.154118425</c:v>
                </c:pt>
                <c:pt idx="61">
                  <c:v>18.44572899199995</c:v>
                </c:pt>
                <c:pt idx="62">
                  <c:v>15.572535439999999</c:v>
                </c:pt>
                <c:pt idx="63">
                  <c:v>20.312897518</c:v>
                </c:pt>
                <c:pt idx="64">
                  <c:v>17.981174182</c:v>
                </c:pt>
                <c:pt idx="65">
                  <c:v>16.4027768479998</c:v>
                </c:pt>
                <c:pt idx="66">
                  <c:v>16.026113847000001</c:v>
                </c:pt>
                <c:pt idx="67">
                  <c:v>16.070954681</c:v>
                </c:pt>
                <c:pt idx="68">
                  <c:v>14.869220346000001</c:v>
                </c:pt>
                <c:pt idx="69">
                  <c:v>15.607069787</c:v>
                </c:pt>
                <c:pt idx="70">
                  <c:v>12.048365129</c:v>
                </c:pt>
                <c:pt idx="71">
                  <c:v>11.920288354</c:v>
                </c:pt>
                <c:pt idx="72">
                  <c:v>8.8921874758000001</c:v>
                </c:pt>
                <c:pt idx="73">
                  <c:v>10.804190749</c:v>
                </c:pt>
                <c:pt idx="74">
                  <c:v>13.859736652</c:v>
                </c:pt>
                <c:pt idx="75">
                  <c:v>18.013083476999999</c:v>
                </c:pt>
                <c:pt idx="76">
                  <c:v>13.008940936</c:v>
                </c:pt>
                <c:pt idx="77">
                  <c:v>14.884350846</c:v>
                </c:pt>
                <c:pt idx="78">
                  <c:v>16.924430895</c:v>
                </c:pt>
                <c:pt idx="79">
                  <c:v>15.497289694999999</c:v>
                </c:pt>
                <c:pt idx="80">
                  <c:v>16.293195364999999</c:v>
                </c:pt>
                <c:pt idx="81">
                  <c:v>20.199536982000001</c:v>
                </c:pt>
                <c:pt idx="82">
                  <c:v>25.670244915000001</c:v>
                </c:pt>
                <c:pt idx="83">
                  <c:v>23.630968792000001</c:v>
                </c:pt>
                <c:pt idx="84">
                  <c:v>29.612327715999999</c:v>
                </c:pt>
                <c:pt idx="85">
                  <c:v>30.109240611000001</c:v>
                </c:pt>
                <c:pt idx="86">
                  <c:v>27.413028050000001</c:v>
                </c:pt>
                <c:pt idx="87">
                  <c:v>26.121453122999998</c:v>
                </c:pt>
                <c:pt idx="88">
                  <c:v>25.83618061</c:v>
                </c:pt>
                <c:pt idx="89">
                  <c:v>27.57634294</c:v>
                </c:pt>
                <c:pt idx="90">
                  <c:v>29.763432207999799</c:v>
                </c:pt>
                <c:pt idx="91">
                  <c:v>33.357865873999799</c:v>
                </c:pt>
                <c:pt idx="92">
                  <c:v>30.305449982999949</c:v>
                </c:pt>
                <c:pt idx="93">
                  <c:v>30.524158910000001</c:v>
                </c:pt>
                <c:pt idx="94">
                  <c:v>33.414920377000001</c:v>
                </c:pt>
                <c:pt idx="95">
                  <c:v>38.692518428</c:v>
                </c:pt>
                <c:pt idx="96">
                  <c:v>39.836187006000003</c:v>
                </c:pt>
                <c:pt idx="97">
                  <c:v>43.296024719000002</c:v>
                </c:pt>
                <c:pt idx="98">
                  <c:v>41.027447751999993</c:v>
                </c:pt>
                <c:pt idx="99">
                  <c:v>47.306464867999942</c:v>
                </c:pt>
                <c:pt idx="100">
                  <c:v>49.211553653000003</c:v>
                </c:pt>
                <c:pt idx="101">
                  <c:v>48.200690215999998</c:v>
                </c:pt>
                <c:pt idx="102">
                  <c:v>53.303606602999999</c:v>
                </c:pt>
                <c:pt idx="103">
                  <c:v>53.62</c:v>
                </c:pt>
                <c:pt idx="104">
                  <c:v>59.82</c:v>
                </c:pt>
                <c:pt idx="105">
                  <c:v>56.71</c:v>
                </c:pt>
                <c:pt idx="106">
                  <c:v>52.8</c:v>
                </c:pt>
                <c:pt idx="107">
                  <c:v>51</c:v>
                </c:pt>
                <c:pt idx="108">
                  <c:v>45.5</c:v>
                </c:pt>
                <c:pt idx="109">
                  <c:v>47.1</c:v>
                </c:pt>
                <c:pt idx="110">
                  <c:v>50.93</c:v>
                </c:pt>
                <c:pt idx="111">
                  <c:v>50.1</c:v>
                </c:pt>
                <c:pt idx="112">
                  <c:v>49</c:v>
                </c:pt>
                <c:pt idx="113">
                  <c:v>51.82</c:v>
                </c:pt>
                <c:pt idx="114">
                  <c:v>49.81</c:v>
                </c:pt>
                <c:pt idx="115">
                  <c:v>45.57</c:v>
                </c:pt>
                <c:pt idx="116">
                  <c:v>48.4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DE-774E-87C6-49C80AFC7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1496920"/>
        <c:axId val="-2121500376"/>
      </c:scatterChart>
      <c:scatterChart>
        <c:scatterStyle val="lineMarker"/>
        <c:varyColors val="0"/>
        <c:ser>
          <c:idx val="1"/>
          <c:order val="1"/>
          <c:tx>
            <c:v>PETR4</c:v>
          </c:tx>
          <c:marker>
            <c:symbol val="none"/>
          </c:marker>
          <c:xVal>
            <c:numRef>
              <c:f>Plan1!$G$2:$G$118</c:f>
              <c:numCache>
                <c:formatCode>mmm\-yy</c:formatCode>
                <c:ptCount val="11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</c:numCache>
            </c:numRef>
          </c:xVal>
          <c:yVal>
            <c:numRef>
              <c:f>Plan1!$H$2:$H$118</c:f>
              <c:numCache>
                <c:formatCode>General</c:formatCode>
                <c:ptCount val="117"/>
                <c:pt idx="0">
                  <c:v>26.594684306000001</c:v>
                </c:pt>
                <c:pt idx="1">
                  <c:v>26.937138537999999</c:v>
                </c:pt>
                <c:pt idx="2">
                  <c:v>27.544216494</c:v>
                </c:pt>
                <c:pt idx="3">
                  <c:v>25.720818743999999</c:v>
                </c:pt>
                <c:pt idx="4">
                  <c:v>23.381021126</c:v>
                </c:pt>
                <c:pt idx="5">
                  <c:v>21.216696873</c:v>
                </c:pt>
                <c:pt idx="6">
                  <c:v>21.9986972409998</c:v>
                </c:pt>
                <c:pt idx="7">
                  <c:v>20.733672697999999</c:v>
                </c:pt>
                <c:pt idx="8">
                  <c:v>21.712276589999981</c:v>
                </c:pt>
                <c:pt idx="9">
                  <c:v>20.566593985000001</c:v>
                </c:pt>
                <c:pt idx="10">
                  <c:v>19.668067703999991</c:v>
                </c:pt>
                <c:pt idx="11">
                  <c:v>21.998364413000001</c:v>
                </c:pt>
                <c:pt idx="12">
                  <c:v>21.837145179</c:v>
                </c:pt>
                <c:pt idx="13">
                  <c:v>23.038228469</c:v>
                </c:pt>
                <c:pt idx="14">
                  <c:v>23.107252845000001</c:v>
                </c:pt>
                <c:pt idx="15">
                  <c:v>20.850461802000009</c:v>
                </c:pt>
                <c:pt idx="16">
                  <c:v>19.785420174999949</c:v>
                </c:pt>
                <c:pt idx="17">
                  <c:v>19.481534519</c:v>
                </c:pt>
                <c:pt idx="18">
                  <c:v>19.300845750000001</c:v>
                </c:pt>
                <c:pt idx="19">
                  <c:v>17.2320462349998</c:v>
                </c:pt>
                <c:pt idx="20">
                  <c:v>15.823657839999999</c:v>
                </c:pt>
                <c:pt idx="21">
                  <c:v>17.662847391</c:v>
                </c:pt>
                <c:pt idx="22">
                  <c:v>18.43552691</c:v>
                </c:pt>
                <c:pt idx="23">
                  <c:v>17.967323052000001</c:v>
                </c:pt>
                <c:pt idx="24">
                  <c:v>20.733270507</c:v>
                </c:pt>
                <c:pt idx="25">
                  <c:v>20.513870819000001</c:v>
                </c:pt>
                <c:pt idx="26">
                  <c:v>19.802891073000001</c:v>
                </c:pt>
                <c:pt idx="27">
                  <c:v>18.055826592999999</c:v>
                </c:pt>
                <c:pt idx="28">
                  <c:v>16.391816098</c:v>
                </c:pt>
                <c:pt idx="29">
                  <c:v>15.637775419</c:v>
                </c:pt>
                <c:pt idx="30">
                  <c:v>16.708855927999998</c:v>
                </c:pt>
                <c:pt idx="31">
                  <c:v>17.779936436</c:v>
                </c:pt>
                <c:pt idx="32">
                  <c:v>19.168056775</c:v>
                </c:pt>
                <c:pt idx="33">
                  <c:v>17.822779657000002</c:v>
                </c:pt>
                <c:pt idx="34">
                  <c:v>15.989089826000001</c:v>
                </c:pt>
                <c:pt idx="35">
                  <c:v>16.725993215999999</c:v>
                </c:pt>
                <c:pt idx="36">
                  <c:v>15.49210847</c:v>
                </c:pt>
                <c:pt idx="37">
                  <c:v>14.232517793</c:v>
                </c:pt>
                <c:pt idx="38">
                  <c:v>15.72346186</c:v>
                </c:pt>
                <c:pt idx="39">
                  <c:v>17.897848693</c:v>
                </c:pt>
                <c:pt idx="40">
                  <c:v>17.862213354000001</c:v>
                </c:pt>
                <c:pt idx="41">
                  <c:v>14.414494367</c:v>
                </c:pt>
                <c:pt idx="42">
                  <c:v>14.512491548</c:v>
                </c:pt>
                <c:pt idx="43">
                  <c:v>14.966842112</c:v>
                </c:pt>
                <c:pt idx="44">
                  <c:v>16.356620309</c:v>
                </c:pt>
                <c:pt idx="45">
                  <c:v>18.200749069</c:v>
                </c:pt>
                <c:pt idx="46">
                  <c:v>17.033691737000009</c:v>
                </c:pt>
                <c:pt idx="47">
                  <c:v>15.21628948</c:v>
                </c:pt>
                <c:pt idx="48">
                  <c:v>13.095986848000001</c:v>
                </c:pt>
                <c:pt idx="49">
                  <c:v>12.107106207999999</c:v>
                </c:pt>
                <c:pt idx="50">
                  <c:v>14.058140984</c:v>
                </c:pt>
                <c:pt idx="51">
                  <c:v>15.701971176000001</c:v>
                </c:pt>
                <c:pt idx="52">
                  <c:v>15.815684908</c:v>
                </c:pt>
                <c:pt idx="53">
                  <c:v>16.384253568999991</c:v>
                </c:pt>
                <c:pt idx="54">
                  <c:v>18.099435696</c:v>
                </c:pt>
                <c:pt idx="55">
                  <c:v>22.126797041</c:v>
                </c:pt>
                <c:pt idx="56">
                  <c:v>17.142345117000001</c:v>
                </c:pt>
                <c:pt idx="57">
                  <c:v>14.479548555999999</c:v>
                </c:pt>
                <c:pt idx="58">
                  <c:v>12.129464758999999</c:v>
                </c:pt>
                <c:pt idx="59">
                  <c:v>9.4950966318999992</c:v>
                </c:pt>
                <c:pt idx="60">
                  <c:v>7.7514860727999952</c:v>
                </c:pt>
                <c:pt idx="61">
                  <c:v>9.0686701364999998</c:v>
                </c:pt>
                <c:pt idx="62">
                  <c:v>9.2202884459999979</c:v>
                </c:pt>
                <c:pt idx="63">
                  <c:v>12.366368367</c:v>
                </c:pt>
                <c:pt idx="64">
                  <c:v>11.684085975</c:v>
                </c:pt>
                <c:pt idx="65">
                  <c:v>12.044179460000001</c:v>
                </c:pt>
                <c:pt idx="66">
                  <c:v>9.9499515603999988</c:v>
                </c:pt>
                <c:pt idx="67">
                  <c:v>8.7085766513999996</c:v>
                </c:pt>
                <c:pt idx="68">
                  <c:v>6.8607285044999946</c:v>
                </c:pt>
                <c:pt idx="69">
                  <c:v>7.3061072885999954</c:v>
                </c:pt>
                <c:pt idx="70">
                  <c:v>7.2682027112999998</c:v>
                </c:pt>
                <c:pt idx="71">
                  <c:v>6.3490167099999946</c:v>
                </c:pt>
                <c:pt idx="72">
                  <c:v>4.5864538620999946</c:v>
                </c:pt>
                <c:pt idx="73">
                  <c:v>4.8707381924000002</c:v>
                </c:pt>
                <c:pt idx="74">
                  <c:v>7.9125805265999638</c:v>
                </c:pt>
                <c:pt idx="75">
                  <c:v>9.6940956630999988</c:v>
                </c:pt>
                <c:pt idx="76">
                  <c:v>7.6188200518999762</c:v>
                </c:pt>
                <c:pt idx="77">
                  <c:v>8.9265279713000005</c:v>
                </c:pt>
                <c:pt idx="78">
                  <c:v>11.248183335</c:v>
                </c:pt>
                <c:pt idx="79">
                  <c:v>12.176845481000001</c:v>
                </c:pt>
                <c:pt idx="80">
                  <c:v>12.859127873</c:v>
                </c:pt>
                <c:pt idx="81">
                  <c:v>16.763299343</c:v>
                </c:pt>
                <c:pt idx="82">
                  <c:v>15.161830949000001</c:v>
                </c:pt>
                <c:pt idx="83">
                  <c:v>14.091026638000001</c:v>
                </c:pt>
                <c:pt idx="84">
                  <c:v>14.233168803</c:v>
                </c:pt>
                <c:pt idx="85">
                  <c:v>14.384787113</c:v>
                </c:pt>
                <c:pt idx="86">
                  <c:v>13.730933153000001</c:v>
                </c:pt>
                <c:pt idx="87">
                  <c:v>13.238173647</c:v>
                </c:pt>
                <c:pt idx="88">
                  <c:v>12.281083067999999</c:v>
                </c:pt>
                <c:pt idx="89">
                  <c:v>11.721990551999999</c:v>
                </c:pt>
                <c:pt idx="90">
                  <c:v>12.593795832</c:v>
                </c:pt>
                <c:pt idx="91">
                  <c:v>12.934937028</c:v>
                </c:pt>
                <c:pt idx="92">
                  <c:v>14.498500845000001</c:v>
                </c:pt>
                <c:pt idx="93">
                  <c:v>15.891494063</c:v>
                </c:pt>
                <c:pt idx="94">
                  <c:v>14.574309999</c:v>
                </c:pt>
                <c:pt idx="95">
                  <c:v>15.256592392</c:v>
                </c:pt>
                <c:pt idx="96">
                  <c:v>18.668004356000001</c:v>
                </c:pt>
                <c:pt idx="97">
                  <c:v>20.335805761</c:v>
                </c:pt>
                <c:pt idx="98">
                  <c:v>20.288425039</c:v>
                </c:pt>
                <c:pt idx="99">
                  <c:v>21.766703556</c:v>
                </c:pt>
                <c:pt idx="100">
                  <c:v>18.021693407000001</c:v>
                </c:pt>
                <c:pt idx="101">
                  <c:v>16.32207111</c:v>
                </c:pt>
                <c:pt idx="102">
                  <c:v>18.724330557999981</c:v>
                </c:pt>
                <c:pt idx="103">
                  <c:v>18.333297873999999</c:v>
                </c:pt>
                <c:pt idx="104">
                  <c:v>20.075246738000001</c:v>
                </c:pt>
                <c:pt idx="105">
                  <c:v>26.291053338000001</c:v>
                </c:pt>
                <c:pt idx="106">
                  <c:v>24.331651804</c:v>
                </c:pt>
                <c:pt idx="107">
                  <c:v>22.402550191</c:v>
                </c:pt>
                <c:pt idx="108">
                  <c:v>25.267073804999999</c:v>
                </c:pt>
                <c:pt idx="109">
                  <c:v>26.728968613999999</c:v>
                </c:pt>
                <c:pt idx="110">
                  <c:v>27.716735377999999</c:v>
                </c:pt>
                <c:pt idx="111">
                  <c:v>26.797073455</c:v>
                </c:pt>
                <c:pt idx="112">
                  <c:v>25.350779726999999</c:v>
                </c:pt>
                <c:pt idx="113">
                  <c:v>27.196276803</c:v>
                </c:pt>
                <c:pt idx="114">
                  <c:v>25.876647172999981</c:v>
                </c:pt>
                <c:pt idx="115">
                  <c:v>25.5</c:v>
                </c:pt>
                <c:pt idx="116">
                  <c:v>27.22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DDE-774E-87C6-49C80AFC7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1543672"/>
        <c:axId val="-2121534472"/>
      </c:scatterChart>
      <c:valAx>
        <c:axId val="-212149692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-2121500376"/>
        <c:crosses val="autoZero"/>
        <c:crossBetween val="midCat"/>
      </c:valAx>
      <c:valAx>
        <c:axId val="-21215003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121496920"/>
        <c:crosses val="autoZero"/>
        <c:crossBetween val="midCat"/>
      </c:valAx>
      <c:valAx>
        <c:axId val="-212153447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-2121543672"/>
        <c:crosses val="max"/>
        <c:crossBetween val="midCat"/>
      </c:valAx>
      <c:valAx>
        <c:axId val="-212154367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-212153447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EA031-9A5A-4D76-A492-D7AF68F00F6F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8A58A53-8CAD-421B-B697-12E5FDCCCF3F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Tomador</a:t>
          </a:r>
          <a:r>
            <a: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GB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decisões</a:t>
          </a:r>
          <a:endParaRPr lang="en-GB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15C72A-9FE6-4302-85E3-6818AACE1F33}" type="parTrans" cxnId="{96314325-B75F-4D38-BD6D-ECA2508BB985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827747-66FC-4138-96CB-03F42835988B}" type="sibTrans" cxnId="{96314325-B75F-4D38-BD6D-ECA2508BB985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EC740-8E5F-4719-A532-5996D58812BF}">
      <dgm:prSet phldrT="[Texto]" custT="1"/>
      <dgm:spPr/>
      <dgm:t>
        <a:bodyPr/>
        <a:lstStyle/>
        <a:p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r>
            <a:rPr lang="en-US" sz="1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Mercado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307616-4771-43BE-A7D3-CE081B20663C}" type="parTrans" cxnId="{17C34F88-EB43-4329-ADF0-676ABA1462F7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E02123-BF83-40D9-8211-129DF057D816}" type="sibTrans" cxnId="{17C34F88-EB43-4329-ADF0-676ABA1462F7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D49A11-122D-4EAF-A2E2-498A8E253131}">
      <dgm:prSet phldrT="[Texto]" custT="1"/>
      <dgm:spPr>
        <a:solidFill>
          <a:srgbClr val="FF0000"/>
        </a:solidFill>
      </dgm:spPr>
      <dgm:t>
        <a:bodyPr/>
        <a:lstStyle/>
        <a:p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r>
            <a:rPr lang="en-US" sz="1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Contábeis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40438E-8DE5-42B8-84DE-BA85E00AB5D9}" type="parTrans" cxnId="{165C3C3D-1374-465B-AB26-6F75C8E857FF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CD3015-93C8-4AC3-9AC7-180309B0195D}" type="sibTrans" cxnId="{165C3C3D-1374-465B-AB26-6F75C8E857FF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7B747B-A8BA-4452-87C6-29655B72C2C3}">
      <dgm:prSet phldrT="[Texto]" custT="1"/>
      <dgm:spPr/>
      <dgm:t>
        <a:bodyPr/>
        <a:lstStyle/>
        <a:p>
          <a:r>
            <a:rPr lang="en-US" sz="17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 Macroeconômicas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3FC4A-166C-4ABE-B69D-C1DD916210BE}" type="parTrans" cxnId="{FCB9AF51-1EC6-4A47-A570-02A331E13CD0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2ACDC2-E8F2-41F2-B81B-243904B06B49}" type="sibTrans" cxnId="{FCB9AF51-1EC6-4A47-A570-02A331E13CD0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1ADD0E-1E0C-4690-8828-8A83AD353A3F}">
      <dgm:prSet phldrT="[Texto]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0053F0-4681-4024-9485-C56F74B504DB}" type="parTrans" cxnId="{D938A5DB-BF93-4D0D-9EF8-FC6B89FCF719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1328E-2416-42A1-A9BE-451E64E594F1}" type="sibTrans" cxnId="{D938A5DB-BF93-4D0D-9EF8-FC6B89FCF719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D6691-D90F-43E1-AA10-27BB689C67CB}">
      <dgm:prSet phldrT="[Texto]" custT="1"/>
      <dgm:spPr/>
      <dgm:t>
        <a:bodyPr/>
        <a:lstStyle/>
        <a:p>
          <a:r>
            <a:rPr lang="en-US" sz="17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Assimetria de informações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7B1D3F-4270-45BC-8A29-8222C847514D}" type="parTrans" cxnId="{411E913B-8E03-4043-BECF-6DF30FBCCF7E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EDC14E-6F01-4996-B41D-3B5857D0BD69}" type="sibTrans" cxnId="{411E913B-8E03-4043-BECF-6DF30FBCCF7E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4B6769-21B9-490D-B566-762481BB29D8}">
      <dgm:prSet phldrT="[Texto]" custT="1"/>
      <dgm:spPr/>
      <dgm:t>
        <a:bodyPr/>
        <a:lstStyle/>
        <a:p>
          <a:r>
            <a:rPr lang="en-US" sz="17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Bases de dados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2871A6-C6C0-49DF-B7F2-799F0BDB574B}" type="parTrans" cxnId="{C20A7E37-8DDD-46E6-9810-C032C4F7F47B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6A1456-C402-41DA-9E5F-A81B25736B48}" type="sibTrans" cxnId="{C20A7E37-8DDD-46E6-9810-C032C4F7F47B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878CC0-6D18-4B21-AE6C-4327CF69C96D}">
      <dgm:prSet phldrT="[Texto]" custT="1"/>
      <dgm:spPr/>
      <dgm:t>
        <a:bodyPr/>
        <a:lstStyle/>
        <a:p>
          <a:r>
            <a:rPr lang="en-US" sz="17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Econômico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C83577-5AA3-45AA-827A-EBF001E91114}" type="parTrans" cxnId="{97147896-6166-4BC3-B481-7954B9A4BF2C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25E0D-03B1-4096-B299-6F94A325BBB3}" type="sibTrans" cxnId="{97147896-6166-4BC3-B481-7954B9A4BF2C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073ED5-38FB-4BE2-8B64-43EB7AA1B072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Moderna</a:t>
          </a:r>
          <a:r>
            <a:rPr lang="en-US" sz="1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Teoria</a:t>
          </a:r>
          <a:r>
            <a:rPr lang="en-US" sz="1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Financeira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F9A220-DBE4-4E0B-99CE-31FF587DA516}" type="parTrans" cxnId="{96671825-14C1-4FBF-B28A-DB7C4AD9F44A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FE56C8-1BFC-45F8-8A8B-322ADE5A7996}" type="sibTrans" cxnId="{96671825-14C1-4FBF-B28A-DB7C4AD9F44A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6B5511-6A93-40FD-AB2F-A903561066FE}">
      <dgm:prSet phldrT="[Texto]" custT="1"/>
      <dgm:spPr/>
      <dgm:t>
        <a:bodyPr/>
        <a:lstStyle/>
        <a:p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Choques</a:t>
          </a:r>
          <a:r>
            <a:rPr lang="en-US" sz="1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econômicos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D66660-6926-418E-B44E-09BE8BAF5C33}" type="parTrans" cxnId="{1C381040-F2D7-4939-8D40-DCE1C7CF26A8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7A5C7-6069-4EFC-A365-FC68ECA6BE2E}" type="sibTrans" cxnId="{1C381040-F2D7-4939-8D40-DCE1C7CF26A8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4301F2-9BEF-4BD5-9301-CECCA42AD75F}" type="pres">
      <dgm:prSet presAssocID="{05BEA031-9A5A-4D76-A492-D7AF68F00F6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EE9AA6-EA2D-42A1-A83C-869F4079A437}" type="pres">
      <dgm:prSet presAssocID="{A8A58A53-8CAD-421B-B697-12E5FDCCCF3F}" presName="centerShape" presStyleLbl="node0" presStyleIdx="0" presStyleCnt="1" custScaleX="157295" custScaleY="115877"/>
      <dgm:spPr/>
    </dgm:pt>
    <dgm:pt modelId="{999E6C16-7618-4003-A3CC-153ACB574FBD}" type="pres">
      <dgm:prSet presAssocID="{50307616-4771-43BE-A7D3-CE081B20663C}" presName="Name9" presStyleLbl="parChTrans1D2" presStyleIdx="0" presStyleCnt="8"/>
      <dgm:spPr/>
    </dgm:pt>
    <dgm:pt modelId="{C26A952B-867B-4D5E-BCE8-43AD77F08CF5}" type="pres">
      <dgm:prSet presAssocID="{50307616-4771-43BE-A7D3-CE081B20663C}" presName="connTx" presStyleLbl="parChTrans1D2" presStyleIdx="0" presStyleCnt="8"/>
      <dgm:spPr/>
    </dgm:pt>
    <dgm:pt modelId="{5C7D4CE6-1745-4506-B4FE-2CBC592D65BF}" type="pres">
      <dgm:prSet presAssocID="{526EC740-8E5F-4719-A532-5996D58812BF}" presName="node" presStyleLbl="node1" presStyleIdx="0" presStyleCnt="8" custScaleX="208758" custScaleY="75455">
        <dgm:presLayoutVars>
          <dgm:bulletEnabled val="1"/>
        </dgm:presLayoutVars>
      </dgm:prSet>
      <dgm:spPr/>
    </dgm:pt>
    <dgm:pt modelId="{EED4D542-84E2-4FEE-8347-AE659D70D71E}" type="pres">
      <dgm:prSet presAssocID="{EC40438E-8DE5-42B8-84DE-BA85E00AB5D9}" presName="Name9" presStyleLbl="parChTrans1D2" presStyleIdx="1" presStyleCnt="8"/>
      <dgm:spPr/>
    </dgm:pt>
    <dgm:pt modelId="{3B1E1465-9CD0-43BA-BB60-AAD5002AC4B2}" type="pres">
      <dgm:prSet presAssocID="{EC40438E-8DE5-42B8-84DE-BA85E00AB5D9}" presName="connTx" presStyleLbl="parChTrans1D2" presStyleIdx="1" presStyleCnt="8"/>
      <dgm:spPr/>
    </dgm:pt>
    <dgm:pt modelId="{1797BAF4-6633-444F-B75B-3B9462B4FBC2}" type="pres">
      <dgm:prSet presAssocID="{BAD49A11-122D-4EAF-A2E2-498A8E253131}" presName="node" presStyleLbl="node1" presStyleIdx="1" presStyleCnt="8" custScaleX="202126" custScaleY="92464" custRadScaleRad="100640" custRadScaleInc="28777">
        <dgm:presLayoutVars>
          <dgm:bulletEnabled val="1"/>
        </dgm:presLayoutVars>
      </dgm:prSet>
      <dgm:spPr/>
    </dgm:pt>
    <dgm:pt modelId="{78D0175F-A3F2-48E2-8B37-80F5FD5466E4}" type="pres">
      <dgm:prSet presAssocID="{1343FC4A-166C-4ABE-B69D-C1DD916210BE}" presName="Name9" presStyleLbl="parChTrans1D2" presStyleIdx="2" presStyleCnt="8"/>
      <dgm:spPr/>
    </dgm:pt>
    <dgm:pt modelId="{2B926300-0B35-4F96-A3C6-FF6F587C6F32}" type="pres">
      <dgm:prSet presAssocID="{1343FC4A-166C-4ABE-B69D-C1DD916210BE}" presName="connTx" presStyleLbl="parChTrans1D2" presStyleIdx="2" presStyleCnt="8"/>
      <dgm:spPr/>
    </dgm:pt>
    <dgm:pt modelId="{53C116F9-C16E-44B1-AA69-E8C896FB1A50}" type="pres">
      <dgm:prSet presAssocID="{537B747B-A8BA-4452-87C6-29655B72C2C3}" presName="node" presStyleLbl="node1" presStyleIdx="2" presStyleCnt="8" custScaleX="244002" custScaleY="75455" custRadScaleRad="126084" custRadScaleInc="1350">
        <dgm:presLayoutVars>
          <dgm:bulletEnabled val="1"/>
        </dgm:presLayoutVars>
      </dgm:prSet>
      <dgm:spPr/>
    </dgm:pt>
    <dgm:pt modelId="{07D653DA-53C6-4D0C-913D-71EA4FA6F8DC}" type="pres">
      <dgm:prSet presAssocID="{567B1D3F-4270-45BC-8A29-8222C847514D}" presName="Name9" presStyleLbl="parChTrans1D2" presStyleIdx="3" presStyleCnt="8"/>
      <dgm:spPr/>
    </dgm:pt>
    <dgm:pt modelId="{93C75CCF-5B71-4961-AEE3-05257406BE8C}" type="pres">
      <dgm:prSet presAssocID="{567B1D3F-4270-45BC-8A29-8222C847514D}" presName="connTx" presStyleLbl="parChTrans1D2" presStyleIdx="3" presStyleCnt="8"/>
      <dgm:spPr/>
    </dgm:pt>
    <dgm:pt modelId="{6237F52F-FEFF-485D-B49B-CCA1F0733A7E}" type="pres">
      <dgm:prSet presAssocID="{223D6691-D90F-43E1-AA10-27BB689C67CB}" presName="node" presStyleLbl="node1" presStyleIdx="3" presStyleCnt="8" custScaleX="208758" custScaleY="75455" custRadScaleRad="100640" custRadScaleInc="-28777">
        <dgm:presLayoutVars>
          <dgm:bulletEnabled val="1"/>
        </dgm:presLayoutVars>
      </dgm:prSet>
      <dgm:spPr/>
    </dgm:pt>
    <dgm:pt modelId="{FFAEC15F-0DA8-47CE-B82C-CF0743C1DE14}" type="pres">
      <dgm:prSet presAssocID="{9F2871A6-C6C0-49DF-B7F2-799F0BDB574B}" presName="Name9" presStyleLbl="parChTrans1D2" presStyleIdx="4" presStyleCnt="8"/>
      <dgm:spPr/>
    </dgm:pt>
    <dgm:pt modelId="{EE7F71EC-D393-4D21-B441-4371378DC1E2}" type="pres">
      <dgm:prSet presAssocID="{9F2871A6-C6C0-49DF-B7F2-799F0BDB574B}" presName="connTx" presStyleLbl="parChTrans1D2" presStyleIdx="4" presStyleCnt="8"/>
      <dgm:spPr/>
    </dgm:pt>
    <dgm:pt modelId="{1597D842-AD65-4029-98C5-E246018C97A2}" type="pres">
      <dgm:prSet presAssocID="{E54B6769-21B9-490D-B566-762481BB29D8}" presName="node" presStyleLbl="node1" presStyleIdx="4" presStyleCnt="8" custScaleX="208758" custScaleY="75455">
        <dgm:presLayoutVars>
          <dgm:bulletEnabled val="1"/>
        </dgm:presLayoutVars>
      </dgm:prSet>
      <dgm:spPr/>
    </dgm:pt>
    <dgm:pt modelId="{00A21C36-7579-4EE6-BD5B-4BF62621FCDD}" type="pres">
      <dgm:prSet presAssocID="{3CC83577-5AA3-45AA-827A-EBF001E91114}" presName="Name9" presStyleLbl="parChTrans1D2" presStyleIdx="5" presStyleCnt="8"/>
      <dgm:spPr/>
    </dgm:pt>
    <dgm:pt modelId="{C63E3318-C807-40D1-83D8-44A8018E317F}" type="pres">
      <dgm:prSet presAssocID="{3CC83577-5AA3-45AA-827A-EBF001E91114}" presName="connTx" presStyleLbl="parChTrans1D2" presStyleIdx="5" presStyleCnt="8"/>
      <dgm:spPr/>
    </dgm:pt>
    <dgm:pt modelId="{D2FE55D6-A210-4946-998F-9CC172E54922}" type="pres">
      <dgm:prSet presAssocID="{BD878CC0-6D18-4B21-AE6C-4327CF69C96D}" presName="node" presStyleLbl="node1" presStyleIdx="5" presStyleCnt="8" custScaleX="208758" custScaleY="75455" custRadScaleRad="100228" custRadScaleInc="30104">
        <dgm:presLayoutVars>
          <dgm:bulletEnabled val="1"/>
        </dgm:presLayoutVars>
      </dgm:prSet>
      <dgm:spPr/>
    </dgm:pt>
    <dgm:pt modelId="{0E44F422-A915-43C0-9197-8871C67241CB}" type="pres">
      <dgm:prSet presAssocID="{33F9A220-DBE4-4E0B-99CE-31FF587DA516}" presName="Name9" presStyleLbl="parChTrans1D2" presStyleIdx="6" presStyleCnt="8"/>
      <dgm:spPr/>
    </dgm:pt>
    <dgm:pt modelId="{B7A07D4D-DAE4-4A40-8C4B-11A7E3064BC4}" type="pres">
      <dgm:prSet presAssocID="{33F9A220-DBE4-4E0B-99CE-31FF587DA516}" presName="connTx" presStyleLbl="parChTrans1D2" presStyleIdx="6" presStyleCnt="8"/>
      <dgm:spPr/>
    </dgm:pt>
    <dgm:pt modelId="{422E2268-6937-4543-9B34-56D0B45D1E2F}" type="pres">
      <dgm:prSet presAssocID="{68073ED5-38FB-4BE2-8B64-43EB7AA1B072}" presName="node" presStyleLbl="node1" presStyleIdx="6" presStyleCnt="8" custScaleX="208758" custScaleY="75455" custRadScaleRad="120065" custRadScaleInc="1419">
        <dgm:presLayoutVars>
          <dgm:bulletEnabled val="1"/>
        </dgm:presLayoutVars>
      </dgm:prSet>
      <dgm:spPr/>
    </dgm:pt>
    <dgm:pt modelId="{DC7B1AA8-E44B-4D5B-A7A7-80E4065D8E10}" type="pres">
      <dgm:prSet presAssocID="{A5D66660-6926-418E-B44E-09BE8BAF5C33}" presName="Name9" presStyleLbl="parChTrans1D2" presStyleIdx="7" presStyleCnt="8"/>
      <dgm:spPr/>
    </dgm:pt>
    <dgm:pt modelId="{89BDA43A-F791-4E85-A832-1A213EE410DB}" type="pres">
      <dgm:prSet presAssocID="{A5D66660-6926-418E-B44E-09BE8BAF5C33}" presName="connTx" presStyleLbl="parChTrans1D2" presStyleIdx="7" presStyleCnt="8"/>
      <dgm:spPr/>
    </dgm:pt>
    <dgm:pt modelId="{E11D4186-CDFF-4EA0-B921-94B1C8778122}" type="pres">
      <dgm:prSet presAssocID="{B76B5511-6A93-40FD-AB2F-A903561066FE}" presName="node" presStyleLbl="node1" presStyleIdx="7" presStyleCnt="8" custScaleX="208758" custScaleY="75455" custRadScaleRad="100640" custRadScaleInc="-28777">
        <dgm:presLayoutVars>
          <dgm:bulletEnabled val="1"/>
        </dgm:presLayoutVars>
      </dgm:prSet>
      <dgm:spPr/>
    </dgm:pt>
  </dgm:ptLst>
  <dgm:cxnLst>
    <dgm:cxn modelId="{07D5DF08-3B2A-4F1D-ABB4-4A794CB8C26F}" type="presOf" srcId="{50307616-4771-43BE-A7D3-CE081B20663C}" destId="{C26A952B-867B-4D5E-BCE8-43AD77F08CF5}" srcOrd="1" destOrd="0" presId="urn:microsoft.com/office/officeart/2005/8/layout/radial1"/>
    <dgm:cxn modelId="{E30D971A-1FF2-4763-B5AA-79D3A50FFDCA}" type="presOf" srcId="{537B747B-A8BA-4452-87C6-29655B72C2C3}" destId="{53C116F9-C16E-44B1-AA69-E8C896FB1A50}" srcOrd="0" destOrd="0" presId="urn:microsoft.com/office/officeart/2005/8/layout/radial1"/>
    <dgm:cxn modelId="{FCA38821-79CB-4E33-9532-5DEABBC2F4DF}" type="presOf" srcId="{33F9A220-DBE4-4E0B-99CE-31FF587DA516}" destId="{0E44F422-A915-43C0-9197-8871C67241CB}" srcOrd="0" destOrd="0" presId="urn:microsoft.com/office/officeart/2005/8/layout/radial1"/>
    <dgm:cxn modelId="{96671825-14C1-4FBF-B28A-DB7C4AD9F44A}" srcId="{A8A58A53-8CAD-421B-B697-12E5FDCCCF3F}" destId="{68073ED5-38FB-4BE2-8B64-43EB7AA1B072}" srcOrd="6" destOrd="0" parTransId="{33F9A220-DBE4-4E0B-99CE-31FF587DA516}" sibTransId="{54FE56C8-1BFC-45F8-8A8B-322ADE5A7996}"/>
    <dgm:cxn modelId="{96314325-B75F-4D38-BD6D-ECA2508BB985}" srcId="{05BEA031-9A5A-4D76-A492-D7AF68F00F6F}" destId="{A8A58A53-8CAD-421B-B697-12E5FDCCCF3F}" srcOrd="0" destOrd="0" parTransId="{0C15C72A-9FE6-4302-85E3-6818AACE1F33}" sibTransId="{33827747-66FC-4138-96CB-03F42835988B}"/>
    <dgm:cxn modelId="{C622822F-8BA2-486E-A5E4-B057BB10B18C}" type="presOf" srcId="{B76B5511-6A93-40FD-AB2F-A903561066FE}" destId="{E11D4186-CDFF-4EA0-B921-94B1C8778122}" srcOrd="0" destOrd="0" presId="urn:microsoft.com/office/officeart/2005/8/layout/radial1"/>
    <dgm:cxn modelId="{0BA40833-F8BD-4D7F-95D8-F063305334E6}" type="presOf" srcId="{567B1D3F-4270-45BC-8A29-8222C847514D}" destId="{93C75CCF-5B71-4961-AEE3-05257406BE8C}" srcOrd="1" destOrd="0" presId="urn:microsoft.com/office/officeart/2005/8/layout/radial1"/>
    <dgm:cxn modelId="{C20A7E37-8DDD-46E6-9810-C032C4F7F47B}" srcId="{A8A58A53-8CAD-421B-B697-12E5FDCCCF3F}" destId="{E54B6769-21B9-490D-B566-762481BB29D8}" srcOrd="4" destOrd="0" parTransId="{9F2871A6-C6C0-49DF-B7F2-799F0BDB574B}" sibTransId="{AB6A1456-C402-41DA-9E5F-A81B25736B48}"/>
    <dgm:cxn modelId="{FD3FF639-525E-43A9-A935-6A11513481CD}" type="presOf" srcId="{05BEA031-9A5A-4D76-A492-D7AF68F00F6F}" destId="{464301F2-9BEF-4BD5-9301-CECCA42AD75F}" srcOrd="0" destOrd="0" presId="urn:microsoft.com/office/officeart/2005/8/layout/radial1"/>
    <dgm:cxn modelId="{411E913B-8E03-4043-BECF-6DF30FBCCF7E}" srcId="{A8A58A53-8CAD-421B-B697-12E5FDCCCF3F}" destId="{223D6691-D90F-43E1-AA10-27BB689C67CB}" srcOrd="3" destOrd="0" parTransId="{567B1D3F-4270-45BC-8A29-8222C847514D}" sibTransId="{DFEDC14E-6F01-4996-B41D-3B5857D0BD69}"/>
    <dgm:cxn modelId="{165C3C3D-1374-465B-AB26-6F75C8E857FF}" srcId="{A8A58A53-8CAD-421B-B697-12E5FDCCCF3F}" destId="{BAD49A11-122D-4EAF-A2E2-498A8E253131}" srcOrd="1" destOrd="0" parTransId="{EC40438E-8DE5-42B8-84DE-BA85E00AB5D9}" sibTransId="{4ECD3015-93C8-4AC3-9AC7-180309B0195D}"/>
    <dgm:cxn modelId="{1C381040-F2D7-4939-8D40-DCE1C7CF26A8}" srcId="{A8A58A53-8CAD-421B-B697-12E5FDCCCF3F}" destId="{B76B5511-6A93-40FD-AB2F-A903561066FE}" srcOrd="7" destOrd="0" parTransId="{A5D66660-6926-418E-B44E-09BE8BAF5C33}" sibTransId="{3BD7A5C7-6069-4EFC-A365-FC68ECA6BE2E}"/>
    <dgm:cxn modelId="{EF78C95B-46FC-4ACA-90F0-17981FF99D61}" type="presOf" srcId="{A5D66660-6926-418E-B44E-09BE8BAF5C33}" destId="{89BDA43A-F791-4E85-A832-1A213EE410DB}" srcOrd="1" destOrd="0" presId="urn:microsoft.com/office/officeart/2005/8/layout/radial1"/>
    <dgm:cxn modelId="{FBF9236D-FDEE-4136-99AF-182ECE3934E0}" type="presOf" srcId="{9F2871A6-C6C0-49DF-B7F2-799F0BDB574B}" destId="{FFAEC15F-0DA8-47CE-B82C-CF0743C1DE14}" srcOrd="0" destOrd="0" presId="urn:microsoft.com/office/officeart/2005/8/layout/radial1"/>
    <dgm:cxn modelId="{FCB9AF51-1EC6-4A47-A570-02A331E13CD0}" srcId="{A8A58A53-8CAD-421B-B697-12E5FDCCCF3F}" destId="{537B747B-A8BA-4452-87C6-29655B72C2C3}" srcOrd="2" destOrd="0" parTransId="{1343FC4A-166C-4ABE-B69D-C1DD916210BE}" sibTransId="{6C2ACDC2-E8F2-41F2-B81B-243904B06B49}"/>
    <dgm:cxn modelId="{FB811574-CCB1-4E8E-92C1-2D593D7BFD46}" type="presOf" srcId="{A8A58A53-8CAD-421B-B697-12E5FDCCCF3F}" destId="{99EE9AA6-EA2D-42A1-A83C-869F4079A437}" srcOrd="0" destOrd="0" presId="urn:microsoft.com/office/officeart/2005/8/layout/radial1"/>
    <dgm:cxn modelId="{9BD3407D-37BC-4FA9-A851-8429C4DB3DE3}" type="presOf" srcId="{9F2871A6-C6C0-49DF-B7F2-799F0BDB574B}" destId="{EE7F71EC-D393-4D21-B441-4371378DC1E2}" srcOrd="1" destOrd="0" presId="urn:microsoft.com/office/officeart/2005/8/layout/radial1"/>
    <dgm:cxn modelId="{6CE5E57F-4012-4EBA-AAA1-321668F57346}" type="presOf" srcId="{526EC740-8E5F-4719-A532-5996D58812BF}" destId="{5C7D4CE6-1745-4506-B4FE-2CBC592D65BF}" srcOrd="0" destOrd="0" presId="urn:microsoft.com/office/officeart/2005/8/layout/radial1"/>
    <dgm:cxn modelId="{C897D185-000D-48FD-8229-514DCB8D049F}" type="presOf" srcId="{1343FC4A-166C-4ABE-B69D-C1DD916210BE}" destId="{78D0175F-A3F2-48E2-8B37-80F5FD5466E4}" srcOrd="0" destOrd="0" presId="urn:microsoft.com/office/officeart/2005/8/layout/radial1"/>
    <dgm:cxn modelId="{17C34F88-EB43-4329-ADF0-676ABA1462F7}" srcId="{A8A58A53-8CAD-421B-B697-12E5FDCCCF3F}" destId="{526EC740-8E5F-4719-A532-5996D58812BF}" srcOrd="0" destOrd="0" parTransId="{50307616-4771-43BE-A7D3-CE081B20663C}" sibTransId="{94E02123-BF83-40D9-8211-129DF057D816}"/>
    <dgm:cxn modelId="{5AE24389-0F5D-4A08-9B6C-345D5EB644E5}" type="presOf" srcId="{BAD49A11-122D-4EAF-A2E2-498A8E253131}" destId="{1797BAF4-6633-444F-B75B-3B9462B4FBC2}" srcOrd="0" destOrd="0" presId="urn:microsoft.com/office/officeart/2005/8/layout/radial1"/>
    <dgm:cxn modelId="{97147896-6166-4BC3-B481-7954B9A4BF2C}" srcId="{A8A58A53-8CAD-421B-B697-12E5FDCCCF3F}" destId="{BD878CC0-6D18-4B21-AE6C-4327CF69C96D}" srcOrd="5" destOrd="0" parTransId="{3CC83577-5AA3-45AA-827A-EBF001E91114}" sibTransId="{A3725E0D-03B1-4096-B299-6F94A325BBB3}"/>
    <dgm:cxn modelId="{5FC8E397-F858-47B8-8904-5CBC93C43F89}" type="presOf" srcId="{33F9A220-DBE4-4E0B-99CE-31FF587DA516}" destId="{B7A07D4D-DAE4-4A40-8C4B-11A7E3064BC4}" srcOrd="1" destOrd="0" presId="urn:microsoft.com/office/officeart/2005/8/layout/radial1"/>
    <dgm:cxn modelId="{459A80A7-A829-4BEE-91C1-95C9DBF0475C}" type="presOf" srcId="{50307616-4771-43BE-A7D3-CE081B20663C}" destId="{999E6C16-7618-4003-A3CC-153ACB574FBD}" srcOrd="0" destOrd="0" presId="urn:microsoft.com/office/officeart/2005/8/layout/radial1"/>
    <dgm:cxn modelId="{73E3A5AC-9843-40AD-B126-E30E25E88D20}" type="presOf" srcId="{68073ED5-38FB-4BE2-8B64-43EB7AA1B072}" destId="{422E2268-6937-4543-9B34-56D0B45D1E2F}" srcOrd="0" destOrd="0" presId="urn:microsoft.com/office/officeart/2005/8/layout/radial1"/>
    <dgm:cxn modelId="{D88F62B0-8D33-470C-9CE7-9F5229B2C34D}" type="presOf" srcId="{E54B6769-21B9-490D-B566-762481BB29D8}" destId="{1597D842-AD65-4029-98C5-E246018C97A2}" srcOrd="0" destOrd="0" presId="urn:microsoft.com/office/officeart/2005/8/layout/radial1"/>
    <dgm:cxn modelId="{C38E73B0-4E70-42FE-9B69-648C8A4E432F}" type="presOf" srcId="{BD878CC0-6D18-4B21-AE6C-4327CF69C96D}" destId="{D2FE55D6-A210-4946-998F-9CC172E54922}" srcOrd="0" destOrd="0" presId="urn:microsoft.com/office/officeart/2005/8/layout/radial1"/>
    <dgm:cxn modelId="{F9E486B4-D9AD-49FD-8052-B2AC9DE4BB99}" type="presOf" srcId="{EC40438E-8DE5-42B8-84DE-BA85E00AB5D9}" destId="{EED4D542-84E2-4FEE-8347-AE659D70D71E}" srcOrd="0" destOrd="0" presId="urn:microsoft.com/office/officeart/2005/8/layout/radial1"/>
    <dgm:cxn modelId="{23AA27C7-3280-4919-A67F-180B3641A5AE}" type="presOf" srcId="{3CC83577-5AA3-45AA-827A-EBF001E91114}" destId="{C63E3318-C807-40D1-83D8-44A8018E317F}" srcOrd="1" destOrd="0" presId="urn:microsoft.com/office/officeart/2005/8/layout/radial1"/>
    <dgm:cxn modelId="{27112FCE-FAC7-4E06-8597-0162A63D3BA4}" type="presOf" srcId="{223D6691-D90F-43E1-AA10-27BB689C67CB}" destId="{6237F52F-FEFF-485D-B49B-CCA1F0733A7E}" srcOrd="0" destOrd="0" presId="urn:microsoft.com/office/officeart/2005/8/layout/radial1"/>
    <dgm:cxn modelId="{929EBAD0-61A6-4D5F-8F84-B3E859BD9627}" type="presOf" srcId="{1343FC4A-166C-4ABE-B69D-C1DD916210BE}" destId="{2B926300-0B35-4F96-A3C6-FF6F587C6F32}" srcOrd="1" destOrd="0" presId="urn:microsoft.com/office/officeart/2005/8/layout/radial1"/>
    <dgm:cxn modelId="{73BAA2D1-4FA9-4500-899C-D8DD87F7D4B7}" type="presOf" srcId="{A5D66660-6926-418E-B44E-09BE8BAF5C33}" destId="{DC7B1AA8-E44B-4D5B-A7A7-80E4065D8E10}" srcOrd="0" destOrd="0" presId="urn:microsoft.com/office/officeart/2005/8/layout/radial1"/>
    <dgm:cxn modelId="{D938A5DB-BF93-4D0D-9EF8-FC6B89FCF719}" srcId="{05BEA031-9A5A-4D76-A492-D7AF68F00F6F}" destId="{DD1ADD0E-1E0C-4690-8828-8A83AD353A3F}" srcOrd="1" destOrd="0" parTransId="{4A0053F0-4681-4024-9485-C56F74B504DB}" sibTransId="{98C1328E-2416-42A1-A9BE-451E64E594F1}"/>
    <dgm:cxn modelId="{09F890E5-B89B-4E3C-B590-F845429AC160}" type="presOf" srcId="{3CC83577-5AA3-45AA-827A-EBF001E91114}" destId="{00A21C36-7579-4EE6-BD5B-4BF62621FCDD}" srcOrd="0" destOrd="0" presId="urn:microsoft.com/office/officeart/2005/8/layout/radial1"/>
    <dgm:cxn modelId="{1187FBF0-52BC-41B0-AFB0-FF2CE14066EB}" type="presOf" srcId="{567B1D3F-4270-45BC-8A29-8222C847514D}" destId="{07D653DA-53C6-4D0C-913D-71EA4FA6F8DC}" srcOrd="0" destOrd="0" presId="urn:microsoft.com/office/officeart/2005/8/layout/radial1"/>
    <dgm:cxn modelId="{CD7022FD-BCF5-4F6F-B2E8-A3647D780576}" type="presOf" srcId="{EC40438E-8DE5-42B8-84DE-BA85E00AB5D9}" destId="{3B1E1465-9CD0-43BA-BB60-AAD5002AC4B2}" srcOrd="1" destOrd="0" presId="urn:microsoft.com/office/officeart/2005/8/layout/radial1"/>
    <dgm:cxn modelId="{0A9CED3B-62C1-4B9C-B8CC-26A0B1718AE4}" type="presParOf" srcId="{464301F2-9BEF-4BD5-9301-CECCA42AD75F}" destId="{99EE9AA6-EA2D-42A1-A83C-869F4079A437}" srcOrd="0" destOrd="0" presId="urn:microsoft.com/office/officeart/2005/8/layout/radial1"/>
    <dgm:cxn modelId="{737A83FB-E278-4B0E-9554-4A4EBA1BCB55}" type="presParOf" srcId="{464301F2-9BEF-4BD5-9301-CECCA42AD75F}" destId="{999E6C16-7618-4003-A3CC-153ACB574FBD}" srcOrd="1" destOrd="0" presId="urn:microsoft.com/office/officeart/2005/8/layout/radial1"/>
    <dgm:cxn modelId="{2BB56961-9314-421A-BA11-E1B906CA1784}" type="presParOf" srcId="{999E6C16-7618-4003-A3CC-153ACB574FBD}" destId="{C26A952B-867B-4D5E-BCE8-43AD77F08CF5}" srcOrd="0" destOrd="0" presId="urn:microsoft.com/office/officeart/2005/8/layout/radial1"/>
    <dgm:cxn modelId="{ECD9B84D-45BC-48F4-A60E-2A0B60BC0ACD}" type="presParOf" srcId="{464301F2-9BEF-4BD5-9301-CECCA42AD75F}" destId="{5C7D4CE6-1745-4506-B4FE-2CBC592D65BF}" srcOrd="2" destOrd="0" presId="urn:microsoft.com/office/officeart/2005/8/layout/radial1"/>
    <dgm:cxn modelId="{47B75EBB-E533-40EC-8185-FCEDB2EF0BB4}" type="presParOf" srcId="{464301F2-9BEF-4BD5-9301-CECCA42AD75F}" destId="{EED4D542-84E2-4FEE-8347-AE659D70D71E}" srcOrd="3" destOrd="0" presId="urn:microsoft.com/office/officeart/2005/8/layout/radial1"/>
    <dgm:cxn modelId="{37FD6083-656A-4487-9DE7-AAF4FD934410}" type="presParOf" srcId="{EED4D542-84E2-4FEE-8347-AE659D70D71E}" destId="{3B1E1465-9CD0-43BA-BB60-AAD5002AC4B2}" srcOrd="0" destOrd="0" presId="urn:microsoft.com/office/officeart/2005/8/layout/radial1"/>
    <dgm:cxn modelId="{4452DD1C-22FA-4B88-9663-D9A6F9B044A4}" type="presParOf" srcId="{464301F2-9BEF-4BD5-9301-CECCA42AD75F}" destId="{1797BAF4-6633-444F-B75B-3B9462B4FBC2}" srcOrd="4" destOrd="0" presId="urn:microsoft.com/office/officeart/2005/8/layout/radial1"/>
    <dgm:cxn modelId="{D20D059F-4B17-4541-941C-0F70DB854D69}" type="presParOf" srcId="{464301F2-9BEF-4BD5-9301-CECCA42AD75F}" destId="{78D0175F-A3F2-48E2-8B37-80F5FD5466E4}" srcOrd="5" destOrd="0" presId="urn:microsoft.com/office/officeart/2005/8/layout/radial1"/>
    <dgm:cxn modelId="{50A4E53A-E808-47BE-82D4-82AED313DC3F}" type="presParOf" srcId="{78D0175F-A3F2-48E2-8B37-80F5FD5466E4}" destId="{2B926300-0B35-4F96-A3C6-FF6F587C6F32}" srcOrd="0" destOrd="0" presId="urn:microsoft.com/office/officeart/2005/8/layout/radial1"/>
    <dgm:cxn modelId="{B407879E-7E84-48A8-BD7B-C7192CCE72CB}" type="presParOf" srcId="{464301F2-9BEF-4BD5-9301-CECCA42AD75F}" destId="{53C116F9-C16E-44B1-AA69-E8C896FB1A50}" srcOrd="6" destOrd="0" presId="urn:microsoft.com/office/officeart/2005/8/layout/radial1"/>
    <dgm:cxn modelId="{9FFA6AF7-C6C3-47AA-8262-27A472BC07E8}" type="presParOf" srcId="{464301F2-9BEF-4BD5-9301-CECCA42AD75F}" destId="{07D653DA-53C6-4D0C-913D-71EA4FA6F8DC}" srcOrd="7" destOrd="0" presId="urn:microsoft.com/office/officeart/2005/8/layout/radial1"/>
    <dgm:cxn modelId="{770A478F-610C-40E3-A05C-2F3076A2E503}" type="presParOf" srcId="{07D653DA-53C6-4D0C-913D-71EA4FA6F8DC}" destId="{93C75CCF-5B71-4961-AEE3-05257406BE8C}" srcOrd="0" destOrd="0" presId="urn:microsoft.com/office/officeart/2005/8/layout/radial1"/>
    <dgm:cxn modelId="{7ED21B19-3887-45EC-8E08-99E0E1F5EC50}" type="presParOf" srcId="{464301F2-9BEF-4BD5-9301-CECCA42AD75F}" destId="{6237F52F-FEFF-485D-B49B-CCA1F0733A7E}" srcOrd="8" destOrd="0" presId="urn:microsoft.com/office/officeart/2005/8/layout/radial1"/>
    <dgm:cxn modelId="{C53FEE24-1E43-46DD-B610-36A0279479FB}" type="presParOf" srcId="{464301F2-9BEF-4BD5-9301-CECCA42AD75F}" destId="{FFAEC15F-0DA8-47CE-B82C-CF0743C1DE14}" srcOrd="9" destOrd="0" presId="urn:microsoft.com/office/officeart/2005/8/layout/radial1"/>
    <dgm:cxn modelId="{BE012641-B20A-4B5E-A471-6F76E96FB5E8}" type="presParOf" srcId="{FFAEC15F-0DA8-47CE-B82C-CF0743C1DE14}" destId="{EE7F71EC-D393-4D21-B441-4371378DC1E2}" srcOrd="0" destOrd="0" presId="urn:microsoft.com/office/officeart/2005/8/layout/radial1"/>
    <dgm:cxn modelId="{FEB0CA4D-CB34-4096-801E-2B2049647DDA}" type="presParOf" srcId="{464301F2-9BEF-4BD5-9301-CECCA42AD75F}" destId="{1597D842-AD65-4029-98C5-E246018C97A2}" srcOrd="10" destOrd="0" presId="urn:microsoft.com/office/officeart/2005/8/layout/radial1"/>
    <dgm:cxn modelId="{81198BCD-7A5A-41E8-A1E2-1C331A9CDA87}" type="presParOf" srcId="{464301F2-9BEF-4BD5-9301-CECCA42AD75F}" destId="{00A21C36-7579-4EE6-BD5B-4BF62621FCDD}" srcOrd="11" destOrd="0" presId="urn:microsoft.com/office/officeart/2005/8/layout/radial1"/>
    <dgm:cxn modelId="{76F86051-F5B1-4900-BAEC-6CB25A4CE9E4}" type="presParOf" srcId="{00A21C36-7579-4EE6-BD5B-4BF62621FCDD}" destId="{C63E3318-C807-40D1-83D8-44A8018E317F}" srcOrd="0" destOrd="0" presId="urn:microsoft.com/office/officeart/2005/8/layout/radial1"/>
    <dgm:cxn modelId="{751CE8BE-366D-4170-9EDC-6FDDB63077E4}" type="presParOf" srcId="{464301F2-9BEF-4BD5-9301-CECCA42AD75F}" destId="{D2FE55D6-A210-4946-998F-9CC172E54922}" srcOrd="12" destOrd="0" presId="urn:microsoft.com/office/officeart/2005/8/layout/radial1"/>
    <dgm:cxn modelId="{10A6BD9D-FDF6-483C-83CB-B0B655B5379D}" type="presParOf" srcId="{464301F2-9BEF-4BD5-9301-CECCA42AD75F}" destId="{0E44F422-A915-43C0-9197-8871C67241CB}" srcOrd="13" destOrd="0" presId="urn:microsoft.com/office/officeart/2005/8/layout/radial1"/>
    <dgm:cxn modelId="{4ACF4CD1-8102-4B95-84B0-801C0152DDF8}" type="presParOf" srcId="{0E44F422-A915-43C0-9197-8871C67241CB}" destId="{B7A07D4D-DAE4-4A40-8C4B-11A7E3064BC4}" srcOrd="0" destOrd="0" presId="urn:microsoft.com/office/officeart/2005/8/layout/radial1"/>
    <dgm:cxn modelId="{9B2A5665-2D77-4D9C-83AE-E24CA8FFA914}" type="presParOf" srcId="{464301F2-9BEF-4BD5-9301-CECCA42AD75F}" destId="{422E2268-6937-4543-9B34-56D0B45D1E2F}" srcOrd="14" destOrd="0" presId="urn:microsoft.com/office/officeart/2005/8/layout/radial1"/>
    <dgm:cxn modelId="{3C70D674-3656-4FF2-BAD9-5CCCF1548BBD}" type="presParOf" srcId="{464301F2-9BEF-4BD5-9301-CECCA42AD75F}" destId="{DC7B1AA8-E44B-4D5B-A7A7-80E4065D8E10}" srcOrd="15" destOrd="0" presId="urn:microsoft.com/office/officeart/2005/8/layout/radial1"/>
    <dgm:cxn modelId="{A7FCB701-F32F-4BD7-BFC2-6B6A2F64FBC6}" type="presParOf" srcId="{DC7B1AA8-E44B-4D5B-A7A7-80E4065D8E10}" destId="{89BDA43A-F791-4E85-A832-1A213EE410DB}" srcOrd="0" destOrd="0" presId="urn:microsoft.com/office/officeart/2005/8/layout/radial1"/>
    <dgm:cxn modelId="{A33B81D0-18CD-46FF-A64D-9D3F2C2550DD}" type="presParOf" srcId="{464301F2-9BEF-4BD5-9301-CECCA42AD75F}" destId="{E11D4186-CDFF-4EA0-B921-94B1C8778122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ACC3D5-245C-457A-9F9C-07368D3F862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D13C8C3-5B19-4834-84BF-59AC577AF47A}" type="pres">
      <dgm:prSet presAssocID="{F9ACC3D5-245C-457A-9F9C-07368D3F862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210FB2AB-D593-48BE-BDAB-2E5908F9BAD2}" type="presOf" srcId="{F9ACC3D5-245C-457A-9F9C-07368D3F862F}" destId="{BD13C8C3-5B19-4834-84BF-59AC577AF47A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B305FE-55FE-4AE4-A519-0572DA1A38B6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A4571C-9782-488B-B962-1F145AF79227}">
      <dgm:prSet phldrT="[Texto]"/>
      <dgm:spPr/>
      <dgm:t>
        <a:bodyPr/>
        <a:lstStyle/>
        <a:p>
          <a:pPr algn="ctr"/>
          <a:r>
            <a:rPr lang="pt-BR" dirty="0"/>
            <a:t>Empresas Jovens</a:t>
          </a:r>
        </a:p>
      </dgm:t>
    </dgm:pt>
    <dgm:pt modelId="{1A0D5B70-85AE-4F5B-B191-E904BD6CAEC9}" type="parTrans" cxnId="{324FEF2F-2D1F-4164-9413-0AFA5268FA53}">
      <dgm:prSet/>
      <dgm:spPr/>
      <dgm:t>
        <a:bodyPr/>
        <a:lstStyle/>
        <a:p>
          <a:endParaRPr lang="pt-BR"/>
        </a:p>
      </dgm:t>
    </dgm:pt>
    <dgm:pt modelId="{D9075675-9BA6-41B0-93BB-F6FF61E34C83}" type="sibTrans" cxnId="{324FEF2F-2D1F-4164-9413-0AFA5268FA53}">
      <dgm:prSet/>
      <dgm:spPr/>
      <dgm:t>
        <a:bodyPr/>
        <a:lstStyle/>
        <a:p>
          <a:endParaRPr lang="pt-BR"/>
        </a:p>
      </dgm:t>
    </dgm:pt>
    <dgm:pt modelId="{19628991-04C6-4BCF-A675-32CEBC506004}">
      <dgm:prSet phldrT="[Texto]"/>
      <dgm:spPr/>
      <dgm:t>
        <a:bodyPr/>
        <a:lstStyle/>
        <a:p>
          <a:pPr algn="just"/>
          <a:r>
            <a:rPr lang="pt-BR" dirty="0"/>
            <a:t>Crescimento da receita, margem-alvo e probabilidade de sobrevivência.</a:t>
          </a:r>
        </a:p>
      </dgm:t>
    </dgm:pt>
    <dgm:pt modelId="{E104C56B-7D46-4B40-BF12-F7AE4F2E42A3}" type="parTrans" cxnId="{AFC7008C-50F0-4C90-8620-9B041DCD348E}">
      <dgm:prSet/>
      <dgm:spPr/>
      <dgm:t>
        <a:bodyPr/>
        <a:lstStyle/>
        <a:p>
          <a:endParaRPr lang="pt-BR"/>
        </a:p>
      </dgm:t>
    </dgm:pt>
    <dgm:pt modelId="{08390463-63C0-4A4F-83E2-BBD9D916429C}" type="sibTrans" cxnId="{AFC7008C-50F0-4C90-8620-9B041DCD348E}">
      <dgm:prSet/>
      <dgm:spPr/>
      <dgm:t>
        <a:bodyPr/>
        <a:lstStyle/>
        <a:p>
          <a:endParaRPr lang="pt-BR"/>
        </a:p>
      </dgm:t>
    </dgm:pt>
    <dgm:pt modelId="{551E55B0-B48F-4764-B9A8-F269D08E67A6}">
      <dgm:prSet phldrT="[Texto]"/>
      <dgm:spPr/>
      <dgm:t>
        <a:bodyPr/>
        <a:lstStyle/>
        <a:p>
          <a:pPr algn="ctr"/>
          <a:r>
            <a:rPr lang="pt-BR" dirty="0"/>
            <a:t>Empresas com crescimento acelerado</a:t>
          </a:r>
        </a:p>
      </dgm:t>
    </dgm:pt>
    <dgm:pt modelId="{AD822288-0836-4940-81C3-3D0A63091827}" type="parTrans" cxnId="{52242840-D1BE-41E0-8AB6-578CEB559788}">
      <dgm:prSet/>
      <dgm:spPr/>
      <dgm:t>
        <a:bodyPr/>
        <a:lstStyle/>
        <a:p>
          <a:endParaRPr lang="pt-BR"/>
        </a:p>
      </dgm:t>
    </dgm:pt>
    <dgm:pt modelId="{E6B8DF14-79D6-4C14-ABFC-56E315D48A2B}" type="sibTrans" cxnId="{52242840-D1BE-41E0-8AB6-578CEB559788}">
      <dgm:prSet/>
      <dgm:spPr/>
      <dgm:t>
        <a:bodyPr/>
        <a:lstStyle/>
        <a:p>
          <a:endParaRPr lang="pt-BR"/>
        </a:p>
      </dgm:t>
    </dgm:pt>
    <dgm:pt modelId="{77104516-47F9-404F-B017-490429127C6D}">
      <dgm:prSet phldrT="[Texto]"/>
      <dgm:spPr/>
      <dgm:t>
        <a:bodyPr/>
        <a:lstStyle/>
        <a:p>
          <a:pPr algn="ctr"/>
          <a:r>
            <a:rPr lang="pt-BR" dirty="0"/>
            <a:t>Empresas Maduras</a:t>
          </a:r>
        </a:p>
      </dgm:t>
    </dgm:pt>
    <dgm:pt modelId="{B17BD59D-DA0A-4A7B-9FFB-EBE2C5425800}" type="parTrans" cxnId="{482061BB-9323-48FD-B596-033772FA62ED}">
      <dgm:prSet/>
      <dgm:spPr/>
      <dgm:t>
        <a:bodyPr/>
        <a:lstStyle/>
        <a:p>
          <a:endParaRPr lang="pt-BR"/>
        </a:p>
      </dgm:t>
    </dgm:pt>
    <dgm:pt modelId="{287E896B-4C91-4FE5-81BD-89D3F93A2298}" type="sibTrans" cxnId="{482061BB-9323-48FD-B596-033772FA62ED}">
      <dgm:prSet/>
      <dgm:spPr/>
      <dgm:t>
        <a:bodyPr/>
        <a:lstStyle/>
        <a:p>
          <a:endParaRPr lang="pt-BR"/>
        </a:p>
      </dgm:t>
    </dgm:pt>
    <dgm:pt modelId="{D1CC98E1-0F54-4D3A-8315-B0C28120DD61}">
      <dgm:prSet phldrT="[Texto]"/>
      <dgm:spPr/>
      <dgm:t>
        <a:bodyPr/>
        <a:lstStyle/>
        <a:p>
          <a:pPr algn="just"/>
          <a:r>
            <a:rPr lang="pt-BR" dirty="0"/>
            <a:t>Níveis e qualidade dos investimentos, margens de lucratividade.</a:t>
          </a:r>
        </a:p>
      </dgm:t>
    </dgm:pt>
    <dgm:pt modelId="{D9F2D21D-1525-4FE8-897A-5B4A0E37F7A1}" type="parTrans" cxnId="{E06A4FB4-D076-458C-B04E-CD38D43F5031}">
      <dgm:prSet/>
      <dgm:spPr/>
      <dgm:t>
        <a:bodyPr/>
        <a:lstStyle/>
        <a:p>
          <a:endParaRPr lang="pt-BR"/>
        </a:p>
      </dgm:t>
    </dgm:pt>
    <dgm:pt modelId="{4E2D2467-06C3-43FB-881B-2FA3667964E0}" type="sibTrans" cxnId="{E06A4FB4-D076-458C-B04E-CD38D43F5031}">
      <dgm:prSet/>
      <dgm:spPr/>
      <dgm:t>
        <a:bodyPr/>
        <a:lstStyle/>
        <a:p>
          <a:endParaRPr lang="pt-BR"/>
        </a:p>
      </dgm:t>
    </dgm:pt>
    <dgm:pt modelId="{1256F59E-13EC-438D-9496-594BBB346CCD}">
      <dgm:prSet phldrT="[Texto]"/>
      <dgm:spPr/>
      <dgm:t>
        <a:bodyPr/>
        <a:lstStyle/>
        <a:p>
          <a:pPr algn="just"/>
          <a:r>
            <a:rPr lang="pt-BR" dirty="0"/>
            <a:t>Endividamento, pagamento de dividendos.</a:t>
          </a:r>
        </a:p>
      </dgm:t>
    </dgm:pt>
    <dgm:pt modelId="{6A903AF2-140E-466C-851D-DF6B149787BB}" type="parTrans" cxnId="{112ED987-5BE3-4AF0-830A-FAC925285307}">
      <dgm:prSet/>
      <dgm:spPr/>
      <dgm:t>
        <a:bodyPr/>
        <a:lstStyle/>
        <a:p>
          <a:endParaRPr lang="pt-BR"/>
        </a:p>
      </dgm:t>
    </dgm:pt>
    <dgm:pt modelId="{B54DE9E5-E5D9-4E4C-B9AA-CD30118E2970}" type="sibTrans" cxnId="{112ED987-5BE3-4AF0-830A-FAC925285307}">
      <dgm:prSet/>
      <dgm:spPr/>
      <dgm:t>
        <a:bodyPr/>
        <a:lstStyle/>
        <a:p>
          <a:endParaRPr lang="pt-BR"/>
        </a:p>
      </dgm:t>
    </dgm:pt>
    <dgm:pt modelId="{DC8C8375-B03A-49E8-81C1-BA48CA97182A}">
      <dgm:prSet phldrT="[Texto]"/>
      <dgm:spPr/>
      <dgm:t>
        <a:bodyPr/>
        <a:lstStyle/>
        <a:p>
          <a:pPr algn="just"/>
          <a:r>
            <a:rPr lang="pt-BR" dirty="0"/>
            <a:t>Valor da empresa em continuidade e descontinuidade, probabilidade de insolvência </a:t>
          </a:r>
        </a:p>
      </dgm:t>
    </dgm:pt>
    <dgm:pt modelId="{00E84582-E922-48A7-9972-E33281F81706}" type="parTrans" cxnId="{941A6B16-2F6E-464E-8CAB-A11C05172954}">
      <dgm:prSet/>
      <dgm:spPr/>
      <dgm:t>
        <a:bodyPr/>
        <a:lstStyle/>
        <a:p>
          <a:endParaRPr lang="pt-BR"/>
        </a:p>
      </dgm:t>
    </dgm:pt>
    <dgm:pt modelId="{FB887FF3-6F55-4FE2-8B39-40DA2BEFBF24}" type="sibTrans" cxnId="{941A6B16-2F6E-464E-8CAB-A11C05172954}">
      <dgm:prSet/>
      <dgm:spPr/>
      <dgm:t>
        <a:bodyPr/>
        <a:lstStyle/>
        <a:p>
          <a:endParaRPr lang="pt-BR"/>
        </a:p>
      </dgm:t>
    </dgm:pt>
    <dgm:pt modelId="{CFD67A12-3007-40E2-8772-376E7F7AD5FB}">
      <dgm:prSet phldrT="[Texto]"/>
      <dgm:spPr/>
      <dgm:t>
        <a:bodyPr/>
        <a:lstStyle/>
        <a:p>
          <a:pPr algn="ctr"/>
          <a:r>
            <a:rPr lang="pt-BR" dirty="0"/>
            <a:t>Empresas Decadentes</a:t>
          </a:r>
        </a:p>
      </dgm:t>
    </dgm:pt>
    <dgm:pt modelId="{26023AC7-3A05-4C9F-9D36-FCC9F31564D6}" type="parTrans" cxnId="{3F65F18F-7231-484F-9379-9D4D11E62264}">
      <dgm:prSet/>
      <dgm:spPr/>
      <dgm:t>
        <a:bodyPr/>
        <a:lstStyle/>
        <a:p>
          <a:endParaRPr lang="pt-BR"/>
        </a:p>
      </dgm:t>
    </dgm:pt>
    <dgm:pt modelId="{FEBF416F-6912-4B3A-B7D1-A07AF16F1F4F}" type="sibTrans" cxnId="{3F65F18F-7231-484F-9379-9D4D11E62264}">
      <dgm:prSet/>
      <dgm:spPr/>
      <dgm:t>
        <a:bodyPr/>
        <a:lstStyle/>
        <a:p>
          <a:endParaRPr lang="pt-BR"/>
        </a:p>
      </dgm:t>
    </dgm:pt>
    <dgm:pt modelId="{D2F2BACA-CE01-482E-B220-7F7B6F5C494C}" type="pres">
      <dgm:prSet presAssocID="{B6B305FE-55FE-4AE4-A519-0572DA1A38B6}" presName="Name0" presStyleCnt="0">
        <dgm:presLayoutVars>
          <dgm:dir/>
          <dgm:animLvl val="lvl"/>
          <dgm:resizeHandles val="exact"/>
        </dgm:presLayoutVars>
      </dgm:prSet>
      <dgm:spPr/>
    </dgm:pt>
    <dgm:pt modelId="{8480D8B3-334E-4D75-885D-74295F435709}" type="pres">
      <dgm:prSet presAssocID="{C2A4571C-9782-488B-B962-1F145AF79227}" presName="linNode" presStyleCnt="0"/>
      <dgm:spPr/>
    </dgm:pt>
    <dgm:pt modelId="{E3066CCC-ED1F-496F-BB01-17B6ED8A058D}" type="pres">
      <dgm:prSet presAssocID="{C2A4571C-9782-488B-B962-1F145AF7922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0645325-29D8-4A6D-9203-D70B089E4CCD}" type="pres">
      <dgm:prSet presAssocID="{C2A4571C-9782-488B-B962-1F145AF79227}" presName="descendantText" presStyleLbl="alignAccFollowNode1" presStyleIdx="0" presStyleCnt="4">
        <dgm:presLayoutVars>
          <dgm:bulletEnabled val="1"/>
        </dgm:presLayoutVars>
      </dgm:prSet>
      <dgm:spPr/>
    </dgm:pt>
    <dgm:pt modelId="{77EE86CE-E106-44D3-B84A-63C66C44D3D7}" type="pres">
      <dgm:prSet presAssocID="{D9075675-9BA6-41B0-93BB-F6FF61E34C83}" presName="sp" presStyleCnt="0"/>
      <dgm:spPr/>
    </dgm:pt>
    <dgm:pt modelId="{A1C46168-1DC2-4039-9022-0B59C579AADA}" type="pres">
      <dgm:prSet presAssocID="{551E55B0-B48F-4764-B9A8-F269D08E67A6}" presName="linNode" presStyleCnt="0"/>
      <dgm:spPr/>
    </dgm:pt>
    <dgm:pt modelId="{EAB1CF46-2A96-472E-81B4-48E698716DC8}" type="pres">
      <dgm:prSet presAssocID="{551E55B0-B48F-4764-B9A8-F269D08E67A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AC9995C-08AE-45B0-8AD5-2C7E9402AEAF}" type="pres">
      <dgm:prSet presAssocID="{551E55B0-B48F-4764-B9A8-F269D08E67A6}" presName="descendantText" presStyleLbl="alignAccFollowNode1" presStyleIdx="1" presStyleCnt="4">
        <dgm:presLayoutVars>
          <dgm:bulletEnabled val="1"/>
        </dgm:presLayoutVars>
      </dgm:prSet>
      <dgm:spPr/>
    </dgm:pt>
    <dgm:pt modelId="{69AA10F7-2A02-4A6D-AC2A-CF2098E4E1E1}" type="pres">
      <dgm:prSet presAssocID="{E6B8DF14-79D6-4C14-ABFC-56E315D48A2B}" presName="sp" presStyleCnt="0"/>
      <dgm:spPr/>
    </dgm:pt>
    <dgm:pt modelId="{71BF2CC4-2ED4-48F4-A05A-3D93BECBA94A}" type="pres">
      <dgm:prSet presAssocID="{77104516-47F9-404F-B017-490429127C6D}" presName="linNode" presStyleCnt="0"/>
      <dgm:spPr/>
    </dgm:pt>
    <dgm:pt modelId="{797C3180-3AC6-4313-B237-72E30D5D53F0}" type="pres">
      <dgm:prSet presAssocID="{77104516-47F9-404F-B017-490429127C6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529C8E6-F126-4027-BE11-B4DA4B6424C9}" type="pres">
      <dgm:prSet presAssocID="{77104516-47F9-404F-B017-490429127C6D}" presName="descendantText" presStyleLbl="alignAccFollowNode1" presStyleIdx="2" presStyleCnt="4">
        <dgm:presLayoutVars>
          <dgm:bulletEnabled val="1"/>
        </dgm:presLayoutVars>
      </dgm:prSet>
      <dgm:spPr/>
    </dgm:pt>
    <dgm:pt modelId="{5D5A014F-1505-4929-8D38-0D0514F30BF0}" type="pres">
      <dgm:prSet presAssocID="{287E896B-4C91-4FE5-81BD-89D3F93A2298}" presName="sp" presStyleCnt="0"/>
      <dgm:spPr/>
    </dgm:pt>
    <dgm:pt modelId="{52B723E3-6499-429F-AD69-532A9BD0C64E}" type="pres">
      <dgm:prSet presAssocID="{CFD67A12-3007-40E2-8772-376E7F7AD5FB}" presName="linNode" presStyleCnt="0"/>
      <dgm:spPr/>
    </dgm:pt>
    <dgm:pt modelId="{FF34D0FE-AB9F-483B-BAC6-0652EE9FDA8D}" type="pres">
      <dgm:prSet presAssocID="{CFD67A12-3007-40E2-8772-376E7F7AD5F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D55CC48-A7F7-41AB-BA47-47A27CDE8329}" type="pres">
      <dgm:prSet presAssocID="{CFD67A12-3007-40E2-8772-376E7F7AD5F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941A6B16-2F6E-464E-8CAB-A11C05172954}" srcId="{CFD67A12-3007-40E2-8772-376E7F7AD5FB}" destId="{DC8C8375-B03A-49E8-81C1-BA48CA97182A}" srcOrd="0" destOrd="0" parTransId="{00E84582-E922-48A7-9972-E33281F81706}" sibTransId="{FB887FF3-6F55-4FE2-8B39-40DA2BEFBF24}"/>
    <dgm:cxn modelId="{39F1CD1B-05E2-41FE-9592-3475E7836D3F}" type="presOf" srcId="{77104516-47F9-404F-B017-490429127C6D}" destId="{797C3180-3AC6-4313-B237-72E30D5D53F0}" srcOrd="0" destOrd="0" presId="urn:microsoft.com/office/officeart/2005/8/layout/vList5"/>
    <dgm:cxn modelId="{324FEF2F-2D1F-4164-9413-0AFA5268FA53}" srcId="{B6B305FE-55FE-4AE4-A519-0572DA1A38B6}" destId="{C2A4571C-9782-488B-B962-1F145AF79227}" srcOrd="0" destOrd="0" parTransId="{1A0D5B70-85AE-4F5B-B191-E904BD6CAEC9}" sibTransId="{D9075675-9BA6-41B0-93BB-F6FF61E34C83}"/>
    <dgm:cxn modelId="{52242840-D1BE-41E0-8AB6-578CEB559788}" srcId="{B6B305FE-55FE-4AE4-A519-0572DA1A38B6}" destId="{551E55B0-B48F-4764-B9A8-F269D08E67A6}" srcOrd="1" destOrd="0" parTransId="{AD822288-0836-4940-81C3-3D0A63091827}" sibTransId="{E6B8DF14-79D6-4C14-ABFC-56E315D48A2B}"/>
    <dgm:cxn modelId="{CC80606B-6BED-4832-A718-171B6A3B7754}" type="presOf" srcId="{C2A4571C-9782-488B-B962-1F145AF79227}" destId="{E3066CCC-ED1F-496F-BB01-17B6ED8A058D}" srcOrd="0" destOrd="0" presId="urn:microsoft.com/office/officeart/2005/8/layout/vList5"/>
    <dgm:cxn modelId="{112ED987-5BE3-4AF0-830A-FAC925285307}" srcId="{77104516-47F9-404F-B017-490429127C6D}" destId="{1256F59E-13EC-438D-9496-594BBB346CCD}" srcOrd="0" destOrd="0" parTransId="{6A903AF2-140E-466C-851D-DF6B149787BB}" sibTransId="{B54DE9E5-E5D9-4E4C-B9AA-CD30118E2970}"/>
    <dgm:cxn modelId="{AA00818A-D196-494F-94A8-4C16AF0388AE}" type="presOf" srcId="{1256F59E-13EC-438D-9496-594BBB346CCD}" destId="{2529C8E6-F126-4027-BE11-B4DA4B6424C9}" srcOrd="0" destOrd="0" presId="urn:microsoft.com/office/officeart/2005/8/layout/vList5"/>
    <dgm:cxn modelId="{AFC7008C-50F0-4C90-8620-9B041DCD348E}" srcId="{C2A4571C-9782-488B-B962-1F145AF79227}" destId="{19628991-04C6-4BCF-A675-32CEBC506004}" srcOrd="0" destOrd="0" parTransId="{E104C56B-7D46-4B40-BF12-F7AE4F2E42A3}" sibTransId="{08390463-63C0-4A4F-83E2-BBD9D916429C}"/>
    <dgm:cxn modelId="{3F65F18F-7231-484F-9379-9D4D11E62264}" srcId="{B6B305FE-55FE-4AE4-A519-0572DA1A38B6}" destId="{CFD67A12-3007-40E2-8772-376E7F7AD5FB}" srcOrd="3" destOrd="0" parTransId="{26023AC7-3A05-4C9F-9D36-FCC9F31564D6}" sibTransId="{FEBF416F-6912-4B3A-B7D1-A07AF16F1F4F}"/>
    <dgm:cxn modelId="{B3EA6D94-139B-42E4-AF94-C50FCDED9E63}" type="presOf" srcId="{CFD67A12-3007-40E2-8772-376E7F7AD5FB}" destId="{FF34D0FE-AB9F-483B-BAC6-0652EE9FDA8D}" srcOrd="0" destOrd="0" presId="urn:microsoft.com/office/officeart/2005/8/layout/vList5"/>
    <dgm:cxn modelId="{AA4E8C97-7193-4C67-8255-69B10E78745F}" type="presOf" srcId="{19628991-04C6-4BCF-A675-32CEBC506004}" destId="{10645325-29D8-4A6D-9203-D70B089E4CCD}" srcOrd="0" destOrd="0" presId="urn:microsoft.com/office/officeart/2005/8/layout/vList5"/>
    <dgm:cxn modelId="{DD70849F-9E89-483A-B75F-D349F5322FF6}" type="presOf" srcId="{551E55B0-B48F-4764-B9A8-F269D08E67A6}" destId="{EAB1CF46-2A96-472E-81B4-48E698716DC8}" srcOrd="0" destOrd="0" presId="urn:microsoft.com/office/officeart/2005/8/layout/vList5"/>
    <dgm:cxn modelId="{E09DEEB1-471C-4A70-BAA2-D98A11321B15}" type="presOf" srcId="{DC8C8375-B03A-49E8-81C1-BA48CA97182A}" destId="{9D55CC48-A7F7-41AB-BA47-47A27CDE8329}" srcOrd="0" destOrd="0" presId="urn:microsoft.com/office/officeart/2005/8/layout/vList5"/>
    <dgm:cxn modelId="{E06A4FB4-D076-458C-B04E-CD38D43F5031}" srcId="{551E55B0-B48F-4764-B9A8-F269D08E67A6}" destId="{D1CC98E1-0F54-4D3A-8315-B0C28120DD61}" srcOrd="0" destOrd="0" parTransId="{D9F2D21D-1525-4FE8-897A-5B4A0E37F7A1}" sibTransId="{4E2D2467-06C3-43FB-881B-2FA3667964E0}"/>
    <dgm:cxn modelId="{482061BB-9323-48FD-B596-033772FA62ED}" srcId="{B6B305FE-55FE-4AE4-A519-0572DA1A38B6}" destId="{77104516-47F9-404F-B017-490429127C6D}" srcOrd="2" destOrd="0" parTransId="{B17BD59D-DA0A-4A7B-9FFB-EBE2C5425800}" sibTransId="{287E896B-4C91-4FE5-81BD-89D3F93A2298}"/>
    <dgm:cxn modelId="{50BBE9DB-A6DB-4846-9AD8-9A0717B10CD1}" type="presOf" srcId="{D1CC98E1-0F54-4D3A-8315-B0C28120DD61}" destId="{4AC9995C-08AE-45B0-8AD5-2C7E9402AEAF}" srcOrd="0" destOrd="0" presId="urn:microsoft.com/office/officeart/2005/8/layout/vList5"/>
    <dgm:cxn modelId="{1EB442F5-1CB3-4DD7-9C85-6391E0E45E0C}" type="presOf" srcId="{B6B305FE-55FE-4AE4-A519-0572DA1A38B6}" destId="{D2F2BACA-CE01-482E-B220-7F7B6F5C494C}" srcOrd="0" destOrd="0" presId="urn:microsoft.com/office/officeart/2005/8/layout/vList5"/>
    <dgm:cxn modelId="{CB1ACBCC-138C-4382-BEDA-022B3510C0C1}" type="presParOf" srcId="{D2F2BACA-CE01-482E-B220-7F7B6F5C494C}" destId="{8480D8B3-334E-4D75-885D-74295F435709}" srcOrd="0" destOrd="0" presId="urn:microsoft.com/office/officeart/2005/8/layout/vList5"/>
    <dgm:cxn modelId="{0C96F601-B31F-4560-8A6A-26690784BCD7}" type="presParOf" srcId="{8480D8B3-334E-4D75-885D-74295F435709}" destId="{E3066CCC-ED1F-496F-BB01-17B6ED8A058D}" srcOrd="0" destOrd="0" presId="urn:microsoft.com/office/officeart/2005/8/layout/vList5"/>
    <dgm:cxn modelId="{5ED5EBB2-125C-410E-B40C-665FCBACA869}" type="presParOf" srcId="{8480D8B3-334E-4D75-885D-74295F435709}" destId="{10645325-29D8-4A6D-9203-D70B089E4CCD}" srcOrd="1" destOrd="0" presId="urn:microsoft.com/office/officeart/2005/8/layout/vList5"/>
    <dgm:cxn modelId="{8DC14E9C-EF41-4B9C-A152-5AC5F740E184}" type="presParOf" srcId="{D2F2BACA-CE01-482E-B220-7F7B6F5C494C}" destId="{77EE86CE-E106-44D3-B84A-63C66C44D3D7}" srcOrd="1" destOrd="0" presId="urn:microsoft.com/office/officeart/2005/8/layout/vList5"/>
    <dgm:cxn modelId="{B20FBDFA-7979-4C11-8743-F0E81DF85C4B}" type="presParOf" srcId="{D2F2BACA-CE01-482E-B220-7F7B6F5C494C}" destId="{A1C46168-1DC2-4039-9022-0B59C579AADA}" srcOrd="2" destOrd="0" presId="urn:microsoft.com/office/officeart/2005/8/layout/vList5"/>
    <dgm:cxn modelId="{74684035-EB54-40B0-85E4-F986F5C9B589}" type="presParOf" srcId="{A1C46168-1DC2-4039-9022-0B59C579AADA}" destId="{EAB1CF46-2A96-472E-81B4-48E698716DC8}" srcOrd="0" destOrd="0" presId="urn:microsoft.com/office/officeart/2005/8/layout/vList5"/>
    <dgm:cxn modelId="{C8A1FD78-B06F-4DB0-BA50-A876CEFBA442}" type="presParOf" srcId="{A1C46168-1DC2-4039-9022-0B59C579AADA}" destId="{4AC9995C-08AE-45B0-8AD5-2C7E9402AEAF}" srcOrd="1" destOrd="0" presId="urn:microsoft.com/office/officeart/2005/8/layout/vList5"/>
    <dgm:cxn modelId="{E6D1B45B-6113-42AE-AD2D-517C42AB1C07}" type="presParOf" srcId="{D2F2BACA-CE01-482E-B220-7F7B6F5C494C}" destId="{69AA10F7-2A02-4A6D-AC2A-CF2098E4E1E1}" srcOrd="3" destOrd="0" presId="urn:microsoft.com/office/officeart/2005/8/layout/vList5"/>
    <dgm:cxn modelId="{F7DDAEEA-5720-4A3A-B9C8-F9B25A024D61}" type="presParOf" srcId="{D2F2BACA-CE01-482E-B220-7F7B6F5C494C}" destId="{71BF2CC4-2ED4-48F4-A05A-3D93BECBA94A}" srcOrd="4" destOrd="0" presId="urn:microsoft.com/office/officeart/2005/8/layout/vList5"/>
    <dgm:cxn modelId="{F5296A4B-B0E7-4CB1-939E-56E05BAA32EE}" type="presParOf" srcId="{71BF2CC4-2ED4-48F4-A05A-3D93BECBA94A}" destId="{797C3180-3AC6-4313-B237-72E30D5D53F0}" srcOrd="0" destOrd="0" presId="urn:microsoft.com/office/officeart/2005/8/layout/vList5"/>
    <dgm:cxn modelId="{EF49C50B-809A-44D9-AB40-5B6CD92C4824}" type="presParOf" srcId="{71BF2CC4-2ED4-48F4-A05A-3D93BECBA94A}" destId="{2529C8E6-F126-4027-BE11-B4DA4B6424C9}" srcOrd="1" destOrd="0" presId="urn:microsoft.com/office/officeart/2005/8/layout/vList5"/>
    <dgm:cxn modelId="{A1F6143A-CF0C-4ECC-AEBF-AF2D9C9D53C2}" type="presParOf" srcId="{D2F2BACA-CE01-482E-B220-7F7B6F5C494C}" destId="{5D5A014F-1505-4929-8D38-0D0514F30BF0}" srcOrd="5" destOrd="0" presId="urn:microsoft.com/office/officeart/2005/8/layout/vList5"/>
    <dgm:cxn modelId="{A2AEB6D3-A213-4B1A-A6E3-198EAC266C50}" type="presParOf" srcId="{D2F2BACA-CE01-482E-B220-7F7B6F5C494C}" destId="{52B723E3-6499-429F-AD69-532A9BD0C64E}" srcOrd="6" destOrd="0" presId="urn:microsoft.com/office/officeart/2005/8/layout/vList5"/>
    <dgm:cxn modelId="{8C55AA03-E82A-40FD-9D6C-EA16300A6E6F}" type="presParOf" srcId="{52B723E3-6499-429F-AD69-532A9BD0C64E}" destId="{FF34D0FE-AB9F-483B-BAC6-0652EE9FDA8D}" srcOrd="0" destOrd="0" presId="urn:microsoft.com/office/officeart/2005/8/layout/vList5"/>
    <dgm:cxn modelId="{EE41160B-0A8B-4641-918A-D3B9442CEF5A}" type="presParOf" srcId="{52B723E3-6499-429F-AD69-532A9BD0C64E}" destId="{9D55CC48-A7F7-41AB-BA47-47A27CDE83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8BAFF1-9B9F-4E2D-B321-3A372DBB3EE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1144411-721E-4797-8AB5-7BB17AFEB1A2}">
      <dgm:prSet phldrT="[Texto]" custT="1"/>
      <dgm:spPr/>
      <dgm:t>
        <a:bodyPr/>
        <a:lstStyle/>
        <a:p>
          <a:r>
            <a:rPr lang="pt-BR" sz="2000" dirty="0"/>
            <a:t>Política de Distribuição de Dividendos</a:t>
          </a:r>
        </a:p>
      </dgm:t>
    </dgm:pt>
    <dgm:pt modelId="{33C72587-F98C-4CC0-BC1D-301810452034}" type="parTrans" cxnId="{4A809712-2AB4-48D8-BC73-89A9EEB6B5C9}">
      <dgm:prSet/>
      <dgm:spPr/>
      <dgm:t>
        <a:bodyPr/>
        <a:lstStyle/>
        <a:p>
          <a:endParaRPr lang="pt-BR"/>
        </a:p>
      </dgm:t>
    </dgm:pt>
    <dgm:pt modelId="{CB0E8B1E-3104-4C57-BAF9-7C36CD955135}" type="sibTrans" cxnId="{4A809712-2AB4-48D8-BC73-89A9EEB6B5C9}">
      <dgm:prSet/>
      <dgm:spPr/>
      <dgm:t>
        <a:bodyPr/>
        <a:lstStyle/>
        <a:p>
          <a:endParaRPr lang="pt-BR"/>
        </a:p>
      </dgm:t>
    </dgm:pt>
    <dgm:pt modelId="{B9F0EF3C-06A1-458F-B02B-5C34EEC42D3E}">
      <dgm:prSet phldrT="[Texto]" custT="1"/>
      <dgm:spPr/>
      <dgm:t>
        <a:bodyPr/>
        <a:lstStyle/>
        <a:p>
          <a:r>
            <a:rPr lang="pt-BR" sz="2000" dirty="0"/>
            <a:t>Sinalização ao mercado</a:t>
          </a:r>
        </a:p>
      </dgm:t>
    </dgm:pt>
    <dgm:pt modelId="{F0CBE697-CC0A-46AA-8D6B-816CF3CE4A68}" type="parTrans" cxnId="{37B8F8BD-7139-4B2D-A4FD-7992110EFC53}">
      <dgm:prSet/>
      <dgm:spPr/>
      <dgm:t>
        <a:bodyPr/>
        <a:lstStyle/>
        <a:p>
          <a:endParaRPr lang="pt-BR"/>
        </a:p>
      </dgm:t>
    </dgm:pt>
    <dgm:pt modelId="{B75F8CE2-331A-4000-9203-A6889296CE2C}" type="sibTrans" cxnId="{37B8F8BD-7139-4B2D-A4FD-7992110EFC53}">
      <dgm:prSet/>
      <dgm:spPr/>
      <dgm:t>
        <a:bodyPr/>
        <a:lstStyle/>
        <a:p>
          <a:endParaRPr lang="pt-BR"/>
        </a:p>
      </dgm:t>
    </dgm:pt>
    <dgm:pt modelId="{2F8F805A-048C-4DC8-9E63-444540915CDE}">
      <dgm:prSet phldrT="[Texto]" custT="1"/>
      <dgm:spPr/>
      <dgm:t>
        <a:bodyPr/>
        <a:lstStyle/>
        <a:p>
          <a:r>
            <a:rPr lang="pt-BR" sz="2000" dirty="0"/>
            <a:t>Capacidade de pagamento de dividendos</a:t>
          </a:r>
        </a:p>
      </dgm:t>
    </dgm:pt>
    <dgm:pt modelId="{225E032A-C99A-4FEC-9DA7-A616FDBEC09D}" type="parTrans" cxnId="{C38EFAC9-CF03-471A-BD84-16C1F9093CE5}">
      <dgm:prSet/>
      <dgm:spPr/>
      <dgm:t>
        <a:bodyPr/>
        <a:lstStyle/>
        <a:p>
          <a:endParaRPr lang="pt-BR"/>
        </a:p>
      </dgm:t>
    </dgm:pt>
    <dgm:pt modelId="{DD5BA51C-60D0-451F-8760-E3EB057CF8FA}" type="sibTrans" cxnId="{C38EFAC9-CF03-471A-BD84-16C1F9093CE5}">
      <dgm:prSet/>
      <dgm:spPr/>
      <dgm:t>
        <a:bodyPr/>
        <a:lstStyle/>
        <a:p>
          <a:endParaRPr lang="pt-BR"/>
        </a:p>
      </dgm:t>
    </dgm:pt>
    <dgm:pt modelId="{2565EE7A-8570-44C1-A8BE-76E7FBA878F8}">
      <dgm:prSet phldrT="[Texto]" custT="1"/>
      <dgm:spPr/>
      <dgm:t>
        <a:bodyPr/>
        <a:lstStyle/>
        <a:p>
          <a:r>
            <a:rPr lang="pt-BR" sz="2000" dirty="0"/>
            <a:t>Remuneração dos acionistas</a:t>
          </a:r>
        </a:p>
      </dgm:t>
    </dgm:pt>
    <dgm:pt modelId="{DA2107DC-0F56-426E-BD83-40A15524665B}" type="parTrans" cxnId="{30E8689D-2590-4F06-9A68-A6ECEE4B4436}">
      <dgm:prSet/>
      <dgm:spPr/>
      <dgm:t>
        <a:bodyPr/>
        <a:lstStyle/>
        <a:p>
          <a:endParaRPr lang="pt-BR"/>
        </a:p>
      </dgm:t>
    </dgm:pt>
    <dgm:pt modelId="{899C2C74-D9B7-4D32-A617-5284198A54CF}" type="sibTrans" cxnId="{30E8689D-2590-4F06-9A68-A6ECEE4B4436}">
      <dgm:prSet/>
      <dgm:spPr/>
      <dgm:t>
        <a:bodyPr/>
        <a:lstStyle/>
        <a:p>
          <a:endParaRPr lang="pt-BR"/>
        </a:p>
      </dgm:t>
    </dgm:pt>
    <dgm:pt modelId="{231D2E60-6176-49D5-B554-CC2C85A29336}" type="pres">
      <dgm:prSet presAssocID="{A38BAFF1-9B9F-4E2D-B321-3A372DBB3EE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CA6FA1B-AEEC-44D4-B1CF-8C2A7BD3380E}" type="pres">
      <dgm:prSet presAssocID="{81144411-721E-4797-8AB5-7BB17AFEB1A2}" presName="root1" presStyleCnt="0"/>
      <dgm:spPr/>
    </dgm:pt>
    <dgm:pt modelId="{9BD6EDD6-DFF7-4715-841E-787AE24D8426}" type="pres">
      <dgm:prSet presAssocID="{81144411-721E-4797-8AB5-7BB17AFEB1A2}" presName="LevelOneTextNode" presStyleLbl="node0" presStyleIdx="0" presStyleCnt="1" custLinFactNeighborX="4336" custLinFactNeighborY="58859">
        <dgm:presLayoutVars>
          <dgm:chPref val="3"/>
        </dgm:presLayoutVars>
      </dgm:prSet>
      <dgm:spPr/>
    </dgm:pt>
    <dgm:pt modelId="{204A6D7E-2AC7-4EC5-9D5B-B8F9A266BDB4}" type="pres">
      <dgm:prSet presAssocID="{81144411-721E-4797-8AB5-7BB17AFEB1A2}" presName="level2hierChild" presStyleCnt="0"/>
      <dgm:spPr/>
    </dgm:pt>
    <dgm:pt modelId="{86AB5ED2-1F32-457E-ACB3-3B02D95A9B6C}" type="pres">
      <dgm:prSet presAssocID="{F0CBE697-CC0A-46AA-8D6B-816CF3CE4A68}" presName="conn2-1" presStyleLbl="parChTrans1D2" presStyleIdx="0" presStyleCnt="3"/>
      <dgm:spPr/>
    </dgm:pt>
    <dgm:pt modelId="{09854CEB-61D7-43F0-A927-920854049614}" type="pres">
      <dgm:prSet presAssocID="{F0CBE697-CC0A-46AA-8D6B-816CF3CE4A68}" presName="connTx" presStyleLbl="parChTrans1D2" presStyleIdx="0" presStyleCnt="3"/>
      <dgm:spPr/>
    </dgm:pt>
    <dgm:pt modelId="{833FE7DC-2CF4-49D2-95DB-7BA8EEC29128}" type="pres">
      <dgm:prSet presAssocID="{B9F0EF3C-06A1-458F-B02B-5C34EEC42D3E}" presName="root2" presStyleCnt="0"/>
      <dgm:spPr/>
    </dgm:pt>
    <dgm:pt modelId="{7E5AB62E-FAF1-4DD7-9B7C-9348F5FA2876}" type="pres">
      <dgm:prSet presAssocID="{B9F0EF3C-06A1-458F-B02B-5C34EEC42D3E}" presName="LevelTwoTextNode" presStyleLbl="node2" presStyleIdx="0" presStyleCnt="3">
        <dgm:presLayoutVars>
          <dgm:chPref val="3"/>
        </dgm:presLayoutVars>
      </dgm:prSet>
      <dgm:spPr/>
    </dgm:pt>
    <dgm:pt modelId="{25344C70-EF82-4E9F-BEEA-19E7EF658DB5}" type="pres">
      <dgm:prSet presAssocID="{B9F0EF3C-06A1-458F-B02B-5C34EEC42D3E}" presName="level3hierChild" presStyleCnt="0"/>
      <dgm:spPr/>
    </dgm:pt>
    <dgm:pt modelId="{CD8ECF9D-A470-4AFE-B9BB-F324929B11B4}" type="pres">
      <dgm:prSet presAssocID="{225E032A-C99A-4FEC-9DA7-A616FDBEC09D}" presName="conn2-1" presStyleLbl="parChTrans1D2" presStyleIdx="1" presStyleCnt="3"/>
      <dgm:spPr/>
    </dgm:pt>
    <dgm:pt modelId="{76C5B4EB-5C82-4B80-9893-7334245D5216}" type="pres">
      <dgm:prSet presAssocID="{225E032A-C99A-4FEC-9DA7-A616FDBEC09D}" presName="connTx" presStyleLbl="parChTrans1D2" presStyleIdx="1" presStyleCnt="3"/>
      <dgm:spPr/>
    </dgm:pt>
    <dgm:pt modelId="{53774492-876B-4D15-80E7-353D9D676C28}" type="pres">
      <dgm:prSet presAssocID="{2F8F805A-048C-4DC8-9E63-444540915CDE}" presName="root2" presStyleCnt="0"/>
      <dgm:spPr/>
    </dgm:pt>
    <dgm:pt modelId="{73C0061E-A86B-496D-A579-369FC7FCB6A9}" type="pres">
      <dgm:prSet presAssocID="{2F8F805A-048C-4DC8-9E63-444540915CDE}" presName="LevelTwoTextNode" presStyleLbl="node2" presStyleIdx="1" presStyleCnt="3">
        <dgm:presLayoutVars>
          <dgm:chPref val="3"/>
        </dgm:presLayoutVars>
      </dgm:prSet>
      <dgm:spPr/>
    </dgm:pt>
    <dgm:pt modelId="{6E18465F-7812-4195-BAAE-4EC07F3F2ABE}" type="pres">
      <dgm:prSet presAssocID="{2F8F805A-048C-4DC8-9E63-444540915CDE}" presName="level3hierChild" presStyleCnt="0"/>
      <dgm:spPr/>
    </dgm:pt>
    <dgm:pt modelId="{C78A6E99-9BEA-4E95-8474-501BC16F3896}" type="pres">
      <dgm:prSet presAssocID="{DA2107DC-0F56-426E-BD83-40A15524665B}" presName="conn2-1" presStyleLbl="parChTrans1D2" presStyleIdx="2" presStyleCnt="3"/>
      <dgm:spPr/>
    </dgm:pt>
    <dgm:pt modelId="{4BB8F9E4-1AB4-41F0-ABB7-79A034EE20FA}" type="pres">
      <dgm:prSet presAssocID="{DA2107DC-0F56-426E-BD83-40A15524665B}" presName="connTx" presStyleLbl="parChTrans1D2" presStyleIdx="2" presStyleCnt="3"/>
      <dgm:spPr/>
    </dgm:pt>
    <dgm:pt modelId="{F1A77EB2-5BB9-49B3-BC12-7F4FE97FEDAE}" type="pres">
      <dgm:prSet presAssocID="{2565EE7A-8570-44C1-A8BE-76E7FBA878F8}" presName="root2" presStyleCnt="0"/>
      <dgm:spPr/>
    </dgm:pt>
    <dgm:pt modelId="{0EA88CDF-0994-4AA0-895F-84CCEA65371D}" type="pres">
      <dgm:prSet presAssocID="{2565EE7A-8570-44C1-A8BE-76E7FBA878F8}" presName="LevelTwoTextNode" presStyleLbl="node2" presStyleIdx="2" presStyleCnt="3">
        <dgm:presLayoutVars>
          <dgm:chPref val="3"/>
        </dgm:presLayoutVars>
      </dgm:prSet>
      <dgm:spPr/>
    </dgm:pt>
    <dgm:pt modelId="{45321287-1560-41D7-BB88-83B6BE6BCAAC}" type="pres">
      <dgm:prSet presAssocID="{2565EE7A-8570-44C1-A8BE-76E7FBA878F8}" presName="level3hierChild" presStyleCnt="0"/>
      <dgm:spPr/>
    </dgm:pt>
  </dgm:ptLst>
  <dgm:cxnLst>
    <dgm:cxn modelId="{1A660602-76E2-4F60-A562-31A611FDED96}" type="presOf" srcId="{F0CBE697-CC0A-46AA-8D6B-816CF3CE4A68}" destId="{86AB5ED2-1F32-457E-ACB3-3B02D95A9B6C}" srcOrd="0" destOrd="0" presId="urn:microsoft.com/office/officeart/2008/layout/HorizontalMultiLevelHierarchy"/>
    <dgm:cxn modelId="{4A809712-2AB4-48D8-BC73-89A9EEB6B5C9}" srcId="{A38BAFF1-9B9F-4E2D-B321-3A372DBB3EE2}" destId="{81144411-721E-4797-8AB5-7BB17AFEB1A2}" srcOrd="0" destOrd="0" parTransId="{33C72587-F98C-4CC0-BC1D-301810452034}" sibTransId="{CB0E8B1E-3104-4C57-BAF9-7C36CD955135}"/>
    <dgm:cxn modelId="{2E0EC426-E005-4F90-8263-167E1988007B}" type="presOf" srcId="{DA2107DC-0F56-426E-BD83-40A15524665B}" destId="{4BB8F9E4-1AB4-41F0-ABB7-79A034EE20FA}" srcOrd="1" destOrd="0" presId="urn:microsoft.com/office/officeart/2008/layout/HorizontalMultiLevelHierarchy"/>
    <dgm:cxn modelId="{C479D841-E436-4820-8431-753E84FEE50C}" type="presOf" srcId="{2565EE7A-8570-44C1-A8BE-76E7FBA878F8}" destId="{0EA88CDF-0994-4AA0-895F-84CCEA65371D}" srcOrd="0" destOrd="0" presId="urn:microsoft.com/office/officeart/2008/layout/HorizontalMultiLevelHierarchy"/>
    <dgm:cxn modelId="{A0699375-09AE-4C20-A93F-166CA719C99A}" type="presOf" srcId="{B9F0EF3C-06A1-458F-B02B-5C34EEC42D3E}" destId="{7E5AB62E-FAF1-4DD7-9B7C-9348F5FA2876}" srcOrd="0" destOrd="0" presId="urn:microsoft.com/office/officeart/2008/layout/HorizontalMultiLevelHierarchy"/>
    <dgm:cxn modelId="{AE7C3A57-7770-49E0-9E48-4D1CA84EDE59}" type="presOf" srcId="{A38BAFF1-9B9F-4E2D-B321-3A372DBB3EE2}" destId="{231D2E60-6176-49D5-B554-CC2C85A29336}" srcOrd="0" destOrd="0" presId="urn:microsoft.com/office/officeart/2008/layout/HorizontalMultiLevelHierarchy"/>
    <dgm:cxn modelId="{30E8689D-2590-4F06-9A68-A6ECEE4B4436}" srcId="{81144411-721E-4797-8AB5-7BB17AFEB1A2}" destId="{2565EE7A-8570-44C1-A8BE-76E7FBA878F8}" srcOrd="2" destOrd="0" parTransId="{DA2107DC-0F56-426E-BD83-40A15524665B}" sibTransId="{899C2C74-D9B7-4D32-A617-5284198A54CF}"/>
    <dgm:cxn modelId="{8985E5AB-9DD5-4B19-9569-A4A12D2F5A7D}" type="presOf" srcId="{225E032A-C99A-4FEC-9DA7-A616FDBEC09D}" destId="{76C5B4EB-5C82-4B80-9893-7334245D5216}" srcOrd="1" destOrd="0" presId="urn:microsoft.com/office/officeart/2008/layout/HorizontalMultiLevelHierarchy"/>
    <dgm:cxn modelId="{37B8F8BD-7139-4B2D-A4FD-7992110EFC53}" srcId="{81144411-721E-4797-8AB5-7BB17AFEB1A2}" destId="{B9F0EF3C-06A1-458F-B02B-5C34EEC42D3E}" srcOrd="0" destOrd="0" parTransId="{F0CBE697-CC0A-46AA-8D6B-816CF3CE4A68}" sibTransId="{B75F8CE2-331A-4000-9203-A6889296CE2C}"/>
    <dgm:cxn modelId="{6FF72DBE-3AFC-4CC4-B4E5-9CD49B576D94}" type="presOf" srcId="{225E032A-C99A-4FEC-9DA7-A616FDBEC09D}" destId="{CD8ECF9D-A470-4AFE-B9BB-F324929B11B4}" srcOrd="0" destOrd="0" presId="urn:microsoft.com/office/officeart/2008/layout/HorizontalMultiLevelHierarchy"/>
    <dgm:cxn modelId="{C38EFAC9-CF03-471A-BD84-16C1F9093CE5}" srcId="{81144411-721E-4797-8AB5-7BB17AFEB1A2}" destId="{2F8F805A-048C-4DC8-9E63-444540915CDE}" srcOrd="1" destOrd="0" parTransId="{225E032A-C99A-4FEC-9DA7-A616FDBEC09D}" sibTransId="{DD5BA51C-60D0-451F-8760-E3EB057CF8FA}"/>
    <dgm:cxn modelId="{BEF7D7D1-7EFE-4161-A28F-FC61411AF4CF}" type="presOf" srcId="{DA2107DC-0F56-426E-BD83-40A15524665B}" destId="{C78A6E99-9BEA-4E95-8474-501BC16F3896}" srcOrd="0" destOrd="0" presId="urn:microsoft.com/office/officeart/2008/layout/HorizontalMultiLevelHierarchy"/>
    <dgm:cxn modelId="{A76B5CE5-A83C-45CD-99D7-57E9F348E307}" type="presOf" srcId="{81144411-721E-4797-8AB5-7BB17AFEB1A2}" destId="{9BD6EDD6-DFF7-4715-841E-787AE24D8426}" srcOrd="0" destOrd="0" presId="urn:microsoft.com/office/officeart/2008/layout/HorizontalMultiLevelHierarchy"/>
    <dgm:cxn modelId="{FB6FDFEF-53B4-4037-B6D0-FFC3E6257A5F}" type="presOf" srcId="{F0CBE697-CC0A-46AA-8D6B-816CF3CE4A68}" destId="{09854CEB-61D7-43F0-A927-920854049614}" srcOrd="1" destOrd="0" presId="urn:microsoft.com/office/officeart/2008/layout/HorizontalMultiLevelHierarchy"/>
    <dgm:cxn modelId="{BF17A3F9-AF10-47AE-A8C0-11D0EA5E8474}" type="presOf" srcId="{2F8F805A-048C-4DC8-9E63-444540915CDE}" destId="{73C0061E-A86B-496D-A579-369FC7FCB6A9}" srcOrd="0" destOrd="0" presId="urn:microsoft.com/office/officeart/2008/layout/HorizontalMultiLevelHierarchy"/>
    <dgm:cxn modelId="{9FC6D92F-BEDE-4751-97CD-B8D306BFDEE2}" type="presParOf" srcId="{231D2E60-6176-49D5-B554-CC2C85A29336}" destId="{ACA6FA1B-AEEC-44D4-B1CF-8C2A7BD3380E}" srcOrd="0" destOrd="0" presId="urn:microsoft.com/office/officeart/2008/layout/HorizontalMultiLevelHierarchy"/>
    <dgm:cxn modelId="{6BFC5A72-82B6-4E90-A3A5-55180415FEEE}" type="presParOf" srcId="{ACA6FA1B-AEEC-44D4-B1CF-8C2A7BD3380E}" destId="{9BD6EDD6-DFF7-4715-841E-787AE24D8426}" srcOrd="0" destOrd="0" presId="urn:microsoft.com/office/officeart/2008/layout/HorizontalMultiLevelHierarchy"/>
    <dgm:cxn modelId="{698CE94F-FF6C-4501-80FD-997DBD0D2FD6}" type="presParOf" srcId="{ACA6FA1B-AEEC-44D4-B1CF-8C2A7BD3380E}" destId="{204A6D7E-2AC7-4EC5-9D5B-B8F9A266BDB4}" srcOrd="1" destOrd="0" presId="urn:microsoft.com/office/officeart/2008/layout/HorizontalMultiLevelHierarchy"/>
    <dgm:cxn modelId="{CBFBDC40-D728-47DC-BFD8-6D28EDE9F29C}" type="presParOf" srcId="{204A6D7E-2AC7-4EC5-9D5B-B8F9A266BDB4}" destId="{86AB5ED2-1F32-457E-ACB3-3B02D95A9B6C}" srcOrd="0" destOrd="0" presId="urn:microsoft.com/office/officeart/2008/layout/HorizontalMultiLevelHierarchy"/>
    <dgm:cxn modelId="{175D2060-3658-468F-B3C3-883FCFC83623}" type="presParOf" srcId="{86AB5ED2-1F32-457E-ACB3-3B02D95A9B6C}" destId="{09854CEB-61D7-43F0-A927-920854049614}" srcOrd="0" destOrd="0" presId="urn:microsoft.com/office/officeart/2008/layout/HorizontalMultiLevelHierarchy"/>
    <dgm:cxn modelId="{9C638122-652F-438D-80F7-C8048BECB5A2}" type="presParOf" srcId="{204A6D7E-2AC7-4EC5-9D5B-B8F9A266BDB4}" destId="{833FE7DC-2CF4-49D2-95DB-7BA8EEC29128}" srcOrd="1" destOrd="0" presId="urn:microsoft.com/office/officeart/2008/layout/HorizontalMultiLevelHierarchy"/>
    <dgm:cxn modelId="{150B3815-7CB6-45B1-9C6D-9DB136772B65}" type="presParOf" srcId="{833FE7DC-2CF4-49D2-95DB-7BA8EEC29128}" destId="{7E5AB62E-FAF1-4DD7-9B7C-9348F5FA2876}" srcOrd="0" destOrd="0" presId="urn:microsoft.com/office/officeart/2008/layout/HorizontalMultiLevelHierarchy"/>
    <dgm:cxn modelId="{34B8DE6E-0EFF-4E50-81DD-750FB611630D}" type="presParOf" srcId="{833FE7DC-2CF4-49D2-95DB-7BA8EEC29128}" destId="{25344C70-EF82-4E9F-BEEA-19E7EF658DB5}" srcOrd="1" destOrd="0" presId="urn:microsoft.com/office/officeart/2008/layout/HorizontalMultiLevelHierarchy"/>
    <dgm:cxn modelId="{42DAFE23-376E-4825-B70A-AE4445F90128}" type="presParOf" srcId="{204A6D7E-2AC7-4EC5-9D5B-B8F9A266BDB4}" destId="{CD8ECF9D-A470-4AFE-B9BB-F324929B11B4}" srcOrd="2" destOrd="0" presId="urn:microsoft.com/office/officeart/2008/layout/HorizontalMultiLevelHierarchy"/>
    <dgm:cxn modelId="{41774F5B-B415-44B0-B05D-394730D6C272}" type="presParOf" srcId="{CD8ECF9D-A470-4AFE-B9BB-F324929B11B4}" destId="{76C5B4EB-5C82-4B80-9893-7334245D5216}" srcOrd="0" destOrd="0" presId="urn:microsoft.com/office/officeart/2008/layout/HorizontalMultiLevelHierarchy"/>
    <dgm:cxn modelId="{E75BF2DB-6CE9-4243-B790-28FD1BAE5A8E}" type="presParOf" srcId="{204A6D7E-2AC7-4EC5-9D5B-B8F9A266BDB4}" destId="{53774492-876B-4D15-80E7-353D9D676C28}" srcOrd="3" destOrd="0" presId="urn:microsoft.com/office/officeart/2008/layout/HorizontalMultiLevelHierarchy"/>
    <dgm:cxn modelId="{75D5534A-304A-4DEE-B97F-3191AF8300EE}" type="presParOf" srcId="{53774492-876B-4D15-80E7-353D9D676C28}" destId="{73C0061E-A86B-496D-A579-369FC7FCB6A9}" srcOrd="0" destOrd="0" presId="urn:microsoft.com/office/officeart/2008/layout/HorizontalMultiLevelHierarchy"/>
    <dgm:cxn modelId="{3E3EC6B8-4079-4E80-A43B-2F14DB99D411}" type="presParOf" srcId="{53774492-876B-4D15-80E7-353D9D676C28}" destId="{6E18465F-7812-4195-BAAE-4EC07F3F2ABE}" srcOrd="1" destOrd="0" presId="urn:microsoft.com/office/officeart/2008/layout/HorizontalMultiLevelHierarchy"/>
    <dgm:cxn modelId="{CC83C993-DB5C-4FB3-8CA5-585073454238}" type="presParOf" srcId="{204A6D7E-2AC7-4EC5-9D5B-B8F9A266BDB4}" destId="{C78A6E99-9BEA-4E95-8474-501BC16F3896}" srcOrd="4" destOrd="0" presId="urn:microsoft.com/office/officeart/2008/layout/HorizontalMultiLevelHierarchy"/>
    <dgm:cxn modelId="{61366151-ED38-41C0-85D9-5C20977B1479}" type="presParOf" srcId="{C78A6E99-9BEA-4E95-8474-501BC16F3896}" destId="{4BB8F9E4-1AB4-41F0-ABB7-79A034EE20FA}" srcOrd="0" destOrd="0" presId="urn:microsoft.com/office/officeart/2008/layout/HorizontalMultiLevelHierarchy"/>
    <dgm:cxn modelId="{D0D3F934-3743-4DC9-A214-AE69DBA5CEA8}" type="presParOf" srcId="{204A6D7E-2AC7-4EC5-9D5B-B8F9A266BDB4}" destId="{F1A77EB2-5BB9-49B3-BC12-7F4FE97FEDAE}" srcOrd="5" destOrd="0" presId="urn:microsoft.com/office/officeart/2008/layout/HorizontalMultiLevelHierarchy"/>
    <dgm:cxn modelId="{7D74CF8D-C599-4954-BC20-5E2C72103B12}" type="presParOf" srcId="{F1A77EB2-5BB9-49B3-BC12-7F4FE97FEDAE}" destId="{0EA88CDF-0994-4AA0-895F-84CCEA65371D}" srcOrd="0" destOrd="0" presId="urn:microsoft.com/office/officeart/2008/layout/HorizontalMultiLevelHierarchy"/>
    <dgm:cxn modelId="{C3C9BFCF-48CB-40BA-8D24-71A4CC3A4FAE}" type="presParOf" srcId="{F1A77EB2-5BB9-49B3-BC12-7F4FE97FEDAE}" destId="{45321287-1560-41D7-BB88-83B6BE6BCAA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92A8C5-4738-4BA7-92C9-AADEE321D412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3E68412-3CAB-4002-8173-5ECD40F25A62}">
      <dgm:prSet phldrT="[Texto]"/>
      <dgm:spPr/>
      <dgm:t>
        <a:bodyPr/>
        <a:lstStyle/>
        <a:p>
          <a:pPr algn="ctr"/>
          <a:r>
            <a:rPr lang="pt-BR" dirty="0"/>
            <a:t>Estratégias Financeiras e Capacidades Diferenciadoras</a:t>
          </a:r>
        </a:p>
      </dgm:t>
    </dgm:pt>
    <dgm:pt modelId="{A12DB2C8-9532-46C3-86EF-9A363F5ACE7F}" type="parTrans" cxnId="{EEF8D1AD-19ED-46D0-88A6-AC990E69467F}">
      <dgm:prSet/>
      <dgm:spPr/>
      <dgm:t>
        <a:bodyPr/>
        <a:lstStyle/>
        <a:p>
          <a:endParaRPr lang="pt-BR"/>
        </a:p>
      </dgm:t>
    </dgm:pt>
    <dgm:pt modelId="{0800B580-8E68-4A2B-B58A-295F45407D87}" type="sibTrans" cxnId="{EEF8D1AD-19ED-46D0-88A6-AC990E69467F}">
      <dgm:prSet/>
      <dgm:spPr/>
      <dgm:t>
        <a:bodyPr/>
        <a:lstStyle/>
        <a:p>
          <a:endParaRPr lang="pt-BR"/>
        </a:p>
      </dgm:t>
    </dgm:pt>
    <dgm:pt modelId="{24049D0C-A91A-4D07-B997-94849C6136E1}">
      <dgm:prSet phldrT="[Texto]"/>
      <dgm:spPr/>
      <dgm:t>
        <a:bodyPr/>
        <a:lstStyle/>
        <a:p>
          <a:pPr algn="ctr"/>
          <a:r>
            <a:rPr lang="pt-BR" dirty="0"/>
            <a:t>Criação de Valor</a:t>
          </a:r>
        </a:p>
      </dgm:t>
    </dgm:pt>
    <dgm:pt modelId="{92B1DE35-816F-4601-A28B-78FB562FD822}" type="parTrans" cxnId="{0B553511-82B4-4ABB-A0A4-9CE22FCF5396}">
      <dgm:prSet/>
      <dgm:spPr/>
      <dgm:t>
        <a:bodyPr/>
        <a:lstStyle/>
        <a:p>
          <a:endParaRPr lang="pt-BR"/>
        </a:p>
      </dgm:t>
    </dgm:pt>
    <dgm:pt modelId="{117367E2-3FA2-4A41-B986-5ED6406C84A6}" type="sibTrans" cxnId="{0B553511-82B4-4ABB-A0A4-9CE22FCF5396}">
      <dgm:prSet/>
      <dgm:spPr/>
      <dgm:t>
        <a:bodyPr/>
        <a:lstStyle/>
        <a:p>
          <a:endParaRPr lang="pt-BR"/>
        </a:p>
      </dgm:t>
    </dgm:pt>
    <dgm:pt modelId="{F2BFBACE-7228-42E4-AEAA-251CD22084C6}">
      <dgm:prSet phldrT="[Texto]"/>
      <dgm:spPr/>
      <dgm:t>
        <a:bodyPr/>
        <a:lstStyle/>
        <a:p>
          <a:pPr algn="ctr"/>
          <a:r>
            <a:rPr lang="pt-BR" dirty="0"/>
            <a:t>Valor de Mercado-Riqueza</a:t>
          </a:r>
        </a:p>
      </dgm:t>
    </dgm:pt>
    <dgm:pt modelId="{B3AC058A-4B8C-4982-9F1A-267CF942AE22}" type="parTrans" cxnId="{457D8974-819F-4257-A4DD-35C6712C8BAF}">
      <dgm:prSet/>
      <dgm:spPr/>
      <dgm:t>
        <a:bodyPr/>
        <a:lstStyle/>
        <a:p>
          <a:endParaRPr lang="pt-BR"/>
        </a:p>
      </dgm:t>
    </dgm:pt>
    <dgm:pt modelId="{5CD16BFB-A51E-47E0-9FCB-31C66984D834}" type="sibTrans" cxnId="{457D8974-819F-4257-A4DD-35C6712C8BAF}">
      <dgm:prSet/>
      <dgm:spPr/>
      <dgm:t>
        <a:bodyPr/>
        <a:lstStyle/>
        <a:p>
          <a:endParaRPr lang="pt-BR"/>
        </a:p>
      </dgm:t>
    </dgm:pt>
    <dgm:pt modelId="{DD02CE86-F22D-4F1D-A26F-02D6E4F82E8A}" type="pres">
      <dgm:prSet presAssocID="{A392A8C5-4738-4BA7-92C9-AADEE321D412}" presName="outerComposite" presStyleCnt="0">
        <dgm:presLayoutVars>
          <dgm:chMax val="5"/>
          <dgm:dir/>
          <dgm:resizeHandles val="exact"/>
        </dgm:presLayoutVars>
      </dgm:prSet>
      <dgm:spPr/>
    </dgm:pt>
    <dgm:pt modelId="{F32AC8D0-A249-4D2C-AB5A-3BAC0633CFA2}" type="pres">
      <dgm:prSet presAssocID="{A392A8C5-4738-4BA7-92C9-AADEE321D412}" presName="dummyMaxCanvas" presStyleCnt="0">
        <dgm:presLayoutVars/>
      </dgm:prSet>
      <dgm:spPr/>
    </dgm:pt>
    <dgm:pt modelId="{B1E8AFD7-7796-47FC-BE17-12591FBFEDF9}" type="pres">
      <dgm:prSet presAssocID="{A392A8C5-4738-4BA7-92C9-AADEE321D412}" presName="ThreeNodes_1" presStyleLbl="node1" presStyleIdx="0" presStyleCnt="3">
        <dgm:presLayoutVars>
          <dgm:bulletEnabled val="1"/>
        </dgm:presLayoutVars>
      </dgm:prSet>
      <dgm:spPr/>
    </dgm:pt>
    <dgm:pt modelId="{F010283A-321A-4599-AE37-592979288611}" type="pres">
      <dgm:prSet presAssocID="{A392A8C5-4738-4BA7-92C9-AADEE321D412}" presName="ThreeNodes_2" presStyleLbl="node1" presStyleIdx="1" presStyleCnt="3">
        <dgm:presLayoutVars>
          <dgm:bulletEnabled val="1"/>
        </dgm:presLayoutVars>
      </dgm:prSet>
      <dgm:spPr/>
    </dgm:pt>
    <dgm:pt modelId="{93377598-FAD3-416D-BC4D-7C57A6A05036}" type="pres">
      <dgm:prSet presAssocID="{A392A8C5-4738-4BA7-92C9-AADEE321D412}" presName="ThreeNodes_3" presStyleLbl="node1" presStyleIdx="2" presStyleCnt="3">
        <dgm:presLayoutVars>
          <dgm:bulletEnabled val="1"/>
        </dgm:presLayoutVars>
      </dgm:prSet>
      <dgm:spPr/>
    </dgm:pt>
    <dgm:pt modelId="{08BA29F7-3AF5-413D-8FF6-B22A1BBA7EB8}" type="pres">
      <dgm:prSet presAssocID="{A392A8C5-4738-4BA7-92C9-AADEE321D412}" presName="ThreeConn_1-2" presStyleLbl="fgAccFollowNode1" presStyleIdx="0" presStyleCnt="2">
        <dgm:presLayoutVars>
          <dgm:bulletEnabled val="1"/>
        </dgm:presLayoutVars>
      </dgm:prSet>
      <dgm:spPr/>
    </dgm:pt>
    <dgm:pt modelId="{065B107F-C935-4AF2-8507-13CE7C1D0CFB}" type="pres">
      <dgm:prSet presAssocID="{A392A8C5-4738-4BA7-92C9-AADEE321D412}" presName="ThreeConn_2-3" presStyleLbl="fgAccFollowNode1" presStyleIdx="1" presStyleCnt="2">
        <dgm:presLayoutVars>
          <dgm:bulletEnabled val="1"/>
        </dgm:presLayoutVars>
      </dgm:prSet>
      <dgm:spPr/>
    </dgm:pt>
    <dgm:pt modelId="{7A48D249-B713-44A2-9B65-71470F2EEEF4}" type="pres">
      <dgm:prSet presAssocID="{A392A8C5-4738-4BA7-92C9-AADEE321D412}" presName="ThreeNodes_1_text" presStyleLbl="node1" presStyleIdx="2" presStyleCnt="3">
        <dgm:presLayoutVars>
          <dgm:bulletEnabled val="1"/>
        </dgm:presLayoutVars>
      </dgm:prSet>
      <dgm:spPr/>
    </dgm:pt>
    <dgm:pt modelId="{427A3561-E221-4F6C-BF48-081D14B7BF57}" type="pres">
      <dgm:prSet presAssocID="{A392A8C5-4738-4BA7-92C9-AADEE321D412}" presName="ThreeNodes_2_text" presStyleLbl="node1" presStyleIdx="2" presStyleCnt="3">
        <dgm:presLayoutVars>
          <dgm:bulletEnabled val="1"/>
        </dgm:presLayoutVars>
      </dgm:prSet>
      <dgm:spPr/>
    </dgm:pt>
    <dgm:pt modelId="{5D0314B9-470C-4A4B-B7EA-7F07CE801246}" type="pres">
      <dgm:prSet presAssocID="{A392A8C5-4738-4BA7-92C9-AADEE321D41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B553511-82B4-4ABB-A0A4-9CE22FCF5396}" srcId="{A392A8C5-4738-4BA7-92C9-AADEE321D412}" destId="{24049D0C-A91A-4D07-B997-94849C6136E1}" srcOrd="1" destOrd="0" parTransId="{92B1DE35-816F-4601-A28B-78FB562FD822}" sibTransId="{117367E2-3FA2-4A41-B986-5ED6406C84A6}"/>
    <dgm:cxn modelId="{19752825-5A7B-48B6-A1DE-A49267F021E0}" type="presOf" srcId="{53E68412-3CAB-4002-8173-5ECD40F25A62}" destId="{7A48D249-B713-44A2-9B65-71470F2EEEF4}" srcOrd="1" destOrd="0" presId="urn:microsoft.com/office/officeart/2005/8/layout/vProcess5"/>
    <dgm:cxn modelId="{72904A5C-D1BF-41DB-B0DF-B8A78CF5DDE1}" type="presOf" srcId="{117367E2-3FA2-4A41-B986-5ED6406C84A6}" destId="{065B107F-C935-4AF2-8507-13CE7C1D0CFB}" srcOrd="0" destOrd="0" presId="urn:microsoft.com/office/officeart/2005/8/layout/vProcess5"/>
    <dgm:cxn modelId="{457D8974-819F-4257-A4DD-35C6712C8BAF}" srcId="{A392A8C5-4738-4BA7-92C9-AADEE321D412}" destId="{F2BFBACE-7228-42E4-AEAA-251CD22084C6}" srcOrd="2" destOrd="0" parTransId="{B3AC058A-4B8C-4982-9F1A-267CF942AE22}" sibTransId="{5CD16BFB-A51E-47E0-9FCB-31C66984D834}"/>
    <dgm:cxn modelId="{30FB2878-CB54-4972-BDE3-07B8A70064BD}" type="presOf" srcId="{F2BFBACE-7228-42E4-AEAA-251CD22084C6}" destId="{5D0314B9-470C-4A4B-B7EA-7F07CE801246}" srcOrd="1" destOrd="0" presId="urn:microsoft.com/office/officeart/2005/8/layout/vProcess5"/>
    <dgm:cxn modelId="{80DB8B79-C083-4937-AF01-FEAE2EE29CFA}" type="presOf" srcId="{A392A8C5-4738-4BA7-92C9-AADEE321D412}" destId="{DD02CE86-F22D-4F1D-A26F-02D6E4F82E8A}" srcOrd="0" destOrd="0" presId="urn:microsoft.com/office/officeart/2005/8/layout/vProcess5"/>
    <dgm:cxn modelId="{A042B179-2A1E-4C7E-A4EA-5FA09EE2C014}" type="presOf" srcId="{24049D0C-A91A-4D07-B997-94849C6136E1}" destId="{427A3561-E221-4F6C-BF48-081D14B7BF57}" srcOrd="1" destOrd="0" presId="urn:microsoft.com/office/officeart/2005/8/layout/vProcess5"/>
    <dgm:cxn modelId="{3A82A27F-C4DD-49A0-B332-4728B71592A5}" type="presOf" srcId="{53E68412-3CAB-4002-8173-5ECD40F25A62}" destId="{B1E8AFD7-7796-47FC-BE17-12591FBFEDF9}" srcOrd="0" destOrd="0" presId="urn:microsoft.com/office/officeart/2005/8/layout/vProcess5"/>
    <dgm:cxn modelId="{EEF8D1AD-19ED-46D0-88A6-AC990E69467F}" srcId="{A392A8C5-4738-4BA7-92C9-AADEE321D412}" destId="{53E68412-3CAB-4002-8173-5ECD40F25A62}" srcOrd="0" destOrd="0" parTransId="{A12DB2C8-9532-46C3-86EF-9A363F5ACE7F}" sibTransId="{0800B580-8E68-4A2B-B58A-295F45407D87}"/>
    <dgm:cxn modelId="{D966C5B5-7109-41E6-AFBE-F10E61CCC5A7}" type="presOf" srcId="{24049D0C-A91A-4D07-B997-94849C6136E1}" destId="{F010283A-321A-4599-AE37-592979288611}" srcOrd="0" destOrd="0" presId="urn:microsoft.com/office/officeart/2005/8/layout/vProcess5"/>
    <dgm:cxn modelId="{82A381C7-10E3-4A81-B9A1-937A9F468765}" type="presOf" srcId="{F2BFBACE-7228-42E4-AEAA-251CD22084C6}" destId="{93377598-FAD3-416D-BC4D-7C57A6A05036}" srcOrd="0" destOrd="0" presId="urn:microsoft.com/office/officeart/2005/8/layout/vProcess5"/>
    <dgm:cxn modelId="{430ED0F5-FB91-49B1-973F-2A3440F8DD99}" type="presOf" srcId="{0800B580-8E68-4A2B-B58A-295F45407D87}" destId="{08BA29F7-3AF5-413D-8FF6-B22A1BBA7EB8}" srcOrd="0" destOrd="0" presId="urn:microsoft.com/office/officeart/2005/8/layout/vProcess5"/>
    <dgm:cxn modelId="{670BEC48-0C15-46FE-BB1F-28230BC4B603}" type="presParOf" srcId="{DD02CE86-F22D-4F1D-A26F-02D6E4F82E8A}" destId="{F32AC8D0-A249-4D2C-AB5A-3BAC0633CFA2}" srcOrd="0" destOrd="0" presId="urn:microsoft.com/office/officeart/2005/8/layout/vProcess5"/>
    <dgm:cxn modelId="{4B8B3E34-B4FF-4C90-8F30-0BC03C59D28A}" type="presParOf" srcId="{DD02CE86-F22D-4F1D-A26F-02D6E4F82E8A}" destId="{B1E8AFD7-7796-47FC-BE17-12591FBFEDF9}" srcOrd="1" destOrd="0" presId="urn:microsoft.com/office/officeart/2005/8/layout/vProcess5"/>
    <dgm:cxn modelId="{2C467F61-7AE9-4422-9842-51B5C348A9B2}" type="presParOf" srcId="{DD02CE86-F22D-4F1D-A26F-02D6E4F82E8A}" destId="{F010283A-321A-4599-AE37-592979288611}" srcOrd="2" destOrd="0" presId="urn:microsoft.com/office/officeart/2005/8/layout/vProcess5"/>
    <dgm:cxn modelId="{34A8F375-8C97-413F-A960-16D76438978C}" type="presParOf" srcId="{DD02CE86-F22D-4F1D-A26F-02D6E4F82E8A}" destId="{93377598-FAD3-416D-BC4D-7C57A6A05036}" srcOrd="3" destOrd="0" presId="urn:microsoft.com/office/officeart/2005/8/layout/vProcess5"/>
    <dgm:cxn modelId="{43313D1D-6AAD-4D2F-A546-4FD2BB96C786}" type="presParOf" srcId="{DD02CE86-F22D-4F1D-A26F-02D6E4F82E8A}" destId="{08BA29F7-3AF5-413D-8FF6-B22A1BBA7EB8}" srcOrd="4" destOrd="0" presId="urn:microsoft.com/office/officeart/2005/8/layout/vProcess5"/>
    <dgm:cxn modelId="{D932BC45-B58F-4941-95F3-5AE5491C688A}" type="presParOf" srcId="{DD02CE86-F22D-4F1D-A26F-02D6E4F82E8A}" destId="{065B107F-C935-4AF2-8507-13CE7C1D0CFB}" srcOrd="5" destOrd="0" presId="urn:microsoft.com/office/officeart/2005/8/layout/vProcess5"/>
    <dgm:cxn modelId="{256EDF87-FC3D-4C49-8506-4FA2A39BA1D3}" type="presParOf" srcId="{DD02CE86-F22D-4F1D-A26F-02D6E4F82E8A}" destId="{7A48D249-B713-44A2-9B65-71470F2EEEF4}" srcOrd="6" destOrd="0" presId="urn:microsoft.com/office/officeart/2005/8/layout/vProcess5"/>
    <dgm:cxn modelId="{45B2B130-F23C-40F4-AE82-2ECD867A8D13}" type="presParOf" srcId="{DD02CE86-F22D-4F1D-A26F-02D6E4F82E8A}" destId="{427A3561-E221-4F6C-BF48-081D14B7BF57}" srcOrd="7" destOrd="0" presId="urn:microsoft.com/office/officeart/2005/8/layout/vProcess5"/>
    <dgm:cxn modelId="{76886A17-46D7-43EC-BE25-4C1746000A4E}" type="presParOf" srcId="{DD02CE86-F22D-4F1D-A26F-02D6E4F82E8A}" destId="{5D0314B9-470C-4A4B-B7EA-7F07CE80124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0A8344-A968-42DA-BA9C-965C0401C710}" type="doc">
      <dgm:prSet loTypeId="urn:microsoft.com/office/officeart/2005/8/layout/orgChart1" loCatId="hierarchy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pt-BR"/>
        </a:p>
      </dgm:t>
    </dgm:pt>
    <dgm:pt modelId="{9C364CB6-B995-4BB8-AB53-F37118FC8E0F}">
      <dgm:prSet phldrT="[Texto]"/>
      <dgm:spPr/>
      <dgm:t>
        <a:bodyPr/>
        <a:lstStyle/>
        <a:p>
          <a:r>
            <a:rPr lang="pt-BR" dirty="0"/>
            <a:t>Mecanismos</a:t>
          </a:r>
        </a:p>
      </dgm:t>
    </dgm:pt>
    <dgm:pt modelId="{51CE6CA6-F8E3-42BD-BCA8-464AEA0C3CD0}" type="parTrans" cxnId="{3AC1231F-CABE-44BA-B9EB-F5AD930F636E}">
      <dgm:prSet/>
      <dgm:spPr/>
      <dgm:t>
        <a:bodyPr/>
        <a:lstStyle/>
        <a:p>
          <a:endParaRPr lang="pt-BR"/>
        </a:p>
      </dgm:t>
    </dgm:pt>
    <dgm:pt modelId="{5BC47338-9BB4-4BDC-8034-35EFAE9F37AA}" type="sibTrans" cxnId="{3AC1231F-CABE-44BA-B9EB-F5AD930F636E}">
      <dgm:prSet/>
      <dgm:spPr/>
      <dgm:t>
        <a:bodyPr/>
        <a:lstStyle/>
        <a:p>
          <a:endParaRPr lang="pt-BR"/>
        </a:p>
      </dgm:t>
    </dgm:pt>
    <dgm:pt modelId="{63154BCE-4CA0-4654-874B-1E1A257F3B92}">
      <dgm:prSet phldrT="[Texto]"/>
      <dgm:spPr/>
      <dgm:t>
        <a:bodyPr/>
        <a:lstStyle/>
        <a:p>
          <a:r>
            <a:rPr lang="pt-BR" dirty="0"/>
            <a:t>Internos</a:t>
          </a:r>
        </a:p>
      </dgm:t>
    </dgm:pt>
    <dgm:pt modelId="{1E78B1BA-E4E0-40F8-A293-971EB0433028}" type="parTrans" cxnId="{49AFAF0F-9DC1-4F98-BC70-DDAA62C588A1}">
      <dgm:prSet/>
      <dgm:spPr/>
      <dgm:t>
        <a:bodyPr/>
        <a:lstStyle/>
        <a:p>
          <a:endParaRPr lang="pt-BR"/>
        </a:p>
      </dgm:t>
    </dgm:pt>
    <dgm:pt modelId="{762293EC-54A2-4E31-A6B2-AE380BEA9932}" type="sibTrans" cxnId="{49AFAF0F-9DC1-4F98-BC70-DDAA62C588A1}">
      <dgm:prSet/>
      <dgm:spPr/>
      <dgm:t>
        <a:bodyPr/>
        <a:lstStyle/>
        <a:p>
          <a:endParaRPr lang="pt-BR"/>
        </a:p>
      </dgm:t>
    </dgm:pt>
    <dgm:pt modelId="{1669CB65-9241-4DCE-8FAB-88E33A140FB7}">
      <dgm:prSet phldrT="[Texto]"/>
      <dgm:spPr/>
      <dgm:t>
        <a:bodyPr/>
        <a:lstStyle/>
        <a:p>
          <a:r>
            <a:rPr lang="pt-BR" dirty="0"/>
            <a:t>Externos</a:t>
          </a:r>
        </a:p>
      </dgm:t>
    </dgm:pt>
    <dgm:pt modelId="{C151CB60-CAFB-477A-AD2D-3D6A8A5FB8BD}" type="parTrans" cxnId="{482ACA49-BB94-4AAD-AC62-3A5FF0A42F76}">
      <dgm:prSet/>
      <dgm:spPr/>
      <dgm:t>
        <a:bodyPr/>
        <a:lstStyle/>
        <a:p>
          <a:endParaRPr lang="pt-BR"/>
        </a:p>
      </dgm:t>
    </dgm:pt>
    <dgm:pt modelId="{CCB14D89-5CE4-46C9-BD2E-CE1845363998}" type="sibTrans" cxnId="{482ACA49-BB94-4AAD-AC62-3A5FF0A42F76}">
      <dgm:prSet/>
      <dgm:spPr/>
      <dgm:t>
        <a:bodyPr/>
        <a:lstStyle/>
        <a:p>
          <a:endParaRPr lang="pt-BR"/>
        </a:p>
      </dgm:t>
    </dgm:pt>
    <dgm:pt modelId="{951E0103-3CF4-4E42-A8D0-0846C6E80E2A}">
      <dgm:prSet phldrT="[Texto]"/>
      <dgm:spPr/>
      <dgm:t>
        <a:bodyPr/>
        <a:lstStyle/>
        <a:p>
          <a:pPr algn="just"/>
          <a:r>
            <a:rPr lang="pt-BR" dirty="0"/>
            <a:t>Sistema de Remuneração; Conselho de Administração; Estrutura de Propriedade; Auditoria interna.</a:t>
          </a:r>
        </a:p>
      </dgm:t>
    </dgm:pt>
    <dgm:pt modelId="{B7462CFD-80B9-4D5D-B081-5FDA70980061}" type="parTrans" cxnId="{69386FFC-5D78-4D4B-BFD6-6B576EA23F09}">
      <dgm:prSet/>
      <dgm:spPr/>
      <dgm:t>
        <a:bodyPr/>
        <a:lstStyle/>
        <a:p>
          <a:endParaRPr lang="pt-BR"/>
        </a:p>
      </dgm:t>
    </dgm:pt>
    <dgm:pt modelId="{CBC1C26B-B1DD-4785-830B-D92C4C1E5740}" type="sibTrans" cxnId="{69386FFC-5D78-4D4B-BFD6-6B576EA23F09}">
      <dgm:prSet/>
      <dgm:spPr/>
      <dgm:t>
        <a:bodyPr/>
        <a:lstStyle/>
        <a:p>
          <a:endParaRPr lang="pt-BR"/>
        </a:p>
      </dgm:t>
    </dgm:pt>
    <dgm:pt modelId="{152259B2-24C1-4A95-AD5A-7A3F6E919BAB}">
      <dgm:prSet phldrT="[Texto]"/>
      <dgm:spPr/>
      <dgm:t>
        <a:bodyPr/>
        <a:lstStyle/>
        <a:p>
          <a:r>
            <a:rPr lang="pt-BR" dirty="0"/>
            <a:t>Escrutínio de mercado; mercado de aquisição hostil; auditoria externa</a:t>
          </a:r>
        </a:p>
      </dgm:t>
    </dgm:pt>
    <dgm:pt modelId="{24742FE2-2127-4927-8FF1-ACE6B7CF0DCE}" type="parTrans" cxnId="{3A474F02-8B71-4FF3-A442-0E1F33100603}">
      <dgm:prSet/>
      <dgm:spPr/>
      <dgm:t>
        <a:bodyPr/>
        <a:lstStyle/>
        <a:p>
          <a:endParaRPr lang="pt-BR"/>
        </a:p>
      </dgm:t>
    </dgm:pt>
    <dgm:pt modelId="{3C4A1F14-74B1-4C86-AF6E-6BC60A92698A}" type="sibTrans" cxnId="{3A474F02-8B71-4FF3-A442-0E1F33100603}">
      <dgm:prSet/>
      <dgm:spPr/>
      <dgm:t>
        <a:bodyPr/>
        <a:lstStyle/>
        <a:p>
          <a:endParaRPr lang="pt-BR"/>
        </a:p>
      </dgm:t>
    </dgm:pt>
    <dgm:pt modelId="{C61264C0-D04E-4211-B14F-CAEEEC9675FB}" type="pres">
      <dgm:prSet presAssocID="{430A8344-A968-42DA-BA9C-965C0401C7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EDDC828-8A38-4D9D-A9D8-EE93261847CA}" type="pres">
      <dgm:prSet presAssocID="{9C364CB6-B995-4BB8-AB53-F37118FC8E0F}" presName="hierRoot1" presStyleCnt="0">
        <dgm:presLayoutVars>
          <dgm:hierBranch val="init"/>
        </dgm:presLayoutVars>
      </dgm:prSet>
      <dgm:spPr/>
    </dgm:pt>
    <dgm:pt modelId="{1DBADB5F-7F16-4064-A532-2660C3D6F0DC}" type="pres">
      <dgm:prSet presAssocID="{9C364CB6-B995-4BB8-AB53-F37118FC8E0F}" presName="rootComposite1" presStyleCnt="0"/>
      <dgm:spPr/>
    </dgm:pt>
    <dgm:pt modelId="{94C3E53D-4B88-45C7-9DE5-76894CDDD615}" type="pres">
      <dgm:prSet presAssocID="{9C364CB6-B995-4BB8-AB53-F37118FC8E0F}" presName="rootText1" presStyleLbl="node0" presStyleIdx="0" presStyleCnt="1">
        <dgm:presLayoutVars>
          <dgm:chPref val="3"/>
        </dgm:presLayoutVars>
      </dgm:prSet>
      <dgm:spPr/>
    </dgm:pt>
    <dgm:pt modelId="{83C7344F-579A-4193-8FB1-98E915C02147}" type="pres">
      <dgm:prSet presAssocID="{9C364CB6-B995-4BB8-AB53-F37118FC8E0F}" presName="rootConnector1" presStyleLbl="node1" presStyleIdx="0" presStyleCnt="0"/>
      <dgm:spPr/>
    </dgm:pt>
    <dgm:pt modelId="{425149CA-6440-48C2-8847-A3032DBD3B71}" type="pres">
      <dgm:prSet presAssocID="{9C364CB6-B995-4BB8-AB53-F37118FC8E0F}" presName="hierChild2" presStyleCnt="0"/>
      <dgm:spPr/>
    </dgm:pt>
    <dgm:pt modelId="{28E84F5F-0526-4690-866F-EE1514DF5276}" type="pres">
      <dgm:prSet presAssocID="{1E78B1BA-E4E0-40F8-A293-971EB0433028}" presName="Name37" presStyleLbl="parChTrans1D2" presStyleIdx="0" presStyleCnt="2"/>
      <dgm:spPr/>
    </dgm:pt>
    <dgm:pt modelId="{C7FE1766-27B9-4BD3-B4CB-FED754B5F2BA}" type="pres">
      <dgm:prSet presAssocID="{63154BCE-4CA0-4654-874B-1E1A257F3B92}" presName="hierRoot2" presStyleCnt="0">
        <dgm:presLayoutVars>
          <dgm:hierBranch val="init"/>
        </dgm:presLayoutVars>
      </dgm:prSet>
      <dgm:spPr/>
    </dgm:pt>
    <dgm:pt modelId="{92A7522F-D5E2-4B15-987E-D0DFD3EBF755}" type="pres">
      <dgm:prSet presAssocID="{63154BCE-4CA0-4654-874B-1E1A257F3B92}" presName="rootComposite" presStyleCnt="0"/>
      <dgm:spPr/>
    </dgm:pt>
    <dgm:pt modelId="{44BB1030-EEC8-4F1B-BCA3-116A710C6FAD}" type="pres">
      <dgm:prSet presAssocID="{63154BCE-4CA0-4654-874B-1E1A257F3B92}" presName="rootText" presStyleLbl="node2" presStyleIdx="0" presStyleCnt="2">
        <dgm:presLayoutVars>
          <dgm:chPref val="3"/>
        </dgm:presLayoutVars>
      </dgm:prSet>
      <dgm:spPr/>
    </dgm:pt>
    <dgm:pt modelId="{FDCA8DCA-A627-4E85-B8E2-E0C8A8ED6D43}" type="pres">
      <dgm:prSet presAssocID="{63154BCE-4CA0-4654-874B-1E1A257F3B92}" presName="rootConnector" presStyleLbl="node2" presStyleIdx="0" presStyleCnt="2"/>
      <dgm:spPr/>
    </dgm:pt>
    <dgm:pt modelId="{F19CBD3A-A134-49BF-9682-54DED6E44730}" type="pres">
      <dgm:prSet presAssocID="{63154BCE-4CA0-4654-874B-1E1A257F3B92}" presName="hierChild4" presStyleCnt="0"/>
      <dgm:spPr/>
    </dgm:pt>
    <dgm:pt modelId="{52820F80-56BC-46B4-88C7-D5FF61DE432E}" type="pres">
      <dgm:prSet presAssocID="{B7462CFD-80B9-4D5D-B081-5FDA70980061}" presName="Name37" presStyleLbl="parChTrans1D3" presStyleIdx="0" presStyleCnt="2"/>
      <dgm:spPr/>
    </dgm:pt>
    <dgm:pt modelId="{BA667902-D256-4311-82FF-A6AA427AA04E}" type="pres">
      <dgm:prSet presAssocID="{951E0103-3CF4-4E42-A8D0-0846C6E80E2A}" presName="hierRoot2" presStyleCnt="0">
        <dgm:presLayoutVars>
          <dgm:hierBranch val="init"/>
        </dgm:presLayoutVars>
      </dgm:prSet>
      <dgm:spPr/>
    </dgm:pt>
    <dgm:pt modelId="{F98111F6-0F4C-4F1A-8CAC-5ACD6C527A05}" type="pres">
      <dgm:prSet presAssocID="{951E0103-3CF4-4E42-A8D0-0846C6E80E2A}" presName="rootComposite" presStyleCnt="0"/>
      <dgm:spPr/>
    </dgm:pt>
    <dgm:pt modelId="{918BC318-5782-43F5-ABCC-43FA8BF517E2}" type="pres">
      <dgm:prSet presAssocID="{951E0103-3CF4-4E42-A8D0-0846C6E80E2A}" presName="rootText" presStyleLbl="node3" presStyleIdx="0" presStyleCnt="2" custScaleX="203629">
        <dgm:presLayoutVars>
          <dgm:chPref val="3"/>
        </dgm:presLayoutVars>
      </dgm:prSet>
      <dgm:spPr/>
    </dgm:pt>
    <dgm:pt modelId="{18F12A84-947F-4772-BEA6-7F1EAA0492BA}" type="pres">
      <dgm:prSet presAssocID="{951E0103-3CF4-4E42-A8D0-0846C6E80E2A}" presName="rootConnector" presStyleLbl="node3" presStyleIdx="0" presStyleCnt="2"/>
      <dgm:spPr/>
    </dgm:pt>
    <dgm:pt modelId="{E08B2C32-82F5-49AB-AB51-8B6C3452AD2F}" type="pres">
      <dgm:prSet presAssocID="{951E0103-3CF4-4E42-A8D0-0846C6E80E2A}" presName="hierChild4" presStyleCnt="0"/>
      <dgm:spPr/>
    </dgm:pt>
    <dgm:pt modelId="{116A2348-6431-46CB-88F3-CD4EE7CE8477}" type="pres">
      <dgm:prSet presAssocID="{951E0103-3CF4-4E42-A8D0-0846C6E80E2A}" presName="hierChild5" presStyleCnt="0"/>
      <dgm:spPr/>
    </dgm:pt>
    <dgm:pt modelId="{7616CA3E-A895-44A0-BFAD-88249232C4F5}" type="pres">
      <dgm:prSet presAssocID="{63154BCE-4CA0-4654-874B-1E1A257F3B92}" presName="hierChild5" presStyleCnt="0"/>
      <dgm:spPr/>
    </dgm:pt>
    <dgm:pt modelId="{722196C6-5D10-4FA4-B0BE-3A9DAFD8B113}" type="pres">
      <dgm:prSet presAssocID="{C151CB60-CAFB-477A-AD2D-3D6A8A5FB8BD}" presName="Name37" presStyleLbl="parChTrans1D2" presStyleIdx="1" presStyleCnt="2"/>
      <dgm:spPr/>
    </dgm:pt>
    <dgm:pt modelId="{61A5D228-B0A7-49E9-BA14-12334FBF6E17}" type="pres">
      <dgm:prSet presAssocID="{1669CB65-9241-4DCE-8FAB-88E33A140FB7}" presName="hierRoot2" presStyleCnt="0">
        <dgm:presLayoutVars>
          <dgm:hierBranch val="init"/>
        </dgm:presLayoutVars>
      </dgm:prSet>
      <dgm:spPr/>
    </dgm:pt>
    <dgm:pt modelId="{3380C58E-262B-4DCB-AEC6-09C249878837}" type="pres">
      <dgm:prSet presAssocID="{1669CB65-9241-4DCE-8FAB-88E33A140FB7}" presName="rootComposite" presStyleCnt="0"/>
      <dgm:spPr/>
    </dgm:pt>
    <dgm:pt modelId="{2E7E86DE-ED98-4E7F-AB1A-00653F91679A}" type="pres">
      <dgm:prSet presAssocID="{1669CB65-9241-4DCE-8FAB-88E33A140FB7}" presName="rootText" presStyleLbl="node2" presStyleIdx="1" presStyleCnt="2">
        <dgm:presLayoutVars>
          <dgm:chPref val="3"/>
        </dgm:presLayoutVars>
      </dgm:prSet>
      <dgm:spPr/>
    </dgm:pt>
    <dgm:pt modelId="{DAADC243-7324-4BB7-ABE3-8ACD21D1D119}" type="pres">
      <dgm:prSet presAssocID="{1669CB65-9241-4DCE-8FAB-88E33A140FB7}" presName="rootConnector" presStyleLbl="node2" presStyleIdx="1" presStyleCnt="2"/>
      <dgm:spPr/>
    </dgm:pt>
    <dgm:pt modelId="{4001A650-30A2-43A7-AB9B-56FE228D0A5D}" type="pres">
      <dgm:prSet presAssocID="{1669CB65-9241-4DCE-8FAB-88E33A140FB7}" presName="hierChild4" presStyleCnt="0"/>
      <dgm:spPr/>
    </dgm:pt>
    <dgm:pt modelId="{30103C58-1B86-452A-8DF2-6FB5B00DFC1D}" type="pres">
      <dgm:prSet presAssocID="{24742FE2-2127-4927-8FF1-ACE6B7CF0DCE}" presName="Name37" presStyleLbl="parChTrans1D3" presStyleIdx="1" presStyleCnt="2"/>
      <dgm:spPr/>
    </dgm:pt>
    <dgm:pt modelId="{82B44F14-4BBC-4B72-9F8F-1CD32F812BD0}" type="pres">
      <dgm:prSet presAssocID="{152259B2-24C1-4A95-AD5A-7A3F6E919BAB}" presName="hierRoot2" presStyleCnt="0">
        <dgm:presLayoutVars>
          <dgm:hierBranch val="init"/>
        </dgm:presLayoutVars>
      </dgm:prSet>
      <dgm:spPr/>
    </dgm:pt>
    <dgm:pt modelId="{35D872DA-D774-410D-853C-C28992C08B46}" type="pres">
      <dgm:prSet presAssocID="{152259B2-24C1-4A95-AD5A-7A3F6E919BAB}" presName="rootComposite" presStyleCnt="0"/>
      <dgm:spPr/>
    </dgm:pt>
    <dgm:pt modelId="{566D867D-C089-4A39-A3B0-3FCD63868B8B}" type="pres">
      <dgm:prSet presAssocID="{152259B2-24C1-4A95-AD5A-7A3F6E919BAB}" presName="rootText" presStyleLbl="node3" presStyleIdx="1" presStyleCnt="2" custScaleX="206750">
        <dgm:presLayoutVars>
          <dgm:chPref val="3"/>
        </dgm:presLayoutVars>
      </dgm:prSet>
      <dgm:spPr/>
    </dgm:pt>
    <dgm:pt modelId="{5F5851E7-E45F-4B5E-B582-B50F061B411B}" type="pres">
      <dgm:prSet presAssocID="{152259B2-24C1-4A95-AD5A-7A3F6E919BAB}" presName="rootConnector" presStyleLbl="node3" presStyleIdx="1" presStyleCnt="2"/>
      <dgm:spPr/>
    </dgm:pt>
    <dgm:pt modelId="{887D3DEC-8E53-47C3-9B23-5DDD41D638D1}" type="pres">
      <dgm:prSet presAssocID="{152259B2-24C1-4A95-AD5A-7A3F6E919BAB}" presName="hierChild4" presStyleCnt="0"/>
      <dgm:spPr/>
    </dgm:pt>
    <dgm:pt modelId="{94293122-98CF-4683-B072-1D37D0F149D4}" type="pres">
      <dgm:prSet presAssocID="{152259B2-24C1-4A95-AD5A-7A3F6E919BAB}" presName="hierChild5" presStyleCnt="0"/>
      <dgm:spPr/>
    </dgm:pt>
    <dgm:pt modelId="{B7A5E4D7-3152-4E19-B8FC-B368002756B7}" type="pres">
      <dgm:prSet presAssocID="{1669CB65-9241-4DCE-8FAB-88E33A140FB7}" presName="hierChild5" presStyleCnt="0"/>
      <dgm:spPr/>
    </dgm:pt>
    <dgm:pt modelId="{46C1D131-6A6B-4321-89C5-7837806906C7}" type="pres">
      <dgm:prSet presAssocID="{9C364CB6-B995-4BB8-AB53-F37118FC8E0F}" presName="hierChild3" presStyleCnt="0"/>
      <dgm:spPr/>
    </dgm:pt>
  </dgm:ptLst>
  <dgm:cxnLst>
    <dgm:cxn modelId="{8EFB5601-2301-4FCE-95C0-4EF7999433F1}" type="presOf" srcId="{9C364CB6-B995-4BB8-AB53-F37118FC8E0F}" destId="{94C3E53D-4B88-45C7-9DE5-76894CDDD615}" srcOrd="0" destOrd="0" presId="urn:microsoft.com/office/officeart/2005/8/layout/orgChart1"/>
    <dgm:cxn modelId="{3A474F02-8B71-4FF3-A442-0E1F33100603}" srcId="{1669CB65-9241-4DCE-8FAB-88E33A140FB7}" destId="{152259B2-24C1-4A95-AD5A-7A3F6E919BAB}" srcOrd="0" destOrd="0" parTransId="{24742FE2-2127-4927-8FF1-ACE6B7CF0DCE}" sibTransId="{3C4A1F14-74B1-4C86-AF6E-6BC60A92698A}"/>
    <dgm:cxn modelId="{49AFAF0F-9DC1-4F98-BC70-DDAA62C588A1}" srcId="{9C364CB6-B995-4BB8-AB53-F37118FC8E0F}" destId="{63154BCE-4CA0-4654-874B-1E1A257F3B92}" srcOrd="0" destOrd="0" parTransId="{1E78B1BA-E4E0-40F8-A293-971EB0433028}" sibTransId="{762293EC-54A2-4E31-A6B2-AE380BEA9932}"/>
    <dgm:cxn modelId="{DD750212-3F56-44B3-BFE0-5740C6873C7A}" type="presOf" srcId="{63154BCE-4CA0-4654-874B-1E1A257F3B92}" destId="{44BB1030-EEC8-4F1B-BCA3-116A710C6FAD}" srcOrd="0" destOrd="0" presId="urn:microsoft.com/office/officeart/2005/8/layout/orgChart1"/>
    <dgm:cxn modelId="{7762C51D-4F42-4387-BC35-4637753E773F}" type="presOf" srcId="{24742FE2-2127-4927-8FF1-ACE6B7CF0DCE}" destId="{30103C58-1B86-452A-8DF2-6FB5B00DFC1D}" srcOrd="0" destOrd="0" presId="urn:microsoft.com/office/officeart/2005/8/layout/orgChart1"/>
    <dgm:cxn modelId="{3AC1231F-CABE-44BA-B9EB-F5AD930F636E}" srcId="{430A8344-A968-42DA-BA9C-965C0401C710}" destId="{9C364CB6-B995-4BB8-AB53-F37118FC8E0F}" srcOrd="0" destOrd="0" parTransId="{51CE6CA6-F8E3-42BD-BCA8-464AEA0C3CD0}" sibTransId="{5BC47338-9BB4-4BDC-8034-35EFAE9F37AA}"/>
    <dgm:cxn modelId="{58226920-5B79-4A12-9F11-103E5FF8A844}" type="presOf" srcId="{1E78B1BA-E4E0-40F8-A293-971EB0433028}" destId="{28E84F5F-0526-4690-866F-EE1514DF5276}" srcOrd="0" destOrd="0" presId="urn:microsoft.com/office/officeart/2005/8/layout/orgChart1"/>
    <dgm:cxn modelId="{1996C821-7794-4AA0-9506-F7C17FDE86C5}" type="presOf" srcId="{63154BCE-4CA0-4654-874B-1E1A257F3B92}" destId="{FDCA8DCA-A627-4E85-B8E2-E0C8A8ED6D43}" srcOrd="1" destOrd="0" presId="urn:microsoft.com/office/officeart/2005/8/layout/orgChart1"/>
    <dgm:cxn modelId="{1B1E3023-4E56-499C-83EA-BF6E542114E0}" type="presOf" srcId="{C151CB60-CAFB-477A-AD2D-3D6A8A5FB8BD}" destId="{722196C6-5D10-4FA4-B0BE-3A9DAFD8B113}" srcOrd="0" destOrd="0" presId="urn:microsoft.com/office/officeart/2005/8/layout/orgChart1"/>
    <dgm:cxn modelId="{2FDB4E60-558B-4B22-BAEA-DA7D0AB99DBD}" type="presOf" srcId="{B7462CFD-80B9-4D5D-B081-5FDA70980061}" destId="{52820F80-56BC-46B4-88C7-D5FF61DE432E}" srcOrd="0" destOrd="0" presId="urn:microsoft.com/office/officeart/2005/8/layout/orgChart1"/>
    <dgm:cxn modelId="{482ACA49-BB94-4AAD-AC62-3A5FF0A42F76}" srcId="{9C364CB6-B995-4BB8-AB53-F37118FC8E0F}" destId="{1669CB65-9241-4DCE-8FAB-88E33A140FB7}" srcOrd="1" destOrd="0" parTransId="{C151CB60-CAFB-477A-AD2D-3D6A8A5FB8BD}" sibTransId="{CCB14D89-5CE4-46C9-BD2E-CE1845363998}"/>
    <dgm:cxn modelId="{FCA02D7A-6417-489E-8D31-E339226BA0D8}" type="presOf" srcId="{951E0103-3CF4-4E42-A8D0-0846C6E80E2A}" destId="{18F12A84-947F-4772-BEA6-7F1EAA0492BA}" srcOrd="1" destOrd="0" presId="urn:microsoft.com/office/officeart/2005/8/layout/orgChart1"/>
    <dgm:cxn modelId="{8931D392-B876-4506-AEDB-7A9507B619A9}" type="presOf" srcId="{9C364CB6-B995-4BB8-AB53-F37118FC8E0F}" destId="{83C7344F-579A-4193-8FB1-98E915C02147}" srcOrd="1" destOrd="0" presId="urn:microsoft.com/office/officeart/2005/8/layout/orgChart1"/>
    <dgm:cxn modelId="{AC5D10B5-39B5-42BB-B151-04ACDB5EB40D}" type="presOf" srcId="{152259B2-24C1-4A95-AD5A-7A3F6E919BAB}" destId="{566D867D-C089-4A39-A3B0-3FCD63868B8B}" srcOrd="0" destOrd="0" presId="urn:microsoft.com/office/officeart/2005/8/layout/orgChart1"/>
    <dgm:cxn modelId="{8B0BABD2-76BD-4CC4-9B13-7A398ECE3AC2}" type="presOf" srcId="{1669CB65-9241-4DCE-8FAB-88E33A140FB7}" destId="{2E7E86DE-ED98-4E7F-AB1A-00653F91679A}" srcOrd="0" destOrd="0" presId="urn:microsoft.com/office/officeart/2005/8/layout/orgChart1"/>
    <dgm:cxn modelId="{13FEA7EA-FDDA-4D0D-A788-C564AE3655FA}" type="presOf" srcId="{1669CB65-9241-4DCE-8FAB-88E33A140FB7}" destId="{DAADC243-7324-4BB7-ABE3-8ACD21D1D119}" srcOrd="1" destOrd="0" presId="urn:microsoft.com/office/officeart/2005/8/layout/orgChart1"/>
    <dgm:cxn modelId="{A66EF1EC-5A3A-4FF4-ACFF-472527F2C3B4}" type="presOf" srcId="{430A8344-A968-42DA-BA9C-965C0401C710}" destId="{C61264C0-D04E-4211-B14F-CAEEEC9675FB}" srcOrd="0" destOrd="0" presId="urn:microsoft.com/office/officeart/2005/8/layout/orgChart1"/>
    <dgm:cxn modelId="{A1CCC9EE-1AB3-429B-AC6A-4742474B109F}" type="presOf" srcId="{152259B2-24C1-4A95-AD5A-7A3F6E919BAB}" destId="{5F5851E7-E45F-4B5E-B582-B50F061B411B}" srcOrd="1" destOrd="0" presId="urn:microsoft.com/office/officeart/2005/8/layout/orgChart1"/>
    <dgm:cxn modelId="{D0A1C1EF-3C9A-4F28-936C-5E8B0A5F781A}" type="presOf" srcId="{951E0103-3CF4-4E42-A8D0-0846C6E80E2A}" destId="{918BC318-5782-43F5-ABCC-43FA8BF517E2}" srcOrd="0" destOrd="0" presId="urn:microsoft.com/office/officeart/2005/8/layout/orgChart1"/>
    <dgm:cxn modelId="{69386FFC-5D78-4D4B-BFD6-6B576EA23F09}" srcId="{63154BCE-4CA0-4654-874B-1E1A257F3B92}" destId="{951E0103-3CF4-4E42-A8D0-0846C6E80E2A}" srcOrd="0" destOrd="0" parTransId="{B7462CFD-80B9-4D5D-B081-5FDA70980061}" sibTransId="{CBC1C26B-B1DD-4785-830B-D92C4C1E5740}"/>
    <dgm:cxn modelId="{33BFBE95-FDE4-4F8E-B9A6-D9F9200A6678}" type="presParOf" srcId="{C61264C0-D04E-4211-B14F-CAEEEC9675FB}" destId="{1EDDC828-8A38-4D9D-A9D8-EE93261847CA}" srcOrd="0" destOrd="0" presId="urn:microsoft.com/office/officeart/2005/8/layout/orgChart1"/>
    <dgm:cxn modelId="{C304E9E8-8A13-4DD4-9E79-0B2FF7D611E5}" type="presParOf" srcId="{1EDDC828-8A38-4D9D-A9D8-EE93261847CA}" destId="{1DBADB5F-7F16-4064-A532-2660C3D6F0DC}" srcOrd="0" destOrd="0" presId="urn:microsoft.com/office/officeart/2005/8/layout/orgChart1"/>
    <dgm:cxn modelId="{064F14BF-80E6-4457-A642-1E425ABE95C3}" type="presParOf" srcId="{1DBADB5F-7F16-4064-A532-2660C3D6F0DC}" destId="{94C3E53D-4B88-45C7-9DE5-76894CDDD615}" srcOrd="0" destOrd="0" presId="urn:microsoft.com/office/officeart/2005/8/layout/orgChart1"/>
    <dgm:cxn modelId="{EF5811B7-64A5-4D57-BC4A-04B52B6D72C4}" type="presParOf" srcId="{1DBADB5F-7F16-4064-A532-2660C3D6F0DC}" destId="{83C7344F-579A-4193-8FB1-98E915C02147}" srcOrd="1" destOrd="0" presId="urn:microsoft.com/office/officeart/2005/8/layout/orgChart1"/>
    <dgm:cxn modelId="{7D685CE0-F09B-45B1-A248-1F75A611B338}" type="presParOf" srcId="{1EDDC828-8A38-4D9D-A9D8-EE93261847CA}" destId="{425149CA-6440-48C2-8847-A3032DBD3B71}" srcOrd="1" destOrd="0" presId="urn:microsoft.com/office/officeart/2005/8/layout/orgChart1"/>
    <dgm:cxn modelId="{A981CFA5-BD86-4E2A-982A-8A3A4CDAC82E}" type="presParOf" srcId="{425149CA-6440-48C2-8847-A3032DBD3B71}" destId="{28E84F5F-0526-4690-866F-EE1514DF5276}" srcOrd="0" destOrd="0" presId="urn:microsoft.com/office/officeart/2005/8/layout/orgChart1"/>
    <dgm:cxn modelId="{951042D1-6FD6-4909-9A11-00B737395811}" type="presParOf" srcId="{425149CA-6440-48C2-8847-A3032DBD3B71}" destId="{C7FE1766-27B9-4BD3-B4CB-FED754B5F2BA}" srcOrd="1" destOrd="0" presId="urn:microsoft.com/office/officeart/2005/8/layout/orgChart1"/>
    <dgm:cxn modelId="{E1A8FD3E-785D-4D51-B682-933AC5488581}" type="presParOf" srcId="{C7FE1766-27B9-4BD3-B4CB-FED754B5F2BA}" destId="{92A7522F-D5E2-4B15-987E-D0DFD3EBF755}" srcOrd="0" destOrd="0" presId="urn:microsoft.com/office/officeart/2005/8/layout/orgChart1"/>
    <dgm:cxn modelId="{3B99F76D-2273-498B-B884-A544ECD7D619}" type="presParOf" srcId="{92A7522F-D5E2-4B15-987E-D0DFD3EBF755}" destId="{44BB1030-EEC8-4F1B-BCA3-116A710C6FAD}" srcOrd="0" destOrd="0" presId="urn:microsoft.com/office/officeart/2005/8/layout/orgChart1"/>
    <dgm:cxn modelId="{C833BDAD-418C-4722-BA41-AE74899A361C}" type="presParOf" srcId="{92A7522F-D5E2-4B15-987E-D0DFD3EBF755}" destId="{FDCA8DCA-A627-4E85-B8E2-E0C8A8ED6D43}" srcOrd="1" destOrd="0" presId="urn:microsoft.com/office/officeart/2005/8/layout/orgChart1"/>
    <dgm:cxn modelId="{5FC1E606-E3D2-4D4D-94C9-74904C622A3B}" type="presParOf" srcId="{C7FE1766-27B9-4BD3-B4CB-FED754B5F2BA}" destId="{F19CBD3A-A134-49BF-9682-54DED6E44730}" srcOrd="1" destOrd="0" presId="urn:microsoft.com/office/officeart/2005/8/layout/orgChart1"/>
    <dgm:cxn modelId="{55B5CC9C-A82F-45EE-A3C2-420FECC090F6}" type="presParOf" srcId="{F19CBD3A-A134-49BF-9682-54DED6E44730}" destId="{52820F80-56BC-46B4-88C7-D5FF61DE432E}" srcOrd="0" destOrd="0" presId="urn:microsoft.com/office/officeart/2005/8/layout/orgChart1"/>
    <dgm:cxn modelId="{CF4417AA-238F-4D8A-A2D9-225174456D38}" type="presParOf" srcId="{F19CBD3A-A134-49BF-9682-54DED6E44730}" destId="{BA667902-D256-4311-82FF-A6AA427AA04E}" srcOrd="1" destOrd="0" presId="urn:microsoft.com/office/officeart/2005/8/layout/orgChart1"/>
    <dgm:cxn modelId="{8C054075-ABC1-4933-B38D-997FC7FE3C9D}" type="presParOf" srcId="{BA667902-D256-4311-82FF-A6AA427AA04E}" destId="{F98111F6-0F4C-4F1A-8CAC-5ACD6C527A05}" srcOrd="0" destOrd="0" presId="urn:microsoft.com/office/officeart/2005/8/layout/orgChart1"/>
    <dgm:cxn modelId="{8A632437-B0CC-42AD-9632-BAD146E5D064}" type="presParOf" srcId="{F98111F6-0F4C-4F1A-8CAC-5ACD6C527A05}" destId="{918BC318-5782-43F5-ABCC-43FA8BF517E2}" srcOrd="0" destOrd="0" presId="urn:microsoft.com/office/officeart/2005/8/layout/orgChart1"/>
    <dgm:cxn modelId="{093D2C87-5F13-45DF-968D-1FE5C8EDD151}" type="presParOf" srcId="{F98111F6-0F4C-4F1A-8CAC-5ACD6C527A05}" destId="{18F12A84-947F-4772-BEA6-7F1EAA0492BA}" srcOrd="1" destOrd="0" presId="urn:microsoft.com/office/officeart/2005/8/layout/orgChart1"/>
    <dgm:cxn modelId="{3A330939-848B-4F72-8D7E-9DD19E811B25}" type="presParOf" srcId="{BA667902-D256-4311-82FF-A6AA427AA04E}" destId="{E08B2C32-82F5-49AB-AB51-8B6C3452AD2F}" srcOrd="1" destOrd="0" presId="urn:microsoft.com/office/officeart/2005/8/layout/orgChart1"/>
    <dgm:cxn modelId="{ACDCB136-075E-41CD-9D9F-641490B43E77}" type="presParOf" srcId="{BA667902-D256-4311-82FF-A6AA427AA04E}" destId="{116A2348-6431-46CB-88F3-CD4EE7CE8477}" srcOrd="2" destOrd="0" presId="urn:microsoft.com/office/officeart/2005/8/layout/orgChart1"/>
    <dgm:cxn modelId="{F2A24F48-62F8-4697-A05A-16503E751708}" type="presParOf" srcId="{C7FE1766-27B9-4BD3-B4CB-FED754B5F2BA}" destId="{7616CA3E-A895-44A0-BFAD-88249232C4F5}" srcOrd="2" destOrd="0" presId="urn:microsoft.com/office/officeart/2005/8/layout/orgChart1"/>
    <dgm:cxn modelId="{CF4F8CCE-6991-4CAF-891D-802FF710B9CE}" type="presParOf" srcId="{425149CA-6440-48C2-8847-A3032DBD3B71}" destId="{722196C6-5D10-4FA4-B0BE-3A9DAFD8B113}" srcOrd="2" destOrd="0" presId="urn:microsoft.com/office/officeart/2005/8/layout/orgChart1"/>
    <dgm:cxn modelId="{7F4B4B16-2AE6-4581-A2A6-15CA2DB9195B}" type="presParOf" srcId="{425149CA-6440-48C2-8847-A3032DBD3B71}" destId="{61A5D228-B0A7-49E9-BA14-12334FBF6E17}" srcOrd="3" destOrd="0" presId="urn:microsoft.com/office/officeart/2005/8/layout/orgChart1"/>
    <dgm:cxn modelId="{A6B6C63A-8552-4974-B75D-477927A1C488}" type="presParOf" srcId="{61A5D228-B0A7-49E9-BA14-12334FBF6E17}" destId="{3380C58E-262B-4DCB-AEC6-09C249878837}" srcOrd="0" destOrd="0" presId="urn:microsoft.com/office/officeart/2005/8/layout/orgChart1"/>
    <dgm:cxn modelId="{5AAE02A9-35ED-4DCB-88E6-B5720D9F17ED}" type="presParOf" srcId="{3380C58E-262B-4DCB-AEC6-09C249878837}" destId="{2E7E86DE-ED98-4E7F-AB1A-00653F91679A}" srcOrd="0" destOrd="0" presId="urn:microsoft.com/office/officeart/2005/8/layout/orgChart1"/>
    <dgm:cxn modelId="{18CE510D-3034-47B7-A8D8-E11EED83151D}" type="presParOf" srcId="{3380C58E-262B-4DCB-AEC6-09C249878837}" destId="{DAADC243-7324-4BB7-ABE3-8ACD21D1D119}" srcOrd="1" destOrd="0" presId="urn:microsoft.com/office/officeart/2005/8/layout/orgChart1"/>
    <dgm:cxn modelId="{3C3BBDB8-4189-4403-AC13-8F9115171427}" type="presParOf" srcId="{61A5D228-B0A7-49E9-BA14-12334FBF6E17}" destId="{4001A650-30A2-43A7-AB9B-56FE228D0A5D}" srcOrd="1" destOrd="0" presId="urn:microsoft.com/office/officeart/2005/8/layout/orgChart1"/>
    <dgm:cxn modelId="{D100D639-9D76-49DE-B5BE-8D63361E8659}" type="presParOf" srcId="{4001A650-30A2-43A7-AB9B-56FE228D0A5D}" destId="{30103C58-1B86-452A-8DF2-6FB5B00DFC1D}" srcOrd="0" destOrd="0" presId="urn:microsoft.com/office/officeart/2005/8/layout/orgChart1"/>
    <dgm:cxn modelId="{BB631747-3C2C-4FEB-BC1F-27B70F297A6A}" type="presParOf" srcId="{4001A650-30A2-43A7-AB9B-56FE228D0A5D}" destId="{82B44F14-4BBC-4B72-9F8F-1CD32F812BD0}" srcOrd="1" destOrd="0" presId="urn:microsoft.com/office/officeart/2005/8/layout/orgChart1"/>
    <dgm:cxn modelId="{4BA0C7AF-C753-4F95-AE6F-4316DCD4EC87}" type="presParOf" srcId="{82B44F14-4BBC-4B72-9F8F-1CD32F812BD0}" destId="{35D872DA-D774-410D-853C-C28992C08B46}" srcOrd="0" destOrd="0" presId="urn:microsoft.com/office/officeart/2005/8/layout/orgChart1"/>
    <dgm:cxn modelId="{ED7CD81B-284E-42DF-BF39-14D9D3E1D114}" type="presParOf" srcId="{35D872DA-D774-410D-853C-C28992C08B46}" destId="{566D867D-C089-4A39-A3B0-3FCD63868B8B}" srcOrd="0" destOrd="0" presId="urn:microsoft.com/office/officeart/2005/8/layout/orgChart1"/>
    <dgm:cxn modelId="{A44D7BAA-0C36-4198-9F43-DF1273850F3A}" type="presParOf" srcId="{35D872DA-D774-410D-853C-C28992C08B46}" destId="{5F5851E7-E45F-4B5E-B582-B50F061B411B}" srcOrd="1" destOrd="0" presId="urn:microsoft.com/office/officeart/2005/8/layout/orgChart1"/>
    <dgm:cxn modelId="{E1593C9A-D225-45C3-8539-B9B15665E3AA}" type="presParOf" srcId="{82B44F14-4BBC-4B72-9F8F-1CD32F812BD0}" destId="{887D3DEC-8E53-47C3-9B23-5DDD41D638D1}" srcOrd="1" destOrd="0" presId="urn:microsoft.com/office/officeart/2005/8/layout/orgChart1"/>
    <dgm:cxn modelId="{8F93D5E6-1D0A-4D48-BD8D-B7A9AF767057}" type="presParOf" srcId="{82B44F14-4BBC-4B72-9F8F-1CD32F812BD0}" destId="{94293122-98CF-4683-B072-1D37D0F149D4}" srcOrd="2" destOrd="0" presId="urn:microsoft.com/office/officeart/2005/8/layout/orgChart1"/>
    <dgm:cxn modelId="{179EBD19-9BA1-467F-8003-F2BDA90C66B1}" type="presParOf" srcId="{61A5D228-B0A7-49E9-BA14-12334FBF6E17}" destId="{B7A5E4D7-3152-4E19-B8FC-B368002756B7}" srcOrd="2" destOrd="0" presId="urn:microsoft.com/office/officeart/2005/8/layout/orgChart1"/>
    <dgm:cxn modelId="{4DA0E9EF-80BC-402D-ABFF-B77BC5F08BC5}" type="presParOf" srcId="{1EDDC828-8A38-4D9D-A9D8-EE93261847CA}" destId="{46C1D131-6A6B-4321-89C5-7837806906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E9AA6-EA2D-42A1-A83C-869F4079A437}">
      <dsp:nvSpPr>
        <dsp:cNvPr id="0" name=""/>
        <dsp:cNvSpPr/>
      </dsp:nvSpPr>
      <dsp:spPr>
        <a:xfrm>
          <a:off x="2974989" y="1812593"/>
          <a:ext cx="1741605" cy="1283016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Tomador</a:t>
          </a:r>
          <a:r>
            <a:rPr lang="en-GB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GB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decisões</a:t>
          </a:r>
          <a:endParaRPr lang="en-GB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0041" y="2000486"/>
        <a:ext cx="1231501" cy="907230"/>
      </dsp:txXfrm>
    </dsp:sp>
    <dsp:sp modelId="{999E6C16-7618-4003-A3CC-153ACB574FBD}">
      <dsp:nvSpPr>
        <dsp:cNvPr id="0" name=""/>
        <dsp:cNvSpPr/>
      </dsp:nvSpPr>
      <dsp:spPr>
        <a:xfrm rot="16200000">
          <a:off x="3435071" y="1389237"/>
          <a:ext cx="821442" cy="25270"/>
        </a:xfrm>
        <a:custGeom>
          <a:avLst/>
          <a:gdLst/>
          <a:ahLst/>
          <a:cxnLst/>
          <a:rect l="0" t="0" r="0" b="0"/>
          <a:pathLst>
            <a:path>
              <a:moveTo>
                <a:pt x="0" y="12635"/>
              </a:moveTo>
              <a:lnTo>
                <a:pt x="821442" y="126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5256" y="1381336"/>
        <a:ext cx="41072" cy="41072"/>
      </dsp:txXfrm>
    </dsp:sp>
    <dsp:sp modelId="{5C7D4CE6-1745-4506-B4FE-2CBC592D65BF}">
      <dsp:nvSpPr>
        <dsp:cNvPr id="0" name=""/>
        <dsp:cNvSpPr/>
      </dsp:nvSpPr>
      <dsp:spPr>
        <a:xfrm>
          <a:off x="2690084" y="155696"/>
          <a:ext cx="2311415" cy="8354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r>
            <a:rPr lang="en-US" sz="1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Mercado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8583" y="278045"/>
        <a:ext cx="1634417" cy="590756"/>
      </dsp:txXfrm>
    </dsp:sp>
    <dsp:sp modelId="{EED4D542-84E2-4FEE-8347-AE659D70D71E}">
      <dsp:nvSpPr>
        <dsp:cNvPr id="0" name=""/>
        <dsp:cNvSpPr/>
      </dsp:nvSpPr>
      <dsp:spPr>
        <a:xfrm rot="19288489">
          <a:off x="4391047" y="1838511"/>
          <a:ext cx="424161" cy="25270"/>
        </a:xfrm>
        <a:custGeom>
          <a:avLst/>
          <a:gdLst/>
          <a:ahLst/>
          <a:cxnLst/>
          <a:rect l="0" t="0" r="0" b="0"/>
          <a:pathLst>
            <a:path>
              <a:moveTo>
                <a:pt x="0" y="12635"/>
              </a:moveTo>
              <a:lnTo>
                <a:pt x="424161" y="126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2523" y="1840542"/>
        <a:ext cx="21208" cy="21208"/>
      </dsp:txXfrm>
    </dsp:sp>
    <dsp:sp modelId="{1797BAF4-6633-444F-B75B-3B9462B4FBC2}">
      <dsp:nvSpPr>
        <dsp:cNvPr id="0" name=""/>
        <dsp:cNvSpPr/>
      </dsp:nvSpPr>
      <dsp:spPr>
        <a:xfrm>
          <a:off x="4207535" y="763317"/>
          <a:ext cx="2237984" cy="102378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r>
            <a:rPr lang="en-US" sz="1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Contábeis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35280" y="913246"/>
        <a:ext cx="1582494" cy="723924"/>
      </dsp:txXfrm>
    </dsp:sp>
    <dsp:sp modelId="{78D0175F-A3F2-48E2-8B37-80F5FD5466E4}">
      <dsp:nvSpPr>
        <dsp:cNvPr id="0" name=""/>
        <dsp:cNvSpPr/>
      </dsp:nvSpPr>
      <dsp:spPr>
        <a:xfrm rot="18225">
          <a:off x="4716571" y="2446479"/>
          <a:ext cx="149797" cy="25270"/>
        </a:xfrm>
        <a:custGeom>
          <a:avLst/>
          <a:gdLst/>
          <a:ahLst/>
          <a:cxnLst/>
          <a:rect l="0" t="0" r="0" b="0"/>
          <a:pathLst>
            <a:path>
              <a:moveTo>
                <a:pt x="0" y="12635"/>
              </a:moveTo>
              <a:lnTo>
                <a:pt x="149797" y="126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87725" y="2455370"/>
        <a:ext cx="7489" cy="7489"/>
      </dsp:txXfrm>
    </dsp:sp>
    <dsp:sp modelId="{53C116F9-C16E-44B1-AA69-E8C896FB1A50}">
      <dsp:nvSpPr>
        <dsp:cNvPr id="0" name=""/>
        <dsp:cNvSpPr/>
      </dsp:nvSpPr>
      <dsp:spPr>
        <a:xfrm>
          <a:off x="4866170" y="2048944"/>
          <a:ext cx="2701645" cy="8354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 Macroeconômicas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61817" y="2171293"/>
        <a:ext cx="1910351" cy="590756"/>
      </dsp:txXfrm>
    </dsp:sp>
    <dsp:sp modelId="{07D653DA-53C6-4D0C-913D-71EA4FA6F8DC}">
      <dsp:nvSpPr>
        <dsp:cNvPr id="0" name=""/>
        <dsp:cNvSpPr/>
      </dsp:nvSpPr>
      <dsp:spPr>
        <a:xfrm rot="2311511">
          <a:off x="4379955" y="3076160"/>
          <a:ext cx="526074" cy="25270"/>
        </a:xfrm>
        <a:custGeom>
          <a:avLst/>
          <a:gdLst/>
          <a:ahLst/>
          <a:cxnLst/>
          <a:rect l="0" t="0" r="0" b="0"/>
          <a:pathLst>
            <a:path>
              <a:moveTo>
                <a:pt x="0" y="12635"/>
              </a:moveTo>
              <a:lnTo>
                <a:pt x="526074" y="126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29840" y="3075643"/>
        <a:ext cx="26303" cy="26303"/>
      </dsp:txXfrm>
    </dsp:sp>
    <dsp:sp modelId="{6237F52F-FEFF-485D-B49B-CCA1F0733A7E}">
      <dsp:nvSpPr>
        <dsp:cNvPr id="0" name=""/>
        <dsp:cNvSpPr/>
      </dsp:nvSpPr>
      <dsp:spPr>
        <a:xfrm>
          <a:off x="4170820" y="3215266"/>
          <a:ext cx="2311415" cy="83545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Assimetria de informações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09319" y="3337615"/>
        <a:ext cx="1634417" cy="590756"/>
      </dsp:txXfrm>
    </dsp:sp>
    <dsp:sp modelId="{FFAEC15F-0DA8-47CE-B82C-CF0743C1DE14}">
      <dsp:nvSpPr>
        <dsp:cNvPr id="0" name=""/>
        <dsp:cNvSpPr/>
      </dsp:nvSpPr>
      <dsp:spPr>
        <a:xfrm rot="5400000">
          <a:off x="3435071" y="3493695"/>
          <a:ext cx="821442" cy="25270"/>
        </a:xfrm>
        <a:custGeom>
          <a:avLst/>
          <a:gdLst/>
          <a:ahLst/>
          <a:cxnLst/>
          <a:rect l="0" t="0" r="0" b="0"/>
          <a:pathLst>
            <a:path>
              <a:moveTo>
                <a:pt x="0" y="12635"/>
              </a:moveTo>
              <a:lnTo>
                <a:pt x="821442" y="126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5256" y="3485794"/>
        <a:ext cx="41072" cy="41072"/>
      </dsp:txXfrm>
    </dsp:sp>
    <dsp:sp modelId="{1597D842-AD65-4029-98C5-E246018C97A2}">
      <dsp:nvSpPr>
        <dsp:cNvPr id="0" name=""/>
        <dsp:cNvSpPr/>
      </dsp:nvSpPr>
      <dsp:spPr>
        <a:xfrm>
          <a:off x="2690084" y="3917051"/>
          <a:ext cx="2311415" cy="83545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Bases de dados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8583" y="4039400"/>
        <a:ext cx="1634417" cy="590756"/>
      </dsp:txXfrm>
    </dsp:sp>
    <dsp:sp modelId="{00A21C36-7579-4EE6-BD5B-4BF62621FCDD}">
      <dsp:nvSpPr>
        <dsp:cNvPr id="0" name=""/>
        <dsp:cNvSpPr/>
      </dsp:nvSpPr>
      <dsp:spPr>
        <a:xfrm rot="8506404">
          <a:off x="2791894" y="3069080"/>
          <a:ext cx="514207" cy="25270"/>
        </a:xfrm>
        <a:custGeom>
          <a:avLst/>
          <a:gdLst/>
          <a:ahLst/>
          <a:cxnLst/>
          <a:rect l="0" t="0" r="0" b="0"/>
          <a:pathLst>
            <a:path>
              <a:moveTo>
                <a:pt x="0" y="12635"/>
              </a:moveTo>
              <a:lnTo>
                <a:pt x="514207" y="126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036143" y="3068860"/>
        <a:ext cx="25710" cy="25710"/>
      </dsp:txXfrm>
    </dsp:sp>
    <dsp:sp modelId="{D2FE55D6-A210-4946-998F-9CC172E54922}">
      <dsp:nvSpPr>
        <dsp:cNvPr id="0" name=""/>
        <dsp:cNvSpPr/>
      </dsp:nvSpPr>
      <dsp:spPr>
        <a:xfrm>
          <a:off x="1209312" y="3202740"/>
          <a:ext cx="2311415" cy="8354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Econômico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47811" y="3325089"/>
        <a:ext cx="1634417" cy="590756"/>
      </dsp:txXfrm>
    </dsp:sp>
    <dsp:sp modelId="{0E44F422-A915-43C0-9197-8871C67241CB}">
      <dsp:nvSpPr>
        <dsp:cNvPr id="0" name=""/>
        <dsp:cNvSpPr/>
      </dsp:nvSpPr>
      <dsp:spPr>
        <a:xfrm rot="10819156">
          <a:off x="2743360" y="2435968"/>
          <a:ext cx="231655" cy="25270"/>
        </a:xfrm>
        <a:custGeom>
          <a:avLst/>
          <a:gdLst/>
          <a:ahLst/>
          <a:cxnLst/>
          <a:rect l="0" t="0" r="0" b="0"/>
          <a:pathLst>
            <a:path>
              <a:moveTo>
                <a:pt x="0" y="12635"/>
              </a:moveTo>
              <a:lnTo>
                <a:pt x="231655" y="126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853397" y="2442812"/>
        <a:ext cx="11582" cy="11582"/>
      </dsp:txXfrm>
    </dsp:sp>
    <dsp:sp modelId="{422E2268-6937-4543-9B34-56D0B45D1E2F}">
      <dsp:nvSpPr>
        <dsp:cNvPr id="0" name=""/>
        <dsp:cNvSpPr/>
      </dsp:nvSpPr>
      <dsp:spPr>
        <a:xfrm>
          <a:off x="432084" y="2023791"/>
          <a:ext cx="2311415" cy="835454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Moderna</a:t>
          </a:r>
          <a:r>
            <a:rPr lang="en-US" sz="1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Teoria</a:t>
          </a:r>
          <a:r>
            <a:rPr lang="en-US" sz="1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Financeira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0583" y="2146140"/>
        <a:ext cx="1634417" cy="590756"/>
      </dsp:txXfrm>
    </dsp:sp>
    <dsp:sp modelId="{DC7B1AA8-E44B-4D5B-A7A7-80E4065D8E10}">
      <dsp:nvSpPr>
        <dsp:cNvPr id="0" name=""/>
        <dsp:cNvSpPr/>
      </dsp:nvSpPr>
      <dsp:spPr>
        <a:xfrm rot="13111511">
          <a:off x="2785555" y="1806772"/>
          <a:ext cx="526074" cy="25270"/>
        </a:xfrm>
        <a:custGeom>
          <a:avLst/>
          <a:gdLst/>
          <a:ahLst/>
          <a:cxnLst/>
          <a:rect l="0" t="0" r="0" b="0"/>
          <a:pathLst>
            <a:path>
              <a:moveTo>
                <a:pt x="0" y="12635"/>
              </a:moveTo>
              <a:lnTo>
                <a:pt x="526074" y="126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035440" y="1806255"/>
        <a:ext cx="26303" cy="26303"/>
      </dsp:txXfrm>
    </dsp:sp>
    <dsp:sp modelId="{E11D4186-CDFF-4EA0-B921-94B1C8778122}">
      <dsp:nvSpPr>
        <dsp:cNvPr id="0" name=""/>
        <dsp:cNvSpPr/>
      </dsp:nvSpPr>
      <dsp:spPr>
        <a:xfrm>
          <a:off x="1209349" y="857481"/>
          <a:ext cx="2311415" cy="8354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Choques</a:t>
          </a:r>
          <a:r>
            <a:rPr lang="en-US" sz="1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econômicos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47848" y="979830"/>
        <a:ext cx="1634417" cy="590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45325-29D8-4A6D-9203-D70B089E4CCD}">
      <dsp:nvSpPr>
        <dsp:cNvPr id="0" name=""/>
        <dsp:cNvSpPr/>
      </dsp:nvSpPr>
      <dsp:spPr>
        <a:xfrm rot="5400000">
          <a:off x="4569487" y="-1826044"/>
          <a:ext cx="826660" cy="46897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Crescimento da receita, margem-alvo e probabilidade de sobrevivência.</a:t>
          </a:r>
        </a:p>
      </dsp:txBody>
      <dsp:txXfrm rot="-5400000">
        <a:off x="2637962" y="145835"/>
        <a:ext cx="4649357" cy="745952"/>
      </dsp:txXfrm>
    </dsp:sp>
    <dsp:sp modelId="{E3066CCC-ED1F-496F-BB01-17B6ED8A058D}">
      <dsp:nvSpPr>
        <dsp:cNvPr id="0" name=""/>
        <dsp:cNvSpPr/>
      </dsp:nvSpPr>
      <dsp:spPr>
        <a:xfrm>
          <a:off x="0" y="2148"/>
          <a:ext cx="2637962" cy="1033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Empresas Jovens</a:t>
          </a:r>
        </a:p>
      </dsp:txBody>
      <dsp:txXfrm>
        <a:off x="50443" y="52591"/>
        <a:ext cx="2537076" cy="932439"/>
      </dsp:txXfrm>
    </dsp:sp>
    <dsp:sp modelId="{4AC9995C-08AE-45B0-8AD5-2C7E9402AEAF}">
      <dsp:nvSpPr>
        <dsp:cNvPr id="0" name=""/>
        <dsp:cNvSpPr/>
      </dsp:nvSpPr>
      <dsp:spPr>
        <a:xfrm rot="5400000">
          <a:off x="4569487" y="-741052"/>
          <a:ext cx="826660" cy="46897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Níveis e qualidade dos investimentos, margens de lucratividade.</a:t>
          </a:r>
        </a:p>
      </dsp:txBody>
      <dsp:txXfrm rot="-5400000">
        <a:off x="2637962" y="1230827"/>
        <a:ext cx="4649357" cy="745952"/>
      </dsp:txXfrm>
    </dsp:sp>
    <dsp:sp modelId="{EAB1CF46-2A96-472E-81B4-48E698716DC8}">
      <dsp:nvSpPr>
        <dsp:cNvPr id="0" name=""/>
        <dsp:cNvSpPr/>
      </dsp:nvSpPr>
      <dsp:spPr>
        <a:xfrm>
          <a:off x="0" y="1087140"/>
          <a:ext cx="2637962" cy="1033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Empresas com crescimento acelerado</a:t>
          </a:r>
        </a:p>
      </dsp:txBody>
      <dsp:txXfrm>
        <a:off x="50443" y="1137583"/>
        <a:ext cx="2537076" cy="932439"/>
      </dsp:txXfrm>
    </dsp:sp>
    <dsp:sp modelId="{2529C8E6-F126-4027-BE11-B4DA4B6424C9}">
      <dsp:nvSpPr>
        <dsp:cNvPr id="0" name=""/>
        <dsp:cNvSpPr/>
      </dsp:nvSpPr>
      <dsp:spPr>
        <a:xfrm rot="5400000">
          <a:off x="4569487" y="343939"/>
          <a:ext cx="826660" cy="46897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Endividamento, pagamento de dividendos.</a:t>
          </a:r>
        </a:p>
      </dsp:txBody>
      <dsp:txXfrm rot="-5400000">
        <a:off x="2637962" y="2315818"/>
        <a:ext cx="4649357" cy="745952"/>
      </dsp:txXfrm>
    </dsp:sp>
    <dsp:sp modelId="{797C3180-3AC6-4313-B237-72E30D5D53F0}">
      <dsp:nvSpPr>
        <dsp:cNvPr id="0" name=""/>
        <dsp:cNvSpPr/>
      </dsp:nvSpPr>
      <dsp:spPr>
        <a:xfrm>
          <a:off x="0" y="2172132"/>
          <a:ext cx="2637962" cy="1033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Empresas Maduras</a:t>
          </a:r>
        </a:p>
      </dsp:txBody>
      <dsp:txXfrm>
        <a:off x="50443" y="2222575"/>
        <a:ext cx="2537076" cy="932439"/>
      </dsp:txXfrm>
    </dsp:sp>
    <dsp:sp modelId="{9D55CC48-A7F7-41AB-BA47-47A27CDE8329}">
      <dsp:nvSpPr>
        <dsp:cNvPr id="0" name=""/>
        <dsp:cNvSpPr/>
      </dsp:nvSpPr>
      <dsp:spPr>
        <a:xfrm rot="5400000">
          <a:off x="4569487" y="1428932"/>
          <a:ext cx="826660" cy="46897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Valor da empresa em continuidade e descontinuidade, probabilidade de insolvência </a:t>
          </a:r>
        </a:p>
      </dsp:txBody>
      <dsp:txXfrm rot="-5400000">
        <a:off x="2637962" y="3400811"/>
        <a:ext cx="4649357" cy="745952"/>
      </dsp:txXfrm>
    </dsp:sp>
    <dsp:sp modelId="{FF34D0FE-AB9F-483B-BAC6-0652EE9FDA8D}">
      <dsp:nvSpPr>
        <dsp:cNvPr id="0" name=""/>
        <dsp:cNvSpPr/>
      </dsp:nvSpPr>
      <dsp:spPr>
        <a:xfrm>
          <a:off x="0" y="3257124"/>
          <a:ext cx="2637962" cy="1033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Empresas Decadentes</a:t>
          </a:r>
        </a:p>
      </dsp:txBody>
      <dsp:txXfrm>
        <a:off x="50443" y="3307567"/>
        <a:ext cx="2537076" cy="932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A6E99-9BEA-4E95-8474-501BC16F3896}">
      <dsp:nvSpPr>
        <dsp:cNvPr id="0" name=""/>
        <dsp:cNvSpPr/>
      </dsp:nvSpPr>
      <dsp:spPr>
        <a:xfrm>
          <a:off x="2709237" y="2520280"/>
          <a:ext cx="586729" cy="1197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3364" y="0"/>
              </a:lnTo>
              <a:lnTo>
                <a:pt x="293364" y="1197133"/>
              </a:lnTo>
              <a:lnTo>
                <a:pt x="586729" y="11971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969272" y="3085516"/>
        <a:ext cx="66659" cy="66659"/>
      </dsp:txXfrm>
    </dsp:sp>
    <dsp:sp modelId="{CD8ECF9D-A470-4AFE-B9BB-F324929B11B4}">
      <dsp:nvSpPr>
        <dsp:cNvPr id="0" name=""/>
        <dsp:cNvSpPr/>
      </dsp:nvSpPr>
      <dsp:spPr>
        <a:xfrm>
          <a:off x="2709237" y="2474560"/>
          <a:ext cx="5867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6729" y="45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987933" y="2505611"/>
        <a:ext cx="29336" cy="29336"/>
      </dsp:txXfrm>
    </dsp:sp>
    <dsp:sp modelId="{86AB5ED2-1F32-457E-ACB3-3B02D95A9B6C}">
      <dsp:nvSpPr>
        <dsp:cNvPr id="0" name=""/>
        <dsp:cNvSpPr/>
      </dsp:nvSpPr>
      <dsp:spPr>
        <a:xfrm>
          <a:off x="2709237" y="1323146"/>
          <a:ext cx="586729" cy="1197133"/>
        </a:xfrm>
        <a:custGeom>
          <a:avLst/>
          <a:gdLst/>
          <a:ahLst/>
          <a:cxnLst/>
          <a:rect l="0" t="0" r="0" b="0"/>
          <a:pathLst>
            <a:path>
              <a:moveTo>
                <a:pt x="0" y="1197133"/>
              </a:moveTo>
              <a:lnTo>
                <a:pt x="293364" y="1197133"/>
              </a:lnTo>
              <a:lnTo>
                <a:pt x="293364" y="0"/>
              </a:lnTo>
              <a:lnTo>
                <a:pt x="58672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969272" y="1888383"/>
        <a:ext cx="66659" cy="66659"/>
      </dsp:txXfrm>
    </dsp:sp>
    <dsp:sp modelId="{9BD6EDD6-DFF7-4715-841E-787AE24D8426}">
      <dsp:nvSpPr>
        <dsp:cNvPr id="0" name=""/>
        <dsp:cNvSpPr/>
      </dsp:nvSpPr>
      <dsp:spPr>
        <a:xfrm rot="16200000">
          <a:off x="-289896" y="2041426"/>
          <a:ext cx="5040560" cy="957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Política de Distribuição de Dividendos</a:t>
          </a:r>
        </a:p>
      </dsp:txBody>
      <dsp:txXfrm>
        <a:off x="-289896" y="2041426"/>
        <a:ext cx="5040560" cy="957706"/>
      </dsp:txXfrm>
    </dsp:sp>
    <dsp:sp modelId="{7E5AB62E-FAF1-4DD7-9B7C-9348F5FA2876}">
      <dsp:nvSpPr>
        <dsp:cNvPr id="0" name=""/>
        <dsp:cNvSpPr/>
      </dsp:nvSpPr>
      <dsp:spPr>
        <a:xfrm>
          <a:off x="3295966" y="844293"/>
          <a:ext cx="3141276" cy="9577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Sinalização ao mercado</a:t>
          </a:r>
        </a:p>
      </dsp:txBody>
      <dsp:txXfrm>
        <a:off x="3295966" y="844293"/>
        <a:ext cx="3141276" cy="957706"/>
      </dsp:txXfrm>
    </dsp:sp>
    <dsp:sp modelId="{73C0061E-A86B-496D-A579-369FC7FCB6A9}">
      <dsp:nvSpPr>
        <dsp:cNvPr id="0" name=""/>
        <dsp:cNvSpPr/>
      </dsp:nvSpPr>
      <dsp:spPr>
        <a:xfrm>
          <a:off x="3295966" y="2041426"/>
          <a:ext cx="3141276" cy="9577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Capacidade de pagamento de dividendos</a:t>
          </a:r>
        </a:p>
      </dsp:txBody>
      <dsp:txXfrm>
        <a:off x="3295966" y="2041426"/>
        <a:ext cx="3141276" cy="957706"/>
      </dsp:txXfrm>
    </dsp:sp>
    <dsp:sp modelId="{0EA88CDF-0994-4AA0-895F-84CCEA65371D}">
      <dsp:nvSpPr>
        <dsp:cNvPr id="0" name=""/>
        <dsp:cNvSpPr/>
      </dsp:nvSpPr>
      <dsp:spPr>
        <a:xfrm>
          <a:off x="3295966" y="3238559"/>
          <a:ext cx="3141276" cy="9577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Remuneração dos acionistas</a:t>
          </a:r>
        </a:p>
      </dsp:txBody>
      <dsp:txXfrm>
        <a:off x="3295966" y="3238559"/>
        <a:ext cx="3141276" cy="9577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8AFD7-7796-47FC-BE17-12591FBFEDF9}">
      <dsp:nvSpPr>
        <dsp:cNvPr id="0" name=""/>
        <dsp:cNvSpPr/>
      </dsp:nvSpPr>
      <dsp:spPr>
        <a:xfrm>
          <a:off x="0" y="0"/>
          <a:ext cx="5181600" cy="1252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Estratégias Financeiras e Capacidades Diferenciadoras</a:t>
          </a:r>
        </a:p>
      </dsp:txBody>
      <dsp:txXfrm>
        <a:off x="36691" y="36691"/>
        <a:ext cx="3829821" cy="1179333"/>
      </dsp:txXfrm>
    </dsp:sp>
    <dsp:sp modelId="{F010283A-321A-4599-AE37-592979288611}">
      <dsp:nvSpPr>
        <dsp:cNvPr id="0" name=""/>
        <dsp:cNvSpPr/>
      </dsp:nvSpPr>
      <dsp:spPr>
        <a:xfrm>
          <a:off x="457199" y="1461501"/>
          <a:ext cx="5181600" cy="1252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Criação de Valor</a:t>
          </a:r>
        </a:p>
      </dsp:txBody>
      <dsp:txXfrm>
        <a:off x="493890" y="1498192"/>
        <a:ext cx="3836752" cy="1179333"/>
      </dsp:txXfrm>
    </dsp:sp>
    <dsp:sp modelId="{93377598-FAD3-416D-BC4D-7C57A6A05036}">
      <dsp:nvSpPr>
        <dsp:cNvPr id="0" name=""/>
        <dsp:cNvSpPr/>
      </dsp:nvSpPr>
      <dsp:spPr>
        <a:xfrm>
          <a:off x="914399" y="2923002"/>
          <a:ext cx="5181600" cy="1252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Valor de Mercado-Riqueza</a:t>
          </a:r>
        </a:p>
      </dsp:txBody>
      <dsp:txXfrm>
        <a:off x="951090" y="2959693"/>
        <a:ext cx="3836752" cy="1179333"/>
      </dsp:txXfrm>
    </dsp:sp>
    <dsp:sp modelId="{08BA29F7-3AF5-413D-8FF6-B22A1BBA7EB8}">
      <dsp:nvSpPr>
        <dsp:cNvPr id="0" name=""/>
        <dsp:cNvSpPr/>
      </dsp:nvSpPr>
      <dsp:spPr>
        <a:xfrm>
          <a:off x="4367334" y="949975"/>
          <a:ext cx="814265" cy="81426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4550544" y="949975"/>
        <a:ext cx="447845" cy="612734"/>
      </dsp:txXfrm>
    </dsp:sp>
    <dsp:sp modelId="{065B107F-C935-4AF2-8507-13CE7C1D0CFB}">
      <dsp:nvSpPr>
        <dsp:cNvPr id="0" name=""/>
        <dsp:cNvSpPr/>
      </dsp:nvSpPr>
      <dsp:spPr>
        <a:xfrm>
          <a:off x="4824534" y="2403125"/>
          <a:ext cx="814265" cy="81426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/>
        </a:p>
      </dsp:txBody>
      <dsp:txXfrm>
        <a:off x="5007744" y="2403125"/>
        <a:ext cx="447845" cy="6127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03C58-1B86-452A-8DF2-6FB5B00DFC1D}">
      <dsp:nvSpPr>
        <dsp:cNvPr id="0" name=""/>
        <dsp:cNvSpPr/>
      </dsp:nvSpPr>
      <dsp:spPr>
        <a:xfrm>
          <a:off x="3726609" y="1922573"/>
          <a:ext cx="237922" cy="729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628"/>
              </a:lnTo>
              <a:lnTo>
                <a:pt x="237922" y="729628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196C6-5D10-4FA4-B0BE-3A9DAFD8B113}">
      <dsp:nvSpPr>
        <dsp:cNvPr id="0" name=""/>
        <dsp:cNvSpPr/>
      </dsp:nvSpPr>
      <dsp:spPr>
        <a:xfrm>
          <a:off x="2579594" y="796408"/>
          <a:ext cx="1781474" cy="333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545"/>
              </a:lnTo>
              <a:lnTo>
                <a:pt x="1781474" y="166545"/>
              </a:lnTo>
              <a:lnTo>
                <a:pt x="1781474" y="333091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20F80-56BC-46B4-88C7-D5FF61DE432E}">
      <dsp:nvSpPr>
        <dsp:cNvPr id="0" name=""/>
        <dsp:cNvSpPr/>
      </dsp:nvSpPr>
      <dsp:spPr>
        <a:xfrm>
          <a:off x="163661" y="1922573"/>
          <a:ext cx="237922" cy="729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628"/>
              </a:lnTo>
              <a:lnTo>
                <a:pt x="237922" y="729628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84F5F-0526-4690-866F-EE1514DF5276}">
      <dsp:nvSpPr>
        <dsp:cNvPr id="0" name=""/>
        <dsp:cNvSpPr/>
      </dsp:nvSpPr>
      <dsp:spPr>
        <a:xfrm>
          <a:off x="798120" y="796408"/>
          <a:ext cx="1781474" cy="333091"/>
        </a:xfrm>
        <a:custGeom>
          <a:avLst/>
          <a:gdLst/>
          <a:ahLst/>
          <a:cxnLst/>
          <a:rect l="0" t="0" r="0" b="0"/>
          <a:pathLst>
            <a:path>
              <a:moveTo>
                <a:pt x="1781474" y="0"/>
              </a:moveTo>
              <a:lnTo>
                <a:pt x="1781474" y="166545"/>
              </a:lnTo>
              <a:lnTo>
                <a:pt x="0" y="166545"/>
              </a:lnTo>
              <a:lnTo>
                <a:pt x="0" y="333091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3E53D-4B88-45C7-9DE5-76894CDDD615}">
      <dsp:nvSpPr>
        <dsp:cNvPr id="0" name=""/>
        <dsp:cNvSpPr/>
      </dsp:nvSpPr>
      <dsp:spPr>
        <a:xfrm>
          <a:off x="1786520" y="3334"/>
          <a:ext cx="1586147" cy="79307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Mecanismos</a:t>
          </a:r>
        </a:p>
      </dsp:txBody>
      <dsp:txXfrm>
        <a:off x="1786520" y="3334"/>
        <a:ext cx="1586147" cy="793073"/>
      </dsp:txXfrm>
    </dsp:sp>
    <dsp:sp modelId="{44BB1030-EEC8-4F1B-BCA3-116A710C6FAD}">
      <dsp:nvSpPr>
        <dsp:cNvPr id="0" name=""/>
        <dsp:cNvSpPr/>
      </dsp:nvSpPr>
      <dsp:spPr>
        <a:xfrm>
          <a:off x="5046" y="1129499"/>
          <a:ext cx="1586147" cy="793073"/>
        </a:xfrm>
        <a:prstGeom prst="rect">
          <a:avLst/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Internos</a:t>
          </a:r>
        </a:p>
      </dsp:txBody>
      <dsp:txXfrm>
        <a:off x="5046" y="1129499"/>
        <a:ext cx="1586147" cy="793073"/>
      </dsp:txXfrm>
    </dsp:sp>
    <dsp:sp modelId="{918BC318-5782-43F5-ABCC-43FA8BF517E2}">
      <dsp:nvSpPr>
        <dsp:cNvPr id="0" name=""/>
        <dsp:cNvSpPr/>
      </dsp:nvSpPr>
      <dsp:spPr>
        <a:xfrm>
          <a:off x="401583" y="2255664"/>
          <a:ext cx="3229856" cy="793073"/>
        </a:xfrm>
        <a:prstGeom prst="rect">
          <a:avLst/>
        </a:prstGeom>
        <a:gradFill rotWithShape="0">
          <a:gsLst>
            <a:gs pos="0">
              <a:schemeClr val="accent3">
                <a:tint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Sistema de Remuneração; Conselho de Administração; Estrutura de Propriedade; Auditoria interna.</a:t>
          </a:r>
        </a:p>
      </dsp:txBody>
      <dsp:txXfrm>
        <a:off x="401583" y="2255664"/>
        <a:ext cx="3229856" cy="793073"/>
      </dsp:txXfrm>
    </dsp:sp>
    <dsp:sp modelId="{2E7E86DE-ED98-4E7F-AB1A-00653F91679A}">
      <dsp:nvSpPr>
        <dsp:cNvPr id="0" name=""/>
        <dsp:cNvSpPr/>
      </dsp:nvSpPr>
      <dsp:spPr>
        <a:xfrm>
          <a:off x="3567994" y="1129499"/>
          <a:ext cx="1586147" cy="793073"/>
        </a:xfrm>
        <a:prstGeom prst="rect">
          <a:avLst/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Externos</a:t>
          </a:r>
        </a:p>
      </dsp:txBody>
      <dsp:txXfrm>
        <a:off x="3567994" y="1129499"/>
        <a:ext cx="1586147" cy="793073"/>
      </dsp:txXfrm>
    </dsp:sp>
    <dsp:sp modelId="{566D867D-C089-4A39-A3B0-3FCD63868B8B}">
      <dsp:nvSpPr>
        <dsp:cNvPr id="0" name=""/>
        <dsp:cNvSpPr/>
      </dsp:nvSpPr>
      <dsp:spPr>
        <a:xfrm>
          <a:off x="3964531" y="2255664"/>
          <a:ext cx="3279360" cy="793073"/>
        </a:xfrm>
        <a:prstGeom prst="rect">
          <a:avLst/>
        </a:prstGeom>
        <a:gradFill rotWithShape="0">
          <a:gsLst>
            <a:gs pos="0">
              <a:schemeClr val="accent3">
                <a:tint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Escrutínio de mercado; mercado de aquisição hostil; auditoria externa</a:t>
          </a:r>
        </a:p>
      </dsp:txBody>
      <dsp:txXfrm>
        <a:off x="3964531" y="2255664"/>
        <a:ext cx="3279360" cy="793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0.67015</cdr:x>
      <cdr:y>0.42832</cdr:y>
    </cdr:from>
    <cdr:to>
      <cdr:x>0.71969</cdr:x>
      <cdr:y>0.50711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CA692B8F-31AE-DA49-B792-0413A76C36BA}"/>
            </a:ext>
          </a:extLst>
        </cdr:cNvPr>
        <cdr:cNvCxnSpPr/>
      </cdr:nvCxnSpPr>
      <cdr:spPr>
        <a:xfrm xmlns:a="http://schemas.openxmlformats.org/drawingml/2006/main">
          <a:off x="5441956" y="1967865"/>
          <a:ext cx="402340" cy="36203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0.72178</cdr:x>
      <cdr:y>0.14406</cdr:y>
    </cdr:from>
    <cdr:to>
      <cdr:x>0.79198</cdr:x>
      <cdr:y>0.18113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F9A5D6C9-935E-5641-A00D-8DD674089786}"/>
            </a:ext>
          </a:extLst>
        </cdr:cNvPr>
        <cdr:cNvCxnSpPr/>
      </cdr:nvCxnSpPr>
      <cdr:spPr>
        <a:xfrm xmlns:a="http://schemas.openxmlformats.org/drawingml/2006/main">
          <a:off x="5861268" y="661865"/>
          <a:ext cx="570065" cy="1703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0.73689</cdr:x>
      <cdr:y>0.25154</cdr:y>
    </cdr:from>
    <cdr:to>
      <cdr:x>0.79641</cdr:x>
      <cdr:y>0.39765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7DB99FE0-BB95-5E4D-BCF5-D02951F26E15}"/>
            </a:ext>
          </a:extLst>
        </cdr:cNvPr>
        <cdr:cNvCxnSpPr/>
      </cdr:nvCxnSpPr>
      <cdr:spPr>
        <a:xfrm xmlns:a="http://schemas.openxmlformats.org/drawingml/2006/main" flipV="1">
          <a:off x="5983950" y="1155695"/>
          <a:ext cx="483324" cy="67126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3AAE6-B140-4303-ABEB-3B86CA2A2F27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C362E-52AB-4C1A-8255-4BD9D352F4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70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1480F-040B-48DA-959A-6F3DDF6077CA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25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E50D0-019A-4427-97C3-3091C24722D4}" type="slidenum">
              <a:rPr lang="pt-BR" smtClean="0">
                <a:latin typeface="Arial" pitchFamily="34" charset="0"/>
              </a:rPr>
              <a:pPr/>
              <a:t>44</a:t>
            </a:fld>
            <a:endParaRPr lang="pt-BR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65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E50D0-019A-4427-97C3-3091C24722D4}" type="slidenum">
              <a:rPr lang="pt-BR" smtClean="0">
                <a:latin typeface="Arial" pitchFamily="34" charset="0"/>
              </a:rPr>
              <a:pPr/>
              <a:t>45</a:t>
            </a:fld>
            <a:endParaRPr lang="pt-BR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52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845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92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59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8164BE75-0C0F-9ED4-112F-2A64A3D019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65ADD1-2DED-4F9D-B860-D028CA3696A7}" type="slidenum">
              <a:rPr lang="en-US" altLang="pt-BR"/>
              <a:pPr/>
              <a:t>17</a:t>
            </a:fld>
            <a:endParaRPr lang="en-US" altLang="pt-BR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CA542A6-CD57-FDEF-6184-A74A14A31E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88126BF-5C81-9740-637D-C581F0DD8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altLang="pt-BR">
                <a:latin typeface="Arial" panose="020B0604020202020204" pitchFamily="34" charset="0"/>
              </a:rPr>
              <a:t>Capital budgeting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pt-BR">
                <a:latin typeface="Arial" panose="020B0604020202020204" pitchFamily="34" charset="0"/>
              </a:rPr>
              <a:t>Capital structure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altLang="pt-BR">
                <a:latin typeface="Arial" panose="020B0604020202020204" pitchFamily="34" charset="0"/>
              </a:rPr>
              <a:t>Working capital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2A0F91F-18FF-1964-A6AD-1DC5810EC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9CFCDA-6902-43F6-86ED-A751F8BBC984}" type="slidenum">
              <a:rPr lang="en-US" altLang="pt-BR"/>
              <a:pPr/>
              <a:t>18</a:t>
            </a:fld>
            <a:endParaRPr lang="en-US" altLang="pt-BR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2280325-98B5-64DB-F415-6C5F2FB50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24E8219-2276-BAF1-F7F5-34B3A337C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>
                <a:latin typeface="Arial" panose="020B0604020202020204" pitchFamily="34" charset="0"/>
              </a:rPr>
              <a:t>It is sometimes helpful to relate corporate decisions to individual circumstances. For example, consider discussing how individuals choose to buy cars or homes and how this decision would affect a personal balance sheet.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2A0F91F-18FF-1964-A6AD-1DC5810EC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9CFCDA-6902-43F6-86ED-A751F8BBC984}" type="slidenum">
              <a:rPr lang="en-US" altLang="pt-BR"/>
              <a:pPr/>
              <a:t>19</a:t>
            </a:fld>
            <a:endParaRPr lang="en-US" altLang="pt-BR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2280325-98B5-64DB-F415-6C5F2FB50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24E8219-2276-BAF1-F7F5-34B3A337C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>
                <a:latin typeface="Arial" panose="020B0604020202020204" pitchFamily="34" charset="0"/>
              </a:rPr>
              <a:t>It is sometimes helpful to relate corporate decisions to individual circumstances. For example, consider discussing how individuals choose to buy cars or homes and how this decision would affect a personal balance sheet.</a:t>
            </a:r>
          </a:p>
        </p:txBody>
      </p:sp>
    </p:spTree>
    <p:extLst>
      <p:ext uri="{BB962C8B-B14F-4D97-AF65-F5344CB8AC3E}">
        <p14:creationId xmlns:p14="http://schemas.microsoft.com/office/powerpoint/2010/main" val="2702601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2A0F91F-18FF-1964-A6AD-1DC5810EC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9CFCDA-6902-43F6-86ED-A751F8BBC984}" type="slidenum">
              <a:rPr lang="en-US" altLang="pt-BR"/>
              <a:pPr/>
              <a:t>20</a:t>
            </a:fld>
            <a:endParaRPr lang="en-US" altLang="pt-BR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2280325-98B5-64DB-F415-6C5F2FB50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24E8219-2276-BAF1-F7F5-34B3A337C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>
                <a:latin typeface="Arial" panose="020B0604020202020204" pitchFamily="34" charset="0"/>
              </a:rPr>
              <a:t>It is sometimes helpful to relate corporate decisions to individual circumstances. For example, consider discussing how individuals choose to buy cars or homes and how this decision would affect a personal balance sheet.</a:t>
            </a:r>
          </a:p>
        </p:txBody>
      </p:sp>
    </p:spTree>
    <p:extLst>
      <p:ext uri="{BB962C8B-B14F-4D97-AF65-F5344CB8AC3E}">
        <p14:creationId xmlns:p14="http://schemas.microsoft.com/office/powerpoint/2010/main" val="99014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2A0F91F-18FF-1964-A6AD-1DC5810EC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9CFCDA-6902-43F6-86ED-A751F8BBC984}" type="slidenum">
              <a:rPr lang="en-US" altLang="pt-BR"/>
              <a:pPr/>
              <a:t>21</a:t>
            </a:fld>
            <a:endParaRPr lang="en-US" altLang="pt-BR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2280325-98B5-64DB-F415-6C5F2FB50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24E8219-2276-BAF1-F7F5-34B3A337C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>
                <a:latin typeface="Arial" panose="020B0604020202020204" pitchFamily="34" charset="0"/>
              </a:rPr>
              <a:t>It is sometimes helpful to relate corporate decisions to individual circumstances. For example, consider discussing how individuals choose to buy cars or homes and how this decision would affect a personal balance sheet.</a:t>
            </a:r>
          </a:p>
        </p:txBody>
      </p:sp>
    </p:spTree>
    <p:extLst>
      <p:ext uri="{BB962C8B-B14F-4D97-AF65-F5344CB8AC3E}">
        <p14:creationId xmlns:p14="http://schemas.microsoft.com/office/powerpoint/2010/main" val="3009540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44BF2D3-F1E9-4BC5-0899-B2138D1E5A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DF66A5-EB84-4B24-B49B-B5C0C8A9BE4C}" type="slidenum">
              <a:rPr lang="en-US" altLang="pt-BR"/>
              <a:pPr/>
              <a:t>23</a:t>
            </a:fld>
            <a:endParaRPr lang="en-US" altLang="pt-BR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C28C3FC2-1C89-535F-6F67-8698E4F195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03BFB25-790C-3F53-530D-387A4D1724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CC47DD39-10C4-6275-C97A-8C2DCCA962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D90E98-9AA7-4AFB-BF47-C3D1260EC7F7}" type="slidenum">
              <a:rPr lang="en-US" altLang="pt-BR"/>
              <a:pPr/>
              <a:t>25</a:t>
            </a:fld>
            <a:endParaRPr lang="en-US" altLang="pt-B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9665FBB-8BF6-D599-B5E8-76A4B1F9B8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CBC724DA-675A-E9D6-606E-D1D76F85F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1B799A92-BD1A-6DC4-EF1B-F3EDF2AF4C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788E77-4D05-4351-8E02-C468CB03DA17}" type="slidenum">
              <a:rPr lang="en-US" altLang="pt-BR"/>
              <a:pPr/>
              <a:t>26</a:t>
            </a:fld>
            <a:endParaRPr lang="en-US" altLang="pt-BR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783BF1E-E230-D499-70DB-9D3139A54F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29FABAF-2ADF-8F09-9A9D-FCE5F20FD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>
                <a:latin typeface="Arial" panose="020B0604020202020204" pitchFamily="34" charset="0"/>
              </a:rPr>
              <a:t>It may be beneficial to discuss S-Corporations and LLCs in the context of this slide.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A6-4DD8-4741-B650-83433CD8D80B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02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A6-4DD8-4741-B650-83433CD8D80B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61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A6-4DD8-4741-B650-83433CD8D80B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639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88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A6-4DD8-4741-B650-83433CD8D80B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47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A6-4DD8-4741-B650-83433CD8D80B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A6-4DD8-4741-B650-83433CD8D80B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7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A6-4DD8-4741-B650-83433CD8D80B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85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A6-4DD8-4741-B650-83433CD8D80B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08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A6-4DD8-4741-B650-83433CD8D80B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46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A6-4DD8-4741-B650-83433CD8D80B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65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DCA6-4DD8-4741-B650-83433CD8D80B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60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8DCA6-4DD8-4741-B650-83433CD8D80B}" type="datetimeFigureOut">
              <a:rPr lang="pt-BR" smtClean="0"/>
              <a:t>12/08/2022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13411-C619-483A-869E-D8379FC4F8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31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2960" y="1700808"/>
            <a:ext cx="7543800" cy="1152128"/>
          </a:xfrm>
        </p:spPr>
        <p:txBody>
          <a:bodyPr>
            <a:normAutofit fontScale="90000"/>
          </a:bodyPr>
          <a:lstStyle/>
          <a:p>
            <a:pPr algn="ctr"/>
            <a:br>
              <a:rPr lang="pt-BR" sz="4000" b="1" dirty="0">
                <a:latin typeface="Times New Roman" pitchFamily="18" charset="0"/>
                <a:cs typeface="Times New Roman" pitchFamily="18" charset="0"/>
              </a:rPr>
            </a:br>
            <a:br>
              <a:rPr lang="pt-BR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Administraçao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Financeira</a:t>
            </a:r>
            <a:br>
              <a:rPr lang="pt-BR" b="1" dirty="0">
                <a:latin typeface="Times New Roman" pitchFamily="18" charset="0"/>
                <a:cs typeface="Times New Roman" pitchFamily="18" charset="0"/>
              </a:rPr>
            </a:br>
            <a:r>
              <a:rPr lang="pt-BR" b="1" dirty="0">
                <a:latin typeface="Times New Roman" pitchFamily="18" charset="0"/>
                <a:cs typeface="Times New Roman" pitchFamily="18" charset="0"/>
              </a:rPr>
              <a:t>Aspectos Iniciais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5038" y="4455658"/>
            <a:ext cx="7543800" cy="2279717"/>
          </a:xfrm>
        </p:spPr>
        <p:txBody>
          <a:bodyPr>
            <a:normAutofit lnSpcReduction="10000"/>
          </a:bodyPr>
          <a:lstStyle/>
          <a:p>
            <a:r>
              <a:rPr lang="pt-BR" dirty="0"/>
              <a:t>                                   Prof.  Dr. Bruno </a:t>
            </a:r>
            <a:r>
              <a:rPr lang="pt-BR" dirty="0" err="1"/>
              <a:t>Figlioli</a:t>
            </a:r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Ribeirão Preto</a:t>
            </a:r>
          </a:p>
          <a:p>
            <a:pPr algn="ctr"/>
            <a:r>
              <a:rPr lang="pt-BR" dirty="0"/>
              <a:t>2022</a:t>
            </a:r>
          </a:p>
        </p:txBody>
      </p:sp>
      <p:pic>
        <p:nvPicPr>
          <p:cNvPr id="1026" name="Picture 2" descr="FEA-RP/U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52" y="360363"/>
            <a:ext cx="5741117" cy="107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01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Entendendo o Negócio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822960" y="1412776"/>
            <a:ext cx="7543800" cy="4820756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/>
              <a:t> Principais produtos e mercados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/>
              <a:t> As características de rentabilidade e lucratividade de cada setor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200" b="1" dirty="0"/>
              <a:t> 5 forças de Porter</a:t>
            </a:r>
            <a:r>
              <a:rPr lang="pt-BR" sz="2200" dirty="0"/>
              <a:t>: concorrência, novos entrantes, produtos substitutos, poder de barganha consumidores e fornecedores</a:t>
            </a:r>
            <a:endParaRPr lang="pt-B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 Participação de Mercado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200" dirty="0"/>
              <a:t>Líder em Custo, Diferenciação  ou Enfoque</a:t>
            </a:r>
          </a:p>
          <a:p>
            <a:pPr marL="384048" lvl="2" indent="0" algn="ctr">
              <a:buNone/>
            </a:pPr>
            <a:r>
              <a:rPr lang="pt-BR" sz="2400" b="1" u="sng" dirty="0">
                <a:latin typeface="Times New Roman" pitchFamily="18" charset="0"/>
                <a:cs typeface="Times New Roman" pitchFamily="18" charset="0"/>
              </a:rPr>
              <a:t>Variáveis- Chave</a:t>
            </a:r>
          </a:p>
          <a:p>
            <a:pPr marL="384048" lvl="2" indent="0" algn="ctr"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Geração de Fluxos de Caixa</a:t>
            </a:r>
          </a:p>
          <a:p>
            <a:pPr marL="384048" lvl="2" indent="0" algn="ctr"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Risco Operacional e Risco Financeiro</a:t>
            </a:r>
          </a:p>
          <a:p>
            <a:pPr marL="384048" lvl="2" indent="0" algn="ctr"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Taxas de crescimento</a:t>
            </a:r>
          </a:p>
          <a:p>
            <a:pPr algn="ctr"/>
            <a:endParaRPr lang="pt-BR" sz="2800" b="1" u="sng" dirty="0"/>
          </a:p>
          <a:p>
            <a:pPr marL="0" indent="0" algn="ctr">
              <a:buNone/>
            </a:pPr>
            <a:endParaRPr lang="pt-BR" sz="2800" b="1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48079" y="6341907"/>
            <a:ext cx="277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Fonte: </a:t>
            </a:r>
            <a:r>
              <a:rPr lang="pt-BR" dirty="0" err="1">
                <a:solidFill>
                  <a:prstClr val="white"/>
                </a:solidFill>
              </a:rPr>
              <a:t>Damodaran</a:t>
            </a:r>
            <a:r>
              <a:rPr lang="pt-BR" dirty="0">
                <a:solidFill>
                  <a:prstClr val="white"/>
                </a:solidFill>
              </a:rPr>
              <a:t> (2012)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10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51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Ciclo de Vida e 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7781180"/>
              </p:ext>
            </p:extLst>
          </p:nvPr>
        </p:nvGraphicFramePr>
        <p:xfrm>
          <a:off x="801722" y="1223494"/>
          <a:ext cx="6818291" cy="491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50285164"/>
              </p:ext>
            </p:extLst>
          </p:nvPr>
        </p:nvGraphicFramePr>
        <p:xfrm>
          <a:off x="988742" y="1845735"/>
          <a:ext cx="7327674" cy="429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356266" y="6346077"/>
            <a:ext cx="466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Fonte: </a:t>
            </a:r>
            <a:r>
              <a:rPr lang="pt-BR" dirty="0" err="1">
                <a:solidFill>
                  <a:prstClr val="white"/>
                </a:solidFill>
              </a:rPr>
              <a:t>Damodaran</a:t>
            </a:r>
            <a:r>
              <a:rPr lang="pt-BR" dirty="0">
                <a:solidFill>
                  <a:prstClr val="white"/>
                </a:solidFill>
              </a:rPr>
              <a:t> (2012)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11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5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Ativos Tangíveis e Intangíveis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852937"/>
            <a:ext cx="2506995" cy="2550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12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074" name="Picture 2" descr="Caravana da Coca-Cola em Goiânia até domingo, 20 | Diário de Goiás">
            <a:extLst>
              <a:ext uri="{FF2B5EF4-FFF2-40B4-BE49-F238E27FC236}">
                <a16:creationId xmlns:a16="http://schemas.microsoft.com/office/drawing/2014/main" id="{C1A6ECB6-4179-4738-8A6D-F7EAF45D7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3744416" cy="255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3F054B-D763-437A-870D-43F84E626236}"/>
              </a:ext>
            </a:extLst>
          </p:cNvPr>
          <p:cNvSpPr txBox="1"/>
          <p:nvPr/>
        </p:nvSpPr>
        <p:spPr>
          <a:xfrm>
            <a:off x="1835696" y="23488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Ativo Tangível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0FEFB9E-88AB-45A0-A2DD-382DF012B826}"/>
              </a:ext>
            </a:extLst>
          </p:cNvPr>
          <p:cNvSpPr txBox="1"/>
          <p:nvPr/>
        </p:nvSpPr>
        <p:spPr>
          <a:xfrm>
            <a:off x="5148066" y="2348880"/>
            <a:ext cx="352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Ativo Intangível: Marca</a:t>
            </a:r>
          </a:p>
        </p:txBody>
      </p:sp>
    </p:spTree>
    <p:extLst>
      <p:ext uri="{BB962C8B-B14F-4D97-AF65-F5344CB8AC3E}">
        <p14:creationId xmlns:p14="http://schemas.microsoft.com/office/powerpoint/2010/main" val="238125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9" y="286619"/>
            <a:ext cx="7848872" cy="1054161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A Perspectiva Financeira e Contábil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148079" y="6341907"/>
            <a:ext cx="277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Fonte: Marion (2018)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13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405575"/>
              </p:ext>
            </p:extLst>
          </p:nvPr>
        </p:nvGraphicFramePr>
        <p:xfrm>
          <a:off x="539552" y="1556792"/>
          <a:ext cx="8162925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2737241" imgH="2052978" progId="PowerPoint.Slide.8">
                  <p:embed/>
                </p:oleObj>
              </mc:Choice>
              <mc:Fallback>
                <p:oleObj name="Slide" r:id="rId2" imgW="2737241" imgH="2052978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3145" b="6572"/>
                      <a:stretch>
                        <a:fillRect/>
                      </a:stretch>
                    </p:blipFill>
                    <p:spPr bwMode="auto">
                      <a:xfrm>
                        <a:off x="539552" y="1556792"/>
                        <a:ext cx="8162925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538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7C79D-3099-4F6A-8995-AB11FB82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96840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Projetos de Investimentos e a Geração de Riqueza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3A1B3C-D54C-4F22-8CFC-A5D51730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14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5B741EA-BE4B-4E1C-86E2-0E7AA82B8090}"/>
              </a:ext>
            </a:extLst>
          </p:cNvPr>
          <p:cNvSpPr/>
          <p:nvPr/>
        </p:nvSpPr>
        <p:spPr>
          <a:xfrm>
            <a:off x="971600" y="1962836"/>
            <a:ext cx="1440160" cy="968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VPL Projeto 1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CAA4C9A-D1C2-4E19-A5C7-43B3FCC98D3A}"/>
              </a:ext>
            </a:extLst>
          </p:cNvPr>
          <p:cNvSpPr/>
          <p:nvPr/>
        </p:nvSpPr>
        <p:spPr>
          <a:xfrm>
            <a:off x="983505" y="3154862"/>
            <a:ext cx="1440160" cy="968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VPL Projeto 2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6983DDB-E005-4516-9BD7-14C6B972BE88}"/>
              </a:ext>
            </a:extLst>
          </p:cNvPr>
          <p:cNvSpPr/>
          <p:nvPr/>
        </p:nvSpPr>
        <p:spPr>
          <a:xfrm>
            <a:off x="971600" y="4346888"/>
            <a:ext cx="1440160" cy="968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VPL Projeto 3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9CEE1CE-2171-4372-9103-C4005EB1B95E}"/>
              </a:ext>
            </a:extLst>
          </p:cNvPr>
          <p:cNvSpPr/>
          <p:nvPr/>
        </p:nvSpPr>
        <p:spPr>
          <a:xfrm>
            <a:off x="3347864" y="3154861"/>
            <a:ext cx="1440160" cy="9684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VPL da Firma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C8459F9-E04A-47A1-AA1E-926C07481562}"/>
              </a:ext>
            </a:extLst>
          </p:cNvPr>
          <p:cNvSpPr/>
          <p:nvPr/>
        </p:nvSpPr>
        <p:spPr>
          <a:xfrm>
            <a:off x="5436096" y="3154860"/>
            <a:ext cx="1440160" cy="9684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Preço das Ações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D532D33-3FD1-49B5-A30A-8731888A670B}"/>
              </a:ext>
            </a:extLst>
          </p:cNvPr>
          <p:cNvSpPr/>
          <p:nvPr/>
        </p:nvSpPr>
        <p:spPr>
          <a:xfrm>
            <a:off x="7440415" y="3154860"/>
            <a:ext cx="1440160" cy="96840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Geração de Riqueza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349D08E1-96B7-4A63-93A0-05AEF662838D}"/>
              </a:ext>
            </a:extLst>
          </p:cNvPr>
          <p:cNvCxnSpPr>
            <a:stCxn id="7" idx="3"/>
          </p:cNvCxnSpPr>
          <p:nvPr/>
        </p:nvCxnSpPr>
        <p:spPr>
          <a:xfrm>
            <a:off x="2411760" y="2447039"/>
            <a:ext cx="936104" cy="981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EC4084ED-B44F-4797-AA1F-971AA5C738AE}"/>
              </a:ext>
            </a:extLst>
          </p:cNvPr>
          <p:cNvCxnSpPr>
            <a:stCxn id="10" idx="3"/>
          </p:cNvCxnSpPr>
          <p:nvPr/>
        </p:nvCxnSpPr>
        <p:spPr>
          <a:xfrm flipV="1">
            <a:off x="2423665" y="3639062"/>
            <a:ext cx="924199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5F423AD-7D2E-40DB-9B5F-23D5822A507F}"/>
              </a:ext>
            </a:extLst>
          </p:cNvPr>
          <p:cNvCxnSpPr>
            <a:stCxn id="11" idx="3"/>
          </p:cNvCxnSpPr>
          <p:nvPr/>
        </p:nvCxnSpPr>
        <p:spPr>
          <a:xfrm flipV="1">
            <a:off x="2411760" y="3861048"/>
            <a:ext cx="936104" cy="97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4D0B7A80-B434-472B-A1B9-491D322CFEBB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 flipV="1">
            <a:off x="4788024" y="3639063"/>
            <a:ext cx="64807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C5723E33-49EF-47C5-A0B3-E5EE4A2B3FC5}"/>
              </a:ext>
            </a:extLst>
          </p:cNvPr>
          <p:cNvCxnSpPr>
            <a:stCxn id="13" idx="3"/>
          </p:cNvCxnSpPr>
          <p:nvPr/>
        </p:nvCxnSpPr>
        <p:spPr>
          <a:xfrm flipV="1">
            <a:off x="6876256" y="3639062"/>
            <a:ext cx="54910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411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Desempenho do Jogador de Basquete</a:t>
            </a:r>
            <a:b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Elogio ou “</a:t>
            </a:r>
            <a:r>
              <a:rPr lang="pt-B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Bronca”..O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funciona?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69309C33-BA7A-73B0-CC34-8344A128036A}"/>
              </a:ext>
            </a:extLst>
          </p:cNvPr>
          <p:cNvCxnSpPr/>
          <p:nvPr/>
        </p:nvCxnSpPr>
        <p:spPr>
          <a:xfrm flipV="1">
            <a:off x="1331640" y="1700808"/>
            <a:ext cx="0" cy="3600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F0EF332E-52E6-B867-1465-3E4F2C84FAC9}"/>
              </a:ext>
            </a:extLst>
          </p:cNvPr>
          <p:cNvCxnSpPr/>
          <p:nvPr/>
        </p:nvCxnSpPr>
        <p:spPr>
          <a:xfrm>
            <a:off x="1331640" y="5301208"/>
            <a:ext cx="67687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00FE0254-F73F-4A1C-DA76-A6F214A9E9C5}"/>
              </a:ext>
            </a:extLst>
          </p:cNvPr>
          <p:cNvSpPr/>
          <p:nvPr/>
        </p:nvSpPr>
        <p:spPr>
          <a:xfrm>
            <a:off x="1336431" y="2836415"/>
            <a:ext cx="6555544" cy="1651224"/>
          </a:xfrm>
          <a:custGeom>
            <a:avLst/>
            <a:gdLst>
              <a:gd name="connsiteX0" fmla="*/ 0 w 6555544"/>
              <a:gd name="connsiteY0" fmla="*/ 1229148 h 1651224"/>
              <a:gd name="connsiteX1" fmla="*/ 2166424 w 6555544"/>
              <a:gd name="connsiteY1" fmla="*/ 5259 h 1651224"/>
              <a:gd name="connsiteX2" fmla="*/ 4811151 w 6555544"/>
              <a:gd name="connsiteY2" fmla="*/ 1651179 h 1651224"/>
              <a:gd name="connsiteX3" fmla="*/ 6555544 w 6555544"/>
              <a:gd name="connsiteY3" fmla="*/ 47462 h 165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5544" h="1651224">
                <a:moveTo>
                  <a:pt x="0" y="1229148"/>
                </a:moveTo>
                <a:cubicBezTo>
                  <a:pt x="682283" y="582034"/>
                  <a:pt x="1364566" y="-65079"/>
                  <a:pt x="2166424" y="5259"/>
                </a:cubicBezTo>
                <a:cubicBezTo>
                  <a:pt x="2968282" y="75597"/>
                  <a:pt x="4079631" y="1644145"/>
                  <a:pt x="4811151" y="1651179"/>
                </a:cubicBezTo>
                <a:cubicBezTo>
                  <a:pt x="5542671" y="1658213"/>
                  <a:pt x="6049107" y="852837"/>
                  <a:pt x="6555544" y="474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7C1EF27C-AD81-11E1-6E87-64933331EE44}"/>
              </a:ext>
            </a:extLst>
          </p:cNvPr>
          <p:cNvCxnSpPr/>
          <p:nvPr/>
        </p:nvCxnSpPr>
        <p:spPr>
          <a:xfrm>
            <a:off x="1331640" y="3645024"/>
            <a:ext cx="69127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3361271-8C89-3EE2-13F9-9A9B5415F475}"/>
              </a:ext>
            </a:extLst>
          </p:cNvPr>
          <p:cNvSpPr txBox="1"/>
          <p:nvPr/>
        </p:nvSpPr>
        <p:spPr>
          <a:xfrm>
            <a:off x="7018385" y="552738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Tempo (t)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431049C-4F35-1A10-5516-1F6A0A247E66}"/>
              </a:ext>
            </a:extLst>
          </p:cNvPr>
          <p:cNvSpPr txBox="1"/>
          <p:nvPr/>
        </p:nvSpPr>
        <p:spPr>
          <a:xfrm>
            <a:off x="787782" y="1499832"/>
            <a:ext cx="2880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Pontos  </a:t>
            </a:r>
          </a:p>
          <a:p>
            <a:endParaRPr lang="pt-BR" b="1" dirty="0"/>
          </a:p>
          <a:p>
            <a:r>
              <a:rPr lang="pt-BR" b="1" dirty="0"/>
              <a:t>Marcados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401903B-C993-8555-32B0-8DDC98F0700C}"/>
              </a:ext>
            </a:extLst>
          </p:cNvPr>
          <p:cNvSpPr txBox="1"/>
          <p:nvPr/>
        </p:nvSpPr>
        <p:spPr>
          <a:xfrm>
            <a:off x="3135659" y="2368579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Elogio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55D41DA-E195-47C8-DA11-02A5F1670DBC}"/>
              </a:ext>
            </a:extLst>
          </p:cNvPr>
          <p:cNvSpPr txBox="1"/>
          <p:nvPr/>
        </p:nvSpPr>
        <p:spPr>
          <a:xfrm>
            <a:off x="5580112" y="4576495"/>
            <a:ext cx="1150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“Bronca”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81F3B1E-6726-F757-6197-AD01F45BE786}"/>
              </a:ext>
            </a:extLst>
          </p:cNvPr>
          <p:cNvSpPr txBox="1"/>
          <p:nvPr/>
        </p:nvSpPr>
        <p:spPr>
          <a:xfrm>
            <a:off x="2414171" y="366202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Média do Jogador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193334A-C13D-F1D0-6FDE-C6643DE4B9B1}"/>
              </a:ext>
            </a:extLst>
          </p:cNvPr>
          <p:cNvSpPr txBox="1"/>
          <p:nvPr/>
        </p:nvSpPr>
        <p:spPr>
          <a:xfrm>
            <a:off x="6804249" y="2404564"/>
            <a:ext cx="201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Pontos do Jogador</a:t>
            </a:r>
          </a:p>
        </p:txBody>
      </p:sp>
    </p:spTree>
    <p:extLst>
      <p:ext uri="{BB962C8B-B14F-4D97-AF65-F5344CB8AC3E}">
        <p14:creationId xmlns:p14="http://schemas.microsoft.com/office/powerpoint/2010/main" val="1666763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clado de computador&#10;&#10;Descrição gerada automaticamente">
            <a:extLst>
              <a:ext uri="{FF2B5EF4-FFF2-40B4-BE49-F238E27FC236}">
                <a16:creationId xmlns:a16="http://schemas.microsoft.com/office/drawing/2014/main" id="{7ECC52D8-A49F-4213-A15B-69E7F8385C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816015" y="2979915"/>
            <a:ext cx="7939778" cy="187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r" defTabSz="912746">
              <a:lnSpc>
                <a:spcPct val="120000"/>
              </a:lnSpc>
            </a:pPr>
            <a:r>
              <a:rPr lang="en-US" sz="5000" dirty="0">
                <a:solidFill>
                  <a:srgbClr val="000066"/>
                </a:solidFill>
                <a:latin typeface="Arial Black" charset="0"/>
              </a:rPr>
              <a:t> </a:t>
            </a:r>
            <a:r>
              <a:rPr lang="en-US" sz="5000" dirty="0" err="1">
                <a:solidFill>
                  <a:srgbClr val="000066"/>
                </a:solidFill>
                <a:latin typeface="Arial Black" charset="0"/>
              </a:rPr>
              <a:t>Finanças</a:t>
            </a:r>
            <a:r>
              <a:rPr lang="en-US" sz="5000" dirty="0">
                <a:solidFill>
                  <a:srgbClr val="000066"/>
                </a:solidFill>
                <a:latin typeface="Arial Black" charset="0"/>
              </a:rPr>
              <a:t> </a:t>
            </a:r>
            <a:r>
              <a:rPr lang="en-US" sz="5000" dirty="0" err="1">
                <a:solidFill>
                  <a:srgbClr val="000066"/>
                </a:solidFill>
                <a:latin typeface="Arial Black" charset="0"/>
              </a:rPr>
              <a:t>Corporativas</a:t>
            </a:r>
            <a:endParaRPr lang="en-US" sz="5000" dirty="0">
              <a:solidFill>
                <a:srgbClr val="000066"/>
              </a:solidFill>
              <a:latin typeface="Arial Black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5FFA-1629-7444-9383-1866327BD48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6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DA4028A-2891-6622-3816-579DC74E64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dirty="0"/>
              <a:t> </a:t>
            </a:r>
            <a:r>
              <a:rPr lang="en-US" altLang="pt-BR" dirty="0" err="1"/>
              <a:t>Finanças</a:t>
            </a:r>
            <a:r>
              <a:rPr lang="en-US" altLang="pt-BR" dirty="0"/>
              <a:t> </a:t>
            </a:r>
            <a:r>
              <a:rPr lang="en-US" altLang="pt-BR" dirty="0" err="1"/>
              <a:t>Corporativas</a:t>
            </a:r>
            <a:endParaRPr lang="en-US" altLang="pt-BR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733D221-EB78-093D-5024-127B01AE8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1257300"/>
            <a:ext cx="8763000" cy="4343400"/>
          </a:xfrm>
        </p:spPr>
        <p:txBody>
          <a:bodyPr/>
          <a:lstStyle/>
          <a:p>
            <a:pPr marL="476250" indent="-476250" eaLnBrk="1" hangingPunct="1">
              <a:buFont typeface="Wingdings" panose="05000000000000000000" pitchFamily="2" charset="2"/>
              <a:buNone/>
            </a:pPr>
            <a:r>
              <a:rPr lang="en-US" altLang="pt-BR" dirty="0"/>
              <a:t>	</a:t>
            </a:r>
          </a:p>
          <a:p>
            <a:pPr marL="476250" indent="-476250" eaLnBrk="1" hangingPunct="1">
              <a:buFont typeface="Wingdings" panose="05000000000000000000" pitchFamily="2" charset="2"/>
              <a:buNone/>
            </a:pPr>
            <a:r>
              <a:rPr lang="en-US" altLang="pt-BR" dirty="0" err="1"/>
              <a:t>Finanças</a:t>
            </a:r>
            <a:r>
              <a:rPr lang="en-US" altLang="pt-BR" dirty="0"/>
              <a:t> </a:t>
            </a:r>
            <a:r>
              <a:rPr lang="en-US" altLang="pt-BR" dirty="0" err="1"/>
              <a:t>Corporativas</a:t>
            </a:r>
            <a:r>
              <a:rPr lang="en-US" altLang="pt-BR" dirty="0"/>
              <a:t> </a:t>
            </a:r>
            <a:r>
              <a:rPr lang="en-US" altLang="pt-BR" dirty="0" err="1"/>
              <a:t>abordam</a:t>
            </a:r>
            <a:r>
              <a:rPr lang="en-US" altLang="pt-BR" dirty="0"/>
              <a:t> </a:t>
            </a:r>
            <a:r>
              <a:rPr lang="en-US" altLang="pt-BR" dirty="0" err="1"/>
              <a:t>três</a:t>
            </a:r>
            <a:r>
              <a:rPr lang="en-US" altLang="pt-BR" dirty="0"/>
              <a:t> </a:t>
            </a:r>
            <a:r>
              <a:rPr lang="en-US" altLang="pt-BR" dirty="0" err="1"/>
              <a:t>tipos</a:t>
            </a:r>
            <a:r>
              <a:rPr lang="en-US" altLang="pt-BR" dirty="0"/>
              <a:t> de </a:t>
            </a:r>
            <a:r>
              <a:rPr lang="en-US" altLang="pt-BR" dirty="0" err="1"/>
              <a:t>decisões</a:t>
            </a:r>
            <a:r>
              <a:rPr lang="en-US" altLang="pt-BR" dirty="0"/>
              <a:t> </a:t>
            </a:r>
            <a:r>
              <a:rPr lang="en-US" altLang="pt-BR" dirty="0" err="1"/>
              <a:t>principais</a:t>
            </a:r>
            <a:r>
              <a:rPr lang="en-US" altLang="pt-BR" dirty="0"/>
              <a:t>:</a:t>
            </a:r>
          </a:p>
          <a:p>
            <a:pPr marL="476250" indent="-476250" eaLnBrk="1" hangingPunct="1">
              <a:buFont typeface="Wingdings" panose="05000000000000000000" pitchFamily="2" charset="2"/>
              <a:buNone/>
            </a:pPr>
            <a:endParaRPr lang="en-US" altLang="pt-BR" dirty="0"/>
          </a:p>
          <a:p>
            <a:pPr marL="933450" lvl="1" indent="-461963" eaLnBrk="1" hangingPunct="1">
              <a:buFont typeface="Symbol" panose="05050102010706020507" pitchFamily="18" charset="2"/>
              <a:buAutoNum type="arabicPeriod"/>
            </a:pPr>
            <a:r>
              <a:rPr lang="en-US" altLang="pt-BR" dirty="0" err="1"/>
              <a:t>Decisões</a:t>
            </a:r>
            <a:r>
              <a:rPr lang="en-US" altLang="pt-BR" dirty="0"/>
              <a:t> de </a:t>
            </a:r>
            <a:r>
              <a:rPr lang="en-US" altLang="pt-BR" dirty="0" err="1"/>
              <a:t>investimentos</a:t>
            </a:r>
            <a:r>
              <a:rPr lang="en-US" altLang="pt-BR" dirty="0"/>
              <a:t> (</a:t>
            </a:r>
            <a:r>
              <a:rPr lang="en-US" altLang="pt-BR" dirty="0" err="1"/>
              <a:t>curto</a:t>
            </a:r>
            <a:r>
              <a:rPr lang="en-US" altLang="pt-BR" dirty="0"/>
              <a:t> e </a:t>
            </a:r>
            <a:r>
              <a:rPr lang="en-US" altLang="pt-BR" dirty="0" err="1"/>
              <a:t>longo</a:t>
            </a:r>
            <a:r>
              <a:rPr lang="en-US" altLang="pt-BR" dirty="0"/>
              <a:t> </a:t>
            </a:r>
            <a:r>
              <a:rPr lang="en-US" altLang="pt-BR" dirty="0" err="1"/>
              <a:t>prazo</a:t>
            </a:r>
            <a:r>
              <a:rPr lang="en-US" altLang="pt-BR" dirty="0"/>
              <a:t>);</a:t>
            </a:r>
          </a:p>
          <a:p>
            <a:pPr marL="933450" lvl="1" indent="-461963" eaLnBrk="1" hangingPunct="1">
              <a:buFont typeface="Symbol" panose="05050102010706020507" pitchFamily="18" charset="2"/>
              <a:buAutoNum type="arabicPeriod"/>
            </a:pPr>
            <a:r>
              <a:rPr lang="en-US" altLang="pt-BR" dirty="0" err="1"/>
              <a:t>Decisões</a:t>
            </a:r>
            <a:r>
              <a:rPr lang="en-US" altLang="pt-BR" dirty="0"/>
              <a:t> de </a:t>
            </a:r>
            <a:r>
              <a:rPr lang="en-US" altLang="pt-BR" dirty="0" err="1"/>
              <a:t>financiamentos</a:t>
            </a:r>
            <a:r>
              <a:rPr lang="en-US" altLang="pt-BR" dirty="0"/>
              <a:t>; e</a:t>
            </a:r>
          </a:p>
          <a:p>
            <a:pPr marL="933450" lvl="1" indent="-461963" eaLnBrk="1" hangingPunct="1">
              <a:buFont typeface="Symbol" panose="05050102010706020507" pitchFamily="18" charset="2"/>
              <a:buAutoNum type="arabicPeriod"/>
            </a:pPr>
            <a:r>
              <a:rPr lang="en-US" altLang="pt-BR" dirty="0" err="1"/>
              <a:t>Decisões</a:t>
            </a:r>
            <a:r>
              <a:rPr lang="en-US" altLang="pt-BR" dirty="0"/>
              <a:t> de </a:t>
            </a:r>
            <a:r>
              <a:rPr lang="en-US" altLang="pt-BR" dirty="0" err="1"/>
              <a:t>distribuição</a:t>
            </a:r>
            <a:r>
              <a:rPr lang="en-US" altLang="pt-BR" dirty="0"/>
              <a:t> dos </a:t>
            </a:r>
            <a:r>
              <a:rPr lang="en-US" altLang="pt-BR" dirty="0" err="1"/>
              <a:t>resultados</a:t>
            </a:r>
            <a:r>
              <a:rPr lang="en-US" altLang="pt-BR" dirty="0"/>
              <a:t>- </a:t>
            </a:r>
            <a:r>
              <a:rPr lang="en-US" altLang="pt-BR" dirty="0" err="1"/>
              <a:t>dividendos</a:t>
            </a:r>
            <a:r>
              <a:rPr lang="en-US" altLang="pt-BR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9D3BFC-55F0-6B3D-16F3-2323BA73E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pt-BR" dirty="0" err="1"/>
              <a:t>Decisões</a:t>
            </a:r>
            <a:r>
              <a:rPr lang="en-US" altLang="pt-BR" dirty="0"/>
              <a:t> de </a:t>
            </a:r>
            <a:r>
              <a:rPr lang="en-US" altLang="pt-BR" dirty="0" err="1"/>
              <a:t>Investimentos</a:t>
            </a:r>
            <a:endParaRPr lang="en-US" altLang="pt-BR" dirty="0"/>
          </a:p>
        </p:txBody>
      </p:sp>
      <p:grpSp>
        <p:nvGrpSpPr>
          <p:cNvPr id="22531" name="Group 3">
            <a:extLst>
              <a:ext uri="{FF2B5EF4-FFF2-40B4-BE49-F238E27FC236}">
                <a16:creationId xmlns:a16="http://schemas.microsoft.com/office/drawing/2014/main" id="{7DEEB73E-442C-13FC-5424-0D5215BFD14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752600"/>
            <a:ext cx="4114800" cy="4832517"/>
            <a:chOff x="480" y="816"/>
            <a:chExt cx="2592" cy="3426"/>
          </a:xfrm>
        </p:grpSpPr>
        <p:sp>
          <p:nvSpPr>
            <p:cNvPr id="7177" name="Text Box 4">
              <a:extLst>
                <a:ext uri="{FF2B5EF4-FFF2-40B4-BE49-F238E27FC236}">
                  <a16:creationId xmlns:a16="http://schemas.microsoft.com/office/drawing/2014/main" id="{388E67CC-BD25-C58A-AC0E-13AF2D806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240"/>
              <a:ext cx="1248" cy="1375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B1011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pt-BR" sz="2400" dirty="0">
                <a:solidFill>
                  <a:schemeClr val="bg2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pt-BR" sz="2400" dirty="0" err="1">
                  <a:solidFill>
                    <a:schemeClr val="bg2"/>
                  </a:solidFill>
                </a:rPr>
                <a:t>Ativo</a:t>
              </a:r>
              <a:r>
                <a:rPr lang="en-US" altLang="pt-BR" sz="2400" dirty="0">
                  <a:solidFill>
                    <a:schemeClr val="bg2"/>
                  </a:solidFill>
                </a:rPr>
                <a:t> </a:t>
              </a:r>
              <a:r>
                <a:rPr lang="en-US" altLang="pt-BR" sz="2400" dirty="0" err="1">
                  <a:solidFill>
                    <a:schemeClr val="bg2"/>
                  </a:solidFill>
                </a:rPr>
                <a:t>Circulante</a:t>
              </a:r>
              <a:endParaRPr lang="en-US" altLang="pt-BR" sz="2400" dirty="0">
                <a:solidFill>
                  <a:schemeClr val="bg2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en-US" altLang="pt-BR" sz="2400" dirty="0">
                <a:solidFill>
                  <a:schemeClr val="bg2"/>
                </a:solidFill>
              </a:endParaRPr>
            </a:p>
          </p:txBody>
        </p:sp>
        <p:sp>
          <p:nvSpPr>
            <p:cNvPr id="7178" name="Text Box 5">
              <a:extLst>
                <a:ext uri="{FF2B5EF4-FFF2-40B4-BE49-F238E27FC236}">
                  <a16:creationId xmlns:a16="http://schemas.microsoft.com/office/drawing/2014/main" id="{46514203-9BFF-749C-9A2E-7CA1D46E2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736"/>
              <a:ext cx="1248" cy="1506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B1011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pt-BR" sz="2400" dirty="0" err="1">
                  <a:solidFill>
                    <a:schemeClr val="bg2"/>
                  </a:solidFill>
                </a:rPr>
                <a:t>Ativos</a:t>
              </a:r>
              <a:r>
                <a:rPr lang="en-US" altLang="pt-BR" sz="2400" dirty="0">
                  <a:solidFill>
                    <a:schemeClr val="bg2"/>
                  </a:solidFill>
                </a:rPr>
                <a:t> </a:t>
              </a:r>
              <a:r>
                <a:rPr lang="en-US" altLang="pt-BR" sz="2400" dirty="0" err="1">
                  <a:solidFill>
                    <a:schemeClr val="bg2"/>
                  </a:solidFill>
                </a:rPr>
                <a:t>Fixos</a:t>
              </a:r>
              <a:endParaRPr lang="en-US" altLang="pt-BR" sz="2400" dirty="0">
                <a:solidFill>
                  <a:schemeClr val="bg2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pt-BR" sz="2400" dirty="0">
                  <a:solidFill>
                    <a:schemeClr val="bg2"/>
                  </a:solidFill>
                </a:rPr>
                <a:t>1 </a:t>
              </a:r>
              <a:r>
                <a:rPr lang="en-US" altLang="pt-BR" sz="2400" dirty="0" err="1">
                  <a:solidFill>
                    <a:schemeClr val="bg2"/>
                  </a:solidFill>
                </a:rPr>
                <a:t>Tangíveis</a:t>
              </a:r>
              <a:endParaRPr lang="en-US" altLang="pt-BR" sz="2400" dirty="0">
                <a:solidFill>
                  <a:schemeClr val="bg2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pt-BR" sz="2400" dirty="0">
                  <a:solidFill>
                    <a:schemeClr val="bg2"/>
                  </a:solidFill>
                </a:rPr>
                <a:t>  2 </a:t>
              </a:r>
              <a:r>
                <a:rPr lang="en-US" altLang="pt-BR" sz="2400" dirty="0" err="1">
                  <a:solidFill>
                    <a:schemeClr val="bg2"/>
                  </a:solidFill>
                </a:rPr>
                <a:t>Intangíveis</a:t>
              </a:r>
              <a:endParaRPr lang="en-US" altLang="pt-BR" sz="2400" dirty="0">
                <a:solidFill>
                  <a:schemeClr val="bg2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en-US" altLang="pt-BR" sz="2400" dirty="0">
                <a:solidFill>
                  <a:schemeClr val="bg2"/>
                </a:solidFill>
              </a:endParaRPr>
            </a:p>
          </p:txBody>
        </p:sp>
        <p:sp>
          <p:nvSpPr>
            <p:cNvPr id="7179" name="Text Box 6">
              <a:extLst>
                <a:ext uri="{FF2B5EF4-FFF2-40B4-BE49-F238E27FC236}">
                  <a16:creationId xmlns:a16="http://schemas.microsoft.com/office/drawing/2014/main" id="{CE51426E-A908-13CE-CD81-7D106115B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816"/>
              <a:ext cx="259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lnSpc>
                  <a:spcPct val="90000"/>
                </a:lnSpc>
                <a:spcBef>
                  <a:spcPct val="20000"/>
                </a:spcBef>
                <a:buSzPct val="70000"/>
                <a:buFont typeface="Symbol" panose="05050102010706020507" pitchFamily="18" charset="2"/>
                <a:buNone/>
              </a:pPr>
              <a:r>
                <a:rPr lang="en-US" altLang="pt-BR" sz="2400" dirty="0" err="1"/>
                <a:t>Aplicações</a:t>
              </a:r>
              <a:r>
                <a:rPr lang="en-US" altLang="pt-BR" sz="2400" dirty="0"/>
                <a:t> de </a:t>
              </a:r>
              <a:r>
                <a:rPr lang="en-US" altLang="pt-BR" sz="2400" dirty="0" err="1"/>
                <a:t>Recursos</a:t>
              </a:r>
              <a:r>
                <a:rPr lang="en-US" altLang="pt-BR" sz="2400" dirty="0">
                  <a:solidFill>
                    <a:schemeClr val="bg2"/>
                  </a:solidFill>
                </a:rPr>
                <a:t>:</a:t>
              </a:r>
            </a:p>
          </p:txBody>
        </p:sp>
      </p:grpSp>
      <p:grpSp>
        <p:nvGrpSpPr>
          <p:cNvPr id="22535" name="Group 7">
            <a:extLst>
              <a:ext uri="{FF2B5EF4-FFF2-40B4-BE49-F238E27FC236}">
                <a16:creationId xmlns:a16="http://schemas.microsoft.com/office/drawing/2014/main" id="{C95EBD51-6EE9-FBE2-2129-81C33D2AEA59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752600"/>
            <a:ext cx="5105400" cy="4806055"/>
            <a:chOff x="2544" y="816"/>
            <a:chExt cx="3216" cy="3380"/>
          </a:xfrm>
        </p:grpSpPr>
        <p:sp>
          <p:nvSpPr>
            <p:cNvPr id="7173" name="Text Box 8">
              <a:extLst>
                <a:ext uri="{FF2B5EF4-FFF2-40B4-BE49-F238E27FC236}">
                  <a16:creationId xmlns:a16="http://schemas.microsoft.com/office/drawing/2014/main" id="{B10BD475-EF1E-86F6-35BE-4FF3E58C8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832"/>
              <a:ext cx="1248" cy="1364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99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pt-BR" sz="2400" dirty="0">
                <a:solidFill>
                  <a:schemeClr val="bg2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pt-BR" sz="2400" dirty="0" err="1">
                  <a:solidFill>
                    <a:schemeClr val="bg2"/>
                  </a:solidFill>
                </a:rPr>
                <a:t>Patrimônio</a:t>
              </a:r>
              <a:r>
                <a:rPr lang="en-US" altLang="pt-BR" sz="2400" dirty="0">
                  <a:solidFill>
                    <a:schemeClr val="bg2"/>
                  </a:solidFill>
                </a:rPr>
                <a:t> </a:t>
              </a:r>
              <a:r>
                <a:rPr lang="en-US" altLang="pt-BR" sz="2400" dirty="0" err="1">
                  <a:solidFill>
                    <a:schemeClr val="bg2"/>
                  </a:solidFill>
                </a:rPr>
                <a:t>Líquido</a:t>
              </a:r>
              <a:endParaRPr lang="en-US" altLang="pt-BR" sz="2400" dirty="0">
                <a:solidFill>
                  <a:schemeClr val="bg2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en-US" altLang="pt-BR" sz="2400" dirty="0">
                <a:solidFill>
                  <a:schemeClr val="bg2"/>
                </a:solidFill>
              </a:endParaRPr>
            </a:p>
          </p:txBody>
        </p:sp>
        <p:sp>
          <p:nvSpPr>
            <p:cNvPr id="7174" name="Text Box 9">
              <a:extLst>
                <a:ext uri="{FF2B5EF4-FFF2-40B4-BE49-F238E27FC236}">
                  <a16:creationId xmlns:a16="http://schemas.microsoft.com/office/drawing/2014/main" id="{C3CD38A7-5950-D261-0A2E-BA1AC42E7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1200"/>
              <a:ext cx="1248" cy="584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99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pt-BR" sz="2400" dirty="0" err="1">
                  <a:solidFill>
                    <a:schemeClr val="bg2"/>
                  </a:solidFill>
                </a:rPr>
                <a:t>Passivo</a:t>
              </a:r>
              <a:r>
                <a:rPr lang="en-US" altLang="pt-BR" sz="2400" dirty="0">
                  <a:solidFill>
                    <a:schemeClr val="bg2"/>
                  </a:solidFill>
                </a:rPr>
                <a:t> </a:t>
              </a:r>
              <a:r>
                <a:rPr lang="en-US" altLang="pt-BR" sz="2400" dirty="0" err="1">
                  <a:solidFill>
                    <a:schemeClr val="bg2"/>
                  </a:solidFill>
                </a:rPr>
                <a:t>Circulante</a:t>
              </a:r>
              <a:endParaRPr lang="en-US" altLang="pt-BR" sz="2400" dirty="0">
                <a:solidFill>
                  <a:schemeClr val="bg2"/>
                </a:solidFill>
              </a:endParaRPr>
            </a:p>
          </p:txBody>
        </p:sp>
        <p:sp>
          <p:nvSpPr>
            <p:cNvPr id="7175" name="Text Box 10">
              <a:extLst>
                <a:ext uri="{FF2B5EF4-FFF2-40B4-BE49-F238E27FC236}">
                  <a16:creationId xmlns:a16="http://schemas.microsoft.com/office/drawing/2014/main" id="{58BB783A-AEB9-FA37-C3FD-4DFB96B6C3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1824"/>
              <a:ext cx="1248" cy="974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99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pt-BR" sz="2400" dirty="0" err="1">
                  <a:solidFill>
                    <a:schemeClr val="bg2"/>
                  </a:solidFill>
                </a:rPr>
                <a:t>Passivo</a:t>
              </a:r>
              <a:r>
                <a:rPr lang="en-US" altLang="pt-BR" sz="2400" dirty="0">
                  <a:solidFill>
                    <a:schemeClr val="bg2"/>
                  </a:solidFill>
                </a:rPr>
                <a:t> </a:t>
              </a:r>
              <a:r>
                <a:rPr lang="en-US" altLang="pt-BR" sz="2400" dirty="0" err="1">
                  <a:solidFill>
                    <a:schemeClr val="bg2"/>
                  </a:solidFill>
                </a:rPr>
                <a:t>Não</a:t>
              </a:r>
              <a:r>
                <a:rPr lang="en-US" altLang="pt-BR" sz="2400" dirty="0">
                  <a:solidFill>
                    <a:schemeClr val="bg2"/>
                  </a:solidFill>
                </a:rPr>
                <a:t> </a:t>
              </a:r>
              <a:r>
                <a:rPr lang="en-US" altLang="pt-BR" sz="2400" dirty="0" err="1">
                  <a:solidFill>
                    <a:schemeClr val="bg2"/>
                  </a:solidFill>
                </a:rPr>
                <a:t>Circulante</a:t>
              </a:r>
              <a:endParaRPr lang="en-US" altLang="pt-BR" sz="2400" dirty="0">
                <a:solidFill>
                  <a:schemeClr val="bg2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en-US" altLang="pt-BR" sz="2400" dirty="0">
                <a:solidFill>
                  <a:schemeClr val="bg2"/>
                </a:solidFill>
              </a:endParaRPr>
            </a:p>
          </p:txBody>
        </p:sp>
        <p:sp>
          <p:nvSpPr>
            <p:cNvPr id="7176" name="Text Box 11">
              <a:extLst>
                <a:ext uri="{FF2B5EF4-FFF2-40B4-BE49-F238E27FC236}">
                  <a16:creationId xmlns:a16="http://schemas.microsoft.com/office/drawing/2014/main" id="{D02128DF-0A5F-7DCF-C52D-CAA9102CC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816"/>
              <a:ext cx="3216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 algn="r">
                <a:lnSpc>
                  <a:spcPct val="90000"/>
                </a:lnSpc>
                <a:spcBef>
                  <a:spcPct val="20000"/>
                </a:spcBef>
                <a:buSzPct val="70000"/>
                <a:buFont typeface="Symbol" panose="05050102010706020507" pitchFamily="18" charset="2"/>
                <a:buNone/>
              </a:pPr>
              <a:r>
                <a:rPr lang="en-US" altLang="pt-BR" sz="2400" dirty="0" err="1"/>
                <a:t>Origens</a:t>
              </a:r>
              <a:r>
                <a:rPr lang="en-US" altLang="pt-BR" sz="2400" dirty="0"/>
                <a:t> de </a:t>
              </a:r>
              <a:r>
                <a:rPr lang="en-US" altLang="pt-BR" sz="2400" dirty="0" err="1"/>
                <a:t>Recursos</a:t>
              </a:r>
              <a:r>
                <a:rPr lang="en-US" altLang="pt-BR" sz="2400" dirty="0">
                  <a:solidFill>
                    <a:schemeClr val="bg2"/>
                  </a:solidFill>
                </a:rPr>
                <a:t>:</a:t>
              </a:r>
            </a:p>
          </p:txBody>
        </p:sp>
      </p:grpSp>
      <p:sp>
        <p:nvSpPr>
          <p:cNvPr id="3" name="Text Box 8">
            <a:extLst>
              <a:ext uri="{FF2B5EF4-FFF2-40B4-BE49-F238E27FC236}">
                <a16:creationId xmlns:a16="http://schemas.microsoft.com/office/drawing/2014/main" id="{2816D810-9CE3-80A6-9FD7-AC8FCA212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354" y="5023372"/>
            <a:ext cx="2667000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>
              <a:lnSpc>
                <a:spcPct val="90000"/>
              </a:lnSpc>
              <a:spcBef>
                <a:spcPct val="20000"/>
              </a:spcBef>
              <a:buSzPct val="70000"/>
              <a:buFont typeface="Symbol" panose="05050102010706020507" pitchFamily="18" charset="2"/>
              <a:buNone/>
            </a:pPr>
            <a:r>
              <a:rPr lang="en-US" altLang="pt-BR" sz="2500" dirty="0" err="1"/>
              <a:t>Decisões</a:t>
            </a:r>
            <a:r>
              <a:rPr lang="en-US" altLang="pt-BR" sz="2500" dirty="0"/>
              <a:t> de </a:t>
            </a:r>
            <a:r>
              <a:rPr lang="en-US" altLang="pt-BR" sz="2500" dirty="0" err="1"/>
              <a:t>investimentos</a:t>
            </a:r>
            <a:r>
              <a:rPr lang="en-US" altLang="pt-BR" sz="2500" dirty="0"/>
              <a:t> de </a:t>
            </a:r>
            <a:r>
              <a:rPr lang="en-US" altLang="pt-BR" sz="2500" dirty="0" err="1"/>
              <a:t>longo</a:t>
            </a:r>
            <a:r>
              <a:rPr lang="en-US" altLang="pt-BR" sz="2500" dirty="0"/>
              <a:t> </a:t>
            </a:r>
            <a:r>
              <a:rPr lang="en-US" altLang="pt-BR" sz="2500" dirty="0" err="1"/>
              <a:t>prazo</a:t>
            </a:r>
            <a:endParaRPr lang="en-US" altLang="pt-BR" sz="2500" dirty="0"/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7FD03B07-0BCD-F686-64FD-31B7DD358AF2}"/>
              </a:ext>
            </a:extLst>
          </p:cNvPr>
          <p:cNvSpPr>
            <a:spLocks/>
          </p:cNvSpPr>
          <p:nvPr/>
        </p:nvSpPr>
        <p:spPr bwMode="auto">
          <a:xfrm flipH="1">
            <a:off x="3733800" y="4509120"/>
            <a:ext cx="438150" cy="2057400"/>
          </a:xfrm>
          <a:prstGeom prst="leftBrace">
            <a:avLst>
              <a:gd name="adj1" fmla="val 39130"/>
              <a:gd name="adj2" fmla="val 50000"/>
            </a:avLst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E7FD0CD5-3A2A-E0C9-86C7-9AED138B1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275" y="2799087"/>
            <a:ext cx="2667000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>
              <a:lnSpc>
                <a:spcPct val="90000"/>
              </a:lnSpc>
              <a:spcBef>
                <a:spcPct val="20000"/>
              </a:spcBef>
              <a:buSzPct val="70000"/>
              <a:buFont typeface="Symbol" panose="05050102010706020507" pitchFamily="18" charset="2"/>
              <a:buNone/>
            </a:pPr>
            <a:r>
              <a:rPr lang="en-US" altLang="pt-BR" sz="2500" dirty="0" err="1"/>
              <a:t>Decisões</a:t>
            </a:r>
            <a:r>
              <a:rPr lang="en-US" altLang="pt-BR" sz="2500" dirty="0"/>
              <a:t> de </a:t>
            </a:r>
            <a:r>
              <a:rPr lang="en-US" altLang="pt-BR" sz="2500" dirty="0" err="1"/>
              <a:t>investimentos</a:t>
            </a:r>
            <a:r>
              <a:rPr lang="en-US" altLang="pt-BR" sz="2500" dirty="0"/>
              <a:t> de </a:t>
            </a:r>
            <a:r>
              <a:rPr lang="en-US" altLang="pt-BR" sz="2500" dirty="0" err="1"/>
              <a:t>curto</a:t>
            </a:r>
            <a:r>
              <a:rPr lang="en-US" altLang="pt-BR" sz="2500" dirty="0"/>
              <a:t> </a:t>
            </a:r>
            <a:r>
              <a:rPr lang="en-US" altLang="pt-BR" sz="2500" dirty="0" err="1"/>
              <a:t>prazo</a:t>
            </a:r>
            <a:endParaRPr lang="en-US" altLang="pt-BR" sz="2500" dirty="0"/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90E86021-5B0C-B8EA-74CA-7CE6852ED176}"/>
              </a:ext>
            </a:extLst>
          </p:cNvPr>
          <p:cNvSpPr>
            <a:spLocks/>
          </p:cNvSpPr>
          <p:nvPr/>
        </p:nvSpPr>
        <p:spPr bwMode="auto">
          <a:xfrm flipH="1">
            <a:off x="3724275" y="2372660"/>
            <a:ext cx="438150" cy="1939495"/>
          </a:xfrm>
          <a:prstGeom prst="leftBrace">
            <a:avLst>
              <a:gd name="adj1" fmla="val 39130"/>
              <a:gd name="adj2" fmla="val 50000"/>
            </a:avLst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/>
      <p:bldP spid="5" grpId="0" autoUpdateAnimBg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9D3BFC-55F0-6B3D-16F3-2323BA73E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pt-BR" dirty="0" err="1"/>
              <a:t>Decisões</a:t>
            </a:r>
            <a:r>
              <a:rPr lang="en-US" altLang="pt-BR" dirty="0"/>
              <a:t> de </a:t>
            </a:r>
            <a:r>
              <a:rPr lang="en-US" altLang="pt-BR" dirty="0" err="1"/>
              <a:t>Financiamentos</a:t>
            </a:r>
            <a:endParaRPr lang="en-US" altLang="pt-BR" dirty="0"/>
          </a:p>
        </p:txBody>
      </p:sp>
      <p:grpSp>
        <p:nvGrpSpPr>
          <p:cNvPr id="22531" name="Group 3">
            <a:extLst>
              <a:ext uri="{FF2B5EF4-FFF2-40B4-BE49-F238E27FC236}">
                <a16:creationId xmlns:a16="http://schemas.microsoft.com/office/drawing/2014/main" id="{7DEEB73E-442C-13FC-5424-0D5215BFD146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1752600"/>
            <a:ext cx="4114800" cy="4832517"/>
            <a:chOff x="480" y="816"/>
            <a:chExt cx="2592" cy="3426"/>
          </a:xfrm>
        </p:grpSpPr>
        <p:sp>
          <p:nvSpPr>
            <p:cNvPr id="7177" name="Text Box 4">
              <a:extLst>
                <a:ext uri="{FF2B5EF4-FFF2-40B4-BE49-F238E27FC236}">
                  <a16:creationId xmlns:a16="http://schemas.microsoft.com/office/drawing/2014/main" id="{388E67CC-BD25-C58A-AC0E-13AF2D806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240"/>
              <a:ext cx="1248" cy="1375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B1011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pt-BR" sz="2400" dirty="0">
                <a:solidFill>
                  <a:schemeClr val="bg2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pt-BR" sz="2400" dirty="0" err="1">
                  <a:solidFill>
                    <a:schemeClr val="bg2"/>
                  </a:solidFill>
                </a:rPr>
                <a:t>Ativo</a:t>
              </a:r>
              <a:r>
                <a:rPr lang="en-US" altLang="pt-BR" sz="2400" dirty="0">
                  <a:solidFill>
                    <a:schemeClr val="bg2"/>
                  </a:solidFill>
                </a:rPr>
                <a:t> </a:t>
              </a:r>
              <a:r>
                <a:rPr lang="en-US" altLang="pt-BR" sz="2400" dirty="0" err="1">
                  <a:solidFill>
                    <a:schemeClr val="bg2"/>
                  </a:solidFill>
                </a:rPr>
                <a:t>Circulante</a:t>
              </a:r>
              <a:endParaRPr lang="en-US" altLang="pt-BR" sz="2400" dirty="0">
                <a:solidFill>
                  <a:schemeClr val="bg2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en-US" altLang="pt-BR" sz="2400" dirty="0">
                <a:solidFill>
                  <a:schemeClr val="bg2"/>
                </a:solidFill>
              </a:endParaRPr>
            </a:p>
          </p:txBody>
        </p:sp>
        <p:sp>
          <p:nvSpPr>
            <p:cNvPr id="7178" name="Text Box 5">
              <a:extLst>
                <a:ext uri="{FF2B5EF4-FFF2-40B4-BE49-F238E27FC236}">
                  <a16:creationId xmlns:a16="http://schemas.microsoft.com/office/drawing/2014/main" id="{46514203-9BFF-749C-9A2E-7CA1D46E2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736"/>
              <a:ext cx="1248" cy="1506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B1011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pt-BR" sz="2400" dirty="0" err="1">
                  <a:solidFill>
                    <a:schemeClr val="bg2"/>
                  </a:solidFill>
                </a:rPr>
                <a:t>Ativos</a:t>
              </a:r>
              <a:r>
                <a:rPr lang="en-US" altLang="pt-BR" sz="2400" dirty="0">
                  <a:solidFill>
                    <a:schemeClr val="bg2"/>
                  </a:solidFill>
                </a:rPr>
                <a:t> </a:t>
              </a:r>
              <a:r>
                <a:rPr lang="en-US" altLang="pt-BR" sz="2400" dirty="0" err="1">
                  <a:solidFill>
                    <a:schemeClr val="bg2"/>
                  </a:solidFill>
                </a:rPr>
                <a:t>Fixos</a:t>
              </a:r>
              <a:endParaRPr lang="en-US" altLang="pt-BR" sz="2400" dirty="0">
                <a:solidFill>
                  <a:schemeClr val="bg2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pt-BR" sz="2400" dirty="0">
                  <a:solidFill>
                    <a:schemeClr val="bg2"/>
                  </a:solidFill>
                </a:rPr>
                <a:t>1 </a:t>
              </a:r>
              <a:r>
                <a:rPr lang="en-US" altLang="pt-BR" sz="2400" dirty="0" err="1">
                  <a:solidFill>
                    <a:schemeClr val="bg2"/>
                  </a:solidFill>
                </a:rPr>
                <a:t>Tangíveis</a:t>
              </a:r>
              <a:endParaRPr lang="en-US" altLang="pt-BR" sz="2400" dirty="0">
                <a:solidFill>
                  <a:schemeClr val="bg2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pt-BR" sz="2400" dirty="0">
                  <a:solidFill>
                    <a:schemeClr val="bg2"/>
                  </a:solidFill>
                </a:rPr>
                <a:t>  2 </a:t>
              </a:r>
              <a:r>
                <a:rPr lang="en-US" altLang="pt-BR" sz="2400" dirty="0" err="1">
                  <a:solidFill>
                    <a:schemeClr val="bg2"/>
                  </a:solidFill>
                </a:rPr>
                <a:t>Intangíveis</a:t>
              </a:r>
              <a:endParaRPr lang="en-US" altLang="pt-BR" sz="2400" dirty="0">
                <a:solidFill>
                  <a:schemeClr val="bg2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en-US" altLang="pt-BR" sz="2400" dirty="0">
                <a:solidFill>
                  <a:schemeClr val="bg2"/>
                </a:solidFill>
              </a:endParaRPr>
            </a:p>
          </p:txBody>
        </p:sp>
        <p:sp>
          <p:nvSpPr>
            <p:cNvPr id="7179" name="Text Box 6">
              <a:extLst>
                <a:ext uri="{FF2B5EF4-FFF2-40B4-BE49-F238E27FC236}">
                  <a16:creationId xmlns:a16="http://schemas.microsoft.com/office/drawing/2014/main" id="{CE51426E-A908-13CE-CD81-7D106115B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816"/>
              <a:ext cx="259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lnSpc>
                  <a:spcPct val="90000"/>
                </a:lnSpc>
                <a:spcBef>
                  <a:spcPct val="20000"/>
                </a:spcBef>
                <a:buSzPct val="70000"/>
                <a:buFont typeface="Symbol" panose="05050102010706020507" pitchFamily="18" charset="2"/>
                <a:buNone/>
              </a:pPr>
              <a:r>
                <a:rPr lang="en-US" altLang="pt-BR" sz="2400" dirty="0" err="1"/>
                <a:t>Aplicações</a:t>
              </a:r>
              <a:r>
                <a:rPr lang="en-US" altLang="pt-BR" sz="2400" dirty="0"/>
                <a:t> de </a:t>
              </a:r>
              <a:r>
                <a:rPr lang="en-US" altLang="pt-BR" sz="2400" dirty="0" err="1"/>
                <a:t>Recursos</a:t>
              </a:r>
              <a:r>
                <a:rPr lang="en-US" altLang="pt-BR" sz="2400" dirty="0">
                  <a:solidFill>
                    <a:schemeClr val="bg2"/>
                  </a:solidFill>
                </a:rPr>
                <a:t>:</a:t>
              </a:r>
            </a:p>
          </p:txBody>
        </p:sp>
      </p:grpSp>
      <p:grpSp>
        <p:nvGrpSpPr>
          <p:cNvPr id="22535" name="Group 7">
            <a:extLst>
              <a:ext uri="{FF2B5EF4-FFF2-40B4-BE49-F238E27FC236}">
                <a16:creationId xmlns:a16="http://schemas.microsoft.com/office/drawing/2014/main" id="{C95EBD51-6EE9-FBE2-2129-81C33D2AEA59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752600"/>
            <a:ext cx="5105400" cy="4806055"/>
            <a:chOff x="2544" y="816"/>
            <a:chExt cx="3216" cy="3380"/>
          </a:xfrm>
        </p:grpSpPr>
        <p:sp>
          <p:nvSpPr>
            <p:cNvPr id="7173" name="Text Box 8">
              <a:extLst>
                <a:ext uri="{FF2B5EF4-FFF2-40B4-BE49-F238E27FC236}">
                  <a16:creationId xmlns:a16="http://schemas.microsoft.com/office/drawing/2014/main" id="{B10BD475-EF1E-86F6-35BE-4FF3E58C8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832"/>
              <a:ext cx="1248" cy="1364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99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pt-BR" sz="2400" dirty="0">
                <a:solidFill>
                  <a:schemeClr val="bg2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pt-BR" sz="2400" dirty="0" err="1">
                  <a:solidFill>
                    <a:schemeClr val="bg2"/>
                  </a:solidFill>
                </a:rPr>
                <a:t>Patrimônio</a:t>
              </a:r>
              <a:r>
                <a:rPr lang="en-US" altLang="pt-BR" sz="2400" dirty="0">
                  <a:solidFill>
                    <a:schemeClr val="bg2"/>
                  </a:solidFill>
                </a:rPr>
                <a:t> </a:t>
              </a:r>
              <a:r>
                <a:rPr lang="en-US" altLang="pt-BR" sz="2400" dirty="0" err="1">
                  <a:solidFill>
                    <a:schemeClr val="bg2"/>
                  </a:solidFill>
                </a:rPr>
                <a:t>Líquido</a:t>
              </a:r>
              <a:endParaRPr lang="en-US" altLang="pt-BR" sz="2400" dirty="0">
                <a:solidFill>
                  <a:schemeClr val="bg2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en-US" altLang="pt-BR" sz="2400" dirty="0">
                <a:solidFill>
                  <a:schemeClr val="bg2"/>
                </a:solidFill>
              </a:endParaRPr>
            </a:p>
          </p:txBody>
        </p:sp>
        <p:sp>
          <p:nvSpPr>
            <p:cNvPr id="7174" name="Text Box 9">
              <a:extLst>
                <a:ext uri="{FF2B5EF4-FFF2-40B4-BE49-F238E27FC236}">
                  <a16:creationId xmlns:a16="http://schemas.microsoft.com/office/drawing/2014/main" id="{C3CD38A7-5950-D261-0A2E-BA1AC42E7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1200"/>
              <a:ext cx="1248" cy="584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99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pt-BR" sz="2400" dirty="0" err="1">
                  <a:solidFill>
                    <a:schemeClr val="bg2"/>
                  </a:solidFill>
                </a:rPr>
                <a:t>Passivo</a:t>
              </a:r>
              <a:r>
                <a:rPr lang="en-US" altLang="pt-BR" sz="2400" dirty="0">
                  <a:solidFill>
                    <a:schemeClr val="bg2"/>
                  </a:solidFill>
                </a:rPr>
                <a:t> </a:t>
              </a:r>
              <a:r>
                <a:rPr lang="en-US" altLang="pt-BR" sz="2400" dirty="0" err="1">
                  <a:solidFill>
                    <a:schemeClr val="bg2"/>
                  </a:solidFill>
                </a:rPr>
                <a:t>Circulante</a:t>
              </a:r>
              <a:endParaRPr lang="en-US" altLang="pt-BR" sz="2400" dirty="0">
                <a:solidFill>
                  <a:schemeClr val="bg2"/>
                </a:solidFill>
              </a:endParaRPr>
            </a:p>
          </p:txBody>
        </p:sp>
        <p:sp>
          <p:nvSpPr>
            <p:cNvPr id="7175" name="Text Box 10">
              <a:extLst>
                <a:ext uri="{FF2B5EF4-FFF2-40B4-BE49-F238E27FC236}">
                  <a16:creationId xmlns:a16="http://schemas.microsoft.com/office/drawing/2014/main" id="{58BB783A-AEB9-FA37-C3FD-4DFB96B6C3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1824"/>
              <a:ext cx="1248" cy="974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99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pt-BR" sz="2400" dirty="0" err="1">
                  <a:solidFill>
                    <a:schemeClr val="bg2"/>
                  </a:solidFill>
                </a:rPr>
                <a:t>Passivo</a:t>
              </a:r>
              <a:r>
                <a:rPr lang="en-US" altLang="pt-BR" sz="2400" dirty="0">
                  <a:solidFill>
                    <a:schemeClr val="bg2"/>
                  </a:solidFill>
                </a:rPr>
                <a:t> </a:t>
              </a:r>
              <a:r>
                <a:rPr lang="en-US" altLang="pt-BR" sz="2400" dirty="0" err="1">
                  <a:solidFill>
                    <a:schemeClr val="bg2"/>
                  </a:solidFill>
                </a:rPr>
                <a:t>Não</a:t>
              </a:r>
              <a:r>
                <a:rPr lang="en-US" altLang="pt-BR" sz="2400" dirty="0">
                  <a:solidFill>
                    <a:schemeClr val="bg2"/>
                  </a:solidFill>
                </a:rPr>
                <a:t> </a:t>
              </a:r>
              <a:r>
                <a:rPr lang="en-US" altLang="pt-BR" sz="2400" dirty="0" err="1">
                  <a:solidFill>
                    <a:schemeClr val="bg2"/>
                  </a:solidFill>
                </a:rPr>
                <a:t>Circulante</a:t>
              </a:r>
              <a:endParaRPr lang="en-US" altLang="pt-BR" sz="2400" dirty="0">
                <a:solidFill>
                  <a:schemeClr val="bg2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en-US" altLang="pt-BR" sz="2400" dirty="0">
                <a:solidFill>
                  <a:schemeClr val="bg2"/>
                </a:solidFill>
              </a:endParaRPr>
            </a:p>
          </p:txBody>
        </p:sp>
        <p:sp>
          <p:nvSpPr>
            <p:cNvPr id="7176" name="Text Box 11">
              <a:extLst>
                <a:ext uri="{FF2B5EF4-FFF2-40B4-BE49-F238E27FC236}">
                  <a16:creationId xmlns:a16="http://schemas.microsoft.com/office/drawing/2014/main" id="{D02128DF-0A5F-7DCF-C52D-CAA9102CC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816"/>
              <a:ext cx="3216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 algn="r">
                <a:lnSpc>
                  <a:spcPct val="90000"/>
                </a:lnSpc>
                <a:spcBef>
                  <a:spcPct val="20000"/>
                </a:spcBef>
                <a:buSzPct val="70000"/>
                <a:buFont typeface="Symbol" panose="05050102010706020507" pitchFamily="18" charset="2"/>
                <a:buNone/>
              </a:pPr>
              <a:r>
                <a:rPr lang="en-US" altLang="pt-BR" sz="2400" dirty="0" err="1"/>
                <a:t>Origens</a:t>
              </a:r>
              <a:r>
                <a:rPr lang="en-US" altLang="pt-BR" sz="2400" dirty="0"/>
                <a:t> de </a:t>
              </a:r>
              <a:r>
                <a:rPr lang="en-US" altLang="pt-BR" sz="2400" dirty="0" err="1"/>
                <a:t>Recursos</a:t>
              </a:r>
              <a:r>
                <a:rPr lang="en-US" altLang="pt-BR" sz="2400" dirty="0">
                  <a:solidFill>
                    <a:schemeClr val="bg2"/>
                  </a:solidFill>
                </a:rPr>
                <a:t>:</a:t>
              </a:r>
            </a:p>
          </p:txBody>
        </p:sp>
      </p:grpSp>
      <p:sp>
        <p:nvSpPr>
          <p:cNvPr id="2" name="AutoShape 4">
            <a:extLst>
              <a:ext uri="{FF2B5EF4-FFF2-40B4-BE49-F238E27FC236}">
                <a16:creationId xmlns:a16="http://schemas.microsoft.com/office/drawing/2014/main" id="{23ECBA83-A86C-F211-1653-4FA61EAB237F}"/>
              </a:ext>
            </a:extLst>
          </p:cNvPr>
          <p:cNvSpPr>
            <a:spLocks/>
          </p:cNvSpPr>
          <p:nvPr/>
        </p:nvSpPr>
        <p:spPr bwMode="auto">
          <a:xfrm>
            <a:off x="5796136" y="2350670"/>
            <a:ext cx="838200" cy="4102187"/>
          </a:xfrm>
          <a:prstGeom prst="leftBrace">
            <a:avLst>
              <a:gd name="adj1" fmla="val 48333"/>
              <a:gd name="adj2" fmla="val 50000"/>
            </a:avLst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66C4CD6-70E8-7699-79B3-1A0CFA144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3766681"/>
            <a:ext cx="24384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500" dirty="0"/>
              <a:t>Como a </a:t>
            </a:r>
            <a:r>
              <a:rPr lang="en-US" altLang="pt-BR" sz="2500" dirty="0" err="1"/>
              <a:t>empresa</a:t>
            </a:r>
            <a:r>
              <a:rPr lang="en-US" altLang="pt-BR" sz="2500" dirty="0"/>
              <a:t> </a:t>
            </a:r>
            <a:r>
              <a:rPr lang="en-US" altLang="pt-BR" sz="2500" dirty="0" err="1"/>
              <a:t>deve</a:t>
            </a:r>
            <a:r>
              <a:rPr lang="en-US" altLang="pt-BR" sz="2500" dirty="0"/>
              <a:t> </a:t>
            </a:r>
            <a:r>
              <a:rPr lang="en-US" altLang="pt-BR" sz="2500" dirty="0" err="1"/>
              <a:t>financiar</a:t>
            </a:r>
            <a:r>
              <a:rPr lang="en-US" altLang="pt-BR" sz="2500" dirty="0"/>
              <a:t> </a:t>
            </a:r>
            <a:r>
              <a:rPr lang="en-US" altLang="pt-BR" sz="2500" dirty="0" err="1"/>
              <a:t>os</a:t>
            </a:r>
            <a:r>
              <a:rPr lang="en-US" altLang="pt-BR" sz="2500" dirty="0"/>
              <a:t> </a:t>
            </a:r>
            <a:r>
              <a:rPr lang="en-US" altLang="pt-BR" sz="2500" dirty="0" err="1"/>
              <a:t>investimentos</a:t>
            </a:r>
            <a:r>
              <a:rPr lang="en-US" altLang="pt-BR" sz="2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5837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636B8-284D-A2E4-3C2D-A29652F4C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Tópicos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FEB9B1-E914-5D00-74DE-94FCB7312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pt-BR" dirty="0"/>
              <a:t>Fundamentos Iniciais</a:t>
            </a:r>
          </a:p>
          <a:p>
            <a:r>
              <a:rPr lang="pt-BR" dirty="0"/>
              <a:t>Finanças Corporativas</a:t>
            </a:r>
          </a:p>
          <a:p>
            <a:r>
              <a:rPr lang="pt-BR" dirty="0"/>
              <a:t>Risco </a:t>
            </a:r>
          </a:p>
          <a:p>
            <a:r>
              <a:rPr lang="pt-BR" dirty="0"/>
              <a:t>Evolução das Finanças e Métodos Quantitativos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1012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9D3BFC-55F0-6B3D-16F3-2323BA73E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pt-BR" dirty="0" err="1"/>
              <a:t>Dividendos</a:t>
            </a:r>
            <a:endParaRPr lang="en-US" altLang="pt-BR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EC40E5A-37A3-6F86-0B2E-337A13E07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1000608"/>
              </p:ext>
            </p:extLst>
          </p:nvPr>
        </p:nvGraphicFramePr>
        <p:xfrm>
          <a:off x="539552" y="1556792"/>
          <a:ext cx="81472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34935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9D3BFC-55F0-6B3D-16F3-2323BA73E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pt-BR" dirty="0" err="1"/>
              <a:t>Curto</a:t>
            </a:r>
            <a:r>
              <a:rPr lang="en-US" altLang="pt-BR" dirty="0"/>
              <a:t> Versus Longo </a:t>
            </a:r>
            <a:r>
              <a:rPr lang="en-US" altLang="pt-BR" dirty="0" err="1"/>
              <a:t>Prazo</a:t>
            </a:r>
            <a:endParaRPr lang="en-US" alt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DF231D-B93A-CDFF-5C33-F17893750E58}"/>
              </a:ext>
            </a:extLst>
          </p:cNvPr>
          <p:cNvSpPr txBox="1"/>
          <p:nvPr/>
        </p:nvSpPr>
        <p:spPr>
          <a:xfrm>
            <a:off x="6247493" y="3766681"/>
            <a:ext cx="29163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/>
              <a:t>Tende a Apresentar menores níveis de resultados futuros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62C30E-5DA3-689C-E4EB-EF7069CA68F7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1752600"/>
            <a:ext cx="4114800" cy="4832517"/>
            <a:chOff x="480" y="816"/>
            <a:chExt cx="2592" cy="3426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EA68D033-A0C7-E414-EBC6-41DAF242E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240"/>
              <a:ext cx="1248" cy="1375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B1011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pt-BR" sz="2400" dirty="0">
                <a:solidFill>
                  <a:schemeClr val="bg2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pt-BR" sz="2400" dirty="0" err="1">
                  <a:solidFill>
                    <a:schemeClr val="bg2"/>
                  </a:solidFill>
                </a:rPr>
                <a:t>Ativo</a:t>
              </a:r>
              <a:r>
                <a:rPr lang="en-US" altLang="pt-BR" sz="2400" dirty="0">
                  <a:solidFill>
                    <a:schemeClr val="bg2"/>
                  </a:solidFill>
                </a:rPr>
                <a:t> </a:t>
              </a:r>
              <a:r>
                <a:rPr lang="en-US" altLang="pt-BR" sz="2400" dirty="0" err="1">
                  <a:solidFill>
                    <a:schemeClr val="bg2"/>
                  </a:solidFill>
                </a:rPr>
                <a:t>Circulante</a:t>
              </a:r>
              <a:endParaRPr lang="en-US" altLang="pt-BR" sz="2400" dirty="0">
                <a:solidFill>
                  <a:schemeClr val="bg2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en-US" altLang="pt-BR" sz="2400" dirty="0">
                <a:solidFill>
                  <a:schemeClr val="bg2"/>
                </a:solidFill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0B631491-D5B4-E9B3-77E7-7F7BB3610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736"/>
              <a:ext cx="1248" cy="1506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B1011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pt-BR" sz="2400" dirty="0" err="1">
                  <a:solidFill>
                    <a:schemeClr val="bg2"/>
                  </a:solidFill>
                </a:rPr>
                <a:t>Ativos</a:t>
              </a:r>
              <a:r>
                <a:rPr lang="en-US" altLang="pt-BR" sz="2400" dirty="0">
                  <a:solidFill>
                    <a:schemeClr val="bg2"/>
                  </a:solidFill>
                </a:rPr>
                <a:t> </a:t>
              </a:r>
              <a:r>
                <a:rPr lang="en-US" altLang="pt-BR" sz="2400" dirty="0" err="1">
                  <a:solidFill>
                    <a:schemeClr val="bg2"/>
                  </a:solidFill>
                </a:rPr>
                <a:t>Fixos</a:t>
              </a:r>
              <a:endParaRPr lang="en-US" altLang="pt-BR" sz="2400" dirty="0">
                <a:solidFill>
                  <a:schemeClr val="bg2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pt-BR" sz="2400" dirty="0">
                  <a:solidFill>
                    <a:schemeClr val="bg2"/>
                  </a:solidFill>
                </a:rPr>
                <a:t>1 </a:t>
              </a:r>
              <a:r>
                <a:rPr lang="en-US" altLang="pt-BR" sz="2400" dirty="0" err="1">
                  <a:solidFill>
                    <a:schemeClr val="bg2"/>
                  </a:solidFill>
                </a:rPr>
                <a:t>Tangíveis</a:t>
              </a:r>
              <a:endParaRPr lang="en-US" altLang="pt-BR" sz="2400" dirty="0">
                <a:solidFill>
                  <a:schemeClr val="bg2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pt-BR" sz="2400" dirty="0">
                  <a:solidFill>
                    <a:schemeClr val="bg2"/>
                  </a:solidFill>
                </a:rPr>
                <a:t>  2 </a:t>
              </a:r>
              <a:r>
                <a:rPr lang="en-US" altLang="pt-BR" sz="2400" dirty="0" err="1">
                  <a:solidFill>
                    <a:schemeClr val="bg2"/>
                  </a:solidFill>
                </a:rPr>
                <a:t>Intangíveis</a:t>
              </a:r>
              <a:endParaRPr lang="en-US" altLang="pt-BR" sz="2400" dirty="0">
                <a:solidFill>
                  <a:schemeClr val="bg2"/>
                </a:solidFill>
              </a:endParaRPr>
            </a:p>
            <a:p>
              <a:pPr algn="ctr">
                <a:spcBef>
                  <a:spcPct val="50000"/>
                </a:spcBef>
              </a:pPr>
              <a:endParaRPr lang="en-US" altLang="pt-BR" sz="2400" dirty="0">
                <a:solidFill>
                  <a:schemeClr val="bg2"/>
                </a:solidFill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8123CD82-5919-FA97-1483-C2A1391CC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816"/>
              <a:ext cx="259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lnSpc>
                  <a:spcPct val="90000"/>
                </a:lnSpc>
                <a:spcBef>
                  <a:spcPct val="20000"/>
                </a:spcBef>
                <a:buSzPct val="70000"/>
                <a:buFont typeface="Symbol" panose="05050102010706020507" pitchFamily="18" charset="2"/>
                <a:buNone/>
              </a:pPr>
              <a:r>
                <a:rPr lang="en-US" altLang="pt-BR" sz="2400" dirty="0" err="1"/>
                <a:t>Aplicações</a:t>
              </a:r>
              <a:r>
                <a:rPr lang="en-US" altLang="pt-BR" sz="2400" dirty="0"/>
                <a:t> de </a:t>
              </a:r>
              <a:r>
                <a:rPr lang="en-US" altLang="pt-BR" sz="2400" dirty="0" err="1"/>
                <a:t>Recursos</a:t>
              </a:r>
              <a:r>
                <a:rPr lang="en-US" altLang="pt-BR" sz="2400" dirty="0">
                  <a:solidFill>
                    <a:schemeClr val="bg2"/>
                  </a:solidFill>
                </a:rPr>
                <a:t>:</a:t>
              </a:r>
            </a:p>
          </p:txBody>
        </p:sp>
      </p:grpSp>
      <p:sp>
        <p:nvSpPr>
          <p:cNvPr id="9" name="Text Box 3">
            <a:extLst>
              <a:ext uri="{FF2B5EF4-FFF2-40B4-BE49-F238E27FC236}">
                <a16:creationId xmlns:a16="http://schemas.microsoft.com/office/drawing/2014/main" id="{D0C802CC-770A-F11A-3804-05BA9E37A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3766681"/>
            <a:ext cx="24384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2500" dirty="0" err="1"/>
              <a:t>Menos</a:t>
            </a:r>
            <a:r>
              <a:rPr lang="en-US" altLang="pt-BR" sz="2500" dirty="0"/>
              <a:t> </a:t>
            </a:r>
            <a:r>
              <a:rPr lang="en-US" altLang="pt-BR" sz="2500" dirty="0" err="1"/>
              <a:t>investimentos</a:t>
            </a:r>
            <a:r>
              <a:rPr lang="en-US" altLang="pt-BR" sz="2500" dirty="0"/>
              <a:t> </a:t>
            </a:r>
            <a:r>
              <a:rPr lang="en-US" altLang="pt-BR" sz="2500" dirty="0" err="1"/>
              <a:t>correntes</a:t>
            </a:r>
            <a:endParaRPr lang="en-US" altLang="pt-BR" sz="2500" dirty="0"/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9FBB76D3-DFF5-998B-E4E4-8E7AC6CEAAD7}"/>
              </a:ext>
            </a:extLst>
          </p:cNvPr>
          <p:cNvCxnSpPr/>
          <p:nvPr/>
        </p:nvCxnSpPr>
        <p:spPr>
          <a:xfrm>
            <a:off x="5436096" y="4389928"/>
            <a:ext cx="93610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708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8600" y="1200150"/>
            <a:ext cx="4419600" cy="4800600"/>
          </a:xfrm>
          <a:prstGeom prst="rect">
            <a:avLst/>
          </a:prstGeom>
          <a:noFill/>
          <a:ln w="9525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648200" y="1371600"/>
            <a:ext cx="4038600" cy="1943100"/>
          </a:xfrm>
          <a:prstGeom prst="rect">
            <a:avLst/>
          </a:prstGeom>
          <a:noFill/>
          <a:ln w="9525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419600" y="3886200"/>
            <a:ext cx="4038600" cy="1885950"/>
          </a:xfrm>
          <a:prstGeom prst="rect">
            <a:avLst/>
          </a:prstGeom>
          <a:noFill/>
          <a:ln w="9525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588637" y="352426"/>
            <a:ext cx="60960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Fluxo de Caixa da Empresa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038600" y="2800350"/>
            <a:ext cx="1066800" cy="200025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2100" b="1"/>
              <a:t>C</a:t>
            </a:r>
          </a:p>
          <a:p>
            <a:pPr algn="ctr" eaLnBrk="0" hangingPunct="0"/>
            <a:r>
              <a:rPr lang="pt-BR" sz="2100" b="1"/>
              <a:t>A</a:t>
            </a:r>
          </a:p>
          <a:p>
            <a:pPr algn="ctr" eaLnBrk="0" hangingPunct="0"/>
            <a:r>
              <a:rPr lang="pt-BR" sz="2100" b="1"/>
              <a:t>I</a:t>
            </a:r>
          </a:p>
          <a:p>
            <a:pPr algn="ctr" eaLnBrk="0" hangingPunct="0"/>
            <a:r>
              <a:rPr lang="pt-BR" sz="2100" b="1"/>
              <a:t>X</a:t>
            </a:r>
          </a:p>
          <a:p>
            <a:pPr algn="ctr" eaLnBrk="0" hangingPunct="0"/>
            <a:r>
              <a:rPr lang="pt-BR" sz="2100" b="1"/>
              <a:t>A</a:t>
            </a:r>
          </a:p>
          <a:p>
            <a:pPr algn="ctr" eaLnBrk="0" hangingPunct="0"/>
            <a:endParaRPr lang="pt-BR" sz="135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28600" y="1314450"/>
            <a:ext cx="12954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Mão de Obra</a:t>
            </a:r>
            <a:endParaRPr lang="pt-BR" sz="105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752600" y="1314450"/>
            <a:ext cx="12954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Salários</a:t>
            </a:r>
          </a:p>
          <a:p>
            <a:pPr algn="ctr" eaLnBrk="0" hangingPunct="0"/>
            <a:r>
              <a:rPr lang="pt-BR" sz="1350"/>
              <a:t>a pagar</a:t>
            </a:r>
            <a:endParaRPr lang="pt-BR" sz="105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28600" y="2571750"/>
            <a:ext cx="12954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Produtos em</a:t>
            </a:r>
          </a:p>
          <a:p>
            <a:pPr algn="ctr" eaLnBrk="0" hangingPunct="0"/>
            <a:r>
              <a:rPr lang="pt-BR" sz="1350"/>
              <a:t>Processo</a:t>
            </a:r>
            <a:endParaRPr lang="pt-BR" sz="105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362200" y="1943100"/>
            <a:ext cx="12954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Duplicatas </a:t>
            </a:r>
          </a:p>
          <a:p>
            <a:pPr algn="ctr" eaLnBrk="0" hangingPunct="0"/>
            <a:r>
              <a:rPr lang="pt-BR" sz="1350"/>
              <a:t>a pagar</a:t>
            </a:r>
            <a:endParaRPr lang="pt-BR" sz="1050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762000" y="1943100"/>
            <a:ext cx="12954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Matéria</a:t>
            </a:r>
          </a:p>
          <a:p>
            <a:pPr algn="ctr" eaLnBrk="0" hangingPunct="0"/>
            <a:r>
              <a:rPr lang="pt-BR" sz="1350"/>
              <a:t>Prima</a:t>
            </a:r>
            <a:endParaRPr lang="pt-BR" sz="1050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28600" y="3200400"/>
            <a:ext cx="12954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Produtos</a:t>
            </a:r>
          </a:p>
          <a:p>
            <a:pPr algn="ctr" eaLnBrk="0" hangingPunct="0"/>
            <a:r>
              <a:rPr lang="pt-BR" sz="1350"/>
              <a:t>Acabados</a:t>
            </a:r>
            <a:endParaRPr lang="pt-BR" sz="1050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28600" y="3829050"/>
            <a:ext cx="12954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Despesas </a:t>
            </a:r>
          </a:p>
          <a:p>
            <a:pPr algn="ctr" eaLnBrk="0" hangingPunct="0"/>
            <a:r>
              <a:rPr lang="pt-BR" sz="1350"/>
              <a:t>operacionais</a:t>
            </a:r>
            <a:endParaRPr lang="pt-BR" sz="1050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228600" y="4457700"/>
            <a:ext cx="12954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Imposto de </a:t>
            </a:r>
          </a:p>
          <a:p>
            <a:pPr algn="ctr" eaLnBrk="0" hangingPunct="0"/>
            <a:r>
              <a:rPr lang="pt-BR" sz="1350"/>
              <a:t>Renda</a:t>
            </a:r>
            <a:endParaRPr lang="pt-BR" sz="1050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228600" y="5029200"/>
            <a:ext cx="1295400" cy="285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Vendas</a:t>
            </a:r>
            <a:endParaRPr lang="pt-BR" sz="1050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228600" y="5429250"/>
            <a:ext cx="12954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Duplicatas a </a:t>
            </a:r>
          </a:p>
          <a:p>
            <a:pPr algn="ctr" eaLnBrk="0" hangingPunct="0"/>
            <a:r>
              <a:rPr lang="pt-BR" sz="1350"/>
              <a:t>Receber</a:t>
            </a:r>
            <a:endParaRPr lang="pt-BR" sz="1050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2209800" y="2628900"/>
            <a:ext cx="12954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Despesas</a:t>
            </a:r>
          </a:p>
          <a:p>
            <a:pPr algn="ctr" eaLnBrk="0" hangingPunct="0"/>
            <a:r>
              <a:rPr lang="pt-BR" sz="1350"/>
              <a:t>indiretas</a:t>
            </a:r>
            <a:endParaRPr lang="pt-BR" sz="1050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838200" y="36004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838200" y="42291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838200" y="4857750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838200" y="531495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381000" y="1714500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1524000" y="5715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 flipV="1">
            <a:off x="4267200" y="4800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827499" y="5486403"/>
            <a:ext cx="2206053" cy="2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125"/>
              <a:t>Recebimento das Vendas a crédito</a:t>
            </a:r>
            <a:endParaRPr lang="pt-BR" sz="1050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1524000" y="451485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H="1">
            <a:off x="1524000" y="462915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2233665" y="4286251"/>
            <a:ext cx="8888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Pagamento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2242371" y="4629151"/>
            <a:ext cx="8746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Restituição</a:t>
            </a:r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1524000" y="520065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 flipV="1">
            <a:off x="4114800" y="48006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2154512" y="4972051"/>
            <a:ext cx="10662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Vendas à vista</a:t>
            </a:r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 flipH="1">
            <a:off x="1524000" y="405765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 flipV="1">
            <a:off x="4267200" y="26860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 flipH="1">
            <a:off x="3505200" y="268605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 flipH="1">
            <a:off x="1524000" y="26860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 flipH="1">
            <a:off x="609600" y="21145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09600" y="21145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 flipV="1">
            <a:off x="4419600" y="1371600"/>
            <a:ext cx="0" cy="154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 flipH="1">
            <a:off x="3048000" y="137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3118041" y="1200152"/>
            <a:ext cx="124104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900"/>
              <a:t>Pagamentos de contas</a:t>
            </a: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3715878" y="1371602"/>
            <a:ext cx="55496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900"/>
              <a:t>a  pagar</a:t>
            </a:r>
            <a:endParaRPr lang="pt-BR" sz="1350"/>
          </a:p>
        </p:txBody>
      </p:sp>
      <p:sp>
        <p:nvSpPr>
          <p:cNvPr id="3116" name="Line 44"/>
          <p:cNvSpPr>
            <a:spLocks noChangeShapeType="1"/>
          </p:cNvSpPr>
          <p:nvPr/>
        </p:nvSpPr>
        <p:spPr bwMode="auto">
          <a:xfrm flipH="1">
            <a:off x="2057400" y="2114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 flipV="1">
            <a:off x="4343400" y="222885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 flipH="1">
            <a:off x="3657600" y="22288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3660895" y="1885950"/>
            <a:ext cx="763351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900"/>
              <a:t>Pagamentos</a:t>
            </a:r>
          </a:p>
          <a:p>
            <a:pPr algn="ctr" eaLnBrk="0" hangingPunct="0"/>
            <a:r>
              <a:rPr lang="pt-BR" sz="900"/>
              <a:t>de Contas</a:t>
            </a:r>
          </a:p>
          <a:p>
            <a:pPr algn="ctr" eaLnBrk="0" hangingPunct="0"/>
            <a:endParaRPr lang="pt-BR" sz="1350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3695824" y="2228851"/>
            <a:ext cx="5982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900"/>
              <a:t>a crédito</a:t>
            </a:r>
            <a:endParaRPr lang="pt-BR" sz="1350"/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6553200" y="1600200"/>
            <a:ext cx="1447800" cy="4000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350"/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6777432" y="1581151"/>
            <a:ext cx="969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Ativos</a:t>
            </a:r>
          </a:p>
          <a:p>
            <a:pPr algn="ctr" eaLnBrk="0" hangingPunct="0"/>
            <a:r>
              <a:rPr lang="pt-BR" sz="1200"/>
              <a:t>Imobilizados</a:t>
            </a:r>
            <a:endParaRPr lang="pt-BR" sz="1350"/>
          </a:p>
        </p:txBody>
      </p:sp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6553200" y="2228850"/>
            <a:ext cx="1447800" cy="4000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350"/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6758389" y="2228851"/>
            <a:ext cx="1013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Participações</a:t>
            </a:r>
          </a:p>
          <a:p>
            <a:pPr algn="ctr" eaLnBrk="0" hangingPunct="0"/>
            <a:r>
              <a:rPr lang="pt-BR" sz="1200"/>
              <a:t>societárias</a:t>
            </a:r>
            <a:endParaRPr lang="pt-BR" sz="1350"/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6629400" y="4114800"/>
            <a:ext cx="1524000" cy="571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050"/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6843705" y="4114800"/>
            <a:ext cx="1117615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50"/>
              <a:t>Dívida</a:t>
            </a:r>
          </a:p>
          <a:p>
            <a:pPr algn="ctr" eaLnBrk="0" hangingPunct="0"/>
            <a:r>
              <a:rPr lang="pt-BR" sz="1050"/>
              <a:t>(de curto e longo</a:t>
            </a:r>
          </a:p>
          <a:p>
            <a:pPr algn="ctr" eaLnBrk="0" hangingPunct="0"/>
            <a:r>
              <a:rPr lang="pt-BR" sz="1050"/>
              <a:t>prazo)</a:t>
            </a:r>
            <a:endParaRPr lang="pt-BR" sz="1350"/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6629400" y="5029200"/>
            <a:ext cx="1524000" cy="571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pt-BR" sz="1050"/>
          </a:p>
        </p:txBody>
      </p:sp>
      <p:sp>
        <p:nvSpPr>
          <p:cNvPr id="3128" name="Text Box 56"/>
          <p:cNvSpPr txBox="1">
            <a:spLocks noChangeArrowheads="1"/>
          </p:cNvSpPr>
          <p:nvPr/>
        </p:nvSpPr>
        <p:spPr bwMode="auto">
          <a:xfrm>
            <a:off x="6965496" y="5143501"/>
            <a:ext cx="875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Patrimônio</a:t>
            </a:r>
          </a:p>
          <a:p>
            <a:pPr algn="ctr" eaLnBrk="0" hangingPunct="0"/>
            <a:r>
              <a:rPr lang="pt-BR" sz="1200"/>
              <a:t>Líquido</a:t>
            </a:r>
            <a:endParaRPr lang="pt-BR" sz="1350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auto">
          <a:xfrm flipH="1">
            <a:off x="5105400" y="428625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5318164" y="4038601"/>
            <a:ext cx="10032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Empréstimos</a:t>
            </a:r>
            <a:endParaRPr lang="pt-BR" sz="1350"/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>
            <a:off x="5105400" y="451485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32" name="Text Box 60"/>
          <p:cNvSpPr txBox="1">
            <a:spLocks noChangeArrowheads="1"/>
          </p:cNvSpPr>
          <p:nvPr/>
        </p:nvSpPr>
        <p:spPr bwMode="auto">
          <a:xfrm>
            <a:off x="5448466" y="4324351"/>
            <a:ext cx="747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Quitação</a:t>
            </a:r>
            <a:endParaRPr lang="pt-BR" sz="1350"/>
          </a:p>
        </p:txBody>
      </p:sp>
      <p:sp>
        <p:nvSpPr>
          <p:cNvPr id="3133" name="Line 61"/>
          <p:cNvSpPr>
            <a:spLocks noChangeShapeType="1"/>
          </p:cNvSpPr>
          <p:nvPr/>
        </p:nvSpPr>
        <p:spPr bwMode="auto">
          <a:xfrm flipH="1">
            <a:off x="4724400" y="51435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34" name="Line 62"/>
          <p:cNvSpPr>
            <a:spLocks noChangeShapeType="1"/>
          </p:cNvSpPr>
          <p:nvPr/>
        </p:nvSpPr>
        <p:spPr bwMode="auto">
          <a:xfrm flipV="1">
            <a:off x="4724400" y="48006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35" name="Text Box 63"/>
          <p:cNvSpPr txBox="1">
            <a:spLocks noChangeArrowheads="1"/>
          </p:cNvSpPr>
          <p:nvPr/>
        </p:nvSpPr>
        <p:spPr bwMode="auto">
          <a:xfrm>
            <a:off x="5003547" y="4914901"/>
            <a:ext cx="11689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Venda de ações</a:t>
            </a:r>
            <a:endParaRPr lang="pt-BR" sz="1350"/>
          </a:p>
        </p:txBody>
      </p:sp>
      <p:sp>
        <p:nvSpPr>
          <p:cNvPr id="3136" name="Line 64"/>
          <p:cNvSpPr>
            <a:spLocks noChangeShapeType="1"/>
          </p:cNvSpPr>
          <p:nvPr/>
        </p:nvSpPr>
        <p:spPr bwMode="auto">
          <a:xfrm>
            <a:off x="4648200" y="480060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37" name="Line 65"/>
          <p:cNvSpPr>
            <a:spLocks noChangeShapeType="1"/>
          </p:cNvSpPr>
          <p:nvPr/>
        </p:nvSpPr>
        <p:spPr bwMode="auto">
          <a:xfrm>
            <a:off x="4648200" y="531495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38" name="Text Box 66"/>
          <p:cNvSpPr txBox="1">
            <a:spLocks noChangeArrowheads="1"/>
          </p:cNvSpPr>
          <p:nvPr/>
        </p:nvSpPr>
        <p:spPr bwMode="auto">
          <a:xfrm>
            <a:off x="4912129" y="5086351"/>
            <a:ext cx="1400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Recompra de ações</a:t>
            </a:r>
            <a:endParaRPr lang="pt-BR" sz="1350"/>
          </a:p>
        </p:txBody>
      </p:sp>
      <p:sp>
        <p:nvSpPr>
          <p:cNvPr id="3139" name="Line 67"/>
          <p:cNvSpPr>
            <a:spLocks noChangeShapeType="1"/>
          </p:cNvSpPr>
          <p:nvPr/>
        </p:nvSpPr>
        <p:spPr bwMode="auto">
          <a:xfrm>
            <a:off x="4495800" y="4800600"/>
            <a:ext cx="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40" name="Line 68"/>
          <p:cNvSpPr>
            <a:spLocks noChangeShapeType="1"/>
          </p:cNvSpPr>
          <p:nvPr/>
        </p:nvSpPr>
        <p:spPr bwMode="auto">
          <a:xfrm>
            <a:off x="4495800" y="554355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41" name="Text Box 69"/>
          <p:cNvSpPr txBox="1">
            <a:spLocks noChangeArrowheads="1"/>
          </p:cNvSpPr>
          <p:nvPr/>
        </p:nvSpPr>
        <p:spPr bwMode="auto">
          <a:xfrm>
            <a:off x="4659742" y="5314951"/>
            <a:ext cx="1796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Pagamento de dividendos</a:t>
            </a:r>
            <a:endParaRPr lang="pt-BR" sz="1350"/>
          </a:p>
        </p:txBody>
      </p:sp>
      <p:sp>
        <p:nvSpPr>
          <p:cNvPr id="3142" name="Text Box 70"/>
          <p:cNvSpPr txBox="1">
            <a:spLocks noChangeArrowheads="1"/>
          </p:cNvSpPr>
          <p:nvPr/>
        </p:nvSpPr>
        <p:spPr bwMode="auto">
          <a:xfrm>
            <a:off x="5137653" y="5486401"/>
            <a:ext cx="9403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em dinheiro</a:t>
            </a:r>
            <a:endParaRPr lang="pt-BR" sz="1350"/>
          </a:p>
        </p:txBody>
      </p:sp>
      <p:sp>
        <p:nvSpPr>
          <p:cNvPr id="3143" name="Line 71"/>
          <p:cNvSpPr>
            <a:spLocks noChangeShapeType="1"/>
          </p:cNvSpPr>
          <p:nvPr/>
        </p:nvSpPr>
        <p:spPr bwMode="auto">
          <a:xfrm>
            <a:off x="7696200" y="26289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44" name="Line 72"/>
          <p:cNvSpPr>
            <a:spLocks noChangeShapeType="1"/>
          </p:cNvSpPr>
          <p:nvPr/>
        </p:nvSpPr>
        <p:spPr bwMode="auto">
          <a:xfrm flipH="1">
            <a:off x="5105400" y="30861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45" name="Text Box 73"/>
          <p:cNvSpPr txBox="1">
            <a:spLocks noChangeArrowheads="1"/>
          </p:cNvSpPr>
          <p:nvPr/>
        </p:nvSpPr>
        <p:spPr bwMode="auto">
          <a:xfrm>
            <a:off x="6358019" y="3086101"/>
            <a:ext cx="5745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Venda</a:t>
            </a:r>
            <a:endParaRPr lang="pt-BR" sz="1350"/>
          </a:p>
        </p:txBody>
      </p:sp>
      <p:sp>
        <p:nvSpPr>
          <p:cNvPr id="3146" name="Line 74"/>
          <p:cNvSpPr>
            <a:spLocks noChangeShapeType="1"/>
          </p:cNvSpPr>
          <p:nvPr/>
        </p:nvSpPr>
        <p:spPr bwMode="auto">
          <a:xfrm>
            <a:off x="5105400" y="291465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 flipV="1">
            <a:off x="7010400" y="26289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48" name="Text Box 76"/>
          <p:cNvSpPr txBox="1">
            <a:spLocks noChangeArrowheads="1"/>
          </p:cNvSpPr>
          <p:nvPr/>
        </p:nvSpPr>
        <p:spPr bwMode="auto">
          <a:xfrm>
            <a:off x="5887757" y="2686051"/>
            <a:ext cx="6752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Compra</a:t>
            </a:r>
            <a:endParaRPr lang="pt-BR" sz="1350"/>
          </a:p>
        </p:txBody>
      </p:sp>
      <p:sp>
        <p:nvSpPr>
          <p:cNvPr id="3149" name="Line 77"/>
          <p:cNvSpPr>
            <a:spLocks noChangeShapeType="1"/>
          </p:cNvSpPr>
          <p:nvPr/>
        </p:nvSpPr>
        <p:spPr bwMode="auto">
          <a:xfrm flipH="1">
            <a:off x="1524000" y="3886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50" name="Line 78"/>
          <p:cNvSpPr>
            <a:spLocks noChangeShapeType="1"/>
          </p:cNvSpPr>
          <p:nvPr/>
        </p:nvSpPr>
        <p:spPr bwMode="auto">
          <a:xfrm flipV="1">
            <a:off x="1905000" y="2571750"/>
            <a:ext cx="0" cy="131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51" name="Line 79"/>
          <p:cNvSpPr>
            <a:spLocks noChangeShapeType="1"/>
          </p:cNvSpPr>
          <p:nvPr/>
        </p:nvSpPr>
        <p:spPr bwMode="auto">
          <a:xfrm>
            <a:off x="1905000" y="257175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 flipV="1">
            <a:off x="5867400" y="1771650"/>
            <a:ext cx="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5867400" y="17716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54" name="Text Box 82"/>
          <p:cNvSpPr txBox="1">
            <a:spLocks noChangeArrowheads="1"/>
          </p:cNvSpPr>
          <p:nvPr/>
        </p:nvSpPr>
        <p:spPr bwMode="auto">
          <a:xfrm>
            <a:off x="2356676" y="2343151"/>
            <a:ext cx="9587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Depreciação</a:t>
            </a:r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 flipH="1">
            <a:off x="4953000" y="1828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>
            <a:off x="4953000" y="1828800"/>
            <a:ext cx="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57" name="Text Box 85"/>
          <p:cNvSpPr txBox="1">
            <a:spLocks noChangeArrowheads="1"/>
          </p:cNvSpPr>
          <p:nvPr/>
        </p:nvSpPr>
        <p:spPr bwMode="auto">
          <a:xfrm>
            <a:off x="5099131" y="1771651"/>
            <a:ext cx="5745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Venda</a:t>
            </a:r>
            <a:endParaRPr lang="pt-BR" sz="1350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 flipV="1">
            <a:off x="4876800" y="1714500"/>
            <a:ext cx="0" cy="108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4876800" y="17145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60" name="Text Box 88"/>
          <p:cNvSpPr txBox="1">
            <a:spLocks noChangeArrowheads="1"/>
          </p:cNvSpPr>
          <p:nvPr/>
        </p:nvSpPr>
        <p:spPr bwMode="auto">
          <a:xfrm>
            <a:off x="5109900" y="1485901"/>
            <a:ext cx="6783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200"/>
              <a:t>Compra</a:t>
            </a:r>
            <a:endParaRPr lang="pt-BR" sz="1350"/>
          </a:p>
        </p:txBody>
      </p:sp>
      <p:sp>
        <p:nvSpPr>
          <p:cNvPr id="3161" name="Rectangle 89"/>
          <p:cNvSpPr>
            <a:spLocks noChangeArrowheads="1"/>
          </p:cNvSpPr>
          <p:nvPr/>
        </p:nvSpPr>
        <p:spPr bwMode="auto">
          <a:xfrm>
            <a:off x="1752600" y="1314450"/>
            <a:ext cx="1295400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pt-BR" sz="1350"/>
              <a:t>Salários</a:t>
            </a:r>
          </a:p>
          <a:p>
            <a:pPr algn="ctr" eaLnBrk="0" hangingPunct="0"/>
            <a:r>
              <a:rPr lang="pt-BR" sz="1350"/>
              <a:t>a pagar</a:t>
            </a:r>
            <a:endParaRPr lang="pt-BR" sz="1050"/>
          </a:p>
        </p:txBody>
      </p:sp>
      <p:sp>
        <p:nvSpPr>
          <p:cNvPr id="3162" name="Line 90"/>
          <p:cNvSpPr>
            <a:spLocks noChangeShapeType="1"/>
          </p:cNvSpPr>
          <p:nvPr/>
        </p:nvSpPr>
        <p:spPr bwMode="auto">
          <a:xfrm flipH="1">
            <a:off x="1524000" y="14859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3163" name="Text Box 91"/>
          <p:cNvSpPr txBox="1">
            <a:spLocks noChangeArrowheads="1"/>
          </p:cNvSpPr>
          <p:nvPr/>
        </p:nvSpPr>
        <p:spPr bwMode="auto">
          <a:xfrm>
            <a:off x="5453031" y="3657600"/>
            <a:ext cx="202889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350" b="1"/>
              <a:t>Fluxos de Financiamentos</a:t>
            </a:r>
          </a:p>
        </p:txBody>
      </p:sp>
      <p:sp>
        <p:nvSpPr>
          <p:cNvPr id="3164" name="Text Box 92"/>
          <p:cNvSpPr txBox="1">
            <a:spLocks noChangeArrowheads="1"/>
          </p:cNvSpPr>
          <p:nvPr/>
        </p:nvSpPr>
        <p:spPr bwMode="auto">
          <a:xfrm>
            <a:off x="5437520" y="1143001"/>
            <a:ext cx="190751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350" b="1"/>
              <a:t>Fluxos de Investimentos</a:t>
            </a:r>
          </a:p>
        </p:txBody>
      </p:sp>
      <p:sp>
        <p:nvSpPr>
          <p:cNvPr id="3165" name="Text Box 93"/>
          <p:cNvSpPr txBox="1">
            <a:spLocks noChangeArrowheads="1"/>
          </p:cNvSpPr>
          <p:nvPr/>
        </p:nvSpPr>
        <p:spPr bwMode="auto">
          <a:xfrm>
            <a:off x="1983425" y="5725716"/>
            <a:ext cx="161480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350" b="1"/>
              <a:t>Fluxos Operacionais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CF51-C72F-4643-9B14-C50D272907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85567"/>
      </p:ext>
    </p:extLst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CC07489-FAFB-396E-58DF-E8D42317DF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pt-BR" sz="4000" dirty="0"/>
              <a:t> Qual é a Meta da </a:t>
            </a:r>
            <a:r>
              <a:rPr lang="en-US" altLang="pt-BR" sz="4000" dirty="0" err="1"/>
              <a:t>Gestão</a:t>
            </a:r>
            <a:r>
              <a:rPr lang="en-US" altLang="pt-BR" sz="4000" dirty="0"/>
              <a:t> </a:t>
            </a:r>
            <a:r>
              <a:rPr lang="en-US" altLang="pt-BR" sz="4000" dirty="0" err="1"/>
              <a:t>Financeira</a:t>
            </a:r>
            <a:r>
              <a:rPr lang="en-US" altLang="pt-BR" sz="4000" dirty="0"/>
              <a:t>?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3B8ECE7-8F09-ADD3-5C6D-E925629D7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pt-BR" dirty="0" err="1"/>
              <a:t>Maximizar</a:t>
            </a:r>
            <a:r>
              <a:rPr lang="en-US" altLang="pt-BR" dirty="0"/>
              <a:t> </a:t>
            </a:r>
            <a:r>
              <a:rPr lang="en-US" altLang="pt-BR" dirty="0" err="1"/>
              <a:t>vendas</a:t>
            </a:r>
            <a:r>
              <a:rPr lang="en-US" altLang="pt-BR" dirty="0"/>
              <a:t>?</a:t>
            </a:r>
          </a:p>
          <a:p>
            <a:pPr lvl="1" eaLnBrk="1" hangingPunct="1"/>
            <a:r>
              <a:rPr lang="en-US" altLang="pt-BR" dirty="0" err="1"/>
              <a:t>Minimizar</a:t>
            </a:r>
            <a:r>
              <a:rPr lang="en-US" altLang="pt-BR" dirty="0"/>
              <a:t>  custos?</a:t>
            </a:r>
          </a:p>
          <a:p>
            <a:pPr lvl="1" eaLnBrk="1" hangingPunct="1"/>
            <a:r>
              <a:rPr lang="en-US" altLang="pt-BR" dirty="0" err="1"/>
              <a:t>Maximizar</a:t>
            </a:r>
            <a:r>
              <a:rPr lang="en-US" altLang="pt-BR" dirty="0"/>
              <a:t> </a:t>
            </a:r>
            <a:r>
              <a:rPr lang="en-US" altLang="pt-BR" dirty="0" err="1"/>
              <a:t>lucros</a:t>
            </a:r>
            <a:r>
              <a:rPr lang="en-US" altLang="pt-BR" dirty="0"/>
              <a:t>?</a:t>
            </a:r>
          </a:p>
          <a:p>
            <a:pPr lvl="1" eaLnBrk="1" hangingPunct="1"/>
            <a:r>
              <a:rPr lang="en-US" altLang="pt-BR" dirty="0" err="1"/>
              <a:t>Maximizar</a:t>
            </a:r>
            <a:r>
              <a:rPr lang="en-US" altLang="pt-BR" dirty="0"/>
              <a:t> a </a:t>
            </a:r>
            <a:r>
              <a:rPr lang="en-US" altLang="pt-BR" dirty="0" err="1"/>
              <a:t>riqueza</a:t>
            </a:r>
            <a:r>
              <a:rPr lang="en-US" altLang="pt-BR" dirty="0"/>
              <a:t> dos </a:t>
            </a:r>
            <a:r>
              <a:rPr lang="en-US" altLang="pt-BR" dirty="0" err="1"/>
              <a:t>proprietários</a:t>
            </a:r>
            <a:r>
              <a:rPr lang="en-US" altLang="pt-BR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Resumindo...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1524000" y="1962615"/>
          <a:ext cx="6096000" cy="4175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5075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42" name="Line 146">
            <a:extLst>
              <a:ext uri="{FF2B5EF4-FFF2-40B4-BE49-F238E27FC236}">
                <a16:creationId xmlns:a16="http://schemas.microsoft.com/office/drawing/2014/main" id="{EB81641F-37FC-9037-123E-2EC6B8875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2275" y="4953000"/>
            <a:ext cx="1588" cy="584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29797" name="Group 101">
            <a:extLst>
              <a:ext uri="{FF2B5EF4-FFF2-40B4-BE49-F238E27FC236}">
                <a16:creationId xmlns:a16="http://schemas.microsoft.com/office/drawing/2014/main" id="{B4BE71A7-0EEA-FC57-6241-038B2B912BEA}"/>
              </a:ext>
            </a:extLst>
          </p:cNvPr>
          <p:cNvGrpSpPr>
            <a:grpSpLocks/>
          </p:cNvGrpSpPr>
          <p:nvPr/>
        </p:nvGrpSpPr>
        <p:grpSpPr bwMode="auto">
          <a:xfrm>
            <a:off x="6543675" y="5537200"/>
            <a:ext cx="457200" cy="571500"/>
            <a:chOff x="5123" y="2400"/>
            <a:chExt cx="122" cy="360"/>
          </a:xfrm>
        </p:grpSpPr>
        <p:sp>
          <p:nvSpPr>
            <p:cNvPr id="12356" name="Line 95">
              <a:extLst>
                <a:ext uri="{FF2B5EF4-FFF2-40B4-BE49-F238E27FC236}">
                  <a16:creationId xmlns:a16="http://schemas.microsoft.com/office/drawing/2014/main" id="{320E198E-93C7-C86C-DE3F-54194BC99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3" y="2400"/>
              <a:ext cx="61" cy="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57" name="Line 96">
              <a:extLst>
                <a:ext uri="{FF2B5EF4-FFF2-40B4-BE49-F238E27FC236}">
                  <a16:creationId xmlns:a16="http://schemas.microsoft.com/office/drawing/2014/main" id="{B690574A-94BE-BB2D-E8D5-3BEEFCCEAA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400"/>
              <a:ext cx="61" cy="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58" name="Line 97">
              <a:extLst>
                <a:ext uri="{FF2B5EF4-FFF2-40B4-BE49-F238E27FC236}">
                  <a16:creationId xmlns:a16="http://schemas.microsoft.com/office/drawing/2014/main" id="{29B9534D-2D24-D28A-F2B3-729DCA3CE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3" y="2759"/>
              <a:ext cx="61" cy="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59" name="Line 98">
              <a:extLst>
                <a:ext uri="{FF2B5EF4-FFF2-40B4-BE49-F238E27FC236}">
                  <a16:creationId xmlns:a16="http://schemas.microsoft.com/office/drawing/2014/main" id="{C31E00FC-A53B-5E3A-D7A3-EFB901553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759"/>
              <a:ext cx="61" cy="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60" name="Line 99">
              <a:extLst>
                <a:ext uri="{FF2B5EF4-FFF2-40B4-BE49-F238E27FC236}">
                  <a16:creationId xmlns:a16="http://schemas.microsoft.com/office/drawing/2014/main" id="{78E3216C-BBC0-CC73-CEA4-FD04E7FFF4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4" y="2400"/>
              <a:ext cx="1" cy="359"/>
            </a:xfrm>
            <a:prstGeom prst="line">
              <a:avLst/>
            </a:prstGeom>
            <a:noFill/>
            <a:ln w="7938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61" name="Line 100">
              <a:extLst>
                <a:ext uri="{FF2B5EF4-FFF2-40B4-BE49-F238E27FC236}">
                  <a16:creationId xmlns:a16="http://schemas.microsoft.com/office/drawing/2014/main" id="{AD9F5864-0C02-5A89-170C-31953A40A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400"/>
              <a:ext cx="1" cy="35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9834" name="Line 138">
            <a:extLst>
              <a:ext uri="{FF2B5EF4-FFF2-40B4-BE49-F238E27FC236}">
                <a16:creationId xmlns:a16="http://schemas.microsoft.com/office/drawing/2014/main" id="{B701B444-EC76-D280-E366-58C0313B5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4125" y="4921250"/>
            <a:ext cx="1588" cy="584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29835" name="Group 139">
            <a:extLst>
              <a:ext uri="{FF2B5EF4-FFF2-40B4-BE49-F238E27FC236}">
                <a16:creationId xmlns:a16="http://schemas.microsoft.com/office/drawing/2014/main" id="{3A16B8D5-0250-8FFD-CA0B-FDA043727316}"/>
              </a:ext>
            </a:extLst>
          </p:cNvPr>
          <p:cNvGrpSpPr>
            <a:grpSpLocks/>
          </p:cNvGrpSpPr>
          <p:nvPr/>
        </p:nvGrpSpPr>
        <p:grpSpPr bwMode="auto">
          <a:xfrm>
            <a:off x="2352675" y="5524500"/>
            <a:ext cx="346075" cy="571500"/>
            <a:chOff x="5123" y="2400"/>
            <a:chExt cx="122" cy="360"/>
          </a:xfrm>
        </p:grpSpPr>
        <p:sp>
          <p:nvSpPr>
            <p:cNvPr id="12350" name="Line 140">
              <a:extLst>
                <a:ext uri="{FF2B5EF4-FFF2-40B4-BE49-F238E27FC236}">
                  <a16:creationId xmlns:a16="http://schemas.microsoft.com/office/drawing/2014/main" id="{7C0272E6-5FC8-553A-718B-3E5B3B717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3" y="2400"/>
              <a:ext cx="61" cy="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51" name="Line 141">
              <a:extLst>
                <a:ext uri="{FF2B5EF4-FFF2-40B4-BE49-F238E27FC236}">
                  <a16:creationId xmlns:a16="http://schemas.microsoft.com/office/drawing/2014/main" id="{60F8EB75-DA2D-48C5-4AF8-1D8956A8CA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400"/>
              <a:ext cx="61" cy="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52" name="Line 142">
              <a:extLst>
                <a:ext uri="{FF2B5EF4-FFF2-40B4-BE49-F238E27FC236}">
                  <a16:creationId xmlns:a16="http://schemas.microsoft.com/office/drawing/2014/main" id="{EB1F3AF1-0CAA-625A-3A5A-E4760103F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3" y="2759"/>
              <a:ext cx="61" cy="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53" name="Line 143">
              <a:extLst>
                <a:ext uri="{FF2B5EF4-FFF2-40B4-BE49-F238E27FC236}">
                  <a16:creationId xmlns:a16="http://schemas.microsoft.com/office/drawing/2014/main" id="{ADDDFE23-C8D6-EEDE-2B36-96352A4CB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759"/>
              <a:ext cx="61" cy="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54" name="Line 144">
              <a:extLst>
                <a:ext uri="{FF2B5EF4-FFF2-40B4-BE49-F238E27FC236}">
                  <a16:creationId xmlns:a16="http://schemas.microsoft.com/office/drawing/2014/main" id="{A55D3700-69B1-6A31-1E8C-511430E628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4" y="2400"/>
              <a:ext cx="1" cy="359"/>
            </a:xfrm>
            <a:prstGeom prst="line">
              <a:avLst/>
            </a:prstGeom>
            <a:noFill/>
            <a:ln w="7938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55" name="Line 145">
              <a:extLst>
                <a:ext uri="{FF2B5EF4-FFF2-40B4-BE49-F238E27FC236}">
                  <a16:creationId xmlns:a16="http://schemas.microsoft.com/office/drawing/2014/main" id="{CD9CDD9D-C142-1AB5-5C0B-4036077152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400"/>
              <a:ext cx="1" cy="35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9771" name="Line 75">
            <a:extLst>
              <a:ext uri="{FF2B5EF4-FFF2-40B4-BE49-F238E27FC236}">
                <a16:creationId xmlns:a16="http://schemas.microsoft.com/office/drawing/2014/main" id="{5255A238-EF6B-B0A2-FCA2-38035B9A20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5500" y="3124200"/>
            <a:ext cx="1588" cy="3635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75" name="Line 79">
            <a:extLst>
              <a:ext uri="{FF2B5EF4-FFF2-40B4-BE49-F238E27FC236}">
                <a16:creationId xmlns:a16="http://schemas.microsoft.com/office/drawing/2014/main" id="{5F4CA89C-1C94-87BB-C995-466AC834A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5500" y="3962400"/>
            <a:ext cx="1588" cy="3635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96" name="Rectangle 2">
            <a:extLst>
              <a:ext uri="{FF2B5EF4-FFF2-40B4-BE49-F238E27FC236}">
                <a16:creationId xmlns:a16="http://schemas.microsoft.com/office/drawing/2014/main" id="{4EC590E3-53FB-C8D1-12C8-0FA522397C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pt-BR" dirty="0"/>
              <a:t>A </a:t>
            </a:r>
            <a:r>
              <a:rPr lang="en-US" altLang="pt-BR" dirty="0" err="1"/>
              <a:t>Gestão</a:t>
            </a:r>
            <a:r>
              <a:rPr lang="en-US" altLang="pt-BR" dirty="0"/>
              <a:t> </a:t>
            </a:r>
            <a:r>
              <a:rPr lang="en-US" altLang="pt-BR" dirty="0" err="1"/>
              <a:t>Financeira</a:t>
            </a:r>
            <a:r>
              <a:rPr lang="en-US" altLang="pt-BR" dirty="0"/>
              <a:t> </a:t>
            </a:r>
            <a:r>
              <a:rPr lang="en-US" altLang="pt-BR" dirty="0" err="1"/>
              <a:t>na</a:t>
            </a:r>
            <a:r>
              <a:rPr lang="en-US" altLang="pt-BR" dirty="0"/>
              <a:t> </a:t>
            </a:r>
            <a:r>
              <a:rPr lang="en-US" altLang="pt-BR" dirty="0" err="1"/>
              <a:t>Companhia</a:t>
            </a:r>
            <a:endParaRPr lang="en-US" altLang="pt-BR" dirty="0"/>
          </a:p>
        </p:txBody>
      </p:sp>
      <p:sp>
        <p:nvSpPr>
          <p:cNvPr id="29700" name="Line 4">
            <a:extLst>
              <a:ext uri="{FF2B5EF4-FFF2-40B4-BE49-F238E27FC236}">
                <a16:creationId xmlns:a16="http://schemas.microsoft.com/office/drawing/2014/main" id="{752157FB-6D62-4E24-0C9F-BE25F3798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5500" y="2362200"/>
            <a:ext cx="1588" cy="3635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29777" name="Group 81">
            <a:extLst>
              <a:ext uri="{FF2B5EF4-FFF2-40B4-BE49-F238E27FC236}">
                <a16:creationId xmlns:a16="http://schemas.microsoft.com/office/drawing/2014/main" id="{A13809AC-930D-FB17-2736-7F93700EBC10}"/>
              </a:ext>
            </a:extLst>
          </p:cNvPr>
          <p:cNvGrpSpPr>
            <a:grpSpLocks/>
          </p:cNvGrpSpPr>
          <p:nvPr/>
        </p:nvGrpSpPr>
        <p:grpSpPr bwMode="auto">
          <a:xfrm>
            <a:off x="2505075" y="4319588"/>
            <a:ext cx="2133600" cy="223837"/>
            <a:chOff x="1957" y="2733"/>
            <a:chExt cx="1271" cy="114"/>
          </a:xfrm>
        </p:grpSpPr>
        <p:sp>
          <p:nvSpPr>
            <p:cNvPr id="12348" name="Line 7">
              <a:extLst>
                <a:ext uri="{FF2B5EF4-FFF2-40B4-BE49-F238E27FC236}">
                  <a16:creationId xmlns:a16="http://schemas.microsoft.com/office/drawing/2014/main" id="{8BF35EE3-0FBE-917F-B26D-3F680EF27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7" y="2733"/>
              <a:ext cx="1" cy="11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49" name="Line 9">
              <a:extLst>
                <a:ext uri="{FF2B5EF4-FFF2-40B4-BE49-F238E27FC236}">
                  <a16:creationId xmlns:a16="http://schemas.microsoft.com/office/drawing/2014/main" id="{28974F7C-BDB5-BEE9-8CDD-5E3CB680F9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7" y="2733"/>
              <a:ext cx="1271" cy="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9778" name="Group 82">
            <a:extLst>
              <a:ext uri="{FF2B5EF4-FFF2-40B4-BE49-F238E27FC236}">
                <a16:creationId xmlns:a16="http://schemas.microsoft.com/office/drawing/2014/main" id="{80D19269-AFE1-CAA4-B708-8F217AC3D5E1}"/>
              </a:ext>
            </a:extLst>
          </p:cNvPr>
          <p:cNvGrpSpPr>
            <a:grpSpLocks/>
          </p:cNvGrpSpPr>
          <p:nvPr/>
        </p:nvGrpSpPr>
        <p:grpSpPr bwMode="auto">
          <a:xfrm>
            <a:off x="4524375" y="4319588"/>
            <a:ext cx="2247900" cy="633412"/>
            <a:chOff x="3228" y="2733"/>
            <a:chExt cx="1272" cy="114"/>
          </a:xfrm>
        </p:grpSpPr>
        <p:sp>
          <p:nvSpPr>
            <p:cNvPr id="12346" name="Line 8">
              <a:extLst>
                <a:ext uri="{FF2B5EF4-FFF2-40B4-BE49-F238E27FC236}">
                  <a16:creationId xmlns:a16="http://schemas.microsoft.com/office/drawing/2014/main" id="{432CF544-553C-77A1-DEC8-F2E11B680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9" y="2733"/>
              <a:ext cx="1" cy="11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47" name="Line 10">
              <a:extLst>
                <a:ext uri="{FF2B5EF4-FFF2-40B4-BE49-F238E27FC236}">
                  <a16:creationId xmlns:a16="http://schemas.microsoft.com/office/drawing/2014/main" id="{7DC97096-F887-D72C-ABD2-716F1AA35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8" y="2733"/>
              <a:ext cx="1271" cy="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300" name="Rectangle 21">
            <a:extLst>
              <a:ext uri="{FF2B5EF4-FFF2-40B4-BE49-F238E27FC236}">
                <a16:creationId xmlns:a16="http://schemas.microsoft.com/office/drawing/2014/main" id="{C804D54C-D447-4EBB-ED2A-A102E8E0B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3" y="5454650"/>
            <a:ext cx="0" cy="171450"/>
          </a:xfrm>
          <a:prstGeom prst="rect">
            <a:avLst/>
          </a:prstGeom>
          <a:solidFill>
            <a:srgbClr val="C6DA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endParaRPr lang="pt-BR" altLang="pt-BR" sz="1500" b="1"/>
          </a:p>
        </p:txBody>
      </p:sp>
      <p:sp>
        <p:nvSpPr>
          <p:cNvPr id="12301" name="Rectangle 27">
            <a:extLst>
              <a:ext uri="{FF2B5EF4-FFF2-40B4-BE49-F238E27FC236}">
                <a16:creationId xmlns:a16="http://schemas.microsoft.com/office/drawing/2014/main" id="{70F35FA6-6676-3078-3A5D-447E5295D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038" y="6003925"/>
            <a:ext cx="0" cy="160338"/>
          </a:xfrm>
          <a:prstGeom prst="rect">
            <a:avLst/>
          </a:prstGeom>
          <a:solidFill>
            <a:srgbClr val="C6DA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</a:pPr>
            <a:endParaRPr lang="pt-BR" altLang="pt-BR" sz="1400" b="1"/>
          </a:p>
        </p:txBody>
      </p:sp>
      <p:grpSp>
        <p:nvGrpSpPr>
          <p:cNvPr id="29767" name="Group 71">
            <a:extLst>
              <a:ext uri="{FF2B5EF4-FFF2-40B4-BE49-F238E27FC236}">
                <a16:creationId xmlns:a16="http://schemas.microsoft.com/office/drawing/2014/main" id="{5F6E6566-37BC-5CA4-488A-CAAD308FA5EC}"/>
              </a:ext>
            </a:extLst>
          </p:cNvPr>
          <p:cNvGrpSpPr>
            <a:grpSpLocks/>
          </p:cNvGrpSpPr>
          <p:nvPr/>
        </p:nvGrpSpPr>
        <p:grpSpPr bwMode="auto">
          <a:xfrm>
            <a:off x="2886075" y="1981200"/>
            <a:ext cx="3495675" cy="441325"/>
            <a:chOff x="1779" y="1296"/>
            <a:chExt cx="2202" cy="278"/>
          </a:xfrm>
        </p:grpSpPr>
        <p:sp>
          <p:nvSpPr>
            <p:cNvPr id="29760" name="Rectangle 64">
              <a:extLst>
                <a:ext uri="{FF2B5EF4-FFF2-40B4-BE49-F238E27FC236}">
                  <a16:creationId xmlns:a16="http://schemas.microsoft.com/office/drawing/2014/main" id="{01473DE1-2A5F-5510-EA9A-4338E6C14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" y="1296"/>
              <a:ext cx="2202" cy="278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7938">
              <a:solidFill>
                <a:srgbClr val="644A1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45" name="Rectangle 65">
              <a:extLst>
                <a:ext uri="{FF2B5EF4-FFF2-40B4-BE49-F238E27FC236}">
                  <a16:creationId xmlns:a16="http://schemas.microsoft.com/office/drawing/2014/main" id="{93391947-F6FF-F665-2958-3E8346A9F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1327"/>
              <a:ext cx="163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6DAF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pt-BR" sz="15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Conselho</a:t>
              </a:r>
              <a:r>
                <a:rPr lang="en-US" altLang="pt-BR" sz="15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de </a:t>
              </a:r>
              <a:r>
                <a:rPr lang="en-US" altLang="pt-BR" sz="15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Administração</a:t>
              </a:r>
              <a:endParaRPr lang="en-US" altLang="pt-BR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768" name="Group 72">
            <a:extLst>
              <a:ext uri="{FF2B5EF4-FFF2-40B4-BE49-F238E27FC236}">
                <a16:creationId xmlns:a16="http://schemas.microsoft.com/office/drawing/2014/main" id="{C5EB84F0-1851-74DD-5620-8D7B8EABD441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743200"/>
            <a:ext cx="3495675" cy="441325"/>
            <a:chOff x="1779" y="1296"/>
            <a:chExt cx="2202" cy="278"/>
          </a:xfrm>
        </p:grpSpPr>
        <p:sp>
          <p:nvSpPr>
            <p:cNvPr id="29769" name="Rectangle 73">
              <a:extLst>
                <a:ext uri="{FF2B5EF4-FFF2-40B4-BE49-F238E27FC236}">
                  <a16:creationId xmlns:a16="http://schemas.microsoft.com/office/drawing/2014/main" id="{5A338BA5-DFC6-EB67-3329-8C91A931C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" y="1296"/>
              <a:ext cx="2202" cy="278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7938">
              <a:solidFill>
                <a:srgbClr val="644A1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43" name="Rectangle 74">
              <a:extLst>
                <a:ext uri="{FF2B5EF4-FFF2-40B4-BE49-F238E27FC236}">
                  <a16:creationId xmlns:a16="http://schemas.microsoft.com/office/drawing/2014/main" id="{528B2F3F-1209-2070-1E1F-0A376F9C2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" y="1327"/>
              <a:ext cx="170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6DAF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pt-BR" sz="15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Chief Executive Officer (CEO)</a:t>
              </a:r>
            </a:p>
          </p:txBody>
        </p:sp>
      </p:grpSp>
      <p:grpSp>
        <p:nvGrpSpPr>
          <p:cNvPr id="29772" name="Group 76">
            <a:extLst>
              <a:ext uri="{FF2B5EF4-FFF2-40B4-BE49-F238E27FC236}">
                <a16:creationId xmlns:a16="http://schemas.microsoft.com/office/drawing/2014/main" id="{55FBF43A-8DFD-49C9-5366-709C814CFDA5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505200"/>
            <a:ext cx="3495675" cy="441325"/>
            <a:chOff x="1779" y="1296"/>
            <a:chExt cx="2202" cy="278"/>
          </a:xfrm>
        </p:grpSpPr>
        <p:sp>
          <p:nvSpPr>
            <p:cNvPr id="29773" name="Rectangle 77">
              <a:extLst>
                <a:ext uri="{FF2B5EF4-FFF2-40B4-BE49-F238E27FC236}">
                  <a16:creationId xmlns:a16="http://schemas.microsoft.com/office/drawing/2014/main" id="{98AD2371-B54A-CD5C-9794-F1610C935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" y="1296"/>
              <a:ext cx="2202" cy="278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7938">
              <a:solidFill>
                <a:srgbClr val="644A1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41" name="Rectangle 78">
              <a:extLst>
                <a:ext uri="{FF2B5EF4-FFF2-40B4-BE49-F238E27FC236}">
                  <a16:creationId xmlns:a16="http://schemas.microsoft.com/office/drawing/2014/main" id="{1DF9A3CB-E1A4-EF1F-F947-A7E7329F6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2" y="1327"/>
              <a:ext cx="165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6DAF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br>
                <a:rPr lang="en-US" altLang="pt-BR" sz="1500" b="1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en-US" altLang="pt-BR" sz="15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Chief Financial Officer (CFO)</a:t>
              </a:r>
            </a:p>
          </p:txBody>
        </p:sp>
      </p:grpSp>
      <p:grpSp>
        <p:nvGrpSpPr>
          <p:cNvPr id="29782" name="Group 86">
            <a:extLst>
              <a:ext uri="{FF2B5EF4-FFF2-40B4-BE49-F238E27FC236}">
                <a16:creationId xmlns:a16="http://schemas.microsoft.com/office/drawing/2014/main" id="{BD3293C8-58AF-9DD6-05C1-0FFD0BC828C3}"/>
              </a:ext>
            </a:extLst>
          </p:cNvPr>
          <p:cNvGrpSpPr>
            <a:grpSpLocks/>
          </p:cNvGrpSpPr>
          <p:nvPr/>
        </p:nvGrpSpPr>
        <p:grpSpPr bwMode="auto">
          <a:xfrm>
            <a:off x="1590675" y="4510088"/>
            <a:ext cx="1905000" cy="442912"/>
            <a:chOff x="1779" y="768"/>
            <a:chExt cx="2202" cy="279"/>
          </a:xfrm>
        </p:grpSpPr>
        <p:sp>
          <p:nvSpPr>
            <p:cNvPr id="29783" name="Rectangle 87">
              <a:extLst>
                <a:ext uri="{FF2B5EF4-FFF2-40B4-BE49-F238E27FC236}">
                  <a16:creationId xmlns:a16="http://schemas.microsoft.com/office/drawing/2014/main" id="{16CA665A-F2B1-B9B6-3006-7E370BABC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" y="768"/>
              <a:ext cx="2202" cy="279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7938">
              <a:solidFill>
                <a:srgbClr val="644A1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39" name="Rectangle 88">
              <a:extLst>
                <a:ext uri="{FF2B5EF4-FFF2-40B4-BE49-F238E27FC236}">
                  <a16:creationId xmlns:a16="http://schemas.microsoft.com/office/drawing/2014/main" id="{1C64F5A9-8EA0-56A0-7B79-4196C120D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" y="854"/>
              <a:ext cx="113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6DAF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pt-BR" sz="15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Tesoureiro</a:t>
              </a:r>
              <a:endParaRPr lang="en-US" altLang="pt-BR" sz="15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9785" name="Group 89">
            <a:extLst>
              <a:ext uri="{FF2B5EF4-FFF2-40B4-BE49-F238E27FC236}">
                <a16:creationId xmlns:a16="http://schemas.microsoft.com/office/drawing/2014/main" id="{B8B35297-355F-D475-5039-25C4C14D8F9D}"/>
              </a:ext>
            </a:extLst>
          </p:cNvPr>
          <p:cNvGrpSpPr>
            <a:grpSpLocks/>
          </p:cNvGrpSpPr>
          <p:nvPr/>
        </p:nvGrpSpPr>
        <p:grpSpPr bwMode="auto">
          <a:xfrm>
            <a:off x="5781675" y="4510088"/>
            <a:ext cx="1905000" cy="442912"/>
            <a:chOff x="1779" y="768"/>
            <a:chExt cx="2202" cy="279"/>
          </a:xfrm>
        </p:grpSpPr>
        <p:sp>
          <p:nvSpPr>
            <p:cNvPr id="29786" name="Rectangle 90">
              <a:extLst>
                <a:ext uri="{FF2B5EF4-FFF2-40B4-BE49-F238E27FC236}">
                  <a16:creationId xmlns:a16="http://schemas.microsoft.com/office/drawing/2014/main" id="{4D725D7D-ED9E-323B-E8F8-59E2AF2A6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" y="768"/>
              <a:ext cx="2202" cy="279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7938">
              <a:solidFill>
                <a:srgbClr val="644A1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37" name="Rectangle 91">
              <a:extLst>
                <a:ext uri="{FF2B5EF4-FFF2-40B4-BE49-F238E27FC236}">
                  <a16:creationId xmlns:a16="http://schemas.microsoft.com/office/drawing/2014/main" id="{DBC5B97B-1BB4-DFE1-5DAB-8952783E4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854"/>
              <a:ext cx="1051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6DAF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pt-BR" sz="15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Controller</a:t>
              </a:r>
            </a:p>
          </p:txBody>
        </p:sp>
      </p:grpSp>
      <p:grpSp>
        <p:nvGrpSpPr>
          <p:cNvPr id="29788" name="Group 92">
            <a:extLst>
              <a:ext uri="{FF2B5EF4-FFF2-40B4-BE49-F238E27FC236}">
                <a16:creationId xmlns:a16="http://schemas.microsoft.com/office/drawing/2014/main" id="{D3EA7F7A-31CE-567E-3CF1-6A32267C4B03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5334000"/>
            <a:ext cx="1828800" cy="442913"/>
            <a:chOff x="1779" y="768"/>
            <a:chExt cx="2202" cy="279"/>
          </a:xfrm>
        </p:grpSpPr>
        <p:sp>
          <p:nvSpPr>
            <p:cNvPr id="29789" name="Rectangle 93">
              <a:extLst>
                <a:ext uri="{FF2B5EF4-FFF2-40B4-BE49-F238E27FC236}">
                  <a16:creationId xmlns:a16="http://schemas.microsoft.com/office/drawing/2014/main" id="{1414BC34-13C2-6DFC-59B1-EB23663AB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" y="768"/>
              <a:ext cx="2202" cy="279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7938">
              <a:solidFill>
                <a:srgbClr val="644A1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335" name="Rectangle 94">
              <a:extLst>
                <a:ext uri="{FF2B5EF4-FFF2-40B4-BE49-F238E27FC236}">
                  <a16:creationId xmlns:a16="http://schemas.microsoft.com/office/drawing/2014/main" id="{744AD3A6-7840-0B1F-08ED-72EB28ACC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" y="854"/>
              <a:ext cx="132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6DAF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pt-BR" sz="11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Gestão</a:t>
              </a:r>
              <a:r>
                <a:rPr lang="en-US" altLang="pt-BR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de Caixa</a:t>
              </a:r>
            </a:p>
          </p:txBody>
        </p:sp>
      </p:grpSp>
      <p:grpSp>
        <p:nvGrpSpPr>
          <p:cNvPr id="29805" name="Group 109">
            <a:extLst>
              <a:ext uri="{FF2B5EF4-FFF2-40B4-BE49-F238E27FC236}">
                <a16:creationId xmlns:a16="http://schemas.microsoft.com/office/drawing/2014/main" id="{F92599C8-ED82-0F52-EBCF-282960DB025C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5943600"/>
            <a:ext cx="1828800" cy="442913"/>
            <a:chOff x="1779" y="768"/>
            <a:chExt cx="2202" cy="279"/>
          </a:xfrm>
        </p:grpSpPr>
        <p:sp>
          <p:nvSpPr>
            <p:cNvPr id="29806" name="Rectangle 110">
              <a:extLst>
                <a:ext uri="{FF2B5EF4-FFF2-40B4-BE49-F238E27FC236}">
                  <a16:creationId xmlns:a16="http://schemas.microsoft.com/office/drawing/2014/main" id="{D81C5482-DC53-43FA-B437-8CB63B412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" y="768"/>
              <a:ext cx="2202" cy="279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7938">
              <a:solidFill>
                <a:srgbClr val="644A1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33" name="Rectangle 111">
              <a:extLst>
                <a:ext uri="{FF2B5EF4-FFF2-40B4-BE49-F238E27FC236}">
                  <a16:creationId xmlns:a16="http://schemas.microsoft.com/office/drawing/2014/main" id="{5EA23504-43BF-8CE8-1728-1396EF615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854"/>
              <a:ext cx="1832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6DAF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pt-BR" sz="11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Investimentos</a:t>
              </a:r>
              <a:r>
                <a:rPr lang="en-US" altLang="pt-BR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- CAPEX</a:t>
              </a:r>
              <a:endParaRPr lang="en-US" altLang="pt-BR" sz="1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9808" name="Group 112">
            <a:extLst>
              <a:ext uri="{FF2B5EF4-FFF2-40B4-BE49-F238E27FC236}">
                <a16:creationId xmlns:a16="http://schemas.microsoft.com/office/drawing/2014/main" id="{9BB4F977-33C2-1BB4-6B78-E2290D703D35}"/>
              </a:ext>
            </a:extLst>
          </p:cNvPr>
          <p:cNvGrpSpPr>
            <a:grpSpLocks/>
          </p:cNvGrpSpPr>
          <p:nvPr/>
        </p:nvGrpSpPr>
        <p:grpSpPr bwMode="auto">
          <a:xfrm>
            <a:off x="2657475" y="5334000"/>
            <a:ext cx="1828800" cy="442913"/>
            <a:chOff x="1779" y="768"/>
            <a:chExt cx="2202" cy="279"/>
          </a:xfrm>
        </p:grpSpPr>
        <p:sp>
          <p:nvSpPr>
            <p:cNvPr id="29809" name="Rectangle 113">
              <a:extLst>
                <a:ext uri="{FF2B5EF4-FFF2-40B4-BE49-F238E27FC236}">
                  <a16:creationId xmlns:a16="http://schemas.microsoft.com/office/drawing/2014/main" id="{A88B7411-6EBC-5FE4-4B3E-AAE92DE41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" y="768"/>
              <a:ext cx="2202" cy="279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7938">
              <a:solidFill>
                <a:srgbClr val="644A1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31" name="Rectangle 114">
              <a:extLst>
                <a:ext uri="{FF2B5EF4-FFF2-40B4-BE49-F238E27FC236}">
                  <a16:creationId xmlns:a16="http://schemas.microsoft.com/office/drawing/2014/main" id="{E5946E06-0D81-B5FA-7706-6837BA465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854"/>
              <a:ext cx="1461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6DAF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pt-BR" sz="11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Gestão</a:t>
              </a:r>
              <a:r>
                <a:rPr lang="en-US" altLang="pt-BR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de </a:t>
              </a:r>
              <a:r>
                <a:rPr lang="en-US" altLang="pt-BR" sz="11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Crédito</a:t>
              </a:r>
              <a:endParaRPr lang="en-US" altLang="pt-BR" sz="11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9811" name="Group 115">
            <a:extLst>
              <a:ext uri="{FF2B5EF4-FFF2-40B4-BE49-F238E27FC236}">
                <a16:creationId xmlns:a16="http://schemas.microsoft.com/office/drawing/2014/main" id="{75F085EB-36BC-1F36-86BD-794147D2D1E3}"/>
              </a:ext>
            </a:extLst>
          </p:cNvPr>
          <p:cNvGrpSpPr>
            <a:grpSpLocks/>
          </p:cNvGrpSpPr>
          <p:nvPr/>
        </p:nvGrpSpPr>
        <p:grpSpPr bwMode="auto">
          <a:xfrm>
            <a:off x="2657474" y="5943600"/>
            <a:ext cx="1828800" cy="442913"/>
            <a:chOff x="1779" y="768"/>
            <a:chExt cx="2202" cy="279"/>
          </a:xfrm>
        </p:grpSpPr>
        <p:sp>
          <p:nvSpPr>
            <p:cNvPr id="29812" name="Rectangle 116">
              <a:extLst>
                <a:ext uri="{FF2B5EF4-FFF2-40B4-BE49-F238E27FC236}">
                  <a16:creationId xmlns:a16="http://schemas.microsoft.com/office/drawing/2014/main" id="{158690F8-8B4B-3540-A4AA-D9BD0A824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" y="768"/>
              <a:ext cx="2202" cy="279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7938">
              <a:solidFill>
                <a:srgbClr val="644A1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29" name="Rectangle 117">
              <a:extLst>
                <a:ext uri="{FF2B5EF4-FFF2-40B4-BE49-F238E27FC236}">
                  <a16:creationId xmlns:a16="http://schemas.microsoft.com/office/drawing/2014/main" id="{E06E6589-D59A-78F8-30BA-96615CDF5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854"/>
              <a:ext cx="2009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6DAF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pt-BR" sz="11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Planejamento</a:t>
              </a:r>
              <a:r>
                <a:rPr lang="en-US" altLang="pt-BR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pt-BR" sz="11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Financeiro</a:t>
              </a:r>
              <a:endParaRPr lang="en-US" altLang="pt-BR" sz="11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9814" name="Group 118">
            <a:extLst>
              <a:ext uri="{FF2B5EF4-FFF2-40B4-BE49-F238E27FC236}">
                <a16:creationId xmlns:a16="http://schemas.microsoft.com/office/drawing/2014/main" id="{1BEFACA4-12A0-9CC5-A443-99DA9CB5D237}"/>
              </a:ext>
            </a:extLst>
          </p:cNvPr>
          <p:cNvGrpSpPr>
            <a:grpSpLocks/>
          </p:cNvGrpSpPr>
          <p:nvPr/>
        </p:nvGrpSpPr>
        <p:grpSpPr bwMode="auto">
          <a:xfrm>
            <a:off x="4714875" y="5334000"/>
            <a:ext cx="1828800" cy="442913"/>
            <a:chOff x="1779" y="768"/>
            <a:chExt cx="2202" cy="279"/>
          </a:xfrm>
        </p:grpSpPr>
        <p:sp>
          <p:nvSpPr>
            <p:cNvPr id="29815" name="Rectangle 119">
              <a:extLst>
                <a:ext uri="{FF2B5EF4-FFF2-40B4-BE49-F238E27FC236}">
                  <a16:creationId xmlns:a16="http://schemas.microsoft.com/office/drawing/2014/main" id="{5469D8A0-B035-7E50-8981-092F8D2D9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" y="768"/>
              <a:ext cx="2202" cy="279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7938">
              <a:solidFill>
                <a:srgbClr val="644A1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27" name="Rectangle 120">
              <a:extLst>
                <a:ext uri="{FF2B5EF4-FFF2-40B4-BE49-F238E27FC236}">
                  <a16:creationId xmlns:a16="http://schemas.microsoft.com/office/drawing/2014/main" id="{7788BE82-8E72-5C37-AF68-16689E18B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" y="854"/>
              <a:ext cx="1621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6DAF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pt-BR" sz="11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Gestão</a:t>
              </a:r>
              <a:r>
                <a:rPr lang="en-US" altLang="pt-BR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de </a:t>
              </a:r>
              <a:r>
                <a:rPr lang="en-US" altLang="pt-BR" sz="11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Impostos</a:t>
              </a:r>
              <a:endParaRPr lang="en-US" altLang="pt-BR" sz="11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9824" name="Group 128">
            <a:extLst>
              <a:ext uri="{FF2B5EF4-FFF2-40B4-BE49-F238E27FC236}">
                <a16:creationId xmlns:a16="http://schemas.microsoft.com/office/drawing/2014/main" id="{DAEBB00E-737D-0163-6021-C2FC621BE871}"/>
              </a:ext>
            </a:extLst>
          </p:cNvPr>
          <p:cNvGrpSpPr>
            <a:grpSpLocks/>
          </p:cNvGrpSpPr>
          <p:nvPr/>
        </p:nvGrpSpPr>
        <p:grpSpPr bwMode="auto">
          <a:xfrm>
            <a:off x="4714875" y="5943600"/>
            <a:ext cx="1828800" cy="442913"/>
            <a:chOff x="1779" y="768"/>
            <a:chExt cx="2202" cy="279"/>
          </a:xfrm>
        </p:grpSpPr>
        <p:sp>
          <p:nvSpPr>
            <p:cNvPr id="29825" name="Rectangle 129">
              <a:extLst>
                <a:ext uri="{FF2B5EF4-FFF2-40B4-BE49-F238E27FC236}">
                  <a16:creationId xmlns:a16="http://schemas.microsoft.com/office/drawing/2014/main" id="{402BEC64-2A7C-7E7F-9D22-B3602A7D4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" y="768"/>
              <a:ext cx="2202" cy="279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7938">
              <a:solidFill>
                <a:srgbClr val="644A1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25" name="Rectangle 130">
              <a:extLst>
                <a:ext uri="{FF2B5EF4-FFF2-40B4-BE49-F238E27FC236}">
                  <a16:creationId xmlns:a16="http://schemas.microsoft.com/office/drawing/2014/main" id="{491CFD92-69E4-F9D6-4180-772B01BCC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" y="854"/>
              <a:ext cx="198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6DAF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pt-BR" sz="11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Contabilidade</a:t>
              </a:r>
              <a:r>
                <a:rPr lang="en-US" altLang="pt-BR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pt-BR" sz="11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Societária</a:t>
              </a:r>
              <a:endParaRPr lang="en-US" altLang="pt-BR" sz="11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9827" name="Group 131">
            <a:extLst>
              <a:ext uri="{FF2B5EF4-FFF2-40B4-BE49-F238E27FC236}">
                <a16:creationId xmlns:a16="http://schemas.microsoft.com/office/drawing/2014/main" id="{A1D1A63D-2598-BBD4-327D-69372534A710}"/>
              </a:ext>
            </a:extLst>
          </p:cNvPr>
          <p:cNvGrpSpPr>
            <a:grpSpLocks/>
          </p:cNvGrpSpPr>
          <p:nvPr/>
        </p:nvGrpSpPr>
        <p:grpSpPr bwMode="auto">
          <a:xfrm>
            <a:off x="6924676" y="5334000"/>
            <a:ext cx="1828800" cy="442913"/>
            <a:chOff x="1779" y="768"/>
            <a:chExt cx="2202" cy="279"/>
          </a:xfrm>
        </p:grpSpPr>
        <p:sp>
          <p:nvSpPr>
            <p:cNvPr id="29828" name="Rectangle 132">
              <a:extLst>
                <a:ext uri="{FF2B5EF4-FFF2-40B4-BE49-F238E27FC236}">
                  <a16:creationId xmlns:a16="http://schemas.microsoft.com/office/drawing/2014/main" id="{5151CA49-F38B-1DF1-E6F0-CB75F4871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" y="768"/>
              <a:ext cx="2202" cy="279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7938">
              <a:solidFill>
                <a:srgbClr val="644A1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23" name="Rectangle 133">
              <a:extLst>
                <a:ext uri="{FF2B5EF4-FFF2-40B4-BE49-F238E27FC236}">
                  <a16:creationId xmlns:a16="http://schemas.microsoft.com/office/drawing/2014/main" id="{19CD6BD6-125C-1265-7AD0-8FAA9DFE0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" y="854"/>
              <a:ext cx="203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6DAF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pt-BR" sz="11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Contabilidade</a:t>
              </a:r>
              <a:r>
                <a:rPr lang="en-US" altLang="pt-BR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de Custos</a:t>
              </a:r>
              <a:r>
                <a:rPr lang="en-US" altLang="pt-BR" sz="11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29830" name="Group 134">
            <a:extLst>
              <a:ext uri="{FF2B5EF4-FFF2-40B4-BE49-F238E27FC236}">
                <a16:creationId xmlns:a16="http://schemas.microsoft.com/office/drawing/2014/main" id="{39D933F2-1E58-C5AA-6985-2FA3A16B0194}"/>
              </a:ext>
            </a:extLst>
          </p:cNvPr>
          <p:cNvGrpSpPr>
            <a:grpSpLocks/>
          </p:cNvGrpSpPr>
          <p:nvPr/>
        </p:nvGrpSpPr>
        <p:grpSpPr bwMode="auto">
          <a:xfrm>
            <a:off x="6924676" y="5943600"/>
            <a:ext cx="1828800" cy="442913"/>
            <a:chOff x="1779" y="768"/>
            <a:chExt cx="2202" cy="279"/>
          </a:xfrm>
        </p:grpSpPr>
        <p:sp>
          <p:nvSpPr>
            <p:cNvPr id="29831" name="Rectangle 135">
              <a:extLst>
                <a:ext uri="{FF2B5EF4-FFF2-40B4-BE49-F238E27FC236}">
                  <a16:creationId xmlns:a16="http://schemas.microsoft.com/office/drawing/2014/main" id="{5F8D4F6C-FE60-2B26-F386-422B7D9A6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" y="768"/>
              <a:ext cx="2202" cy="279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7938">
              <a:solidFill>
                <a:srgbClr val="644A1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21" name="Rectangle 136">
              <a:extLst>
                <a:ext uri="{FF2B5EF4-FFF2-40B4-BE49-F238E27FC236}">
                  <a16:creationId xmlns:a16="http://schemas.microsoft.com/office/drawing/2014/main" id="{E0379266-3D77-9BBE-0315-07FC30C5B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" y="854"/>
              <a:ext cx="2125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6DAF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pt-BR" sz="11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Processamento</a:t>
              </a:r>
              <a:r>
                <a:rPr lang="en-US" altLang="pt-BR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de Dados</a:t>
              </a:r>
              <a:r>
                <a:rPr lang="en-US" altLang="pt-BR" sz="11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2315" name="Rectangle 148">
            <a:extLst>
              <a:ext uri="{FF2B5EF4-FFF2-40B4-BE49-F238E27FC236}">
                <a16:creationId xmlns:a16="http://schemas.microsoft.com/office/drawing/2014/main" id="{001B155E-C421-47AF-4FFB-425AC30F2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6400"/>
            <a:ext cx="8610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29699" name="Line 3">
            <a:extLst>
              <a:ext uri="{FF2B5EF4-FFF2-40B4-BE49-F238E27FC236}">
                <a16:creationId xmlns:a16="http://schemas.microsoft.com/office/drawing/2014/main" id="{45177693-2421-08C5-82A9-ECBA2B348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5500" y="1600200"/>
            <a:ext cx="1588" cy="3635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29766" name="Group 70">
            <a:extLst>
              <a:ext uri="{FF2B5EF4-FFF2-40B4-BE49-F238E27FC236}">
                <a16:creationId xmlns:a16="http://schemas.microsoft.com/office/drawing/2014/main" id="{87528A2C-B94E-F3DA-A1C6-9D76EDE2F093}"/>
              </a:ext>
            </a:extLst>
          </p:cNvPr>
          <p:cNvGrpSpPr>
            <a:grpSpLocks/>
          </p:cNvGrpSpPr>
          <p:nvPr/>
        </p:nvGrpSpPr>
        <p:grpSpPr bwMode="auto">
          <a:xfrm>
            <a:off x="2886075" y="1219200"/>
            <a:ext cx="3495675" cy="442913"/>
            <a:chOff x="1779" y="768"/>
            <a:chExt cx="2202" cy="279"/>
          </a:xfrm>
        </p:grpSpPr>
        <p:sp>
          <p:nvSpPr>
            <p:cNvPr id="29763" name="Rectangle 67">
              <a:extLst>
                <a:ext uri="{FF2B5EF4-FFF2-40B4-BE49-F238E27FC236}">
                  <a16:creationId xmlns:a16="http://schemas.microsoft.com/office/drawing/2014/main" id="{C794B0E9-E057-62ED-E1A7-0F6A84739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" y="768"/>
              <a:ext cx="2202" cy="279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7938">
              <a:solidFill>
                <a:srgbClr val="644A1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19" name="Rectangle 68">
              <a:extLst>
                <a:ext uri="{FF2B5EF4-FFF2-40B4-BE49-F238E27FC236}">
                  <a16:creationId xmlns:a16="http://schemas.microsoft.com/office/drawing/2014/main" id="{5400C3A2-EF63-CC3E-0646-90D644E4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854"/>
              <a:ext cx="144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6DAF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pt-BR" sz="15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Acionistas</a:t>
              </a:r>
              <a:r>
                <a:rPr lang="en-US" altLang="pt-BR" sz="15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- </a:t>
              </a:r>
              <a:r>
                <a:rPr lang="en-US" altLang="pt-BR" sz="15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Proprietários</a:t>
              </a:r>
              <a:endParaRPr lang="en-US" altLang="pt-BR" sz="15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9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E5C2CF5-D59B-B556-4327-DE41C050D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pt-BR" dirty="0" err="1"/>
              <a:t>Formas</a:t>
            </a:r>
            <a:r>
              <a:rPr lang="en-US" altLang="pt-BR" dirty="0"/>
              <a:t> de </a:t>
            </a:r>
            <a:r>
              <a:rPr lang="en-US" altLang="pt-BR" dirty="0" err="1"/>
              <a:t>Organização</a:t>
            </a:r>
            <a:r>
              <a:rPr lang="en-US" altLang="pt-BR" dirty="0"/>
              <a:t> </a:t>
            </a:r>
            <a:r>
              <a:rPr lang="en-US" altLang="pt-BR" dirty="0" err="1"/>
              <a:t>Empresarial</a:t>
            </a:r>
            <a:endParaRPr lang="en-US" altLang="pt-BR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97A80C9-C675-D553-B2D6-F012D14DA9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800600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dirty="0" err="1"/>
              <a:t>Firma</a:t>
            </a:r>
            <a:r>
              <a:rPr lang="en-US" altLang="pt-BR" dirty="0"/>
              <a:t> Individual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dirty="0" err="1"/>
              <a:t>Sociedades</a:t>
            </a:r>
            <a:r>
              <a:rPr lang="en-US" altLang="pt-BR" dirty="0"/>
              <a:t> (</a:t>
            </a:r>
            <a:r>
              <a:rPr lang="en-US" altLang="pt-BR" dirty="0" err="1"/>
              <a:t>Ltda</a:t>
            </a:r>
            <a:r>
              <a:rPr lang="en-US" altLang="pt-BR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dirty="0" err="1"/>
              <a:t>Sociedades</a:t>
            </a:r>
            <a:r>
              <a:rPr lang="en-US" altLang="pt-BR" dirty="0"/>
              <a:t> </a:t>
            </a:r>
            <a:r>
              <a:rPr lang="en-US" altLang="pt-BR" dirty="0" err="1"/>
              <a:t>Anônimas</a:t>
            </a:r>
            <a:endParaRPr lang="en-US" altLang="pt-BR" dirty="0"/>
          </a:p>
          <a:p>
            <a:pPr lvl="1">
              <a:lnSpc>
                <a:spcPct val="90000"/>
              </a:lnSpc>
            </a:pPr>
            <a:r>
              <a:rPr lang="en-US" altLang="pt-BR" dirty="0"/>
              <a:t>Capital </a:t>
            </a:r>
            <a:r>
              <a:rPr lang="en-US" altLang="pt-BR" dirty="0" err="1"/>
              <a:t>Fechado</a:t>
            </a:r>
            <a:endParaRPr lang="en-US" altLang="pt-BR" dirty="0"/>
          </a:p>
          <a:p>
            <a:pPr lvl="1">
              <a:lnSpc>
                <a:spcPct val="90000"/>
              </a:lnSpc>
            </a:pPr>
            <a:r>
              <a:rPr lang="en-US" altLang="pt-BR" dirty="0"/>
              <a:t>Capital </a:t>
            </a:r>
            <a:r>
              <a:rPr lang="en-US" altLang="pt-BR" dirty="0" err="1"/>
              <a:t>Aberto</a:t>
            </a:r>
            <a:endParaRPr lang="en-US" altLang="pt-BR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8" y="2106706"/>
            <a:ext cx="2875878" cy="287587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357" y="2843604"/>
            <a:ext cx="1950720" cy="195072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690036" y="2339789"/>
            <a:ext cx="2678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Poder de decisão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88321" y="3877554"/>
            <a:ext cx="3128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Prestação de Contas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3213847" y="2843604"/>
            <a:ext cx="3684494" cy="424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flipH="1">
            <a:off x="3213847" y="3394933"/>
            <a:ext cx="3684494" cy="424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92993" y="1362671"/>
            <a:ext cx="2440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/>
              <a:t>Principal</a:t>
            </a:r>
          </a:p>
          <a:p>
            <a:pPr algn="ctr"/>
            <a:r>
              <a:rPr lang="pt-BR" dirty="0"/>
              <a:t>Investidor</a:t>
            </a:r>
          </a:p>
          <a:p>
            <a:pPr algn="ctr"/>
            <a:r>
              <a:rPr lang="pt-BR" dirty="0"/>
              <a:t>Fornecedor de Recursos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763596" y="1397937"/>
            <a:ext cx="20826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/>
              <a:t>Agente</a:t>
            </a:r>
          </a:p>
          <a:p>
            <a:pPr algn="ctr"/>
            <a:r>
              <a:rPr lang="pt-BR" dirty="0"/>
              <a:t>Administrador</a:t>
            </a:r>
          </a:p>
          <a:p>
            <a:pPr algn="ctr"/>
            <a:r>
              <a:rPr lang="pt-BR" dirty="0"/>
              <a:t>Gestor dos Recursos</a:t>
            </a:r>
          </a:p>
        </p:txBody>
      </p:sp>
      <p:sp>
        <p:nvSpPr>
          <p:cNvPr id="14" name="Texto explicativo em seta para cima 13"/>
          <p:cNvSpPr/>
          <p:nvPr/>
        </p:nvSpPr>
        <p:spPr>
          <a:xfrm>
            <a:off x="801445" y="4886625"/>
            <a:ext cx="2178423" cy="123713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rgbClr val="FF0000"/>
                </a:solidFill>
              </a:rPr>
              <a:t>Qual o objetivo do principal?</a:t>
            </a:r>
          </a:p>
        </p:txBody>
      </p:sp>
      <p:sp>
        <p:nvSpPr>
          <p:cNvPr id="16" name="Texto explicativo em seta para cima 15"/>
          <p:cNvSpPr/>
          <p:nvPr/>
        </p:nvSpPr>
        <p:spPr>
          <a:xfrm>
            <a:off x="6368205" y="4886625"/>
            <a:ext cx="2178423" cy="123713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rgbClr val="FF0000"/>
                </a:solidFill>
              </a:rPr>
              <a:t>Qual o objetivo do agente?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509316" y="5136776"/>
            <a:ext cx="2329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Ambos são racionais, ou seja, buscar maximizar seus benefícios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02D9B9F-C58F-05FF-335D-0BE8B98F350B}"/>
              </a:ext>
            </a:extLst>
          </p:cNvPr>
          <p:cNvSpPr txBox="1"/>
          <p:nvPr/>
        </p:nvSpPr>
        <p:spPr>
          <a:xfrm>
            <a:off x="2411760" y="332656"/>
            <a:ext cx="4680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Problemas de Agência</a:t>
            </a:r>
          </a:p>
        </p:txBody>
      </p:sp>
    </p:spTree>
    <p:extLst>
      <p:ext uri="{BB962C8B-B14F-4D97-AF65-F5344CB8AC3E}">
        <p14:creationId xmlns:p14="http://schemas.microsoft.com/office/powerpoint/2010/main" val="128310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4" y="1145875"/>
            <a:ext cx="2875878" cy="287587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72" y="1459828"/>
            <a:ext cx="1950720" cy="195072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588321" y="1418962"/>
            <a:ext cx="2678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Poder de decisão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47086" y="3062227"/>
            <a:ext cx="3128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Prestação de Contas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3180230" y="2011157"/>
            <a:ext cx="3684494" cy="424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flipH="1">
            <a:off x="3164679" y="2583814"/>
            <a:ext cx="3684494" cy="424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66488" y="340430"/>
            <a:ext cx="2440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/>
              <a:t>Principal</a:t>
            </a:r>
          </a:p>
          <a:p>
            <a:pPr algn="ctr"/>
            <a:r>
              <a:rPr lang="pt-BR" dirty="0"/>
              <a:t>Investidor</a:t>
            </a:r>
          </a:p>
          <a:p>
            <a:pPr algn="ctr"/>
            <a:r>
              <a:rPr lang="pt-BR" dirty="0"/>
              <a:t>Fornecedor de Recursos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650406" y="340430"/>
            <a:ext cx="20826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/>
              <a:t>Agente</a:t>
            </a:r>
          </a:p>
          <a:p>
            <a:pPr algn="ctr"/>
            <a:r>
              <a:rPr lang="pt-BR" dirty="0"/>
              <a:t>Administrador</a:t>
            </a:r>
          </a:p>
          <a:p>
            <a:pPr algn="ctr"/>
            <a:r>
              <a:rPr lang="pt-BR" dirty="0"/>
              <a:t>Gestor dos Recursos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24D824A-08BE-4419-BDBC-1F7671B64681}"/>
              </a:ext>
            </a:extLst>
          </p:cNvPr>
          <p:cNvSpPr txBox="1"/>
          <p:nvPr/>
        </p:nvSpPr>
        <p:spPr>
          <a:xfrm>
            <a:off x="742121" y="3639829"/>
            <a:ext cx="76597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/>
          </a:p>
          <a:p>
            <a:pPr algn="ctr"/>
            <a:r>
              <a:rPr lang="pt-BR" b="1" dirty="0"/>
              <a:t>Custos de Agência</a:t>
            </a:r>
          </a:p>
          <a:p>
            <a:endParaRPr lang="pt-BR" b="1" dirty="0"/>
          </a:p>
          <a:p>
            <a:pPr marL="400050" indent="-400050" algn="just">
              <a:buAutoNum type="romanLcParenR"/>
            </a:pPr>
            <a:r>
              <a:rPr lang="pt-BR" dirty="0"/>
              <a:t>Custos de criação e estruturação de contratos entre o principal e o agente;</a:t>
            </a:r>
          </a:p>
          <a:p>
            <a:pPr marL="400050" indent="-400050" algn="just">
              <a:buAutoNum type="romanLcParenR"/>
            </a:pPr>
            <a:r>
              <a:rPr lang="pt-BR" dirty="0"/>
              <a:t>Gastos de monitoramento das atividades dos gestores pelo principal;</a:t>
            </a:r>
          </a:p>
          <a:p>
            <a:pPr marL="400050" indent="-400050" algn="just">
              <a:buAutoNum type="romanLcParenR"/>
            </a:pPr>
            <a:r>
              <a:rPr lang="pt-BR" dirty="0"/>
              <a:t>Gastos promovidos pelo próprio agente para mostrar ao principal que seus atos não serão prejudiciais aos mesmos;</a:t>
            </a:r>
          </a:p>
          <a:p>
            <a:pPr marL="400050" indent="-400050" algn="just">
              <a:buAutoNum type="romanLcParenR"/>
            </a:pPr>
            <a:r>
              <a:rPr lang="pt-BR" dirty="0"/>
              <a:t>Perdas residuais, decorrentes da diminuição de riqueza por eventuais divergências entre as decisões do agente e as decisões que iriam maximizar a riqueza do principal.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ED0F08-D8D9-D4EB-C35B-6A8BB2CA846E}"/>
              </a:ext>
            </a:extLst>
          </p:cNvPr>
          <p:cNvSpPr txBox="1"/>
          <p:nvPr/>
        </p:nvSpPr>
        <p:spPr>
          <a:xfrm>
            <a:off x="2771800" y="188640"/>
            <a:ext cx="3878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/>
              <a:t>Custos de Agência</a:t>
            </a:r>
          </a:p>
        </p:txBody>
      </p:sp>
    </p:spTree>
    <p:extLst>
      <p:ext uri="{BB962C8B-B14F-4D97-AF65-F5344CB8AC3E}">
        <p14:creationId xmlns:p14="http://schemas.microsoft.com/office/powerpoint/2010/main" val="1636013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3EEEA-F366-43FF-AFB9-8988565BA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009" y="376927"/>
            <a:ext cx="8034130" cy="723003"/>
          </a:xfrm>
        </p:spPr>
        <p:txBody>
          <a:bodyPr>
            <a:normAutofit/>
          </a:bodyPr>
          <a:lstStyle/>
          <a:p>
            <a:r>
              <a:rPr lang="pt-BR" sz="4000" dirty="0"/>
              <a:t>Problemas de Agência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207D735-0968-40BB-A177-8C460A744818}"/>
              </a:ext>
            </a:extLst>
          </p:cNvPr>
          <p:cNvSpPr txBox="1"/>
          <p:nvPr/>
        </p:nvSpPr>
        <p:spPr>
          <a:xfrm>
            <a:off x="689113" y="1192696"/>
            <a:ext cx="8034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Crescimento excessivo;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Diversificação excessiva;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Fixação de gastos pessoais excessivos (salários e benefícios corporativos);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Transferências de recursos (preços de transferência);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Empreendimento de projetos devido ao gosto pessoal do gestor (estratégia de entrincheiramento);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Designação de membros da família desqualificados para posições gerenciais;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Resistência à liquidação ou fusão vantajosa para os acionistas.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A067920-AFB4-40EE-9A8E-B4E464595A45}"/>
              </a:ext>
            </a:extLst>
          </p:cNvPr>
          <p:cNvGraphicFramePr/>
          <p:nvPr/>
        </p:nvGraphicFramePr>
        <p:xfrm>
          <a:off x="1081708" y="3593786"/>
          <a:ext cx="7248939" cy="3052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63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clado de computador&#10;&#10;Descrição gerada automaticamente">
            <a:extLst>
              <a:ext uri="{FF2B5EF4-FFF2-40B4-BE49-F238E27FC236}">
                <a16:creationId xmlns:a16="http://schemas.microsoft.com/office/drawing/2014/main" id="{7ECC52D8-A49F-4213-A15B-69E7F8385C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816015" y="2979915"/>
            <a:ext cx="7939778" cy="95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r" defTabSz="912746">
              <a:lnSpc>
                <a:spcPct val="120000"/>
              </a:lnSpc>
            </a:pPr>
            <a:r>
              <a:rPr lang="en-US" sz="5000" dirty="0">
                <a:solidFill>
                  <a:srgbClr val="000066"/>
                </a:solidFill>
                <a:latin typeface="Arial Black" charset="0"/>
              </a:rPr>
              <a:t> </a:t>
            </a:r>
            <a:r>
              <a:rPr lang="en-US" sz="5000" dirty="0" err="1">
                <a:solidFill>
                  <a:srgbClr val="000066"/>
                </a:solidFill>
                <a:latin typeface="Arial Black" charset="0"/>
              </a:rPr>
              <a:t>Fundamentos</a:t>
            </a:r>
            <a:r>
              <a:rPr lang="en-US" sz="5000" dirty="0">
                <a:solidFill>
                  <a:srgbClr val="000066"/>
                </a:solidFill>
                <a:latin typeface="Arial Black" charset="0"/>
              </a:rPr>
              <a:t> </a:t>
            </a:r>
            <a:r>
              <a:rPr lang="en-US" sz="5000" dirty="0" err="1">
                <a:solidFill>
                  <a:srgbClr val="000066"/>
                </a:solidFill>
                <a:latin typeface="Arial Black" charset="0"/>
              </a:rPr>
              <a:t>Iniciais</a:t>
            </a:r>
            <a:endParaRPr lang="en-US" sz="5000" dirty="0">
              <a:solidFill>
                <a:srgbClr val="000066"/>
              </a:solidFill>
              <a:latin typeface="Arial Black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5FFA-1629-7444-9383-1866327BD48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1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clado de computador&#10;&#10;Descrição gerada automaticamente">
            <a:extLst>
              <a:ext uri="{FF2B5EF4-FFF2-40B4-BE49-F238E27FC236}">
                <a16:creationId xmlns:a16="http://schemas.microsoft.com/office/drawing/2014/main" id="{7ECC52D8-A49F-4213-A15B-69E7F8385C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0" y="1021804"/>
            <a:ext cx="9144000" cy="5143500"/>
          </a:xfrm>
          <a:prstGeom prst="rect">
            <a:avLst/>
          </a:prstGeom>
        </p:spPr>
      </p:pic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816015" y="2979915"/>
            <a:ext cx="7939778" cy="95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r" defTabSz="912746">
              <a:lnSpc>
                <a:spcPct val="120000"/>
              </a:lnSpc>
            </a:pPr>
            <a:r>
              <a:rPr lang="en-US" sz="5000" dirty="0">
                <a:solidFill>
                  <a:srgbClr val="000066"/>
                </a:solidFill>
                <a:latin typeface="Arial Black" charset="0"/>
              </a:rPr>
              <a:t> </a:t>
            </a:r>
            <a:r>
              <a:rPr lang="en-US" sz="5000" dirty="0" err="1">
                <a:solidFill>
                  <a:srgbClr val="000066"/>
                </a:solidFill>
                <a:latin typeface="Arial Black" charset="0"/>
              </a:rPr>
              <a:t>Risco</a:t>
            </a:r>
            <a:r>
              <a:rPr lang="en-US" sz="5000" dirty="0">
                <a:solidFill>
                  <a:srgbClr val="000066"/>
                </a:solidFill>
                <a:latin typeface="Arial Black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5FFA-1629-7444-9383-1866327BD48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3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18096"/>
            <a:ext cx="6771090" cy="3021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9820" y="5408174"/>
            <a:ext cx="109036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dirty="0" err="1"/>
              <a:t>Fonte</a:t>
            </a:r>
            <a:r>
              <a:rPr lang="en-US" sz="675" dirty="0"/>
              <a:t>: Lima (2015), </a:t>
            </a:r>
            <a:r>
              <a:rPr lang="en-US" sz="675" dirty="0" err="1"/>
              <a:t>pág</a:t>
            </a:r>
            <a:r>
              <a:rPr lang="en-US" sz="675" dirty="0"/>
              <a:t> 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5C7F-6BA1-4041-82E2-73257569DBBC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B5A8651-F920-4F38-A7A1-A09B0DDB3961}"/>
              </a:ext>
            </a:extLst>
          </p:cNvPr>
          <p:cNvSpPr txBox="1">
            <a:spLocks/>
          </p:cNvSpPr>
          <p:nvPr/>
        </p:nvSpPr>
        <p:spPr>
          <a:xfrm>
            <a:off x="1143000" y="857250"/>
            <a:ext cx="6858000" cy="99360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algn="ctr" defTabSz="514350">
              <a:spcBef>
                <a:spcPct val="0"/>
              </a:spcBef>
              <a:defRPr/>
            </a:pPr>
            <a:r>
              <a:rPr lang="pt-BR" sz="3300" dirty="0">
                <a:solidFill>
                  <a:srgbClr val="FF0000"/>
                </a:solidFill>
                <a:latin typeface="Futura Std Book" panose="020B0502020204020303" pitchFamily="34" charset="0"/>
                <a:ea typeface="FangSong" panose="02010609060101010101" pitchFamily="49" charset="-122"/>
                <a:cs typeface="+mj-cs"/>
              </a:rPr>
              <a:t>O que é RISCO ?</a:t>
            </a:r>
          </a:p>
        </p:txBody>
      </p:sp>
    </p:spTree>
    <p:extLst>
      <p:ext uri="{BB962C8B-B14F-4D97-AF65-F5344CB8AC3E}">
        <p14:creationId xmlns:p14="http://schemas.microsoft.com/office/powerpoint/2010/main" val="2038418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1FB02-CC7B-99A2-D1F6-950AB26B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Implementação e Controle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D948DB0-124D-80F4-56D2-09355B074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38" y="1332738"/>
            <a:ext cx="7773924" cy="4192524"/>
          </a:xfrm>
          <a:prstGeom prst="rect">
            <a:avLst/>
          </a:pr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255B31E1-C61D-9F9A-6571-F07717013CD9}"/>
              </a:ext>
            </a:extLst>
          </p:cNvPr>
          <p:cNvGrpSpPr>
            <a:grpSpLocks/>
          </p:cNvGrpSpPr>
          <p:nvPr/>
        </p:nvGrpSpPr>
        <p:grpSpPr bwMode="auto">
          <a:xfrm>
            <a:off x="3740767" y="2062462"/>
            <a:ext cx="2209800" cy="2311400"/>
            <a:chOff x="2332" y="1808"/>
            <a:chExt cx="1392" cy="1456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CB77928A-1FD2-CC3F-6CF2-C99777473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1808"/>
              <a:ext cx="1266" cy="1442"/>
            </a:xfrm>
            <a:custGeom>
              <a:avLst/>
              <a:gdLst>
                <a:gd name="T0" fmla="*/ 6 w 3701"/>
                <a:gd name="T1" fmla="*/ 475 h 4334"/>
                <a:gd name="T2" fmla="*/ 15 w 3701"/>
                <a:gd name="T3" fmla="*/ 470 h 4334"/>
                <a:gd name="T4" fmla="*/ 23 w 3701"/>
                <a:gd name="T5" fmla="*/ 463 h 4334"/>
                <a:gd name="T6" fmla="*/ 31 w 3701"/>
                <a:gd name="T7" fmla="*/ 455 h 4334"/>
                <a:gd name="T8" fmla="*/ 40 w 3701"/>
                <a:gd name="T9" fmla="*/ 445 h 4334"/>
                <a:gd name="T10" fmla="*/ 48 w 3701"/>
                <a:gd name="T11" fmla="*/ 434 h 4334"/>
                <a:gd name="T12" fmla="*/ 56 w 3701"/>
                <a:gd name="T13" fmla="*/ 420 h 4334"/>
                <a:gd name="T14" fmla="*/ 64 w 3701"/>
                <a:gd name="T15" fmla="*/ 404 h 4334"/>
                <a:gd name="T16" fmla="*/ 72 w 3701"/>
                <a:gd name="T17" fmla="*/ 387 h 4334"/>
                <a:gd name="T18" fmla="*/ 81 w 3701"/>
                <a:gd name="T19" fmla="*/ 367 h 4334"/>
                <a:gd name="T20" fmla="*/ 89 w 3701"/>
                <a:gd name="T21" fmla="*/ 345 h 4334"/>
                <a:gd name="T22" fmla="*/ 97 w 3701"/>
                <a:gd name="T23" fmla="*/ 320 h 4334"/>
                <a:gd name="T24" fmla="*/ 106 w 3701"/>
                <a:gd name="T25" fmla="*/ 294 h 4334"/>
                <a:gd name="T26" fmla="*/ 113 w 3701"/>
                <a:gd name="T27" fmla="*/ 266 h 4334"/>
                <a:gd name="T28" fmla="*/ 122 w 3701"/>
                <a:gd name="T29" fmla="*/ 237 h 4334"/>
                <a:gd name="T30" fmla="*/ 130 w 3701"/>
                <a:gd name="T31" fmla="*/ 208 h 4334"/>
                <a:gd name="T32" fmla="*/ 138 w 3701"/>
                <a:gd name="T33" fmla="*/ 177 h 4334"/>
                <a:gd name="T34" fmla="*/ 147 w 3701"/>
                <a:gd name="T35" fmla="*/ 148 h 4334"/>
                <a:gd name="T36" fmla="*/ 154 w 3701"/>
                <a:gd name="T37" fmla="*/ 119 h 4334"/>
                <a:gd name="T38" fmla="*/ 163 w 3701"/>
                <a:gd name="T39" fmla="*/ 92 h 4334"/>
                <a:gd name="T40" fmla="*/ 171 w 3701"/>
                <a:gd name="T41" fmla="*/ 68 h 4334"/>
                <a:gd name="T42" fmla="*/ 179 w 3701"/>
                <a:gd name="T43" fmla="*/ 46 h 4334"/>
                <a:gd name="T44" fmla="*/ 188 w 3701"/>
                <a:gd name="T45" fmla="*/ 28 h 4334"/>
                <a:gd name="T46" fmla="*/ 195 w 3701"/>
                <a:gd name="T47" fmla="*/ 14 h 4334"/>
                <a:gd name="T48" fmla="*/ 204 w 3701"/>
                <a:gd name="T49" fmla="*/ 5 h 4334"/>
                <a:gd name="T50" fmla="*/ 213 w 3701"/>
                <a:gd name="T51" fmla="*/ 0 h 4334"/>
                <a:gd name="T52" fmla="*/ 220 w 3701"/>
                <a:gd name="T53" fmla="*/ 1 h 4334"/>
                <a:gd name="T54" fmla="*/ 229 w 3701"/>
                <a:gd name="T55" fmla="*/ 6 h 4334"/>
                <a:gd name="T56" fmla="*/ 236 w 3701"/>
                <a:gd name="T57" fmla="*/ 17 h 4334"/>
                <a:gd name="T58" fmla="*/ 245 w 3701"/>
                <a:gd name="T59" fmla="*/ 31 h 4334"/>
                <a:gd name="T60" fmla="*/ 254 w 3701"/>
                <a:gd name="T61" fmla="*/ 50 h 4334"/>
                <a:gd name="T62" fmla="*/ 261 w 3701"/>
                <a:gd name="T63" fmla="*/ 72 h 4334"/>
                <a:gd name="T64" fmla="*/ 270 w 3701"/>
                <a:gd name="T65" fmla="*/ 97 h 4334"/>
                <a:gd name="T66" fmla="*/ 277 w 3701"/>
                <a:gd name="T67" fmla="*/ 125 h 4334"/>
                <a:gd name="T68" fmla="*/ 286 w 3701"/>
                <a:gd name="T69" fmla="*/ 154 h 4334"/>
                <a:gd name="T70" fmla="*/ 295 w 3701"/>
                <a:gd name="T71" fmla="*/ 183 h 4334"/>
                <a:gd name="T72" fmla="*/ 302 w 3701"/>
                <a:gd name="T73" fmla="*/ 214 h 4334"/>
                <a:gd name="T74" fmla="*/ 311 w 3701"/>
                <a:gd name="T75" fmla="*/ 243 h 4334"/>
                <a:gd name="T76" fmla="*/ 320 w 3701"/>
                <a:gd name="T77" fmla="*/ 272 h 4334"/>
                <a:gd name="T78" fmla="*/ 327 w 3701"/>
                <a:gd name="T79" fmla="*/ 299 h 4334"/>
                <a:gd name="T80" fmla="*/ 336 w 3701"/>
                <a:gd name="T81" fmla="*/ 325 h 4334"/>
                <a:gd name="T82" fmla="*/ 343 w 3701"/>
                <a:gd name="T83" fmla="*/ 349 h 4334"/>
                <a:gd name="T84" fmla="*/ 352 w 3701"/>
                <a:gd name="T85" fmla="*/ 371 h 4334"/>
                <a:gd name="T86" fmla="*/ 361 w 3701"/>
                <a:gd name="T87" fmla="*/ 390 h 4334"/>
                <a:gd name="T88" fmla="*/ 368 w 3701"/>
                <a:gd name="T89" fmla="*/ 408 h 4334"/>
                <a:gd name="T90" fmla="*/ 377 w 3701"/>
                <a:gd name="T91" fmla="*/ 423 h 4334"/>
                <a:gd name="T92" fmla="*/ 384 w 3701"/>
                <a:gd name="T93" fmla="*/ 436 h 4334"/>
                <a:gd name="T94" fmla="*/ 393 w 3701"/>
                <a:gd name="T95" fmla="*/ 447 h 4334"/>
                <a:gd name="T96" fmla="*/ 402 w 3701"/>
                <a:gd name="T97" fmla="*/ 456 h 4334"/>
                <a:gd name="T98" fmla="*/ 409 w 3701"/>
                <a:gd name="T99" fmla="*/ 464 h 4334"/>
                <a:gd name="T100" fmla="*/ 418 w 3701"/>
                <a:gd name="T101" fmla="*/ 471 h 4334"/>
                <a:gd name="T102" fmla="*/ 427 w 3701"/>
                <a:gd name="T103" fmla="*/ 476 h 43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701" h="4334">
                  <a:moveTo>
                    <a:pt x="0" y="4326"/>
                  </a:moveTo>
                  <a:lnTo>
                    <a:pt x="18" y="4319"/>
                  </a:lnTo>
                  <a:lnTo>
                    <a:pt x="27" y="4310"/>
                  </a:lnTo>
                  <a:lnTo>
                    <a:pt x="45" y="4302"/>
                  </a:lnTo>
                  <a:lnTo>
                    <a:pt x="55" y="4294"/>
                  </a:lnTo>
                  <a:lnTo>
                    <a:pt x="73" y="4285"/>
                  </a:lnTo>
                  <a:lnTo>
                    <a:pt x="82" y="4274"/>
                  </a:lnTo>
                  <a:lnTo>
                    <a:pt x="102" y="4265"/>
                  </a:lnTo>
                  <a:lnTo>
                    <a:pt x="111" y="4255"/>
                  </a:lnTo>
                  <a:lnTo>
                    <a:pt x="129" y="4243"/>
                  </a:lnTo>
                  <a:lnTo>
                    <a:pt x="138" y="4232"/>
                  </a:lnTo>
                  <a:lnTo>
                    <a:pt x="157" y="4221"/>
                  </a:lnTo>
                  <a:lnTo>
                    <a:pt x="166" y="4209"/>
                  </a:lnTo>
                  <a:lnTo>
                    <a:pt x="184" y="4195"/>
                  </a:lnTo>
                  <a:lnTo>
                    <a:pt x="193" y="4183"/>
                  </a:lnTo>
                  <a:lnTo>
                    <a:pt x="212" y="4170"/>
                  </a:lnTo>
                  <a:lnTo>
                    <a:pt x="221" y="4155"/>
                  </a:lnTo>
                  <a:lnTo>
                    <a:pt x="239" y="4140"/>
                  </a:lnTo>
                  <a:lnTo>
                    <a:pt x="258" y="4125"/>
                  </a:lnTo>
                  <a:lnTo>
                    <a:pt x="267" y="4109"/>
                  </a:lnTo>
                  <a:lnTo>
                    <a:pt x="285" y="4092"/>
                  </a:lnTo>
                  <a:lnTo>
                    <a:pt x="294" y="4076"/>
                  </a:lnTo>
                  <a:lnTo>
                    <a:pt x="314" y="4058"/>
                  </a:lnTo>
                  <a:lnTo>
                    <a:pt x="323" y="4040"/>
                  </a:lnTo>
                  <a:lnTo>
                    <a:pt x="340" y="4021"/>
                  </a:lnTo>
                  <a:lnTo>
                    <a:pt x="351" y="4002"/>
                  </a:lnTo>
                  <a:lnTo>
                    <a:pt x="369" y="3981"/>
                  </a:lnTo>
                  <a:lnTo>
                    <a:pt x="378" y="3960"/>
                  </a:lnTo>
                  <a:lnTo>
                    <a:pt x="397" y="3939"/>
                  </a:lnTo>
                  <a:lnTo>
                    <a:pt x="406" y="3917"/>
                  </a:lnTo>
                  <a:lnTo>
                    <a:pt x="424" y="3893"/>
                  </a:lnTo>
                  <a:lnTo>
                    <a:pt x="433" y="3871"/>
                  </a:lnTo>
                  <a:lnTo>
                    <a:pt x="452" y="3845"/>
                  </a:lnTo>
                  <a:lnTo>
                    <a:pt x="461" y="3820"/>
                  </a:lnTo>
                  <a:lnTo>
                    <a:pt x="479" y="3795"/>
                  </a:lnTo>
                  <a:lnTo>
                    <a:pt x="488" y="3768"/>
                  </a:lnTo>
                  <a:lnTo>
                    <a:pt x="508" y="3741"/>
                  </a:lnTo>
                  <a:lnTo>
                    <a:pt x="517" y="3713"/>
                  </a:lnTo>
                  <a:lnTo>
                    <a:pt x="534" y="3683"/>
                  </a:lnTo>
                  <a:lnTo>
                    <a:pt x="545" y="3653"/>
                  </a:lnTo>
                  <a:lnTo>
                    <a:pt x="563" y="3623"/>
                  </a:lnTo>
                  <a:lnTo>
                    <a:pt x="581" y="3592"/>
                  </a:lnTo>
                  <a:lnTo>
                    <a:pt x="590" y="3559"/>
                  </a:lnTo>
                  <a:lnTo>
                    <a:pt x="609" y="3527"/>
                  </a:lnTo>
                  <a:lnTo>
                    <a:pt x="618" y="3494"/>
                  </a:lnTo>
                  <a:lnTo>
                    <a:pt x="636" y="3458"/>
                  </a:lnTo>
                  <a:lnTo>
                    <a:pt x="646" y="3424"/>
                  </a:lnTo>
                  <a:lnTo>
                    <a:pt x="664" y="3387"/>
                  </a:lnTo>
                  <a:lnTo>
                    <a:pt x="673" y="3351"/>
                  </a:lnTo>
                  <a:lnTo>
                    <a:pt x="693" y="3312"/>
                  </a:lnTo>
                  <a:lnTo>
                    <a:pt x="702" y="3273"/>
                  </a:lnTo>
                  <a:lnTo>
                    <a:pt x="719" y="3235"/>
                  </a:lnTo>
                  <a:lnTo>
                    <a:pt x="728" y="3194"/>
                  </a:lnTo>
                  <a:lnTo>
                    <a:pt x="748" y="3154"/>
                  </a:lnTo>
                  <a:lnTo>
                    <a:pt x="757" y="3113"/>
                  </a:lnTo>
                  <a:lnTo>
                    <a:pt x="775" y="3069"/>
                  </a:lnTo>
                  <a:lnTo>
                    <a:pt x="784" y="3026"/>
                  </a:lnTo>
                  <a:lnTo>
                    <a:pt x="803" y="2983"/>
                  </a:lnTo>
                  <a:lnTo>
                    <a:pt x="812" y="2938"/>
                  </a:lnTo>
                  <a:lnTo>
                    <a:pt x="830" y="2894"/>
                  </a:lnTo>
                  <a:lnTo>
                    <a:pt x="839" y="2847"/>
                  </a:lnTo>
                  <a:lnTo>
                    <a:pt x="858" y="2800"/>
                  </a:lnTo>
                  <a:lnTo>
                    <a:pt x="876" y="2754"/>
                  </a:lnTo>
                  <a:lnTo>
                    <a:pt x="885" y="2706"/>
                  </a:lnTo>
                  <a:lnTo>
                    <a:pt x="904" y="2657"/>
                  </a:lnTo>
                  <a:lnTo>
                    <a:pt x="913" y="2608"/>
                  </a:lnTo>
                  <a:lnTo>
                    <a:pt x="931" y="2559"/>
                  </a:lnTo>
                  <a:lnTo>
                    <a:pt x="942" y="2508"/>
                  </a:lnTo>
                  <a:lnTo>
                    <a:pt x="960" y="2457"/>
                  </a:lnTo>
                  <a:lnTo>
                    <a:pt x="969" y="2405"/>
                  </a:lnTo>
                  <a:lnTo>
                    <a:pt x="987" y="2354"/>
                  </a:lnTo>
                  <a:lnTo>
                    <a:pt x="997" y="2302"/>
                  </a:lnTo>
                  <a:lnTo>
                    <a:pt x="1015" y="2250"/>
                  </a:lnTo>
                  <a:lnTo>
                    <a:pt x="1024" y="2197"/>
                  </a:lnTo>
                  <a:lnTo>
                    <a:pt x="1043" y="2143"/>
                  </a:lnTo>
                  <a:lnTo>
                    <a:pt x="1052" y="2091"/>
                  </a:lnTo>
                  <a:lnTo>
                    <a:pt x="1070" y="2036"/>
                  </a:lnTo>
                  <a:lnTo>
                    <a:pt x="1079" y="1982"/>
                  </a:lnTo>
                  <a:lnTo>
                    <a:pt x="1098" y="1929"/>
                  </a:lnTo>
                  <a:lnTo>
                    <a:pt x="1107" y="1875"/>
                  </a:lnTo>
                  <a:lnTo>
                    <a:pt x="1125" y="1820"/>
                  </a:lnTo>
                  <a:lnTo>
                    <a:pt x="1134" y="1766"/>
                  </a:lnTo>
                  <a:lnTo>
                    <a:pt x="1154" y="1711"/>
                  </a:lnTo>
                  <a:lnTo>
                    <a:pt x="1163" y="1657"/>
                  </a:lnTo>
                  <a:lnTo>
                    <a:pt x="1180" y="1602"/>
                  </a:lnTo>
                  <a:lnTo>
                    <a:pt x="1200" y="1549"/>
                  </a:lnTo>
                  <a:lnTo>
                    <a:pt x="1209" y="1495"/>
                  </a:lnTo>
                  <a:lnTo>
                    <a:pt x="1227" y="1442"/>
                  </a:lnTo>
                  <a:lnTo>
                    <a:pt x="1237" y="1388"/>
                  </a:lnTo>
                  <a:lnTo>
                    <a:pt x="1255" y="1334"/>
                  </a:lnTo>
                  <a:lnTo>
                    <a:pt x="1264" y="1282"/>
                  </a:lnTo>
                  <a:lnTo>
                    <a:pt x="1282" y="1229"/>
                  </a:lnTo>
                  <a:lnTo>
                    <a:pt x="1292" y="1178"/>
                  </a:lnTo>
                  <a:lnTo>
                    <a:pt x="1310" y="1126"/>
                  </a:lnTo>
                  <a:lnTo>
                    <a:pt x="1319" y="1075"/>
                  </a:lnTo>
                  <a:lnTo>
                    <a:pt x="1339" y="1025"/>
                  </a:lnTo>
                  <a:lnTo>
                    <a:pt x="1348" y="975"/>
                  </a:lnTo>
                  <a:lnTo>
                    <a:pt x="1365" y="926"/>
                  </a:lnTo>
                  <a:lnTo>
                    <a:pt x="1374" y="879"/>
                  </a:lnTo>
                  <a:lnTo>
                    <a:pt x="1394" y="831"/>
                  </a:lnTo>
                  <a:lnTo>
                    <a:pt x="1403" y="785"/>
                  </a:lnTo>
                  <a:lnTo>
                    <a:pt x="1421" y="740"/>
                  </a:lnTo>
                  <a:lnTo>
                    <a:pt x="1430" y="695"/>
                  </a:lnTo>
                  <a:lnTo>
                    <a:pt x="1449" y="651"/>
                  </a:lnTo>
                  <a:lnTo>
                    <a:pt x="1458" y="609"/>
                  </a:lnTo>
                  <a:lnTo>
                    <a:pt x="1476" y="567"/>
                  </a:lnTo>
                  <a:lnTo>
                    <a:pt x="1495" y="527"/>
                  </a:lnTo>
                  <a:lnTo>
                    <a:pt x="1504" y="488"/>
                  </a:lnTo>
                  <a:lnTo>
                    <a:pt x="1522" y="450"/>
                  </a:lnTo>
                  <a:lnTo>
                    <a:pt x="1531" y="414"/>
                  </a:lnTo>
                  <a:lnTo>
                    <a:pt x="1551" y="378"/>
                  </a:lnTo>
                  <a:lnTo>
                    <a:pt x="1559" y="345"/>
                  </a:lnTo>
                  <a:lnTo>
                    <a:pt x="1577" y="313"/>
                  </a:lnTo>
                  <a:lnTo>
                    <a:pt x="1588" y="281"/>
                  </a:lnTo>
                  <a:lnTo>
                    <a:pt x="1606" y="252"/>
                  </a:lnTo>
                  <a:lnTo>
                    <a:pt x="1615" y="223"/>
                  </a:lnTo>
                  <a:lnTo>
                    <a:pt x="1634" y="196"/>
                  </a:lnTo>
                  <a:lnTo>
                    <a:pt x="1643" y="173"/>
                  </a:lnTo>
                  <a:lnTo>
                    <a:pt x="1661" y="149"/>
                  </a:lnTo>
                  <a:lnTo>
                    <a:pt x="1670" y="127"/>
                  </a:lnTo>
                  <a:lnTo>
                    <a:pt x="1689" y="107"/>
                  </a:lnTo>
                  <a:lnTo>
                    <a:pt x="1698" y="88"/>
                  </a:lnTo>
                  <a:lnTo>
                    <a:pt x="1716" y="71"/>
                  </a:lnTo>
                  <a:lnTo>
                    <a:pt x="1725" y="57"/>
                  </a:lnTo>
                  <a:lnTo>
                    <a:pt x="1744" y="43"/>
                  </a:lnTo>
                  <a:lnTo>
                    <a:pt x="1753" y="31"/>
                  </a:lnTo>
                  <a:lnTo>
                    <a:pt x="1771" y="22"/>
                  </a:lnTo>
                  <a:lnTo>
                    <a:pt x="1782" y="13"/>
                  </a:lnTo>
                  <a:lnTo>
                    <a:pt x="1800" y="7"/>
                  </a:lnTo>
                  <a:lnTo>
                    <a:pt x="1818" y="3"/>
                  </a:lnTo>
                  <a:lnTo>
                    <a:pt x="1827" y="0"/>
                  </a:lnTo>
                  <a:lnTo>
                    <a:pt x="1846" y="0"/>
                  </a:lnTo>
                  <a:lnTo>
                    <a:pt x="1855" y="0"/>
                  </a:lnTo>
                  <a:lnTo>
                    <a:pt x="1873" y="3"/>
                  </a:lnTo>
                  <a:lnTo>
                    <a:pt x="1883" y="7"/>
                  </a:lnTo>
                  <a:lnTo>
                    <a:pt x="1901" y="13"/>
                  </a:lnTo>
                  <a:lnTo>
                    <a:pt x="1910" y="22"/>
                  </a:lnTo>
                  <a:lnTo>
                    <a:pt x="1929" y="31"/>
                  </a:lnTo>
                  <a:lnTo>
                    <a:pt x="1938" y="43"/>
                  </a:lnTo>
                  <a:lnTo>
                    <a:pt x="1956" y="57"/>
                  </a:lnTo>
                  <a:lnTo>
                    <a:pt x="1965" y="71"/>
                  </a:lnTo>
                  <a:lnTo>
                    <a:pt x="1985" y="88"/>
                  </a:lnTo>
                  <a:lnTo>
                    <a:pt x="1994" y="107"/>
                  </a:lnTo>
                  <a:lnTo>
                    <a:pt x="2012" y="127"/>
                  </a:lnTo>
                  <a:lnTo>
                    <a:pt x="2020" y="149"/>
                  </a:lnTo>
                  <a:lnTo>
                    <a:pt x="2040" y="173"/>
                  </a:lnTo>
                  <a:lnTo>
                    <a:pt x="2049" y="196"/>
                  </a:lnTo>
                  <a:lnTo>
                    <a:pt x="2067" y="223"/>
                  </a:lnTo>
                  <a:lnTo>
                    <a:pt x="2077" y="252"/>
                  </a:lnTo>
                  <a:lnTo>
                    <a:pt x="2095" y="281"/>
                  </a:lnTo>
                  <a:lnTo>
                    <a:pt x="2113" y="313"/>
                  </a:lnTo>
                  <a:lnTo>
                    <a:pt x="2122" y="345"/>
                  </a:lnTo>
                  <a:lnTo>
                    <a:pt x="2141" y="378"/>
                  </a:lnTo>
                  <a:lnTo>
                    <a:pt x="2150" y="414"/>
                  </a:lnTo>
                  <a:lnTo>
                    <a:pt x="2168" y="450"/>
                  </a:lnTo>
                  <a:lnTo>
                    <a:pt x="2179" y="488"/>
                  </a:lnTo>
                  <a:lnTo>
                    <a:pt x="2197" y="527"/>
                  </a:lnTo>
                  <a:lnTo>
                    <a:pt x="2206" y="567"/>
                  </a:lnTo>
                  <a:lnTo>
                    <a:pt x="2223" y="609"/>
                  </a:lnTo>
                  <a:lnTo>
                    <a:pt x="2234" y="651"/>
                  </a:lnTo>
                  <a:lnTo>
                    <a:pt x="2252" y="695"/>
                  </a:lnTo>
                  <a:lnTo>
                    <a:pt x="2261" y="740"/>
                  </a:lnTo>
                  <a:lnTo>
                    <a:pt x="2280" y="785"/>
                  </a:lnTo>
                  <a:lnTo>
                    <a:pt x="2289" y="831"/>
                  </a:lnTo>
                  <a:lnTo>
                    <a:pt x="2307" y="879"/>
                  </a:lnTo>
                  <a:lnTo>
                    <a:pt x="2316" y="926"/>
                  </a:lnTo>
                  <a:lnTo>
                    <a:pt x="2335" y="975"/>
                  </a:lnTo>
                  <a:lnTo>
                    <a:pt x="2344" y="1025"/>
                  </a:lnTo>
                  <a:lnTo>
                    <a:pt x="2362" y="1075"/>
                  </a:lnTo>
                  <a:lnTo>
                    <a:pt x="2371" y="1126"/>
                  </a:lnTo>
                  <a:lnTo>
                    <a:pt x="2391" y="1178"/>
                  </a:lnTo>
                  <a:lnTo>
                    <a:pt x="2408" y="1229"/>
                  </a:lnTo>
                  <a:lnTo>
                    <a:pt x="2417" y="1282"/>
                  </a:lnTo>
                  <a:lnTo>
                    <a:pt x="2437" y="1334"/>
                  </a:lnTo>
                  <a:lnTo>
                    <a:pt x="2446" y="1388"/>
                  </a:lnTo>
                  <a:lnTo>
                    <a:pt x="2464" y="1442"/>
                  </a:lnTo>
                  <a:lnTo>
                    <a:pt x="2474" y="1495"/>
                  </a:lnTo>
                  <a:lnTo>
                    <a:pt x="2492" y="1549"/>
                  </a:lnTo>
                  <a:lnTo>
                    <a:pt x="2501" y="1602"/>
                  </a:lnTo>
                  <a:lnTo>
                    <a:pt x="2519" y="1657"/>
                  </a:lnTo>
                  <a:lnTo>
                    <a:pt x="2529" y="1711"/>
                  </a:lnTo>
                  <a:lnTo>
                    <a:pt x="2547" y="1766"/>
                  </a:lnTo>
                  <a:lnTo>
                    <a:pt x="2556" y="1820"/>
                  </a:lnTo>
                  <a:lnTo>
                    <a:pt x="2576" y="1875"/>
                  </a:lnTo>
                  <a:lnTo>
                    <a:pt x="2584" y="1929"/>
                  </a:lnTo>
                  <a:lnTo>
                    <a:pt x="2602" y="1982"/>
                  </a:lnTo>
                  <a:lnTo>
                    <a:pt x="2611" y="2036"/>
                  </a:lnTo>
                  <a:lnTo>
                    <a:pt x="2631" y="2091"/>
                  </a:lnTo>
                  <a:lnTo>
                    <a:pt x="2640" y="2143"/>
                  </a:lnTo>
                  <a:lnTo>
                    <a:pt x="2658" y="2197"/>
                  </a:lnTo>
                  <a:lnTo>
                    <a:pt x="2667" y="2250"/>
                  </a:lnTo>
                  <a:lnTo>
                    <a:pt x="2686" y="2302"/>
                  </a:lnTo>
                  <a:lnTo>
                    <a:pt x="2695" y="2354"/>
                  </a:lnTo>
                  <a:lnTo>
                    <a:pt x="2713" y="2405"/>
                  </a:lnTo>
                  <a:lnTo>
                    <a:pt x="2732" y="2457"/>
                  </a:lnTo>
                  <a:lnTo>
                    <a:pt x="2741" y="2508"/>
                  </a:lnTo>
                  <a:lnTo>
                    <a:pt x="2759" y="2559"/>
                  </a:lnTo>
                  <a:lnTo>
                    <a:pt x="2769" y="2608"/>
                  </a:lnTo>
                  <a:lnTo>
                    <a:pt x="2787" y="2657"/>
                  </a:lnTo>
                  <a:lnTo>
                    <a:pt x="2796" y="2706"/>
                  </a:lnTo>
                  <a:lnTo>
                    <a:pt x="2814" y="2754"/>
                  </a:lnTo>
                  <a:lnTo>
                    <a:pt x="2825" y="2800"/>
                  </a:lnTo>
                  <a:lnTo>
                    <a:pt x="2843" y="2847"/>
                  </a:lnTo>
                  <a:lnTo>
                    <a:pt x="2852" y="2894"/>
                  </a:lnTo>
                  <a:lnTo>
                    <a:pt x="2871" y="2938"/>
                  </a:lnTo>
                  <a:lnTo>
                    <a:pt x="2880" y="2983"/>
                  </a:lnTo>
                  <a:lnTo>
                    <a:pt x="2898" y="3026"/>
                  </a:lnTo>
                  <a:lnTo>
                    <a:pt x="2907" y="3069"/>
                  </a:lnTo>
                  <a:lnTo>
                    <a:pt x="2926" y="3113"/>
                  </a:lnTo>
                  <a:lnTo>
                    <a:pt x="2935" y="3154"/>
                  </a:lnTo>
                  <a:lnTo>
                    <a:pt x="2953" y="3194"/>
                  </a:lnTo>
                  <a:lnTo>
                    <a:pt x="2962" y="3235"/>
                  </a:lnTo>
                  <a:lnTo>
                    <a:pt x="2981" y="3273"/>
                  </a:lnTo>
                  <a:lnTo>
                    <a:pt x="2990" y="3312"/>
                  </a:lnTo>
                  <a:lnTo>
                    <a:pt x="3008" y="3351"/>
                  </a:lnTo>
                  <a:lnTo>
                    <a:pt x="3028" y="3387"/>
                  </a:lnTo>
                  <a:lnTo>
                    <a:pt x="3037" y="3424"/>
                  </a:lnTo>
                  <a:lnTo>
                    <a:pt x="3054" y="3458"/>
                  </a:lnTo>
                  <a:lnTo>
                    <a:pt x="3063" y="3494"/>
                  </a:lnTo>
                  <a:lnTo>
                    <a:pt x="3083" y="3527"/>
                  </a:lnTo>
                  <a:lnTo>
                    <a:pt x="3092" y="3559"/>
                  </a:lnTo>
                  <a:lnTo>
                    <a:pt x="3110" y="3592"/>
                  </a:lnTo>
                  <a:lnTo>
                    <a:pt x="3120" y="3623"/>
                  </a:lnTo>
                  <a:lnTo>
                    <a:pt x="3138" y="3653"/>
                  </a:lnTo>
                  <a:lnTo>
                    <a:pt x="3147" y="3683"/>
                  </a:lnTo>
                  <a:lnTo>
                    <a:pt x="3166" y="3713"/>
                  </a:lnTo>
                  <a:lnTo>
                    <a:pt x="3175" y="3741"/>
                  </a:lnTo>
                  <a:lnTo>
                    <a:pt x="3193" y="3768"/>
                  </a:lnTo>
                  <a:lnTo>
                    <a:pt x="3202" y="3795"/>
                  </a:lnTo>
                  <a:lnTo>
                    <a:pt x="3222" y="3820"/>
                  </a:lnTo>
                  <a:lnTo>
                    <a:pt x="3231" y="3845"/>
                  </a:lnTo>
                  <a:lnTo>
                    <a:pt x="3248" y="3871"/>
                  </a:lnTo>
                  <a:lnTo>
                    <a:pt x="3257" y="3893"/>
                  </a:lnTo>
                  <a:lnTo>
                    <a:pt x="3277" y="3917"/>
                  </a:lnTo>
                  <a:lnTo>
                    <a:pt x="3286" y="3939"/>
                  </a:lnTo>
                  <a:lnTo>
                    <a:pt x="3304" y="3960"/>
                  </a:lnTo>
                  <a:lnTo>
                    <a:pt x="3314" y="3981"/>
                  </a:lnTo>
                  <a:lnTo>
                    <a:pt x="3332" y="4002"/>
                  </a:lnTo>
                  <a:lnTo>
                    <a:pt x="3350" y="4021"/>
                  </a:lnTo>
                  <a:lnTo>
                    <a:pt x="3359" y="4040"/>
                  </a:lnTo>
                  <a:lnTo>
                    <a:pt x="3378" y="4058"/>
                  </a:lnTo>
                  <a:lnTo>
                    <a:pt x="3387" y="4076"/>
                  </a:lnTo>
                  <a:lnTo>
                    <a:pt x="3405" y="4092"/>
                  </a:lnTo>
                  <a:lnTo>
                    <a:pt x="3416" y="4109"/>
                  </a:lnTo>
                  <a:lnTo>
                    <a:pt x="3433" y="4125"/>
                  </a:lnTo>
                  <a:lnTo>
                    <a:pt x="3442" y="4140"/>
                  </a:lnTo>
                  <a:lnTo>
                    <a:pt x="3462" y="4155"/>
                  </a:lnTo>
                  <a:lnTo>
                    <a:pt x="3471" y="4170"/>
                  </a:lnTo>
                  <a:lnTo>
                    <a:pt x="3489" y="4183"/>
                  </a:lnTo>
                  <a:lnTo>
                    <a:pt x="3498" y="4195"/>
                  </a:lnTo>
                  <a:lnTo>
                    <a:pt x="3517" y="4209"/>
                  </a:lnTo>
                  <a:lnTo>
                    <a:pt x="3526" y="4221"/>
                  </a:lnTo>
                  <a:lnTo>
                    <a:pt x="3544" y="4232"/>
                  </a:lnTo>
                  <a:lnTo>
                    <a:pt x="3553" y="4243"/>
                  </a:lnTo>
                  <a:lnTo>
                    <a:pt x="3572" y="4255"/>
                  </a:lnTo>
                  <a:lnTo>
                    <a:pt x="3581" y="4265"/>
                  </a:lnTo>
                  <a:lnTo>
                    <a:pt x="3599" y="4274"/>
                  </a:lnTo>
                  <a:lnTo>
                    <a:pt x="3608" y="4285"/>
                  </a:lnTo>
                  <a:lnTo>
                    <a:pt x="3627" y="4294"/>
                  </a:lnTo>
                  <a:lnTo>
                    <a:pt x="3645" y="4302"/>
                  </a:lnTo>
                  <a:lnTo>
                    <a:pt x="3654" y="4310"/>
                  </a:lnTo>
                  <a:lnTo>
                    <a:pt x="3674" y="4319"/>
                  </a:lnTo>
                  <a:lnTo>
                    <a:pt x="3683" y="4326"/>
                  </a:lnTo>
                  <a:lnTo>
                    <a:pt x="3701" y="4334"/>
                  </a:lnTo>
                </a:path>
              </a:pathLst>
            </a:custGeom>
            <a:noFill/>
            <a:ln w="38100">
              <a:solidFill>
                <a:srgbClr val="81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8A791A2B-3935-189E-AE68-29F7F4FB7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" y="297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pt-BR" altLang="pt-BR" sz="2400" b="1"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C94645FB-C606-40F0-3B0E-D92071E28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726" y="2581357"/>
            <a:ext cx="4340728" cy="1780186"/>
          </a:xfrm>
          <a:prstGeom prst="rect">
            <a:avLst/>
          </a:prstGeom>
        </p:spPr>
      </p:pic>
      <p:grpSp>
        <p:nvGrpSpPr>
          <p:cNvPr id="10" name="Group 11">
            <a:extLst>
              <a:ext uri="{FF2B5EF4-FFF2-40B4-BE49-F238E27FC236}">
                <a16:creationId xmlns:a16="http://schemas.microsoft.com/office/drawing/2014/main" id="{FE89589E-0E20-54E3-4AEE-1287BC75A609}"/>
              </a:ext>
            </a:extLst>
          </p:cNvPr>
          <p:cNvGrpSpPr>
            <a:grpSpLocks/>
          </p:cNvGrpSpPr>
          <p:nvPr/>
        </p:nvGrpSpPr>
        <p:grpSpPr bwMode="auto">
          <a:xfrm>
            <a:off x="1935090" y="3226181"/>
            <a:ext cx="6096000" cy="1219200"/>
            <a:chOff x="1184" y="2544"/>
            <a:chExt cx="3840" cy="768"/>
          </a:xfrm>
        </p:grpSpPr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FC9F6E8-AB1C-0AA0-BB52-F44F4513A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" y="2544"/>
              <a:ext cx="3840" cy="724"/>
            </a:xfrm>
            <a:custGeom>
              <a:avLst/>
              <a:gdLst>
                <a:gd name="T0" fmla="*/ 27 w 7966"/>
                <a:gd name="T1" fmla="*/ 158 h 3281"/>
                <a:gd name="T2" fmla="*/ 65 w 7966"/>
                <a:gd name="T3" fmla="*/ 156 h 3281"/>
                <a:gd name="T4" fmla="*/ 97 w 7966"/>
                <a:gd name="T5" fmla="*/ 154 h 3281"/>
                <a:gd name="T6" fmla="*/ 134 w 7966"/>
                <a:gd name="T7" fmla="*/ 152 h 3281"/>
                <a:gd name="T8" fmla="*/ 171 w 7966"/>
                <a:gd name="T9" fmla="*/ 148 h 3281"/>
                <a:gd name="T10" fmla="*/ 202 w 7966"/>
                <a:gd name="T11" fmla="*/ 144 h 3281"/>
                <a:gd name="T12" fmla="*/ 240 w 7966"/>
                <a:gd name="T13" fmla="*/ 140 h 3281"/>
                <a:gd name="T14" fmla="*/ 272 w 7966"/>
                <a:gd name="T15" fmla="*/ 135 h 3281"/>
                <a:gd name="T16" fmla="*/ 309 w 7966"/>
                <a:gd name="T17" fmla="*/ 129 h 3281"/>
                <a:gd name="T18" fmla="*/ 346 w 7966"/>
                <a:gd name="T19" fmla="*/ 122 h 3281"/>
                <a:gd name="T20" fmla="*/ 378 w 7966"/>
                <a:gd name="T21" fmla="*/ 115 h 3281"/>
                <a:gd name="T22" fmla="*/ 415 w 7966"/>
                <a:gd name="T23" fmla="*/ 107 h 3281"/>
                <a:gd name="T24" fmla="*/ 452 w 7966"/>
                <a:gd name="T25" fmla="*/ 98 h 3281"/>
                <a:gd name="T26" fmla="*/ 484 w 7966"/>
                <a:gd name="T27" fmla="*/ 89 h 3281"/>
                <a:gd name="T28" fmla="*/ 522 w 7966"/>
                <a:gd name="T29" fmla="*/ 79 h 3281"/>
                <a:gd name="T30" fmla="*/ 553 w 7966"/>
                <a:gd name="T31" fmla="*/ 69 h 3281"/>
                <a:gd name="T32" fmla="*/ 591 w 7966"/>
                <a:gd name="T33" fmla="*/ 59 h 3281"/>
                <a:gd name="T34" fmla="*/ 628 w 7966"/>
                <a:gd name="T35" fmla="*/ 49 h 3281"/>
                <a:gd name="T36" fmla="*/ 660 w 7966"/>
                <a:gd name="T37" fmla="*/ 40 h 3281"/>
                <a:gd name="T38" fmla="*/ 697 w 7966"/>
                <a:gd name="T39" fmla="*/ 31 h 3281"/>
                <a:gd name="T40" fmla="*/ 729 w 7966"/>
                <a:gd name="T41" fmla="*/ 23 h 3281"/>
                <a:gd name="T42" fmla="*/ 766 w 7966"/>
                <a:gd name="T43" fmla="*/ 15 h 3281"/>
                <a:gd name="T44" fmla="*/ 803 w 7966"/>
                <a:gd name="T45" fmla="*/ 9 h 3281"/>
                <a:gd name="T46" fmla="*/ 835 w 7966"/>
                <a:gd name="T47" fmla="*/ 5 h 3281"/>
                <a:gd name="T48" fmla="*/ 873 w 7966"/>
                <a:gd name="T49" fmla="*/ 2 h 3281"/>
                <a:gd name="T50" fmla="*/ 909 w 7966"/>
                <a:gd name="T51" fmla="*/ 0 h 3281"/>
                <a:gd name="T52" fmla="*/ 941 w 7966"/>
                <a:gd name="T53" fmla="*/ 0 h 3281"/>
                <a:gd name="T54" fmla="*/ 978 w 7966"/>
                <a:gd name="T55" fmla="*/ 2 h 3281"/>
                <a:gd name="T56" fmla="*/ 1011 w 7966"/>
                <a:gd name="T57" fmla="*/ 6 h 3281"/>
                <a:gd name="T58" fmla="*/ 1048 w 7966"/>
                <a:gd name="T59" fmla="*/ 10 h 3281"/>
                <a:gd name="T60" fmla="*/ 1085 w 7966"/>
                <a:gd name="T61" fmla="*/ 17 h 3281"/>
                <a:gd name="T62" fmla="*/ 1117 w 7966"/>
                <a:gd name="T63" fmla="*/ 24 h 3281"/>
                <a:gd name="T64" fmla="*/ 1154 w 7966"/>
                <a:gd name="T65" fmla="*/ 32 h 3281"/>
                <a:gd name="T66" fmla="*/ 1186 w 7966"/>
                <a:gd name="T67" fmla="*/ 41 h 3281"/>
                <a:gd name="T68" fmla="*/ 1223 w 7966"/>
                <a:gd name="T69" fmla="*/ 51 h 3281"/>
                <a:gd name="T70" fmla="*/ 1260 w 7966"/>
                <a:gd name="T71" fmla="*/ 61 h 3281"/>
                <a:gd name="T72" fmla="*/ 1292 w 7966"/>
                <a:gd name="T73" fmla="*/ 71 h 3281"/>
                <a:gd name="T74" fmla="*/ 1329 w 7966"/>
                <a:gd name="T75" fmla="*/ 81 h 3281"/>
                <a:gd name="T76" fmla="*/ 1366 w 7966"/>
                <a:gd name="T77" fmla="*/ 91 h 3281"/>
                <a:gd name="T78" fmla="*/ 1398 w 7966"/>
                <a:gd name="T79" fmla="*/ 100 h 3281"/>
                <a:gd name="T80" fmla="*/ 1436 w 7966"/>
                <a:gd name="T81" fmla="*/ 108 h 3281"/>
                <a:gd name="T82" fmla="*/ 1468 w 7966"/>
                <a:gd name="T83" fmla="*/ 116 h 3281"/>
                <a:gd name="T84" fmla="*/ 1504 w 7966"/>
                <a:gd name="T85" fmla="*/ 124 h 3281"/>
                <a:gd name="T86" fmla="*/ 1542 w 7966"/>
                <a:gd name="T87" fmla="*/ 130 h 3281"/>
                <a:gd name="T88" fmla="*/ 1574 w 7966"/>
                <a:gd name="T89" fmla="*/ 136 h 3281"/>
                <a:gd name="T90" fmla="*/ 1611 w 7966"/>
                <a:gd name="T91" fmla="*/ 141 h 3281"/>
                <a:gd name="T92" fmla="*/ 1643 w 7966"/>
                <a:gd name="T93" fmla="*/ 145 h 3281"/>
                <a:gd name="T94" fmla="*/ 1680 w 7966"/>
                <a:gd name="T95" fmla="*/ 149 h 3281"/>
                <a:gd name="T96" fmla="*/ 1717 w 7966"/>
                <a:gd name="T97" fmla="*/ 152 h 3281"/>
                <a:gd name="T98" fmla="*/ 1749 w 7966"/>
                <a:gd name="T99" fmla="*/ 155 h 3281"/>
                <a:gd name="T100" fmla="*/ 1786 w 7966"/>
                <a:gd name="T101" fmla="*/ 157 h 3281"/>
                <a:gd name="T102" fmla="*/ 1823 w 7966"/>
                <a:gd name="T103" fmla="*/ 159 h 32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966" h="3281">
                  <a:moveTo>
                    <a:pt x="0" y="3276"/>
                  </a:moveTo>
                  <a:lnTo>
                    <a:pt x="38" y="3270"/>
                  </a:lnTo>
                  <a:lnTo>
                    <a:pt x="58" y="3264"/>
                  </a:lnTo>
                  <a:lnTo>
                    <a:pt x="98" y="3257"/>
                  </a:lnTo>
                  <a:lnTo>
                    <a:pt x="117" y="3251"/>
                  </a:lnTo>
                  <a:lnTo>
                    <a:pt x="158" y="3243"/>
                  </a:lnTo>
                  <a:lnTo>
                    <a:pt x="177" y="3237"/>
                  </a:lnTo>
                  <a:lnTo>
                    <a:pt x="217" y="3230"/>
                  </a:lnTo>
                  <a:lnTo>
                    <a:pt x="237" y="3221"/>
                  </a:lnTo>
                  <a:lnTo>
                    <a:pt x="277" y="3214"/>
                  </a:lnTo>
                  <a:lnTo>
                    <a:pt x="296" y="3205"/>
                  </a:lnTo>
                  <a:lnTo>
                    <a:pt x="337" y="3196"/>
                  </a:lnTo>
                  <a:lnTo>
                    <a:pt x="356" y="3187"/>
                  </a:lnTo>
                  <a:lnTo>
                    <a:pt x="396" y="3178"/>
                  </a:lnTo>
                  <a:lnTo>
                    <a:pt x="416" y="3167"/>
                  </a:lnTo>
                  <a:lnTo>
                    <a:pt x="456" y="3157"/>
                  </a:lnTo>
                  <a:lnTo>
                    <a:pt x="476" y="3146"/>
                  </a:lnTo>
                  <a:lnTo>
                    <a:pt x="516" y="3135"/>
                  </a:lnTo>
                  <a:lnTo>
                    <a:pt x="555" y="3124"/>
                  </a:lnTo>
                  <a:lnTo>
                    <a:pt x="576" y="3112"/>
                  </a:lnTo>
                  <a:lnTo>
                    <a:pt x="614" y="3099"/>
                  </a:lnTo>
                  <a:lnTo>
                    <a:pt x="635" y="3087"/>
                  </a:lnTo>
                  <a:lnTo>
                    <a:pt x="674" y="3074"/>
                  </a:lnTo>
                  <a:lnTo>
                    <a:pt x="695" y="3059"/>
                  </a:lnTo>
                  <a:lnTo>
                    <a:pt x="734" y="3045"/>
                  </a:lnTo>
                  <a:lnTo>
                    <a:pt x="753" y="3030"/>
                  </a:lnTo>
                  <a:lnTo>
                    <a:pt x="793" y="3014"/>
                  </a:lnTo>
                  <a:lnTo>
                    <a:pt x="813" y="2999"/>
                  </a:lnTo>
                  <a:lnTo>
                    <a:pt x="853" y="2983"/>
                  </a:lnTo>
                  <a:lnTo>
                    <a:pt x="872" y="2966"/>
                  </a:lnTo>
                  <a:lnTo>
                    <a:pt x="913" y="2948"/>
                  </a:lnTo>
                  <a:lnTo>
                    <a:pt x="932" y="2931"/>
                  </a:lnTo>
                  <a:lnTo>
                    <a:pt x="972" y="2911"/>
                  </a:lnTo>
                  <a:lnTo>
                    <a:pt x="992" y="2893"/>
                  </a:lnTo>
                  <a:lnTo>
                    <a:pt x="1032" y="2874"/>
                  </a:lnTo>
                  <a:lnTo>
                    <a:pt x="1051" y="2853"/>
                  </a:lnTo>
                  <a:lnTo>
                    <a:pt x="1092" y="2832"/>
                  </a:lnTo>
                  <a:lnTo>
                    <a:pt x="1111" y="2811"/>
                  </a:lnTo>
                  <a:lnTo>
                    <a:pt x="1151" y="2789"/>
                  </a:lnTo>
                  <a:lnTo>
                    <a:pt x="1171" y="2767"/>
                  </a:lnTo>
                  <a:lnTo>
                    <a:pt x="1211" y="2743"/>
                  </a:lnTo>
                  <a:lnTo>
                    <a:pt x="1250" y="2719"/>
                  </a:lnTo>
                  <a:lnTo>
                    <a:pt x="1271" y="2695"/>
                  </a:lnTo>
                  <a:lnTo>
                    <a:pt x="1310" y="2670"/>
                  </a:lnTo>
                  <a:lnTo>
                    <a:pt x="1330" y="2645"/>
                  </a:lnTo>
                  <a:lnTo>
                    <a:pt x="1369" y="2619"/>
                  </a:lnTo>
                  <a:lnTo>
                    <a:pt x="1390" y="2592"/>
                  </a:lnTo>
                  <a:lnTo>
                    <a:pt x="1429" y="2564"/>
                  </a:lnTo>
                  <a:lnTo>
                    <a:pt x="1450" y="2537"/>
                  </a:lnTo>
                  <a:lnTo>
                    <a:pt x="1489" y="2509"/>
                  </a:lnTo>
                  <a:lnTo>
                    <a:pt x="1508" y="2479"/>
                  </a:lnTo>
                  <a:lnTo>
                    <a:pt x="1548" y="2449"/>
                  </a:lnTo>
                  <a:lnTo>
                    <a:pt x="1568" y="2420"/>
                  </a:lnTo>
                  <a:lnTo>
                    <a:pt x="1608" y="2388"/>
                  </a:lnTo>
                  <a:lnTo>
                    <a:pt x="1627" y="2357"/>
                  </a:lnTo>
                  <a:lnTo>
                    <a:pt x="1668" y="2324"/>
                  </a:lnTo>
                  <a:lnTo>
                    <a:pt x="1687" y="2292"/>
                  </a:lnTo>
                  <a:lnTo>
                    <a:pt x="1727" y="2259"/>
                  </a:lnTo>
                  <a:lnTo>
                    <a:pt x="1747" y="2225"/>
                  </a:lnTo>
                  <a:lnTo>
                    <a:pt x="1787" y="2190"/>
                  </a:lnTo>
                  <a:lnTo>
                    <a:pt x="1806" y="2156"/>
                  </a:lnTo>
                  <a:lnTo>
                    <a:pt x="1847" y="2120"/>
                  </a:lnTo>
                  <a:lnTo>
                    <a:pt x="1886" y="2085"/>
                  </a:lnTo>
                  <a:lnTo>
                    <a:pt x="1906" y="2049"/>
                  </a:lnTo>
                  <a:lnTo>
                    <a:pt x="1945" y="2012"/>
                  </a:lnTo>
                  <a:lnTo>
                    <a:pt x="1966" y="1974"/>
                  </a:lnTo>
                  <a:lnTo>
                    <a:pt x="2005" y="1937"/>
                  </a:lnTo>
                  <a:lnTo>
                    <a:pt x="2026" y="1898"/>
                  </a:lnTo>
                  <a:lnTo>
                    <a:pt x="2065" y="1861"/>
                  </a:lnTo>
                  <a:lnTo>
                    <a:pt x="2085" y="1821"/>
                  </a:lnTo>
                  <a:lnTo>
                    <a:pt x="2124" y="1782"/>
                  </a:lnTo>
                  <a:lnTo>
                    <a:pt x="2145" y="1744"/>
                  </a:lnTo>
                  <a:lnTo>
                    <a:pt x="2184" y="1703"/>
                  </a:lnTo>
                  <a:lnTo>
                    <a:pt x="2205" y="1663"/>
                  </a:lnTo>
                  <a:lnTo>
                    <a:pt x="2244" y="1623"/>
                  </a:lnTo>
                  <a:lnTo>
                    <a:pt x="2263" y="1583"/>
                  </a:lnTo>
                  <a:lnTo>
                    <a:pt x="2303" y="1543"/>
                  </a:lnTo>
                  <a:lnTo>
                    <a:pt x="2323" y="1501"/>
                  </a:lnTo>
                  <a:lnTo>
                    <a:pt x="2363" y="1461"/>
                  </a:lnTo>
                  <a:lnTo>
                    <a:pt x="2382" y="1419"/>
                  </a:lnTo>
                  <a:lnTo>
                    <a:pt x="2423" y="1379"/>
                  </a:lnTo>
                  <a:lnTo>
                    <a:pt x="2442" y="1337"/>
                  </a:lnTo>
                  <a:lnTo>
                    <a:pt x="2482" y="1295"/>
                  </a:lnTo>
                  <a:lnTo>
                    <a:pt x="2502" y="1255"/>
                  </a:lnTo>
                  <a:lnTo>
                    <a:pt x="2542" y="1213"/>
                  </a:lnTo>
                  <a:lnTo>
                    <a:pt x="2582" y="1173"/>
                  </a:lnTo>
                  <a:lnTo>
                    <a:pt x="2602" y="1131"/>
                  </a:lnTo>
                  <a:lnTo>
                    <a:pt x="2640" y="1091"/>
                  </a:lnTo>
                  <a:lnTo>
                    <a:pt x="2661" y="1051"/>
                  </a:lnTo>
                  <a:lnTo>
                    <a:pt x="2700" y="1011"/>
                  </a:lnTo>
                  <a:lnTo>
                    <a:pt x="2721" y="971"/>
                  </a:lnTo>
                  <a:lnTo>
                    <a:pt x="2760" y="930"/>
                  </a:lnTo>
                  <a:lnTo>
                    <a:pt x="2781" y="892"/>
                  </a:lnTo>
                  <a:lnTo>
                    <a:pt x="2820" y="853"/>
                  </a:lnTo>
                  <a:lnTo>
                    <a:pt x="2840" y="814"/>
                  </a:lnTo>
                  <a:lnTo>
                    <a:pt x="2879" y="776"/>
                  </a:lnTo>
                  <a:lnTo>
                    <a:pt x="2900" y="738"/>
                  </a:lnTo>
                  <a:lnTo>
                    <a:pt x="2939" y="701"/>
                  </a:lnTo>
                  <a:lnTo>
                    <a:pt x="2960" y="665"/>
                  </a:lnTo>
                  <a:lnTo>
                    <a:pt x="2999" y="630"/>
                  </a:lnTo>
                  <a:lnTo>
                    <a:pt x="3018" y="594"/>
                  </a:lnTo>
                  <a:lnTo>
                    <a:pt x="3058" y="560"/>
                  </a:lnTo>
                  <a:lnTo>
                    <a:pt x="3078" y="527"/>
                  </a:lnTo>
                  <a:lnTo>
                    <a:pt x="3118" y="493"/>
                  </a:lnTo>
                  <a:lnTo>
                    <a:pt x="3137" y="461"/>
                  </a:lnTo>
                  <a:lnTo>
                    <a:pt x="3178" y="430"/>
                  </a:lnTo>
                  <a:lnTo>
                    <a:pt x="3218" y="399"/>
                  </a:lnTo>
                  <a:lnTo>
                    <a:pt x="3237" y="369"/>
                  </a:lnTo>
                  <a:lnTo>
                    <a:pt x="3278" y="341"/>
                  </a:lnTo>
                  <a:lnTo>
                    <a:pt x="3297" y="314"/>
                  </a:lnTo>
                  <a:lnTo>
                    <a:pt x="3337" y="287"/>
                  </a:lnTo>
                  <a:lnTo>
                    <a:pt x="3357" y="262"/>
                  </a:lnTo>
                  <a:lnTo>
                    <a:pt x="3395" y="236"/>
                  </a:lnTo>
                  <a:lnTo>
                    <a:pt x="3416" y="213"/>
                  </a:lnTo>
                  <a:lnTo>
                    <a:pt x="3455" y="190"/>
                  </a:lnTo>
                  <a:lnTo>
                    <a:pt x="3476" y="169"/>
                  </a:lnTo>
                  <a:lnTo>
                    <a:pt x="3515" y="149"/>
                  </a:lnTo>
                  <a:lnTo>
                    <a:pt x="3536" y="131"/>
                  </a:lnTo>
                  <a:lnTo>
                    <a:pt x="3575" y="113"/>
                  </a:lnTo>
                  <a:lnTo>
                    <a:pt x="3595" y="96"/>
                  </a:lnTo>
                  <a:lnTo>
                    <a:pt x="3634" y="80"/>
                  </a:lnTo>
                  <a:lnTo>
                    <a:pt x="3655" y="67"/>
                  </a:lnTo>
                  <a:lnTo>
                    <a:pt x="3694" y="55"/>
                  </a:lnTo>
                  <a:lnTo>
                    <a:pt x="3715" y="43"/>
                  </a:lnTo>
                  <a:lnTo>
                    <a:pt x="3754" y="32"/>
                  </a:lnTo>
                  <a:lnTo>
                    <a:pt x="3773" y="23"/>
                  </a:lnTo>
                  <a:lnTo>
                    <a:pt x="3813" y="16"/>
                  </a:lnTo>
                  <a:lnTo>
                    <a:pt x="3833" y="10"/>
                  </a:lnTo>
                  <a:lnTo>
                    <a:pt x="3873" y="6"/>
                  </a:lnTo>
                  <a:lnTo>
                    <a:pt x="3913" y="3"/>
                  </a:lnTo>
                  <a:lnTo>
                    <a:pt x="3933" y="0"/>
                  </a:lnTo>
                  <a:lnTo>
                    <a:pt x="3973" y="0"/>
                  </a:lnTo>
                  <a:lnTo>
                    <a:pt x="3992" y="0"/>
                  </a:lnTo>
                  <a:lnTo>
                    <a:pt x="4033" y="3"/>
                  </a:lnTo>
                  <a:lnTo>
                    <a:pt x="4052" y="6"/>
                  </a:lnTo>
                  <a:lnTo>
                    <a:pt x="4092" y="10"/>
                  </a:lnTo>
                  <a:lnTo>
                    <a:pt x="4112" y="16"/>
                  </a:lnTo>
                  <a:lnTo>
                    <a:pt x="4150" y="23"/>
                  </a:lnTo>
                  <a:lnTo>
                    <a:pt x="4171" y="32"/>
                  </a:lnTo>
                  <a:lnTo>
                    <a:pt x="4210" y="43"/>
                  </a:lnTo>
                  <a:lnTo>
                    <a:pt x="4231" y="55"/>
                  </a:lnTo>
                  <a:lnTo>
                    <a:pt x="4270" y="67"/>
                  </a:lnTo>
                  <a:lnTo>
                    <a:pt x="4291" y="80"/>
                  </a:lnTo>
                  <a:lnTo>
                    <a:pt x="4329" y="96"/>
                  </a:lnTo>
                  <a:lnTo>
                    <a:pt x="4350" y="113"/>
                  </a:lnTo>
                  <a:lnTo>
                    <a:pt x="4389" y="131"/>
                  </a:lnTo>
                  <a:lnTo>
                    <a:pt x="4410" y="149"/>
                  </a:lnTo>
                  <a:lnTo>
                    <a:pt x="4449" y="169"/>
                  </a:lnTo>
                  <a:lnTo>
                    <a:pt x="4468" y="190"/>
                  </a:lnTo>
                  <a:lnTo>
                    <a:pt x="4509" y="213"/>
                  </a:lnTo>
                  <a:lnTo>
                    <a:pt x="4549" y="236"/>
                  </a:lnTo>
                  <a:lnTo>
                    <a:pt x="4568" y="262"/>
                  </a:lnTo>
                  <a:lnTo>
                    <a:pt x="4608" y="287"/>
                  </a:lnTo>
                  <a:lnTo>
                    <a:pt x="4628" y="314"/>
                  </a:lnTo>
                  <a:lnTo>
                    <a:pt x="4668" y="341"/>
                  </a:lnTo>
                  <a:lnTo>
                    <a:pt x="4688" y="369"/>
                  </a:lnTo>
                  <a:lnTo>
                    <a:pt x="4728" y="399"/>
                  </a:lnTo>
                  <a:lnTo>
                    <a:pt x="4747" y="430"/>
                  </a:lnTo>
                  <a:lnTo>
                    <a:pt x="4788" y="461"/>
                  </a:lnTo>
                  <a:lnTo>
                    <a:pt x="4807" y="493"/>
                  </a:lnTo>
                  <a:lnTo>
                    <a:pt x="4846" y="527"/>
                  </a:lnTo>
                  <a:lnTo>
                    <a:pt x="4867" y="560"/>
                  </a:lnTo>
                  <a:lnTo>
                    <a:pt x="4905" y="594"/>
                  </a:lnTo>
                  <a:lnTo>
                    <a:pt x="4926" y="630"/>
                  </a:lnTo>
                  <a:lnTo>
                    <a:pt x="4965" y="665"/>
                  </a:lnTo>
                  <a:lnTo>
                    <a:pt x="4986" y="701"/>
                  </a:lnTo>
                  <a:lnTo>
                    <a:pt x="5025" y="738"/>
                  </a:lnTo>
                  <a:lnTo>
                    <a:pt x="5046" y="776"/>
                  </a:lnTo>
                  <a:lnTo>
                    <a:pt x="5084" y="814"/>
                  </a:lnTo>
                  <a:lnTo>
                    <a:pt x="5105" y="853"/>
                  </a:lnTo>
                  <a:lnTo>
                    <a:pt x="5144" y="892"/>
                  </a:lnTo>
                  <a:lnTo>
                    <a:pt x="5184" y="930"/>
                  </a:lnTo>
                  <a:lnTo>
                    <a:pt x="5204" y="971"/>
                  </a:lnTo>
                  <a:lnTo>
                    <a:pt x="5244" y="1011"/>
                  </a:lnTo>
                  <a:lnTo>
                    <a:pt x="5263" y="1051"/>
                  </a:lnTo>
                  <a:lnTo>
                    <a:pt x="5304" y="1091"/>
                  </a:lnTo>
                  <a:lnTo>
                    <a:pt x="5323" y="1131"/>
                  </a:lnTo>
                  <a:lnTo>
                    <a:pt x="5363" y="1173"/>
                  </a:lnTo>
                  <a:lnTo>
                    <a:pt x="5383" y="1213"/>
                  </a:lnTo>
                  <a:lnTo>
                    <a:pt x="5423" y="1255"/>
                  </a:lnTo>
                  <a:lnTo>
                    <a:pt x="5443" y="1295"/>
                  </a:lnTo>
                  <a:lnTo>
                    <a:pt x="5483" y="1337"/>
                  </a:lnTo>
                  <a:lnTo>
                    <a:pt x="5502" y="1379"/>
                  </a:lnTo>
                  <a:lnTo>
                    <a:pt x="5543" y="1419"/>
                  </a:lnTo>
                  <a:lnTo>
                    <a:pt x="5562" y="1461"/>
                  </a:lnTo>
                  <a:lnTo>
                    <a:pt x="5601" y="1501"/>
                  </a:lnTo>
                  <a:lnTo>
                    <a:pt x="5622" y="1543"/>
                  </a:lnTo>
                  <a:lnTo>
                    <a:pt x="5660" y="1583"/>
                  </a:lnTo>
                  <a:lnTo>
                    <a:pt x="5681" y="1623"/>
                  </a:lnTo>
                  <a:lnTo>
                    <a:pt x="5720" y="1663"/>
                  </a:lnTo>
                  <a:lnTo>
                    <a:pt x="5741" y="1703"/>
                  </a:lnTo>
                  <a:lnTo>
                    <a:pt x="5780" y="1744"/>
                  </a:lnTo>
                  <a:lnTo>
                    <a:pt x="5801" y="1782"/>
                  </a:lnTo>
                  <a:lnTo>
                    <a:pt x="5839" y="1821"/>
                  </a:lnTo>
                  <a:lnTo>
                    <a:pt x="5880" y="1861"/>
                  </a:lnTo>
                  <a:lnTo>
                    <a:pt x="5899" y="1898"/>
                  </a:lnTo>
                  <a:lnTo>
                    <a:pt x="5939" y="1937"/>
                  </a:lnTo>
                  <a:lnTo>
                    <a:pt x="5959" y="1974"/>
                  </a:lnTo>
                  <a:lnTo>
                    <a:pt x="5999" y="2012"/>
                  </a:lnTo>
                  <a:lnTo>
                    <a:pt x="6018" y="2049"/>
                  </a:lnTo>
                  <a:lnTo>
                    <a:pt x="6059" y="2085"/>
                  </a:lnTo>
                  <a:lnTo>
                    <a:pt x="6078" y="2120"/>
                  </a:lnTo>
                  <a:lnTo>
                    <a:pt x="6118" y="2156"/>
                  </a:lnTo>
                  <a:lnTo>
                    <a:pt x="6138" y="2190"/>
                  </a:lnTo>
                  <a:lnTo>
                    <a:pt x="6178" y="2225"/>
                  </a:lnTo>
                  <a:lnTo>
                    <a:pt x="6198" y="2259"/>
                  </a:lnTo>
                  <a:lnTo>
                    <a:pt x="6238" y="2292"/>
                  </a:lnTo>
                  <a:lnTo>
                    <a:pt x="6257" y="2324"/>
                  </a:lnTo>
                  <a:lnTo>
                    <a:pt x="6297" y="2357"/>
                  </a:lnTo>
                  <a:lnTo>
                    <a:pt x="6317" y="2388"/>
                  </a:lnTo>
                  <a:lnTo>
                    <a:pt x="6356" y="2420"/>
                  </a:lnTo>
                  <a:lnTo>
                    <a:pt x="6377" y="2449"/>
                  </a:lnTo>
                  <a:lnTo>
                    <a:pt x="6415" y="2479"/>
                  </a:lnTo>
                  <a:lnTo>
                    <a:pt x="6436" y="2509"/>
                  </a:lnTo>
                  <a:lnTo>
                    <a:pt x="6475" y="2537"/>
                  </a:lnTo>
                  <a:lnTo>
                    <a:pt x="6515" y="2564"/>
                  </a:lnTo>
                  <a:lnTo>
                    <a:pt x="6535" y="2592"/>
                  </a:lnTo>
                  <a:lnTo>
                    <a:pt x="6575" y="2619"/>
                  </a:lnTo>
                  <a:lnTo>
                    <a:pt x="6594" y="2645"/>
                  </a:lnTo>
                  <a:lnTo>
                    <a:pt x="6635" y="2670"/>
                  </a:lnTo>
                  <a:lnTo>
                    <a:pt x="6654" y="2695"/>
                  </a:lnTo>
                  <a:lnTo>
                    <a:pt x="6694" y="2719"/>
                  </a:lnTo>
                  <a:lnTo>
                    <a:pt x="6714" y="2743"/>
                  </a:lnTo>
                  <a:lnTo>
                    <a:pt x="6754" y="2767"/>
                  </a:lnTo>
                  <a:lnTo>
                    <a:pt x="6773" y="2789"/>
                  </a:lnTo>
                  <a:lnTo>
                    <a:pt x="6814" y="2811"/>
                  </a:lnTo>
                  <a:lnTo>
                    <a:pt x="6833" y="2832"/>
                  </a:lnTo>
                  <a:lnTo>
                    <a:pt x="6873" y="2853"/>
                  </a:lnTo>
                  <a:lnTo>
                    <a:pt x="6893" y="2874"/>
                  </a:lnTo>
                  <a:lnTo>
                    <a:pt x="6933" y="2893"/>
                  </a:lnTo>
                  <a:lnTo>
                    <a:pt x="6952" y="2911"/>
                  </a:lnTo>
                  <a:lnTo>
                    <a:pt x="6993" y="2931"/>
                  </a:lnTo>
                  <a:lnTo>
                    <a:pt x="7012" y="2948"/>
                  </a:lnTo>
                  <a:lnTo>
                    <a:pt x="7052" y="2966"/>
                  </a:lnTo>
                  <a:lnTo>
                    <a:pt x="7072" y="2983"/>
                  </a:lnTo>
                  <a:lnTo>
                    <a:pt x="7111" y="2999"/>
                  </a:lnTo>
                  <a:lnTo>
                    <a:pt x="7132" y="3014"/>
                  </a:lnTo>
                  <a:lnTo>
                    <a:pt x="7170" y="3030"/>
                  </a:lnTo>
                  <a:lnTo>
                    <a:pt x="7211" y="3045"/>
                  </a:lnTo>
                  <a:lnTo>
                    <a:pt x="7230" y="3059"/>
                  </a:lnTo>
                  <a:lnTo>
                    <a:pt x="7270" y="3074"/>
                  </a:lnTo>
                  <a:lnTo>
                    <a:pt x="7290" y="3087"/>
                  </a:lnTo>
                  <a:lnTo>
                    <a:pt x="7330" y="3099"/>
                  </a:lnTo>
                  <a:lnTo>
                    <a:pt x="7349" y="3112"/>
                  </a:lnTo>
                  <a:lnTo>
                    <a:pt x="7390" y="3124"/>
                  </a:lnTo>
                  <a:lnTo>
                    <a:pt x="7409" y="3135"/>
                  </a:lnTo>
                  <a:lnTo>
                    <a:pt x="7449" y="3146"/>
                  </a:lnTo>
                  <a:lnTo>
                    <a:pt x="7469" y="3157"/>
                  </a:lnTo>
                  <a:lnTo>
                    <a:pt x="7509" y="3167"/>
                  </a:lnTo>
                  <a:lnTo>
                    <a:pt x="7528" y="3178"/>
                  </a:lnTo>
                  <a:lnTo>
                    <a:pt x="7569" y="3187"/>
                  </a:lnTo>
                  <a:lnTo>
                    <a:pt x="7588" y="3196"/>
                  </a:lnTo>
                  <a:lnTo>
                    <a:pt x="7628" y="3205"/>
                  </a:lnTo>
                  <a:lnTo>
                    <a:pt x="7648" y="3214"/>
                  </a:lnTo>
                  <a:lnTo>
                    <a:pt x="7688" y="3221"/>
                  </a:lnTo>
                  <a:lnTo>
                    <a:pt x="7707" y="3230"/>
                  </a:lnTo>
                  <a:lnTo>
                    <a:pt x="7748" y="3237"/>
                  </a:lnTo>
                  <a:lnTo>
                    <a:pt x="7767" y="3243"/>
                  </a:lnTo>
                  <a:lnTo>
                    <a:pt x="7807" y="3251"/>
                  </a:lnTo>
                  <a:lnTo>
                    <a:pt x="7846" y="3257"/>
                  </a:lnTo>
                  <a:lnTo>
                    <a:pt x="7866" y="3264"/>
                  </a:lnTo>
                  <a:lnTo>
                    <a:pt x="7906" y="3270"/>
                  </a:lnTo>
                  <a:lnTo>
                    <a:pt x="7925" y="3276"/>
                  </a:lnTo>
                  <a:lnTo>
                    <a:pt x="7966" y="3281"/>
                  </a:lnTo>
                </a:path>
              </a:pathLst>
            </a:custGeom>
            <a:noFill/>
            <a:ln w="476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 Box 13">
              <a:extLst>
                <a:ext uri="{FF2B5EF4-FFF2-40B4-BE49-F238E27FC236}">
                  <a16:creationId xmlns:a16="http://schemas.microsoft.com/office/drawing/2014/main" id="{9E75B4E4-1115-3467-D3F9-95264C21B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0" y="3024"/>
              <a:ext cx="3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pt-BR" altLang="pt-BR" sz="2400" b="1"/>
            </a:p>
          </p:txBody>
        </p:sp>
      </p:grpSp>
      <p:sp>
        <p:nvSpPr>
          <p:cNvPr id="13" name="Line 14">
            <a:extLst>
              <a:ext uri="{FF2B5EF4-FFF2-40B4-BE49-F238E27FC236}">
                <a16:creationId xmlns:a16="http://schemas.microsoft.com/office/drawing/2014/main" id="{D9DCF3A7-A974-BD86-BF45-3B217652F7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5679" y="1664081"/>
            <a:ext cx="0" cy="31242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3E6E9E0-5648-5017-1A5E-2B1342094D8F}"/>
              </a:ext>
            </a:extLst>
          </p:cNvPr>
          <p:cNvSpPr txBox="1"/>
          <p:nvPr/>
        </p:nvSpPr>
        <p:spPr>
          <a:xfrm>
            <a:off x="4778808" y="5375521"/>
            <a:ext cx="366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Emprego de Materiais na Fabricação</a:t>
            </a:r>
          </a:p>
        </p:txBody>
      </p:sp>
    </p:spTree>
    <p:extLst>
      <p:ext uri="{BB962C8B-B14F-4D97-AF65-F5344CB8AC3E}">
        <p14:creationId xmlns:p14="http://schemas.microsoft.com/office/powerpoint/2010/main" val="41428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4">
            <a:extLst>
              <a:ext uri="{FF2B5EF4-FFF2-40B4-BE49-F238E27FC236}">
                <a16:creationId xmlns:a16="http://schemas.microsoft.com/office/drawing/2014/main" id="{6A79B64F-CEAB-1A6F-884B-4916B047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0617BE-4825-4A69-941F-D320359415C1}" type="slidenum">
              <a:rPr lang="en-US" altLang="pt-BR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pt-BR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08D35DF-C0F1-53FE-8A7D-3193C5FA3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pt-BR" sz="2800" b="1" u="sng" dirty="0" err="1"/>
              <a:t>Risco</a:t>
            </a:r>
            <a:r>
              <a:rPr lang="en-US" altLang="pt-BR" sz="2800" b="1" u="sng" dirty="0"/>
              <a:t> Ambiental</a:t>
            </a:r>
            <a:br>
              <a:rPr lang="en-US" altLang="pt-BR" sz="2800" b="1" dirty="0"/>
            </a:br>
            <a:r>
              <a:rPr lang="en-US" altLang="pt-BR" sz="2800" b="1" dirty="0" err="1">
                <a:solidFill>
                  <a:srgbClr val="990033"/>
                </a:solidFill>
              </a:rPr>
              <a:t>Risco</a:t>
            </a:r>
            <a:r>
              <a:rPr lang="en-US" altLang="pt-BR" sz="2800" b="1" dirty="0">
                <a:solidFill>
                  <a:srgbClr val="990033"/>
                </a:solidFill>
              </a:rPr>
              <a:t>:</a:t>
            </a:r>
            <a:r>
              <a:rPr lang="en-US" altLang="pt-BR" sz="2800" b="1" dirty="0"/>
              <a:t> </a:t>
            </a:r>
            <a:r>
              <a:rPr lang="en-US" altLang="pt-BR" sz="2800" b="1" dirty="0" err="1"/>
              <a:t>Danos</a:t>
            </a:r>
            <a:r>
              <a:rPr lang="en-US" altLang="pt-BR" sz="2800" b="1" dirty="0"/>
              <a:t> </a:t>
            </a:r>
            <a:r>
              <a:rPr lang="en-US" altLang="pt-BR" sz="2800" b="1" dirty="0" err="1"/>
              <a:t>ambientais</a:t>
            </a:r>
            <a:br>
              <a:rPr lang="en-US" altLang="pt-BR" sz="2800" b="1" dirty="0"/>
            </a:br>
            <a:endParaRPr lang="en-US" altLang="pt-BR" sz="2800" b="1" dirty="0">
              <a:solidFill>
                <a:srgbClr val="990033"/>
              </a:solidFill>
            </a:endParaRPr>
          </a:p>
        </p:txBody>
      </p:sp>
      <p:sp>
        <p:nvSpPr>
          <p:cNvPr id="31748" name="Freeform 3">
            <a:extLst>
              <a:ext uri="{FF2B5EF4-FFF2-40B4-BE49-F238E27FC236}">
                <a16:creationId xmlns:a16="http://schemas.microsoft.com/office/drawing/2014/main" id="{4EE2E39A-CBB7-C856-03FD-3EA0F853E76D}"/>
              </a:ext>
            </a:extLst>
          </p:cNvPr>
          <p:cNvSpPr>
            <a:spLocks/>
          </p:cNvSpPr>
          <p:nvPr/>
        </p:nvSpPr>
        <p:spPr bwMode="auto">
          <a:xfrm>
            <a:off x="1065213" y="2794000"/>
            <a:ext cx="6588125" cy="1751013"/>
          </a:xfrm>
          <a:custGeom>
            <a:avLst/>
            <a:gdLst>
              <a:gd name="T0" fmla="*/ 78124844 w 8300"/>
              <a:gd name="T1" fmla="*/ 1376647690 h 2207"/>
              <a:gd name="T2" fmla="*/ 182081488 w 8300"/>
              <a:gd name="T3" fmla="*/ 1360910788 h 2207"/>
              <a:gd name="T4" fmla="*/ 273437350 w 8300"/>
              <a:gd name="T5" fmla="*/ 1340768188 h 2207"/>
              <a:gd name="T6" fmla="*/ 378023438 w 8300"/>
              <a:gd name="T7" fmla="*/ 1316848256 h 2207"/>
              <a:gd name="T8" fmla="*/ 481980081 w 8300"/>
              <a:gd name="T9" fmla="*/ 1289151784 h 2207"/>
              <a:gd name="T10" fmla="*/ 573335944 w 8300"/>
              <a:gd name="T11" fmla="*/ 1255160552 h 2207"/>
              <a:gd name="T12" fmla="*/ 677922031 w 8300"/>
              <a:gd name="T13" fmla="*/ 1216133669 h 2207"/>
              <a:gd name="T14" fmla="*/ 768647656 w 8300"/>
              <a:gd name="T15" fmla="*/ 1171441185 h 2207"/>
              <a:gd name="T16" fmla="*/ 873234538 w 8300"/>
              <a:gd name="T17" fmla="*/ 1119824781 h 2207"/>
              <a:gd name="T18" fmla="*/ 977820625 w 8300"/>
              <a:gd name="T19" fmla="*/ 1061913616 h 2207"/>
              <a:gd name="T20" fmla="*/ 1069176488 w 8300"/>
              <a:gd name="T21" fmla="*/ 997707690 h 2207"/>
              <a:gd name="T22" fmla="*/ 1173762575 w 8300"/>
              <a:gd name="T23" fmla="*/ 927836956 h 2207"/>
              <a:gd name="T24" fmla="*/ 1277719219 w 8300"/>
              <a:gd name="T25" fmla="*/ 851670667 h 2207"/>
              <a:gd name="T26" fmla="*/ 1368444844 w 8300"/>
              <a:gd name="T27" fmla="*/ 771728633 h 2207"/>
              <a:gd name="T28" fmla="*/ 1473031725 w 8300"/>
              <a:gd name="T29" fmla="*/ 687380107 h 2207"/>
              <a:gd name="T30" fmla="*/ 1564386794 w 8300"/>
              <a:gd name="T31" fmla="*/ 601142518 h 2207"/>
              <a:gd name="T32" fmla="*/ 1668973675 w 8300"/>
              <a:gd name="T33" fmla="*/ 514275771 h 2207"/>
              <a:gd name="T34" fmla="*/ 1773559763 w 8300"/>
              <a:gd name="T35" fmla="*/ 428668135 h 2207"/>
              <a:gd name="T36" fmla="*/ 1864285388 w 8300"/>
              <a:gd name="T37" fmla="*/ 345577926 h 2207"/>
              <a:gd name="T38" fmla="*/ 1968242031 w 8300"/>
              <a:gd name="T39" fmla="*/ 267524162 h 2207"/>
              <a:gd name="T40" fmla="*/ 2060228131 w 8300"/>
              <a:gd name="T41" fmla="*/ 195135205 h 2207"/>
              <a:gd name="T42" fmla="*/ 2147483646 w 8300"/>
              <a:gd name="T43" fmla="*/ 132817549 h 2207"/>
              <a:gd name="T44" fmla="*/ 2147483646 w 8300"/>
              <a:gd name="T45" fmla="*/ 81201145 h 2207"/>
              <a:gd name="T46" fmla="*/ 2147483646 w 8300"/>
              <a:gd name="T47" fmla="*/ 40915152 h 2207"/>
              <a:gd name="T48" fmla="*/ 2147483646 w 8300"/>
              <a:gd name="T49" fmla="*/ 13848632 h 2207"/>
              <a:gd name="T50" fmla="*/ 2147483646 w 8300"/>
              <a:gd name="T51" fmla="*/ 1259111 h 2207"/>
              <a:gd name="T52" fmla="*/ 2147483646 w 8300"/>
              <a:gd name="T53" fmla="*/ 2518222 h 2207"/>
              <a:gd name="T54" fmla="*/ 2147483646 w 8300"/>
              <a:gd name="T55" fmla="*/ 18254330 h 2207"/>
              <a:gd name="T56" fmla="*/ 2147483646 w 8300"/>
              <a:gd name="T57" fmla="*/ 47839865 h 2207"/>
              <a:gd name="T58" fmla="*/ 2147483646 w 8300"/>
              <a:gd name="T59" fmla="*/ 90643286 h 2207"/>
              <a:gd name="T60" fmla="*/ 2147483646 w 8300"/>
              <a:gd name="T61" fmla="*/ 144777912 h 2207"/>
              <a:gd name="T62" fmla="*/ 2147483646 w 8300"/>
              <a:gd name="T63" fmla="*/ 208983838 h 2207"/>
              <a:gd name="T64" fmla="*/ 2147483646 w 8300"/>
              <a:gd name="T65" fmla="*/ 282631111 h 2207"/>
              <a:gd name="T66" fmla="*/ 2147483646 w 8300"/>
              <a:gd name="T67" fmla="*/ 361314828 h 2207"/>
              <a:gd name="T68" fmla="*/ 2147483646 w 8300"/>
              <a:gd name="T69" fmla="*/ 445664147 h 2207"/>
              <a:gd name="T70" fmla="*/ 2147483646 w 8300"/>
              <a:gd name="T71" fmla="*/ 531900943 h 2207"/>
              <a:gd name="T72" fmla="*/ 2147483646 w 8300"/>
              <a:gd name="T73" fmla="*/ 618767690 h 2207"/>
              <a:gd name="T74" fmla="*/ 2147483646 w 8300"/>
              <a:gd name="T75" fmla="*/ 704375326 h 2207"/>
              <a:gd name="T76" fmla="*/ 2147483646 w 8300"/>
              <a:gd name="T77" fmla="*/ 788094693 h 2207"/>
              <a:gd name="T78" fmla="*/ 2147483646 w 8300"/>
              <a:gd name="T79" fmla="*/ 867407569 h 2207"/>
              <a:gd name="T80" fmla="*/ 2147483646 w 8300"/>
              <a:gd name="T81" fmla="*/ 942314747 h 2207"/>
              <a:gd name="T82" fmla="*/ 2147483646 w 8300"/>
              <a:gd name="T83" fmla="*/ 1010926370 h 2207"/>
              <a:gd name="T84" fmla="*/ 2147483646 w 8300"/>
              <a:gd name="T85" fmla="*/ 1073873185 h 2207"/>
              <a:gd name="T86" fmla="*/ 2147483646 w 8300"/>
              <a:gd name="T87" fmla="*/ 1130525239 h 2207"/>
              <a:gd name="T88" fmla="*/ 2147483646 w 8300"/>
              <a:gd name="T89" fmla="*/ 1180883326 h 2207"/>
              <a:gd name="T90" fmla="*/ 2147483646 w 8300"/>
              <a:gd name="T91" fmla="*/ 1224316700 h 2207"/>
              <a:gd name="T92" fmla="*/ 2147483646 w 8300"/>
              <a:gd name="T93" fmla="*/ 1262713630 h 2207"/>
              <a:gd name="T94" fmla="*/ 2147483646 w 8300"/>
              <a:gd name="T95" fmla="*/ 1294816593 h 2207"/>
              <a:gd name="T96" fmla="*/ 2147483646 w 8300"/>
              <a:gd name="T97" fmla="*/ 1321883906 h 2207"/>
              <a:gd name="T98" fmla="*/ 2147483646 w 8300"/>
              <a:gd name="T99" fmla="*/ 1345174679 h 2207"/>
              <a:gd name="T100" fmla="*/ 2147483646 w 8300"/>
              <a:gd name="T101" fmla="*/ 1364058168 h 2207"/>
              <a:gd name="T102" fmla="*/ 2147483646 w 8300"/>
              <a:gd name="T103" fmla="*/ 1379165912 h 220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300" h="2207">
                <a:moveTo>
                  <a:pt x="0" y="2204"/>
                </a:moveTo>
                <a:lnTo>
                  <a:pt x="41" y="2200"/>
                </a:lnTo>
                <a:lnTo>
                  <a:pt x="61" y="2196"/>
                </a:lnTo>
                <a:lnTo>
                  <a:pt x="102" y="2191"/>
                </a:lnTo>
                <a:lnTo>
                  <a:pt x="124" y="2187"/>
                </a:lnTo>
                <a:lnTo>
                  <a:pt x="165" y="2182"/>
                </a:lnTo>
                <a:lnTo>
                  <a:pt x="186" y="2178"/>
                </a:lnTo>
                <a:lnTo>
                  <a:pt x="227" y="2173"/>
                </a:lnTo>
                <a:lnTo>
                  <a:pt x="248" y="2167"/>
                </a:lnTo>
                <a:lnTo>
                  <a:pt x="289" y="2162"/>
                </a:lnTo>
                <a:lnTo>
                  <a:pt x="310" y="2156"/>
                </a:lnTo>
                <a:lnTo>
                  <a:pt x="352" y="2150"/>
                </a:lnTo>
                <a:lnTo>
                  <a:pt x="372" y="2143"/>
                </a:lnTo>
                <a:lnTo>
                  <a:pt x="413" y="2137"/>
                </a:lnTo>
                <a:lnTo>
                  <a:pt x="434" y="2130"/>
                </a:lnTo>
                <a:lnTo>
                  <a:pt x="475" y="2123"/>
                </a:lnTo>
                <a:lnTo>
                  <a:pt x="497" y="2116"/>
                </a:lnTo>
                <a:lnTo>
                  <a:pt x="538" y="2108"/>
                </a:lnTo>
                <a:lnTo>
                  <a:pt x="579" y="2100"/>
                </a:lnTo>
                <a:lnTo>
                  <a:pt x="600" y="2092"/>
                </a:lnTo>
                <a:lnTo>
                  <a:pt x="641" y="2084"/>
                </a:lnTo>
                <a:lnTo>
                  <a:pt x="661" y="2075"/>
                </a:lnTo>
                <a:lnTo>
                  <a:pt x="704" y="2066"/>
                </a:lnTo>
                <a:lnTo>
                  <a:pt x="724" y="2057"/>
                </a:lnTo>
                <a:lnTo>
                  <a:pt x="765" y="2048"/>
                </a:lnTo>
                <a:lnTo>
                  <a:pt x="786" y="2038"/>
                </a:lnTo>
                <a:lnTo>
                  <a:pt x="827" y="2027"/>
                </a:lnTo>
                <a:lnTo>
                  <a:pt x="848" y="2017"/>
                </a:lnTo>
                <a:lnTo>
                  <a:pt x="890" y="2006"/>
                </a:lnTo>
                <a:lnTo>
                  <a:pt x="910" y="1994"/>
                </a:lnTo>
                <a:lnTo>
                  <a:pt x="952" y="1983"/>
                </a:lnTo>
                <a:lnTo>
                  <a:pt x="972" y="1971"/>
                </a:lnTo>
                <a:lnTo>
                  <a:pt x="1013" y="1958"/>
                </a:lnTo>
                <a:lnTo>
                  <a:pt x="1034" y="1945"/>
                </a:lnTo>
                <a:lnTo>
                  <a:pt x="1076" y="1932"/>
                </a:lnTo>
                <a:lnTo>
                  <a:pt x="1097" y="1919"/>
                </a:lnTo>
                <a:lnTo>
                  <a:pt x="1138" y="1905"/>
                </a:lnTo>
                <a:lnTo>
                  <a:pt x="1158" y="1890"/>
                </a:lnTo>
                <a:lnTo>
                  <a:pt x="1200" y="1876"/>
                </a:lnTo>
                <a:lnTo>
                  <a:pt x="1220" y="1861"/>
                </a:lnTo>
                <a:lnTo>
                  <a:pt x="1262" y="1845"/>
                </a:lnTo>
                <a:lnTo>
                  <a:pt x="1304" y="1829"/>
                </a:lnTo>
                <a:lnTo>
                  <a:pt x="1324" y="1813"/>
                </a:lnTo>
                <a:lnTo>
                  <a:pt x="1365" y="1796"/>
                </a:lnTo>
                <a:lnTo>
                  <a:pt x="1386" y="1779"/>
                </a:lnTo>
                <a:lnTo>
                  <a:pt x="1427" y="1761"/>
                </a:lnTo>
                <a:lnTo>
                  <a:pt x="1449" y="1743"/>
                </a:lnTo>
                <a:lnTo>
                  <a:pt x="1490" y="1725"/>
                </a:lnTo>
                <a:lnTo>
                  <a:pt x="1510" y="1706"/>
                </a:lnTo>
                <a:lnTo>
                  <a:pt x="1552" y="1687"/>
                </a:lnTo>
                <a:lnTo>
                  <a:pt x="1572" y="1667"/>
                </a:lnTo>
                <a:lnTo>
                  <a:pt x="1613" y="1647"/>
                </a:lnTo>
                <a:lnTo>
                  <a:pt x="1635" y="1627"/>
                </a:lnTo>
                <a:lnTo>
                  <a:pt x="1676" y="1606"/>
                </a:lnTo>
                <a:lnTo>
                  <a:pt x="1697" y="1585"/>
                </a:lnTo>
                <a:lnTo>
                  <a:pt x="1738" y="1564"/>
                </a:lnTo>
                <a:lnTo>
                  <a:pt x="1759" y="1542"/>
                </a:lnTo>
                <a:lnTo>
                  <a:pt x="1800" y="1519"/>
                </a:lnTo>
                <a:lnTo>
                  <a:pt x="1820" y="1497"/>
                </a:lnTo>
                <a:lnTo>
                  <a:pt x="1863" y="1474"/>
                </a:lnTo>
                <a:lnTo>
                  <a:pt x="1883" y="1450"/>
                </a:lnTo>
                <a:lnTo>
                  <a:pt x="1924" y="1427"/>
                </a:lnTo>
                <a:lnTo>
                  <a:pt x="1965" y="1402"/>
                </a:lnTo>
                <a:lnTo>
                  <a:pt x="1986" y="1378"/>
                </a:lnTo>
                <a:lnTo>
                  <a:pt x="2028" y="1353"/>
                </a:lnTo>
                <a:lnTo>
                  <a:pt x="2049" y="1328"/>
                </a:lnTo>
                <a:lnTo>
                  <a:pt x="2090" y="1303"/>
                </a:lnTo>
                <a:lnTo>
                  <a:pt x="2111" y="1278"/>
                </a:lnTo>
                <a:lnTo>
                  <a:pt x="2152" y="1252"/>
                </a:lnTo>
                <a:lnTo>
                  <a:pt x="2172" y="1226"/>
                </a:lnTo>
                <a:lnTo>
                  <a:pt x="2215" y="1199"/>
                </a:lnTo>
                <a:lnTo>
                  <a:pt x="2235" y="1173"/>
                </a:lnTo>
                <a:lnTo>
                  <a:pt x="2276" y="1146"/>
                </a:lnTo>
                <a:lnTo>
                  <a:pt x="2297" y="1119"/>
                </a:lnTo>
                <a:lnTo>
                  <a:pt x="2338" y="1092"/>
                </a:lnTo>
                <a:lnTo>
                  <a:pt x="2359" y="1065"/>
                </a:lnTo>
                <a:lnTo>
                  <a:pt x="2401" y="1038"/>
                </a:lnTo>
                <a:lnTo>
                  <a:pt x="2421" y="1010"/>
                </a:lnTo>
                <a:lnTo>
                  <a:pt x="2463" y="983"/>
                </a:lnTo>
                <a:lnTo>
                  <a:pt x="2483" y="955"/>
                </a:lnTo>
                <a:lnTo>
                  <a:pt x="2524" y="928"/>
                </a:lnTo>
                <a:lnTo>
                  <a:pt x="2545" y="900"/>
                </a:lnTo>
                <a:lnTo>
                  <a:pt x="2586" y="872"/>
                </a:lnTo>
                <a:lnTo>
                  <a:pt x="2608" y="845"/>
                </a:lnTo>
                <a:lnTo>
                  <a:pt x="2649" y="817"/>
                </a:lnTo>
                <a:lnTo>
                  <a:pt x="2690" y="790"/>
                </a:lnTo>
                <a:lnTo>
                  <a:pt x="2711" y="762"/>
                </a:lnTo>
                <a:lnTo>
                  <a:pt x="2752" y="735"/>
                </a:lnTo>
                <a:lnTo>
                  <a:pt x="2772" y="708"/>
                </a:lnTo>
                <a:lnTo>
                  <a:pt x="2815" y="681"/>
                </a:lnTo>
                <a:lnTo>
                  <a:pt x="2835" y="654"/>
                </a:lnTo>
                <a:lnTo>
                  <a:pt x="2876" y="627"/>
                </a:lnTo>
                <a:lnTo>
                  <a:pt x="2897" y="601"/>
                </a:lnTo>
                <a:lnTo>
                  <a:pt x="2938" y="574"/>
                </a:lnTo>
                <a:lnTo>
                  <a:pt x="2959" y="549"/>
                </a:lnTo>
                <a:lnTo>
                  <a:pt x="3001" y="523"/>
                </a:lnTo>
                <a:lnTo>
                  <a:pt x="3021" y="498"/>
                </a:lnTo>
                <a:lnTo>
                  <a:pt x="3063" y="473"/>
                </a:lnTo>
                <a:lnTo>
                  <a:pt x="3083" y="449"/>
                </a:lnTo>
                <a:lnTo>
                  <a:pt x="3124" y="425"/>
                </a:lnTo>
                <a:lnTo>
                  <a:pt x="3145" y="401"/>
                </a:lnTo>
                <a:lnTo>
                  <a:pt x="3187" y="378"/>
                </a:lnTo>
                <a:lnTo>
                  <a:pt x="3208" y="354"/>
                </a:lnTo>
                <a:lnTo>
                  <a:pt x="3249" y="332"/>
                </a:lnTo>
                <a:lnTo>
                  <a:pt x="3270" y="310"/>
                </a:lnTo>
                <a:lnTo>
                  <a:pt x="3311" y="289"/>
                </a:lnTo>
                <a:lnTo>
                  <a:pt x="3353" y="269"/>
                </a:lnTo>
                <a:lnTo>
                  <a:pt x="3373" y="249"/>
                </a:lnTo>
                <a:lnTo>
                  <a:pt x="3415" y="230"/>
                </a:lnTo>
                <a:lnTo>
                  <a:pt x="3435" y="211"/>
                </a:lnTo>
                <a:lnTo>
                  <a:pt x="3476" y="193"/>
                </a:lnTo>
                <a:lnTo>
                  <a:pt x="3497" y="176"/>
                </a:lnTo>
                <a:lnTo>
                  <a:pt x="3538" y="159"/>
                </a:lnTo>
                <a:lnTo>
                  <a:pt x="3560" y="144"/>
                </a:lnTo>
                <a:lnTo>
                  <a:pt x="3601" y="129"/>
                </a:lnTo>
                <a:lnTo>
                  <a:pt x="3622" y="114"/>
                </a:lnTo>
                <a:lnTo>
                  <a:pt x="3663" y="101"/>
                </a:lnTo>
                <a:lnTo>
                  <a:pt x="3683" y="88"/>
                </a:lnTo>
                <a:lnTo>
                  <a:pt x="3726" y="76"/>
                </a:lnTo>
                <a:lnTo>
                  <a:pt x="3746" y="65"/>
                </a:lnTo>
                <a:lnTo>
                  <a:pt x="3787" y="55"/>
                </a:lnTo>
                <a:lnTo>
                  <a:pt x="3808" y="45"/>
                </a:lnTo>
                <a:lnTo>
                  <a:pt x="3849" y="37"/>
                </a:lnTo>
                <a:lnTo>
                  <a:pt x="3870" y="29"/>
                </a:lnTo>
                <a:lnTo>
                  <a:pt x="3911" y="22"/>
                </a:lnTo>
                <a:lnTo>
                  <a:pt x="3932" y="17"/>
                </a:lnTo>
                <a:lnTo>
                  <a:pt x="3974" y="12"/>
                </a:lnTo>
                <a:lnTo>
                  <a:pt x="3994" y="7"/>
                </a:lnTo>
                <a:lnTo>
                  <a:pt x="4035" y="4"/>
                </a:lnTo>
                <a:lnTo>
                  <a:pt x="4077" y="2"/>
                </a:lnTo>
                <a:lnTo>
                  <a:pt x="4097" y="1"/>
                </a:lnTo>
                <a:lnTo>
                  <a:pt x="4139" y="0"/>
                </a:lnTo>
                <a:lnTo>
                  <a:pt x="4160" y="1"/>
                </a:lnTo>
                <a:lnTo>
                  <a:pt x="4201" y="2"/>
                </a:lnTo>
                <a:lnTo>
                  <a:pt x="4222" y="4"/>
                </a:lnTo>
                <a:lnTo>
                  <a:pt x="4263" y="7"/>
                </a:lnTo>
                <a:lnTo>
                  <a:pt x="4283" y="12"/>
                </a:lnTo>
                <a:lnTo>
                  <a:pt x="4326" y="17"/>
                </a:lnTo>
                <a:lnTo>
                  <a:pt x="4346" y="22"/>
                </a:lnTo>
                <a:lnTo>
                  <a:pt x="4387" y="29"/>
                </a:lnTo>
                <a:lnTo>
                  <a:pt x="4408" y="37"/>
                </a:lnTo>
                <a:lnTo>
                  <a:pt x="4449" y="45"/>
                </a:lnTo>
                <a:lnTo>
                  <a:pt x="4470" y="55"/>
                </a:lnTo>
                <a:lnTo>
                  <a:pt x="4512" y="65"/>
                </a:lnTo>
                <a:lnTo>
                  <a:pt x="4532" y="76"/>
                </a:lnTo>
                <a:lnTo>
                  <a:pt x="4574" y="88"/>
                </a:lnTo>
                <a:lnTo>
                  <a:pt x="4594" y="101"/>
                </a:lnTo>
                <a:lnTo>
                  <a:pt x="4635" y="114"/>
                </a:lnTo>
                <a:lnTo>
                  <a:pt x="4656" y="129"/>
                </a:lnTo>
                <a:lnTo>
                  <a:pt x="4698" y="144"/>
                </a:lnTo>
                <a:lnTo>
                  <a:pt x="4739" y="159"/>
                </a:lnTo>
                <a:lnTo>
                  <a:pt x="4760" y="176"/>
                </a:lnTo>
                <a:lnTo>
                  <a:pt x="4801" y="193"/>
                </a:lnTo>
                <a:lnTo>
                  <a:pt x="4822" y="211"/>
                </a:lnTo>
                <a:lnTo>
                  <a:pt x="4863" y="230"/>
                </a:lnTo>
                <a:lnTo>
                  <a:pt x="4884" y="249"/>
                </a:lnTo>
                <a:lnTo>
                  <a:pt x="4926" y="269"/>
                </a:lnTo>
                <a:lnTo>
                  <a:pt x="4946" y="289"/>
                </a:lnTo>
                <a:lnTo>
                  <a:pt x="4987" y="310"/>
                </a:lnTo>
                <a:lnTo>
                  <a:pt x="5008" y="332"/>
                </a:lnTo>
                <a:lnTo>
                  <a:pt x="5049" y="354"/>
                </a:lnTo>
                <a:lnTo>
                  <a:pt x="5071" y="378"/>
                </a:lnTo>
                <a:lnTo>
                  <a:pt x="5112" y="401"/>
                </a:lnTo>
                <a:lnTo>
                  <a:pt x="5133" y="425"/>
                </a:lnTo>
                <a:lnTo>
                  <a:pt x="5174" y="449"/>
                </a:lnTo>
                <a:lnTo>
                  <a:pt x="5194" y="473"/>
                </a:lnTo>
                <a:lnTo>
                  <a:pt x="5235" y="498"/>
                </a:lnTo>
                <a:lnTo>
                  <a:pt x="5257" y="523"/>
                </a:lnTo>
                <a:lnTo>
                  <a:pt x="5298" y="549"/>
                </a:lnTo>
                <a:lnTo>
                  <a:pt x="5319" y="574"/>
                </a:lnTo>
                <a:lnTo>
                  <a:pt x="5360" y="601"/>
                </a:lnTo>
                <a:lnTo>
                  <a:pt x="5401" y="627"/>
                </a:lnTo>
                <a:lnTo>
                  <a:pt x="5422" y="654"/>
                </a:lnTo>
                <a:lnTo>
                  <a:pt x="5464" y="681"/>
                </a:lnTo>
                <a:lnTo>
                  <a:pt x="5485" y="708"/>
                </a:lnTo>
                <a:lnTo>
                  <a:pt x="5526" y="735"/>
                </a:lnTo>
                <a:lnTo>
                  <a:pt x="5546" y="762"/>
                </a:lnTo>
                <a:lnTo>
                  <a:pt x="5588" y="790"/>
                </a:lnTo>
                <a:lnTo>
                  <a:pt x="5608" y="817"/>
                </a:lnTo>
                <a:lnTo>
                  <a:pt x="5650" y="845"/>
                </a:lnTo>
                <a:lnTo>
                  <a:pt x="5671" y="872"/>
                </a:lnTo>
                <a:lnTo>
                  <a:pt x="5712" y="900"/>
                </a:lnTo>
                <a:lnTo>
                  <a:pt x="5733" y="928"/>
                </a:lnTo>
                <a:lnTo>
                  <a:pt x="5774" y="955"/>
                </a:lnTo>
                <a:lnTo>
                  <a:pt x="5794" y="983"/>
                </a:lnTo>
                <a:lnTo>
                  <a:pt x="5837" y="1010"/>
                </a:lnTo>
                <a:lnTo>
                  <a:pt x="5857" y="1038"/>
                </a:lnTo>
                <a:lnTo>
                  <a:pt x="5898" y="1065"/>
                </a:lnTo>
                <a:lnTo>
                  <a:pt x="5919" y="1092"/>
                </a:lnTo>
                <a:lnTo>
                  <a:pt x="5960" y="1119"/>
                </a:lnTo>
                <a:lnTo>
                  <a:pt x="5981" y="1146"/>
                </a:lnTo>
                <a:lnTo>
                  <a:pt x="6023" y="1173"/>
                </a:lnTo>
                <a:lnTo>
                  <a:pt x="6043" y="1199"/>
                </a:lnTo>
                <a:lnTo>
                  <a:pt x="6085" y="1226"/>
                </a:lnTo>
                <a:lnTo>
                  <a:pt x="6126" y="1252"/>
                </a:lnTo>
                <a:lnTo>
                  <a:pt x="6146" y="1278"/>
                </a:lnTo>
                <a:lnTo>
                  <a:pt x="6188" y="1303"/>
                </a:lnTo>
                <a:lnTo>
                  <a:pt x="6208" y="1328"/>
                </a:lnTo>
                <a:lnTo>
                  <a:pt x="6250" y="1353"/>
                </a:lnTo>
                <a:lnTo>
                  <a:pt x="6271" y="1378"/>
                </a:lnTo>
                <a:lnTo>
                  <a:pt x="6312" y="1402"/>
                </a:lnTo>
                <a:lnTo>
                  <a:pt x="6333" y="1427"/>
                </a:lnTo>
                <a:lnTo>
                  <a:pt x="6374" y="1450"/>
                </a:lnTo>
                <a:lnTo>
                  <a:pt x="6394" y="1474"/>
                </a:lnTo>
                <a:lnTo>
                  <a:pt x="6437" y="1497"/>
                </a:lnTo>
                <a:lnTo>
                  <a:pt x="6457" y="1519"/>
                </a:lnTo>
                <a:lnTo>
                  <a:pt x="6498" y="1542"/>
                </a:lnTo>
                <a:lnTo>
                  <a:pt x="6519" y="1564"/>
                </a:lnTo>
                <a:lnTo>
                  <a:pt x="6560" y="1585"/>
                </a:lnTo>
                <a:lnTo>
                  <a:pt x="6581" y="1606"/>
                </a:lnTo>
                <a:lnTo>
                  <a:pt x="6623" y="1627"/>
                </a:lnTo>
                <a:lnTo>
                  <a:pt x="6644" y="1647"/>
                </a:lnTo>
                <a:lnTo>
                  <a:pt x="6685" y="1667"/>
                </a:lnTo>
                <a:lnTo>
                  <a:pt x="6705" y="1687"/>
                </a:lnTo>
                <a:lnTo>
                  <a:pt x="6746" y="1706"/>
                </a:lnTo>
                <a:lnTo>
                  <a:pt x="6789" y="1725"/>
                </a:lnTo>
                <a:lnTo>
                  <a:pt x="6809" y="1743"/>
                </a:lnTo>
                <a:lnTo>
                  <a:pt x="6850" y="1761"/>
                </a:lnTo>
                <a:lnTo>
                  <a:pt x="6871" y="1779"/>
                </a:lnTo>
                <a:lnTo>
                  <a:pt x="6912" y="1796"/>
                </a:lnTo>
                <a:lnTo>
                  <a:pt x="6933" y="1813"/>
                </a:lnTo>
                <a:lnTo>
                  <a:pt x="6975" y="1829"/>
                </a:lnTo>
                <a:lnTo>
                  <a:pt x="6996" y="1845"/>
                </a:lnTo>
                <a:lnTo>
                  <a:pt x="7037" y="1861"/>
                </a:lnTo>
                <a:lnTo>
                  <a:pt x="7057" y="1876"/>
                </a:lnTo>
                <a:lnTo>
                  <a:pt x="7098" y="1890"/>
                </a:lnTo>
                <a:lnTo>
                  <a:pt x="7119" y="1905"/>
                </a:lnTo>
                <a:lnTo>
                  <a:pt x="7160" y="1919"/>
                </a:lnTo>
                <a:lnTo>
                  <a:pt x="7182" y="1932"/>
                </a:lnTo>
                <a:lnTo>
                  <a:pt x="7223" y="1945"/>
                </a:lnTo>
                <a:lnTo>
                  <a:pt x="7244" y="1958"/>
                </a:lnTo>
                <a:lnTo>
                  <a:pt x="7285" y="1971"/>
                </a:lnTo>
                <a:lnTo>
                  <a:pt x="7305" y="1983"/>
                </a:lnTo>
                <a:lnTo>
                  <a:pt x="7348" y="1994"/>
                </a:lnTo>
                <a:lnTo>
                  <a:pt x="7368" y="2006"/>
                </a:lnTo>
                <a:lnTo>
                  <a:pt x="7409" y="2017"/>
                </a:lnTo>
                <a:lnTo>
                  <a:pt x="7430" y="2027"/>
                </a:lnTo>
                <a:lnTo>
                  <a:pt x="7471" y="2038"/>
                </a:lnTo>
                <a:lnTo>
                  <a:pt x="7512" y="2048"/>
                </a:lnTo>
                <a:lnTo>
                  <a:pt x="7533" y="2057"/>
                </a:lnTo>
                <a:lnTo>
                  <a:pt x="7575" y="2066"/>
                </a:lnTo>
                <a:lnTo>
                  <a:pt x="7596" y="2075"/>
                </a:lnTo>
                <a:lnTo>
                  <a:pt x="7637" y="2084"/>
                </a:lnTo>
                <a:lnTo>
                  <a:pt x="7657" y="2092"/>
                </a:lnTo>
                <a:lnTo>
                  <a:pt x="7699" y="2100"/>
                </a:lnTo>
                <a:lnTo>
                  <a:pt x="7719" y="2108"/>
                </a:lnTo>
                <a:lnTo>
                  <a:pt x="7761" y="2116"/>
                </a:lnTo>
                <a:lnTo>
                  <a:pt x="7782" y="2123"/>
                </a:lnTo>
                <a:lnTo>
                  <a:pt x="7823" y="2130"/>
                </a:lnTo>
                <a:lnTo>
                  <a:pt x="7844" y="2137"/>
                </a:lnTo>
                <a:lnTo>
                  <a:pt x="7885" y="2143"/>
                </a:lnTo>
                <a:lnTo>
                  <a:pt x="7905" y="2150"/>
                </a:lnTo>
                <a:lnTo>
                  <a:pt x="7948" y="2156"/>
                </a:lnTo>
                <a:lnTo>
                  <a:pt x="7968" y="2162"/>
                </a:lnTo>
                <a:lnTo>
                  <a:pt x="8009" y="2167"/>
                </a:lnTo>
                <a:lnTo>
                  <a:pt x="8030" y="2173"/>
                </a:lnTo>
                <a:lnTo>
                  <a:pt x="8071" y="2178"/>
                </a:lnTo>
                <a:lnTo>
                  <a:pt x="8092" y="2182"/>
                </a:lnTo>
                <a:lnTo>
                  <a:pt x="8134" y="2187"/>
                </a:lnTo>
                <a:lnTo>
                  <a:pt x="8175" y="2191"/>
                </a:lnTo>
                <a:lnTo>
                  <a:pt x="8196" y="2196"/>
                </a:lnTo>
                <a:lnTo>
                  <a:pt x="8237" y="2200"/>
                </a:lnTo>
                <a:lnTo>
                  <a:pt x="8257" y="2204"/>
                </a:lnTo>
                <a:lnTo>
                  <a:pt x="8300" y="2207"/>
                </a:lnTo>
              </a:path>
            </a:pathLst>
          </a:custGeom>
          <a:noFill/>
          <a:ln w="52388">
            <a:solidFill>
              <a:srgbClr val="0082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49" name="Line 4">
            <a:extLst>
              <a:ext uri="{FF2B5EF4-FFF2-40B4-BE49-F238E27FC236}">
                <a16:creationId xmlns:a16="http://schemas.microsoft.com/office/drawing/2014/main" id="{E4448B8A-712D-0DB8-E172-3F9E41AD94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36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50" name="Line 5">
            <a:extLst>
              <a:ext uri="{FF2B5EF4-FFF2-40B4-BE49-F238E27FC236}">
                <a16:creationId xmlns:a16="http://schemas.microsoft.com/office/drawing/2014/main" id="{30A95A5A-30DE-99B4-B521-9E8964789D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48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51" name="Line 6">
            <a:extLst>
              <a:ext uri="{FF2B5EF4-FFF2-40B4-BE49-F238E27FC236}">
                <a16:creationId xmlns:a16="http://schemas.microsoft.com/office/drawing/2014/main" id="{B6A0B336-947A-A9BF-D22E-2837697C5A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4375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52" name="Line 7">
            <a:extLst>
              <a:ext uri="{FF2B5EF4-FFF2-40B4-BE49-F238E27FC236}">
                <a16:creationId xmlns:a16="http://schemas.microsoft.com/office/drawing/2014/main" id="{C0F61C5C-2FA9-CFC4-AD5E-6644039070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955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53" name="Line 8">
            <a:extLst>
              <a:ext uri="{FF2B5EF4-FFF2-40B4-BE49-F238E27FC236}">
                <a16:creationId xmlns:a16="http://schemas.microsoft.com/office/drawing/2014/main" id="{646A2220-75E7-CBDE-CC7C-C3B1282234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67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54" name="Line 9">
            <a:extLst>
              <a:ext uri="{FF2B5EF4-FFF2-40B4-BE49-F238E27FC236}">
                <a16:creationId xmlns:a16="http://schemas.microsoft.com/office/drawing/2014/main" id="{4D6E4B26-EF93-721C-3FE7-669ADA5658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454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55" name="Line 10">
            <a:extLst>
              <a:ext uri="{FF2B5EF4-FFF2-40B4-BE49-F238E27FC236}">
                <a16:creationId xmlns:a16="http://schemas.microsoft.com/office/drawing/2014/main" id="{D89B3178-9C59-6EC1-BC5B-984FA6FD57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4598988"/>
            <a:ext cx="73929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56" name="Line 12">
            <a:extLst>
              <a:ext uri="{FF2B5EF4-FFF2-40B4-BE49-F238E27FC236}">
                <a16:creationId xmlns:a16="http://schemas.microsoft.com/office/drawing/2014/main" id="{7167AE84-00B6-5FD0-B388-80A903585A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78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57" name="Line 13">
            <a:extLst>
              <a:ext uri="{FF2B5EF4-FFF2-40B4-BE49-F238E27FC236}">
                <a16:creationId xmlns:a16="http://schemas.microsoft.com/office/drawing/2014/main" id="{6543DEAA-22A1-3212-CF9C-AA01C55E16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74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58" name="Line 14">
            <a:extLst>
              <a:ext uri="{FF2B5EF4-FFF2-40B4-BE49-F238E27FC236}">
                <a16:creationId xmlns:a16="http://schemas.microsoft.com/office/drawing/2014/main" id="{DB375453-18E4-F9AF-8B26-0232432B1F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59" name="Line 15">
            <a:extLst>
              <a:ext uri="{FF2B5EF4-FFF2-40B4-BE49-F238E27FC236}">
                <a16:creationId xmlns:a16="http://schemas.microsoft.com/office/drawing/2014/main" id="{81A278DE-014A-D896-6632-9AFBDCC008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97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0" name="Line 16">
            <a:extLst>
              <a:ext uri="{FF2B5EF4-FFF2-40B4-BE49-F238E27FC236}">
                <a16:creationId xmlns:a16="http://schemas.microsoft.com/office/drawing/2014/main" id="{E141645A-76F8-5198-EC5A-676B41E8E5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1" name="Line 17">
            <a:extLst>
              <a:ext uri="{FF2B5EF4-FFF2-40B4-BE49-F238E27FC236}">
                <a16:creationId xmlns:a16="http://schemas.microsoft.com/office/drawing/2014/main" id="{EE834079-14CF-E46E-CD81-3F64BA8D7D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05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2" name="Line 18">
            <a:extLst>
              <a:ext uri="{FF2B5EF4-FFF2-40B4-BE49-F238E27FC236}">
                <a16:creationId xmlns:a16="http://schemas.microsoft.com/office/drawing/2014/main" id="{4BBEFC64-6F00-4855-D053-11BEB962B5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16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3" name="Line 19">
            <a:extLst>
              <a:ext uri="{FF2B5EF4-FFF2-40B4-BE49-F238E27FC236}">
                <a16:creationId xmlns:a16="http://schemas.microsoft.com/office/drawing/2014/main" id="{E378B290-FCE8-65A1-4112-8FF99E4F97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2825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4" name="Line 20">
            <a:extLst>
              <a:ext uri="{FF2B5EF4-FFF2-40B4-BE49-F238E27FC236}">
                <a16:creationId xmlns:a16="http://schemas.microsoft.com/office/drawing/2014/main" id="{85CB23E3-AE6A-C87D-F57B-B653A49A7E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24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5" name="Line 21">
            <a:extLst>
              <a:ext uri="{FF2B5EF4-FFF2-40B4-BE49-F238E27FC236}">
                <a16:creationId xmlns:a16="http://schemas.microsoft.com/office/drawing/2014/main" id="{61345970-8209-D6CD-4B94-F3E2D9A62F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35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6" name="Line 22">
            <a:extLst>
              <a:ext uri="{FF2B5EF4-FFF2-40B4-BE49-F238E27FC236}">
                <a16:creationId xmlns:a16="http://schemas.microsoft.com/office/drawing/2014/main" id="{5EE1CE6E-6432-B2B1-63DD-450E08E91A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4725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7" name="Line 23">
            <a:extLst>
              <a:ext uri="{FF2B5EF4-FFF2-40B4-BE49-F238E27FC236}">
                <a16:creationId xmlns:a16="http://schemas.microsoft.com/office/drawing/2014/main" id="{E7E1F72F-7D62-B137-32A7-689314729B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343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8" name="Line 24">
            <a:extLst>
              <a:ext uri="{FF2B5EF4-FFF2-40B4-BE49-F238E27FC236}">
                <a16:creationId xmlns:a16="http://schemas.microsoft.com/office/drawing/2014/main" id="{3E7F1944-C35E-65A9-0440-55A109D10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824163"/>
            <a:ext cx="1588" cy="1816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69" name="Line 25">
            <a:extLst>
              <a:ext uri="{FF2B5EF4-FFF2-40B4-BE49-F238E27FC236}">
                <a16:creationId xmlns:a16="http://schemas.microsoft.com/office/drawing/2014/main" id="{D69FB2D9-A7AC-A7BE-574D-ECBA2D1C9D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733800"/>
            <a:ext cx="0" cy="10668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70" name="Line 27">
            <a:extLst>
              <a:ext uri="{FF2B5EF4-FFF2-40B4-BE49-F238E27FC236}">
                <a16:creationId xmlns:a16="http://schemas.microsoft.com/office/drawing/2014/main" id="{7CFA37AC-0FC9-42E0-5E40-476345FFC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5813" y="3733800"/>
            <a:ext cx="1587" cy="8826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71" name="Text Box 28">
            <a:extLst>
              <a:ext uri="{FF2B5EF4-FFF2-40B4-BE49-F238E27FC236}">
                <a16:creationId xmlns:a16="http://schemas.microsoft.com/office/drawing/2014/main" id="{ABB10418-5345-8C40-6C6B-872216B63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648200"/>
            <a:ext cx="4800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2000" b="1" u="sng" dirty="0" err="1">
                <a:solidFill>
                  <a:srgbClr val="A50021"/>
                </a:solidFill>
              </a:rPr>
              <a:t>Reducão</a:t>
            </a:r>
            <a:r>
              <a:rPr lang="en-US" altLang="pt-BR" sz="2000" b="1" u="sng" dirty="0">
                <a:solidFill>
                  <a:srgbClr val="A50021"/>
                </a:solidFill>
              </a:rPr>
              <a:t> do </a:t>
            </a:r>
            <a:r>
              <a:rPr lang="en-US" altLang="pt-BR" sz="2000" b="1" u="sng" dirty="0" err="1">
                <a:solidFill>
                  <a:srgbClr val="A50021"/>
                </a:solidFill>
              </a:rPr>
              <a:t>risco</a:t>
            </a:r>
            <a:r>
              <a:rPr lang="en-US" altLang="pt-BR" sz="2000" b="1" u="sng" dirty="0">
                <a:solidFill>
                  <a:srgbClr val="A50021"/>
                </a:solidFill>
              </a:rPr>
              <a:t>:</a:t>
            </a:r>
            <a:br>
              <a:rPr lang="en-US" altLang="pt-BR" sz="2000" b="1" dirty="0">
                <a:solidFill>
                  <a:srgbClr val="A50021"/>
                </a:solidFill>
              </a:rPr>
            </a:br>
            <a:r>
              <a:rPr lang="en-US" altLang="pt-BR" sz="2000" b="1" dirty="0">
                <a:solidFill>
                  <a:srgbClr val="A50021"/>
                </a:solidFill>
              </a:rPr>
              <a:t>-</a:t>
            </a:r>
            <a:r>
              <a:rPr lang="en-US" altLang="pt-BR" sz="2000" b="1" dirty="0" err="1">
                <a:solidFill>
                  <a:srgbClr val="A50021"/>
                </a:solidFill>
              </a:rPr>
              <a:t>Educação</a:t>
            </a:r>
            <a:br>
              <a:rPr lang="en-US" altLang="pt-BR" sz="2000" b="1" dirty="0">
                <a:solidFill>
                  <a:srgbClr val="A50021"/>
                </a:solidFill>
              </a:rPr>
            </a:br>
            <a:r>
              <a:rPr lang="en-US" altLang="pt-BR" sz="2000" b="1" dirty="0">
                <a:solidFill>
                  <a:srgbClr val="A50021"/>
                </a:solidFill>
              </a:rPr>
              <a:t>-</a:t>
            </a:r>
            <a:r>
              <a:rPr lang="en-US" altLang="pt-BR" sz="2000" b="1" dirty="0" err="1">
                <a:solidFill>
                  <a:srgbClr val="A50021"/>
                </a:solidFill>
              </a:rPr>
              <a:t>Sistemas</a:t>
            </a:r>
            <a:r>
              <a:rPr lang="en-US" altLang="pt-BR" sz="2000" b="1" dirty="0">
                <a:solidFill>
                  <a:srgbClr val="A50021"/>
                </a:solidFill>
              </a:rPr>
              <a:t> de </a:t>
            </a:r>
            <a:r>
              <a:rPr lang="en-US" altLang="pt-BR" sz="2000" b="1" dirty="0" err="1">
                <a:solidFill>
                  <a:srgbClr val="A50021"/>
                </a:solidFill>
              </a:rPr>
              <a:t>monitoramento</a:t>
            </a:r>
            <a:br>
              <a:rPr lang="en-US" altLang="pt-BR" sz="2000" b="1" dirty="0">
                <a:solidFill>
                  <a:srgbClr val="A50021"/>
                </a:solidFill>
              </a:rPr>
            </a:br>
            <a:r>
              <a:rPr lang="en-US" altLang="pt-BR" sz="2000" b="1" dirty="0">
                <a:solidFill>
                  <a:srgbClr val="A50021"/>
                </a:solidFill>
              </a:rPr>
              <a:t>-Compliance</a:t>
            </a:r>
            <a:br>
              <a:rPr lang="en-US" altLang="pt-BR" sz="2000" b="1" dirty="0">
                <a:solidFill>
                  <a:srgbClr val="A50021"/>
                </a:solidFill>
              </a:rPr>
            </a:br>
            <a:r>
              <a:rPr lang="en-US" altLang="pt-BR" sz="2000" b="1" dirty="0">
                <a:solidFill>
                  <a:srgbClr val="A50021"/>
                </a:solidFill>
              </a:rPr>
              <a:t>-</a:t>
            </a:r>
            <a:r>
              <a:rPr lang="en-US" altLang="pt-BR" sz="2000" b="1" dirty="0" err="1">
                <a:solidFill>
                  <a:srgbClr val="A50021"/>
                </a:solidFill>
              </a:rPr>
              <a:t>Adequação</a:t>
            </a:r>
            <a:r>
              <a:rPr lang="en-US" altLang="pt-BR" sz="2000" b="1" dirty="0">
                <a:solidFill>
                  <a:srgbClr val="A50021"/>
                </a:solidFill>
              </a:rPr>
              <a:t> </a:t>
            </a:r>
            <a:r>
              <a:rPr lang="en-US" altLang="pt-BR" sz="2000" b="1" dirty="0" err="1">
                <a:solidFill>
                  <a:srgbClr val="A50021"/>
                </a:solidFill>
              </a:rPr>
              <a:t>às</a:t>
            </a:r>
            <a:r>
              <a:rPr lang="en-US" altLang="pt-BR" sz="2000" b="1" dirty="0">
                <a:solidFill>
                  <a:srgbClr val="A50021"/>
                </a:solidFill>
              </a:rPr>
              <a:t> </a:t>
            </a:r>
            <a:r>
              <a:rPr lang="en-US" altLang="pt-BR" sz="2000" b="1" dirty="0" err="1">
                <a:solidFill>
                  <a:srgbClr val="A50021"/>
                </a:solidFill>
              </a:rPr>
              <a:t>melhores</a:t>
            </a:r>
            <a:r>
              <a:rPr lang="en-US" altLang="pt-BR" sz="2000" b="1" dirty="0">
                <a:solidFill>
                  <a:srgbClr val="A50021"/>
                </a:solidFill>
              </a:rPr>
              <a:t> </a:t>
            </a:r>
            <a:r>
              <a:rPr lang="en-US" altLang="pt-BR" sz="2000" b="1" dirty="0" err="1">
                <a:solidFill>
                  <a:srgbClr val="A50021"/>
                </a:solidFill>
              </a:rPr>
              <a:t>práticas</a:t>
            </a:r>
            <a:r>
              <a:rPr lang="en-US" altLang="pt-BR" sz="2000" b="1" dirty="0">
                <a:solidFill>
                  <a:srgbClr val="A50021"/>
                </a:solidFill>
              </a:rPr>
              <a:t> de </a:t>
            </a:r>
            <a:r>
              <a:rPr lang="en-US" altLang="pt-BR" sz="2000" b="1" dirty="0" err="1">
                <a:solidFill>
                  <a:srgbClr val="A50021"/>
                </a:solidFill>
              </a:rPr>
              <a:t>sustentabilidade</a:t>
            </a:r>
            <a:r>
              <a:rPr lang="en-US" altLang="pt-BR" sz="2000" b="1" dirty="0">
                <a:solidFill>
                  <a:srgbClr val="A50021"/>
                </a:solidFill>
              </a:rPr>
              <a:t> </a:t>
            </a:r>
            <a:r>
              <a:rPr lang="en-US" altLang="pt-BR" sz="2000" b="1" dirty="0" err="1">
                <a:solidFill>
                  <a:srgbClr val="A50021"/>
                </a:solidFill>
              </a:rPr>
              <a:t>empresarial</a:t>
            </a:r>
            <a:endParaRPr lang="en-US" altLang="pt-BR" sz="2000" b="1" dirty="0">
              <a:solidFill>
                <a:srgbClr val="A50021"/>
              </a:solidFill>
            </a:endParaRPr>
          </a:p>
        </p:txBody>
      </p:sp>
      <p:sp>
        <p:nvSpPr>
          <p:cNvPr id="20510" name="Freeform 30">
            <a:extLst>
              <a:ext uri="{FF2B5EF4-FFF2-40B4-BE49-F238E27FC236}">
                <a16:creationId xmlns:a16="http://schemas.microsoft.com/office/drawing/2014/main" id="{9906F6FD-D8E8-4604-0FE1-3E00F68F91C3}"/>
              </a:ext>
            </a:extLst>
          </p:cNvPr>
          <p:cNvSpPr>
            <a:spLocks/>
          </p:cNvSpPr>
          <p:nvPr/>
        </p:nvSpPr>
        <p:spPr bwMode="auto">
          <a:xfrm>
            <a:off x="2882900" y="1981200"/>
            <a:ext cx="2921000" cy="2589213"/>
          </a:xfrm>
          <a:custGeom>
            <a:avLst/>
            <a:gdLst>
              <a:gd name="T0" fmla="*/ 15357773 w 8300"/>
              <a:gd name="T1" fmla="*/ 2147483646 h 2207"/>
              <a:gd name="T2" fmla="*/ 35793512 w 8300"/>
              <a:gd name="T3" fmla="*/ 2147483646 h 2207"/>
              <a:gd name="T4" fmla="*/ 53752383 w 8300"/>
              <a:gd name="T5" fmla="*/ 2147483646 h 2207"/>
              <a:gd name="T6" fmla="*/ 74312000 w 8300"/>
              <a:gd name="T7" fmla="*/ 2147483646 h 2207"/>
              <a:gd name="T8" fmla="*/ 94747738 w 8300"/>
              <a:gd name="T9" fmla="*/ 2147483646 h 2207"/>
              <a:gd name="T10" fmla="*/ 112706257 w 8300"/>
              <a:gd name="T11" fmla="*/ 2147483646 h 2207"/>
              <a:gd name="T12" fmla="*/ 133265874 w 8300"/>
              <a:gd name="T13" fmla="*/ 2147483646 h 2207"/>
              <a:gd name="T14" fmla="*/ 151100867 w 8300"/>
              <a:gd name="T15" fmla="*/ 2147483646 h 2207"/>
              <a:gd name="T16" fmla="*/ 171660483 w 8300"/>
              <a:gd name="T17" fmla="*/ 2147483646 h 2207"/>
              <a:gd name="T18" fmla="*/ 192220100 w 8300"/>
              <a:gd name="T19" fmla="*/ 2147483646 h 2207"/>
              <a:gd name="T20" fmla="*/ 210178619 w 8300"/>
              <a:gd name="T21" fmla="*/ 2147483646 h 2207"/>
              <a:gd name="T22" fmla="*/ 230738236 w 8300"/>
              <a:gd name="T23" fmla="*/ 2028748693 h 2207"/>
              <a:gd name="T24" fmla="*/ 251173975 w 8300"/>
              <a:gd name="T25" fmla="*/ 1862209621 h 2207"/>
              <a:gd name="T26" fmla="*/ 269008967 w 8300"/>
              <a:gd name="T27" fmla="*/ 1687412520 h 2207"/>
              <a:gd name="T28" fmla="*/ 289568584 w 8300"/>
              <a:gd name="T29" fmla="*/ 1502981247 h 2207"/>
              <a:gd name="T30" fmla="*/ 307527455 w 8300"/>
              <a:gd name="T31" fmla="*/ 1314420373 h 2207"/>
              <a:gd name="T32" fmla="*/ 328087072 w 8300"/>
              <a:gd name="T33" fmla="*/ 1124483357 h 2207"/>
              <a:gd name="T34" fmla="*/ 348646689 w 8300"/>
              <a:gd name="T35" fmla="*/ 937298626 h 2207"/>
              <a:gd name="T36" fmla="*/ 366481329 w 8300"/>
              <a:gd name="T37" fmla="*/ 755619638 h 2207"/>
              <a:gd name="T38" fmla="*/ 386917068 w 8300"/>
              <a:gd name="T39" fmla="*/ 584950965 h 2207"/>
              <a:gd name="T40" fmla="*/ 404999817 w 8300"/>
              <a:gd name="T41" fmla="*/ 426669923 h 2207"/>
              <a:gd name="T42" fmla="*/ 425435556 w 8300"/>
              <a:gd name="T43" fmla="*/ 290410682 h 2207"/>
              <a:gd name="T44" fmla="*/ 445995173 w 8300"/>
              <a:gd name="T45" fmla="*/ 177549386 h 2207"/>
              <a:gd name="T46" fmla="*/ 463953692 w 8300"/>
              <a:gd name="T47" fmla="*/ 89463351 h 2207"/>
              <a:gd name="T48" fmla="*/ 484389430 w 8300"/>
              <a:gd name="T49" fmla="*/ 30279831 h 2207"/>
              <a:gd name="T50" fmla="*/ 504949047 w 8300"/>
              <a:gd name="T51" fmla="*/ 2752285 h 2207"/>
              <a:gd name="T52" fmla="*/ 522907918 w 8300"/>
              <a:gd name="T53" fmla="*/ 5505744 h 2207"/>
              <a:gd name="T54" fmla="*/ 543343656 w 8300"/>
              <a:gd name="T55" fmla="*/ 39914003 h 2207"/>
              <a:gd name="T56" fmla="*/ 561302175 w 8300"/>
              <a:gd name="T57" fmla="*/ 104603267 h 2207"/>
              <a:gd name="T58" fmla="*/ 581861792 w 8300"/>
              <a:gd name="T59" fmla="*/ 198195046 h 2207"/>
              <a:gd name="T60" fmla="*/ 602297531 w 8300"/>
              <a:gd name="T61" fmla="*/ 316562085 h 2207"/>
              <a:gd name="T62" fmla="*/ 620256402 w 8300"/>
              <a:gd name="T63" fmla="*/ 456949754 h 2207"/>
              <a:gd name="T64" fmla="*/ 640816019 w 8300"/>
              <a:gd name="T65" fmla="*/ 617984255 h 2207"/>
              <a:gd name="T66" fmla="*/ 658774538 w 8300"/>
              <a:gd name="T67" fmla="*/ 790029071 h 2207"/>
              <a:gd name="T68" fmla="*/ 679334155 w 8300"/>
              <a:gd name="T69" fmla="*/ 974460343 h 2207"/>
              <a:gd name="T70" fmla="*/ 699770245 w 8300"/>
              <a:gd name="T71" fmla="*/ 1163021217 h 2207"/>
              <a:gd name="T72" fmla="*/ 717604885 w 8300"/>
              <a:gd name="T73" fmla="*/ 1352958234 h 2207"/>
              <a:gd name="T74" fmla="*/ 738164502 w 8300"/>
              <a:gd name="T75" fmla="*/ 1540142965 h 2207"/>
              <a:gd name="T76" fmla="*/ 758724119 w 8300"/>
              <a:gd name="T77" fmla="*/ 1723198095 h 2207"/>
              <a:gd name="T78" fmla="*/ 776682990 w 8300"/>
              <a:gd name="T79" fmla="*/ 1896619053 h 2207"/>
              <a:gd name="T80" fmla="*/ 797242607 w 8300"/>
              <a:gd name="T81" fmla="*/ 2060405840 h 2207"/>
              <a:gd name="T82" fmla="*/ 815077248 w 8300"/>
              <a:gd name="T83" fmla="*/ 2147483646 h 2207"/>
              <a:gd name="T84" fmla="*/ 835512986 w 8300"/>
              <a:gd name="T85" fmla="*/ 2147483646 h 2207"/>
              <a:gd name="T86" fmla="*/ 856072603 w 8300"/>
              <a:gd name="T87" fmla="*/ 2147483646 h 2207"/>
              <a:gd name="T88" fmla="*/ 874031474 w 8300"/>
              <a:gd name="T89" fmla="*/ 2147483646 h 2207"/>
              <a:gd name="T90" fmla="*/ 894591091 w 8300"/>
              <a:gd name="T91" fmla="*/ 2147483646 h 2207"/>
              <a:gd name="T92" fmla="*/ 912549610 w 8300"/>
              <a:gd name="T93" fmla="*/ 2147483646 h 2207"/>
              <a:gd name="T94" fmla="*/ 932985348 w 8300"/>
              <a:gd name="T95" fmla="*/ 2147483646 h 2207"/>
              <a:gd name="T96" fmla="*/ 953544965 w 8300"/>
              <a:gd name="T97" fmla="*/ 2147483646 h 2207"/>
              <a:gd name="T98" fmla="*/ 971503836 w 8300"/>
              <a:gd name="T99" fmla="*/ 2147483646 h 2207"/>
              <a:gd name="T100" fmla="*/ 991939575 w 8300"/>
              <a:gd name="T101" fmla="*/ 2147483646 h 2207"/>
              <a:gd name="T102" fmla="*/ 1012499191 w 8300"/>
              <a:gd name="T103" fmla="*/ 2147483646 h 220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300" h="2207">
                <a:moveTo>
                  <a:pt x="0" y="2204"/>
                </a:moveTo>
                <a:lnTo>
                  <a:pt x="41" y="2200"/>
                </a:lnTo>
                <a:lnTo>
                  <a:pt x="61" y="2196"/>
                </a:lnTo>
                <a:lnTo>
                  <a:pt x="102" y="2191"/>
                </a:lnTo>
                <a:lnTo>
                  <a:pt x="124" y="2187"/>
                </a:lnTo>
                <a:lnTo>
                  <a:pt x="165" y="2182"/>
                </a:lnTo>
                <a:lnTo>
                  <a:pt x="186" y="2178"/>
                </a:lnTo>
                <a:lnTo>
                  <a:pt x="227" y="2173"/>
                </a:lnTo>
                <a:lnTo>
                  <a:pt x="248" y="2167"/>
                </a:lnTo>
                <a:lnTo>
                  <a:pt x="289" y="2162"/>
                </a:lnTo>
                <a:lnTo>
                  <a:pt x="310" y="2156"/>
                </a:lnTo>
                <a:lnTo>
                  <a:pt x="352" y="2150"/>
                </a:lnTo>
                <a:lnTo>
                  <a:pt x="372" y="2143"/>
                </a:lnTo>
                <a:lnTo>
                  <a:pt x="413" y="2137"/>
                </a:lnTo>
                <a:lnTo>
                  <a:pt x="434" y="2130"/>
                </a:lnTo>
                <a:lnTo>
                  <a:pt x="475" y="2123"/>
                </a:lnTo>
                <a:lnTo>
                  <a:pt x="497" y="2116"/>
                </a:lnTo>
                <a:lnTo>
                  <a:pt x="538" y="2108"/>
                </a:lnTo>
                <a:lnTo>
                  <a:pt x="579" y="2100"/>
                </a:lnTo>
                <a:lnTo>
                  <a:pt x="600" y="2092"/>
                </a:lnTo>
                <a:lnTo>
                  <a:pt x="641" y="2084"/>
                </a:lnTo>
                <a:lnTo>
                  <a:pt x="661" y="2075"/>
                </a:lnTo>
                <a:lnTo>
                  <a:pt x="704" y="2066"/>
                </a:lnTo>
                <a:lnTo>
                  <a:pt x="724" y="2057"/>
                </a:lnTo>
                <a:lnTo>
                  <a:pt x="765" y="2048"/>
                </a:lnTo>
                <a:lnTo>
                  <a:pt x="786" y="2038"/>
                </a:lnTo>
                <a:lnTo>
                  <a:pt x="827" y="2027"/>
                </a:lnTo>
                <a:lnTo>
                  <a:pt x="848" y="2017"/>
                </a:lnTo>
                <a:lnTo>
                  <a:pt x="890" y="2006"/>
                </a:lnTo>
                <a:lnTo>
                  <a:pt x="910" y="1994"/>
                </a:lnTo>
                <a:lnTo>
                  <a:pt x="952" y="1983"/>
                </a:lnTo>
                <a:lnTo>
                  <a:pt x="972" y="1971"/>
                </a:lnTo>
                <a:lnTo>
                  <a:pt x="1013" y="1958"/>
                </a:lnTo>
                <a:lnTo>
                  <a:pt x="1034" y="1945"/>
                </a:lnTo>
                <a:lnTo>
                  <a:pt x="1076" y="1932"/>
                </a:lnTo>
                <a:lnTo>
                  <a:pt x="1097" y="1919"/>
                </a:lnTo>
                <a:lnTo>
                  <a:pt x="1138" y="1905"/>
                </a:lnTo>
                <a:lnTo>
                  <a:pt x="1158" y="1890"/>
                </a:lnTo>
                <a:lnTo>
                  <a:pt x="1200" y="1876"/>
                </a:lnTo>
                <a:lnTo>
                  <a:pt x="1220" y="1861"/>
                </a:lnTo>
                <a:lnTo>
                  <a:pt x="1262" y="1845"/>
                </a:lnTo>
                <a:lnTo>
                  <a:pt x="1304" y="1829"/>
                </a:lnTo>
                <a:lnTo>
                  <a:pt x="1324" y="1813"/>
                </a:lnTo>
                <a:lnTo>
                  <a:pt x="1365" y="1796"/>
                </a:lnTo>
                <a:lnTo>
                  <a:pt x="1386" y="1779"/>
                </a:lnTo>
                <a:lnTo>
                  <a:pt x="1427" y="1761"/>
                </a:lnTo>
                <a:lnTo>
                  <a:pt x="1449" y="1743"/>
                </a:lnTo>
                <a:lnTo>
                  <a:pt x="1490" y="1725"/>
                </a:lnTo>
                <a:lnTo>
                  <a:pt x="1510" y="1706"/>
                </a:lnTo>
                <a:lnTo>
                  <a:pt x="1552" y="1687"/>
                </a:lnTo>
                <a:lnTo>
                  <a:pt x="1572" y="1667"/>
                </a:lnTo>
                <a:lnTo>
                  <a:pt x="1613" y="1647"/>
                </a:lnTo>
                <a:lnTo>
                  <a:pt x="1635" y="1627"/>
                </a:lnTo>
                <a:lnTo>
                  <a:pt x="1676" y="1606"/>
                </a:lnTo>
                <a:lnTo>
                  <a:pt x="1697" y="1585"/>
                </a:lnTo>
                <a:lnTo>
                  <a:pt x="1738" y="1564"/>
                </a:lnTo>
                <a:lnTo>
                  <a:pt x="1759" y="1542"/>
                </a:lnTo>
                <a:lnTo>
                  <a:pt x="1800" y="1519"/>
                </a:lnTo>
                <a:lnTo>
                  <a:pt x="1820" y="1497"/>
                </a:lnTo>
                <a:lnTo>
                  <a:pt x="1863" y="1474"/>
                </a:lnTo>
                <a:lnTo>
                  <a:pt x="1883" y="1450"/>
                </a:lnTo>
                <a:lnTo>
                  <a:pt x="1924" y="1427"/>
                </a:lnTo>
                <a:lnTo>
                  <a:pt x="1965" y="1402"/>
                </a:lnTo>
                <a:lnTo>
                  <a:pt x="1986" y="1378"/>
                </a:lnTo>
                <a:lnTo>
                  <a:pt x="2028" y="1353"/>
                </a:lnTo>
                <a:lnTo>
                  <a:pt x="2049" y="1328"/>
                </a:lnTo>
                <a:lnTo>
                  <a:pt x="2090" y="1303"/>
                </a:lnTo>
                <a:lnTo>
                  <a:pt x="2111" y="1278"/>
                </a:lnTo>
                <a:lnTo>
                  <a:pt x="2152" y="1252"/>
                </a:lnTo>
                <a:lnTo>
                  <a:pt x="2172" y="1226"/>
                </a:lnTo>
                <a:lnTo>
                  <a:pt x="2215" y="1199"/>
                </a:lnTo>
                <a:lnTo>
                  <a:pt x="2235" y="1173"/>
                </a:lnTo>
                <a:lnTo>
                  <a:pt x="2276" y="1146"/>
                </a:lnTo>
                <a:lnTo>
                  <a:pt x="2297" y="1119"/>
                </a:lnTo>
                <a:lnTo>
                  <a:pt x="2338" y="1092"/>
                </a:lnTo>
                <a:lnTo>
                  <a:pt x="2359" y="1065"/>
                </a:lnTo>
                <a:lnTo>
                  <a:pt x="2401" y="1038"/>
                </a:lnTo>
                <a:lnTo>
                  <a:pt x="2421" y="1010"/>
                </a:lnTo>
                <a:lnTo>
                  <a:pt x="2463" y="983"/>
                </a:lnTo>
                <a:lnTo>
                  <a:pt x="2483" y="955"/>
                </a:lnTo>
                <a:lnTo>
                  <a:pt x="2524" y="928"/>
                </a:lnTo>
                <a:lnTo>
                  <a:pt x="2545" y="900"/>
                </a:lnTo>
                <a:lnTo>
                  <a:pt x="2586" y="872"/>
                </a:lnTo>
                <a:lnTo>
                  <a:pt x="2608" y="845"/>
                </a:lnTo>
                <a:lnTo>
                  <a:pt x="2649" y="817"/>
                </a:lnTo>
                <a:lnTo>
                  <a:pt x="2690" y="790"/>
                </a:lnTo>
                <a:lnTo>
                  <a:pt x="2711" y="762"/>
                </a:lnTo>
                <a:lnTo>
                  <a:pt x="2752" y="735"/>
                </a:lnTo>
                <a:lnTo>
                  <a:pt x="2772" y="708"/>
                </a:lnTo>
                <a:lnTo>
                  <a:pt x="2815" y="681"/>
                </a:lnTo>
                <a:lnTo>
                  <a:pt x="2835" y="654"/>
                </a:lnTo>
                <a:lnTo>
                  <a:pt x="2876" y="627"/>
                </a:lnTo>
                <a:lnTo>
                  <a:pt x="2897" y="601"/>
                </a:lnTo>
                <a:lnTo>
                  <a:pt x="2938" y="574"/>
                </a:lnTo>
                <a:lnTo>
                  <a:pt x="2959" y="549"/>
                </a:lnTo>
                <a:lnTo>
                  <a:pt x="3001" y="523"/>
                </a:lnTo>
                <a:lnTo>
                  <a:pt x="3021" y="498"/>
                </a:lnTo>
                <a:lnTo>
                  <a:pt x="3063" y="473"/>
                </a:lnTo>
                <a:lnTo>
                  <a:pt x="3083" y="449"/>
                </a:lnTo>
                <a:lnTo>
                  <a:pt x="3124" y="425"/>
                </a:lnTo>
                <a:lnTo>
                  <a:pt x="3145" y="401"/>
                </a:lnTo>
                <a:lnTo>
                  <a:pt x="3187" y="378"/>
                </a:lnTo>
                <a:lnTo>
                  <a:pt x="3208" y="354"/>
                </a:lnTo>
                <a:lnTo>
                  <a:pt x="3249" y="332"/>
                </a:lnTo>
                <a:lnTo>
                  <a:pt x="3270" y="310"/>
                </a:lnTo>
                <a:lnTo>
                  <a:pt x="3311" y="289"/>
                </a:lnTo>
                <a:lnTo>
                  <a:pt x="3353" y="269"/>
                </a:lnTo>
                <a:lnTo>
                  <a:pt x="3373" y="249"/>
                </a:lnTo>
                <a:lnTo>
                  <a:pt x="3415" y="230"/>
                </a:lnTo>
                <a:lnTo>
                  <a:pt x="3435" y="211"/>
                </a:lnTo>
                <a:lnTo>
                  <a:pt x="3476" y="193"/>
                </a:lnTo>
                <a:lnTo>
                  <a:pt x="3497" y="176"/>
                </a:lnTo>
                <a:lnTo>
                  <a:pt x="3538" y="159"/>
                </a:lnTo>
                <a:lnTo>
                  <a:pt x="3560" y="144"/>
                </a:lnTo>
                <a:lnTo>
                  <a:pt x="3601" y="129"/>
                </a:lnTo>
                <a:lnTo>
                  <a:pt x="3622" y="114"/>
                </a:lnTo>
                <a:lnTo>
                  <a:pt x="3663" y="101"/>
                </a:lnTo>
                <a:lnTo>
                  <a:pt x="3683" y="88"/>
                </a:lnTo>
                <a:lnTo>
                  <a:pt x="3726" y="76"/>
                </a:lnTo>
                <a:lnTo>
                  <a:pt x="3746" y="65"/>
                </a:lnTo>
                <a:lnTo>
                  <a:pt x="3787" y="55"/>
                </a:lnTo>
                <a:lnTo>
                  <a:pt x="3808" y="45"/>
                </a:lnTo>
                <a:lnTo>
                  <a:pt x="3849" y="37"/>
                </a:lnTo>
                <a:lnTo>
                  <a:pt x="3870" y="29"/>
                </a:lnTo>
                <a:lnTo>
                  <a:pt x="3911" y="22"/>
                </a:lnTo>
                <a:lnTo>
                  <a:pt x="3932" y="17"/>
                </a:lnTo>
                <a:lnTo>
                  <a:pt x="3974" y="12"/>
                </a:lnTo>
                <a:lnTo>
                  <a:pt x="3994" y="7"/>
                </a:lnTo>
                <a:lnTo>
                  <a:pt x="4035" y="4"/>
                </a:lnTo>
                <a:lnTo>
                  <a:pt x="4077" y="2"/>
                </a:lnTo>
                <a:lnTo>
                  <a:pt x="4097" y="1"/>
                </a:lnTo>
                <a:lnTo>
                  <a:pt x="4139" y="0"/>
                </a:lnTo>
                <a:lnTo>
                  <a:pt x="4160" y="1"/>
                </a:lnTo>
                <a:lnTo>
                  <a:pt x="4201" y="2"/>
                </a:lnTo>
                <a:lnTo>
                  <a:pt x="4222" y="4"/>
                </a:lnTo>
                <a:lnTo>
                  <a:pt x="4263" y="7"/>
                </a:lnTo>
                <a:lnTo>
                  <a:pt x="4283" y="12"/>
                </a:lnTo>
                <a:lnTo>
                  <a:pt x="4326" y="17"/>
                </a:lnTo>
                <a:lnTo>
                  <a:pt x="4346" y="22"/>
                </a:lnTo>
                <a:lnTo>
                  <a:pt x="4387" y="29"/>
                </a:lnTo>
                <a:lnTo>
                  <a:pt x="4408" y="37"/>
                </a:lnTo>
                <a:lnTo>
                  <a:pt x="4449" y="45"/>
                </a:lnTo>
                <a:lnTo>
                  <a:pt x="4470" y="55"/>
                </a:lnTo>
                <a:lnTo>
                  <a:pt x="4512" y="65"/>
                </a:lnTo>
                <a:lnTo>
                  <a:pt x="4532" y="76"/>
                </a:lnTo>
                <a:lnTo>
                  <a:pt x="4574" y="88"/>
                </a:lnTo>
                <a:lnTo>
                  <a:pt x="4594" y="101"/>
                </a:lnTo>
                <a:lnTo>
                  <a:pt x="4635" y="114"/>
                </a:lnTo>
                <a:lnTo>
                  <a:pt x="4656" y="129"/>
                </a:lnTo>
                <a:lnTo>
                  <a:pt x="4698" y="144"/>
                </a:lnTo>
                <a:lnTo>
                  <a:pt x="4739" y="159"/>
                </a:lnTo>
                <a:lnTo>
                  <a:pt x="4760" y="176"/>
                </a:lnTo>
                <a:lnTo>
                  <a:pt x="4801" y="193"/>
                </a:lnTo>
                <a:lnTo>
                  <a:pt x="4822" y="211"/>
                </a:lnTo>
                <a:lnTo>
                  <a:pt x="4863" y="230"/>
                </a:lnTo>
                <a:lnTo>
                  <a:pt x="4884" y="249"/>
                </a:lnTo>
                <a:lnTo>
                  <a:pt x="4926" y="269"/>
                </a:lnTo>
                <a:lnTo>
                  <a:pt x="4946" y="289"/>
                </a:lnTo>
                <a:lnTo>
                  <a:pt x="4987" y="310"/>
                </a:lnTo>
                <a:lnTo>
                  <a:pt x="5008" y="332"/>
                </a:lnTo>
                <a:lnTo>
                  <a:pt x="5049" y="354"/>
                </a:lnTo>
                <a:lnTo>
                  <a:pt x="5071" y="378"/>
                </a:lnTo>
                <a:lnTo>
                  <a:pt x="5112" y="401"/>
                </a:lnTo>
                <a:lnTo>
                  <a:pt x="5133" y="425"/>
                </a:lnTo>
                <a:lnTo>
                  <a:pt x="5174" y="449"/>
                </a:lnTo>
                <a:lnTo>
                  <a:pt x="5194" y="473"/>
                </a:lnTo>
                <a:lnTo>
                  <a:pt x="5235" y="498"/>
                </a:lnTo>
                <a:lnTo>
                  <a:pt x="5257" y="523"/>
                </a:lnTo>
                <a:lnTo>
                  <a:pt x="5298" y="549"/>
                </a:lnTo>
                <a:lnTo>
                  <a:pt x="5319" y="574"/>
                </a:lnTo>
                <a:lnTo>
                  <a:pt x="5360" y="601"/>
                </a:lnTo>
                <a:lnTo>
                  <a:pt x="5401" y="627"/>
                </a:lnTo>
                <a:lnTo>
                  <a:pt x="5422" y="654"/>
                </a:lnTo>
                <a:lnTo>
                  <a:pt x="5464" y="681"/>
                </a:lnTo>
                <a:lnTo>
                  <a:pt x="5485" y="708"/>
                </a:lnTo>
                <a:lnTo>
                  <a:pt x="5526" y="735"/>
                </a:lnTo>
                <a:lnTo>
                  <a:pt x="5546" y="762"/>
                </a:lnTo>
                <a:lnTo>
                  <a:pt x="5588" y="790"/>
                </a:lnTo>
                <a:lnTo>
                  <a:pt x="5608" y="817"/>
                </a:lnTo>
                <a:lnTo>
                  <a:pt x="5650" y="845"/>
                </a:lnTo>
                <a:lnTo>
                  <a:pt x="5671" y="872"/>
                </a:lnTo>
                <a:lnTo>
                  <a:pt x="5712" y="900"/>
                </a:lnTo>
                <a:lnTo>
                  <a:pt x="5733" y="928"/>
                </a:lnTo>
                <a:lnTo>
                  <a:pt x="5774" y="955"/>
                </a:lnTo>
                <a:lnTo>
                  <a:pt x="5794" y="983"/>
                </a:lnTo>
                <a:lnTo>
                  <a:pt x="5837" y="1010"/>
                </a:lnTo>
                <a:lnTo>
                  <a:pt x="5857" y="1038"/>
                </a:lnTo>
                <a:lnTo>
                  <a:pt x="5898" y="1065"/>
                </a:lnTo>
                <a:lnTo>
                  <a:pt x="5919" y="1092"/>
                </a:lnTo>
                <a:lnTo>
                  <a:pt x="5960" y="1119"/>
                </a:lnTo>
                <a:lnTo>
                  <a:pt x="5981" y="1146"/>
                </a:lnTo>
                <a:lnTo>
                  <a:pt x="6023" y="1173"/>
                </a:lnTo>
                <a:lnTo>
                  <a:pt x="6043" y="1199"/>
                </a:lnTo>
                <a:lnTo>
                  <a:pt x="6085" y="1226"/>
                </a:lnTo>
                <a:lnTo>
                  <a:pt x="6126" y="1252"/>
                </a:lnTo>
                <a:lnTo>
                  <a:pt x="6146" y="1278"/>
                </a:lnTo>
                <a:lnTo>
                  <a:pt x="6188" y="1303"/>
                </a:lnTo>
                <a:lnTo>
                  <a:pt x="6208" y="1328"/>
                </a:lnTo>
                <a:lnTo>
                  <a:pt x="6250" y="1353"/>
                </a:lnTo>
                <a:lnTo>
                  <a:pt x="6271" y="1378"/>
                </a:lnTo>
                <a:lnTo>
                  <a:pt x="6312" y="1402"/>
                </a:lnTo>
                <a:lnTo>
                  <a:pt x="6333" y="1427"/>
                </a:lnTo>
                <a:lnTo>
                  <a:pt x="6374" y="1450"/>
                </a:lnTo>
                <a:lnTo>
                  <a:pt x="6394" y="1474"/>
                </a:lnTo>
                <a:lnTo>
                  <a:pt x="6437" y="1497"/>
                </a:lnTo>
                <a:lnTo>
                  <a:pt x="6457" y="1519"/>
                </a:lnTo>
                <a:lnTo>
                  <a:pt x="6498" y="1542"/>
                </a:lnTo>
                <a:lnTo>
                  <a:pt x="6519" y="1564"/>
                </a:lnTo>
                <a:lnTo>
                  <a:pt x="6560" y="1585"/>
                </a:lnTo>
                <a:lnTo>
                  <a:pt x="6581" y="1606"/>
                </a:lnTo>
                <a:lnTo>
                  <a:pt x="6623" y="1627"/>
                </a:lnTo>
                <a:lnTo>
                  <a:pt x="6644" y="1647"/>
                </a:lnTo>
                <a:lnTo>
                  <a:pt x="6685" y="1667"/>
                </a:lnTo>
                <a:lnTo>
                  <a:pt x="6705" y="1687"/>
                </a:lnTo>
                <a:lnTo>
                  <a:pt x="6746" y="1706"/>
                </a:lnTo>
                <a:lnTo>
                  <a:pt x="6789" y="1725"/>
                </a:lnTo>
                <a:lnTo>
                  <a:pt x="6809" y="1743"/>
                </a:lnTo>
                <a:lnTo>
                  <a:pt x="6850" y="1761"/>
                </a:lnTo>
                <a:lnTo>
                  <a:pt x="6871" y="1779"/>
                </a:lnTo>
                <a:lnTo>
                  <a:pt x="6912" y="1796"/>
                </a:lnTo>
                <a:lnTo>
                  <a:pt x="6933" y="1813"/>
                </a:lnTo>
                <a:lnTo>
                  <a:pt x="6975" y="1829"/>
                </a:lnTo>
                <a:lnTo>
                  <a:pt x="6996" y="1845"/>
                </a:lnTo>
                <a:lnTo>
                  <a:pt x="7037" y="1861"/>
                </a:lnTo>
                <a:lnTo>
                  <a:pt x="7057" y="1876"/>
                </a:lnTo>
                <a:lnTo>
                  <a:pt x="7098" y="1890"/>
                </a:lnTo>
                <a:lnTo>
                  <a:pt x="7119" y="1905"/>
                </a:lnTo>
                <a:lnTo>
                  <a:pt x="7160" y="1919"/>
                </a:lnTo>
                <a:lnTo>
                  <a:pt x="7182" y="1932"/>
                </a:lnTo>
                <a:lnTo>
                  <a:pt x="7223" y="1945"/>
                </a:lnTo>
                <a:lnTo>
                  <a:pt x="7244" y="1958"/>
                </a:lnTo>
                <a:lnTo>
                  <a:pt x="7285" y="1971"/>
                </a:lnTo>
                <a:lnTo>
                  <a:pt x="7305" y="1983"/>
                </a:lnTo>
                <a:lnTo>
                  <a:pt x="7348" y="1994"/>
                </a:lnTo>
                <a:lnTo>
                  <a:pt x="7368" y="2006"/>
                </a:lnTo>
                <a:lnTo>
                  <a:pt x="7409" y="2017"/>
                </a:lnTo>
                <a:lnTo>
                  <a:pt x="7430" y="2027"/>
                </a:lnTo>
                <a:lnTo>
                  <a:pt x="7471" y="2038"/>
                </a:lnTo>
                <a:lnTo>
                  <a:pt x="7512" y="2048"/>
                </a:lnTo>
                <a:lnTo>
                  <a:pt x="7533" y="2057"/>
                </a:lnTo>
                <a:lnTo>
                  <a:pt x="7575" y="2066"/>
                </a:lnTo>
                <a:lnTo>
                  <a:pt x="7596" y="2075"/>
                </a:lnTo>
                <a:lnTo>
                  <a:pt x="7637" y="2084"/>
                </a:lnTo>
                <a:lnTo>
                  <a:pt x="7657" y="2092"/>
                </a:lnTo>
                <a:lnTo>
                  <a:pt x="7699" y="2100"/>
                </a:lnTo>
                <a:lnTo>
                  <a:pt x="7719" y="2108"/>
                </a:lnTo>
                <a:lnTo>
                  <a:pt x="7761" y="2116"/>
                </a:lnTo>
                <a:lnTo>
                  <a:pt x="7782" y="2123"/>
                </a:lnTo>
                <a:lnTo>
                  <a:pt x="7823" y="2130"/>
                </a:lnTo>
                <a:lnTo>
                  <a:pt x="7844" y="2137"/>
                </a:lnTo>
                <a:lnTo>
                  <a:pt x="7885" y="2143"/>
                </a:lnTo>
                <a:lnTo>
                  <a:pt x="7905" y="2150"/>
                </a:lnTo>
                <a:lnTo>
                  <a:pt x="7948" y="2156"/>
                </a:lnTo>
                <a:lnTo>
                  <a:pt x="7968" y="2162"/>
                </a:lnTo>
                <a:lnTo>
                  <a:pt x="8009" y="2167"/>
                </a:lnTo>
                <a:lnTo>
                  <a:pt x="8030" y="2173"/>
                </a:lnTo>
                <a:lnTo>
                  <a:pt x="8071" y="2178"/>
                </a:lnTo>
                <a:lnTo>
                  <a:pt x="8092" y="2182"/>
                </a:lnTo>
                <a:lnTo>
                  <a:pt x="8134" y="2187"/>
                </a:lnTo>
                <a:lnTo>
                  <a:pt x="8175" y="2191"/>
                </a:lnTo>
                <a:lnTo>
                  <a:pt x="8196" y="2196"/>
                </a:lnTo>
                <a:lnTo>
                  <a:pt x="8237" y="2200"/>
                </a:lnTo>
                <a:lnTo>
                  <a:pt x="8257" y="2204"/>
                </a:lnTo>
                <a:lnTo>
                  <a:pt x="8300" y="2207"/>
                </a:lnTo>
              </a:path>
            </a:pathLst>
          </a:custGeom>
          <a:noFill/>
          <a:ln w="52451">
            <a:solidFill>
              <a:srgbClr val="99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10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4">
            <a:extLst>
              <a:ext uri="{FF2B5EF4-FFF2-40B4-BE49-F238E27FC236}">
                <a16:creationId xmlns:a16="http://schemas.microsoft.com/office/drawing/2014/main" id="{6EE2A291-1976-6B50-0AF5-A55F4A03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484E0E-97AE-4D57-BBD4-44D27B0BD662}" type="slidenum">
              <a:rPr lang="en-US" altLang="pt-BR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pt-BR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51EC3B3-0651-7DC9-58DD-48DD77C7C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pt-BR" sz="2800" b="1" u="sng" dirty="0" err="1"/>
              <a:t>Colaboradores</a:t>
            </a:r>
            <a:br>
              <a:rPr lang="en-US" altLang="pt-BR" sz="2800" b="1" dirty="0"/>
            </a:br>
            <a:r>
              <a:rPr lang="en-US" altLang="pt-BR" sz="2800" b="1" dirty="0" err="1">
                <a:solidFill>
                  <a:srgbClr val="990033"/>
                </a:solidFill>
              </a:rPr>
              <a:t>Risco</a:t>
            </a:r>
            <a:r>
              <a:rPr lang="en-US" altLang="pt-BR" sz="2800" b="1" dirty="0"/>
              <a:t>: </a:t>
            </a:r>
            <a:r>
              <a:rPr lang="en-US" altLang="pt-BR" sz="2800" b="1" dirty="0" err="1"/>
              <a:t>Custo</a:t>
            </a:r>
            <a:r>
              <a:rPr lang="en-US" altLang="pt-BR" sz="2800" b="1" dirty="0"/>
              <a:t> da </a:t>
            </a:r>
            <a:r>
              <a:rPr lang="en-US" altLang="pt-BR" sz="2800" b="1" dirty="0" err="1"/>
              <a:t>mão</a:t>
            </a:r>
            <a:r>
              <a:rPr lang="en-US" altLang="pt-BR" sz="2800" b="1" dirty="0"/>
              <a:t>-de-</a:t>
            </a:r>
            <a:r>
              <a:rPr lang="en-US" altLang="pt-BR" sz="2800" b="1" dirty="0" err="1"/>
              <a:t>obra</a:t>
            </a:r>
            <a:r>
              <a:rPr lang="en-US" altLang="pt-BR" sz="2800" b="1" dirty="0"/>
              <a:t> </a:t>
            </a:r>
            <a:r>
              <a:rPr lang="en-US" altLang="pt-BR" sz="2800" b="1" dirty="0" err="1"/>
              <a:t>contratada</a:t>
            </a:r>
            <a:br>
              <a:rPr lang="en-US" altLang="pt-BR" sz="2800" b="1" dirty="0"/>
            </a:br>
            <a:endParaRPr lang="en-US" altLang="pt-BR" sz="2800" b="1" dirty="0">
              <a:solidFill>
                <a:srgbClr val="990033"/>
              </a:solidFill>
            </a:endParaRPr>
          </a:p>
        </p:txBody>
      </p:sp>
      <p:sp>
        <p:nvSpPr>
          <p:cNvPr id="28676" name="Freeform 3">
            <a:extLst>
              <a:ext uri="{FF2B5EF4-FFF2-40B4-BE49-F238E27FC236}">
                <a16:creationId xmlns:a16="http://schemas.microsoft.com/office/drawing/2014/main" id="{DAB12609-3B0C-CEB9-CC36-258F51229E6A}"/>
              </a:ext>
            </a:extLst>
          </p:cNvPr>
          <p:cNvSpPr>
            <a:spLocks/>
          </p:cNvSpPr>
          <p:nvPr/>
        </p:nvSpPr>
        <p:spPr bwMode="auto">
          <a:xfrm>
            <a:off x="1065213" y="2794000"/>
            <a:ext cx="6588125" cy="1751013"/>
          </a:xfrm>
          <a:custGeom>
            <a:avLst/>
            <a:gdLst>
              <a:gd name="T0" fmla="*/ 78124844 w 8300"/>
              <a:gd name="T1" fmla="*/ 1376647690 h 2207"/>
              <a:gd name="T2" fmla="*/ 182081488 w 8300"/>
              <a:gd name="T3" fmla="*/ 1360910788 h 2207"/>
              <a:gd name="T4" fmla="*/ 273437350 w 8300"/>
              <a:gd name="T5" fmla="*/ 1340768188 h 2207"/>
              <a:gd name="T6" fmla="*/ 378023438 w 8300"/>
              <a:gd name="T7" fmla="*/ 1316848256 h 2207"/>
              <a:gd name="T8" fmla="*/ 481980081 w 8300"/>
              <a:gd name="T9" fmla="*/ 1289151784 h 2207"/>
              <a:gd name="T10" fmla="*/ 573335944 w 8300"/>
              <a:gd name="T11" fmla="*/ 1255160552 h 2207"/>
              <a:gd name="T12" fmla="*/ 677922031 w 8300"/>
              <a:gd name="T13" fmla="*/ 1216133669 h 2207"/>
              <a:gd name="T14" fmla="*/ 768647656 w 8300"/>
              <a:gd name="T15" fmla="*/ 1171441185 h 2207"/>
              <a:gd name="T16" fmla="*/ 873234538 w 8300"/>
              <a:gd name="T17" fmla="*/ 1119824781 h 2207"/>
              <a:gd name="T18" fmla="*/ 977820625 w 8300"/>
              <a:gd name="T19" fmla="*/ 1061913616 h 2207"/>
              <a:gd name="T20" fmla="*/ 1069176488 w 8300"/>
              <a:gd name="T21" fmla="*/ 997707690 h 2207"/>
              <a:gd name="T22" fmla="*/ 1173762575 w 8300"/>
              <a:gd name="T23" fmla="*/ 927836956 h 2207"/>
              <a:gd name="T24" fmla="*/ 1277719219 w 8300"/>
              <a:gd name="T25" fmla="*/ 851670667 h 2207"/>
              <a:gd name="T26" fmla="*/ 1368444844 w 8300"/>
              <a:gd name="T27" fmla="*/ 771728633 h 2207"/>
              <a:gd name="T28" fmla="*/ 1473031725 w 8300"/>
              <a:gd name="T29" fmla="*/ 687380107 h 2207"/>
              <a:gd name="T30" fmla="*/ 1564386794 w 8300"/>
              <a:gd name="T31" fmla="*/ 601142518 h 2207"/>
              <a:gd name="T32" fmla="*/ 1668973675 w 8300"/>
              <a:gd name="T33" fmla="*/ 514275771 h 2207"/>
              <a:gd name="T34" fmla="*/ 1773559763 w 8300"/>
              <a:gd name="T35" fmla="*/ 428668135 h 2207"/>
              <a:gd name="T36" fmla="*/ 1864285388 w 8300"/>
              <a:gd name="T37" fmla="*/ 345577926 h 2207"/>
              <a:gd name="T38" fmla="*/ 1968242031 w 8300"/>
              <a:gd name="T39" fmla="*/ 267524162 h 2207"/>
              <a:gd name="T40" fmla="*/ 2060228131 w 8300"/>
              <a:gd name="T41" fmla="*/ 195135205 h 2207"/>
              <a:gd name="T42" fmla="*/ 2147483646 w 8300"/>
              <a:gd name="T43" fmla="*/ 132817549 h 2207"/>
              <a:gd name="T44" fmla="*/ 2147483646 w 8300"/>
              <a:gd name="T45" fmla="*/ 81201145 h 2207"/>
              <a:gd name="T46" fmla="*/ 2147483646 w 8300"/>
              <a:gd name="T47" fmla="*/ 40915152 h 2207"/>
              <a:gd name="T48" fmla="*/ 2147483646 w 8300"/>
              <a:gd name="T49" fmla="*/ 13848632 h 2207"/>
              <a:gd name="T50" fmla="*/ 2147483646 w 8300"/>
              <a:gd name="T51" fmla="*/ 1259111 h 2207"/>
              <a:gd name="T52" fmla="*/ 2147483646 w 8300"/>
              <a:gd name="T53" fmla="*/ 2518222 h 2207"/>
              <a:gd name="T54" fmla="*/ 2147483646 w 8300"/>
              <a:gd name="T55" fmla="*/ 18254330 h 2207"/>
              <a:gd name="T56" fmla="*/ 2147483646 w 8300"/>
              <a:gd name="T57" fmla="*/ 47839865 h 2207"/>
              <a:gd name="T58" fmla="*/ 2147483646 w 8300"/>
              <a:gd name="T59" fmla="*/ 90643286 h 2207"/>
              <a:gd name="T60" fmla="*/ 2147483646 w 8300"/>
              <a:gd name="T61" fmla="*/ 144777912 h 2207"/>
              <a:gd name="T62" fmla="*/ 2147483646 w 8300"/>
              <a:gd name="T63" fmla="*/ 208983838 h 2207"/>
              <a:gd name="T64" fmla="*/ 2147483646 w 8300"/>
              <a:gd name="T65" fmla="*/ 282631111 h 2207"/>
              <a:gd name="T66" fmla="*/ 2147483646 w 8300"/>
              <a:gd name="T67" fmla="*/ 361314828 h 2207"/>
              <a:gd name="T68" fmla="*/ 2147483646 w 8300"/>
              <a:gd name="T69" fmla="*/ 445664147 h 2207"/>
              <a:gd name="T70" fmla="*/ 2147483646 w 8300"/>
              <a:gd name="T71" fmla="*/ 531900943 h 2207"/>
              <a:gd name="T72" fmla="*/ 2147483646 w 8300"/>
              <a:gd name="T73" fmla="*/ 618767690 h 2207"/>
              <a:gd name="T74" fmla="*/ 2147483646 w 8300"/>
              <a:gd name="T75" fmla="*/ 704375326 h 2207"/>
              <a:gd name="T76" fmla="*/ 2147483646 w 8300"/>
              <a:gd name="T77" fmla="*/ 788094693 h 2207"/>
              <a:gd name="T78" fmla="*/ 2147483646 w 8300"/>
              <a:gd name="T79" fmla="*/ 867407569 h 2207"/>
              <a:gd name="T80" fmla="*/ 2147483646 w 8300"/>
              <a:gd name="T81" fmla="*/ 942314747 h 2207"/>
              <a:gd name="T82" fmla="*/ 2147483646 w 8300"/>
              <a:gd name="T83" fmla="*/ 1010926370 h 2207"/>
              <a:gd name="T84" fmla="*/ 2147483646 w 8300"/>
              <a:gd name="T85" fmla="*/ 1073873185 h 2207"/>
              <a:gd name="T86" fmla="*/ 2147483646 w 8300"/>
              <a:gd name="T87" fmla="*/ 1130525239 h 2207"/>
              <a:gd name="T88" fmla="*/ 2147483646 w 8300"/>
              <a:gd name="T89" fmla="*/ 1180883326 h 2207"/>
              <a:gd name="T90" fmla="*/ 2147483646 w 8300"/>
              <a:gd name="T91" fmla="*/ 1224316700 h 2207"/>
              <a:gd name="T92" fmla="*/ 2147483646 w 8300"/>
              <a:gd name="T93" fmla="*/ 1262713630 h 2207"/>
              <a:gd name="T94" fmla="*/ 2147483646 w 8300"/>
              <a:gd name="T95" fmla="*/ 1294816593 h 2207"/>
              <a:gd name="T96" fmla="*/ 2147483646 w 8300"/>
              <a:gd name="T97" fmla="*/ 1321883906 h 2207"/>
              <a:gd name="T98" fmla="*/ 2147483646 w 8300"/>
              <a:gd name="T99" fmla="*/ 1345174679 h 2207"/>
              <a:gd name="T100" fmla="*/ 2147483646 w 8300"/>
              <a:gd name="T101" fmla="*/ 1364058168 h 2207"/>
              <a:gd name="T102" fmla="*/ 2147483646 w 8300"/>
              <a:gd name="T103" fmla="*/ 1379165912 h 220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300" h="2207">
                <a:moveTo>
                  <a:pt x="0" y="2204"/>
                </a:moveTo>
                <a:lnTo>
                  <a:pt x="41" y="2200"/>
                </a:lnTo>
                <a:lnTo>
                  <a:pt x="61" y="2196"/>
                </a:lnTo>
                <a:lnTo>
                  <a:pt x="102" y="2191"/>
                </a:lnTo>
                <a:lnTo>
                  <a:pt x="124" y="2187"/>
                </a:lnTo>
                <a:lnTo>
                  <a:pt x="165" y="2182"/>
                </a:lnTo>
                <a:lnTo>
                  <a:pt x="186" y="2178"/>
                </a:lnTo>
                <a:lnTo>
                  <a:pt x="227" y="2173"/>
                </a:lnTo>
                <a:lnTo>
                  <a:pt x="248" y="2167"/>
                </a:lnTo>
                <a:lnTo>
                  <a:pt x="289" y="2162"/>
                </a:lnTo>
                <a:lnTo>
                  <a:pt x="310" y="2156"/>
                </a:lnTo>
                <a:lnTo>
                  <a:pt x="352" y="2150"/>
                </a:lnTo>
                <a:lnTo>
                  <a:pt x="372" y="2143"/>
                </a:lnTo>
                <a:lnTo>
                  <a:pt x="413" y="2137"/>
                </a:lnTo>
                <a:lnTo>
                  <a:pt x="434" y="2130"/>
                </a:lnTo>
                <a:lnTo>
                  <a:pt x="475" y="2123"/>
                </a:lnTo>
                <a:lnTo>
                  <a:pt x="497" y="2116"/>
                </a:lnTo>
                <a:lnTo>
                  <a:pt x="538" y="2108"/>
                </a:lnTo>
                <a:lnTo>
                  <a:pt x="579" y="2100"/>
                </a:lnTo>
                <a:lnTo>
                  <a:pt x="600" y="2092"/>
                </a:lnTo>
                <a:lnTo>
                  <a:pt x="641" y="2084"/>
                </a:lnTo>
                <a:lnTo>
                  <a:pt x="661" y="2075"/>
                </a:lnTo>
                <a:lnTo>
                  <a:pt x="704" y="2066"/>
                </a:lnTo>
                <a:lnTo>
                  <a:pt x="724" y="2057"/>
                </a:lnTo>
                <a:lnTo>
                  <a:pt x="765" y="2048"/>
                </a:lnTo>
                <a:lnTo>
                  <a:pt x="786" y="2038"/>
                </a:lnTo>
                <a:lnTo>
                  <a:pt x="827" y="2027"/>
                </a:lnTo>
                <a:lnTo>
                  <a:pt x="848" y="2017"/>
                </a:lnTo>
                <a:lnTo>
                  <a:pt x="890" y="2006"/>
                </a:lnTo>
                <a:lnTo>
                  <a:pt x="910" y="1994"/>
                </a:lnTo>
                <a:lnTo>
                  <a:pt x="952" y="1983"/>
                </a:lnTo>
                <a:lnTo>
                  <a:pt x="972" y="1971"/>
                </a:lnTo>
                <a:lnTo>
                  <a:pt x="1013" y="1958"/>
                </a:lnTo>
                <a:lnTo>
                  <a:pt x="1034" y="1945"/>
                </a:lnTo>
                <a:lnTo>
                  <a:pt x="1076" y="1932"/>
                </a:lnTo>
                <a:lnTo>
                  <a:pt x="1097" y="1919"/>
                </a:lnTo>
                <a:lnTo>
                  <a:pt x="1138" y="1905"/>
                </a:lnTo>
                <a:lnTo>
                  <a:pt x="1158" y="1890"/>
                </a:lnTo>
                <a:lnTo>
                  <a:pt x="1200" y="1876"/>
                </a:lnTo>
                <a:lnTo>
                  <a:pt x="1220" y="1861"/>
                </a:lnTo>
                <a:lnTo>
                  <a:pt x="1262" y="1845"/>
                </a:lnTo>
                <a:lnTo>
                  <a:pt x="1304" y="1829"/>
                </a:lnTo>
                <a:lnTo>
                  <a:pt x="1324" y="1813"/>
                </a:lnTo>
                <a:lnTo>
                  <a:pt x="1365" y="1796"/>
                </a:lnTo>
                <a:lnTo>
                  <a:pt x="1386" y="1779"/>
                </a:lnTo>
                <a:lnTo>
                  <a:pt x="1427" y="1761"/>
                </a:lnTo>
                <a:lnTo>
                  <a:pt x="1449" y="1743"/>
                </a:lnTo>
                <a:lnTo>
                  <a:pt x="1490" y="1725"/>
                </a:lnTo>
                <a:lnTo>
                  <a:pt x="1510" y="1706"/>
                </a:lnTo>
                <a:lnTo>
                  <a:pt x="1552" y="1687"/>
                </a:lnTo>
                <a:lnTo>
                  <a:pt x="1572" y="1667"/>
                </a:lnTo>
                <a:lnTo>
                  <a:pt x="1613" y="1647"/>
                </a:lnTo>
                <a:lnTo>
                  <a:pt x="1635" y="1627"/>
                </a:lnTo>
                <a:lnTo>
                  <a:pt x="1676" y="1606"/>
                </a:lnTo>
                <a:lnTo>
                  <a:pt x="1697" y="1585"/>
                </a:lnTo>
                <a:lnTo>
                  <a:pt x="1738" y="1564"/>
                </a:lnTo>
                <a:lnTo>
                  <a:pt x="1759" y="1542"/>
                </a:lnTo>
                <a:lnTo>
                  <a:pt x="1800" y="1519"/>
                </a:lnTo>
                <a:lnTo>
                  <a:pt x="1820" y="1497"/>
                </a:lnTo>
                <a:lnTo>
                  <a:pt x="1863" y="1474"/>
                </a:lnTo>
                <a:lnTo>
                  <a:pt x="1883" y="1450"/>
                </a:lnTo>
                <a:lnTo>
                  <a:pt x="1924" y="1427"/>
                </a:lnTo>
                <a:lnTo>
                  <a:pt x="1965" y="1402"/>
                </a:lnTo>
                <a:lnTo>
                  <a:pt x="1986" y="1378"/>
                </a:lnTo>
                <a:lnTo>
                  <a:pt x="2028" y="1353"/>
                </a:lnTo>
                <a:lnTo>
                  <a:pt x="2049" y="1328"/>
                </a:lnTo>
                <a:lnTo>
                  <a:pt x="2090" y="1303"/>
                </a:lnTo>
                <a:lnTo>
                  <a:pt x="2111" y="1278"/>
                </a:lnTo>
                <a:lnTo>
                  <a:pt x="2152" y="1252"/>
                </a:lnTo>
                <a:lnTo>
                  <a:pt x="2172" y="1226"/>
                </a:lnTo>
                <a:lnTo>
                  <a:pt x="2215" y="1199"/>
                </a:lnTo>
                <a:lnTo>
                  <a:pt x="2235" y="1173"/>
                </a:lnTo>
                <a:lnTo>
                  <a:pt x="2276" y="1146"/>
                </a:lnTo>
                <a:lnTo>
                  <a:pt x="2297" y="1119"/>
                </a:lnTo>
                <a:lnTo>
                  <a:pt x="2338" y="1092"/>
                </a:lnTo>
                <a:lnTo>
                  <a:pt x="2359" y="1065"/>
                </a:lnTo>
                <a:lnTo>
                  <a:pt x="2401" y="1038"/>
                </a:lnTo>
                <a:lnTo>
                  <a:pt x="2421" y="1010"/>
                </a:lnTo>
                <a:lnTo>
                  <a:pt x="2463" y="983"/>
                </a:lnTo>
                <a:lnTo>
                  <a:pt x="2483" y="955"/>
                </a:lnTo>
                <a:lnTo>
                  <a:pt x="2524" y="928"/>
                </a:lnTo>
                <a:lnTo>
                  <a:pt x="2545" y="900"/>
                </a:lnTo>
                <a:lnTo>
                  <a:pt x="2586" y="872"/>
                </a:lnTo>
                <a:lnTo>
                  <a:pt x="2608" y="845"/>
                </a:lnTo>
                <a:lnTo>
                  <a:pt x="2649" y="817"/>
                </a:lnTo>
                <a:lnTo>
                  <a:pt x="2690" y="790"/>
                </a:lnTo>
                <a:lnTo>
                  <a:pt x="2711" y="762"/>
                </a:lnTo>
                <a:lnTo>
                  <a:pt x="2752" y="735"/>
                </a:lnTo>
                <a:lnTo>
                  <a:pt x="2772" y="708"/>
                </a:lnTo>
                <a:lnTo>
                  <a:pt x="2815" y="681"/>
                </a:lnTo>
                <a:lnTo>
                  <a:pt x="2835" y="654"/>
                </a:lnTo>
                <a:lnTo>
                  <a:pt x="2876" y="627"/>
                </a:lnTo>
                <a:lnTo>
                  <a:pt x="2897" y="601"/>
                </a:lnTo>
                <a:lnTo>
                  <a:pt x="2938" y="574"/>
                </a:lnTo>
                <a:lnTo>
                  <a:pt x="2959" y="549"/>
                </a:lnTo>
                <a:lnTo>
                  <a:pt x="3001" y="523"/>
                </a:lnTo>
                <a:lnTo>
                  <a:pt x="3021" y="498"/>
                </a:lnTo>
                <a:lnTo>
                  <a:pt x="3063" y="473"/>
                </a:lnTo>
                <a:lnTo>
                  <a:pt x="3083" y="449"/>
                </a:lnTo>
                <a:lnTo>
                  <a:pt x="3124" y="425"/>
                </a:lnTo>
                <a:lnTo>
                  <a:pt x="3145" y="401"/>
                </a:lnTo>
                <a:lnTo>
                  <a:pt x="3187" y="378"/>
                </a:lnTo>
                <a:lnTo>
                  <a:pt x="3208" y="354"/>
                </a:lnTo>
                <a:lnTo>
                  <a:pt x="3249" y="332"/>
                </a:lnTo>
                <a:lnTo>
                  <a:pt x="3270" y="310"/>
                </a:lnTo>
                <a:lnTo>
                  <a:pt x="3311" y="289"/>
                </a:lnTo>
                <a:lnTo>
                  <a:pt x="3353" y="269"/>
                </a:lnTo>
                <a:lnTo>
                  <a:pt x="3373" y="249"/>
                </a:lnTo>
                <a:lnTo>
                  <a:pt x="3415" y="230"/>
                </a:lnTo>
                <a:lnTo>
                  <a:pt x="3435" y="211"/>
                </a:lnTo>
                <a:lnTo>
                  <a:pt x="3476" y="193"/>
                </a:lnTo>
                <a:lnTo>
                  <a:pt x="3497" y="176"/>
                </a:lnTo>
                <a:lnTo>
                  <a:pt x="3538" y="159"/>
                </a:lnTo>
                <a:lnTo>
                  <a:pt x="3560" y="144"/>
                </a:lnTo>
                <a:lnTo>
                  <a:pt x="3601" y="129"/>
                </a:lnTo>
                <a:lnTo>
                  <a:pt x="3622" y="114"/>
                </a:lnTo>
                <a:lnTo>
                  <a:pt x="3663" y="101"/>
                </a:lnTo>
                <a:lnTo>
                  <a:pt x="3683" y="88"/>
                </a:lnTo>
                <a:lnTo>
                  <a:pt x="3726" y="76"/>
                </a:lnTo>
                <a:lnTo>
                  <a:pt x="3746" y="65"/>
                </a:lnTo>
                <a:lnTo>
                  <a:pt x="3787" y="55"/>
                </a:lnTo>
                <a:lnTo>
                  <a:pt x="3808" y="45"/>
                </a:lnTo>
                <a:lnTo>
                  <a:pt x="3849" y="37"/>
                </a:lnTo>
                <a:lnTo>
                  <a:pt x="3870" y="29"/>
                </a:lnTo>
                <a:lnTo>
                  <a:pt x="3911" y="22"/>
                </a:lnTo>
                <a:lnTo>
                  <a:pt x="3932" y="17"/>
                </a:lnTo>
                <a:lnTo>
                  <a:pt x="3974" y="12"/>
                </a:lnTo>
                <a:lnTo>
                  <a:pt x="3994" y="7"/>
                </a:lnTo>
                <a:lnTo>
                  <a:pt x="4035" y="4"/>
                </a:lnTo>
                <a:lnTo>
                  <a:pt x="4077" y="2"/>
                </a:lnTo>
                <a:lnTo>
                  <a:pt x="4097" y="1"/>
                </a:lnTo>
                <a:lnTo>
                  <a:pt x="4139" y="0"/>
                </a:lnTo>
                <a:lnTo>
                  <a:pt x="4160" y="1"/>
                </a:lnTo>
                <a:lnTo>
                  <a:pt x="4201" y="2"/>
                </a:lnTo>
                <a:lnTo>
                  <a:pt x="4222" y="4"/>
                </a:lnTo>
                <a:lnTo>
                  <a:pt x="4263" y="7"/>
                </a:lnTo>
                <a:lnTo>
                  <a:pt x="4283" y="12"/>
                </a:lnTo>
                <a:lnTo>
                  <a:pt x="4326" y="17"/>
                </a:lnTo>
                <a:lnTo>
                  <a:pt x="4346" y="22"/>
                </a:lnTo>
                <a:lnTo>
                  <a:pt x="4387" y="29"/>
                </a:lnTo>
                <a:lnTo>
                  <a:pt x="4408" y="37"/>
                </a:lnTo>
                <a:lnTo>
                  <a:pt x="4449" y="45"/>
                </a:lnTo>
                <a:lnTo>
                  <a:pt x="4470" y="55"/>
                </a:lnTo>
                <a:lnTo>
                  <a:pt x="4512" y="65"/>
                </a:lnTo>
                <a:lnTo>
                  <a:pt x="4532" y="76"/>
                </a:lnTo>
                <a:lnTo>
                  <a:pt x="4574" y="88"/>
                </a:lnTo>
                <a:lnTo>
                  <a:pt x="4594" y="101"/>
                </a:lnTo>
                <a:lnTo>
                  <a:pt x="4635" y="114"/>
                </a:lnTo>
                <a:lnTo>
                  <a:pt x="4656" y="129"/>
                </a:lnTo>
                <a:lnTo>
                  <a:pt x="4698" y="144"/>
                </a:lnTo>
                <a:lnTo>
                  <a:pt x="4739" y="159"/>
                </a:lnTo>
                <a:lnTo>
                  <a:pt x="4760" y="176"/>
                </a:lnTo>
                <a:lnTo>
                  <a:pt x="4801" y="193"/>
                </a:lnTo>
                <a:lnTo>
                  <a:pt x="4822" y="211"/>
                </a:lnTo>
                <a:lnTo>
                  <a:pt x="4863" y="230"/>
                </a:lnTo>
                <a:lnTo>
                  <a:pt x="4884" y="249"/>
                </a:lnTo>
                <a:lnTo>
                  <a:pt x="4926" y="269"/>
                </a:lnTo>
                <a:lnTo>
                  <a:pt x="4946" y="289"/>
                </a:lnTo>
                <a:lnTo>
                  <a:pt x="4987" y="310"/>
                </a:lnTo>
                <a:lnTo>
                  <a:pt x="5008" y="332"/>
                </a:lnTo>
                <a:lnTo>
                  <a:pt x="5049" y="354"/>
                </a:lnTo>
                <a:lnTo>
                  <a:pt x="5071" y="378"/>
                </a:lnTo>
                <a:lnTo>
                  <a:pt x="5112" y="401"/>
                </a:lnTo>
                <a:lnTo>
                  <a:pt x="5133" y="425"/>
                </a:lnTo>
                <a:lnTo>
                  <a:pt x="5174" y="449"/>
                </a:lnTo>
                <a:lnTo>
                  <a:pt x="5194" y="473"/>
                </a:lnTo>
                <a:lnTo>
                  <a:pt x="5235" y="498"/>
                </a:lnTo>
                <a:lnTo>
                  <a:pt x="5257" y="523"/>
                </a:lnTo>
                <a:lnTo>
                  <a:pt x="5298" y="549"/>
                </a:lnTo>
                <a:lnTo>
                  <a:pt x="5319" y="574"/>
                </a:lnTo>
                <a:lnTo>
                  <a:pt x="5360" y="601"/>
                </a:lnTo>
                <a:lnTo>
                  <a:pt x="5401" y="627"/>
                </a:lnTo>
                <a:lnTo>
                  <a:pt x="5422" y="654"/>
                </a:lnTo>
                <a:lnTo>
                  <a:pt x="5464" y="681"/>
                </a:lnTo>
                <a:lnTo>
                  <a:pt x="5485" y="708"/>
                </a:lnTo>
                <a:lnTo>
                  <a:pt x="5526" y="735"/>
                </a:lnTo>
                <a:lnTo>
                  <a:pt x="5546" y="762"/>
                </a:lnTo>
                <a:lnTo>
                  <a:pt x="5588" y="790"/>
                </a:lnTo>
                <a:lnTo>
                  <a:pt x="5608" y="817"/>
                </a:lnTo>
                <a:lnTo>
                  <a:pt x="5650" y="845"/>
                </a:lnTo>
                <a:lnTo>
                  <a:pt x="5671" y="872"/>
                </a:lnTo>
                <a:lnTo>
                  <a:pt x="5712" y="900"/>
                </a:lnTo>
                <a:lnTo>
                  <a:pt x="5733" y="928"/>
                </a:lnTo>
                <a:lnTo>
                  <a:pt x="5774" y="955"/>
                </a:lnTo>
                <a:lnTo>
                  <a:pt x="5794" y="983"/>
                </a:lnTo>
                <a:lnTo>
                  <a:pt x="5837" y="1010"/>
                </a:lnTo>
                <a:lnTo>
                  <a:pt x="5857" y="1038"/>
                </a:lnTo>
                <a:lnTo>
                  <a:pt x="5898" y="1065"/>
                </a:lnTo>
                <a:lnTo>
                  <a:pt x="5919" y="1092"/>
                </a:lnTo>
                <a:lnTo>
                  <a:pt x="5960" y="1119"/>
                </a:lnTo>
                <a:lnTo>
                  <a:pt x="5981" y="1146"/>
                </a:lnTo>
                <a:lnTo>
                  <a:pt x="6023" y="1173"/>
                </a:lnTo>
                <a:lnTo>
                  <a:pt x="6043" y="1199"/>
                </a:lnTo>
                <a:lnTo>
                  <a:pt x="6085" y="1226"/>
                </a:lnTo>
                <a:lnTo>
                  <a:pt x="6126" y="1252"/>
                </a:lnTo>
                <a:lnTo>
                  <a:pt x="6146" y="1278"/>
                </a:lnTo>
                <a:lnTo>
                  <a:pt x="6188" y="1303"/>
                </a:lnTo>
                <a:lnTo>
                  <a:pt x="6208" y="1328"/>
                </a:lnTo>
                <a:lnTo>
                  <a:pt x="6250" y="1353"/>
                </a:lnTo>
                <a:lnTo>
                  <a:pt x="6271" y="1378"/>
                </a:lnTo>
                <a:lnTo>
                  <a:pt x="6312" y="1402"/>
                </a:lnTo>
                <a:lnTo>
                  <a:pt x="6333" y="1427"/>
                </a:lnTo>
                <a:lnTo>
                  <a:pt x="6374" y="1450"/>
                </a:lnTo>
                <a:lnTo>
                  <a:pt x="6394" y="1474"/>
                </a:lnTo>
                <a:lnTo>
                  <a:pt x="6437" y="1497"/>
                </a:lnTo>
                <a:lnTo>
                  <a:pt x="6457" y="1519"/>
                </a:lnTo>
                <a:lnTo>
                  <a:pt x="6498" y="1542"/>
                </a:lnTo>
                <a:lnTo>
                  <a:pt x="6519" y="1564"/>
                </a:lnTo>
                <a:lnTo>
                  <a:pt x="6560" y="1585"/>
                </a:lnTo>
                <a:lnTo>
                  <a:pt x="6581" y="1606"/>
                </a:lnTo>
                <a:lnTo>
                  <a:pt x="6623" y="1627"/>
                </a:lnTo>
                <a:lnTo>
                  <a:pt x="6644" y="1647"/>
                </a:lnTo>
                <a:lnTo>
                  <a:pt x="6685" y="1667"/>
                </a:lnTo>
                <a:lnTo>
                  <a:pt x="6705" y="1687"/>
                </a:lnTo>
                <a:lnTo>
                  <a:pt x="6746" y="1706"/>
                </a:lnTo>
                <a:lnTo>
                  <a:pt x="6789" y="1725"/>
                </a:lnTo>
                <a:lnTo>
                  <a:pt x="6809" y="1743"/>
                </a:lnTo>
                <a:lnTo>
                  <a:pt x="6850" y="1761"/>
                </a:lnTo>
                <a:lnTo>
                  <a:pt x="6871" y="1779"/>
                </a:lnTo>
                <a:lnTo>
                  <a:pt x="6912" y="1796"/>
                </a:lnTo>
                <a:lnTo>
                  <a:pt x="6933" y="1813"/>
                </a:lnTo>
                <a:lnTo>
                  <a:pt x="6975" y="1829"/>
                </a:lnTo>
                <a:lnTo>
                  <a:pt x="6996" y="1845"/>
                </a:lnTo>
                <a:lnTo>
                  <a:pt x="7037" y="1861"/>
                </a:lnTo>
                <a:lnTo>
                  <a:pt x="7057" y="1876"/>
                </a:lnTo>
                <a:lnTo>
                  <a:pt x="7098" y="1890"/>
                </a:lnTo>
                <a:lnTo>
                  <a:pt x="7119" y="1905"/>
                </a:lnTo>
                <a:lnTo>
                  <a:pt x="7160" y="1919"/>
                </a:lnTo>
                <a:lnTo>
                  <a:pt x="7182" y="1932"/>
                </a:lnTo>
                <a:lnTo>
                  <a:pt x="7223" y="1945"/>
                </a:lnTo>
                <a:lnTo>
                  <a:pt x="7244" y="1958"/>
                </a:lnTo>
                <a:lnTo>
                  <a:pt x="7285" y="1971"/>
                </a:lnTo>
                <a:lnTo>
                  <a:pt x="7305" y="1983"/>
                </a:lnTo>
                <a:lnTo>
                  <a:pt x="7348" y="1994"/>
                </a:lnTo>
                <a:lnTo>
                  <a:pt x="7368" y="2006"/>
                </a:lnTo>
                <a:lnTo>
                  <a:pt x="7409" y="2017"/>
                </a:lnTo>
                <a:lnTo>
                  <a:pt x="7430" y="2027"/>
                </a:lnTo>
                <a:lnTo>
                  <a:pt x="7471" y="2038"/>
                </a:lnTo>
                <a:lnTo>
                  <a:pt x="7512" y="2048"/>
                </a:lnTo>
                <a:lnTo>
                  <a:pt x="7533" y="2057"/>
                </a:lnTo>
                <a:lnTo>
                  <a:pt x="7575" y="2066"/>
                </a:lnTo>
                <a:lnTo>
                  <a:pt x="7596" y="2075"/>
                </a:lnTo>
                <a:lnTo>
                  <a:pt x="7637" y="2084"/>
                </a:lnTo>
                <a:lnTo>
                  <a:pt x="7657" y="2092"/>
                </a:lnTo>
                <a:lnTo>
                  <a:pt x="7699" y="2100"/>
                </a:lnTo>
                <a:lnTo>
                  <a:pt x="7719" y="2108"/>
                </a:lnTo>
                <a:lnTo>
                  <a:pt x="7761" y="2116"/>
                </a:lnTo>
                <a:lnTo>
                  <a:pt x="7782" y="2123"/>
                </a:lnTo>
                <a:lnTo>
                  <a:pt x="7823" y="2130"/>
                </a:lnTo>
                <a:lnTo>
                  <a:pt x="7844" y="2137"/>
                </a:lnTo>
                <a:lnTo>
                  <a:pt x="7885" y="2143"/>
                </a:lnTo>
                <a:lnTo>
                  <a:pt x="7905" y="2150"/>
                </a:lnTo>
                <a:lnTo>
                  <a:pt x="7948" y="2156"/>
                </a:lnTo>
                <a:lnTo>
                  <a:pt x="7968" y="2162"/>
                </a:lnTo>
                <a:lnTo>
                  <a:pt x="8009" y="2167"/>
                </a:lnTo>
                <a:lnTo>
                  <a:pt x="8030" y="2173"/>
                </a:lnTo>
                <a:lnTo>
                  <a:pt x="8071" y="2178"/>
                </a:lnTo>
                <a:lnTo>
                  <a:pt x="8092" y="2182"/>
                </a:lnTo>
                <a:lnTo>
                  <a:pt x="8134" y="2187"/>
                </a:lnTo>
                <a:lnTo>
                  <a:pt x="8175" y="2191"/>
                </a:lnTo>
                <a:lnTo>
                  <a:pt x="8196" y="2196"/>
                </a:lnTo>
                <a:lnTo>
                  <a:pt x="8237" y="2200"/>
                </a:lnTo>
                <a:lnTo>
                  <a:pt x="8257" y="2204"/>
                </a:lnTo>
                <a:lnTo>
                  <a:pt x="8300" y="2207"/>
                </a:lnTo>
              </a:path>
            </a:pathLst>
          </a:custGeom>
          <a:noFill/>
          <a:ln w="52388">
            <a:solidFill>
              <a:srgbClr val="0082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77" name="Line 4">
            <a:extLst>
              <a:ext uri="{FF2B5EF4-FFF2-40B4-BE49-F238E27FC236}">
                <a16:creationId xmlns:a16="http://schemas.microsoft.com/office/drawing/2014/main" id="{C8345218-8E31-EA65-CDA3-07D2F9BD70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36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78" name="Line 5">
            <a:extLst>
              <a:ext uri="{FF2B5EF4-FFF2-40B4-BE49-F238E27FC236}">
                <a16:creationId xmlns:a16="http://schemas.microsoft.com/office/drawing/2014/main" id="{98811A5E-5CEF-49EA-3B59-14E89369C1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48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79" name="Line 6">
            <a:extLst>
              <a:ext uri="{FF2B5EF4-FFF2-40B4-BE49-F238E27FC236}">
                <a16:creationId xmlns:a16="http://schemas.microsoft.com/office/drawing/2014/main" id="{146B3A7E-1F57-FC84-37AF-A7D8F2A688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4375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0" name="Line 7">
            <a:extLst>
              <a:ext uri="{FF2B5EF4-FFF2-40B4-BE49-F238E27FC236}">
                <a16:creationId xmlns:a16="http://schemas.microsoft.com/office/drawing/2014/main" id="{1F11FE31-7657-3240-5550-042C233029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955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1" name="Line 8">
            <a:extLst>
              <a:ext uri="{FF2B5EF4-FFF2-40B4-BE49-F238E27FC236}">
                <a16:creationId xmlns:a16="http://schemas.microsoft.com/office/drawing/2014/main" id="{1A994CE6-F330-CBD2-3320-ADFA49CC0D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67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2" name="Line 9">
            <a:extLst>
              <a:ext uri="{FF2B5EF4-FFF2-40B4-BE49-F238E27FC236}">
                <a16:creationId xmlns:a16="http://schemas.microsoft.com/office/drawing/2014/main" id="{7F9F600C-3BFF-529F-628C-8BC7125465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454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3" name="Line 10">
            <a:extLst>
              <a:ext uri="{FF2B5EF4-FFF2-40B4-BE49-F238E27FC236}">
                <a16:creationId xmlns:a16="http://schemas.microsoft.com/office/drawing/2014/main" id="{7D8777F3-78F1-7636-A81E-CB28C6341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4598988"/>
            <a:ext cx="73929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4" name="Line 12">
            <a:extLst>
              <a:ext uri="{FF2B5EF4-FFF2-40B4-BE49-F238E27FC236}">
                <a16:creationId xmlns:a16="http://schemas.microsoft.com/office/drawing/2014/main" id="{B9168775-34C0-0710-A805-CA5081C0B2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78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5" name="Line 13">
            <a:extLst>
              <a:ext uri="{FF2B5EF4-FFF2-40B4-BE49-F238E27FC236}">
                <a16:creationId xmlns:a16="http://schemas.microsoft.com/office/drawing/2014/main" id="{13693F27-BD47-49B5-04BB-6E71DD1A02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74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6" name="Line 14">
            <a:extLst>
              <a:ext uri="{FF2B5EF4-FFF2-40B4-BE49-F238E27FC236}">
                <a16:creationId xmlns:a16="http://schemas.microsoft.com/office/drawing/2014/main" id="{E03B3003-AAAA-FEDD-7093-129D051908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7" name="Line 15">
            <a:extLst>
              <a:ext uri="{FF2B5EF4-FFF2-40B4-BE49-F238E27FC236}">
                <a16:creationId xmlns:a16="http://schemas.microsoft.com/office/drawing/2014/main" id="{F9C43252-D18D-D048-A73E-6E150DF2A4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97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8" name="Line 16">
            <a:extLst>
              <a:ext uri="{FF2B5EF4-FFF2-40B4-BE49-F238E27FC236}">
                <a16:creationId xmlns:a16="http://schemas.microsoft.com/office/drawing/2014/main" id="{318D1AD7-0B48-8B61-A9D4-8696C84C6C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9" name="Line 17">
            <a:extLst>
              <a:ext uri="{FF2B5EF4-FFF2-40B4-BE49-F238E27FC236}">
                <a16:creationId xmlns:a16="http://schemas.microsoft.com/office/drawing/2014/main" id="{B417CDDD-08FB-C911-5214-7DDAD78EC3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05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0" name="Line 18">
            <a:extLst>
              <a:ext uri="{FF2B5EF4-FFF2-40B4-BE49-F238E27FC236}">
                <a16:creationId xmlns:a16="http://schemas.microsoft.com/office/drawing/2014/main" id="{642DF815-E7B6-EBE9-63E6-3765BC007B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16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1" name="Line 19">
            <a:extLst>
              <a:ext uri="{FF2B5EF4-FFF2-40B4-BE49-F238E27FC236}">
                <a16:creationId xmlns:a16="http://schemas.microsoft.com/office/drawing/2014/main" id="{BDDDAA63-054A-1335-6FF8-A998F98C99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2825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2" name="Line 20">
            <a:extLst>
              <a:ext uri="{FF2B5EF4-FFF2-40B4-BE49-F238E27FC236}">
                <a16:creationId xmlns:a16="http://schemas.microsoft.com/office/drawing/2014/main" id="{FF77BB11-00DA-8709-75E2-E0C2AFF76F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24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3" name="Line 21">
            <a:extLst>
              <a:ext uri="{FF2B5EF4-FFF2-40B4-BE49-F238E27FC236}">
                <a16:creationId xmlns:a16="http://schemas.microsoft.com/office/drawing/2014/main" id="{16255682-F738-6077-797F-D82324C152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35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4" name="Line 22">
            <a:extLst>
              <a:ext uri="{FF2B5EF4-FFF2-40B4-BE49-F238E27FC236}">
                <a16:creationId xmlns:a16="http://schemas.microsoft.com/office/drawing/2014/main" id="{67046237-1D07-C397-3B2D-EAF8F4CBBD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4725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5" name="Line 23">
            <a:extLst>
              <a:ext uri="{FF2B5EF4-FFF2-40B4-BE49-F238E27FC236}">
                <a16:creationId xmlns:a16="http://schemas.microsoft.com/office/drawing/2014/main" id="{771E10E1-6358-814C-EE97-F7DAA9F4B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343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6" name="Line 24">
            <a:extLst>
              <a:ext uri="{FF2B5EF4-FFF2-40B4-BE49-F238E27FC236}">
                <a16:creationId xmlns:a16="http://schemas.microsoft.com/office/drawing/2014/main" id="{7CCB76CC-15F0-1C85-ABDB-FBAC6DD5E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824163"/>
            <a:ext cx="1588" cy="1816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7" name="Line 25">
            <a:extLst>
              <a:ext uri="{FF2B5EF4-FFF2-40B4-BE49-F238E27FC236}">
                <a16:creationId xmlns:a16="http://schemas.microsoft.com/office/drawing/2014/main" id="{030639DF-C507-E8B2-B6AF-027B2D396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733800"/>
            <a:ext cx="0" cy="10668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8" name="Line 27">
            <a:extLst>
              <a:ext uri="{FF2B5EF4-FFF2-40B4-BE49-F238E27FC236}">
                <a16:creationId xmlns:a16="http://schemas.microsoft.com/office/drawing/2014/main" id="{973CED4E-0EED-F322-AD36-93EC32D9B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5813" y="3733800"/>
            <a:ext cx="1587" cy="8826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9490" name="Group 34">
            <a:extLst>
              <a:ext uri="{FF2B5EF4-FFF2-40B4-BE49-F238E27FC236}">
                <a16:creationId xmlns:a16="http://schemas.microsoft.com/office/drawing/2014/main" id="{B4372C40-9B68-28D0-E0D7-86C48C5620F2}"/>
              </a:ext>
            </a:extLst>
          </p:cNvPr>
          <p:cNvGrpSpPr>
            <a:grpSpLocks/>
          </p:cNvGrpSpPr>
          <p:nvPr/>
        </p:nvGrpSpPr>
        <p:grpSpPr bwMode="auto">
          <a:xfrm>
            <a:off x="2409825" y="1981200"/>
            <a:ext cx="6429375" cy="4237038"/>
            <a:chOff x="1518" y="1248"/>
            <a:chExt cx="4050" cy="2669"/>
          </a:xfrm>
        </p:grpSpPr>
        <p:sp>
          <p:nvSpPr>
            <p:cNvPr id="28700" name="Text Box 28">
              <a:extLst>
                <a:ext uri="{FF2B5EF4-FFF2-40B4-BE49-F238E27FC236}">
                  <a16:creationId xmlns:a16="http://schemas.microsoft.com/office/drawing/2014/main" id="{164114A8-671E-9BC7-CB44-279899FF3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9" y="2928"/>
              <a:ext cx="3019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pt-BR" sz="2400" b="1" u="sng" dirty="0" err="1">
                  <a:solidFill>
                    <a:srgbClr val="A50021"/>
                  </a:solidFill>
                </a:rPr>
                <a:t>Redução</a:t>
              </a:r>
              <a:r>
                <a:rPr lang="en-US" altLang="pt-BR" sz="2400" b="1" u="sng" dirty="0">
                  <a:solidFill>
                    <a:srgbClr val="A50021"/>
                  </a:solidFill>
                </a:rPr>
                <a:t> de </a:t>
              </a:r>
              <a:r>
                <a:rPr lang="en-US" altLang="pt-BR" sz="2400" b="1" u="sng" dirty="0" err="1">
                  <a:solidFill>
                    <a:srgbClr val="A50021"/>
                  </a:solidFill>
                </a:rPr>
                <a:t>riscos</a:t>
              </a:r>
              <a:r>
                <a:rPr lang="en-US" altLang="pt-BR" sz="2400" b="1" u="sng" dirty="0">
                  <a:solidFill>
                    <a:srgbClr val="A50021"/>
                  </a:solidFill>
                </a:rPr>
                <a:t>:</a:t>
              </a:r>
              <a:br>
                <a:rPr lang="en-US" altLang="pt-BR" sz="2400" b="1" dirty="0">
                  <a:solidFill>
                    <a:srgbClr val="A50021"/>
                  </a:solidFill>
                </a:rPr>
              </a:br>
              <a:r>
                <a:rPr lang="en-US" altLang="pt-BR" sz="2400" b="1" dirty="0">
                  <a:solidFill>
                    <a:srgbClr val="A50021"/>
                  </a:solidFill>
                </a:rPr>
                <a:t>-</a:t>
              </a:r>
              <a:r>
                <a:rPr lang="en-US" altLang="pt-BR" sz="2400" b="1" dirty="0" err="1">
                  <a:solidFill>
                    <a:srgbClr val="A50021"/>
                  </a:solidFill>
                </a:rPr>
                <a:t>Reuniões</a:t>
              </a:r>
              <a:r>
                <a:rPr lang="en-US" altLang="pt-BR" sz="2400" b="1" dirty="0">
                  <a:solidFill>
                    <a:srgbClr val="A50021"/>
                  </a:solidFill>
                </a:rPr>
                <a:t> </a:t>
              </a:r>
              <a:r>
                <a:rPr lang="en-US" altLang="pt-BR" sz="2400" b="1" dirty="0" err="1">
                  <a:solidFill>
                    <a:srgbClr val="A50021"/>
                  </a:solidFill>
                </a:rPr>
                <a:t>regulares</a:t>
              </a:r>
              <a:br>
                <a:rPr lang="en-US" altLang="pt-BR" sz="2400" b="1" dirty="0">
                  <a:solidFill>
                    <a:srgbClr val="A50021"/>
                  </a:solidFill>
                </a:rPr>
              </a:br>
              <a:r>
                <a:rPr lang="en-US" altLang="pt-BR" sz="2400" b="1" dirty="0">
                  <a:solidFill>
                    <a:srgbClr val="A50021"/>
                  </a:solidFill>
                </a:rPr>
                <a:t>-</a:t>
              </a:r>
              <a:r>
                <a:rPr lang="en-US" altLang="pt-BR" sz="2400" b="1" dirty="0" err="1">
                  <a:solidFill>
                    <a:srgbClr val="A50021"/>
                  </a:solidFill>
                </a:rPr>
                <a:t>Programas</a:t>
              </a:r>
              <a:r>
                <a:rPr lang="en-US" altLang="pt-BR" sz="2400" b="1" dirty="0">
                  <a:solidFill>
                    <a:srgbClr val="A50021"/>
                  </a:solidFill>
                </a:rPr>
                <a:t> de </a:t>
              </a:r>
              <a:r>
                <a:rPr lang="en-US" altLang="pt-BR" sz="2400" b="1" dirty="0" err="1">
                  <a:solidFill>
                    <a:srgbClr val="A50021"/>
                  </a:solidFill>
                </a:rPr>
                <a:t>treinamento</a:t>
              </a:r>
              <a:br>
                <a:rPr lang="en-US" altLang="pt-BR" sz="2400" b="1" dirty="0">
                  <a:solidFill>
                    <a:srgbClr val="A50021"/>
                  </a:solidFill>
                </a:rPr>
              </a:br>
              <a:r>
                <a:rPr lang="en-US" altLang="pt-BR" sz="2400" b="1" dirty="0">
                  <a:solidFill>
                    <a:srgbClr val="A50021"/>
                  </a:solidFill>
                </a:rPr>
                <a:t>-</a:t>
              </a:r>
              <a:r>
                <a:rPr lang="en-US" altLang="pt-BR" sz="2400" b="1" dirty="0" err="1">
                  <a:solidFill>
                    <a:srgbClr val="A50021"/>
                  </a:solidFill>
                </a:rPr>
                <a:t>Nível</a:t>
              </a:r>
              <a:r>
                <a:rPr lang="en-US" altLang="pt-BR" sz="2400" b="1" dirty="0">
                  <a:solidFill>
                    <a:srgbClr val="A50021"/>
                  </a:solidFill>
                </a:rPr>
                <a:t> e </a:t>
              </a:r>
              <a:r>
                <a:rPr lang="en-US" altLang="pt-BR" sz="2400" b="1" dirty="0" err="1">
                  <a:solidFill>
                    <a:srgbClr val="A50021"/>
                  </a:solidFill>
                </a:rPr>
                <a:t>estrutura</a:t>
              </a:r>
              <a:r>
                <a:rPr lang="en-US" altLang="pt-BR" sz="2400" b="1" dirty="0">
                  <a:solidFill>
                    <a:srgbClr val="A50021"/>
                  </a:solidFill>
                </a:rPr>
                <a:t> de </a:t>
              </a:r>
              <a:r>
                <a:rPr lang="en-US" altLang="pt-BR" sz="2400" b="1" dirty="0" err="1">
                  <a:solidFill>
                    <a:srgbClr val="A50021"/>
                  </a:solidFill>
                </a:rPr>
                <a:t>remuneração</a:t>
              </a:r>
              <a:endParaRPr lang="en-US" altLang="pt-BR" sz="2400" b="1" dirty="0">
                <a:solidFill>
                  <a:srgbClr val="A50021"/>
                </a:solidFill>
              </a:endParaRPr>
            </a:p>
          </p:txBody>
        </p:sp>
        <p:sp>
          <p:nvSpPr>
            <p:cNvPr id="28701" name="Freeform 30">
              <a:extLst>
                <a:ext uri="{FF2B5EF4-FFF2-40B4-BE49-F238E27FC236}">
                  <a16:creationId xmlns:a16="http://schemas.microsoft.com/office/drawing/2014/main" id="{F679A640-9B7E-CC01-78A3-7F4E106DE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" y="1248"/>
              <a:ext cx="2418" cy="1631"/>
            </a:xfrm>
            <a:custGeom>
              <a:avLst/>
              <a:gdLst>
                <a:gd name="T0" fmla="*/ 10 w 8300"/>
                <a:gd name="T1" fmla="*/ 1194 h 2207"/>
                <a:gd name="T2" fmla="*/ 24 w 8300"/>
                <a:gd name="T3" fmla="*/ 1181 h 2207"/>
                <a:gd name="T4" fmla="*/ 37 w 8300"/>
                <a:gd name="T5" fmla="*/ 1163 h 2207"/>
                <a:gd name="T6" fmla="*/ 51 w 8300"/>
                <a:gd name="T7" fmla="*/ 1143 h 2207"/>
                <a:gd name="T8" fmla="*/ 65 w 8300"/>
                <a:gd name="T9" fmla="*/ 1118 h 2207"/>
                <a:gd name="T10" fmla="*/ 77 w 8300"/>
                <a:gd name="T11" fmla="*/ 1089 h 2207"/>
                <a:gd name="T12" fmla="*/ 91 w 8300"/>
                <a:gd name="T13" fmla="*/ 1055 h 2207"/>
                <a:gd name="T14" fmla="*/ 103 w 8300"/>
                <a:gd name="T15" fmla="*/ 1016 h 2207"/>
                <a:gd name="T16" fmla="*/ 118 w 8300"/>
                <a:gd name="T17" fmla="*/ 972 h 2207"/>
                <a:gd name="T18" fmla="*/ 132 w 8300"/>
                <a:gd name="T19" fmla="*/ 922 h 2207"/>
                <a:gd name="T20" fmla="*/ 144 w 8300"/>
                <a:gd name="T21" fmla="*/ 865 h 2207"/>
                <a:gd name="T22" fmla="*/ 158 w 8300"/>
                <a:gd name="T23" fmla="*/ 805 h 2207"/>
                <a:gd name="T24" fmla="*/ 172 w 8300"/>
                <a:gd name="T25" fmla="*/ 739 h 2207"/>
                <a:gd name="T26" fmla="*/ 184 w 8300"/>
                <a:gd name="T27" fmla="*/ 670 h 2207"/>
                <a:gd name="T28" fmla="*/ 198 w 8300"/>
                <a:gd name="T29" fmla="*/ 596 h 2207"/>
                <a:gd name="T30" fmla="*/ 211 w 8300"/>
                <a:gd name="T31" fmla="*/ 522 h 2207"/>
                <a:gd name="T32" fmla="*/ 225 w 8300"/>
                <a:gd name="T33" fmla="*/ 446 h 2207"/>
                <a:gd name="T34" fmla="*/ 239 w 8300"/>
                <a:gd name="T35" fmla="*/ 372 h 2207"/>
                <a:gd name="T36" fmla="*/ 251 w 8300"/>
                <a:gd name="T37" fmla="*/ 300 h 2207"/>
                <a:gd name="T38" fmla="*/ 265 w 8300"/>
                <a:gd name="T39" fmla="*/ 232 h 2207"/>
                <a:gd name="T40" fmla="*/ 278 w 8300"/>
                <a:gd name="T41" fmla="*/ 169 h 2207"/>
                <a:gd name="T42" fmla="*/ 292 w 8300"/>
                <a:gd name="T43" fmla="*/ 115 h 2207"/>
                <a:gd name="T44" fmla="*/ 306 w 8300"/>
                <a:gd name="T45" fmla="*/ 70 h 2207"/>
                <a:gd name="T46" fmla="*/ 318 w 8300"/>
                <a:gd name="T47" fmla="*/ 35 h 2207"/>
                <a:gd name="T48" fmla="*/ 332 w 8300"/>
                <a:gd name="T49" fmla="*/ 12 h 2207"/>
                <a:gd name="T50" fmla="*/ 346 w 8300"/>
                <a:gd name="T51" fmla="*/ 1 h 2207"/>
                <a:gd name="T52" fmla="*/ 358 w 8300"/>
                <a:gd name="T53" fmla="*/ 2 h 2207"/>
                <a:gd name="T54" fmla="*/ 372 w 8300"/>
                <a:gd name="T55" fmla="*/ 16 h 2207"/>
                <a:gd name="T56" fmla="*/ 385 w 8300"/>
                <a:gd name="T57" fmla="*/ 41 h 2207"/>
                <a:gd name="T58" fmla="*/ 399 w 8300"/>
                <a:gd name="T59" fmla="*/ 78 h 2207"/>
                <a:gd name="T60" fmla="*/ 413 w 8300"/>
                <a:gd name="T61" fmla="*/ 126 h 2207"/>
                <a:gd name="T62" fmla="*/ 425 w 8300"/>
                <a:gd name="T63" fmla="*/ 181 h 2207"/>
                <a:gd name="T64" fmla="*/ 439 w 8300"/>
                <a:gd name="T65" fmla="*/ 245 h 2207"/>
                <a:gd name="T66" fmla="*/ 452 w 8300"/>
                <a:gd name="T67" fmla="*/ 313 h 2207"/>
                <a:gd name="T68" fmla="*/ 466 w 8300"/>
                <a:gd name="T69" fmla="*/ 387 h 2207"/>
                <a:gd name="T70" fmla="*/ 480 w 8300"/>
                <a:gd name="T71" fmla="*/ 461 h 2207"/>
                <a:gd name="T72" fmla="*/ 492 w 8300"/>
                <a:gd name="T73" fmla="*/ 537 h 2207"/>
                <a:gd name="T74" fmla="*/ 506 w 8300"/>
                <a:gd name="T75" fmla="*/ 611 h 2207"/>
                <a:gd name="T76" fmla="*/ 520 w 8300"/>
                <a:gd name="T77" fmla="*/ 684 h 2207"/>
                <a:gd name="T78" fmla="*/ 532 w 8300"/>
                <a:gd name="T79" fmla="*/ 752 h 2207"/>
                <a:gd name="T80" fmla="*/ 546 w 8300"/>
                <a:gd name="T81" fmla="*/ 817 h 2207"/>
                <a:gd name="T82" fmla="*/ 558 w 8300"/>
                <a:gd name="T83" fmla="*/ 877 h 2207"/>
                <a:gd name="T84" fmla="*/ 572 w 8300"/>
                <a:gd name="T85" fmla="*/ 932 h 2207"/>
                <a:gd name="T86" fmla="*/ 587 w 8300"/>
                <a:gd name="T87" fmla="*/ 981 h 2207"/>
                <a:gd name="T88" fmla="*/ 599 w 8300"/>
                <a:gd name="T89" fmla="*/ 1024 h 2207"/>
                <a:gd name="T90" fmla="*/ 613 w 8300"/>
                <a:gd name="T91" fmla="*/ 1062 h 2207"/>
                <a:gd name="T92" fmla="*/ 625 w 8300"/>
                <a:gd name="T93" fmla="*/ 1095 h 2207"/>
                <a:gd name="T94" fmla="*/ 639 w 8300"/>
                <a:gd name="T95" fmla="*/ 1123 h 2207"/>
                <a:gd name="T96" fmla="*/ 653 w 8300"/>
                <a:gd name="T97" fmla="*/ 1147 h 2207"/>
                <a:gd name="T98" fmla="*/ 666 w 8300"/>
                <a:gd name="T99" fmla="*/ 1167 h 2207"/>
                <a:gd name="T100" fmla="*/ 680 w 8300"/>
                <a:gd name="T101" fmla="*/ 1183 h 2207"/>
                <a:gd name="T102" fmla="*/ 694 w 8300"/>
                <a:gd name="T103" fmla="*/ 1196 h 22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300" h="2207">
                  <a:moveTo>
                    <a:pt x="0" y="2204"/>
                  </a:moveTo>
                  <a:lnTo>
                    <a:pt x="41" y="2200"/>
                  </a:lnTo>
                  <a:lnTo>
                    <a:pt x="61" y="2196"/>
                  </a:lnTo>
                  <a:lnTo>
                    <a:pt x="102" y="2191"/>
                  </a:lnTo>
                  <a:lnTo>
                    <a:pt x="124" y="2187"/>
                  </a:lnTo>
                  <a:lnTo>
                    <a:pt x="165" y="2182"/>
                  </a:lnTo>
                  <a:lnTo>
                    <a:pt x="186" y="2178"/>
                  </a:lnTo>
                  <a:lnTo>
                    <a:pt x="227" y="2173"/>
                  </a:lnTo>
                  <a:lnTo>
                    <a:pt x="248" y="2167"/>
                  </a:lnTo>
                  <a:lnTo>
                    <a:pt x="289" y="2162"/>
                  </a:lnTo>
                  <a:lnTo>
                    <a:pt x="310" y="2156"/>
                  </a:lnTo>
                  <a:lnTo>
                    <a:pt x="352" y="2150"/>
                  </a:lnTo>
                  <a:lnTo>
                    <a:pt x="372" y="2143"/>
                  </a:lnTo>
                  <a:lnTo>
                    <a:pt x="413" y="2137"/>
                  </a:lnTo>
                  <a:lnTo>
                    <a:pt x="434" y="2130"/>
                  </a:lnTo>
                  <a:lnTo>
                    <a:pt x="475" y="2123"/>
                  </a:lnTo>
                  <a:lnTo>
                    <a:pt x="497" y="2116"/>
                  </a:lnTo>
                  <a:lnTo>
                    <a:pt x="538" y="2108"/>
                  </a:lnTo>
                  <a:lnTo>
                    <a:pt x="579" y="2100"/>
                  </a:lnTo>
                  <a:lnTo>
                    <a:pt x="600" y="2092"/>
                  </a:lnTo>
                  <a:lnTo>
                    <a:pt x="641" y="2084"/>
                  </a:lnTo>
                  <a:lnTo>
                    <a:pt x="661" y="2075"/>
                  </a:lnTo>
                  <a:lnTo>
                    <a:pt x="704" y="2066"/>
                  </a:lnTo>
                  <a:lnTo>
                    <a:pt x="724" y="2057"/>
                  </a:lnTo>
                  <a:lnTo>
                    <a:pt x="765" y="2048"/>
                  </a:lnTo>
                  <a:lnTo>
                    <a:pt x="786" y="2038"/>
                  </a:lnTo>
                  <a:lnTo>
                    <a:pt x="827" y="2027"/>
                  </a:lnTo>
                  <a:lnTo>
                    <a:pt x="848" y="2017"/>
                  </a:lnTo>
                  <a:lnTo>
                    <a:pt x="890" y="2006"/>
                  </a:lnTo>
                  <a:lnTo>
                    <a:pt x="910" y="1994"/>
                  </a:lnTo>
                  <a:lnTo>
                    <a:pt x="952" y="1983"/>
                  </a:lnTo>
                  <a:lnTo>
                    <a:pt x="972" y="1971"/>
                  </a:lnTo>
                  <a:lnTo>
                    <a:pt x="1013" y="1958"/>
                  </a:lnTo>
                  <a:lnTo>
                    <a:pt x="1034" y="1945"/>
                  </a:lnTo>
                  <a:lnTo>
                    <a:pt x="1076" y="1932"/>
                  </a:lnTo>
                  <a:lnTo>
                    <a:pt x="1097" y="1919"/>
                  </a:lnTo>
                  <a:lnTo>
                    <a:pt x="1138" y="1905"/>
                  </a:lnTo>
                  <a:lnTo>
                    <a:pt x="1158" y="1890"/>
                  </a:lnTo>
                  <a:lnTo>
                    <a:pt x="1200" y="1876"/>
                  </a:lnTo>
                  <a:lnTo>
                    <a:pt x="1220" y="1861"/>
                  </a:lnTo>
                  <a:lnTo>
                    <a:pt x="1262" y="1845"/>
                  </a:lnTo>
                  <a:lnTo>
                    <a:pt x="1304" y="1829"/>
                  </a:lnTo>
                  <a:lnTo>
                    <a:pt x="1324" y="1813"/>
                  </a:lnTo>
                  <a:lnTo>
                    <a:pt x="1365" y="1796"/>
                  </a:lnTo>
                  <a:lnTo>
                    <a:pt x="1386" y="1779"/>
                  </a:lnTo>
                  <a:lnTo>
                    <a:pt x="1427" y="1761"/>
                  </a:lnTo>
                  <a:lnTo>
                    <a:pt x="1449" y="1743"/>
                  </a:lnTo>
                  <a:lnTo>
                    <a:pt x="1490" y="1725"/>
                  </a:lnTo>
                  <a:lnTo>
                    <a:pt x="1510" y="1706"/>
                  </a:lnTo>
                  <a:lnTo>
                    <a:pt x="1552" y="1687"/>
                  </a:lnTo>
                  <a:lnTo>
                    <a:pt x="1572" y="1667"/>
                  </a:lnTo>
                  <a:lnTo>
                    <a:pt x="1613" y="1647"/>
                  </a:lnTo>
                  <a:lnTo>
                    <a:pt x="1635" y="1627"/>
                  </a:lnTo>
                  <a:lnTo>
                    <a:pt x="1676" y="1606"/>
                  </a:lnTo>
                  <a:lnTo>
                    <a:pt x="1697" y="1585"/>
                  </a:lnTo>
                  <a:lnTo>
                    <a:pt x="1738" y="1564"/>
                  </a:lnTo>
                  <a:lnTo>
                    <a:pt x="1759" y="1542"/>
                  </a:lnTo>
                  <a:lnTo>
                    <a:pt x="1800" y="1519"/>
                  </a:lnTo>
                  <a:lnTo>
                    <a:pt x="1820" y="1497"/>
                  </a:lnTo>
                  <a:lnTo>
                    <a:pt x="1863" y="1474"/>
                  </a:lnTo>
                  <a:lnTo>
                    <a:pt x="1883" y="1450"/>
                  </a:lnTo>
                  <a:lnTo>
                    <a:pt x="1924" y="1427"/>
                  </a:lnTo>
                  <a:lnTo>
                    <a:pt x="1965" y="1402"/>
                  </a:lnTo>
                  <a:lnTo>
                    <a:pt x="1986" y="1378"/>
                  </a:lnTo>
                  <a:lnTo>
                    <a:pt x="2028" y="1353"/>
                  </a:lnTo>
                  <a:lnTo>
                    <a:pt x="2049" y="1328"/>
                  </a:lnTo>
                  <a:lnTo>
                    <a:pt x="2090" y="1303"/>
                  </a:lnTo>
                  <a:lnTo>
                    <a:pt x="2111" y="1278"/>
                  </a:lnTo>
                  <a:lnTo>
                    <a:pt x="2152" y="1252"/>
                  </a:lnTo>
                  <a:lnTo>
                    <a:pt x="2172" y="1226"/>
                  </a:lnTo>
                  <a:lnTo>
                    <a:pt x="2215" y="1199"/>
                  </a:lnTo>
                  <a:lnTo>
                    <a:pt x="2235" y="1173"/>
                  </a:lnTo>
                  <a:lnTo>
                    <a:pt x="2276" y="1146"/>
                  </a:lnTo>
                  <a:lnTo>
                    <a:pt x="2297" y="1119"/>
                  </a:lnTo>
                  <a:lnTo>
                    <a:pt x="2338" y="1092"/>
                  </a:lnTo>
                  <a:lnTo>
                    <a:pt x="2359" y="1065"/>
                  </a:lnTo>
                  <a:lnTo>
                    <a:pt x="2401" y="1038"/>
                  </a:lnTo>
                  <a:lnTo>
                    <a:pt x="2421" y="1010"/>
                  </a:lnTo>
                  <a:lnTo>
                    <a:pt x="2463" y="983"/>
                  </a:lnTo>
                  <a:lnTo>
                    <a:pt x="2483" y="955"/>
                  </a:lnTo>
                  <a:lnTo>
                    <a:pt x="2524" y="928"/>
                  </a:lnTo>
                  <a:lnTo>
                    <a:pt x="2545" y="900"/>
                  </a:lnTo>
                  <a:lnTo>
                    <a:pt x="2586" y="872"/>
                  </a:lnTo>
                  <a:lnTo>
                    <a:pt x="2608" y="845"/>
                  </a:lnTo>
                  <a:lnTo>
                    <a:pt x="2649" y="817"/>
                  </a:lnTo>
                  <a:lnTo>
                    <a:pt x="2690" y="790"/>
                  </a:lnTo>
                  <a:lnTo>
                    <a:pt x="2711" y="762"/>
                  </a:lnTo>
                  <a:lnTo>
                    <a:pt x="2752" y="735"/>
                  </a:lnTo>
                  <a:lnTo>
                    <a:pt x="2772" y="708"/>
                  </a:lnTo>
                  <a:lnTo>
                    <a:pt x="2815" y="681"/>
                  </a:lnTo>
                  <a:lnTo>
                    <a:pt x="2835" y="654"/>
                  </a:lnTo>
                  <a:lnTo>
                    <a:pt x="2876" y="627"/>
                  </a:lnTo>
                  <a:lnTo>
                    <a:pt x="2897" y="601"/>
                  </a:lnTo>
                  <a:lnTo>
                    <a:pt x="2938" y="574"/>
                  </a:lnTo>
                  <a:lnTo>
                    <a:pt x="2959" y="549"/>
                  </a:lnTo>
                  <a:lnTo>
                    <a:pt x="3001" y="523"/>
                  </a:lnTo>
                  <a:lnTo>
                    <a:pt x="3021" y="498"/>
                  </a:lnTo>
                  <a:lnTo>
                    <a:pt x="3063" y="473"/>
                  </a:lnTo>
                  <a:lnTo>
                    <a:pt x="3083" y="449"/>
                  </a:lnTo>
                  <a:lnTo>
                    <a:pt x="3124" y="425"/>
                  </a:lnTo>
                  <a:lnTo>
                    <a:pt x="3145" y="401"/>
                  </a:lnTo>
                  <a:lnTo>
                    <a:pt x="3187" y="378"/>
                  </a:lnTo>
                  <a:lnTo>
                    <a:pt x="3208" y="354"/>
                  </a:lnTo>
                  <a:lnTo>
                    <a:pt x="3249" y="332"/>
                  </a:lnTo>
                  <a:lnTo>
                    <a:pt x="3270" y="310"/>
                  </a:lnTo>
                  <a:lnTo>
                    <a:pt x="3311" y="289"/>
                  </a:lnTo>
                  <a:lnTo>
                    <a:pt x="3353" y="269"/>
                  </a:lnTo>
                  <a:lnTo>
                    <a:pt x="3373" y="249"/>
                  </a:lnTo>
                  <a:lnTo>
                    <a:pt x="3415" y="230"/>
                  </a:lnTo>
                  <a:lnTo>
                    <a:pt x="3435" y="211"/>
                  </a:lnTo>
                  <a:lnTo>
                    <a:pt x="3476" y="193"/>
                  </a:lnTo>
                  <a:lnTo>
                    <a:pt x="3497" y="176"/>
                  </a:lnTo>
                  <a:lnTo>
                    <a:pt x="3538" y="159"/>
                  </a:lnTo>
                  <a:lnTo>
                    <a:pt x="3560" y="144"/>
                  </a:lnTo>
                  <a:lnTo>
                    <a:pt x="3601" y="129"/>
                  </a:lnTo>
                  <a:lnTo>
                    <a:pt x="3622" y="114"/>
                  </a:lnTo>
                  <a:lnTo>
                    <a:pt x="3663" y="101"/>
                  </a:lnTo>
                  <a:lnTo>
                    <a:pt x="3683" y="88"/>
                  </a:lnTo>
                  <a:lnTo>
                    <a:pt x="3726" y="76"/>
                  </a:lnTo>
                  <a:lnTo>
                    <a:pt x="3746" y="65"/>
                  </a:lnTo>
                  <a:lnTo>
                    <a:pt x="3787" y="55"/>
                  </a:lnTo>
                  <a:lnTo>
                    <a:pt x="3808" y="45"/>
                  </a:lnTo>
                  <a:lnTo>
                    <a:pt x="3849" y="37"/>
                  </a:lnTo>
                  <a:lnTo>
                    <a:pt x="3870" y="29"/>
                  </a:lnTo>
                  <a:lnTo>
                    <a:pt x="3911" y="22"/>
                  </a:lnTo>
                  <a:lnTo>
                    <a:pt x="3932" y="17"/>
                  </a:lnTo>
                  <a:lnTo>
                    <a:pt x="3974" y="12"/>
                  </a:lnTo>
                  <a:lnTo>
                    <a:pt x="3994" y="7"/>
                  </a:lnTo>
                  <a:lnTo>
                    <a:pt x="4035" y="4"/>
                  </a:lnTo>
                  <a:lnTo>
                    <a:pt x="4077" y="2"/>
                  </a:lnTo>
                  <a:lnTo>
                    <a:pt x="4097" y="1"/>
                  </a:lnTo>
                  <a:lnTo>
                    <a:pt x="4139" y="0"/>
                  </a:lnTo>
                  <a:lnTo>
                    <a:pt x="4160" y="1"/>
                  </a:lnTo>
                  <a:lnTo>
                    <a:pt x="4201" y="2"/>
                  </a:lnTo>
                  <a:lnTo>
                    <a:pt x="4222" y="4"/>
                  </a:lnTo>
                  <a:lnTo>
                    <a:pt x="4263" y="7"/>
                  </a:lnTo>
                  <a:lnTo>
                    <a:pt x="4283" y="12"/>
                  </a:lnTo>
                  <a:lnTo>
                    <a:pt x="4326" y="17"/>
                  </a:lnTo>
                  <a:lnTo>
                    <a:pt x="4346" y="22"/>
                  </a:lnTo>
                  <a:lnTo>
                    <a:pt x="4387" y="29"/>
                  </a:lnTo>
                  <a:lnTo>
                    <a:pt x="4408" y="37"/>
                  </a:lnTo>
                  <a:lnTo>
                    <a:pt x="4449" y="45"/>
                  </a:lnTo>
                  <a:lnTo>
                    <a:pt x="4470" y="55"/>
                  </a:lnTo>
                  <a:lnTo>
                    <a:pt x="4512" y="65"/>
                  </a:lnTo>
                  <a:lnTo>
                    <a:pt x="4532" y="76"/>
                  </a:lnTo>
                  <a:lnTo>
                    <a:pt x="4574" y="88"/>
                  </a:lnTo>
                  <a:lnTo>
                    <a:pt x="4594" y="101"/>
                  </a:lnTo>
                  <a:lnTo>
                    <a:pt x="4635" y="114"/>
                  </a:lnTo>
                  <a:lnTo>
                    <a:pt x="4656" y="129"/>
                  </a:lnTo>
                  <a:lnTo>
                    <a:pt x="4698" y="144"/>
                  </a:lnTo>
                  <a:lnTo>
                    <a:pt x="4739" y="159"/>
                  </a:lnTo>
                  <a:lnTo>
                    <a:pt x="4760" y="176"/>
                  </a:lnTo>
                  <a:lnTo>
                    <a:pt x="4801" y="193"/>
                  </a:lnTo>
                  <a:lnTo>
                    <a:pt x="4822" y="211"/>
                  </a:lnTo>
                  <a:lnTo>
                    <a:pt x="4863" y="230"/>
                  </a:lnTo>
                  <a:lnTo>
                    <a:pt x="4884" y="249"/>
                  </a:lnTo>
                  <a:lnTo>
                    <a:pt x="4926" y="269"/>
                  </a:lnTo>
                  <a:lnTo>
                    <a:pt x="4946" y="289"/>
                  </a:lnTo>
                  <a:lnTo>
                    <a:pt x="4987" y="310"/>
                  </a:lnTo>
                  <a:lnTo>
                    <a:pt x="5008" y="332"/>
                  </a:lnTo>
                  <a:lnTo>
                    <a:pt x="5049" y="354"/>
                  </a:lnTo>
                  <a:lnTo>
                    <a:pt x="5071" y="378"/>
                  </a:lnTo>
                  <a:lnTo>
                    <a:pt x="5112" y="401"/>
                  </a:lnTo>
                  <a:lnTo>
                    <a:pt x="5133" y="425"/>
                  </a:lnTo>
                  <a:lnTo>
                    <a:pt x="5174" y="449"/>
                  </a:lnTo>
                  <a:lnTo>
                    <a:pt x="5194" y="473"/>
                  </a:lnTo>
                  <a:lnTo>
                    <a:pt x="5235" y="498"/>
                  </a:lnTo>
                  <a:lnTo>
                    <a:pt x="5257" y="523"/>
                  </a:lnTo>
                  <a:lnTo>
                    <a:pt x="5298" y="549"/>
                  </a:lnTo>
                  <a:lnTo>
                    <a:pt x="5319" y="574"/>
                  </a:lnTo>
                  <a:lnTo>
                    <a:pt x="5360" y="601"/>
                  </a:lnTo>
                  <a:lnTo>
                    <a:pt x="5401" y="627"/>
                  </a:lnTo>
                  <a:lnTo>
                    <a:pt x="5422" y="654"/>
                  </a:lnTo>
                  <a:lnTo>
                    <a:pt x="5464" y="681"/>
                  </a:lnTo>
                  <a:lnTo>
                    <a:pt x="5485" y="708"/>
                  </a:lnTo>
                  <a:lnTo>
                    <a:pt x="5526" y="735"/>
                  </a:lnTo>
                  <a:lnTo>
                    <a:pt x="5546" y="762"/>
                  </a:lnTo>
                  <a:lnTo>
                    <a:pt x="5588" y="790"/>
                  </a:lnTo>
                  <a:lnTo>
                    <a:pt x="5608" y="817"/>
                  </a:lnTo>
                  <a:lnTo>
                    <a:pt x="5650" y="845"/>
                  </a:lnTo>
                  <a:lnTo>
                    <a:pt x="5671" y="872"/>
                  </a:lnTo>
                  <a:lnTo>
                    <a:pt x="5712" y="900"/>
                  </a:lnTo>
                  <a:lnTo>
                    <a:pt x="5733" y="928"/>
                  </a:lnTo>
                  <a:lnTo>
                    <a:pt x="5774" y="955"/>
                  </a:lnTo>
                  <a:lnTo>
                    <a:pt x="5794" y="983"/>
                  </a:lnTo>
                  <a:lnTo>
                    <a:pt x="5837" y="1010"/>
                  </a:lnTo>
                  <a:lnTo>
                    <a:pt x="5857" y="1038"/>
                  </a:lnTo>
                  <a:lnTo>
                    <a:pt x="5898" y="1065"/>
                  </a:lnTo>
                  <a:lnTo>
                    <a:pt x="5919" y="1092"/>
                  </a:lnTo>
                  <a:lnTo>
                    <a:pt x="5960" y="1119"/>
                  </a:lnTo>
                  <a:lnTo>
                    <a:pt x="5981" y="1146"/>
                  </a:lnTo>
                  <a:lnTo>
                    <a:pt x="6023" y="1173"/>
                  </a:lnTo>
                  <a:lnTo>
                    <a:pt x="6043" y="1199"/>
                  </a:lnTo>
                  <a:lnTo>
                    <a:pt x="6085" y="1226"/>
                  </a:lnTo>
                  <a:lnTo>
                    <a:pt x="6126" y="1252"/>
                  </a:lnTo>
                  <a:lnTo>
                    <a:pt x="6146" y="1278"/>
                  </a:lnTo>
                  <a:lnTo>
                    <a:pt x="6188" y="1303"/>
                  </a:lnTo>
                  <a:lnTo>
                    <a:pt x="6208" y="1328"/>
                  </a:lnTo>
                  <a:lnTo>
                    <a:pt x="6250" y="1353"/>
                  </a:lnTo>
                  <a:lnTo>
                    <a:pt x="6271" y="1378"/>
                  </a:lnTo>
                  <a:lnTo>
                    <a:pt x="6312" y="1402"/>
                  </a:lnTo>
                  <a:lnTo>
                    <a:pt x="6333" y="1427"/>
                  </a:lnTo>
                  <a:lnTo>
                    <a:pt x="6374" y="1450"/>
                  </a:lnTo>
                  <a:lnTo>
                    <a:pt x="6394" y="1474"/>
                  </a:lnTo>
                  <a:lnTo>
                    <a:pt x="6437" y="1497"/>
                  </a:lnTo>
                  <a:lnTo>
                    <a:pt x="6457" y="1519"/>
                  </a:lnTo>
                  <a:lnTo>
                    <a:pt x="6498" y="1542"/>
                  </a:lnTo>
                  <a:lnTo>
                    <a:pt x="6519" y="1564"/>
                  </a:lnTo>
                  <a:lnTo>
                    <a:pt x="6560" y="1585"/>
                  </a:lnTo>
                  <a:lnTo>
                    <a:pt x="6581" y="1606"/>
                  </a:lnTo>
                  <a:lnTo>
                    <a:pt x="6623" y="1627"/>
                  </a:lnTo>
                  <a:lnTo>
                    <a:pt x="6644" y="1647"/>
                  </a:lnTo>
                  <a:lnTo>
                    <a:pt x="6685" y="1667"/>
                  </a:lnTo>
                  <a:lnTo>
                    <a:pt x="6705" y="1687"/>
                  </a:lnTo>
                  <a:lnTo>
                    <a:pt x="6746" y="1706"/>
                  </a:lnTo>
                  <a:lnTo>
                    <a:pt x="6789" y="1725"/>
                  </a:lnTo>
                  <a:lnTo>
                    <a:pt x="6809" y="1743"/>
                  </a:lnTo>
                  <a:lnTo>
                    <a:pt x="6850" y="1761"/>
                  </a:lnTo>
                  <a:lnTo>
                    <a:pt x="6871" y="1779"/>
                  </a:lnTo>
                  <a:lnTo>
                    <a:pt x="6912" y="1796"/>
                  </a:lnTo>
                  <a:lnTo>
                    <a:pt x="6933" y="1813"/>
                  </a:lnTo>
                  <a:lnTo>
                    <a:pt x="6975" y="1829"/>
                  </a:lnTo>
                  <a:lnTo>
                    <a:pt x="6996" y="1845"/>
                  </a:lnTo>
                  <a:lnTo>
                    <a:pt x="7037" y="1861"/>
                  </a:lnTo>
                  <a:lnTo>
                    <a:pt x="7057" y="1876"/>
                  </a:lnTo>
                  <a:lnTo>
                    <a:pt x="7098" y="1890"/>
                  </a:lnTo>
                  <a:lnTo>
                    <a:pt x="7119" y="1905"/>
                  </a:lnTo>
                  <a:lnTo>
                    <a:pt x="7160" y="1919"/>
                  </a:lnTo>
                  <a:lnTo>
                    <a:pt x="7182" y="1932"/>
                  </a:lnTo>
                  <a:lnTo>
                    <a:pt x="7223" y="1945"/>
                  </a:lnTo>
                  <a:lnTo>
                    <a:pt x="7244" y="1958"/>
                  </a:lnTo>
                  <a:lnTo>
                    <a:pt x="7285" y="1971"/>
                  </a:lnTo>
                  <a:lnTo>
                    <a:pt x="7305" y="1983"/>
                  </a:lnTo>
                  <a:lnTo>
                    <a:pt x="7348" y="1994"/>
                  </a:lnTo>
                  <a:lnTo>
                    <a:pt x="7368" y="2006"/>
                  </a:lnTo>
                  <a:lnTo>
                    <a:pt x="7409" y="2017"/>
                  </a:lnTo>
                  <a:lnTo>
                    <a:pt x="7430" y="2027"/>
                  </a:lnTo>
                  <a:lnTo>
                    <a:pt x="7471" y="2038"/>
                  </a:lnTo>
                  <a:lnTo>
                    <a:pt x="7512" y="2048"/>
                  </a:lnTo>
                  <a:lnTo>
                    <a:pt x="7533" y="2057"/>
                  </a:lnTo>
                  <a:lnTo>
                    <a:pt x="7575" y="2066"/>
                  </a:lnTo>
                  <a:lnTo>
                    <a:pt x="7596" y="2075"/>
                  </a:lnTo>
                  <a:lnTo>
                    <a:pt x="7637" y="2084"/>
                  </a:lnTo>
                  <a:lnTo>
                    <a:pt x="7657" y="2092"/>
                  </a:lnTo>
                  <a:lnTo>
                    <a:pt x="7699" y="2100"/>
                  </a:lnTo>
                  <a:lnTo>
                    <a:pt x="7719" y="2108"/>
                  </a:lnTo>
                  <a:lnTo>
                    <a:pt x="7761" y="2116"/>
                  </a:lnTo>
                  <a:lnTo>
                    <a:pt x="7782" y="2123"/>
                  </a:lnTo>
                  <a:lnTo>
                    <a:pt x="7823" y="2130"/>
                  </a:lnTo>
                  <a:lnTo>
                    <a:pt x="7844" y="2137"/>
                  </a:lnTo>
                  <a:lnTo>
                    <a:pt x="7885" y="2143"/>
                  </a:lnTo>
                  <a:lnTo>
                    <a:pt x="7905" y="2150"/>
                  </a:lnTo>
                  <a:lnTo>
                    <a:pt x="7948" y="2156"/>
                  </a:lnTo>
                  <a:lnTo>
                    <a:pt x="7968" y="2162"/>
                  </a:lnTo>
                  <a:lnTo>
                    <a:pt x="8009" y="2167"/>
                  </a:lnTo>
                  <a:lnTo>
                    <a:pt x="8030" y="2173"/>
                  </a:lnTo>
                  <a:lnTo>
                    <a:pt x="8071" y="2178"/>
                  </a:lnTo>
                  <a:lnTo>
                    <a:pt x="8092" y="2182"/>
                  </a:lnTo>
                  <a:lnTo>
                    <a:pt x="8134" y="2187"/>
                  </a:lnTo>
                  <a:lnTo>
                    <a:pt x="8175" y="2191"/>
                  </a:lnTo>
                  <a:lnTo>
                    <a:pt x="8196" y="2196"/>
                  </a:lnTo>
                  <a:lnTo>
                    <a:pt x="8237" y="2200"/>
                  </a:lnTo>
                  <a:lnTo>
                    <a:pt x="8257" y="2204"/>
                  </a:lnTo>
                  <a:lnTo>
                    <a:pt x="8300" y="2207"/>
                  </a:lnTo>
                </a:path>
              </a:pathLst>
            </a:custGeom>
            <a:noFill/>
            <a:ln w="52451">
              <a:solidFill>
                <a:srgbClr val="9900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97935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4">
            <a:extLst>
              <a:ext uri="{FF2B5EF4-FFF2-40B4-BE49-F238E27FC236}">
                <a16:creationId xmlns:a16="http://schemas.microsoft.com/office/drawing/2014/main" id="{FB08185A-07A7-F6DE-97E8-BA36A056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FF6E84-34B6-480C-A90D-B24079D668ED}" type="slidenum">
              <a:rPr lang="en-US" altLang="pt-BR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pt-BR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8BAD252-8E48-C430-3EB6-CC49C4E91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pt-BR" sz="2800" b="1" u="sng" dirty="0" err="1"/>
              <a:t>Risco</a:t>
            </a:r>
            <a:r>
              <a:rPr lang="en-US" altLang="pt-BR" sz="2800" b="1" u="sng" dirty="0"/>
              <a:t> de </a:t>
            </a:r>
            <a:r>
              <a:rPr lang="en-US" altLang="pt-BR" sz="2800" b="1" u="sng" dirty="0" err="1"/>
              <a:t>Produção</a:t>
            </a:r>
            <a:r>
              <a:rPr lang="en-US" altLang="pt-BR" sz="2800" b="1" u="sng" dirty="0"/>
              <a:t>- </a:t>
            </a:r>
            <a:r>
              <a:rPr lang="en-US" altLang="pt-BR" sz="2800" b="1" u="sng" dirty="0" err="1"/>
              <a:t>Lavoura</a:t>
            </a:r>
            <a:br>
              <a:rPr lang="en-US" altLang="pt-BR" sz="2800" b="1" dirty="0"/>
            </a:br>
            <a:r>
              <a:rPr lang="en-US" altLang="pt-BR" sz="2800" b="1" dirty="0" err="1">
                <a:solidFill>
                  <a:srgbClr val="990033"/>
                </a:solidFill>
              </a:rPr>
              <a:t>Risco</a:t>
            </a:r>
            <a:r>
              <a:rPr lang="en-US" altLang="pt-BR" sz="2800" b="1" dirty="0">
                <a:solidFill>
                  <a:srgbClr val="990033"/>
                </a:solidFill>
              </a:rPr>
              <a:t>: </a:t>
            </a:r>
            <a:r>
              <a:rPr lang="en-US" altLang="pt-BR" sz="2800" b="1" dirty="0" err="1">
                <a:solidFill>
                  <a:srgbClr val="990033"/>
                </a:solidFill>
              </a:rPr>
              <a:t>Evento</a:t>
            </a:r>
            <a:r>
              <a:rPr lang="en-US" altLang="pt-BR" sz="2800" b="1" dirty="0">
                <a:solidFill>
                  <a:srgbClr val="990033"/>
                </a:solidFill>
              </a:rPr>
              <a:t> </a:t>
            </a:r>
            <a:r>
              <a:rPr lang="en-US" altLang="pt-BR" sz="2800" b="1" dirty="0" err="1">
                <a:solidFill>
                  <a:srgbClr val="990033"/>
                </a:solidFill>
              </a:rPr>
              <a:t>climático</a:t>
            </a:r>
            <a:r>
              <a:rPr lang="en-US" altLang="pt-BR" sz="2800" b="1" dirty="0">
                <a:solidFill>
                  <a:srgbClr val="990033"/>
                </a:solidFill>
              </a:rPr>
              <a:t> </a:t>
            </a:r>
            <a:r>
              <a:rPr lang="en-US" altLang="pt-BR" sz="2800" b="1" dirty="0" err="1">
                <a:solidFill>
                  <a:srgbClr val="990033"/>
                </a:solidFill>
              </a:rPr>
              <a:t>ruim</a:t>
            </a:r>
            <a:r>
              <a:rPr lang="en-US" altLang="pt-BR" sz="2800" b="1" dirty="0">
                <a:solidFill>
                  <a:srgbClr val="990033"/>
                </a:solidFill>
              </a:rPr>
              <a:t> </a:t>
            </a:r>
            <a:r>
              <a:rPr lang="en-US" altLang="pt-BR" sz="2800" b="1" dirty="0" err="1">
                <a:solidFill>
                  <a:srgbClr val="990033"/>
                </a:solidFill>
              </a:rPr>
              <a:t>causando</a:t>
            </a:r>
            <a:r>
              <a:rPr lang="en-US" altLang="pt-BR" sz="2800" b="1" dirty="0">
                <a:solidFill>
                  <a:srgbClr val="990033"/>
                </a:solidFill>
              </a:rPr>
              <a:t> o </a:t>
            </a:r>
            <a:r>
              <a:rPr lang="en-US" altLang="pt-BR" sz="2800" b="1" dirty="0" err="1">
                <a:solidFill>
                  <a:srgbClr val="990033"/>
                </a:solidFill>
              </a:rPr>
              <a:t>resultado</a:t>
            </a:r>
            <a:r>
              <a:rPr lang="en-US" altLang="pt-BR" sz="2800" b="1" dirty="0">
                <a:solidFill>
                  <a:srgbClr val="990033"/>
                </a:solidFill>
              </a:rPr>
              <a:t> </a:t>
            </a:r>
            <a:r>
              <a:rPr lang="en-US" altLang="pt-BR" sz="2800" b="1" dirty="0" err="1">
                <a:solidFill>
                  <a:srgbClr val="990033"/>
                </a:solidFill>
              </a:rPr>
              <a:t>indesejável</a:t>
            </a:r>
            <a:r>
              <a:rPr lang="en-US" altLang="pt-BR" sz="2800" b="1" dirty="0">
                <a:solidFill>
                  <a:srgbClr val="990033"/>
                </a:solidFill>
              </a:rPr>
              <a:t> à </a:t>
            </a:r>
            <a:r>
              <a:rPr lang="en-US" altLang="pt-BR" sz="2800" b="1" dirty="0" err="1">
                <a:solidFill>
                  <a:srgbClr val="990033"/>
                </a:solidFill>
              </a:rPr>
              <a:t>colheita</a:t>
            </a:r>
            <a:r>
              <a:rPr lang="en-US" altLang="pt-BR" sz="2800" b="1" dirty="0">
                <a:solidFill>
                  <a:srgbClr val="990033"/>
                </a:solidFill>
              </a:rPr>
              <a:t> do </a:t>
            </a:r>
            <a:r>
              <a:rPr lang="en-US" altLang="pt-BR" sz="2800" b="1" dirty="0" err="1">
                <a:solidFill>
                  <a:srgbClr val="990033"/>
                </a:solidFill>
              </a:rPr>
              <a:t>milho</a:t>
            </a:r>
            <a:endParaRPr lang="en-US" altLang="pt-BR" sz="2800" b="1" dirty="0">
              <a:solidFill>
                <a:srgbClr val="990033"/>
              </a:solidFill>
            </a:endParaRPr>
          </a:p>
        </p:txBody>
      </p:sp>
      <p:sp>
        <p:nvSpPr>
          <p:cNvPr id="23556" name="Freeform 3">
            <a:extLst>
              <a:ext uri="{FF2B5EF4-FFF2-40B4-BE49-F238E27FC236}">
                <a16:creationId xmlns:a16="http://schemas.microsoft.com/office/drawing/2014/main" id="{8437464E-1BE5-133A-0C52-E6EC8FA62122}"/>
              </a:ext>
            </a:extLst>
          </p:cNvPr>
          <p:cNvSpPr>
            <a:spLocks/>
          </p:cNvSpPr>
          <p:nvPr/>
        </p:nvSpPr>
        <p:spPr bwMode="auto">
          <a:xfrm>
            <a:off x="1065213" y="2794000"/>
            <a:ext cx="6588125" cy="1751013"/>
          </a:xfrm>
          <a:custGeom>
            <a:avLst/>
            <a:gdLst>
              <a:gd name="T0" fmla="*/ 78124844 w 8300"/>
              <a:gd name="T1" fmla="*/ 1376647690 h 2207"/>
              <a:gd name="T2" fmla="*/ 182081488 w 8300"/>
              <a:gd name="T3" fmla="*/ 1360910788 h 2207"/>
              <a:gd name="T4" fmla="*/ 273437350 w 8300"/>
              <a:gd name="T5" fmla="*/ 1340768188 h 2207"/>
              <a:gd name="T6" fmla="*/ 378023438 w 8300"/>
              <a:gd name="T7" fmla="*/ 1316848256 h 2207"/>
              <a:gd name="T8" fmla="*/ 481980081 w 8300"/>
              <a:gd name="T9" fmla="*/ 1289151784 h 2207"/>
              <a:gd name="T10" fmla="*/ 573335944 w 8300"/>
              <a:gd name="T11" fmla="*/ 1255160552 h 2207"/>
              <a:gd name="T12" fmla="*/ 677922031 w 8300"/>
              <a:gd name="T13" fmla="*/ 1216133669 h 2207"/>
              <a:gd name="T14" fmla="*/ 768647656 w 8300"/>
              <a:gd name="T15" fmla="*/ 1171441185 h 2207"/>
              <a:gd name="T16" fmla="*/ 873234538 w 8300"/>
              <a:gd name="T17" fmla="*/ 1119824781 h 2207"/>
              <a:gd name="T18" fmla="*/ 977820625 w 8300"/>
              <a:gd name="T19" fmla="*/ 1061913616 h 2207"/>
              <a:gd name="T20" fmla="*/ 1069176488 w 8300"/>
              <a:gd name="T21" fmla="*/ 997707690 h 2207"/>
              <a:gd name="T22" fmla="*/ 1173762575 w 8300"/>
              <a:gd name="T23" fmla="*/ 927836956 h 2207"/>
              <a:gd name="T24" fmla="*/ 1277719219 w 8300"/>
              <a:gd name="T25" fmla="*/ 851670667 h 2207"/>
              <a:gd name="T26" fmla="*/ 1368444844 w 8300"/>
              <a:gd name="T27" fmla="*/ 771728633 h 2207"/>
              <a:gd name="T28" fmla="*/ 1473031725 w 8300"/>
              <a:gd name="T29" fmla="*/ 687380107 h 2207"/>
              <a:gd name="T30" fmla="*/ 1564386794 w 8300"/>
              <a:gd name="T31" fmla="*/ 601142518 h 2207"/>
              <a:gd name="T32" fmla="*/ 1668973675 w 8300"/>
              <a:gd name="T33" fmla="*/ 514275771 h 2207"/>
              <a:gd name="T34" fmla="*/ 1773559763 w 8300"/>
              <a:gd name="T35" fmla="*/ 428668135 h 2207"/>
              <a:gd name="T36" fmla="*/ 1864285388 w 8300"/>
              <a:gd name="T37" fmla="*/ 345577926 h 2207"/>
              <a:gd name="T38" fmla="*/ 1968242031 w 8300"/>
              <a:gd name="T39" fmla="*/ 267524162 h 2207"/>
              <a:gd name="T40" fmla="*/ 2060228131 w 8300"/>
              <a:gd name="T41" fmla="*/ 195135205 h 2207"/>
              <a:gd name="T42" fmla="*/ 2147483646 w 8300"/>
              <a:gd name="T43" fmla="*/ 132817549 h 2207"/>
              <a:gd name="T44" fmla="*/ 2147483646 w 8300"/>
              <a:gd name="T45" fmla="*/ 81201145 h 2207"/>
              <a:gd name="T46" fmla="*/ 2147483646 w 8300"/>
              <a:gd name="T47" fmla="*/ 40915152 h 2207"/>
              <a:gd name="T48" fmla="*/ 2147483646 w 8300"/>
              <a:gd name="T49" fmla="*/ 13848632 h 2207"/>
              <a:gd name="T50" fmla="*/ 2147483646 w 8300"/>
              <a:gd name="T51" fmla="*/ 1259111 h 2207"/>
              <a:gd name="T52" fmla="*/ 2147483646 w 8300"/>
              <a:gd name="T53" fmla="*/ 2518222 h 2207"/>
              <a:gd name="T54" fmla="*/ 2147483646 w 8300"/>
              <a:gd name="T55" fmla="*/ 18254330 h 2207"/>
              <a:gd name="T56" fmla="*/ 2147483646 w 8300"/>
              <a:gd name="T57" fmla="*/ 47839865 h 2207"/>
              <a:gd name="T58" fmla="*/ 2147483646 w 8300"/>
              <a:gd name="T59" fmla="*/ 90643286 h 2207"/>
              <a:gd name="T60" fmla="*/ 2147483646 w 8300"/>
              <a:gd name="T61" fmla="*/ 144777912 h 2207"/>
              <a:gd name="T62" fmla="*/ 2147483646 w 8300"/>
              <a:gd name="T63" fmla="*/ 208983838 h 2207"/>
              <a:gd name="T64" fmla="*/ 2147483646 w 8300"/>
              <a:gd name="T65" fmla="*/ 282631111 h 2207"/>
              <a:gd name="T66" fmla="*/ 2147483646 w 8300"/>
              <a:gd name="T67" fmla="*/ 361314828 h 2207"/>
              <a:gd name="T68" fmla="*/ 2147483646 w 8300"/>
              <a:gd name="T69" fmla="*/ 445664147 h 2207"/>
              <a:gd name="T70" fmla="*/ 2147483646 w 8300"/>
              <a:gd name="T71" fmla="*/ 531900943 h 2207"/>
              <a:gd name="T72" fmla="*/ 2147483646 w 8300"/>
              <a:gd name="T73" fmla="*/ 618767690 h 2207"/>
              <a:gd name="T74" fmla="*/ 2147483646 w 8300"/>
              <a:gd name="T75" fmla="*/ 704375326 h 2207"/>
              <a:gd name="T76" fmla="*/ 2147483646 w 8300"/>
              <a:gd name="T77" fmla="*/ 788094693 h 2207"/>
              <a:gd name="T78" fmla="*/ 2147483646 w 8300"/>
              <a:gd name="T79" fmla="*/ 867407569 h 2207"/>
              <a:gd name="T80" fmla="*/ 2147483646 w 8300"/>
              <a:gd name="T81" fmla="*/ 942314747 h 2207"/>
              <a:gd name="T82" fmla="*/ 2147483646 w 8300"/>
              <a:gd name="T83" fmla="*/ 1010926370 h 2207"/>
              <a:gd name="T84" fmla="*/ 2147483646 w 8300"/>
              <a:gd name="T85" fmla="*/ 1073873185 h 2207"/>
              <a:gd name="T86" fmla="*/ 2147483646 w 8300"/>
              <a:gd name="T87" fmla="*/ 1130525239 h 2207"/>
              <a:gd name="T88" fmla="*/ 2147483646 w 8300"/>
              <a:gd name="T89" fmla="*/ 1180883326 h 2207"/>
              <a:gd name="T90" fmla="*/ 2147483646 w 8300"/>
              <a:gd name="T91" fmla="*/ 1224316700 h 2207"/>
              <a:gd name="T92" fmla="*/ 2147483646 w 8300"/>
              <a:gd name="T93" fmla="*/ 1262713630 h 2207"/>
              <a:gd name="T94" fmla="*/ 2147483646 w 8300"/>
              <a:gd name="T95" fmla="*/ 1294816593 h 2207"/>
              <a:gd name="T96" fmla="*/ 2147483646 w 8300"/>
              <a:gd name="T97" fmla="*/ 1321883906 h 2207"/>
              <a:gd name="T98" fmla="*/ 2147483646 w 8300"/>
              <a:gd name="T99" fmla="*/ 1345174679 h 2207"/>
              <a:gd name="T100" fmla="*/ 2147483646 w 8300"/>
              <a:gd name="T101" fmla="*/ 1364058168 h 2207"/>
              <a:gd name="T102" fmla="*/ 2147483646 w 8300"/>
              <a:gd name="T103" fmla="*/ 1379165912 h 220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300" h="2207">
                <a:moveTo>
                  <a:pt x="0" y="2204"/>
                </a:moveTo>
                <a:lnTo>
                  <a:pt x="41" y="2200"/>
                </a:lnTo>
                <a:lnTo>
                  <a:pt x="61" y="2196"/>
                </a:lnTo>
                <a:lnTo>
                  <a:pt x="102" y="2191"/>
                </a:lnTo>
                <a:lnTo>
                  <a:pt x="124" y="2187"/>
                </a:lnTo>
                <a:lnTo>
                  <a:pt x="165" y="2182"/>
                </a:lnTo>
                <a:lnTo>
                  <a:pt x="186" y="2178"/>
                </a:lnTo>
                <a:lnTo>
                  <a:pt x="227" y="2173"/>
                </a:lnTo>
                <a:lnTo>
                  <a:pt x="248" y="2167"/>
                </a:lnTo>
                <a:lnTo>
                  <a:pt x="289" y="2162"/>
                </a:lnTo>
                <a:lnTo>
                  <a:pt x="310" y="2156"/>
                </a:lnTo>
                <a:lnTo>
                  <a:pt x="352" y="2150"/>
                </a:lnTo>
                <a:lnTo>
                  <a:pt x="372" y="2143"/>
                </a:lnTo>
                <a:lnTo>
                  <a:pt x="413" y="2137"/>
                </a:lnTo>
                <a:lnTo>
                  <a:pt x="434" y="2130"/>
                </a:lnTo>
                <a:lnTo>
                  <a:pt x="475" y="2123"/>
                </a:lnTo>
                <a:lnTo>
                  <a:pt x="497" y="2116"/>
                </a:lnTo>
                <a:lnTo>
                  <a:pt x="538" y="2108"/>
                </a:lnTo>
                <a:lnTo>
                  <a:pt x="579" y="2100"/>
                </a:lnTo>
                <a:lnTo>
                  <a:pt x="600" y="2092"/>
                </a:lnTo>
                <a:lnTo>
                  <a:pt x="641" y="2084"/>
                </a:lnTo>
                <a:lnTo>
                  <a:pt x="661" y="2075"/>
                </a:lnTo>
                <a:lnTo>
                  <a:pt x="704" y="2066"/>
                </a:lnTo>
                <a:lnTo>
                  <a:pt x="724" y="2057"/>
                </a:lnTo>
                <a:lnTo>
                  <a:pt x="765" y="2048"/>
                </a:lnTo>
                <a:lnTo>
                  <a:pt x="786" y="2038"/>
                </a:lnTo>
                <a:lnTo>
                  <a:pt x="827" y="2027"/>
                </a:lnTo>
                <a:lnTo>
                  <a:pt x="848" y="2017"/>
                </a:lnTo>
                <a:lnTo>
                  <a:pt x="890" y="2006"/>
                </a:lnTo>
                <a:lnTo>
                  <a:pt x="910" y="1994"/>
                </a:lnTo>
                <a:lnTo>
                  <a:pt x="952" y="1983"/>
                </a:lnTo>
                <a:lnTo>
                  <a:pt x="972" y="1971"/>
                </a:lnTo>
                <a:lnTo>
                  <a:pt x="1013" y="1958"/>
                </a:lnTo>
                <a:lnTo>
                  <a:pt x="1034" y="1945"/>
                </a:lnTo>
                <a:lnTo>
                  <a:pt x="1076" y="1932"/>
                </a:lnTo>
                <a:lnTo>
                  <a:pt x="1097" y="1919"/>
                </a:lnTo>
                <a:lnTo>
                  <a:pt x="1138" y="1905"/>
                </a:lnTo>
                <a:lnTo>
                  <a:pt x="1158" y="1890"/>
                </a:lnTo>
                <a:lnTo>
                  <a:pt x="1200" y="1876"/>
                </a:lnTo>
                <a:lnTo>
                  <a:pt x="1220" y="1861"/>
                </a:lnTo>
                <a:lnTo>
                  <a:pt x="1262" y="1845"/>
                </a:lnTo>
                <a:lnTo>
                  <a:pt x="1304" y="1829"/>
                </a:lnTo>
                <a:lnTo>
                  <a:pt x="1324" y="1813"/>
                </a:lnTo>
                <a:lnTo>
                  <a:pt x="1365" y="1796"/>
                </a:lnTo>
                <a:lnTo>
                  <a:pt x="1386" y="1779"/>
                </a:lnTo>
                <a:lnTo>
                  <a:pt x="1427" y="1761"/>
                </a:lnTo>
                <a:lnTo>
                  <a:pt x="1449" y="1743"/>
                </a:lnTo>
                <a:lnTo>
                  <a:pt x="1490" y="1725"/>
                </a:lnTo>
                <a:lnTo>
                  <a:pt x="1510" y="1706"/>
                </a:lnTo>
                <a:lnTo>
                  <a:pt x="1552" y="1687"/>
                </a:lnTo>
                <a:lnTo>
                  <a:pt x="1572" y="1667"/>
                </a:lnTo>
                <a:lnTo>
                  <a:pt x="1613" y="1647"/>
                </a:lnTo>
                <a:lnTo>
                  <a:pt x="1635" y="1627"/>
                </a:lnTo>
                <a:lnTo>
                  <a:pt x="1676" y="1606"/>
                </a:lnTo>
                <a:lnTo>
                  <a:pt x="1697" y="1585"/>
                </a:lnTo>
                <a:lnTo>
                  <a:pt x="1738" y="1564"/>
                </a:lnTo>
                <a:lnTo>
                  <a:pt x="1759" y="1542"/>
                </a:lnTo>
                <a:lnTo>
                  <a:pt x="1800" y="1519"/>
                </a:lnTo>
                <a:lnTo>
                  <a:pt x="1820" y="1497"/>
                </a:lnTo>
                <a:lnTo>
                  <a:pt x="1863" y="1474"/>
                </a:lnTo>
                <a:lnTo>
                  <a:pt x="1883" y="1450"/>
                </a:lnTo>
                <a:lnTo>
                  <a:pt x="1924" y="1427"/>
                </a:lnTo>
                <a:lnTo>
                  <a:pt x="1965" y="1402"/>
                </a:lnTo>
                <a:lnTo>
                  <a:pt x="1986" y="1378"/>
                </a:lnTo>
                <a:lnTo>
                  <a:pt x="2028" y="1353"/>
                </a:lnTo>
                <a:lnTo>
                  <a:pt x="2049" y="1328"/>
                </a:lnTo>
                <a:lnTo>
                  <a:pt x="2090" y="1303"/>
                </a:lnTo>
                <a:lnTo>
                  <a:pt x="2111" y="1278"/>
                </a:lnTo>
                <a:lnTo>
                  <a:pt x="2152" y="1252"/>
                </a:lnTo>
                <a:lnTo>
                  <a:pt x="2172" y="1226"/>
                </a:lnTo>
                <a:lnTo>
                  <a:pt x="2215" y="1199"/>
                </a:lnTo>
                <a:lnTo>
                  <a:pt x="2235" y="1173"/>
                </a:lnTo>
                <a:lnTo>
                  <a:pt x="2276" y="1146"/>
                </a:lnTo>
                <a:lnTo>
                  <a:pt x="2297" y="1119"/>
                </a:lnTo>
                <a:lnTo>
                  <a:pt x="2338" y="1092"/>
                </a:lnTo>
                <a:lnTo>
                  <a:pt x="2359" y="1065"/>
                </a:lnTo>
                <a:lnTo>
                  <a:pt x="2401" y="1038"/>
                </a:lnTo>
                <a:lnTo>
                  <a:pt x="2421" y="1010"/>
                </a:lnTo>
                <a:lnTo>
                  <a:pt x="2463" y="983"/>
                </a:lnTo>
                <a:lnTo>
                  <a:pt x="2483" y="955"/>
                </a:lnTo>
                <a:lnTo>
                  <a:pt x="2524" y="928"/>
                </a:lnTo>
                <a:lnTo>
                  <a:pt x="2545" y="900"/>
                </a:lnTo>
                <a:lnTo>
                  <a:pt x="2586" y="872"/>
                </a:lnTo>
                <a:lnTo>
                  <a:pt x="2608" y="845"/>
                </a:lnTo>
                <a:lnTo>
                  <a:pt x="2649" y="817"/>
                </a:lnTo>
                <a:lnTo>
                  <a:pt x="2690" y="790"/>
                </a:lnTo>
                <a:lnTo>
                  <a:pt x="2711" y="762"/>
                </a:lnTo>
                <a:lnTo>
                  <a:pt x="2752" y="735"/>
                </a:lnTo>
                <a:lnTo>
                  <a:pt x="2772" y="708"/>
                </a:lnTo>
                <a:lnTo>
                  <a:pt x="2815" y="681"/>
                </a:lnTo>
                <a:lnTo>
                  <a:pt x="2835" y="654"/>
                </a:lnTo>
                <a:lnTo>
                  <a:pt x="2876" y="627"/>
                </a:lnTo>
                <a:lnTo>
                  <a:pt x="2897" y="601"/>
                </a:lnTo>
                <a:lnTo>
                  <a:pt x="2938" y="574"/>
                </a:lnTo>
                <a:lnTo>
                  <a:pt x="2959" y="549"/>
                </a:lnTo>
                <a:lnTo>
                  <a:pt x="3001" y="523"/>
                </a:lnTo>
                <a:lnTo>
                  <a:pt x="3021" y="498"/>
                </a:lnTo>
                <a:lnTo>
                  <a:pt x="3063" y="473"/>
                </a:lnTo>
                <a:lnTo>
                  <a:pt x="3083" y="449"/>
                </a:lnTo>
                <a:lnTo>
                  <a:pt x="3124" y="425"/>
                </a:lnTo>
                <a:lnTo>
                  <a:pt x="3145" y="401"/>
                </a:lnTo>
                <a:lnTo>
                  <a:pt x="3187" y="378"/>
                </a:lnTo>
                <a:lnTo>
                  <a:pt x="3208" y="354"/>
                </a:lnTo>
                <a:lnTo>
                  <a:pt x="3249" y="332"/>
                </a:lnTo>
                <a:lnTo>
                  <a:pt x="3270" y="310"/>
                </a:lnTo>
                <a:lnTo>
                  <a:pt x="3311" y="289"/>
                </a:lnTo>
                <a:lnTo>
                  <a:pt x="3353" y="269"/>
                </a:lnTo>
                <a:lnTo>
                  <a:pt x="3373" y="249"/>
                </a:lnTo>
                <a:lnTo>
                  <a:pt x="3415" y="230"/>
                </a:lnTo>
                <a:lnTo>
                  <a:pt x="3435" y="211"/>
                </a:lnTo>
                <a:lnTo>
                  <a:pt x="3476" y="193"/>
                </a:lnTo>
                <a:lnTo>
                  <a:pt x="3497" y="176"/>
                </a:lnTo>
                <a:lnTo>
                  <a:pt x="3538" y="159"/>
                </a:lnTo>
                <a:lnTo>
                  <a:pt x="3560" y="144"/>
                </a:lnTo>
                <a:lnTo>
                  <a:pt x="3601" y="129"/>
                </a:lnTo>
                <a:lnTo>
                  <a:pt x="3622" y="114"/>
                </a:lnTo>
                <a:lnTo>
                  <a:pt x="3663" y="101"/>
                </a:lnTo>
                <a:lnTo>
                  <a:pt x="3683" y="88"/>
                </a:lnTo>
                <a:lnTo>
                  <a:pt x="3726" y="76"/>
                </a:lnTo>
                <a:lnTo>
                  <a:pt x="3746" y="65"/>
                </a:lnTo>
                <a:lnTo>
                  <a:pt x="3787" y="55"/>
                </a:lnTo>
                <a:lnTo>
                  <a:pt x="3808" y="45"/>
                </a:lnTo>
                <a:lnTo>
                  <a:pt x="3849" y="37"/>
                </a:lnTo>
                <a:lnTo>
                  <a:pt x="3870" y="29"/>
                </a:lnTo>
                <a:lnTo>
                  <a:pt x="3911" y="22"/>
                </a:lnTo>
                <a:lnTo>
                  <a:pt x="3932" y="17"/>
                </a:lnTo>
                <a:lnTo>
                  <a:pt x="3974" y="12"/>
                </a:lnTo>
                <a:lnTo>
                  <a:pt x="3994" y="7"/>
                </a:lnTo>
                <a:lnTo>
                  <a:pt x="4035" y="4"/>
                </a:lnTo>
                <a:lnTo>
                  <a:pt x="4077" y="2"/>
                </a:lnTo>
                <a:lnTo>
                  <a:pt x="4097" y="1"/>
                </a:lnTo>
                <a:lnTo>
                  <a:pt x="4139" y="0"/>
                </a:lnTo>
                <a:lnTo>
                  <a:pt x="4160" y="1"/>
                </a:lnTo>
                <a:lnTo>
                  <a:pt x="4201" y="2"/>
                </a:lnTo>
                <a:lnTo>
                  <a:pt x="4222" y="4"/>
                </a:lnTo>
                <a:lnTo>
                  <a:pt x="4263" y="7"/>
                </a:lnTo>
                <a:lnTo>
                  <a:pt x="4283" y="12"/>
                </a:lnTo>
                <a:lnTo>
                  <a:pt x="4326" y="17"/>
                </a:lnTo>
                <a:lnTo>
                  <a:pt x="4346" y="22"/>
                </a:lnTo>
                <a:lnTo>
                  <a:pt x="4387" y="29"/>
                </a:lnTo>
                <a:lnTo>
                  <a:pt x="4408" y="37"/>
                </a:lnTo>
                <a:lnTo>
                  <a:pt x="4449" y="45"/>
                </a:lnTo>
                <a:lnTo>
                  <a:pt x="4470" y="55"/>
                </a:lnTo>
                <a:lnTo>
                  <a:pt x="4512" y="65"/>
                </a:lnTo>
                <a:lnTo>
                  <a:pt x="4532" y="76"/>
                </a:lnTo>
                <a:lnTo>
                  <a:pt x="4574" y="88"/>
                </a:lnTo>
                <a:lnTo>
                  <a:pt x="4594" y="101"/>
                </a:lnTo>
                <a:lnTo>
                  <a:pt x="4635" y="114"/>
                </a:lnTo>
                <a:lnTo>
                  <a:pt x="4656" y="129"/>
                </a:lnTo>
                <a:lnTo>
                  <a:pt x="4698" y="144"/>
                </a:lnTo>
                <a:lnTo>
                  <a:pt x="4739" y="159"/>
                </a:lnTo>
                <a:lnTo>
                  <a:pt x="4760" y="176"/>
                </a:lnTo>
                <a:lnTo>
                  <a:pt x="4801" y="193"/>
                </a:lnTo>
                <a:lnTo>
                  <a:pt x="4822" y="211"/>
                </a:lnTo>
                <a:lnTo>
                  <a:pt x="4863" y="230"/>
                </a:lnTo>
                <a:lnTo>
                  <a:pt x="4884" y="249"/>
                </a:lnTo>
                <a:lnTo>
                  <a:pt x="4926" y="269"/>
                </a:lnTo>
                <a:lnTo>
                  <a:pt x="4946" y="289"/>
                </a:lnTo>
                <a:lnTo>
                  <a:pt x="4987" y="310"/>
                </a:lnTo>
                <a:lnTo>
                  <a:pt x="5008" y="332"/>
                </a:lnTo>
                <a:lnTo>
                  <a:pt x="5049" y="354"/>
                </a:lnTo>
                <a:lnTo>
                  <a:pt x="5071" y="378"/>
                </a:lnTo>
                <a:lnTo>
                  <a:pt x="5112" y="401"/>
                </a:lnTo>
                <a:lnTo>
                  <a:pt x="5133" y="425"/>
                </a:lnTo>
                <a:lnTo>
                  <a:pt x="5174" y="449"/>
                </a:lnTo>
                <a:lnTo>
                  <a:pt x="5194" y="473"/>
                </a:lnTo>
                <a:lnTo>
                  <a:pt x="5235" y="498"/>
                </a:lnTo>
                <a:lnTo>
                  <a:pt x="5257" y="523"/>
                </a:lnTo>
                <a:lnTo>
                  <a:pt x="5298" y="549"/>
                </a:lnTo>
                <a:lnTo>
                  <a:pt x="5319" y="574"/>
                </a:lnTo>
                <a:lnTo>
                  <a:pt x="5360" y="601"/>
                </a:lnTo>
                <a:lnTo>
                  <a:pt x="5401" y="627"/>
                </a:lnTo>
                <a:lnTo>
                  <a:pt x="5422" y="654"/>
                </a:lnTo>
                <a:lnTo>
                  <a:pt x="5464" y="681"/>
                </a:lnTo>
                <a:lnTo>
                  <a:pt x="5485" y="708"/>
                </a:lnTo>
                <a:lnTo>
                  <a:pt x="5526" y="735"/>
                </a:lnTo>
                <a:lnTo>
                  <a:pt x="5546" y="762"/>
                </a:lnTo>
                <a:lnTo>
                  <a:pt x="5588" y="790"/>
                </a:lnTo>
                <a:lnTo>
                  <a:pt x="5608" y="817"/>
                </a:lnTo>
                <a:lnTo>
                  <a:pt x="5650" y="845"/>
                </a:lnTo>
                <a:lnTo>
                  <a:pt x="5671" y="872"/>
                </a:lnTo>
                <a:lnTo>
                  <a:pt x="5712" y="900"/>
                </a:lnTo>
                <a:lnTo>
                  <a:pt x="5733" y="928"/>
                </a:lnTo>
                <a:lnTo>
                  <a:pt x="5774" y="955"/>
                </a:lnTo>
                <a:lnTo>
                  <a:pt x="5794" y="983"/>
                </a:lnTo>
                <a:lnTo>
                  <a:pt x="5837" y="1010"/>
                </a:lnTo>
                <a:lnTo>
                  <a:pt x="5857" y="1038"/>
                </a:lnTo>
                <a:lnTo>
                  <a:pt x="5898" y="1065"/>
                </a:lnTo>
                <a:lnTo>
                  <a:pt x="5919" y="1092"/>
                </a:lnTo>
                <a:lnTo>
                  <a:pt x="5960" y="1119"/>
                </a:lnTo>
                <a:lnTo>
                  <a:pt x="5981" y="1146"/>
                </a:lnTo>
                <a:lnTo>
                  <a:pt x="6023" y="1173"/>
                </a:lnTo>
                <a:lnTo>
                  <a:pt x="6043" y="1199"/>
                </a:lnTo>
                <a:lnTo>
                  <a:pt x="6085" y="1226"/>
                </a:lnTo>
                <a:lnTo>
                  <a:pt x="6126" y="1252"/>
                </a:lnTo>
                <a:lnTo>
                  <a:pt x="6146" y="1278"/>
                </a:lnTo>
                <a:lnTo>
                  <a:pt x="6188" y="1303"/>
                </a:lnTo>
                <a:lnTo>
                  <a:pt x="6208" y="1328"/>
                </a:lnTo>
                <a:lnTo>
                  <a:pt x="6250" y="1353"/>
                </a:lnTo>
                <a:lnTo>
                  <a:pt x="6271" y="1378"/>
                </a:lnTo>
                <a:lnTo>
                  <a:pt x="6312" y="1402"/>
                </a:lnTo>
                <a:lnTo>
                  <a:pt x="6333" y="1427"/>
                </a:lnTo>
                <a:lnTo>
                  <a:pt x="6374" y="1450"/>
                </a:lnTo>
                <a:lnTo>
                  <a:pt x="6394" y="1474"/>
                </a:lnTo>
                <a:lnTo>
                  <a:pt x="6437" y="1497"/>
                </a:lnTo>
                <a:lnTo>
                  <a:pt x="6457" y="1519"/>
                </a:lnTo>
                <a:lnTo>
                  <a:pt x="6498" y="1542"/>
                </a:lnTo>
                <a:lnTo>
                  <a:pt x="6519" y="1564"/>
                </a:lnTo>
                <a:lnTo>
                  <a:pt x="6560" y="1585"/>
                </a:lnTo>
                <a:lnTo>
                  <a:pt x="6581" y="1606"/>
                </a:lnTo>
                <a:lnTo>
                  <a:pt x="6623" y="1627"/>
                </a:lnTo>
                <a:lnTo>
                  <a:pt x="6644" y="1647"/>
                </a:lnTo>
                <a:lnTo>
                  <a:pt x="6685" y="1667"/>
                </a:lnTo>
                <a:lnTo>
                  <a:pt x="6705" y="1687"/>
                </a:lnTo>
                <a:lnTo>
                  <a:pt x="6746" y="1706"/>
                </a:lnTo>
                <a:lnTo>
                  <a:pt x="6789" y="1725"/>
                </a:lnTo>
                <a:lnTo>
                  <a:pt x="6809" y="1743"/>
                </a:lnTo>
                <a:lnTo>
                  <a:pt x="6850" y="1761"/>
                </a:lnTo>
                <a:lnTo>
                  <a:pt x="6871" y="1779"/>
                </a:lnTo>
                <a:lnTo>
                  <a:pt x="6912" y="1796"/>
                </a:lnTo>
                <a:lnTo>
                  <a:pt x="6933" y="1813"/>
                </a:lnTo>
                <a:lnTo>
                  <a:pt x="6975" y="1829"/>
                </a:lnTo>
                <a:lnTo>
                  <a:pt x="6996" y="1845"/>
                </a:lnTo>
                <a:lnTo>
                  <a:pt x="7037" y="1861"/>
                </a:lnTo>
                <a:lnTo>
                  <a:pt x="7057" y="1876"/>
                </a:lnTo>
                <a:lnTo>
                  <a:pt x="7098" y="1890"/>
                </a:lnTo>
                <a:lnTo>
                  <a:pt x="7119" y="1905"/>
                </a:lnTo>
                <a:lnTo>
                  <a:pt x="7160" y="1919"/>
                </a:lnTo>
                <a:lnTo>
                  <a:pt x="7182" y="1932"/>
                </a:lnTo>
                <a:lnTo>
                  <a:pt x="7223" y="1945"/>
                </a:lnTo>
                <a:lnTo>
                  <a:pt x="7244" y="1958"/>
                </a:lnTo>
                <a:lnTo>
                  <a:pt x="7285" y="1971"/>
                </a:lnTo>
                <a:lnTo>
                  <a:pt x="7305" y="1983"/>
                </a:lnTo>
                <a:lnTo>
                  <a:pt x="7348" y="1994"/>
                </a:lnTo>
                <a:lnTo>
                  <a:pt x="7368" y="2006"/>
                </a:lnTo>
                <a:lnTo>
                  <a:pt x="7409" y="2017"/>
                </a:lnTo>
                <a:lnTo>
                  <a:pt x="7430" y="2027"/>
                </a:lnTo>
                <a:lnTo>
                  <a:pt x="7471" y="2038"/>
                </a:lnTo>
                <a:lnTo>
                  <a:pt x="7512" y="2048"/>
                </a:lnTo>
                <a:lnTo>
                  <a:pt x="7533" y="2057"/>
                </a:lnTo>
                <a:lnTo>
                  <a:pt x="7575" y="2066"/>
                </a:lnTo>
                <a:lnTo>
                  <a:pt x="7596" y="2075"/>
                </a:lnTo>
                <a:lnTo>
                  <a:pt x="7637" y="2084"/>
                </a:lnTo>
                <a:lnTo>
                  <a:pt x="7657" y="2092"/>
                </a:lnTo>
                <a:lnTo>
                  <a:pt x="7699" y="2100"/>
                </a:lnTo>
                <a:lnTo>
                  <a:pt x="7719" y="2108"/>
                </a:lnTo>
                <a:lnTo>
                  <a:pt x="7761" y="2116"/>
                </a:lnTo>
                <a:lnTo>
                  <a:pt x="7782" y="2123"/>
                </a:lnTo>
                <a:lnTo>
                  <a:pt x="7823" y="2130"/>
                </a:lnTo>
                <a:lnTo>
                  <a:pt x="7844" y="2137"/>
                </a:lnTo>
                <a:lnTo>
                  <a:pt x="7885" y="2143"/>
                </a:lnTo>
                <a:lnTo>
                  <a:pt x="7905" y="2150"/>
                </a:lnTo>
                <a:lnTo>
                  <a:pt x="7948" y="2156"/>
                </a:lnTo>
                <a:lnTo>
                  <a:pt x="7968" y="2162"/>
                </a:lnTo>
                <a:lnTo>
                  <a:pt x="8009" y="2167"/>
                </a:lnTo>
                <a:lnTo>
                  <a:pt x="8030" y="2173"/>
                </a:lnTo>
                <a:lnTo>
                  <a:pt x="8071" y="2178"/>
                </a:lnTo>
                <a:lnTo>
                  <a:pt x="8092" y="2182"/>
                </a:lnTo>
                <a:lnTo>
                  <a:pt x="8134" y="2187"/>
                </a:lnTo>
                <a:lnTo>
                  <a:pt x="8175" y="2191"/>
                </a:lnTo>
                <a:lnTo>
                  <a:pt x="8196" y="2196"/>
                </a:lnTo>
                <a:lnTo>
                  <a:pt x="8237" y="2200"/>
                </a:lnTo>
                <a:lnTo>
                  <a:pt x="8257" y="2204"/>
                </a:lnTo>
                <a:lnTo>
                  <a:pt x="8300" y="2207"/>
                </a:lnTo>
              </a:path>
            </a:pathLst>
          </a:custGeom>
          <a:noFill/>
          <a:ln w="52388">
            <a:solidFill>
              <a:srgbClr val="0082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7" name="Line 4">
            <a:extLst>
              <a:ext uri="{FF2B5EF4-FFF2-40B4-BE49-F238E27FC236}">
                <a16:creationId xmlns:a16="http://schemas.microsoft.com/office/drawing/2014/main" id="{25C1BC85-B1FA-FED0-36B8-0A680DCDCB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36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8" name="Line 5">
            <a:extLst>
              <a:ext uri="{FF2B5EF4-FFF2-40B4-BE49-F238E27FC236}">
                <a16:creationId xmlns:a16="http://schemas.microsoft.com/office/drawing/2014/main" id="{9A0E1202-8D21-2715-A796-91D063A7E0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48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59" name="Line 6">
            <a:extLst>
              <a:ext uri="{FF2B5EF4-FFF2-40B4-BE49-F238E27FC236}">
                <a16:creationId xmlns:a16="http://schemas.microsoft.com/office/drawing/2014/main" id="{9913E9FA-9625-5103-5B68-D7A4BB5747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4375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0" name="Line 7">
            <a:extLst>
              <a:ext uri="{FF2B5EF4-FFF2-40B4-BE49-F238E27FC236}">
                <a16:creationId xmlns:a16="http://schemas.microsoft.com/office/drawing/2014/main" id="{2B013DD2-3593-DF43-8FCC-27507215D2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955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1" name="Line 8">
            <a:extLst>
              <a:ext uri="{FF2B5EF4-FFF2-40B4-BE49-F238E27FC236}">
                <a16:creationId xmlns:a16="http://schemas.microsoft.com/office/drawing/2014/main" id="{E9B4B2FD-4048-D9D5-EBD0-81BECBC506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67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2" name="Line 9">
            <a:extLst>
              <a:ext uri="{FF2B5EF4-FFF2-40B4-BE49-F238E27FC236}">
                <a16:creationId xmlns:a16="http://schemas.microsoft.com/office/drawing/2014/main" id="{1167F2D6-0A5B-C8CF-D4FC-DA7F940DFF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454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3" name="Line 10">
            <a:extLst>
              <a:ext uri="{FF2B5EF4-FFF2-40B4-BE49-F238E27FC236}">
                <a16:creationId xmlns:a16="http://schemas.microsoft.com/office/drawing/2014/main" id="{E8D577F6-2C13-9919-C80F-3DC468466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4598988"/>
            <a:ext cx="73929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4" name="Line 12">
            <a:extLst>
              <a:ext uri="{FF2B5EF4-FFF2-40B4-BE49-F238E27FC236}">
                <a16:creationId xmlns:a16="http://schemas.microsoft.com/office/drawing/2014/main" id="{03796CC2-9C34-3889-28B1-E658724B5A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78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5" name="Line 13">
            <a:extLst>
              <a:ext uri="{FF2B5EF4-FFF2-40B4-BE49-F238E27FC236}">
                <a16:creationId xmlns:a16="http://schemas.microsoft.com/office/drawing/2014/main" id="{E0CD90B8-872E-259A-CAC7-4533FC043E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74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6" name="Line 14">
            <a:extLst>
              <a:ext uri="{FF2B5EF4-FFF2-40B4-BE49-F238E27FC236}">
                <a16:creationId xmlns:a16="http://schemas.microsoft.com/office/drawing/2014/main" id="{883A60C7-E07C-1FC1-B665-3811D2A5E3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7" name="Line 15">
            <a:extLst>
              <a:ext uri="{FF2B5EF4-FFF2-40B4-BE49-F238E27FC236}">
                <a16:creationId xmlns:a16="http://schemas.microsoft.com/office/drawing/2014/main" id="{295080D7-41E2-F3C1-0C85-5F9B56C8B6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97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8" name="Line 16">
            <a:extLst>
              <a:ext uri="{FF2B5EF4-FFF2-40B4-BE49-F238E27FC236}">
                <a16:creationId xmlns:a16="http://schemas.microsoft.com/office/drawing/2014/main" id="{20A30465-8D42-1D5C-3616-AF73152431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9" name="Line 17">
            <a:extLst>
              <a:ext uri="{FF2B5EF4-FFF2-40B4-BE49-F238E27FC236}">
                <a16:creationId xmlns:a16="http://schemas.microsoft.com/office/drawing/2014/main" id="{9451DF03-C2A4-99E7-CC4F-8B8AF4BE70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05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0" name="Line 18">
            <a:extLst>
              <a:ext uri="{FF2B5EF4-FFF2-40B4-BE49-F238E27FC236}">
                <a16:creationId xmlns:a16="http://schemas.microsoft.com/office/drawing/2014/main" id="{189698D6-47F0-CBFC-8D44-8E7266AD9D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16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1" name="Line 19">
            <a:extLst>
              <a:ext uri="{FF2B5EF4-FFF2-40B4-BE49-F238E27FC236}">
                <a16:creationId xmlns:a16="http://schemas.microsoft.com/office/drawing/2014/main" id="{736F8167-3F2F-AF1C-BA0C-D9CAAEC75C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2825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2" name="Line 20">
            <a:extLst>
              <a:ext uri="{FF2B5EF4-FFF2-40B4-BE49-F238E27FC236}">
                <a16:creationId xmlns:a16="http://schemas.microsoft.com/office/drawing/2014/main" id="{2F77CC9B-A342-6574-111D-DD89D4656D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24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3" name="Line 21">
            <a:extLst>
              <a:ext uri="{FF2B5EF4-FFF2-40B4-BE49-F238E27FC236}">
                <a16:creationId xmlns:a16="http://schemas.microsoft.com/office/drawing/2014/main" id="{229F0317-0682-2C1B-46C1-721DA88E01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3563" y="4576763"/>
            <a:ext cx="1587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4" name="Line 22">
            <a:extLst>
              <a:ext uri="{FF2B5EF4-FFF2-40B4-BE49-F238E27FC236}">
                <a16:creationId xmlns:a16="http://schemas.microsoft.com/office/drawing/2014/main" id="{0BE6DD60-E321-0A46-6AE4-8EF96A5DCD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4725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5" name="Line 23">
            <a:extLst>
              <a:ext uri="{FF2B5EF4-FFF2-40B4-BE49-F238E27FC236}">
                <a16:creationId xmlns:a16="http://schemas.microsoft.com/office/drawing/2014/main" id="{1B3929C5-117A-C4D3-0004-E15EB116D5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34300" y="4576763"/>
            <a:ext cx="1588" cy="222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6" name="Rectangle 24">
            <a:extLst>
              <a:ext uri="{FF2B5EF4-FFF2-40B4-BE49-F238E27FC236}">
                <a16:creationId xmlns:a16="http://schemas.microsoft.com/office/drawing/2014/main" id="{E3F5374A-35BE-C10F-615A-68186E03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488" y="4849813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2400"/>
              <a:t>160</a:t>
            </a:r>
          </a:p>
        </p:txBody>
      </p:sp>
      <p:sp>
        <p:nvSpPr>
          <p:cNvPr id="23577" name="Line 25">
            <a:extLst>
              <a:ext uri="{FF2B5EF4-FFF2-40B4-BE49-F238E27FC236}">
                <a16:creationId xmlns:a16="http://schemas.microsoft.com/office/drawing/2014/main" id="{3876CAD1-BEC6-9254-1DEB-8D330CF25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824163"/>
            <a:ext cx="1588" cy="18161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8" name="Line 26">
            <a:extLst>
              <a:ext uri="{FF2B5EF4-FFF2-40B4-BE49-F238E27FC236}">
                <a16:creationId xmlns:a16="http://schemas.microsoft.com/office/drawing/2014/main" id="{9C0C6556-EF98-324E-76BC-142C231EF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733800"/>
            <a:ext cx="1588" cy="8826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9" name="Rectangle 27">
            <a:extLst>
              <a:ext uri="{FF2B5EF4-FFF2-40B4-BE49-F238E27FC236}">
                <a16:creationId xmlns:a16="http://schemas.microsoft.com/office/drawing/2014/main" id="{57297A1C-B38B-A7BC-2A12-118EC789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852988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2400"/>
              <a:t>195</a:t>
            </a:r>
          </a:p>
        </p:txBody>
      </p:sp>
      <p:sp>
        <p:nvSpPr>
          <p:cNvPr id="23580" name="Rectangle 28">
            <a:extLst>
              <a:ext uri="{FF2B5EF4-FFF2-40B4-BE49-F238E27FC236}">
                <a16:creationId xmlns:a16="http://schemas.microsoft.com/office/drawing/2014/main" id="{32BF722B-B106-DEDF-A5DF-B434F9035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832350"/>
            <a:ext cx="30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2400"/>
              <a:t>95</a:t>
            </a:r>
          </a:p>
        </p:txBody>
      </p:sp>
      <p:sp>
        <p:nvSpPr>
          <p:cNvPr id="23581" name="Line 29">
            <a:extLst>
              <a:ext uri="{FF2B5EF4-FFF2-40B4-BE49-F238E27FC236}">
                <a16:creationId xmlns:a16="http://schemas.microsoft.com/office/drawing/2014/main" id="{544989DF-C9D8-7667-B043-1A3A29146C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5813" y="3733800"/>
            <a:ext cx="1587" cy="8826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7441" name="Group 33">
            <a:extLst>
              <a:ext uri="{FF2B5EF4-FFF2-40B4-BE49-F238E27FC236}">
                <a16:creationId xmlns:a16="http://schemas.microsoft.com/office/drawing/2014/main" id="{F190388F-A55C-61D9-7FF4-B0646D7B74EA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810002"/>
            <a:ext cx="2133600" cy="2560639"/>
            <a:chOff x="432" y="2400"/>
            <a:chExt cx="1344" cy="1613"/>
          </a:xfrm>
        </p:grpSpPr>
        <p:sp>
          <p:nvSpPr>
            <p:cNvPr id="23584" name="Freeform 31">
              <a:extLst>
                <a:ext uri="{FF2B5EF4-FFF2-40B4-BE49-F238E27FC236}">
                  <a16:creationId xmlns:a16="http://schemas.microsoft.com/office/drawing/2014/main" id="{8E4B151B-72A4-294D-AE85-0126B32E7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" y="2400"/>
              <a:ext cx="1022" cy="548"/>
            </a:xfrm>
            <a:custGeom>
              <a:avLst/>
              <a:gdLst>
                <a:gd name="T0" fmla="*/ 0 w 1509"/>
                <a:gd name="T1" fmla="*/ 333 h 863"/>
                <a:gd name="T2" fmla="*/ 82 w 1509"/>
                <a:gd name="T3" fmla="*/ 262 h 863"/>
                <a:gd name="T4" fmla="*/ 119 w 1509"/>
                <a:gd name="T5" fmla="*/ 284 h 863"/>
                <a:gd name="T6" fmla="*/ 156 w 1509"/>
                <a:gd name="T7" fmla="*/ 340 h 863"/>
                <a:gd name="T8" fmla="*/ 213 w 1509"/>
                <a:gd name="T9" fmla="*/ 333 h 863"/>
                <a:gd name="T10" fmla="*/ 257 w 1509"/>
                <a:gd name="T11" fmla="*/ 196 h 863"/>
                <a:gd name="T12" fmla="*/ 286 w 1509"/>
                <a:gd name="T13" fmla="*/ 203 h 863"/>
                <a:gd name="T14" fmla="*/ 294 w 1509"/>
                <a:gd name="T15" fmla="*/ 219 h 863"/>
                <a:gd name="T16" fmla="*/ 313 w 1509"/>
                <a:gd name="T17" fmla="*/ 301 h 863"/>
                <a:gd name="T18" fmla="*/ 350 w 1509"/>
                <a:gd name="T19" fmla="*/ 262 h 863"/>
                <a:gd name="T20" fmla="*/ 399 w 1509"/>
                <a:gd name="T21" fmla="*/ 154 h 863"/>
                <a:gd name="T22" fmla="*/ 435 w 1509"/>
                <a:gd name="T23" fmla="*/ 340 h 863"/>
                <a:gd name="T24" fmla="*/ 465 w 1509"/>
                <a:gd name="T25" fmla="*/ 180 h 863"/>
                <a:gd name="T26" fmla="*/ 473 w 1509"/>
                <a:gd name="T27" fmla="*/ 65 h 863"/>
                <a:gd name="T28" fmla="*/ 517 w 1509"/>
                <a:gd name="T29" fmla="*/ 72 h 863"/>
                <a:gd name="T30" fmla="*/ 547 w 1509"/>
                <a:gd name="T31" fmla="*/ 111 h 863"/>
                <a:gd name="T32" fmla="*/ 566 w 1509"/>
                <a:gd name="T33" fmla="*/ 226 h 863"/>
                <a:gd name="T34" fmla="*/ 592 w 1509"/>
                <a:gd name="T35" fmla="*/ 333 h 863"/>
                <a:gd name="T36" fmla="*/ 629 w 1509"/>
                <a:gd name="T37" fmla="*/ 0 h 8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09" h="863">
                  <a:moveTo>
                    <a:pt x="0" y="827"/>
                  </a:moveTo>
                  <a:cubicBezTo>
                    <a:pt x="56" y="759"/>
                    <a:pt x="132" y="729"/>
                    <a:pt x="179" y="649"/>
                  </a:cubicBezTo>
                  <a:cubicBezTo>
                    <a:pt x="218" y="664"/>
                    <a:pt x="236" y="665"/>
                    <a:pt x="260" y="706"/>
                  </a:cubicBezTo>
                  <a:cubicBezTo>
                    <a:pt x="300" y="774"/>
                    <a:pt x="285" y="804"/>
                    <a:pt x="341" y="844"/>
                  </a:cubicBezTo>
                  <a:cubicBezTo>
                    <a:pt x="382" y="838"/>
                    <a:pt x="444" y="863"/>
                    <a:pt x="463" y="827"/>
                  </a:cubicBezTo>
                  <a:cubicBezTo>
                    <a:pt x="523" y="714"/>
                    <a:pt x="416" y="545"/>
                    <a:pt x="560" y="487"/>
                  </a:cubicBezTo>
                  <a:cubicBezTo>
                    <a:pt x="582" y="492"/>
                    <a:pt x="607" y="490"/>
                    <a:pt x="625" y="503"/>
                  </a:cubicBezTo>
                  <a:cubicBezTo>
                    <a:pt x="637" y="511"/>
                    <a:pt x="638" y="530"/>
                    <a:pt x="641" y="544"/>
                  </a:cubicBezTo>
                  <a:cubicBezTo>
                    <a:pt x="657" y="611"/>
                    <a:pt x="668" y="679"/>
                    <a:pt x="682" y="746"/>
                  </a:cubicBezTo>
                  <a:cubicBezTo>
                    <a:pt x="742" y="723"/>
                    <a:pt x="740" y="707"/>
                    <a:pt x="763" y="649"/>
                  </a:cubicBezTo>
                  <a:cubicBezTo>
                    <a:pt x="782" y="434"/>
                    <a:pt x="710" y="342"/>
                    <a:pt x="869" y="381"/>
                  </a:cubicBezTo>
                  <a:cubicBezTo>
                    <a:pt x="928" y="532"/>
                    <a:pt x="808" y="747"/>
                    <a:pt x="950" y="844"/>
                  </a:cubicBezTo>
                  <a:cubicBezTo>
                    <a:pt x="1114" y="794"/>
                    <a:pt x="1022" y="592"/>
                    <a:pt x="1015" y="446"/>
                  </a:cubicBezTo>
                  <a:cubicBezTo>
                    <a:pt x="1020" y="351"/>
                    <a:pt x="994" y="249"/>
                    <a:pt x="1031" y="162"/>
                  </a:cubicBezTo>
                  <a:cubicBezTo>
                    <a:pt x="1044" y="132"/>
                    <a:pt x="1096" y="169"/>
                    <a:pt x="1128" y="178"/>
                  </a:cubicBezTo>
                  <a:cubicBezTo>
                    <a:pt x="1165" y="188"/>
                    <a:pt x="1182" y="250"/>
                    <a:pt x="1193" y="276"/>
                  </a:cubicBezTo>
                  <a:cubicBezTo>
                    <a:pt x="1207" y="371"/>
                    <a:pt x="1220" y="465"/>
                    <a:pt x="1234" y="560"/>
                  </a:cubicBezTo>
                  <a:cubicBezTo>
                    <a:pt x="1246" y="639"/>
                    <a:pt x="1248" y="763"/>
                    <a:pt x="1290" y="827"/>
                  </a:cubicBezTo>
                  <a:cubicBezTo>
                    <a:pt x="1509" y="613"/>
                    <a:pt x="1372" y="384"/>
                    <a:pt x="1372" y="0"/>
                  </a:cubicBezTo>
                </a:path>
              </a:pathLst>
            </a:custGeom>
            <a:noFill/>
            <a:ln w="5397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85" name="Text Box 32">
              <a:extLst>
                <a:ext uri="{FF2B5EF4-FFF2-40B4-BE49-F238E27FC236}">
                  <a16:creationId xmlns:a16="http://schemas.microsoft.com/office/drawing/2014/main" id="{40098DA2-31FC-5ADA-64C2-1EA528B76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024"/>
              <a:ext cx="1248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pt-BR" sz="2400" b="1" dirty="0" err="1">
                  <a:solidFill>
                    <a:srgbClr val="990033"/>
                  </a:solidFill>
                </a:rPr>
                <a:t>Transferir</a:t>
              </a:r>
              <a:r>
                <a:rPr lang="en-US" altLang="pt-BR" sz="2400" b="1" dirty="0">
                  <a:solidFill>
                    <a:srgbClr val="990033"/>
                  </a:solidFill>
                </a:rPr>
                <a:t> o </a:t>
              </a:r>
              <a:r>
                <a:rPr lang="en-US" altLang="pt-BR" sz="2400" b="1" dirty="0" err="1">
                  <a:solidFill>
                    <a:srgbClr val="990033"/>
                  </a:solidFill>
                </a:rPr>
                <a:t>risco</a:t>
              </a:r>
              <a:r>
                <a:rPr lang="en-US" altLang="pt-BR" sz="2400" b="1" dirty="0">
                  <a:solidFill>
                    <a:srgbClr val="990033"/>
                  </a:solidFill>
                </a:rPr>
                <a:t> via </a:t>
              </a:r>
              <a:r>
                <a:rPr lang="en-US" altLang="pt-BR" sz="2400" b="1" dirty="0" err="1">
                  <a:solidFill>
                    <a:srgbClr val="990033"/>
                  </a:solidFill>
                </a:rPr>
                <a:t>seguro</a:t>
              </a:r>
              <a:r>
                <a:rPr lang="en-US" altLang="pt-BR" sz="2400" b="1" dirty="0">
                  <a:solidFill>
                    <a:srgbClr val="990033"/>
                  </a:solidFill>
                </a:rPr>
                <a:t> da </a:t>
              </a:r>
              <a:r>
                <a:rPr lang="en-US" altLang="pt-BR" sz="2400" b="1" dirty="0" err="1">
                  <a:solidFill>
                    <a:srgbClr val="990033"/>
                  </a:solidFill>
                </a:rPr>
                <a:t>colheita</a:t>
              </a:r>
              <a:endParaRPr lang="en-US" altLang="pt-BR" sz="2400" b="1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30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5B1BA-A1B0-30D3-92A4-E7729DBDE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Risco Definido como Uma Probabilidade de Perda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EE7AE85-B755-6A04-7F10-AA8B3E607C48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1700808"/>
          <a:ext cx="7416823" cy="324036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478408">
                  <a:extLst>
                    <a:ext uri="{9D8B030D-6E8A-4147-A177-3AD203B41FA5}">
                      <a16:colId xmlns:a16="http://schemas.microsoft.com/office/drawing/2014/main" val="3721443472"/>
                    </a:ext>
                  </a:extLst>
                </a:gridCol>
                <a:gridCol w="2066880">
                  <a:extLst>
                    <a:ext uri="{9D8B030D-6E8A-4147-A177-3AD203B41FA5}">
                      <a16:colId xmlns:a16="http://schemas.microsoft.com/office/drawing/2014/main" val="679369543"/>
                    </a:ext>
                  </a:extLst>
                </a:gridCol>
                <a:gridCol w="1871535">
                  <a:extLst>
                    <a:ext uri="{9D8B030D-6E8A-4147-A177-3AD203B41FA5}">
                      <a16:colId xmlns:a16="http://schemas.microsoft.com/office/drawing/2014/main" val="1313878061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Eventos que Podem Ocorrer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Valor Recebido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Probabilidade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0675595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1. Pagamento Pontual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1.000.000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0,98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7888754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2. Prorrogação de Prazo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970.000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0,01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548278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3. Questionamento Judicial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900.000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0,005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4851004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4. Concordata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250.000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0,0025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5738528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5. Falência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0,0025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2135430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AACBB271-8228-E6C6-EEBD-672A24B7DFB6}"/>
              </a:ext>
            </a:extLst>
          </p:cNvPr>
          <p:cNvSpPr txBox="1"/>
          <p:nvPr/>
        </p:nvSpPr>
        <p:spPr>
          <a:xfrm>
            <a:off x="827584" y="5373216"/>
            <a:ext cx="7416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Risco = 1- P(sucesso- evento 1) = 1 – 0,98 = 2%</a:t>
            </a:r>
          </a:p>
        </p:txBody>
      </p:sp>
    </p:spTree>
    <p:extLst>
      <p:ext uri="{BB962C8B-B14F-4D97-AF65-F5344CB8AC3E}">
        <p14:creationId xmlns:p14="http://schemas.microsoft.com/office/powerpoint/2010/main" val="3019916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D5850-425A-E82E-42C4-540325E1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Fluxos de Caixa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76520C-C290-5231-3701-2E489AC9774E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pt-BR" dirty="0"/>
              <a:t>Qual o valor atual do Fluxo de Caixa (Projeto)?</a:t>
            </a:r>
          </a:p>
          <a:p>
            <a:pPr lvl="1"/>
            <a:r>
              <a:rPr lang="pt-BR" dirty="0"/>
              <a:t>RF = 5% </a:t>
            </a:r>
            <a:r>
              <a:rPr lang="pt-BR" dirty="0" err="1"/>
              <a:t>a.a</a:t>
            </a:r>
            <a:endParaRPr lang="pt-BR" dirty="0"/>
          </a:p>
          <a:p>
            <a:pPr lvl="1"/>
            <a:r>
              <a:rPr lang="pt-BR" dirty="0"/>
              <a:t>Prêmio Risco = 3% </a:t>
            </a:r>
            <a:r>
              <a:rPr lang="pt-BR" dirty="0" err="1"/>
              <a:t>a.a</a:t>
            </a:r>
            <a:endParaRPr lang="pt-BR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DC61AF3-6529-9E04-243C-98DBE793626C}"/>
              </a:ext>
            </a:extLst>
          </p:cNvPr>
          <p:cNvCxnSpPr>
            <a:cxnSpLocks/>
          </p:cNvCxnSpPr>
          <p:nvPr/>
        </p:nvCxnSpPr>
        <p:spPr>
          <a:xfrm>
            <a:off x="1043608" y="3933056"/>
            <a:ext cx="0" cy="108012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14F939DF-01B5-615D-C908-3E7B36541D8C}"/>
              </a:ext>
            </a:extLst>
          </p:cNvPr>
          <p:cNvCxnSpPr/>
          <p:nvPr/>
        </p:nvCxnSpPr>
        <p:spPr>
          <a:xfrm flipV="1">
            <a:off x="6876256" y="2996952"/>
            <a:ext cx="0" cy="93610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23529762-60A1-3636-2355-FB26F0C2EB1D}"/>
              </a:ext>
            </a:extLst>
          </p:cNvPr>
          <p:cNvCxnSpPr/>
          <p:nvPr/>
        </p:nvCxnSpPr>
        <p:spPr>
          <a:xfrm>
            <a:off x="1043608" y="3933056"/>
            <a:ext cx="583264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9BD9C4C-5D84-E5D0-42D8-FA1D4012E554}"/>
              </a:ext>
            </a:extLst>
          </p:cNvPr>
          <p:cNvSpPr txBox="1"/>
          <p:nvPr/>
        </p:nvSpPr>
        <p:spPr>
          <a:xfrm>
            <a:off x="683568" y="507313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(1.200.000)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C6FF01B-5FA5-6E7E-02CE-89F0BF6DC61E}"/>
              </a:ext>
            </a:extLst>
          </p:cNvPr>
          <p:cNvSpPr txBox="1"/>
          <p:nvPr/>
        </p:nvSpPr>
        <p:spPr>
          <a:xfrm>
            <a:off x="6323619" y="2532236"/>
            <a:ext cx="127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1.600.000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0DC65B6-A55A-E559-A12F-0F0D451D0741}"/>
              </a:ext>
            </a:extLst>
          </p:cNvPr>
          <p:cNvSpPr txBox="1"/>
          <p:nvPr/>
        </p:nvSpPr>
        <p:spPr>
          <a:xfrm>
            <a:off x="1038352" y="3949097"/>
            <a:ext cx="46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FC7AC5A-39F8-2139-797D-38A3E9974AD6}"/>
              </a:ext>
            </a:extLst>
          </p:cNvPr>
          <p:cNvSpPr txBox="1"/>
          <p:nvPr/>
        </p:nvSpPr>
        <p:spPr>
          <a:xfrm>
            <a:off x="6644818" y="3933056"/>
            <a:ext cx="80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 ano</a:t>
            </a:r>
          </a:p>
        </p:txBody>
      </p:sp>
    </p:spTree>
    <p:extLst>
      <p:ext uri="{BB962C8B-B14F-4D97-AF65-F5344CB8AC3E}">
        <p14:creationId xmlns:p14="http://schemas.microsoft.com/office/powerpoint/2010/main" val="1248731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BDAE9-D7E4-50FA-91F9-EAACFECF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Equação Fundamental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3209BE-9B4E-B6E5-DDFD-71684157C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/>
              <a:t>E(</a:t>
            </a:r>
            <a:r>
              <a:rPr lang="pt-BR" b="1" dirty="0" err="1"/>
              <a:t>Ret</a:t>
            </a:r>
            <a:r>
              <a:rPr lang="pt-BR" b="1" dirty="0"/>
              <a:t>) = Risk </a:t>
            </a:r>
            <a:r>
              <a:rPr lang="pt-BR" b="1" dirty="0" err="1"/>
              <a:t>free</a:t>
            </a:r>
            <a:r>
              <a:rPr lang="pt-BR" b="1" dirty="0"/>
              <a:t> + prêmio pelo risco</a:t>
            </a:r>
          </a:p>
          <a:p>
            <a:pPr marL="0" indent="0">
              <a:buNone/>
            </a:pPr>
            <a:endParaRPr lang="pt-BR" b="1" dirty="0"/>
          </a:p>
          <a:p>
            <a:pPr marL="514350" indent="-514350">
              <a:buAutoNum type="arabicParenR"/>
            </a:pPr>
            <a:r>
              <a:rPr lang="pt-BR" b="1" dirty="0"/>
              <a:t>Avaliação de empresas;</a:t>
            </a:r>
          </a:p>
          <a:p>
            <a:pPr marL="514350" indent="-514350">
              <a:buAutoNum type="arabicParenR"/>
            </a:pPr>
            <a:r>
              <a:rPr lang="pt-BR" b="1" dirty="0"/>
              <a:t>Avaliação de projetos;</a:t>
            </a:r>
          </a:p>
          <a:p>
            <a:pPr marL="514350" indent="-514350">
              <a:buAutoNum type="arabicParenR"/>
            </a:pPr>
            <a:r>
              <a:rPr lang="pt-BR" b="1" dirty="0"/>
              <a:t>Tomada de crédito;</a:t>
            </a:r>
          </a:p>
          <a:p>
            <a:pPr marL="514350" indent="-514350">
              <a:buAutoNum type="arabicParenR"/>
            </a:pPr>
            <a:r>
              <a:rPr lang="pt-BR" b="1" dirty="0"/>
              <a:t>Decisões de investimento em capital de giro e fixo</a:t>
            </a:r>
          </a:p>
        </p:txBody>
      </p:sp>
    </p:spTree>
    <p:extLst>
      <p:ext uri="{BB962C8B-B14F-4D97-AF65-F5344CB8AC3E}">
        <p14:creationId xmlns:p14="http://schemas.microsoft.com/office/powerpoint/2010/main" val="1674301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D73AB-CBD5-C044-76B6-4F0C0856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Relação entre Retorno e Risco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DA4AD77-9ABC-BA9C-E5CD-95324EB20427}"/>
              </a:ext>
            </a:extLst>
          </p:cNvPr>
          <p:cNvCxnSpPr/>
          <p:nvPr/>
        </p:nvCxnSpPr>
        <p:spPr>
          <a:xfrm>
            <a:off x="1403648" y="5157192"/>
            <a:ext cx="60486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88D77EF4-23D6-D307-702B-24666F30DD18}"/>
              </a:ext>
            </a:extLst>
          </p:cNvPr>
          <p:cNvCxnSpPr/>
          <p:nvPr/>
        </p:nvCxnSpPr>
        <p:spPr>
          <a:xfrm flipV="1">
            <a:off x="1403648" y="1772816"/>
            <a:ext cx="0" cy="33843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:a16="http://schemas.microsoft.com/office/drawing/2014/main" id="{59F1688A-1208-38BF-66C8-CFCCE262873C}"/>
              </a:ext>
            </a:extLst>
          </p:cNvPr>
          <p:cNvSpPr/>
          <p:nvPr/>
        </p:nvSpPr>
        <p:spPr>
          <a:xfrm>
            <a:off x="2483768" y="4149084"/>
            <a:ext cx="216007" cy="28802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C231CF9-8E2C-31DB-9278-4B67E076020B}"/>
              </a:ext>
            </a:extLst>
          </p:cNvPr>
          <p:cNvSpPr/>
          <p:nvPr/>
        </p:nvSpPr>
        <p:spPr>
          <a:xfrm>
            <a:off x="4102752" y="3320990"/>
            <a:ext cx="216007" cy="28802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666BF07-1004-8974-D8A6-2EE275914917}"/>
              </a:ext>
            </a:extLst>
          </p:cNvPr>
          <p:cNvSpPr/>
          <p:nvPr/>
        </p:nvSpPr>
        <p:spPr>
          <a:xfrm>
            <a:off x="5940152" y="2495333"/>
            <a:ext cx="216007" cy="28802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8261DF2-7C2D-DD63-A209-5E8FB39326A0}"/>
              </a:ext>
            </a:extLst>
          </p:cNvPr>
          <p:cNvSpPr/>
          <p:nvPr/>
        </p:nvSpPr>
        <p:spPr>
          <a:xfrm>
            <a:off x="2483768" y="2495333"/>
            <a:ext cx="216007" cy="28802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83F19BB-9F51-D237-932F-C7BA3A002DF3}"/>
              </a:ext>
            </a:extLst>
          </p:cNvPr>
          <p:cNvSpPr/>
          <p:nvPr/>
        </p:nvSpPr>
        <p:spPr>
          <a:xfrm>
            <a:off x="5940151" y="4187521"/>
            <a:ext cx="216007" cy="28802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31F103D-3F4A-0D74-4094-758A2F1E13DD}"/>
              </a:ext>
            </a:extLst>
          </p:cNvPr>
          <p:cNvSpPr txBox="1"/>
          <p:nvPr/>
        </p:nvSpPr>
        <p:spPr>
          <a:xfrm>
            <a:off x="2451072" y="4475549"/>
            <a:ext cx="36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88F9032-BC69-DE2E-8073-782DC076C57B}"/>
              </a:ext>
            </a:extLst>
          </p:cNvPr>
          <p:cNvSpPr txBox="1"/>
          <p:nvPr/>
        </p:nvSpPr>
        <p:spPr>
          <a:xfrm>
            <a:off x="5924861" y="4475549"/>
            <a:ext cx="36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2530B28-034A-CA9A-5B42-9BD3ABDF3B6F}"/>
              </a:ext>
            </a:extLst>
          </p:cNvPr>
          <p:cNvSpPr txBox="1"/>
          <p:nvPr/>
        </p:nvSpPr>
        <p:spPr>
          <a:xfrm>
            <a:off x="5868142" y="2863679"/>
            <a:ext cx="36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039B334-92B4-FE2D-3B77-E213DE8F505E}"/>
              </a:ext>
            </a:extLst>
          </p:cNvPr>
          <p:cNvSpPr txBox="1"/>
          <p:nvPr/>
        </p:nvSpPr>
        <p:spPr>
          <a:xfrm>
            <a:off x="4042271" y="3641104"/>
            <a:ext cx="36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307062A-6D11-35D2-6C1C-65F9B8B5A93E}"/>
              </a:ext>
            </a:extLst>
          </p:cNvPr>
          <p:cNvSpPr txBox="1"/>
          <p:nvPr/>
        </p:nvSpPr>
        <p:spPr>
          <a:xfrm>
            <a:off x="2451071" y="2863679"/>
            <a:ext cx="36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93FC6DB-82CA-E9CD-8C8D-7644F44F2C85}"/>
              </a:ext>
            </a:extLst>
          </p:cNvPr>
          <p:cNvSpPr txBox="1"/>
          <p:nvPr/>
        </p:nvSpPr>
        <p:spPr>
          <a:xfrm>
            <a:off x="5724128" y="530120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Risco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E2786C1-0EA1-E4BF-5039-37B64CD9EAA3}"/>
              </a:ext>
            </a:extLst>
          </p:cNvPr>
          <p:cNvSpPr txBox="1"/>
          <p:nvPr/>
        </p:nvSpPr>
        <p:spPr>
          <a:xfrm>
            <a:off x="323528" y="1975373"/>
            <a:ext cx="108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Retorno</a:t>
            </a:r>
          </a:p>
        </p:txBody>
      </p:sp>
    </p:spTree>
    <p:extLst>
      <p:ext uri="{BB962C8B-B14F-4D97-AF65-F5344CB8AC3E}">
        <p14:creationId xmlns:p14="http://schemas.microsoft.com/office/powerpoint/2010/main" val="26283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2DCE3-69D2-615A-301A-CF79B2780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102"/>
          </a:xfrm>
        </p:spPr>
        <p:txBody>
          <a:bodyPr/>
          <a:lstStyle/>
          <a:p>
            <a:r>
              <a:rPr lang="pt-BR" dirty="0"/>
              <a:t>O Instante da Tomada de Decisão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8E0102F1-92F2-0C4E-DF42-862F718CF379}"/>
              </a:ext>
            </a:extLst>
          </p:cNvPr>
          <p:cNvCxnSpPr/>
          <p:nvPr/>
        </p:nvCxnSpPr>
        <p:spPr>
          <a:xfrm>
            <a:off x="1043608" y="3429000"/>
            <a:ext cx="71287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lchete Duplo 5">
            <a:extLst>
              <a:ext uri="{FF2B5EF4-FFF2-40B4-BE49-F238E27FC236}">
                <a16:creationId xmlns:a16="http://schemas.microsoft.com/office/drawing/2014/main" id="{4CD496E6-DCB6-B9D7-7DBC-AB4BB5EE9A03}"/>
              </a:ext>
            </a:extLst>
          </p:cNvPr>
          <p:cNvSpPr/>
          <p:nvPr/>
        </p:nvSpPr>
        <p:spPr>
          <a:xfrm>
            <a:off x="4130893" y="3032956"/>
            <a:ext cx="792088" cy="79208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0F9FD99-5497-8327-A819-D595ADB5892F}"/>
              </a:ext>
            </a:extLst>
          </p:cNvPr>
          <p:cNvSpPr/>
          <p:nvPr/>
        </p:nvSpPr>
        <p:spPr>
          <a:xfrm>
            <a:off x="4355976" y="3284984"/>
            <a:ext cx="360040" cy="288032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3C457B1-B042-584F-6DD2-9E40948870CF}"/>
              </a:ext>
            </a:extLst>
          </p:cNvPr>
          <p:cNvSpPr txBox="1"/>
          <p:nvPr/>
        </p:nvSpPr>
        <p:spPr>
          <a:xfrm>
            <a:off x="1867171" y="2802994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Passado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5EC4E0-DD77-4E0E-35E6-76A760DCE2D7}"/>
              </a:ext>
            </a:extLst>
          </p:cNvPr>
          <p:cNvSpPr txBox="1"/>
          <p:nvPr/>
        </p:nvSpPr>
        <p:spPr>
          <a:xfrm>
            <a:off x="6012160" y="2802994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7CC9EBD-7BCF-21F3-60EF-9B34DA07BD42}"/>
              </a:ext>
            </a:extLst>
          </p:cNvPr>
          <p:cNvSpPr txBox="1"/>
          <p:nvPr/>
        </p:nvSpPr>
        <p:spPr>
          <a:xfrm>
            <a:off x="2411760" y="1340768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</a:t>
            </a:r>
          </a:p>
          <a:p>
            <a:pPr algn="ctr"/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Tomada de Decisão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EB8AB51E-AE8B-C192-C2E6-870FF7B053F4}"/>
              </a:ext>
            </a:extLst>
          </p:cNvPr>
          <p:cNvCxnSpPr>
            <a:cxnSpLocks/>
          </p:cNvCxnSpPr>
          <p:nvPr/>
        </p:nvCxnSpPr>
        <p:spPr>
          <a:xfrm>
            <a:off x="4535996" y="2284423"/>
            <a:ext cx="0" cy="9285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431997B-BC51-27EF-0EF4-529BEDEE277E}"/>
              </a:ext>
            </a:extLst>
          </p:cNvPr>
          <p:cNvSpPr txBox="1"/>
          <p:nvPr/>
        </p:nvSpPr>
        <p:spPr>
          <a:xfrm>
            <a:off x="1043608" y="4437112"/>
            <a:ext cx="72728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Objetivo(s) do processo de tomada de decisões;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 da experiência, julgamento e ambiente;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Informações estruturadas e não estruturadas;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Risco, Incerteza e Probabilidades.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7895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008657C-7B71-79F4-D660-948434D49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8" t="39397" r="60192" b="37344"/>
          <a:stretch/>
        </p:blipFill>
        <p:spPr>
          <a:xfrm>
            <a:off x="1763688" y="764704"/>
            <a:ext cx="5544616" cy="331236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ED64C07-1377-09BA-1224-D678D7731ADF}"/>
              </a:ext>
            </a:extLst>
          </p:cNvPr>
          <p:cNvSpPr txBox="1"/>
          <p:nvPr/>
        </p:nvSpPr>
        <p:spPr>
          <a:xfrm>
            <a:off x="1475656" y="4581128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Risco Operacional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0F4EF4C-76D9-B631-0510-6663FBFFCACB}"/>
              </a:ext>
            </a:extLst>
          </p:cNvPr>
          <p:cNvSpPr txBox="1"/>
          <p:nvPr/>
        </p:nvSpPr>
        <p:spPr>
          <a:xfrm>
            <a:off x="5076058" y="4606110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Risco Financeiro</a:t>
            </a:r>
          </a:p>
        </p:txBody>
      </p:sp>
    </p:spTree>
    <p:extLst>
      <p:ext uri="{BB962C8B-B14F-4D97-AF65-F5344CB8AC3E}">
        <p14:creationId xmlns:p14="http://schemas.microsoft.com/office/powerpoint/2010/main" val="34402838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0898"/>
            <a:ext cx="6858000" cy="483518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Tipologias</a:t>
            </a:r>
            <a:r>
              <a:rPr lang="en-US" sz="4000" dirty="0">
                <a:latin typeface="Times New Roman" panose="02020603050405020304" pitchFamily="18" charset="0"/>
                <a:ea typeface="FangSong" panose="02010609060101010101" pitchFamily="49" charset="-122"/>
                <a:cs typeface="Times New Roman" panose="02020603050405020304" pitchFamily="18" charset="0"/>
              </a:rPr>
              <a:t> - RISCO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871296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428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42</a:t>
            </a:fld>
            <a:endParaRPr lang="pt-BR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28650" y="2471140"/>
          <a:ext cx="7886700" cy="142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PETR4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Ibovespa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Café </a:t>
                      </a:r>
                      <a:r>
                        <a:rPr lang="en-US" sz="1400" dirty="0" err="1"/>
                        <a:t>Arábica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/>
                        <a:t>Agosto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R$ 25,60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102.125,94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R$ </a:t>
                      </a:r>
                      <a:r>
                        <a:rPr lang="fi-FI" sz="1400" dirty="0"/>
                        <a:t>400,70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Setembro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R$ 25,30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dirty="0"/>
                        <a:t>100.625,74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R$ </a:t>
                      </a:r>
                      <a:r>
                        <a:rPr lang="nl-NL" sz="1400" dirty="0"/>
                        <a:t>417,58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Outubro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R$ 27,51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/>
                        <a:t>104.053,40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R$ </a:t>
                      </a:r>
                      <a:r>
                        <a:rPr lang="cs-CZ" sz="1400" dirty="0"/>
                        <a:t>439,25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dirty="0" err="1"/>
                        <a:t>Novembro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R$ 30,43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108.195,63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R$ </a:t>
                      </a:r>
                      <a:r>
                        <a:rPr lang="uk-UA" sz="1400" dirty="0"/>
                        <a:t>438,38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10" y="1780136"/>
            <a:ext cx="1176863" cy="664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430" y="1988159"/>
            <a:ext cx="1765300" cy="390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731" y="1709037"/>
            <a:ext cx="1200422" cy="721087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81628" y="790754"/>
            <a:ext cx="8686657" cy="799886"/>
          </a:xfrm>
          <a:prstGeom prst="rect">
            <a:avLst/>
          </a:prstGeom>
          <a:noFill/>
        </p:spPr>
        <p:txBody>
          <a:bodyPr vert="horz" lIns="92073" tIns="46037" rIns="92073" bIns="4603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br>
              <a:rPr lang="pt-BR" sz="3200">
                <a:latin typeface="+mn-lt"/>
              </a:rPr>
            </a:br>
            <a:r>
              <a:rPr lang="pt-BR" sz="600">
                <a:latin typeface="+mn-lt"/>
              </a:rPr>
              <a:t> </a:t>
            </a:r>
            <a:r>
              <a:rPr lang="pt-BR" sz="3200">
                <a:latin typeface="+mn-lt"/>
              </a:rPr>
              <a:t>Risco e Retorno de Ativos Individuais</a:t>
            </a:r>
            <a:endParaRPr lang="pt-BR" sz="3200" dirty="0">
              <a:latin typeface="+mn-lt"/>
            </a:endParaRPr>
          </a:p>
        </p:txBody>
      </p:sp>
      <p:sp>
        <p:nvSpPr>
          <p:cNvPr id="48" name="Right Brace 47"/>
          <p:cNvSpPr/>
          <p:nvPr/>
        </p:nvSpPr>
        <p:spPr>
          <a:xfrm>
            <a:off x="3786941" y="4064156"/>
            <a:ext cx="372867" cy="1433059"/>
          </a:xfrm>
          <a:prstGeom prst="rightBrac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416155" y="4623399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Retornos</a:t>
            </a:r>
            <a:r>
              <a:rPr lang="en-US" dirty="0"/>
              <a:t> </a:t>
            </a:r>
            <a:r>
              <a:rPr lang="en-US" dirty="0" err="1"/>
              <a:t>Contínuos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84" y="3912957"/>
            <a:ext cx="2966063" cy="170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2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5FA39-6A07-3D30-5029-C8370FB7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Diversificação do Risco</a:t>
            </a:r>
          </a:p>
        </p:txBody>
      </p:sp>
      <p:pic>
        <p:nvPicPr>
          <p:cNvPr id="1026" name="Picture 2" descr="Riscos sistemáticos e não sistemáticos; entenda o que são">
            <a:extLst>
              <a:ext uri="{FF2B5EF4-FFF2-40B4-BE49-F238E27FC236}">
                <a16:creationId xmlns:a16="http://schemas.microsoft.com/office/drawing/2014/main" id="{A6C97D01-0045-D6DD-282D-1B11BEF28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40" y="1628800"/>
            <a:ext cx="8229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3117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44</a:t>
            </a:fld>
            <a:endParaRPr lang="pt-BR"/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529251" y="1608003"/>
          <a:ext cx="8120561" cy="344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28" y="790754"/>
            <a:ext cx="8686657" cy="799886"/>
          </a:xfrm>
          <a:noFill/>
        </p:spPr>
        <p:txBody>
          <a:bodyPr vert="horz" lIns="92073" tIns="46037" rIns="92073" bIns="46037" rtlCol="0" anchor="ctr">
            <a:normAutofit/>
          </a:bodyPr>
          <a:lstStyle/>
          <a:p>
            <a:pPr eaLnBrk="1" hangingPunct="1">
              <a:lnSpc>
                <a:spcPct val="70000"/>
              </a:lnSpc>
            </a:pPr>
            <a:br>
              <a:rPr lang="pt-BR" sz="3200" dirty="0">
                <a:latin typeface="+mn-lt"/>
              </a:rPr>
            </a:br>
            <a:r>
              <a:rPr lang="pt-BR" sz="600" dirty="0">
                <a:latin typeface="+mn-lt"/>
              </a:rPr>
              <a:t> </a:t>
            </a:r>
            <a:r>
              <a:rPr lang="pt-BR" sz="3200" dirty="0">
                <a:latin typeface="+mn-lt"/>
              </a:rPr>
              <a:t>Efeito da Correlação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69426" y="2969017"/>
            <a:ext cx="1641308" cy="359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590042" y="3741835"/>
            <a:ext cx="1620692" cy="2850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423036" y="2286062"/>
            <a:ext cx="1165439" cy="9590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99075" y="3766273"/>
            <a:ext cx="1417027" cy="2181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16912" y="2202665"/>
            <a:ext cx="1129498" cy="4967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992462" y="3139756"/>
            <a:ext cx="973753" cy="7253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930273" y="2079380"/>
            <a:ext cx="359410" cy="6470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4861" y="5053826"/>
            <a:ext cx="3670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Fonte</a:t>
            </a:r>
            <a:r>
              <a:rPr lang="en-US" sz="1200" dirty="0"/>
              <a:t>: </a:t>
            </a:r>
            <a:r>
              <a:rPr lang="en-US" sz="1200" dirty="0" err="1"/>
              <a:t>Economática</a:t>
            </a:r>
            <a:r>
              <a:rPr lang="en-US" sz="1200" dirty="0"/>
              <a:t> </a:t>
            </a:r>
            <a:r>
              <a:rPr lang="mr-IN" sz="1200" dirty="0"/>
              <a:t>–</a:t>
            </a:r>
            <a:r>
              <a:rPr lang="en-US" sz="1200" dirty="0"/>
              <a:t> </a:t>
            </a:r>
            <a:r>
              <a:rPr lang="en-US" sz="1200" dirty="0" err="1"/>
              <a:t>Cotações</a:t>
            </a:r>
            <a:r>
              <a:rPr lang="en-US" sz="1200" dirty="0"/>
              <a:t> de </a:t>
            </a:r>
            <a:r>
              <a:rPr lang="en-US" sz="1200" dirty="0" err="1"/>
              <a:t>jan</a:t>
            </a:r>
            <a:r>
              <a:rPr lang="en-US" sz="1200" dirty="0"/>
              <a:t>/2010 a set/2019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33450" y="1090894"/>
            <a:ext cx="16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correl</a:t>
            </a:r>
            <a:r>
              <a:rPr lang="en-US" b="1" dirty="0">
                <a:solidFill>
                  <a:srgbClr val="0000FF"/>
                </a:solidFill>
              </a:rPr>
              <a:t> = - 0,627 </a:t>
            </a:r>
          </a:p>
        </p:txBody>
      </p:sp>
    </p:spTree>
    <p:extLst>
      <p:ext uri="{BB962C8B-B14F-4D97-AF65-F5344CB8AC3E}">
        <p14:creationId xmlns:p14="http://schemas.microsoft.com/office/powerpoint/2010/main" val="1159348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589154" y="1549192"/>
          <a:ext cx="8240363" cy="363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B248-20EB-4F5A-90C6-FF20A6294407}" type="slidenum">
              <a:rPr lang="pt-BR" smtClean="0"/>
              <a:t>45</a:t>
            </a:fld>
            <a:endParaRPr lang="pt-BR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28" y="790754"/>
            <a:ext cx="8686657" cy="799886"/>
          </a:xfrm>
          <a:noFill/>
        </p:spPr>
        <p:txBody>
          <a:bodyPr vert="horz" lIns="92073" tIns="46037" rIns="92073" bIns="46037" rtlCol="0" anchor="ctr">
            <a:normAutofit/>
          </a:bodyPr>
          <a:lstStyle/>
          <a:p>
            <a:pPr eaLnBrk="1" hangingPunct="1">
              <a:lnSpc>
                <a:spcPct val="70000"/>
              </a:lnSpc>
            </a:pPr>
            <a:br>
              <a:rPr lang="pt-BR" sz="3200" dirty="0">
                <a:latin typeface="+mn-lt"/>
              </a:rPr>
            </a:br>
            <a:r>
              <a:rPr lang="pt-BR" sz="600" dirty="0">
                <a:latin typeface="+mn-lt"/>
              </a:rPr>
              <a:t> </a:t>
            </a:r>
            <a:r>
              <a:rPr lang="pt-BR" sz="3200" dirty="0">
                <a:latin typeface="+mn-lt"/>
              </a:rPr>
              <a:t>Efeito da Correlação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9621" y="2214173"/>
            <a:ext cx="2240326" cy="8896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305860" y="3634000"/>
            <a:ext cx="2372109" cy="5391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41857" y="2957511"/>
            <a:ext cx="686224" cy="10898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39003" y="4069282"/>
            <a:ext cx="1036998" cy="5891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013079" y="2304037"/>
            <a:ext cx="1348487" cy="1567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369144" y="3182167"/>
            <a:ext cx="1348487" cy="1567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864742" y="1998504"/>
            <a:ext cx="551095" cy="2965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849415" y="2966497"/>
            <a:ext cx="446616" cy="2271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33447" y="1090894"/>
            <a:ext cx="153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correl</a:t>
            </a:r>
            <a:r>
              <a:rPr lang="en-US" b="1" dirty="0">
                <a:solidFill>
                  <a:srgbClr val="0000FF"/>
                </a:solidFill>
              </a:rPr>
              <a:t> = 0,532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4861" y="5125717"/>
            <a:ext cx="3670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Fonte</a:t>
            </a:r>
            <a:r>
              <a:rPr lang="en-US" sz="1200" dirty="0"/>
              <a:t>: </a:t>
            </a:r>
            <a:r>
              <a:rPr lang="en-US" sz="1200" dirty="0" err="1"/>
              <a:t>Economática</a:t>
            </a:r>
            <a:r>
              <a:rPr lang="en-US" sz="1200" dirty="0"/>
              <a:t> </a:t>
            </a:r>
            <a:r>
              <a:rPr lang="mr-IN" sz="1200" dirty="0"/>
              <a:t>–</a:t>
            </a:r>
            <a:r>
              <a:rPr lang="en-US" sz="1200" dirty="0"/>
              <a:t> </a:t>
            </a:r>
            <a:r>
              <a:rPr lang="en-US" sz="1200" dirty="0" err="1"/>
              <a:t>Cotações</a:t>
            </a:r>
            <a:r>
              <a:rPr lang="en-US" sz="1200" dirty="0"/>
              <a:t> de </a:t>
            </a:r>
            <a:r>
              <a:rPr lang="en-US" sz="1200" dirty="0" err="1"/>
              <a:t>jan</a:t>
            </a:r>
            <a:r>
              <a:rPr lang="en-US" sz="1200" dirty="0"/>
              <a:t>/2010 a set/2019 </a:t>
            </a:r>
          </a:p>
        </p:txBody>
      </p:sp>
    </p:spTree>
    <p:extLst>
      <p:ext uri="{BB962C8B-B14F-4D97-AF65-F5344CB8AC3E}">
        <p14:creationId xmlns:p14="http://schemas.microsoft.com/office/powerpoint/2010/main" val="3908293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59" name="Object 3"/>
          <p:cNvGraphicFramePr>
            <a:graphicFrameLocks noChangeAspect="1"/>
          </p:cNvGraphicFramePr>
          <p:nvPr/>
        </p:nvGraphicFramePr>
        <p:xfrm>
          <a:off x="419371" y="1709440"/>
          <a:ext cx="8229600" cy="1154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07440" imgH="1068120" progId="Word.Document.8">
                  <p:embed/>
                </p:oleObj>
              </mc:Choice>
              <mc:Fallback>
                <p:oleObj name="Document" r:id="rId2" imgW="5707440" imgH="1068120" progId="Word.Document.8">
                  <p:embed/>
                  <p:pic>
                    <p:nvPicPr>
                      <p:cNvPr id="147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371" y="1709440"/>
                        <a:ext cx="8229600" cy="1154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3138488" y="331827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147461" name="Object 5"/>
          <p:cNvGraphicFramePr>
            <a:graphicFrameLocks noChangeAspect="1"/>
          </p:cNvGraphicFramePr>
          <p:nvPr/>
        </p:nvGraphicFramePr>
        <p:xfrm>
          <a:off x="491379" y="3221609"/>
          <a:ext cx="8153400" cy="629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870200" imgH="292100" progId="Equation.DSMT4">
                  <p:embed/>
                </p:oleObj>
              </mc:Choice>
              <mc:Fallback>
                <p:oleObj r:id="rId4" imgW="2870200" imgH="292100" progId="Equation.DSMT4">
                  <p:embed/>
                  <p:pic>
                    <p:nvPicPr>
                      <p:cNvPr id="147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79" y="3221609"/>
                        <a:ext cx="8153400" cy="6298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2" name="Object 6"/>
          <p:cNvGraphicFramePr>
            <a:graphicFrameLocks noChangeAspect="1"/>
          </p:cNvGraphicFramePr>
          <p:nvPr/>
        </p:nvGraphicFramePr>
        <p:xfrm>
          <a:off x="851421" y="4301729"/>
          <a:ext cx="7288213" cy="629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5360" imgH="291960" progId="Equation.3">
                  <p:embed/>
                </p:oleObj>
              </mc:Choice>
              <mc:Fallback>
                <p:oleObj name="Equation" r:id="rId6" imgW="2565360" imgH="291960" progId="Equation.3">
                  <p:embed/>
                  <p:pic>
                    <p:nvPicPr>
                      <p:cNvPr id="147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421" y="4301729"/>
                        <a:ext cx="7288213" cy="6298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4667843" y="3923687"/>
            <a:ext cx="428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dirty="0"/>
              <a:t>ou</a:t>
            </a:r>
          </a:p>
        </p:txBody>
      </p:sp>
      <p:sp>
        <p:nvSpPr>
          <p:cNvPr id="147464" name="AutoShape 8"/>
          <p:cNvSpPr>
            <a:spLocks noChangeArrowheads="1"/>
          </p:cNvSpPr>
          <p:nvPr/>
        </p:nvSpPr>
        <p:spPr bwMode="auto">
          <a:xfrm>
            <a:off x="5243907" y="2681548"/>
            <a:ext cx="609600" cy="4000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1628" y="790754"/>
            <a:ext cx="8686657" cy="799886"/>
          </a:xfrm>
          <a:prstGeom prst="rect">
            <a:avLst/>
          </a:prstGeom>
          <a:noFill/>
        </p:spPr>
        <p:txBody>
          <a:bodyPr lIns="92073" tIns="46037" rIns="92073" bIns="46037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br>
              <a:rPr lang="pt-BR" sz="3200" dirty="0">
                <a:latin typeface="+mn-lt"/>
              </a:rPr>
            </a:br>
            <a:r>
              <a:rPr lang="pt-BR" sz="600" dirty="0">
                <a:latin typeface="+mn-lt"/>
              </a:rPr>
              <a:t> </a:t>
            </a:r>
            <a:r>
              <a:rPr lang="pt-BR" sz="3200" dirty="0">
                <a:latin typeface="+mn-lt"/>
              </a:rPr>
              <a:t>Risco e Retorno no contexto de carteiras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2017" y="989013"/>
            <a:ext cx="2057400" cy="273844"/>
          </a:xfrm>
        </p:spPr>
        <p:txBody>
          <a:bodyPr/>
          <a:lstStyle/>
          <a:p>
            <a:fld id="{C769B248-20EB-4F5A-90C6-FF20A6294407}" type="slidenum">
              <a:rPr lang="pt-BR" smtClean="0"/>
              <a:t>46</a:t>
            </a:fld>
            <a:endParaRPr lang="pt-BR" dirty="0"/>
          </a:p>
        </p:txBody>
      </p:sp>
      <p:sp>
        <p:nvSpPr>
          <p:cNvPr id="2" name="Left Brace 1"/>
          <p:cNvSpPr/>
          <p:nvPr/>
        </p:nvSpPr>
        <p:spPr>
          <a:xfrm rot="16200000">
            <a:off x="7000055" y="2379671"/>
            <a:ext cx="267065" cy="299114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78990" y="3955370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Covariância</a:t>
            </a:r>
            <a:r>
              <a:rPr lang="en-US" dirty="0"/>
              <a:t> (R</a:t>
            </a:r>
            <a:r>
              <a:rPr lang="en-US" baseline="-25000" dirty="0"/>
              <a:t>a</a:t>
            </a:r>
            <a:r>
              <a:rPr lang="en-US" dirty="0"/>
              <a:t> , </a:t>
            </a:r>
            <a:r>
              <a:rPr lang="en-US" dirty="0" err="1"/>
              <a:t>R</a:t>
            </a:r>
            <a:r>
              <a:rPr lang="en-US" baseline="-25000" dirty="0" err="1"/>
              <a:t>b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81097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clado de computador&#10;&#10;Descrição gerada automaticamente">
            <a:extLst>
              <a:ext uri="{FF2B5EF4-FFF2-40B4-BE49-F238E27FC236}">
                <a16:creationId xmlns:a16="http://schemas.microsoft.com/office/drawing/2014/main" id="{7ECC52D8-A49F-4213-A15B-69E7F8385C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0" y="980728"/>
            <a:ext cx="9144000" cy="5143500"/>
          </a:xfrm>
          <a:prstGeom prst="rect">
            <a:avLst/>
          </a:prstGeom>
        </p:spPr>
      </p:pic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816015" y="2979915"/>
            <a:ext cx="7939778" cy="179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r" defTabSz="912746">
              <a:lnSpc>
                <a:spcPct val="120000"/>
              </a:lnSpc>
            </a:pPr>
            <a:r>
              <a:rPr lang="en-US" sz="5000" dirty="0">
                <a:solidFill>
                  <a:srgbClr val="000066"/>
                </a:solidFill>
                <a:latin typeface="Arial Black" charset="0"/>
              </a:rPr>
              <a:t> </a:t>
            </a:r>
            <a:r>
              <a:rPr lang="en-US" sz="4500" dirty="0" err="1">
                <a:solidFill>
                  <a:srgbClr val="000066"/>
                </a:solidFill>
                <a:latin typeface="Arial Black" charset="0"/>
              </a:rPr>
              <a:t>Evolução</a:t>
            </a:r>
            <a:r>
              <a:rPr lang="en-US" sz="4500" dirty="0">
                <a:solidFill>
                  <a:srgbClr val="000066"/>
                </a:solidFill>
                <a:latin typeface="Arial Black" charset="0"/>
              </a:rPr>
              <a:t> das </a:t>
            </a:r>
            <a:r>
              <a:rPr lang="en-US" sz="4500" dirty="0" err="1">
                <a:solidFill>
                  <a:srgbClr val="000066"/>
                </a:solidFill>
                <a:latin typeface="Arial Black" charset="0"/>
              </a:rPr>
              <a:t>Finanças</a:t>
            </a:r>
            <a:r>
              <a:rPr lang="en-US" sz="4500" dirty="0">
                <a:solidFill>
                  <a:srgbClr val="000066"/>
                </a:solidFill>
                <a:latin typeface="Arial Black" charset="0"/>
              </a:rPr>
              <a:t> e </a:t>
            </a:r>
            <a:r>
              <a:rPr lang="en-US" sz="4500" dirty="0" err="1">
                <a:solidFill>
                  <a:srgbClr val="000066"/>
                </a:solidFill>
                <a:latin typeface="Arial Black" charset="0"/>
              </a:rPr>
              <a:t>Métodos</a:t>
            </a:r>
            <a:r>
              <a:rPr lang="en-US" sz="4500" dirty="0">
                <a:solidFill>
                  <a:srgbClr val="000066"/>
                </a:solidFill>
                <a:latin typeface="Arial Black" charset="0"/>
              </a:rPr>
              <a:t> </a:t>
            </a:r>
            <a:r>
              <a:rPr lang="en-US" sz="4500" dirty="0" err="1">
                <a:solidFill>
                  <a:srgbClr val="000066"/>
                </a:solidFill>
                <a:latin typeface="Arial Black" charset="0"/>
              </a:rPr>
              <a:t>Quantitativos</a:t>
            </a:r>
            <a:r>
              <a:rPr lang="en-US" sz="4500" dirty="0">
                <a:solidFill>
                  <a:srgbClr val="000066"/>
                </a:solidFill>
                <a:latin typeface="Arial Black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5FFA-1629-7444-9383-1866327BD48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4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-30927" y="850486"/>
            <a:ext cx="6155531" cy="857251"/>
          </a:xfrm>
        </p:spPr>
        <p:txBody>
          <a:bodyPr/>
          <a:lstStyle/>
          <a:p>
            <a:pPr algn="just" eaLnBrk="1" hangingPunct="1"/>
            <a:r>
              <a:rPr lang="pt-BR" sz="2400" dirty="0">
                <a:latin typeface="Calibri" charset="0"/>
              </a:rPr>
              <a:t>Evolução das Finanças e Métodos Quantitativos</a:t>
            </a:r>
          </a:p>
        </p:txBody>
      </p:sp>
      <p:cxnSp>
        <p:nvCxnSpPr>
          <p:cNvPr id="9" name="Conector reto 5"/>
          <p:cNvCxnSpPr>
            <a:cxnSpLocks/>
          </p:cNvCxnSpPr>
          <p:nvPr/>
        </p:nvCxnSpPr>
        <p:spPr>
          <a:xfrm>
            <a:off x="48844" y="1613676"/>
            <a:ext cx="9095156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2195737" y="2242174"/>
            <a:ext cx="6608630" cy="0"/>
          </a:xfrm>
          <a:prstGeom prst="straightConnector1">
            <a:avLst/>
          </a:prstGeom>
          <a:ln w="571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95736" y="2026150"/>
            <a:ext cx="0" cy="43204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639001" y="2864555"/>
            <a:ext cx="7940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 err="1"/>
              <a:t>Finanças</a:t>
            </a:r>
            <a:endParaRPr lang="en-US" sz="135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10491" y="3863644"/>
            <a:ext cx="11347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 err="1">
                <a:solidFill>
                  <a:srgbClr val="FF0000"/>
                </a:solidFill>
              </a:rPr>
              <a:t>Métodos</a:t>
            </a:r>
            <a:endParaRPr lang="en-US" sz="1350" dirty="0">
              <a:solidFill>
                <a:srgbClr val="FF0000"/>
              </a:solidFill>
            </a:endParaRPr>
          </a:p>
          <a:p>
            <a:pPr algn="ctr"/>
            <a:r>
              <a:rPr lang="en-US" sz="1350" dirty="0" err="1">
                <a:solidFill>
                  <a:srgbClr val="FF0000"/>
                </a:solidFill>
              </a:rPr>
              <a:t>Quantitativos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616085" y="5010304"/>
            <a:ext cx="9339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 err="1">
                <a:solidFill>
                  <a:srgbClr val="008000"/>
                </a:solidFill>
              </a:rPr>
              <a:t>Tecnologia</a:t>
            </a:r>
            <a:endParaRPr lang="en-US" sz="1350" dirty="0">
              <a:solidFill>
                <a:srgbClr val="008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670325" y="2026150"/>
            <a:ext cx="0" cy="43204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5708" y="2512204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1900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1761" y="2674223"/>
            <a:ext cx="986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Estrutura</a:t>
            </a:r>
            <a:r>
              <a:rPr lang="en-US" sz="1200" dirty="0"/>
              <a:t> de </a:t>
            </a:r>
          </a:p>
          <a:p>
            <a:r>
              <a:rPr lang="en-US" sz="1200" dirty="0"/>
              <a:t>Capital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00296" y="2510898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1920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166066" y="2019181"/>
            <a:ext cx="0" cy="43204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96038" y="2503929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1930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69395" y="1689484"/>
            <a:ext cx="1296144" cy="486054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solidFill>
                  <a:schemeClr val="tx2"/>
                </a:solidFill>
              </a:rPr>
              <a:t>Expansão</a:t>
            </a:r>
            <a:r>
              <a:rPr lang="en-US" sz="1050" b="1" dirty="0">
                <a:solidFill>
                  <a:schemeClr val="tx2"/>
                </a:solidFill>
              </a:rPr>
              <a:t> Industrial</a:t>
            </a:r>
          </a:p>
          <a:p>
            <a:pPr algn="ctr"/>
            <a:r>
              <a:rPr lang="en-US" sz="1050" b="1" dirty="0" err="1">
                <a:solidFill>
                  <a:schemeClr val="tx2"/>
                </a:solidFill>
              </a:rPr>
              <a:t>Consolidação</a:t>
            </a:r>
            <a:r>
              <a:rPr lang="en-US" sz="1050" b="1" dirty="0">
                <a:solidFill>
                  <a:schemeClr val="tx2"/>
                </a:solidFill>
              </a:rPr>
              <a:t> das </a:t>
            </a:r>
            <a:r>
              <a:rPr lang="en-US" sz="1050" b="1" dirty="0" err="1">
                <a:solidFill>
                  <a:schemeClr val="tx2"/>
                </a:solidFill>
              </a:rPr>
              <a:t>Empresas</a:t>
            </a:r>
            <a:endParaRPr lang="en-US" sz="105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5918" y="2672918"/>
            <a:ext cx="10522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Estrutura</a:t>
            </a:r>
            <a:r>
              <a:rPr lang="en-US" sz="1200" dirty="0"/>
              <a:t> de </a:t>
            </a:r>
          </a:p>
          <a:p>
            <a:r>
              <a:rPr lang="en-US" sz="1200" dirty="0"/>
              <a:t>Capital;</a:t>
            </a:r>
          </a:p>
          <a:p>
            <a:r>
              <a:rPr lang="en-US" sz="1200" dirty="0" err="1"/>
              <a:t>Liquidez</a:t>
            </a:r>
            <a:r>
              <a:rPr lang="en-US" sz="1200" dirty="0"/>
              <a:t>; </a:t>
            </a:r>
          </a:p>
          <a:p>
            <a:r>
              <a:rPr lang="en-US" sz="1200" dirty="0" err="1"/>
              <a:t>Planejamento</a:t>
            </a:r>
            <a:endParaRPr lang="en-US" sz="1200" dirty="0"/>
          </a:p>
          <a:p>
            <a:r>
              <a:rPr lang="en-US" sz="1200" dirty="0"/>
              <a:t>E </a:t>
            </a:r>
            <a:r>
              <a:rPr lang="en-US" sz="1200" dirty="0" err="1"/>
              <a:t>Controle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409982" y="1700808"/>
            <a:ext cx="756084" cy="324036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solidFill>
                  <a:schemeClr val="tx2"/>
                </a:solidFill>
              </a:rPr>
              <a:t>Crise</a:t>
            </a:r>
            <a:r>
              <a:rPr lang="en-US" sz="1050" b="1" dirty="0">
                <a:solidFill>
                  <a:schemeClr val="tx2"/>
                </a:solidFill>
              </a:rPr>
              <a:t> de 29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7287738" y="1971926"/>
            <a:ext cx="0" cy="43204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17709" y="2456674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1950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06126" y="1700808"/>
            <a:ext cx="756084" cy="324036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2"/>
                </a:solidFill>
              </a:rPr>
              <a:t>2a Guerra Mundial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28085" y="2618912"/>
            <a:ext cx="12158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Solvência</a:t>
            </a:r>
            <a:r>
              <a:rPr lang="en-US" sz="1200" dirty="0"/>
              <a:t>;</a:t>
            </a:r>
          </a:p>
          <a:p>
            <a:r>
              <a:rPr lang="en-US" sz="1200" dirty="0" err="1"/>
              <a:t>Liquidez</a:t>
            </a:r>
            <a:r>
              <a:rPr lang="en-US" sz="1200" dirty="0"/>
              <a:t>;</a:t>
            </a:r>
          </a:p>
          <a:p>
            <a:r>
              <a:rPr lang="en-US" sz="1200" dirty="0" err="1"/>
              <a:t>Recuperação</a:t>
            </a:r>
            <a:endParaRPr lang="en-US" sz="1200" dirty="0"/>
          </a:p>
          <a:p>
            <a:r>
              <a:rPr lang="en-US" sz="1200" dirty="0" err="1"/>
              <a:t>Financeira</a:t>
            </a:r>
            <a:r>
              <a:rPr lang="en-US" sz="1200" dirty="0"/>
              <a:t>;</a:t>
            </a:r>
          </a:p>
          <a:p>
            <a:r>
              <a:rPr lang="en-US" sz="1200" i="1" dirty="0"/>
              <a:t>Security </a:t>
            </a:r>
            <a:r>
              <a:rPr lang="en-US" sz="1200" i="1" dirty="0" err="1"/>
              <a:t>Analisys</a:t>
            </a:r>
            <a:endParaRPr lang="en-US" sz="12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6658214" y="2618910"/>
            <a:ext cx="1174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Relevância</a:t>
            </a:r>
            <a:r>
              <a:rPr lang="en-US" sz="1200" dirty="0"/>
              <a:t> do</a:t>
            </a:r>
          </a:p>
          <a:p>
            <a:r>
              <a:rPr lang="en-US" sz="1200" dirty="0" err="1"/>
              <a:t>Financiamento</a:t>
            </a:r>
            <a:r>
              <a:rPr lang="en-US" sz="1200" dirty="0"/>
              <a:t>,</a:t>
            </a:r>
          </a:p>
          <a:p>
            <a:r>
              <a:rPr lang="en-US" sz="1200" dirty="0" err="1"/>
              <a:t>Fluxos</a:t>
            </a:r>
            <a:r>
              <a:rPr lang="en-US" sz="1200" dirty="0"/>
              <a:t> de </a:t>
            </a:r>
            <a:r>
              <a:rPr lang="en-US" sz="1200" dirty="0" err="1"/>
              <a:t>Caixa</a:t>
            </a:r>
            <a:r>
              <a:rPr lang="en-US" sz="1200" dirty="0"/>
              <a:t>;</a:t>
            </a:r>
          </a:p>
          <a:p>
            <a:r>
              <a:rPr lang="en-US" sz="1200" dirty="0" err="1"/>
              <a:t>Modelos</a:t>
            </a:r>
            <a:r>
              <a:rPr lang="en-US" sz="1200" dirty="0"/>
              <a:t> de </a:t>
            </a:r>
          </a:p>
          <a:p>
            <a:r>
              <a:rPr lang="en-US" sz="1200" dirty="0" err="1"/>
              <a:t>Avaliação</a:t>
            </a:r>
            <a:r>
              <a:rPr lang="en-US" sz="1200" dirty="0"/>
              <a:t> de </a:t>
            </a:r>
          </a:p>
          <a:p>
            <a:r>
              <a:rPr lang="en-US" sz="1200" dirty="0" err="1"/>
              <a:t>Ações</a:t>
            </a:r>
            <a:r>
              <a:rPr lang="en-US" sz="1200" dirty="0"/>
              <a:t> (Gordon)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54908" y="3631346"/>
            <a:ext cx="808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Teste</a:t>
            </a:r>
            <a:r>
              <a:rPr lang="en-US" sz="1200" dirty="0">
                <a:solidFill>
                  <a:srgbClr val="FF0000"/>
                </a:solidFill>
              </a:rPr>
              <a:t> Qui 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Quadrado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035" y="3591019"/>
            <a:ext cx="98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Conceito</a:t>
            </a:r>
            <a:r>
              <a:rPr lang="en-US" sz="1200" dirty="0">
                <a:solidFill>
                  <a:srgbClr val="FF0000"/>
                </a:solidFill>
              </a:rPr>
              <a:t> de</a:t>
            </a:r>
          </a:p>
          <a:p>
            <a:r>
              <a:rPr lang="en-US" sz="1200" dirty="0">
                <a:solidFill>
                  <a:srgbClr val="FF0000"/>
                </a:solidFill>
              </a:rPr>
              <a:t>P-valor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13740" y="3992659"/>
            <a:ext cx="857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Correlação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78448" y="3854394"/>
            <a:ext cx="1082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Tabela</a:t>
            </a:r>
            <a:r>
              <a:rPr lang="en-US" sz="1200" dirty="0">
                <a:solidFill>
                  <a:srgbClr val="FF0000"/>
                </a:solidFill>
              </a:rPr>
              <a:t> ANOVA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28084" y="3807043"/>
            <a:ext cx="1336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Teoria</a:t>
            </a:r>
            <a:r>
              <a:rPr lang="en-US" sz="1200" dirty="0">
                <a:solidFill>
                  <a:srgbClr val="FF0000"/>
                </a:solidFill>
              </a:rPr>
              <a:t> das </a:t>
            </a:r>
            <a:r>
              <a:rPr lang="en-US" sz="1200" dirty="0" err="1">
                <a:solidFill>
                  <a:srgbClr val="FF0000"/>
                </a:solidFill>
              </a:rPr>
              <a:t>Regiões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de </a:t>
            </a:r>
            <a:r>
              <a:rPr lang="en-US" sz="1200" dirty="0" err="1">
                <a:solidFill>
                  <a:srgbClr val="FF0000"/>
                </a:solidFill>
              </a:rPr>
              <a:t>confiança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40254" y="3861049"/>
            <a:ext cx="817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Teoria</a:t>
            </a:r>
            <a:r>
              <a:rPr lang="en-US" sz="1200" dirty="0">
                <a:solidFill>
                  <a:srgbClr val="FF0000"/>
                </a:solidFill>
              </a:rPr>
              <a:t> das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Decisões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63206" y="4227766"/>
            <a:ext cx="1734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Máxima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Verossimilhança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05827" y="4617134"/>
            <a:ext cx="1354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8000"/>
                </a:solidFill>
              </a:rPr>
              <a:t>Grandes</a:t>
            </a:r>
            <a:r>
              <a:rPr lang="en-US" sz="1200" dirty="0">
                <a:solidFill>
                  <a:srgbClr val="008000"/>
                </a:solidFill>
              </a:rPr>
              <a:t> </a:t>
            </a:r>
            <a:r>
              <a:rPr lang="en-US" sz="1200" dirty="0" err="1">
                <a:solidFill>
                  <a:srgbClr val="008000"/>
                </a:solidFill>
              </a:rPr>
              <a:t>Máquinas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96038" y="4509122"/>
            <a:ext cx="342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8000"/>
                </a:solidFill>
              </a:rPr>
              <a:t>Desenvolvimento</a:t>
            </a:r>
            <a:r>
              <a:rPr lang="en-US" sz="1200" dirty="0">
                <a:solidFill>
                  <a:srgbClr val="008000"/>
                </a:solidFill>
              </a:rPr>
              <a:t> </a:t>
            </a:r>
            <a:r>
              <a:rPr lang="en-US" sz="1200" dirty="0" err="1">
                <a:solidFill>
                  <a:srgbClr val="008000"/>
                </a:solidFill>
              </a:rPr>
              <a:t>Tecnológico</a:t>
            </a:r>
            <a:endParaRPr lang="en-US" sz="1200" dirty="0">
              <a:solidFill>
                <a:srgbClr val="008000"/>
              </a:solidFill>
            </a:endParaRPr>
          </a:p>
          <a:p>
            <a:r>
              <a:rPr lang="en-US" sz="1200" dirty="0" err="1">
                <a:solidFill>
                  <a:srgbClr val="008000"/>
                </a:solidFill>
              </a:rPr>
              <a:t>Expansão</a:t>
            </a:r>
            <a:r>
              <a:rPr lang="en-US" sz="1200" dirty="0">
                <a:solidFill>
                  <a:srgbClr val="008000"/>
                </a:solidFill>
              </a:rPr>
              <a:t> do </a:t>
            </a:r>
            <a:r>
              <a:rPr lang="en-US" sz="1200" dirty="0" err="1">
                <a:solidFill>
                  <a:srgbClr val="008000"/>
                </a:solidFill>
              </a:rPr>
              <a:t>Comércio</a:t>
            </a:r>
            <a:r>
              <a:rPr lang="en-US" sz="1200" dirty="0">
                <a:solidFill>
                  <a:srgbClr val="008000"/>
                </a:solidFill>
              </a:rPr>
              <a:t> </a:t>
            </a:r>
          </a:p>
          <a:p>
            <a:r>
              <a:rPr lang="en-US" sz="1200" dirty="0" err="1">
                <a:solidFill>
                  <a:srgbClr val="008000"/>
                </a:solidFill>
              </a:rPr>
              <a:t>Internacional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23704" y="5157192"/>
            <a:ext cx="7088777" cy="37804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Teoria</a:t>
            </a:r>
            <a:r>
              <a:rPr lang="en-US" sz="1200" dirty="0"/>
              <a:t> de </a:t>
            </a:r>
            <a:r>
              <a:rPr lang="en-US" sz="1200" dirty="0" err="1"/>
              <a:t>Finanças</a:t>
            </a:r>
            <a:r>
              <a:rPr lang="en-US" sz="1200" dirty="0"/>
              <a:t> </a:t>
            </a:r>
            <a:r>
              <a:rPr lang="en-US" sz="1200" dirty="0" err="1"/>
              <a:t>concentrava</a:t>
            </a:r>
            <a:r>
              <a:rPr lang="en-US" sz="1200" dirty="0"/>
              <a:t>-se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definição</a:t>
            </a:r>
            <a:r>
              <a:rPr lang="en-US" sz="1200" dirty="0"/>
              <a:t> das </a:t>
            </a:r>
            <a:r>
              <a:rPr lang="en-US" sz="1200" dirty="0" err="1"/>
              <a:t>melhores</a:t>
            </a:r>
            <a:r>
              <a:rPr lang="en-US" sz="1200" dirty="0"/>
              <a:t> </a:t>
            </a:r>
            <a:r>
              <a:rPr lang="en-US" sz="1200" dirty="0" err="1"/>
              <a:t>políticas</a:t>
            </a:r>
            <a:r>
              <a:rPr lang="en-US" sz="1200" dirty="0"/>
              <a:t> de </a:t>
            </a:r>
            <a:r>
              <a:rPr lang="en-US" sz="1200" dirty="0" err="1"/>
              <a:t>investimentos</a:t>
            </a:r>
            <a:r>
              <a:rPr lang="en-US" sz="1200" dirty="0"/>
              <a:t>, </a:t>
            </a:r>
            <a:r>
              <a:rPr lang="en-US" sz="1200" dirty="0" err="1"/>
              <a:t>financiamentos</a:t>
            </a:r>
            <a:r>
              <a:rPr lang="en-US" sz="1200" dirty="0"/>
              <a:t> e </a:t>
            </a:r>
            <a:r>
              <a:rPr lang="en-US" sz="1200" dirty="0" err="1"/>
              <a:t>dividendos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1323704" y="5589240"/>
            <a:ext cx="7088777" cy="357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Nas</a:t>
            </a:r>
            <a:r>
              <a:rPr lang="en-US" sz="1200" dirty="0"/>
              <a:t> </a:t>
            </a:r>
            <a:r>
              <a:rPr lang="en-US" sz="1200" dirty="0" err="1"/>
              <a:t>primeiras</a:t>
            </a:r>
            <a:r>
              <a:rPr lang="en-US" sz="1200" dirty="0"/>
              <a:t> </a:t>
            </a:r>
            <a:r>
              <a:rPr lang="en-US" sz="1200" dirty="0" err="1"/>
              <a:t>décadas</a:t>
            </a:r>
            <a:r>
              <a:rPr lang="en-US" sz="1200" dirty="0"/>
              <a:t> do </a:t>
            </a:r>
            <a:r>
              <a:rPr lang="en-US" sz="1200" dirty="0" err="1"/>
              <a:t>Século</a:t>
            </a:r>
            <a:r>
              <a:rPr lang="en-US" sz="1200" dirty="0"/>
              <a:t> XX, </a:t>
            </a:r>
            <a:r>
              <a:rPr lang="en-US" sz="1200" dirty="0" err="1"/>
              <a:t>todas</a:t>
            </a:r>
            <a:r>
              <a:rPr lang="en-US" sz="1200" dirty="0"/>
              <a:t> as </a:t>
            </a:r>
            <a:r>
              <a:rPr lang="en-US" sz="1200" dirty="0" err="1"/>
              <a:t>principais</a:t>
            </a:r>
            <a:r>
              <a:rPr lang="en-US" sz="1200" dirty="0"/>
              <a:t> </a:t>
            </a:r>
            <a:r>
              <a:rPr lang="en-US" sz="1200" dirty="0" err="1"/>
              <a:t>práticas</a:t>
            </a:r>
            <a:r>
              <a:rPr lang="en-US" sz="1200" dirty="0"/>
              <a:t> de </a:t>
            </a:r>
            <a:r>
              <a:rPr lang="en-US" sz="1200" dirty="0" err="1"/>
              <a:t>contabilidade</a:t>
            </a:r>
            <a:r>
              <a:rPr lang="en-US" sz="1200" dirty="0"/>
              <a:t> </a:t>
            </a:r>
            <a:r>
              <a:rPr lang="en-US" sz="1200" dirty="0" err="1"/>
              <a:t>gerencial</a:t>
            </a:r>
            <a:r>
              <a:rPr lang="en-US" sz="1200" dirty="0"/>
              <a:t> </a:t>
            </a:r>
            <a:r>
              <a:rPr lang="en-US" sz="1200" dirty="0" err="1"/>
              <a:t>já</a:t>
            </a:r>
            <a:r>
              <a:rPr lang="en-US" sz="1200" dirty="0"/>
              <a:t> </a:t>
            </a:r>
            <a:r>
              <a:rPr lang="en-US" sz="1200" dirty="0" err="1"/>
              <a:t>haviam</a:t>
            </a:r>
            <a:r>
              <a:rPr lang="en-US" sz="1200" dirty="0"/>
              <a:t> </a:t>
            </a:r>
            <a:r>
              <a:rPr lang="en-US" sz="1200" dirty="0" err="1"/>
              <a:t>sido</a:t>
            </a:r>
            <a:r>
              <a:rPr lang="en-US" sz="1200" dirty="0"/>
              <a:t> </a:t>
            </a:r>
            <a:r>
              <a:rPr lang="en-US" sz="1200" dirty="0" err="1"/>
              <a:t>desenvolvidas</a:t>
            </a:r>
            <a:r>
              <a:rPr lang="en-US" sz="1200" dirty="0"/>
              <a:t> (Johnson e Kaplan, 1996, p. 10)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1493658" y="2232514"/>
            <a:ext cx="708366" cy="8354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328084" y="2294874"/>
            <a:ext cx="158316" cy="1583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extBox 45"/>
          <p:cNvSpPr txBox="1"/>
          <p:nvPr/>
        </p:nvSpPr>
        <p:spPr>
          <a:xfrm>
            <a:off x="5436097" y="2285198"/>
            <a:ext cx="915635" cy="2308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900" dirty="0"/>
              <a:t>1938 - Duration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C604-E104-D84E-B8FA-65239D3890E3}" type="slidenum">
              <a:rPr lang="pt-BR" smtClean="0"/>
              <a:pPr/>
              <a:t>48</a:t>
            </a:fld>
            <a:endParaRPr lang="pt-BR"/>
          </a:p>
        </p:txBody>
      </p:sp>
      <p:cxnSp>
        <p:nvCxnSpPr>
          <p:cNvPr id="44" name="Straight Connector 42">
            <a:extLst>
              <a:ext uri="{FF2B5EF4-FFF2-40B4-BE49-F238E27FC236}">
                <a16:creationId xmlns:a16="http://schemas.microsoft.com/office/drawing/2014/main" id="{66F42CCB-635D-FE47-A11A-8B6565459DFE}"/>
              </a:ext>
            </a:extLst>
          </p:cNvPr>
          <p:cNvCxnSpPr/>
          <p:nvPr/>
        </p:nvCxnSpPr>
        <p:spPr>
          <a:xfrm flipH="1" flipV="1">
            <a:off x="623675" y="2224161"/>
            <a:ext cx="708366" cy="8354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7375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-71940" y="771947"/>
            <a:ext cx="6155531" cy="857251"/>
          </a:xfrm>
        </p:spPr>
        <p:txBody>
          <a:bodyPr/>
          <a:lstStyle/>
          <a:p>
            <a:pPr algn="just" eaLnBrk="1" hangingPunct="1"/>
            <a:r>
              <a:rPr lang="pt-BR" sz="2400" dirty="0">
                <a:latin typeface="Calibri" charset="0"/>
              </a:rPr>
              <a:t>Evolução das Finanças e Métodos Quantitativos</a:t>
            </a:r>
          </a:p>
        </p:txBody>
      </p:sp>
      <p:cxnSp>
        <p:nvCxnSpPr>
          <p:cNvPr id="9" name="Conector reto 5"/>
          <p:cNvCxnSpPr>
            <a:cxnSpLocks/>
          </p:cNvCxnSpPr>
          <p:nvPr/>
        </p:nvCxnSpPr>
        <p:spPr>
          <a:xfrm>
            <a:off x="7833" y="1535137"/>
            <a:ext cx="9136168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2195737" y="2242174"/>
            <a:ext cx="6695715" cy="0"/>
          </a:xfrm>
          <a:prstGeom prst="straightConnector1">
            <a:avLst/>
          </a:prstGeom>
          <a:ln w="571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95736" y="2026150"/>
            <a:ext cx="0" cy="43204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561696" y="2806903"/>
            <a:ext cx="7940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 err="1"/>
              <a:t>Finanças</a:t>
            </a:r>
            <a:endParaRPr lang="en-US" sz="135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33186" y="3805992"/>
            <a:ext cx="11347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 err="1">
                <a:solidFill>
                  <a:srgbClr val="FF0000"/>
                </a:solidFill>
              </a:rPr>
              <a:t>Métodos</a:t>
            </a:r>
            <a:endParaRPr lang="en-US" sz="1350" dirty="0">
              <a:solidFill>
                <a:srgbClr val="FF0000"/>
              </a:solidFill>
            </a:endParaRPr>
          </a:p>
          <a:p>
            <a:pPr algn="ctr"/>
            <a:r>
              <a:rPr lang="en-US" sz="1350" dirty="0" err="1">
                <a:solidFill>
                  <a:srgbClr val="FF0000"/>
                </a:solidFill>
              </a:rPr>
              <a:t>Quantitativos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38779" y="4952652"/>
            <a:ext cx="9339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 err="1">
                <a:solidFill>
                  <a:srgbClr val="008000"/>
                </a:solidFill>
              </a:rPr>
              <a:t>Tecnologia</a:t>
            </a:r>
            <a:endParaRPr lang="en-US" sz="1350" dirty="0">
              <a:solidFill>
                <a:srgbClr val="008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670325" y="2026150"/>
            <a:ext cx="0" cy="43204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5708" y="2512204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1960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9320" y="2674222"/>
            <a:ext cx="1715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Estrutura</a:t>
            </a:r>
            <a:r>
              <a:rPr lang="en-US" sz="1200" dirty="0"/>
              <a:t> de Capital:</a:t>
            </a:r>
          </a:p>
          <a:p>
            <a:r>
              <a:rPr lang="en-US" sz="1200" dirty="0"/>
              <a:t>Modigliani e Miller;</a:t>
            </a:r>
          </a:p>
          <a:p>
            <a:r>
              <a:rPr lang="en-US" sz="1200" dirty="0" err="1"/>
              <a:t>Custo</a:t>
            </a:r>
            <a:r>
              <a:rPr lang="en-US" sz="1200" dirty="0"/>
              <a:t> de Capital</a:t>
            </a:r>
          </a:p>
          <a:p>
            <a:r>
              <a:rPr lang="en-US" sz="1200" dirty="0"/>
              <a:t>Markowitz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00296" y="2510898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1970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166066" y="2019181"/>
            <a:ext cx="0" cy="43204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96038" y="2503929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1980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49742" y="1592796"/>
            <a:ext cx="1296144" cy="37804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solidFill>
                  <a:schemeClr val="tx2"/>
                </a:solidFill>
              </a:rPr>
              <a:t>Crise</a:t>
            </a:r>
            <a:r>
              <a:rPr lang="en-US" sz="1050" b="1" dirty="0">
                <a:solidFill>
                  <a:schemeClr val="tx2"/>
                </a:solidFill>
              </a:rPr>
              <a:t> dos </a:t>
            </a:r>
            <a:r>
              <a:rPr lang="en-US" sz="1050" b="1" dirty="0" err="1">
                <a:solidFill>
                  <a:schemeClr val="tx2"/>
                </a:solidFill>
              </a:rPr>
              <a:t>Mísseis</a:t>
            </a:r>
            <a:endParaRPr lang="en-US" sz="1050" b="1" dirty="0">
              <a:solidFill>
                <a:schemeClr val="tx2"/>
              </a:solidFill>
            </a:endParaRPr>
          </a:p>
          <a:p>
            <a:pPr algn="ctr"/>
            <a:r>
              <a:rPr lang="en-US" sz="1050" b="1" dirty="0">
                <a:solidFill>
                  <a:schemeClr val="tx2"/>
                </a:solidFill>
              </a:rPr>
              <a:t>Guerra Fria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5917" y="2564904"/>
            <a:ext cx="1287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Eficiência</a:t>
            </a:r>
            <a:r>
              <a:rPr lang="en-US" sz="1200" dirty="0"/>
              <a:t> de </a:t>
            </a:r>
          </a:p>
          <a:p>
            <a:r>
              <a:rPr lang="en-US" sz="1200" dirty="0"/>
              <a:t>Mercado;</a:t>
            </a:r>
          </a:p>
          <a:p>
            <a:r>
              <a:rPr lang="en-US" sz="1200" dirty="0"/>
              <a:t>CAPM</a:t>
            </a:r>
          </a:p>
          <a:p>
            <a:r>
              <a:rPr lang="en-US" sz="1200" dirty="0"/>
              <a:t>Beta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 err="1"/>
              <a:t>Teoria</a:t>
            </a:r>
            <a:r>
              <a:rPr lang="en-US" sz="1200" dirty="0"/>
              <a:t> de </a:t>
            </a:r>
            <a:r>
              <a:rPr lang="en-US" sz="1200" dirty="0" err="1"/>
              <a:t>Agência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3707904" y="1700808"/>
            <a:ext cx="864096" cy="432048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solidFill>
                  <a:schemeClr val="tx2"/>
                </a:solidFill>
              </a:rPr>
              <a:t>Fim</a:t>
            </a:r>
            <a:r>
              <a:rPr lang="en-US" sz="1050" b="1" dirty="0">
                <a:solidFill>
                  <a:schemeClr val="tx2"/>
                </a:solidFill>
              </a:rPr>
              <a:t> do </a:t>
            </a:r>
            <a:r>
              <a:rPr lang="en-US" sz="1050" b="1" dirty="0" err="1">
                <a:solidFill>
                  <a:schemeClr val="tx2"/>
                </a:solidFill>
              </a:rPr>
              <a:t>Padrão</a:t>
            </a:r>
            <a:r>
              <a:rPr lang="en-US" sz="1050" b="1" dirty="0">
                <a:solidFill>
                  <a:schemeClr val="tx2"/>
                </a:solidFill>
              </a:rPr>
              <a:t> </a:t>
            </a:r>
            <a:r>
              <a:rPr lang="en-US" sz="1050" b="1" dirty="0" err="1">
                <a:solidFill>
                  <a:schemeClr val="tx2"/>
                </a:solidFill>
              </a:rPr>
              <a:t>Ouro</a:t>
            </a:r>
            <a:endParaRPr lang="en-US" sz="1050" b="1" dirty="0">
              <a:solidFill>
                <a:schemeClr val="tx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586649" y="1970838"/>
            <a:ext cx="0" cy="43204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16620" y="2455586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1990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96036" y="1592796"/>
            <a:ext cx="1944216" cy="37804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solidFill>
                  <a:schemeClr val="tx2"/>
                </a:solidFill>
              </a:rPr>
              <a:t>Acordo</a:t>
            </a:r>
            <a:r>
              <a:rPr lang="en-US" sz="1050" b="1" dirty="0">
                <a:solidFill>
                  <a:schemeClr val="tx2"/>
                </a:solidFill>
              </a:rPr>
              <a:t> de </a:t>
            </a:r>
            <a:r>
              <a:rPr lang="en-US" sz="1050" b="1" dirty="0" err="1">
                <a:solidFill>
                  <a:schemeClr val="tx2"/>
                </a:solidFill>
              </a:rPr>
              <a:t>Basiléia</a:t>
            </a:r>
            <a:r>
              <a:rPr lang="en-US" sz="1050" b="1" dirty="0">
                <a:solidFill>
                  <a:schemeClr val="tx2"/>
                </a:solidFill>
              </a:rPr>
              <a:t> (1988)</a:t>
            </a:r>
          </a:p>
          <a:p>
            <a:pPr algn="ctr"/>
            <a:r>
              <a:rPr lang="en-US" sz="1050" b="1" dirty="0" err="1">
                <a:solidFill>
                  <a:schemeClr val="tx2"/>
                </a:solidFill>
              </a:rPr>
              <a:t>Moratória</a:t>
            </a:r>
            <a:r>
              <a:rPr lang="en-US" sz="1050" b="1" dirty="0">
                <a:solidFill>
                  <a:schemeClr val="tx2"/>
                </a:solidFill>
              </a:rPr>
              <a:t> MEX, BR, RUS;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28085" y="2618912"/>
            <a:ext cx="228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Estratégias</a:t>
            </a:r>
            <a:r>
              <a:rPr lang="en-US" sz="1200" dirty="0"/>
              <a:t> de </a:t>
            </a:r>
            <a:r>
              <a:rPr lang="en-US" sz="1200" dirty="0" err="1"/>
              <a:t>Riscos</a:t>
            </a:r>
            <a:r>
              <a:rPr lang="en-US" sz="1200" dirty="0"/>
              <a:t>: </a:t>
            </a:r>
            <a:r>
              <a:rPr lang="en-US" sz="1200" dirty="0" err="1"/>
              <a:t>Derivativos</a:t>
            </a:r>
            <a:r>
              <a:rPr lang="en-US" sz="1200" dirty="0"/>
              <a:t>,</a:t>
            </a:r>
          </a:p>
          <a:p>
            <a:r>
              <a:rPr lang="en-US" sz="1200" dirty="0"/>
              <a:t>Hedges, Swaps, </a:t>
            </a:r>
            <a:r>
              <a:rPr lang="en-US" sz="1200" dirty="0" err="1"/>
              <a:t>Opções</a:t>
            </a:r>
            <a:r>
              <a:rPr lang="en-US" sz="1200" dirty="0"/>
              <a:t>;</a:t>
            </a:r>
          </a:p>
          <a:p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492441" y="3783724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Modelo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de </a:t>
            </a:r>
            <a:r>
              <a:rPr lang="en-US" sz="1200" dirty="0" err="1">
                <a:solidFill>
                  <a:srgbClr val="FF0000"/>
                </a:solidFill>
              </a:rPr>
              <a:t>Regressão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Heterocedástico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9004" y="3768045"/>
            <a:ext cx="1715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Testes </a:t>
            </a:r>
            <a:r>
              <a:rPr lang="en-US" sz="1200" dirty="0" err="1">
                <a:solidFill>
                  <a:srgbClr val="FF0000"/>
                </a:solidFill>
              </a:rPr>
              <a:t>Não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Paramétricos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73870" y="4084236"/>
            <a:ext cx="3932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Modelos</a:t>
            </a:r>
            <a:r>
              <a:rPr lang="en-US" sz="1200" dirty="0">
                <a:solidFill>
                  <a:srgbClr val="FF0000"/>
                </a:solidFill>
              </a:rPr>
              <a:t> ARMA (Box &amp; Jenkins) e </a:t>
            </a:r>
            <a:r>
              <a:rPr lang="en-US" sz="1200" dirty="0" err="1">
                <a:solidFill>
                  <a:srgbClr val="FF0000"/>
                </a:solidFill>
              </a:rPr>
              <a:t>Modelos</a:t>
            </a:r>
            <a:r>
              <a:rPr lang="en-US" sz="1200" dirty="0">
                <a:solidFill>
                  <a:srgbClr val="FF0000"/>
                </a:solidFill>
              </a:rPr>
              <a:t> Log- </a:t>
            </a:r>
            <a:r>
              <a:rPr lang="en-US" sz="1200" dirty="0" err="1">
                <a:solidFill>
                  <a:srgbClr val="FF0000"/>
                </a:solidFill>
              </a:rPr>
              <a:t>Lineares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71701" y="4671140"/>
            <a:ext cx="3488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8000"/>
                </a:solidFill>
              </a:rPr>
              <a:t>Uso</a:t>
            </a:r>
            <a:r>
              <a:rPr lang="en-US" sz="1200" dirty="0">
                <a:solidFill>
                  <a:srgbClr val="008000"/>
                </a:solidFill>
              </a:rPr>
              <a:t> de </a:t>
            </a:r>
            <a:r>
              <a:rPr lang="en-US" sz="1200" dirty="0" err="1">
                <a:solidFill>
                  <a:srgbClr val="008000"/>
                </a:solidFill>
              </a:rPr>
              <a:t>Computadores</a:t>
            </a:r>
            <a:r>
              <a:rPr lang="en-US" sz="1200" dirty="0">
                <a:solidFill>
                  <a:srgbClr val="008000"/>
                </a:solidFill>
              </a:rPr>
              <a:t> </a:t>
            </a:r>
            <a:r>
              <a:rPr lang="en-US" sz="1200" dirty="0" err="1">
                <a:solidFill>
                  <a:srgbClr val="008000"/>
                </a:solidFill>
              </a:rPr>
              <a:t>nas</a:t>
            </a:r>
            <a:r>
              <a:rPr lang="en-US" sz="1200" dirty="0">
                <a:solidFill>
                  <a:srgbClr val="008000"/>
                </a:solidFill>
              </a:rPr>
              <a:t> </a:t>
            </a:r>
            <a:r>
              <a:rPr lang="en-US" sz="1200" dirty="0" err="1">
                <a:solidFill>
                  <a:srgbClr val="008000"/>
                </a:solidFill>
              </a:rPr>
              <a:t>Universidades</a:t>
            </a:r>
            <a:r>
              <a:rPr lang="en-US" sz="1200" dirty="0">
                <a:solidFill>
                  <a:srgbClr val="008000"/>
                </a:solidFill>
              </a:rPr>
              <a:t> e </a:t>
            </a:r>
            <a:r>
              <a:rPr lang="en-US" sz="1200" dirty="0" err="1">
                <a:solidFill>
                  <a:srgbClr val="008000"/>
                </a:solidFill>
              </a:rPr>
              <a:t>Empresas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52121" y="4509121"/>
            <a:ext cx="1710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8000"/>
                </a:solidFill>
              </a:rPr>
              <a:t>Computadores</a:t>
            </a:r>
            <a:r>
              <a:rPr lang="en-US" sz="1200" dirty="0">
                <a:solidFill>
                  <a:srgbClr val="008000"/>
                </a:solidFill>
              </a:rPr>
              <a:t> </a:t>
            </a:r>
            <a:r>
              <a:rPr lang="en-US" sz="1200" dirty="0" err="1">
                <a:solidFill>
                  <a:srgbClr val="008000"/>
                </a:solidFill>
              </a:rPr>
              <a:t>Pessoais</a:t>
            </a:r>
            <a:r>
              <a:rPr lang="en-US" sz="1200" dirty="0">
                <a:solidFill>
                  <a:srgbClr val="008000"/>
                </a:solidFill>
              </a:rPr>
              <a:t>;</a:t>
            </a:r>
          </a:p>
          <a:p>
            <a:r>
              <a:rPr lang="en-US" sz="1200" dirty="0" err="1">
                <a:solidFill>
                  <a:srgbClr val="008000"/>
                </a:solidFill>
              </a:rPr>
              <a:t>Processadores</a:t>
            </a:r>
            <a:r>
              <a:rPr lang="en-US" sz="1200" dirty="0">
                <a:solidFill>
                  <a:srgbClr val="008000"/>
                </a:solidFill>
              </a:rPr>
              <a:t> e </a:t>
            </a:r>
            <a:r>
              <a:rPr lang="en-US" sz="1200" dirty="0" err="1">
                <a:solidFill>
                  <a:srgbClr val="008000"/>
                </a:solidFill>
              </a:rPr>
              <a:t>Redes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54470" y="4977060"/>
            <a:ext cx="7258011" cy="5400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Moderna</a:t>
            </a:r>
            <a:r>
              <a:rPr lang="en-US" sz="1200" dirty="0"/>
              <a:t> </a:t>
            </a:r>
            <a:r>
              <a:rPr lang="en-US" sz="1200" dirty="0" err="1"/>
              <a:t>Teoria</a:t>
            </a:r>
            <a:r>
              <a:rPr lang="en-US" sz="1200" dirty="0"/>
              <a:t> de </a:t>
            </a:r>
            <a:r>
              <a:rPr lang="en-US" sz="1200" dirty="0" err="1"/>
              <a:t>Finanças</a:t>
            </a:r>
            <a:r>
              <a:rPr lang="en-US" sz="1200" dirty="0"/>
              <a:t>: </a:t>
            </a:r>
            <a:r>
              <a:rPr lang="en-US" sz="1200" dirty="0" err="1"/>
              <a:t>Permitiu</a:t>
            </a:r>
            <a:r>
              <a:rPr lang="en-US" sz="1200" dirty="0"/>
              <a:t> </a:t>
            </a:r>
            <a:r>
              <a:rPr lang="en-US" sz="1200" dirty="0" err="1"/>
              <a:t>que</a:t>
            </a:r>
            <a:r>
              <a:rPr lang="en-US" sz="1200" dirty="0"/>
              <a:t> as </a:t>
            </a:r>
            <a:r>
              <a:rPr lang="en-US" sz="1200" dirty="0" err="1"/>
              <a:t>Finanças</a:t>
            </a:r>
            <a:r>
              <a:rPr lang="en-US" sz="1200" dirty="0"/>
              <a:t> </a:t>
            </a:r>
            <a:r>
              <a:rPr lang="en-US" sz="1200" dirty="0" err="1"/>
              <a:t>formulassem</a:t>
            </a:r>
            <a:r>
              <a:rPr lang="en-US" sz="1200" dirty="0"/>
              <a:t> </a:t>
            </a:r>
            <a:r>
              <a:rPr lang="en-US" sz="1200" dirty="0" err="1"/>
              <a:t>diversos</a:t>
            </a:r>
            <a:r>
              <a:rPr lang="en-US" sz="1200" dirty="0"/>
              <a:t> </a:t>
            </a:r>
            <a:r>
              <a:rPr lang="en-US" sz="1200" dirty="0" err="1"/>
              <a:t>questionamentos</a:t>
            </a:r>
            <a:r>
              <a:rPr lang="en-US" sz="1200" dirty="0"/>
              <a:t> </a:t>
            </a:r>
            <a:r>
              <a:rPr lang="en-US" sz="1200" dirty="0" err="1"/>
              <a:t>sobre</a:t>
            </a:r>
            <a:r>
              <a:rPr lang="en-US" sz="1200" dirty="0"/>
              <a:t> </a:t>
            </a:r>
            <a:r>
              <a:rPr lang="en-US" sz="1200" dirty="0" err="1"/>
              <a:t>influência</a:t>
            </a:r>
            <a:r>
              <a:rPr lang="en-US" sz="1200" dirty="0"/>
              <a:t> P/PL e </a:t>
            </a:r>
            <a:r>
              <a:rPr lang="en-US" sz="1200" dirty="0" err="1"/>
              <a:t>dividendos</a:t>
            </a:r>
            <a:r>
              <a:rPr lang="en-US" sz="1200" dirty="0"/>
              <a:t> </a:t>
            </a:r>
            <a:r>
              <a:rPr lang="en-US" sz="1200" dirty="0" err="1"/>
              <a:t>sobre</a:t>
            </a:r>
            <a:r>
              <a:rPr lang="en-US" sz="1200" dirty="0"/>
              <a:t> o valor de </a:t>
            </a:r>
            <a:r>
              <a:rPr lang="en-US" sz="1200" dirty="0" err="1"/>
              <a:t>mercado</a:t>
            </a:r>
            <a:r>
              <a:rPr lang="en-US" sz="1200" dirty="0"/>
              <a:t> das </a:t>
            </a:r>
            <a:r>
              <a:rPr lang="en-US" sz="1200" dirty="0" err="1"/>
              <a:t>Empresas</a:t>
            </a:r>
            <a:r>
              <a:rPr lang="en-US" sz="1200" dirty="0"/>
              <a:t>; </a:t>
            </a:r>
            <a:r>
              <a:rPr lang="en-US" sz="1200" dirty="0" err="1"/>
              <a:t>Moderna</a:t>
            </a:r>
            <a:r>
              <a:rPr lang="en-US" sz="1200" dirty="0"/>
              <a:t> </a:t>
            </a:r>
            <a:r>
              <a:rPr lang="en-US" sz="1200" dirty="0" err="1"/>
              <a:t>Gestão</a:t>
            </a:r>
            <a:r>
              <a:rPr lang="en-US" sz="1200" dirty="0"/>
              <a:t> de </a:t>
            </a:r>
            <a:r>
              <a:rPr lang="en-US" sz="1200" dirty="0" err="1"/>
              <a:t>Riscos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1169621" y="5580488"/>
            <a:ext cx="7242859" cy="357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Na </a:t>
            </a:r>
            <a:r>
              <a:rPr lang="en-US" sz="1200" dirty="0" err="1"/>
              <a:t>Contabilidade</a:t>
            </a:r>
            <a:r>
              <a:rPr lang="en-US" sz="1200" dirty="0"/>
              <a:t> -&gt; Lei 6.404/76  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1493658" y="2232514"/>
            <a:ext cx="708366" cy="8354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904" y="3274704"/>
            <a:ext cx="324596" cy="432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779" y="2294874"/>
            <a:ext cx="378374" cy="418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826" y="2294875"/>
            <a:ext cx="349036" cy="42529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049005" y="3984069"/>
            <a:ext cx="1362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Estimação</a:t>
            </a:r>
            <a:r>
              <a:rPr lang="en-US" sz="1200" dirty="0">
                <a:solidFill>
                  <a:srgbClr val="FF0000"/>
                </a:solidFill>
              </a:rPr>
              <a:t> Robusta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Modelos</a:t>
            </a:r>
            <a:r>
              <a:rPr lang="en-US" sz="1200" dirty="0">
                <a:solidFill>
                  <a:srgbClr val="FF0000"/>
                </a:solidFill>
              </a:rPr>
              <a:t> Linares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Generalizados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36096" y="3699032"/>
            <a:ext cx="2152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Modelos</a:t>
            </a:r>
            <a:r>
              <a:rPr lang="en-US" sz="1200" dirty="0">
                <a:solidFill>
                  <a:srgbClr val="FF0000"/>
                </a:solidFill>
              </a:rPr>
              <a:t> ARCH e </a:t>
            </a:r>
            <a:r>
              <a:rPr lang="en-US" sz="1200" dirty="0" err="1">
                <a:solidFill>
                  <a:srgbClr val="FF0000"/>
                </a:solidFill>
              </a:rPr>
              <a:t>Redes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Neurais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665778" y="3446398"/>
            <a:ext cx="158316" cy="1583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TextBox 47"/>
          <p:cNvSpPr txBox="1"/>
          <p:nvPr/>
        </p:nvSpPr>
        <p:spPr>
          <a:xfrm>
            <a:off x="1773792" y="3436723"/>
            <a:ext cx="1045479" cy="2308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900" dirty="0"/>
              <a:t>1952 </a:t>
            </a:r>
            <a:r>
              <a:rPr lang="mr-IN" sz="900" dirty="0"/>
              <a:t>–</a:t>
            </a:r>
            <a:r>
              <a:rPr lang="en-US" sz="900" dirty="0"/>
              <a:t> T. </a:t>
            </a:r>
            <a:r>
              <a:rPr lang="en-US" sz="900" dirty="0" err="1"/>
              <a:t>Portfólio</a:t>
            </a:r>
            <a:endParaRPr lang="en-US" sz="900" dirty="0"/>
          </a:p>
        </p:txBody>
      </p:sp>
      <p:sp>
        <p:nvSpPr>
          <p:cNvPr id="49" name="Oval 48"/>
          <p:cNvSpPr/>
          <p:nvPr/>
        </p:nvSpPr>
        <p:spPr>
          <a:xfrm>
            <a:off x="2519772" y="2034520"/>
            <a:ext cx="158316" cy="1583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TextBox 49"/>
          <p:cNvSpPr txBox="1"/>
          <p:nvPr/>
        </p:nvSpPr>
        <p:spPr>
          <a:xfrm>
            <a:off x="2627786" y="2024845"/>
            <a:ext cx="788999" cy="2308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x-none" sz="900" dirty="0"/>
              <a:t>1963 - CAPM</a:t>
            </a:r>
            <a:endParaRPr lang="en-US" sz="900" dirty="0"/>
          </a:p>
        </p:txBody>
      </p:sp>
      <p:sp>
        <p:nvSpPr>
          <p:cNvPr id="51" name="Oval 50"/>
          <p:cNvSpPr/>
          <p:nvPr/>
        </p:nvSpPr>
        <p:spPr>
          <a:xfrm>
            <a:off x="3653898" y="3330664"/>
            <a:ext cx="158316" cy="1583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TextBox 51"/>
          <p:cNvSpPr txBox="1"/>
          <p:nvPr/>
        </p:nvSpPr>
        <p:spPr>
          <a:xfrm>
            <a:off x="3761911" y="3320989"/>
            <a:ext cx="1252266" cy="2308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x-none" sz="900" dirty="0"/>
              <a:t>1973 </a:t>
            </a:r>
            <a:r>
              <a:rPr lang="mr-IN" sz="900" dirty="0"/>
              <a:t>–</a:t>
            </a:r>
            <a:r>
              <a:rPr lang="x-none" sz="900" dirty="0"/>
              <a:t> Black &amp; Scholes</a:t>
            </a:r>
            <a:endParaRPr lang="en-US" sz="900" dirty="0"/>
          </a:p>
        </p:txBody>
      </p:sp>
      <p:sp>
        <p:nvSpPr>
          <p:cNvPr id="53" name="Oval 52"/>
          <p:cNvSpPr/>
          <p:nvPr/>
        </p:nvSpPr>
        <p:spPr>
          <a:xfrm>
            <a:off x="5328084" y="3114640"/>
            <a:ext cx="158316" cy="1583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TextBox 53"/>
          <p:cNvSpPr txBox="1"/>
          <p:nvPr/>
        </p:nvSpPr>
        <p:spPr>
          <a:xfrm>
            <a:off x="5436098" y="3104965"/>
            <a:ext cx="832279" cy="2308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x-none" sz="900" dirty="0"/>
              <a:t>1983 - RAROC</a:t>
            </a:r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C604-E104-D84E-B8FA-65239D3890E3}" type="slidenum">
              <a:rPr lang="pt-BR" smtClean="0"/>
              <a:pPr/>
              <a:t>49</a:t>
            </a:fld>
            <a:endParaRPr lang="pt-BR"/>
          </a:p>
        </p:txBody>
      </p:sp>
      <p:cxnSp>
        <p:nvCxnSpPr>
          <p:cNvPr id="55" name="Straight Connector 42">
            <a:extLst>
              <a:ext uri="{FF2B5EF4-FFF2-40B4-BE49-F238E27FC236}">
                <a16:creationId xmlns:a16="http://schemas.microsoft.com/office/drawing/2014/main" id="{0EB3333F-5072-2640-8A9C-71D6DDC7E79B}"/>
              </a:ext>
            </a:extLst>
          </p:cNvPr>
          <p:cNvCxnSpPr/>
          <p:nvPr/>
        </p:nvCxnSpPr>
        <p:spPr>
          <a:xfrm flipH="1" flipV="1">
            <a:off x="627561" y="2222374"/>
            <a:ext cx="708366" cy="8354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3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71026-6111-D1A3-C4CF-BC03F13DE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 de Previsão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C0886B-4476-7060-84E6-BF5E9BC6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Observamos que existe algo ligando o passado ao futuro que nos auxilia no processo decisório. Chamaremos esse sensor de </a:t>
            </a:r>
            <a:r>
              <a:rPr lang="pt-BR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Previsão.</a:t>
            </a:r>
          </a:p>
          <a:p>
            <a:pPr algn="just"/>
            <a:endParaRPr lang="pt-B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futuro é continuação do passado;</a:t>
            </a:r>
          </a:p>
          <a:p>
            <a:pPr lvl="1"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futuro diferindo do passado por causas fora de nosso controle;</a:t>
            </a:r>
          </a:p>
          <a:p>
            <a:pPr lvl="1"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Planejamento: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futuro diferindo do passado por causas sob nosso controle.</a:t>
            </a:r>
          </a:p>
        </p:txBody>
      </p:sp>
    </p:spTree>
    <p:extLst>
      <p:ext uri="{BB962C8B-B14F-4D97-AF65-F5344CB8AC3E}">
        <p14:creationId xmlns:p14="http://schemas.microsoft.com/office/powerpoint/2010/main" val="34767608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744619"/>
            <a:ext cx="6155531" cy="857251"/>
          </a:xfrm>
        </p:spPr>
        <p:txBody>
          <a:bodyPr/>
          <a:lstStyle/>
          <a:p>
            <a:pPr algn="just" eaLnBrk="1" hangingPunct="1"/>
            <a:r>
              <a:rPr lang="pt-BR" sz="2400" dirty="0">
                <a:latin typeface="Calibri" charset="0"/>
              </a:rPr>
              <a:t>Evolução das Finanças e Métodos Quantitativos</a:t>
            </a:r>
          </a:p>
        </p:txBody>
      </p:sp>
      <p:cxnSp>
        <p:nvCxnSpPr>
          <p:cNvPr id="9" name="Conector reto 5"/>
          <p:cNvCxnSpPr>
            <a:cxnSpLocks/>
          </p:cNvCxnSpPr>
          <p:nvPr/>
        </p:nvCxnSpPr>
        <p:spPr>
          <a:xfrm>
            <a:off x="79773" y="1507809"/>
            <a:ext cx="9064228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2195737" y="2242174"/>
            <a:ext cx="6791510" cy="0"/>
          </a:xfrm>
          <a:prstGeom prst="straightConnector1">
            <a:avLst/>
          </a:prstGeom>
          <a:ln w="571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95736" y="2026150"/>
            <a:ext cx="0" cy="43204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371775" y="2841241"/>
            <a:ext cx="7940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 err="1"/>
              <a:t>Finanças</a:t>
            </a:r>
            <a:endParaRPr lang="en-US" sz="135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143265" y="3840330"/>
            <a:ext cx="11347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 err="1">
                <a:solidFill>
                  <a:srgbClr val="FF0000"/>
                </a:solidFill>
              </a:rPr>
              <a:t>Métodos</a:t>
            </a:r>
            <a:endParaRPr lang="en-US" sz="1350" dirty="0">
              <a:solidFill>
                <a:srgbClr val="FF0000"/>
              </a:solidFill>
            </a:endParaRPr>
          </a:p>
          <a:p>
            <a:pPr algn="ctr"/>
            <a:r>
              <a:rPr lang="en-US" sz="1350" dirty="0" err="1">
                <a:solidFill>
                  <a:srgbClr val="FF0000"/>
                </a:solidFill>
              </a:rPr>
              <a:t>Quantitativos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48858" y="4986990"/>
            <a:ext cx="9339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 err="1">
                <a:solidFill>
                  <a:srgbClr val="008000"/>
                </a:solidFill>
              </a:rPr>
              <a:t>Tecnologia</a:t>
            </a:r>
            <a:endParaRPr lang="en-US" sz="1350" dirty="0">
              <a:solidFill>
                <a:srgbClr val="008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670325" y="2026150"/>
            <a:ext cx="0" cy="43204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5708" y="2512204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1990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8940" y="2674223"/>
            <a:ext cx="1816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Gestão</a:t>
            </a:r>
            <a:r>
              <a:rPr lang="en-US" sz="1200" dirty="0"/>
              <a:t> de Valor</a:t>
            </a:r>
          </a:p>
          <a:p>
            <a:r>
              <a:rPr lang="en-US" sz="1200" dirty="0" err="1"/>
              <a:t>Gestão</a:t>
            </a:r>
            <a:r>
              <a:rPr lang="en-US" sz="1200" dirty="0"/>
              <a:t> de </a:t>
            </a:r>
            <a:r>
              <a:rPr lang="en-US" sz="1200" dirty="0" err="1"/>
              <a:t>Riscos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Triple Bottom Line</a:t>
            </a:r>
          </a:p>
          <a:p>
            <a:r>
              <a:rPr lang="en-US" sz="1200" dirty="0"/>
              <a:t>APT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00296" y="2510898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2006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301970" y="2019181"/>
            <a:ext cx="0" cy="43204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2" y="2510898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2010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49742" y="1592796"/>
            <a:ext cx="1296144" cy="594066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err="1">
                <a:solidFill>
                  <a:schemeClr val="tx2"/>
                </a:solidFill>
              </a:rPr>
              <a:t>Globalização</a:t>
            </a:r>
            <a:endParaRPr lang="en-US" sz="900" b="1" dirty="0">
              <a:solidFill>
                <a:schemeClr val="tx2"/>
              </a:solidFill>
            </a:endParaRPr>
          </a:p>
          <a:p>
            <a:pPr algn="ctr"/>
            <a:r>
              <a:rPr lang="en-US" sz="900" b="1" dirty="0">
                <a:solidFill>
                  <a:schemeClr val="tx2"/>
                </a:solidFill>
              </a:rPr>
              <a:t>Segundo </a:t>
            </a:r>
            <a:r>
              <a:rPr lang="en-US" sz="900" b="1" dirty="0" err="1">
                <a:solidFill>
                  <a:schemeClr val="tx2"/>
                </a:solidFill>
              </a:rPr>
              <a:t>Acordo</a:t>
            </a:r>
            <a:r>
              <a:rPr lang="en-US" sz="900" b="1" dirty="0">
                <a:solidFill>
                  <a:schemeClr val="tx2"/>
                </a:solidFill>
              </a:rPr>
              <a:t> de </a:t>
            </a:r>
            <a:r>
              <a:rPr lang="en-US" sz="900" b="1" dirty="0" err="1">
                <a:solidFill>
                  <a:schemeClr val="tx2"/>
                </a:solidFill>
              </a:rPr>
              <a:t>Basiléia</a:t>
            </a:r>
            <a:r>
              <a:rPr lang="en-US" sz="900" b="1" dirty="0">
                <a:solidFill>
                  <a:schemeClr val="tx2"/>
                </a:solidFill>
              </a:rPr>
              <a:t> (1998) </a:t>
            </a:r>
          </a:p>
          <a:p>
            <a:pPr algn="ctr"/>
            <a:r>
              <a:rPr lang="en-US" sz="900" b="1" dirty="0" err="1">
                <a:solidFill>
                  <a:schemeClr val="tx2"/>
                </a:solidFill>
              </a:rPr>
              <a:t>Expansão</a:t>
            </a:r>
            <a:r>
              <a:rPr lang="en-US" sz="900" b="1" dirty="0">
                <a:solidFill>
                  <a:schemeClr val="tx2"/>
                </a:solidFill>
              </a:rPr>
              <a:t> da China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53898" y="1592796"/>
            <a:ext cx="864096" cy="432048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2"/>
                </a:solidFill>
              </a:rPr>
              <a:t>IFRS </a:t>
            </a:r>
            <a:r>
              <a:rPr lang="mr-IN" sz="1050" b="1" dirty="0">
                <a:solidFill>
                  <a:schemeClr val="tx2"/>
                </a:solidFill>
              </a:rPr>
              <a:t>–</a:t>
            </a:r>
            <a:r>
              <a:rPr lang="en-US" sz="1050" b="1" dirty="0">
                <a:solidFill>
                  <a:schemeClr val="tx2"/>
                </a:solidFill>
              </a:rPr>
              <a:t> Lei 11.638/07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490102" y="2132856"/>
            <a:ext cx="0" cy="324036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74080" y="2510898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2012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72000" y="1592796"/>
            <a:ext cx="2387574" cy="216024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solidFill>
                  <a:schemeClr val="tx2"/>
                </a:solidFill>
              </a:rPr>
              <a:t>Crise</a:t>
            </a:r>
            <a:r>
              <a:rPr lang="en-US" sz="1050" b="1" dirty="0">
                <a:solidFill>
                  <a:schemeClr val="tx2"/>
                </a:solidFill>
              </a:rPr>
              <a:t> </a:t>
            </a:r>
            <a:r>
              <a:rPr lang="en-US" sz="1050" b="1" dirty="0" err="1">
                <a:solidFill>
                  <a:schemeClr val="tx2"/>
                </a:solidFill>
              </a:rPr>
              <a:t>Econômica</a:t>
            </a:r>
            <a:r>
              <a:rPr lang="en-US" sz="1050" b="1" dirty="0">
                <a:solidFill>
                  <a:schemeClr val="tx2"/>
                </a:solidFill>
              </a:rPr>
              <a:t> Mundial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99894" y="2942946"/>
            <a:ext cx="1321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Finanças</a:t>
            </a:r>
            <a:r>
              <a:rPr lang="en-US" sz="1200" dirty="0"/>
              <a:t> </a:t>
            </a:r>
          </a:p>
          <a:p>
            <a:r>
              <a:rPr lang="en-US" sz="1200" dirty="0" err="1"/>
              <a:t>Comportamentais</a:t>
            </a:r>
            <a:endParaRPr lang="en-US" sz="1200" dirty="0"/>
          </a:p>
          <a:p>
            <a:r>
              <a:rPr lang="en-US" sz="1200" dirty="0" err="1"/>
              <a:t>Responsabilidade</a:t>
            </a:r>
            <a:r>
              <a:rPr lang="en-US" sz="1200" dirty="0"/>
              <a:t> </a:t>
            </a:r>
          </a:p>
          <a:p>
            <a:r>
              <a:rPr lang="en-US" sz="1200" dirty="0"/>
              <a:t>Social e </a:t>
            </a:r>
            <a:r>
              <a:rPr lang="en-US" sz="1200" dirty="0" err="1"/>
              <a:t>ambiental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493659" y="3638189"/>
            <a:ext cx="1457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Modelos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Multiníveis</a:t>
            </a:r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85585" y="4609426"/>
            <a:ext cx="1182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8000"/>
                </a:solidFill>
              </a:rPr>
              <a:t>Modelos</a:t>
            </a:r>
            <a:r>
              <a:rPr lang="en-US" sz="1200" dirty="0">
                <a:solidFill>
                  <a:srgbClr val="008000"/>
                </a:solidFill>
              </a:rPr>
              <a:t> ERPs -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34175" y="4429915"/>
            <a:ext cx="1243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8000"/>
                </a:solidFill>
              </a:rPr>
              <a:t>Modelos</a:t>
            </a:r>
            <a:r>
              <a:rPr lang="en-US" sz="1200" dirty="0">
                <a:solidFill>
                  <a:srgbClr val="008000"/>
                </a:solidFill>
              </a:rPr>
              <a:t> de Alta </a:t>
            </a:r>
          </a:p>
          <a:p>
            <a:r>
              <a:rPr lang="en-US" sz="1200" dirty="0" err="1">
                <a:solidFill>
                  <a:srgbClr val="008000"/>
                </a:solidFill>
              </a:rPr>
              <a:t>Frequencia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36319" y="4995174"/>
            <a:ext cx="7306491" cy="5400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Novas</a:t>
            </a:r>
            <a:r>
              <a:rPr lang="en-US" sz="1200" dirty="0"/>
              <a:t> </a:t>
            </a:r>
            <a:r>
              <a:rPr lang="en-US" sz="1200" dirty="0" err="1"/>
              <a:t>Finanças</a:t>
            </a:r>
            <a:r>
              <a:rPr lang="en-US" sz="1200" dirty="0"/>
              <a:t>: </a:t>
            </a:r>
            <a:r>
              <a:rPr lang="en-US" sz="1200" dirty="0" err="1"/>
              <a:t>Estratégias</a:t>
            </a:r>
            <a:r>
              <a:rPr lang="en-US" sz="1200" dirty="0"/>
              <a:t> </a:t>
            </a:r>
            <a:r>
              <a:rPr lang="en-US" sz="1200" dirty="0" err="1"/>
              <a:t>voltadas</a:t>
            </a:r>
            <a:r>
              <a:rPr lang="en-US" sz="1200" dirty="0"/>
              <a:t> </a:t>
            </a:r>
            <a:r>
              <a:rPr lang="en-US" sz="1200" dirty="0" err="1"/>
              <a:t>à</a:t>
            </a:r>
            <a:r>
              <a:rPr lang="en-US" sz="1200" dirty="0"/>
              <a:t> </a:t>
            </a:r>
            <a:r>
              <a:rPr lang="en-US" sz="1200" dirty="0" err="1"/>
              <a:t>Criação</a:t>
            </a:r>
            <a:r>
              <a:rPr lang="en-US" sz="1200" dirty="0"/>
              <a:t> de Valor; </a:t>
            </a:r>
            <a:r>
              <a:rPr lang="en-US" sz="1200" dirty="0" err="1"/>
              <a:t>Gestão</a:t>
            </a:r>
            <a:r>
              <a:rPr lang="en-US" sz="1200" dirty="0"/>
              <a:t> de </a:t>
            </a:r>
            <a:r>
              <a:rPr lang="en-US" sz="1200" dirty="0" err="1"/>
              <a:t>Riscos</a:t>
            </a:r>
            <a:r>
              <a:rPr lang="en-US" sz="1200" dirty="0"/>
              <a:t>; </a:t>
            </a:r>
            <a:r>
              <a:rPr lang="en-US" sz="1200" dirty="0" err="1"/>
              <a:t>Globalização</a:t>
            </a:r>
            <a:r>
              <a:rPr lang="en-US" sz="1200" dirty="0"/>
              <a:t> das </a:t>
            </a:r>
            <a:r>
              <a:rPr lang="en-US" sz="1200" dirty="0" err="1"/>
              <a:t>Finanças</a:t>
            </a:r>
            <a:r>
              <a:rPr lang="en-US" sz="1200" dirty="0"/>
              <a:t>; </a:t>
            </a:r>
            <a:r>
              <a:rPr lang="en-US" sz="1200" dirty="0" err="1"/>
              <a:t>Finanças</a:t>
            </a:r>
            <a:r>
              <a:rPr lang="en-US" sz="1200" dirty="0"/>
              <a:t> </a:t>
            </a:r>
            <a:r>
              <a:rPr lang="en-US" sz="1200" dirty="0" err="1"/>
              <a:t>Comportamentais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1036319" y="5589240"/>
            <a:ext cx="7306491" cy="357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Contabilidade</a:t>
            </a:r>
            <a:r>
              <a:rPr lang="en-US" sz="1200" dirty="0"/>
              <a:t> </a:t>
            </a:r>
            <a:r>
              <a:rPr lang="en-US" sz="1200" dirty="0" err="1"/>
              <a:t>em</a:t>
            </a:r>
            <a:r>
              <a:rPr lang="en-US" sz="1200" dirty="0"/>
              <a:t> IFRS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1493658" y="2232514"/>
            <a:ext cx="708366" cy="8354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994362" y="2510898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2008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842030" y="2132856"/>
            <a:ext cx="0" cy="324036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112061" y="2726923"/>
            <a:ext cx="13419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Contabilidade</a:t>
            </a:r>
            <a:r>
              <a:rPr lang="en-US" sz="1200" dirty="0"/>
              <a:t> a </a:t>
            </a:r>
          </a:p>
          <a:p>
            <a:r>
              <a:rPr lang="en-US" sz="1200" dirty="0"/>
              <a:t>Valor Justo</a:t>
            </a:r>
          </a:p>
          <a:p>
            <a:r>
              <a:rPr lang="en-US" sz="1200" dirty="0" err="1"/>
              <a:t>Estudos</a:t>
            </a:r>
            <a:r>
              <a:rPr lang="en-US" sz="1200" dirty="0"/>
              <a:t> </a:t>
            </a:r>
          </a:p>
          <a:p>
            <a:r>
              <a:rPr lang="en-US" sz="1200" dirty="0" err="1"/>
              <a:t>Experimentais</a:t>
            </a:r>
            <a:r>
              <a:rPr lang="en-US" sz="1200" dirty="0"/>
              <a:t> </a:t>
            </a:r>
            <a:r>
              <a:rPr lang="en-US" sz="1200" dirty="0" err="1"/>
              <a:t>em</a:t>
            </a:r>
            <a:r>
              <a:rPr lang="en-US" sz="1200" dirty="0"/>
              <a:t> </a:t>
            </a:r>
          </a:p>
          <a:p>
            <a:r>
              <a:rPr lang="en-US" sz="1200" dirty="0" err="1"/>
              <a:t>Finanças</a:t>
            </a:r>
            <a:r>
              <a:rPr lang="en-US" sz="1200" dirty="0"/>
              <a:t>;</a:t>
            </a:r>
          </a:p>
          <a:p>
            <a:r>
              <a:rPr lang="en-US" sz="1200" dirty="0"/>
              <a:t>Green Bonds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3095212" y="4490091"/>
            <a:ext cx="901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8000"/>
                </a:solidFill>
              </a:rPr>
              <a:t>Inteligência</a:t>
            </a:r>
            <a:endParaRPr lang="en-US" sz="1200" dirty="0">
              <a:solidFill>
                <a:srgbClr val="008000"/>
              </a:solidFill>
            </a:endParaRPr>
          </a:p>
          <a:p>
            <a:r>
              <a:rPr lang="en-US" sz="1200" dirty="0">
                <a:solidFill>
                  <a:srgbClr val="008000"/>
                </a:solidFill>
              </a:rPr>
              <a:t>Artificial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80304" y="4430726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Cloud Computing</a:t>
            </a:r>
          </a:p>
          <a:p>
            <a:r>
              <a:rPr lang="en-US" sz="1200" dirty="0">
                <a:solidFill>
                  <a:srgbClr val="008000"/>
                </a:solidFill>
              </a:rPr>
              <a:t>Deep Learning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7002270" y="2024844"/>
            <a:ext cx="0" cy="43204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32242" y="2510898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2018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44213" y="2726923"/>
            <a:ext cx="9704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Modelagem</a:t>
            </a:r>
            <a:r>
              <a:rPr lang="en-US" sz="1200" dirty="0"/>
              <a:t> </a:t>
            </a:r>
          </a:p>
          <a:p>
            <a:r>
              <a:rPr lang="en-US" sz="1200" dirty="0"/>
              <a:t>De </a:t>
            </a:r>
            <a:r>
              <a:rPr lang="en-US" sz="1200" dirty="0" err="1"/>
              <a:t>Eventos</a:t>
            </a:r>
            <a:endParaRPr lang="en-US" sz="1200" dirty="0"/>
          </a:p>
          <a:p>
            <a:r>
              <a:rPr lang="en-US" sz="1200" dirty="0" err="1"/>
              <a:t>Extremos</a:t>
            </a:r>
            <a:endParaRPr lang="en-US" sz="1200" dirty="0"/>
          </a:p>
          <a:p>
            <a:r>
              <a:rPr lang="en-US" sz="1200" i="1" dirty="0"/>
              <a:t>Adaptive </a:t>
            </a:r>
          </a:p>
          <a:p>
            <a:r>
              <a:rPr lang="en-US" sz="1200" i="1" dirty="0"/>
              <a:t>Markets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51" name="Rectangle 50"/>
          <p:cNvSpPr/>
          <p:nvPr/>
        </p:nvSpPr>
        <p:spPr>
          <a:xfrm>
            <a:off x="5879969" y="1856084"/>
            <a:ext cx="1080120" cy="324036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solidFill>
                  <a:schemeClr val="tx2"/>
                </a:solidFill>
              </a:rPr>
              <a:t>Fintechs</a:t>
            </a:r>
            <a:endParaRPr lang="en-US" sz="1050" b="1" dirty="0">
              <a:solidFill>
                <a:schemeClr val="tx2"/>
              </a:solidFill>
            </a:endParaRPr>
          </a:p>
          <a:p>
            <a:pPr algn="ctr"/>
            <a:r>
              <a:rPr lang="en-US" sz="1050" b="1" dirty="0" err="1">
                <a:solidFill>
                  <a:schemeClr val="tx2"/>
                </a:solidFill>
              </a:rPr>
              <a:t>Cripto</a:t>
            </a:r>
            <a:r>
              <a:rPr lang="en-US" sz="1050" b="1" dirty="0">
                <a:solidFill>
                  <a:schemeClr val="tx2"/>
                </a:solidFill>
              </a:rPr>
              <a:t> Moedas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572000" y="1808820"/>
            <a:ext cx="1080120" cy="324036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2"/>
                </a:solidFill>
              </a:rPr>
              <a:t>3o </a:t>
            </a:r>
            <a:r>
              <a:rPr lang="en-US" sz="1050" b="1" dirty="0" err="1">
                <a:solidFill>
                  <a:schemeClr val="tx2"/>
                </a:solidFill>
              </a:rPr>
              <a:t>Acordo</a:t>
            </a:r>
            <a:r>
              <a:rPr lang="en-US" sz="1050" b="1" dirty="0">
                <a:solidFill>
                  <a:schemeClr val="tx2"/>
                </a:solidFill>
              </a:rPr>
              <a:t> </a:t>
            </a:r>
            <a:r>
              <a:rPr lang="en-US" sz="1050" b="1" dirty="0" err="1">
                <a:solidFill>
                  <a:schemeClr val="tx2"/>
                </a:solidFill>
              </a:rPr>
              <a:t>Basiléia</a:t>
            </a:r>
            <a:r>
              <a:rPr lang="en-US" sz="1050" b="1" dirty="0">
                <a:solidFill>
                  <a:schemeClr val="tx2"/>
                </a:solidFill>
              </a:rPr>
              <a:t> (2010)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87724" y="3854213"/>
            <a:ext cx="129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Modelos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Fatoriais</a:t>
            </a:r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51821" y="4070237"/>
            <a:ext cx="1577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Modelos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Não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Lineares</a:t>
            </a:r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87724" y="4232255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Modelos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em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painel</a:t>
            </a:r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12061" y="3969061"/>
            <a:ext cx="1626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Modelos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Multivariados</a:t>
            </a:r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89" y="2780928"/>
            <a:ext cx="347091" cy="393576"/>
          </a:xfrm>
          <a:prstGeom prst="rect">
            <a:avLst/>
          </a:prstGeom>
        </p:spPr>
      </p:pic>
      <p:sp>
        <p:nvSpPr>
          <p:cNvPr id="57" name="Oval 56"/>
          <p:cNvSpPr/>
          <p:nvPr/>
        </p:nvSpPr>
        <p:spPr>
          <a:xfrm>
            <a:off x="2303748" y="2358556"/>
            <a:ext cx="158316" cy="1583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TextBox 57"/>
          <p:cNvSpPr txBox="1"/>
          <p:nvPr/>
        </p:nvSpPr>
        <p:spPr>
          <a:xfrm>
            <a:off x="2411762" y="2348881"/>
            <a:ext cx="986167" cy="2308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x-none" sz="900" dirty="0"/>
              <a:t>1992 </a:t>
            </a:r>
            <a:r>
              <a:rPr lang="mr-IN" sz="900" dirty="0"/>
              <a:t>–</a:t>
            </a:r>
            <a:r>
              <a:rPr lang="x-none" sz="900" dirty="0"/>
              <a:t> Stess Test</a:t>
            </a:r>
            <a:endParaRPr lang="en-US" sz="900" dirty="0"/>
          </a:p>
        </p:txBody>
      </p:sp>
      <p:sp>
        <p:nvSpPr>
          <p:cNvPr id="59" name="Oval 58"/>
          <p:cNvSpPr/>
          <p:nvPr/>
        </p:nvSpPr>
        <p:spPr>
          <a:xfrm>
            <a:off x="2411760" y="3060634"/>
            <a:ext cx="158316" cy="1583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" name="TextBox 59"/>
          <p:cNvSpPr txBox="1"/>
          <p:nvPr/>
        </p:nvSpPr>
        <p:spPr>
          <a:xfrm>
            <a:off x="2519773" y="3050959"/>
            <a:ext cx="1122423" cy="2308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x-none" sz="900" dirty="0"/>
              <a:t>1993 </a:t>
            </a:r>
            <a:r>
              <a:rPr lang="mr-IN" sz="900" dirty="0"/>
              <a:t>–</a:t>
            </a:r>
            <a:r>
              <a:rPr lang="x-none" sz="900" dirty="0"/>
              <a:t> Value at Risk</a:t>
            </a:r>
            <a:endParaRPr lang="en-US" sz="900" dirty="0"/>
          </a:p>
        </p:txBody>
      </p:sp>
      <p:sp>
        <p:nvSpPr>
          <p:cNvPr id="63" name="Oval 62"/>
          <p:cNvSpPr/>
          <p:nvPr/>
        </p:nvSpPr>
        <p:spPr>
          <a:xfrm>
            <a:off x="4517994" y="3816718"/>
            <a:ext cx="158316" cy="1583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TextBox 63"/>
          <p:cNvSpPr txBox="1"/>
          <p:nvPr/>
        </p:nvSpPr>
        <p:spPr>
          <a:xfrm>
            <a:off x="4626007" y="3807043"/>
            <a:ext cx="1473480" cy="2308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x-none" sz="900" dirty="0"/>
              <a:t> Gestão Integrada de Riscos</a:t>
            </a:r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6C604-E104-D84E-B8FA-65239D3890E3}" type="slidenum">
              <a:rPr lang="pt-BR" smtClean="0"/>
              <a:pPr/>
              <a:t>50</a:t>
            </a:fld>
            <a:endParaRPr lang="pt-BR"/>
          </a:p>
        </p:txBody>
      </p:sp>
      <p:cxnSp>
        <p:nvCxnSpPr>
          <p:cNvPr id="61" name="Straight Connector 42">
            <a:extLst>
              <a:ext uri="{FF2B5EF4-FFF2-40B4-BE49-F238E27FC236}">
                <a16:creationId xmlns:a16="http://schemas.microsoft.com/office/drawing/2014/main" id="{6C1C2F79-C929-BB41-BA45-FD76BD29F0EB}"/>
              </a:ext>
            </a:extLst>
          </p:cNvPr>
          <p:cNvCxnSpPr/>
          <p:nvPr/>
        </p:nvCxnSpPr>
        <p:spPr>
          <a:xfrm flipH="1" flipV="1">
            <a:off x="579961" y="2228338"/>
            <a:ext cx="708366" cy="8354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47">
            <a:extLst>
              <a:ext uri="{FF2B5EF4-FFF2-40B4-BE49-F238E27FC236}">
                <a16:creationId xmlns:a16="http://schemas.microsoft.com/office/drawing/2014/main" id="{0B4BF79B-7400-5A40-ABAB-C7387EACA2C2}"/>
              </a:ext>
            </a:extLst>
          </p:cNvPr>
          <p:cNvCxnSpPr/>
          <p:nvPr/>
        </p:nvCxnSpPr>
        <p:spPr>
          <a:xfrm>
            <a:off x="8071273" y="2012313"/>
            <a:ext cx="0" cy="43204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48">
            <a:extLst>
              <a:ext uri="{FF2B5EF4-FFF2-40B4-BE49-F238E27FC236}">
                <a16:creationId xmlns:a16="http://schemas.microsoft.com/office/drawing/2014/main" id="{06D6DA00-36E7-E246-8A25-4B973ED93346}"/>
              </a:ext>
            </a:extLst>
          </p:cNvPr>
          <p:cNvSpPr txBox="1"/>
          <p:nvPr/>
        </p:nvSpPr>
        <p:spPr>
          <a:xfrm>
            <a:off x="7782016" y="2512247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2021</a:t>
            </a:r>
          </a:p>
        </p:txBody>
      </p:sp>
      <p:sp>
        <p:nvSpPr>
          <p:cNvPr id="66" name="TextBox 52">
            <a:extLst>
              <a:ext uri="{FF2B5EF4-FFF2-40B4-BE49-F238E27FC236}">
                <a16:creationId xmlns:a16="http://schemas.microsoft.com/office/drawing/2014/main" id="{0493261E-80BF-4C45-AC6C-7FB5E17CDE98}"/>
              </a:ext>
            </a:extLst>
          </p:cNvPr>
          <p:cNvSpPr txBox="1"/>
          <p:nvPr/>
        </p:nvSpPr>
        <p:spPr>
          <a:xfrm>
            <a:off x="7125599" y="3937766"/>
            <a:ext cx="746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Analytics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12CF034-6D56-A74E-9249-1B31519D2B59}"/>
              </a:ext>
            </a:extLst>
          </p:cNvPr>
          <p:cNvSpPr/>
          <p:nvPr/>
        </p:nvSpPr>
        <p:spPr>
          <a:xfrm>
            <a:off x="7264240" y="4439244"/>
            <a:ext cx="1645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Big Data – Data Science</a:t>
            </a:r>
          </a:p>
          <a:p>
            <a:r>
              <a:rPr lang="en-US" sz="1200" dirty="0">
                <a:solidFill>
                  <a:srgbClr val="008000"/>
                </a:solidFill>
              </a:rPr>
              <a:t>Machine Learning – IA  </a:t>
            </a:r>
            <a:endParaRPr lang="pt-BR" sz="1200" dirty="0"/>
          </a:p>
        </p:txBody>
      </p:sp>
      <p:sp>
        <p:nvSpPr>
          <p:cNvPr id="67" name="Rectangle 27">
            <a:extLst>
              <a:ext uri="{FF2B5EF4-FFF2-40B4-BE49-F238E27FC236}">
                <a16:creationId xmlns:a16="http://schemas.microsoft.com/office/drawing/2014/main" id="{33572CA4-B2EF-7D48-AF3A-3067DB942A26}"/>
              </a:ext>
            </a:extLst>
          </p:cNvPr>
          <p:cNvSpPr/>
          <p:nvPr/>
        </p:nvSpPr>
        <p:spPr>
          <a:xfrm>
            <a:off x="7229604" y="1604113"/>
            <a:ext cx="1403849" cy="216024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solidFill>
                  <a:schemeClr val="tx2"/>
                </a:solidFill>
              </a:rPr>
              <a:t>Pandemia</a:t>
            </a:r>
            <a:r>
              <a:rPr lang="en-US" sz="1050" b="1" dirty="0">
                <a:solidFill>
                  <a:schemeClr val="tx2"/>
                </a:solidFill>
              </a:rPr>
              <a:t> COVID 19</a:t>
            </a:r>
          </a:p>
        </p:txBody>
      </p:sp>
      <p:sp>
        <p:nvSpPr>
          <p:cNvPr id="68" name="Rectangle 27">
            <a:extLst>
              <a:ext uri="{FF2B5EF4-FFF2-40B4-BE49-F238E27FC236}">
                <a16:creationId xmlns:a16="http://schemas.microsoft.com/office/drawing/2014/main" id="{43E42206-7FF0-224F-8B2C-53C6ECD316B7}"/>
              </a:ext>
            </a:extLst>
          </p:cNvPr>
          <p:cNvSpPr/>
          <p:nvPr/>
        </p:nvSpPr>
        <p:spPr>
          <a:xfrm>
            <a:off x="7125599" y="1884991"/>
            <a:ext cx="807909" cy="270597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2"/>
                </a:solidFill>
              </a:rPr>
              <a:t>Brexit</a:t>
            </a:r>
          </a:p>
          <a:p>
            <a:pPr algn="ctr"/>
            <a:r>
              <a:rPr lang="en-US" sz="1050" b="1" dirty="0">
                <a:solidFill>
                  <a:schemeClr val="tx2"/>
                </a:solidFill>
              </a:rPr>
              <a:t>Blockchain</a:t>
            </a:r>
          </a:p>
        </p:txBody>
      </p:sp>
    </p:spTree>
    <p:extLst>
      <p:ext uri="{BB962C8B-B14F-4D97-AF65-F5344CB8AC3E}">
        <p14:creationId xmlns:p14="http://schemas.microsoft.com/office/powerpoint/2010/main" val="23542157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9F0677A-437E-B914-D89C-348FEAD1A6CE}"/>
              </a:ext>
            </a:extLst>
          </p:cNvPr>
          <p:cNvSpPr txBox="1"/>
          <p:nvPr/>
        </p:nvSpPr>
        <p:spPr>
          <a:xfrm>
            <a:off x="1619672" y="1700808"/>
            <a:ext cx="6120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Obrigado!!!</a:t>
            </a:r>
          </a:p>
          <a:p>
            <a:pPr algn="ctr"/>
            <a:endParaRPr lang="pt-BR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figlioli@usp.br</a:t>
            </a:r>
          </a:p>
        </p:txBody>
      </p:sp>
    </p:spTree>
    <p:extLst>
      <p:ext uri="{BB962C8B-B14F-4D97-AF65-F5344CB8AC3E}">
        <p14:creationId xmlns:p14="http://schemas.microsoft.com/office/powerpoint/2010/main" val="260486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99592" y="332656"/>
            <a:ext cx="7488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latin typeface="Times New Roman" pitchFamily="18" charset="0"/>
                <a:cs typeface="Times New Roman" pitchFamily="18" charset="0"/>
              </a:rPr>
              <a:t>Trajetória Realizada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6585C58-2050-497C-E5DD-971974A6CD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360841"/>
              </p:ext>
            </p:extLst>
          </p:nvPr>
        </p:nvGraphicFramePr>
        <p:xfrm>
          <a:off x="1115616" y="1196752"/>
          <a:ext cx="68407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ector reto 7"/>
          <p:cNvCxnSpPr/>
          <p:nvPr/>
        </p:nvCxnSpPr>
        <p:spPr>
          <a:xfrm flipV="1">
            <a:off x="7524328" y="1772816"/>
            <a:ext cx="0" cy="288032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71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pt-BR" dirty="0"/>
              <a:t>Expectativas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0067E08-051D-5DDF-7DBA-09B80822C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277884"/>
              </p:ext>
            </p:extLst>
          </p:nvPr>
        </p:nvGraphicFramePr>
        <p:xfrm>
          <a:off x="683568" y="1340768"/>
          <a:ext cx="763284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ector reto 5"/>
          <p:cNvCxnSpPr/>
          <p:nvPr/>
        </p:nvCxnSpPr>
        <p:spPr>
          <a:xfrm flipH="1" flipV="1">
            <a:off x="4716016" y="1484784"/>
            <a:ext cx="72008" cy="367240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763688" y="1487131"/>
            <a:ext cx="2808312" cy="5539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pt-BR" sz="1500" dirty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pt-BR" sz="1500" dirty="0">
                <a:latin typeface="Times New Roman" pitchFamily="18" charset="0"/>
                <a:cs typeface="Times New Roman" pitchFamily="18" charset="0"/>
              </a:rPr>
              <a:t>(Conteúdo Informacional 1)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820491" y="1484783"/>
            <a:ext cx="2880320" cy="5539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pt-BR" sz="15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pt-BR" sz="1500" dirty="0">
                <a:latin typeface="Times New Roman" pitchFamily="18" charset="0"/>
                <a:cs typeface="Times New Roman" pitchFamily="18" charset="0"/>
              </a:rPr>
              <a:t>(Conteúdo Informacional 2)</a:t>
            </a:r>
          </a:p>
        </p:txBody>
      </p:sp>
    </p:spTree>
    <p:extLst>
      <p:ext uri="{BB962C8B-B14F-4D97-AF65-F5344CB8AC3E}">
        <p14:creationId xmlns:p14="http://schemas.microsoft.com/office/powerpoint/2010/main" val="266387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Notícias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838" y="292388"/>
            <a:ext cx="2061159" cy="3300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142" y="2587120"/>
            <a:ext cx="2087307" cy="3401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856" y="1737360"/>
            <a:ext cx="2178474" cy="29936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8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Ambiente Empresarial</a:t>
            </a:r>
          </a:p>
        </p:txBody>
      </p:sp>
      <p:graphicFrame>
        <p:nvGraphicFramePr>
          <p:cNvPr id="22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365343"/>
              </p:ext>
            </p:extLst>
          </p:nvPr>
        </p:nvGraphicFramePr>
        <p:xfrm>
          <a:off x="628650" y="1268760"/>
          <a:ext cx="7886700" cy="490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066490" y="6377337"/>
            <a:ext cx="466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Fonte: Pinto et al. (2007) e </a:t>
            </a:r>
            <a:r>
              <a:rPr lang="pt-BR" dirty="0" err="1">
                <a:solidFill>
                  <a:prstClr val="white"/>
                </a:solidFill>
              </a:rPr>
              <a:t>Damodaran</a:t>
            </a:r>
            <a:r>
              <a:rPr lang="pt-BR" dirty="0">
                <a:solidFill>
                  <a:prstClr val="white"/>
                </a:solidFill>
              </a:rPr>
              <a:t> (2012)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9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38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2032</Words>
  <Application>Microsoft Office PowerPoint</Application>
  <PresentationFormat>Apresentação na tela (4:3)</PresentationFormat>
  <Paragraphs>579</Paragraphs>
  <Slides>51</Slides>
  <Notes>14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51</vt:i4>
      </vt:variant>
    </vt:vector>
  </HeadingPairs>
  <TitlesOfParts>
    <vt:vector size="63" baseType="lpstr">
      <vt:lpstr>Arial</vt:lpstr>
      <vt:lpstr>Arial Black</vt:lpstr>
      <vt:lpstr>Calibri</vt:lpstr>
      <vt:lpstr>Futura Std Book</vt:lpstr>
      <vt:lpstr>Symbol</vt:lpstr>
      <vt:lpstr>Times New Roman</vt:lpstr>
      <vt:lpstr>Wingdings</vt:lpstr>
      <vt:lpstr>Tema do Office</vt:lpstr>
      <vt:lpstr>Slide</vt:lpstr>
      <vt:lpstr>Document</vt:lpstr>
      <vt:lpstr>Equation.DSMT4</vt:lpstr>
      <vt:lpstr>Equation</vt:lpstr>
      <vt:lpstr>  Administraçao Financeira Aspectos Iniciais</vt:lpstr>
      <vt:lpstr>Tópicos</vt:lpstr>
      <vt:lpstr>Apresentação do PowerPoint</vt:lpstr>
      <vt:lpstr>O Instante da Tomada de Decisão</vt:lpstr>
      <vt:lpstr>Conceito de Previsão</vt:lpstr>
      <vt:lpstr>Apresentação do PowerPoint</vt:lpstr>
      <vt:lpstr>Expectativas</vt:lpstr>
      <vt:lpstr>Notícias</vt:lpstr>
      <vt:lpstr>O Ambiente Empresarial</vt:lpstr>
      <vt:lpstr>Entendendo o Negócio</vt:lpstr>
      <vt:lpstr>Ciclo de Vida e Avaliação</vt:lpstr>
      <vt:lpstr>Ativos Tangíveis e Intangíveis</vt:lpstr>
      <vt:lpstr>A Perspectiva Financeira e Contábil</vt:lpstr>
      <vt:lpstr>Projetos de Investimentos e a Geração de Riqueza</vt:lpstr>
      <vt:lpstr>Desempenho do Jogador de Basquete Elogio ou “Bronca”..O que funciona?</vt:lpstr>
      <vt:lpstr>Apresentação do PowerPoint</vt:lpstr>
      <vt:lpstr> Finanças Corporativas</vt:lpstr>
      <vt:lpstr>Decisões de Investimentos</vt:lpstr>
      <vt:lpstr>Decisões de Financiamentos</vt:lpstr>
      <vt:lpstr>Dividendos</vt:lpstr>
      <vt:lpstr>Curto Versus Longo Prazo</vt:lpstr>
      <vt:lpstr>Apresentação do PowerPoint</vt:lpstr>
      <vt:lpstr> Qual é a Meta da Gestão Financeira?</vt:lpstr>
      <vt:lpstr>Resumindo...</vt:lpstr>
      <vt:lpstr>A Gestão Financeira na Companhia</vt:lpstr>
      <vt:lpstr>Formas de Organização Empresarial</vt:lpstr>
      <vt:lpstr>Apresentação do PowerPoint</vt:lpstr>
      <vt:lpstr>Apresentação do PowerPoint</vt:lpstr>
      <vt:lpstr>Problemas de Agência</vt:lpstr>
      <vt:lpstr>Apresentação do PowerPoint</vt:lpstr>
      <vt:lpstr>Apresentação do PowerPoint</vt:lpstr>
      <vt:lpstr>Implementação e Controle</vt:lpstr>
      <vt:lpstr>Risco Ambiental Risco: Danos ambientais </vt:lpstr>
      <vt:lpstr>Colaboradores Risco: Custo da mão-de-obra contratada </vt:lpstr>
      <vt:lpstr>Risco de Produção- Lavoura Risco: Evento climático ruim causando o resultado indesejável à colheita do milho</vt:lpstr>
      <vt:lpstr>Risco Definido como Uma Probabilidade de Perda</vt:lpstr>
      <vt:lpstr>Fluxos de Caixa</vt:lpstr>
      <vt:lpstr>Equação Fundamental</vt:lpstr>
      <vt:lpstr>Relação entre Retorno e Risco</vt:lpstr>
      <vt:lpstr>Apresentação do PowerPoint</vt:lpstr>
      <vt:lpstr>Tipologias - RISCO</vt:lpstr>
      <vt:lpstr>Apresentação do PowerPoint</vt:lpstr>
      <vt:lpstr>Diversificação do Risco</vt:lpstr>
      <vt:lpstr>  Efeito da Correlação</vt:lpstr>
      <vt:lpstr>  Efeito da Correlação</vt:lpstr>
      <vt:lpstr>Apresentação do PowerPoint</vt:lpstr>
      <vt:lpstr>Apresentação do PowerPoint</vt:lpstr>
      <vt:lpstr>Evolução das Finanças e Métodos Quantitativos</vt:lpstr>
      <vt:lpstr>Evolução das Finanças e Métodos Quantitativos</vt:lpstr>
      <vt:lpstr>Evolução das Finanças e Métodos Quantitativos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Bruno Figlioli</cp:lastModifiedBy>
  <cp:revision>22</cp:revision>
  <dcterms:created xsi:type="dcterms:W3CDTF">2022-07-25T10:06:54Z</dcterms:created>
  <dcterms:modified xsi:type="dcterms:W3CDTF">2022-08-12T13:55:45Z</dcterms:modified>
</cp:coreProperties>
</file>