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0" r:id="rId3"/>
    <p:sldId id="271" r:id="rId4"/>
    <p:sldId id="257" r:id="rId5"/>
    <p:sldId id="258" r:id="rId6"/>
    <p:sldId id="262" r:id="rId7"/>
    <p:sldId id="263" r:id="rId8"/>
    <p:sldId id="26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72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9"/>
    <p:restoredTop sz="93202"/>
  </p:normalViewPr>
  <p:slideViewPr>
    <p:cSldViewPr snapToGrid="0" snapToObjects="1">
      <p:cViewPr varScale="1">
        <p:scale>
          <a:sx n="106" d="100"/>
          <a:sy n="106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00B82-E7C1-4440-8D31-218747A796D7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1E23A-A488-B248-9643-71C23FE6E46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83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1E23A-A488-B248-9643-71C23FE6E46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99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1E23A-A488-B248-9643-71C23FE6E46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4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3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3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01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84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89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10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63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6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74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9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38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6451-3864-C447-9A86-5DED337D9242}" type="datetimeFigureOut">
              <a:rPr lang="pt-BR" smtClean="0"/>
              <a:t>12/09/16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92E03-3069-A443-BDC9-76C3FF552E2C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0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North Country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669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60717"/>
              </p:ext>
            </p:extLst>
          </p:nvPr>
        </p:nvGraphicFramePr>
        <p:xfrm>
          <a:off x="381656" y="1846716"/>
          <a:ext cx="11208662" cy="2649220"/>
        </p:xfrm>
        <a:graphic>
          <a:graphicData uri="http://schemas.openxmlformats.org/drawingml/2006/table">
            <a:tbl>
              <a:tblPr firstRow="1" lastRow="1">
                <a:tableStyleId>{00A15C55-8517-42AA-B614-E9B94910E393}</a:tableStyleId>
              </a:tblPr>
              <a:tblGrid>
                <a:gridCol w="3750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7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9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596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51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Preço de Transferência - </a:t>
                      </a:r>
                      <a:r>
                        <a:rPr lang="pt-BR" sz="2400" u="none" strike="noStrike" dirty="0" err="1">
                          <a:effectLst/>
                        </a:rPr>
                        <a:t>Full</a:t>
                      </a:r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r>
                        <a:rPr lang="pt-BR" sz="2400" u="none" strike="noStrike" dirty="0" err="1">
                          <a:effectLst/>
                        </a:rPr>
                        <a:t>Cost</a:t>
                      </a:r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Novos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Usados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Peças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Serviço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</a:rPr>
                        <a:t> </a:t>
                      </a:r>
                      <a:r>
                        <a:rPr lang="pt-BR" sz="2400" b="1" u="none" strike="noStrike" dirty="0" err="1">
                          <a:effectLst/>
                        </a:rPr>
                        <a:t>Concecionária</a:t>
                      </a:r>
                      <a:r>
                        <a:rPr lang="pt-BR" sz="2400" b="1" u="none" strike="noStrike" dirty="0">
                          <a:effectLst/>
                        </a:rPr>
                        <a:t>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12.850,00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5.000,00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 dirty="0">
                          <a:effectLst/>
                        </a:rPr>
                        <a:t> 199,77 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 247,92 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 18.297,69 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Custo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11.420,00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sng" strike="noStrike">
                          <a:effectLst/>
                        </a:rPr>
                        <a:t> 4.197,69 </a:t>
                      </a:r>
                      <a:endParaRPr lang="hr-HR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400" u="sng" strike="noStrike" dirty="0">
                          <a:effectLst/>
                        </a:rPr>
                        <a:t> 167,86 </a:t>
                      </a:r>
                      <a:endParaRPr lang="uk-UA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134,29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sng" strike="noStrike">
                          <a:effectLst/>
                        </a:rPr>
                        <a:t> 15.919,83 </a:t>
                      </a:r>
                      <a:endParaRPr lang="nb-NO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Margem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1.430,00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 802,31 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 31,91 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113,63 </a:t>
                      </a:r>
                      <a:endParaRPr lang="is-I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 2.377,86 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Alocação Custos Fixos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sng" strike="noStrike">
                          <a:effectLst/>
                        </a:rPr>
                        <a:t> 835,44 </a:t>
                      </a:r>
                      <a:endParaRPr lang="cs-CZ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665,25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sng" strike="noStrike">
                          <a:effectLst/>
                        </a:rPr>
                        <a:t> 31,91 </a:t>
                      </a:r>
                      <a:endParaRPr lang="fi-FI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113,63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sng" strike="noStrike" dirty="0">
                          <a:effectLst/>
                        </a:rPr>
                        <a:t> 1.646,24 </a:t>
                      </a:r>
                      <a:endParaRPr lang="hr-HR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Lucro Líquido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594,56 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137,06 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>
                          <a:effectLst/>
                        </a:rPr>
                        <a:t> -   </a:t>
                      </a:r>
                      <a:endParaRPr lang="ro-RO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>
                          <a:effectLst/>
                        </a:rPr>
                        <a:t> -   </a:t>
                      </a:r>
                      <a:endParaRPr lang="ro-RO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 dirty="0">
                          <a:effectLst/>
                        </a:rPr>
                        <a:t> 731,62 </a:t>
                      </a:r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O caso...</a:t>
            </a:r>
          </a:p>
        </p:txBody>
      </p:sp>
      <p:sp>
        <p:nvSpPr>
          <p:cNvPr id="5" name="Balão Retangular 4"/>
          <p:cNvSpPr/>
          <p:nvPr/>
        </p:nvSpPr>
        <p:spPr>
          <a:xfrm>
            <a:off x="3762753" y="209097"/>
            <a:ext cx="3347669" cy="1165081"/>
          </a:xfrm>
          <a:prstGeom prst="wedgeRectCallout">
            <a:avLst>
              <a:gd name="adj1" fmla="val 56647"/>
              <a:gd name="adj2" fmla="val 16779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Inclui </a:t>
            </a:r>
            <a:r>
              <a:rPr lang="pt-BR" sz="3200" dirty="0" err="1"/>
              <a:t>CIP’s</a:t>
            </a:r>
            <a:r>
              <a:rPr lang="pt-BR" sz="3200" dirty="0"/>
              <a:t> </a:t>
            </a:r>
            <a:endParaRPr lang="pt-BR" sz="3200" i="1" dirty="0"/>
          </a:p>
        </p:txBody>
      </p:sp>
      <p:sp>
        <p:nvSpPr>
          <p:cNvPr id="6" name="Retângulo 5"/>
          <p:cNvSpPr/>
          <p:nvPr/>
        </p:nvSpPr>
        <p:spPr>
          <a:xfrm>
            <a:off x="7270955" y="2600920"/>
            <a:ext cx="2330245" cy="3930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9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Para o CEO, o preço de </a:t>
            </a:r>
            <a:r>
              <a:rPr lang="pt-BR" dirty="0" err="1"/>
              <a:t>de</a:t>
            </a:r>
            <a:r>
              <a:rPr lang="pt-BR" dirty="0"/>
              <a:t> varejo poderia resultar em uma indesejada alocação de custos totais (ociosidade, por exemplo)</a:t>
            </a:r>
          </a:p>
          <a:p>
            <a:pPr lvl="0"/>
            <a:r>
              <a:rPr lang="pt-BR" dirty="0"/>
              <a:t>O gerente de usados poderia recusar receber o veículo do caso em seu estoque para evitar perdas em seu departamento</a:t>
            </a:r>
          </a:p>
          <a:p>
            <a:pPr lvl="0"/>
            <a:r>
              <a:rPr lang="pt-BR" dirty="0"/>
              <a:t>A concessionária venderia no atacado o que poderia ser revendido com lucro na loja de usados</a:t>
            </a:r>
          </a:p>
          <a:p>
            <a:pPr lvl="0"/>
            <a:r>
              <a:rPr lang="pt-BR" dirty="0"/>
              <a:t>Isto ainda afetaria a concessionária ao tornar seus negócios menos atrativos para clientes de carros novos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053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4061"/>
              </p:ext>
            </p:extLst>
          </p:nvPr>
        </p:nvGraphicFramePr>
        <p:xfrm>
          <a:off x="381656" y="1846716"/>
          <a:ext cx="11208662" cy="2649220"/>
        </p:xfrm>
        <a:graphic>
          <a:graphicData uri="http://schemas.openxmlformats.org/drawingml/2006/table">
            <a:tbl>
              <a:tblPr firstRow="1" lastRow="1">
                <a:tableStyleId>{8EC20E35-A176-4012-BC5E-935CFFF8708E}</a:tableStyleId>
              </a:tblPr>
              <a:tblGrid>
                <a:gridCol w="3750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7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9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596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51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Novos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Usados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 Peças 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Serviço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 Concessionária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12.850,00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3.500,00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 dirty="0">
                          <a:effectLst/>
                        </a:rPr>
                        <a:t> -   </a:t>
                      </a:r>
                      <a:endParaRPr lang="ro-RO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>
                          <a:effectLst/>
                        </a:rPr>
                        <a:t> -   </a:t>
                      </a:r>
                      <a:endParaRPr lang="ro-RO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16.350,00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Custo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11.420,00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3.500,00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sng" strike="noStrike" dirty="0">
                          <a:effectLst/>
                        </a:rPr>
                        <a:t> -   </a:t>
                      </a:r>
                      <a:endParaRPr lang="ro-RO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sng" strike="noStrike">
                          <a:effectLst/>
                        </a:rPr>
                        <a:t> -   </a:t>
                      </a:r>
                      <a:endParaRPr lang="ro-RO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14.920,00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Margem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1.430,00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>
                          <a:effectLst/>
                        </a:rPr>
                        <a:t> -   </a:t>
                      </a:r>
                      <a:endParaRPr lang="ro-RO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 dirty="0">
                          <a:effectLst/>
                        </a:rPr>
                        <a:t> -   </a:t>
                      </a:r>
                      <a:endParaRPr lang="ro-RO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>
                          <a:effectLst/>
                        </a:rPr>
                        <a:t> -   </a:t>
                      </a:r>
                      <a:endParaRPr lang="ro-RO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1.430,00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Alocação Custos Fixos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sng" strike="noStrike">
                          <a:effectLst/>
                        </a:rPr>
                        <a:t> 835,44 </a:t>
                      </a:r>
                      <a:endParaRPr lang="cs-CZ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184,27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sng" strike="noStrike" dirty="0">
                          <a:effectLst/>
                        </a:rPr>
                        <a:t> -   </a:t>
                      </a:r>
                      <a:endParaRPr lang="ro-RO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sng" strike="noStrike" dirty="0">
                          <a:effectLst/>
                        </a:rPr>
                        <a:t> -   </a:t>
                      </a:r>
                      <a:endParaRPr lang="ro-RO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sng" strike="noStrike">
                          <a:effectLst/>
                        </a:rPr>
                        <a:t> 1.019,72 </a:t>
                      </a:r>
                      <a:endParaRPr lang="nb-NO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Lucro Líquido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 594,56 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(184,27)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>
                          <a:effectLst/>
                        </a:rPr>
                        <a:t> -   </a:t>
                      </a:r>
                      <a:endParaRPr lang="ro-RO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 dirty="0">
                          <a:effectLst/>
                        </a:rPr>
                        <a:t> -   </a:t>
                      </a:r>
                      <a:endParaRPr lang="ro-RO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 dirty="0">
                          <a:effectLst/>
                        </a:rPr>
                        <a:t> 410,28 </a:t>
                      </a:r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O caso...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338619" y="3943023"/>
            <a:ext cx="1474839" cy="7089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4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Mais problemas...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Sob o modelo baseado em preços de varejo, a gerente de usados não tem incentivo em manter o carro em estoque</a:t>
            </a:r>
          </a:p>
          <a:p>
            <a:pPr lvl="1"/>
            <a:r>
              <a:rPr lang="pt-BR" dirty="0"/>
              <a:t>Não faz os reparos e vende no atacado</a:t>
            </a:r>
          </a:p>
          <a:p>
            <a:pPr lvl="1"/>
            <a:r>
              <a:rPr lang="pt-BR" dirty="0"/>
              <a:t>Para fins de bônus, não gera resultado (líquido) negativo para ela</a:t>
            </a:r>
          </a:p>
          <a:p>
            <a:pPr lvl="1"/>
            <a:r>
              <a:rPr lang="pt-BR" dirty="0"/>
              <a:t>Se isso ocorrer, o resultado da empresa é minorado</a:t>
            </a:r>
          </a:p>
          <a:p>
            <a:r>
              <a:rPr lang="pt-BR" dirty="0"/>
              <a:t>Além disso, deixa de haver a relação cliente-fornecedor entre serviços/peças e a área de usados</a:t>
            </a:r>
          </a:p>
          <a:p>
            <a:r>
              <a:rPr lang="pt-BR" dirty="0"/>
              <a:t>Sob o modelo baseado em custos diretos e </a:t>
            </a:r>
            <a:r>
              <a:rPr lang="pt-BR" dirty="0" err="1"/>
              <a:t>full</a:t>
            </a:r>
            <a:r>
              <a:rPr lang="pt-BR" dirty="0"/>
              <a:t> </a:t>
            </a:r>
            <a:r>
              <a:rPr lang="pt-BR" dirty="0" err="1"/>
              <a:t>cost</a:t>
            </a:r>
            <a:r>
              <a:rPr lang="pt-BR" dirty="0"/>
              <a:t>, as áreas de serviço não tem lucro bruto, o que tornaria sem sentido torna-las centros de lucro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972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Ativar o custo de reparos nos carros usados</a:t>
            </a:r>
          </a:p>
          <a:p>
            <a:pPr lvl="1"/>
            <a:r>
              <a:rPr lang="pt-BR" dirty="0"/>
              <a:t>Incentivos para que o gerente de usados adie perdas mantendo em estoque carros que gerarão margens negativas</a:t>
            </a:r>
          </a:p>
          <a:p>
            <a:r>
              <a:rPr lang="pt-BR" dirty="0"/>
              <a:t>Pior... O gerente de usados não é cobrado pelos juros decorrentes do investimento em seus estoques</a:t>
            </a:r>
          </a:p>
          <a:p>
            <a:pPr lvl="1"/>
            <a:r>
              <a:rPr lang="pt-BR" dirty="0"/>
              <a:t>Não há incentivos em maximizar o giro de ativos</a:t>
            </a:r>
          </a:p>
          <a:p>
            <a:r>
              <a:rPr lang="pt-BR" dirty="0"/>
              <a:t>Além disso, a venda de usados no atacado gera um resultado negativo de $59.000</a:t>
            </a:r>
          </a:p>
          <a:p>
            <a:pPr lvl="1"/>
            <a:r>
              <a:rPr lang="pt-BR" dirty="0"/>
              <a:t>Provavelmente em decorrência de obsolescência de estoques</a:t>
            </a:r>
          </a:p>
          <a:p>
            <a:pPr lvl="1"/>
            <a:r>
              <a:rPr lang="pt-BR" dirty="0"/>
              <a:t>Tanto que o diretor tem pressionado para queimar estes estoques para gerar caixa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07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Avaliar o desempenho com base na margem bruta gera “incentivos perversos”</a:t>
            </a:r>
          </a:p>
          <a:p>
            <a:pPr lvl="1"/>
            <a:r>
              <a:rPr lang="pt-BR" dirty="0"/>
              <a:t>Quando estoques constituem uma parte substancial dos ativos totais (nesse caso, 55%), tanto o nível como a distribuição das responsabilidades são ambíguos</a:t>
            </a:r>
          </a:p>
          <a:p>
            <a:r>
              <a:rPr lang="pt-BR" dirty="0"/>
              <a:t>Sem a cobrança da despesa financeira inexistem incentivos para que os gerentes de novos e usados administrem estoques de forma eficiente</a:t>
            </a:r>
          </a:p>
          <a:p>
            <a:r>
              <a:rPr lang="pt-BR" dirty="0"/>
              <a:t>A diretoria tem forçado a redução destes estoques por fora do modelo gerencial vigente</a:t>
            </a:r>
          </a:p>
        </p:txBody>
      </p:sp>
    </p:spTree>
    <p:extLst>
      <p:ext uri="{BB962C8B-B14F-4D97-AF65-F5344CB8AC3E}">
        <p14:creationId xmlns:p14="http://schemas.microsoft.com/office/powerpoint/2010/main" val="1842624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risco destes altos níveis de estoque se manifesta de duas formas</a:t>
            </a:r>
          </a:p>
          <a:p>
            <a:pPr lvl="1"/>
            <a:r>
              <a:rPr lang="pt-BR" dirty="0"/>
              <a:t>Rápida perda de valor de itens mais antigos</a:t>
            </a:r>
          </a:p>
          <a:p>
            <a:pPr lvl="1"/>
            <a:r>
              <a:rPr lang="pt-BR" dirty="0"/>
              <a:t>Excesso de despesas financeiras na manutenção do estoque de novos (lembrem que quando se aceita um carro usado no negócio, parte do valor usado para reduzir o serviço da dívida está imobilizado como estoque de carros usados)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933367"/>
              </p:ext>
            </p:extLst>
          </p:nvPr>
        </p:nvGraphicFramePr>
        <p:xfrm>
          <a:off x="2034867" y="4232377"/>
          <a:ext cx="812226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2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2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4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313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51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Prazo Médio de Estoque</a:t>
                      </a:r>
                      <a:endParaRPr lang="pt-BR" sz="20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endParaRPr lang="pt-BR" sz="2000"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Estoque ($)</a:t>
                      </a:r>
                      <a:endParaRPr lang="pt-BR" sz="2000" b="1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CPV ($)</a:t>
                      </a:r>
                      <a:endParaRPr lang="pt-BR" sz="2000" b="1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Período (dias)</a:t>
                      </a:r>
                      <a:endParaRPr lang="pt-BR" sz="2000" b="1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Giro Estoque</a:t>
                      </a:r>
                      <a:endParaRPr lang="pt-BR" sz="2000" b="1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Ford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773,00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2.921,00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79,39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Saab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253,00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1.412,00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53,75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Volkswagen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243,00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1.677,00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43,47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Usados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231,00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1.315,00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300</a:t>
                      </a:r>
                      <a:endParaRPr lang="pt-BR" sz="200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52,70</a:t>
                      </a:r>
                      <a:endParaRPr lang="pt-BR" sz="20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600200" y="6176963"/>
            <a:ext cx="975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>
                <a:latin typeface="+mj-lt"/>
                <a:ea typeface="Calibri" charset="0"/>
                <a:cs typeface="Times New Roman" charset="0"/>
              </a:rPr>
              <a:t>Relembrando, no setor, o giro do estoque é de 75 dias para novos e 45 para usados.</a:t>
            </a:r>
            <a:endParaRPr lang="pt-BR" sz="2000">
              <a:effectLst/>
              <a:latin typeface="+mj-lt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83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Além disso, o modelo baseado em margens brutas tira dos gerentes incentivos em controlar despesas discricionárias</a:t>
            </a:r>
          </a:p>
          <a:p>
            <a:r>
              <a:rPr lang="pt-BR" dirty="0"/>
              <a:t>Na medida em que tenham influência sobre tais despesas, seria interessante estabelecer mecanismos de </a:t>
            </a:r>
            <a:r>
              <a:rPr lang="pt-BR" dirty="0" err="1"/>
              <a:t>accountability</a:t>
            </a:r>
            <a:r>
              <a:rPr lang="pt-BR" dirty="0"/>
              <a:t> relacionados a tais despesas</a:t>
            </a:r>
          </a:p>
          <a:p>
            <a:r>
              <a:rPr lang="pt-BR" dirty="0"/>
              <a:t> O setor de novos deveria arcar com os custos de uma superavaliação de usados? Depende...</a:t>
            </a:r>
          </a:p>
        </p:txBody>
      </p:sp>
    </p:spTree>
    <p:extLst>
      <p:ext uri="{BB962C8B-B14F-4D97-AF65-F5344CB8AC3E}">
        <p14:creationId xmlns:p14="http://schemas.microsoft.com/office/powerpoint/2010/main" val="1782697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Especificamente, depende da missão do departamento de usados</a:t>
            </a:r>
          </a:p>
          <a:p>
            <a:r>
              <a:rPr lang="pt-BR" dirty="0"/>
              <a:t>Se for um centro de lucro, é natural que arque com o resultado de seu processo de avaliação de usados</a:t>
            </a:r>
          </a:p>
          <a:p>
            <a:pPr lvl="1"/>
            <a:r>
              <a:rPr lang="pt-BR" dirty="0"/>
              <a:t>Aqui, ela tem autonomia para não aceitar veículos de trocas</a:t>
            </a:r>
          </a:p>
          <a:p>
            <a:pPr lvl="1"/>
            <a:r>
              <a:rPr lang="pt-BR" dirty="0"/>
              <a:t>Se isso acontece, o gerente de novos vende o carro usado aceito no atacado</a:t>
            </a:r>
          </a:p>
          <a:p>
            <a:r>
              <a:rPr lang="pt-BR" dirty="0"/>
              <a:t>Se a área de usados existir apenas para facilitar a venda de carros novos e se comportar apenas como um centro de receitas (como visto no capítulo anterior), seu gerente não poderá ser responsabilizado por isso</a:t>
            </a:r>
          </a:p>
        </p:txBody>
      </p:sp>
    </p:spTree>
    <p:extLst>
      <p:ext uri="{BB962C8B-B14F-4D97-AF65-F5344CB8AC3E}">
        <p14:creationId xmlns:p14="http://schemas.microsoft.com/office/powerpoint/2010/main" val="797316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Quem define o papel da área de usados é a estratégia de marketing da concessionária</a:t>
            </a:r>
          </a:p>
          <a:p>
            <a:pPr lvl="1"/>
            <a:r>
              <a:rPr lang="pt-BR" dirty="0"/>
              <a:t>Algumas tem no setor de usados um negócio lucrativo que equivale ou mesmo supera a venda de novos</a:t>
            </a:r>
          </a:p>
          <a:p>
            <a:pPr lvl="1"/>
            <a:r>
              <a:rPr lang="pt-BR" dirty="0"/>
              <a:t>Outras, por sua vez, realizam perdas com usados que são mais do que compensadas com a venda de novos</a:t>
            </a:r>
          </a:p>
          <a:p>
            <a:pPr lvl="1"/>
            <a:r>
              <a:rPr lang="pt-BR" dirty="0"/>
              <a:t>O problema nesse caso é que a North Country opera das duas formas com as três marcas que representa</a:t>
            </a:r>
          </a:p>
        </p:txBody>
      </p:sp>
    </p:spTree>
    <p:extLst>
      <p:ext uri="{BB962C8B-B14F-4D97-AF65-F5344CB8AC3E}">
        <p14:creationId xmlns:p14="http://schemas.microsoft.com/office/powerpoint/2010/main" val="105074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Aspectos a serem analisados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A estrutura apropriada dos centros de lucro</a:t>
            </a:r>
          </a:p>
          <a:p>
            <a:pPr lvl="0"/>
            <a:r>
              <a:rPr lang="pt-BR" dirty="0"/>
              <a:t>Aspectos motivacionais do preço de transferência</a:t>
            </a:r>
          </a:p>
          <a:p>
            <a:pPr lvl="0"/>
            <a:r>
              <a:rPr lang="pt-BR" dirty="0"/>
              <a:t>Aspectos motivacionais entre “estocar” os reparos ou descarrega-los para despesas</a:t>
            </a:r>
          </a:p>
          <a:p>
            <a:pPr lvl="0"/>
            <a:r>
              <a:rPr lang="pt-BR" dirty="0"/>
              <a:t>A distribuição das perdas relativas à transação com veículos</a:t>
            </a:r>
          </a:p>
          <a:p>
            <a:pPr lvl="0"/>
            <a:r>
              <a:rPr lang="pt-BR" dirty="0"/>
              <a:t>A melhor forma de apurar o lucro em relação a motivação e compensação</a:t>
            </a:r>
          </a:p>
          <a:p>
            <a:r>
              <a:rPr lang="pt-BR" b="1" dirty="0"/>
              <a:t>Implícita na análise está a definição da missão de cada departamento e de como contribuem para alcançar a missão da concessionária</a:t>
            </a:r>
          </a:p>
        </p:txBody>
      </p:sp>
    </p:spTree>
    <p:extLst>
      <p:ext uri="{BB962C8B-B14F-4D97-AF65-F5344CB8AC3E}">
        <p14:creationId xmlns:p14="http://schemas.microsoft.com/office/powerpoint/2010/main" val="1171453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Estratégia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Serviços do tipo </a:t>
            </a:r>
            <a:r>
              <a:rPr lang="pt-BR" dirty="0" err="1"/>
              <a:t>back</a:t>
            </a:r>
            <a:r>
              <a:rPr lang="pt-BR" dirty="0"/>
              <a:t> </a:t>
            </a:r>
            <a:r>
              <a:rPr lang="pt-BR" dirty="0" err="1"/>
              <a:t>end</a:t>
            </a:r>
            <a:r>
              <a:rPr lang="pt-BR" dirty="0"/>
              <a:t> (financiamento, seguro, garantia estendida, etc.)</a:t>
            </a:r>
          </a:p>
          <a:p>
            <a:r>
              <a:rPr lang="pt-BR" dirty="0"/>
              <a:t>Eles não são apenas uma fonte de receita contínua, mas também são uma excelente forma de interação com o cliente</a:t>
            </a:r>
          </a:p>
          <a:p>
            <a:r>
              <a:rPr lang="pt-BR" dirty="0"/>
              <a:t>Considerando o pequeno mercado local, serviços contínuos são diferenciais para aumentar o custo de mudança do cliente</a:t>
            </a:r>
          </a:p>
          <a:p>
            <a:r>
              <a:rPr lang="pt-BR" dirty="0"/>
              <a:t>Esta função dupla pode levar a uma dúvida quanto à arquitetura organizacional</a:t>
            </a:r>
          </a:p>
          <a:p>
            <a:pPr lvl="1"/>
            <a:r>
              <a:rPr lang="pt-BR" dirty="0"/>
              <a:t>A função de atrair clientes pode sugerir que esta área seja um mero centro de custos, com os serviços oferecidos funcionando como operações “break-</a:t>
            </a:r>
            <a:r>
              <a:rPr lang="pt-BR" dirty="0" err="1"/>
              <a:t>even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Por outro lado, considerando o potencial para geração de fluxo de caixa torna atraente a ideia de caracterizar um centro de lucros</a:t>
            </a:r>
          </a:p>
        </p:txBody>
      </p:sp>
    </p:spTree>
    <p:extLst>
      <p:ext uri="{BB962C8B-B14F-4D97-AF65-F5344CB8AC3E}">
        <p14:creationId xmlns:p14="http://schemas.microsoft.com/office/powerpoint/2010/main" val="128950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do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Loja do interior com elevados custos por unidade vendida (ao contrário de lojas de áreas mais populosas)</a:t>
            </a:r>
          </a:p>
          <a:p>
            <a:pPr lvl="0"/>
            <a:r>
              <a:rPr lang="pt-BR" dirty="0"/>
              <a:t>O giro baixo de ativos leva a empresa a buscar maiores margens</a:t>
            </a:r>
          </a:p>
          <a:p>
            <a:pPr lvl="0"/>
            <a:r>
              <a:rPr lang="pt-BR" dirty="0"/>
              <a:t>A venda de carros novos gera uma margem bruta de 7,6% (em comparação aos 15-20% do setor)</a:t>
            </a:r>
          </a:p>
          <a:p>
            <a:pPr lvl="0"/>
            <a:r>
              <a:rPr lang="pt-BR" dirty="0"/>
              <a:t>Áreas “secundárias” – peças, assistência técnica e funilaria – são uma espécie de hedge para períodos de vendas fracas de veículos</a:t>
            </a:r>
          </a:p>
          <a:p>
            <a:pPr lvl="0"/>
            <a:r>
              <a:rPr lang="pt-BR" dirty="0"/>
              <a:t>Assistência técnica não cobra mark-up sobre peças (apenas repassa o custo)</a:t>
            </a:r>
          </a:p>
          <a:p>
            <a:pPr lvl="0"/>
            <a:r>
              <a:rPr lang="pt-BR" dirty="0"/>
              <a:t>O setor de peças existe em função das áreas de serviços</a:t>
            </a:r>
          </a:p>
          <a:p>
            <a:pPr lvl="1"/>
            <a:r>
              <a:rPr lang="pt-BR" dirty="0"/>
              <a:t>Obs.: até por isso, seria desnecessário sua caracterização como centro de lucros</a:t>
            </a:r>
          </a:p>
        </p:txBody>
      </p:sp>
    </p:spTree>
    <p:extLst>
      <p:ext uri="{BB962C8B-B14F-4D97-AF65-F5344CB8AC3E}">
        <p14:creationId xmlns:p14="http://schemas.microsoft.com/office/powerpoint/2010/main" val="93865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45301"/>
              </p:ext>
            </p:extLst>
          </p:nvPr>
        </p:nvGraphicFramePr>
        <p:xfrm>
          <a:off x="0" y="2428523"/>
          <a:ext cx="5591660" cy="189230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32923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9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1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Venda do Carro Novo  - Dados Originai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Entrada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2.000,00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Financiamento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7.350,00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Usado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4.800,00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14.150,00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30671"/>
              </p:ext>
            </p:extLst>
          </p:nvPr>
        </p:nvGraphicFramePr>
        <p:xfrm>
          <a:off x="6368993" y="2428523"/>
          <a:ext cx="5594400" cy="189230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3098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5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1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Venda do Carro Novo - Contábil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Entrada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2.000,00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Financiamento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7.350,00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Usado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3.500,00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12.850,00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Seta para a Direita 2"/>
          <p:cNvSpPr/>
          <p:nvPr/>
        </p:nvSpPr>
        <p:spPr>
          <a:xfrm>
            <a:off x="5831885" y="2943285"/>
            <a:ext cx="296883" cy="1045029"/>
          </a:xfrm>
          <a:prstGeom prst="rightArrow">
            <a:avLst>
              <a:gd name="adj1" fmla="val 5454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caso...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939994" y="5050200"/>
            <a:ext cx="105790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dirty="0">
                <a:latin typeface="+mj-lt"/>
                <a:ea typeface="Calibri" charset="0"/>
                <a:cs typeface="Times New Roman" charset="0"/>
              </a:rPr>
              <a:t>Custo de US$ 11.420, incluindo preço de </a:t>
            </a:r>
            <a:r>
              <a:rPr lang="pt-BR" sz="2800">
                <a:latin typeface="+mj-lt"/>
                <a:ea typeface="Calibri" charset="0"/>
                <a:cs typeface="Times New Roman" charset="0"/>
              </a:rPr>
              <a:t>fábrica e comissão </a:t>
            </a:r>
            <a:r>
              <a:rPr lang="pt-BR" sz="2800" dirty="0">
                <a:latin typeface="+mj-lt"/>
                <a:ea typeface="Calibri" charset="0"/>
                <a:cs typeface="Times New Roman" charset="0"/>
              </a:rPr>
              <a:t>de vendas</a:t>
            </a:r>
            <a:endParaRPr lang="pt-BR" sz="2800" dirty="0">
              <a:effectLst/>
              <a:latin typeface="+mj-lt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81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49281"/>
              </p:ext>
            </p:extLst>
          </p:nvPr>
        </p:nvGraphicFramePr>
        <p:xfrm>
          <a:off x="381656" y="2413453"/>
          <a:ext cx="11208662" cy="264922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750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7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9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596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51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Preço de Transferência - Preço Varejo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Novos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12.850,00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Custo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11.420,00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uk-UA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Margem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1.430,00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Alocação Custos Fixos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sng" strike="noStrike">
                          <a:effectLst/>
                        </a:rPr>
                        <a:t> 835,44 </a:t>
                      </a:r>
                      <a:endParaRPr lang="cs-CZ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Lucro Líquido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594,56 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caso...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119341"/>
              </p:ext>
            </p:extLst>
          </p:nvPr>
        </p:nvGraphicFramePr>
        <p:xfrm>
          <a:off x="6096000" y="4248356"/>
          <a:ext cx="5594400" cy="189230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3098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5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1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Venda do Carro Novo - Contábil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Entrada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2.000,00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Financiamento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7.350,00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Usado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3.500,00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12.850,00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839087"/>
              </p:ext>
            </p:extLst>
          </p:nvPr>
        </p:nvGraphicFramePr>
        <p:xfrm>
          <a:off x="957862" y="173318"/>
          <a:ext cx="7580497" cy="254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2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1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50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1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51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 Alocação CIP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Total CIP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Unidades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Unitário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Novos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 396.000,00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 474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 835,44 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Usados Varejo (75%)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 117.750,00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000" u="none" strike="noStrike">
                          <a:effectLst/>
                        </a:rPr>
                        <a:t> 177 </a:t>
                      </a:r>
                      <a:endParaRPr lang="uk-UA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u="none" strike="noStrike">
                          <a:effectLst/>
                        </a:rPr>
                        <a:t> 665,25 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Usados Atacado (25%)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 39.250,00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u="none" strike="noStrike">
                          <a:effectLst/>
                        </a:rPr>
                        <a:t> 213 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u="none" strike="noStrike">
                          <a:effectLst/>
                        </a:rPr>
                        <a:t> 184,27 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Peças (kit 7 unidades)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 183.000,00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 40.139 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 31,91 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Assistência Técnica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 371.000,00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 9.795,00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u="none" strike="noStrike">
                          <a:effectLst/>
                        </a:rPr>
                        <a:t> 113,63 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Troca de óleo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 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 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-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30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716307"/>
              </p:ext>
            </p:extLst>
          </p:nvPr>
        </p:nvGraphicFramePr>
        <p:xfrm>
          <a:off x="381656" y="1846716"/>
          <a:ext cx="11208662" cy="264922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750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7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9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596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51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Preço de Transferência - Preço Varejo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Novos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Usados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12.850,00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5.000,00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Custo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11.420,00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4.455,00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uk-UA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Margem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1.430,00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545,00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Alocação Custos Fixos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sng" strike="noStrike">
                          <a:effectLst/>
                        </a:rPr>
                        <a:t> 835,44 </a:t>
                      </a:r>
                      <a:endParaRPr lang="cs-CZ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665,25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Lucro Líquido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594,56 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(120,25)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636604" y="3867760"/>
          <a:ext cx="4849795" cy="2270760"/>
        </p:xfrm>
        <a:graphic>
          <a:graphicData uri="http://schemas.openxmlformats.org/drawingml/2006/table">
            <a:tbl>
              <a:tblPr firstRow="1" lastRow="1">
                <a:tableStyleId>{21E4AEA4-8DFA-4A89-87EB-49C32662AFE0}</a:tableStyleId>
              </a:tblPr>
              <a:tblGrid>
                <a:gridCol w="32269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28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1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Custo Usado - </a:t>
                      </a:r>
                      <a:r>
                        <a:rPr lang="pt-BR" sz="2400" u="none" strike="noStrike" dirty="0" err="1">
                          <a:effectLst/>
                        </a:rPr>
                        <a:t>Full</a:t>
                      </a:r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Valor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3.500,00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MOD Reparos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470,00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Peças Reparos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235,00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Comissão Venda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250,00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Total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4.455,00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068696" y="4560689"/>
            <a:ext cx="1933898" cy="8814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O caso...</a:t>
            </a:r>
          </a:p>
        </p:txBody>
      </p:sp>
    </p:spTree>
    <p:extLst>
      <p:ext uri="{BB962C8B-B14F-4D97-AF65-F5344CB8AC3E}">
        <p14:creationId xmlns:p14="http://schemas.microsoft.com/office/powerpoint/2010/main" val="86735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29160"/>
              </p:ext>
            </p:extLst>
          </p:nvPr>
        </p:nvGraphicFramePr>
        <p:xfrm>
          <a:off x="381656" y="1846716"/>
          <a:ext cx="11208662" cy="264922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750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7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9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596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51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Preço de Transferência - Preço Varejo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Novos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Usados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Peças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Serviço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12.850,00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5.000,00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235,00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470,00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Custo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11.420,00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4.455,00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400" u="sng" strike="noStrike" dirty="0">
                          <a:effectLst/>
                        </a:rPr>
                        <a:t> 167,86 </a:t>
                      </a:r>
                      <a:endParaRPr lang="uk-UA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 dirty="0">
                          <a:effectLst/>
                        </a:rPr>
                        <a:t> 134,29 </a:t>
                      </a:r>
                      <a:endParaRPr lang="is-I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Margem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1.430,00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545,00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67,14 </a:t>
                      </a:r>
                      <a:endParaRPr lang="is-I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 335,71 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Alocação Custos Fixos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sng" strike="noStrike">
                          <a:effectLst/>
                        </a:rPr>
                        <a:t> 835,44 </a:t>
                      </a:r>
                      <a:endParaRPr lang="cs-CZ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665,25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sng" strike="noStrike">
                          <a:effectLst/>
                        </a:rPr>
                        <a:t> 31,91 </a:t>
                      </a:r>
                      <a:endParaRPr lang="fi-FI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113,63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Lucro Líquido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594,56 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(120,25)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35,23 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222,08 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O caso...</a:t>
            </a:r>
          </a:p>
        </p:txBody>
      </p:sp>
    </p:spTree>
    <p:extLst>
      <p:ext uri="{BB962C8B-B14F-4D97-AF65-F5344CB8AC3E}">
        <p14:creationId xmlns:p14="http://schemas.microsoft.com/office/powerpoint/2010/main" val="205006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64241"/>
              </p:ext>
            </p:extLst>
          </p:nvPr>
        </p:nvGraphicFramePr>
        <p:xfrm>
          <a:off x="381656" y="1846716"/>
          <a:ext cx="11208662" cy="264922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750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7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9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596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51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Preço de Transferência - Preço Varejo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Novos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Usados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Peças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Serviço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</a:rPr>
                        <a:t> Concessionária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12.850,00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5.000,00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235,00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470,00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18.555,00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Custo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11.420,00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4.455,00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400" u="sng" strike="noStrike">
                          <a:effectLst/>
                        </a:rPr>
                        <a:t> 167,86 </a:t>
                      </a:r>
                      <a:endParaRPr lang="uk-UA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134,29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sng" strike="noStrike">
                          <a:effectLst/>
                        </a:rPr>
                        <a:t> 16.177,14 </a:t>
                      </a:r>
                      <a:endParaRPr lang="nb-NO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Margem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1.430,00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545,00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67,14 </a:t>
                      </a:r>
                      <a:endParaRPr lang="is-I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 335,71 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 2.377,86 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Alocação Custos Fixos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sng" strike="noStrike">
                          <a:effectLst/>
                        </a:rPr>
                        <a:t> 835,44 </a:t>
                      </a:r>
                      <a:endParaRPr lang="cs-CZ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665,25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sng" strike="noStrike">
                          <a:effectLst/>
                        </a:rPr>
                        <a:t> 31,91 </a:t>
                      </a:r>
                      <a:endParaRPr lang="fi-FI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113,63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sng" strike="noStrike">
                          <a:effectLst/>
                        </a:rPr>
                        <a:t> 1.646,24 </a:t>
                      </a:r>
                      <a:endParaRPr lang="hr-HR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Lucro Líquido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594,56 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(120,25)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35,23 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222,08 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 dirty="0">
                          <a:effectLst/>
                        </a:rPr>
                        <a:t> 731,62 </a:t>
                      </a:r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O caso...</a:t>
            </a:r>
          </a:p>
        </p:txBody>
      </p:sp>
    </p:spTree>
    <p:extLst>
      <p:ext uri="{BB962C8B-B14F-4D97-AF65-F5344CB8AC3E}">
        <p14:creationId xmlns:p14="http://schemas.microsoft.com/office/powerpoint/2010/main" val="208932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2723"/>
              </p:ext>
            </p:extLst>
          </p:nvPr>
        </p:nvGraphicFramePr>
        <p:xfrm>
          <a:off x="381656" y="1846716"/>
          <a:ext cx="11208662" cy="2649220"/>
        </p:xfrm>
        <a:graphic>
          <a:graphicData uri="http://schemas.openxmlformats.org/drawingml/2006/table">
            <a:tbl>
              <a:tblPr firstRow="1" lastRow="1">
                <a:tableStyleId>{7DF18680-E054-41AD-8BC1-D1AEF772440D}</a:tableStyleId>
              </a:tblPr>
              <a:tblGrid>
                <a:gridCol w="37506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7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9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596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51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 Preço de Transferência - Custos Diretos 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Novos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Usados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Peças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 Serviço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</a:rPr>
                        <a:t> Concessionária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Preço de Venda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12.850,00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5.000,00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400" u="none" strike="noStrike" dirty="0">
                          <a:effectLst/>
                        </a:rPr>
                        <a:t> 167,86 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134,29 </a:t>
                      </a:r>
                      <a:endParaRPr lang="is-I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 18.152,14 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Custo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sng" strike="noStrike">
                          <a:effectLst/>
                        </a:rPr>
                        <a:t> 11.420,00 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sng" strike="noStrike">
                          <a:effectLst/>
                        </a:rPr>
                        <a:t> 4.052,14 </a:t>
                      </a:r>
                      <a:endParaRPr lang="hr-HR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400" u="sng" strike="noStrike" dirty="0">
                          <a:effectLst/>
                        </a:rPr>
                        <a:t> 167,86 </a:t>
                      </a:r>
                      <a:endParaRPr lang="uk-UA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134,29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sng" strike="noStrike">
                          <a:effectLst/>
                        </a:rPr>
                        <a:t> 15.774,29 </a:t>
                      </a:r>
                      <a:endParaRPr lang="nb-NO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Margem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1.430,00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947,86 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>
                          <a:effectLst/>
                        </a:rPr>
                        <a:t> -   </a:t>
                      </a:r>
                      <a:endParaRPr lang="ro-RO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2400" u="none" strike="noStrike">
                          <a:effectLst/>
                        </a:rPr>
                        <a:t> -   </a:t>
                      </a:r>
                      <a:endParaRPr lang="ro-RO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>
                          <a:effectLst/>
                        </a:rPr>
                        <a:t> 2.377,86 </a:t>
                      </a:r>
                      <a:endParaRPr lang="hr-H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Alocação Custos Fixos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sng" strike="noStrike">
                          <a:effectLst/>
                        </a:rPr>
                        <a:t> 835,44 </a:t>
                      </a:r>
                      <a:endParaRPr lang="cs-CZ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>
                          <a:effectLst/>
                        </a:rPr>
                        <a:t> 665,25 </a:t>
                      </a:r>
                      <a:endParaRPr lang="is-I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sng" strike="noStrike">
                          <a:effectLst/>
                        </a:rPr>
                        <a:t> 31,91 </a:t>
                      </a:r>
                      <a:endParaRPr lang="fi-FI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sng" strike="noStrike" dirty="0">
                          <a:effectLst/>
                        </a:rPr>
                        <a:t> 113,63 </a:t>
                      </a:r>
                      <a:endParaRPr lang="is-I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sng" strike="noStrike">
                          <a:effectLst/>
                        </a:rPr>
                        <a:t> 1.646,24 </a:t>
                      </a:r>
                      <a:endParaRPr lang="hr-HR" sz="2400" b="0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Lucro Líquido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 594,56 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282,60 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(31,91)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(113,63)</a:t>
                      </a:r>
                      <a:endParaRPr lang="is-I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 dirty="0">
                          <a:effectLst/>
                        </a:rPr>
                        <a:t> 731,62 </a:t>
                      </a:r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O caso...</a:t>
            </a:r>
          </a:p>
        </p:txBody>
      </p:sp>
      <p:sp>
        <p:nvSpPr>
          <p:cNvPr id="5" name="Balão Retangular 4"/>
          <p:cNvSpPr/>
          <p:nvPr/>
        </p:nvSpPr>
        <p:spPr>
          <a:xfrm>
            <a:off x="7389157" y="5220970"/>
            <a:ext cx="3347669" cy="1165081"/>
          </a:xfrm>
          <a:prstGeom prst="wedgeRectCallout">
            <a:avLst>
              <a:gd name="adj1" fmla="val -20451"/>
              <a:gd name="adj2" fmla="val -23095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Sem </a:t>
            </a:r>
            <a:r>
              <a:rPr lang="pt-BR" sz="3200" i="1" dirty="0" err="1"/>
              <a:t>markup</a:t>
            </a:r>
            <a:endParaRPr lang="pt-BR" sz="3200" i="1" dirty="0"/>
          </a:p>
        </p:txBody>
      </p:sp>
      <p:sp>
        <p:nvSpPr>
          <p:cNvPr id="6" name="Retângulo 5"/>
          <p:cNvSpPr/>
          <p:nvPr/>
        </p:nvSpPr>
        <p:spPr>
          <a:xfrm>
            <a:off x="7270955" y="2600920"/>
            <a:ext cx="2330245" cy="3930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20968"/>
              </p:ext>
            </p:extLst>
          </p:nvPr>
        </p:nvGraphicFramePr>
        <p:xfrm>
          <a:off x="475409" y="4587240"/>
          <a:ext cx="5620591" cy="2270760"/>
        </p:xfrm>
        <a:graphic>
          <a:graphicData uri="http://schemas.openxmlformats.org/drawingml/2006/table">
            <a:tbl>
              <a:tblPr firstRow="1" lastRow="1">
                <a:tableStyleId>{21E4AEA4-8DFA-4A89-87EB-49C32662AFE0}</a:tableStyleId>
              </a:tblPr>
              <a:tblGrid>
                <a:gridCol w="3732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79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1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Custo Usado - Custo Direto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 Valor 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3.500,00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 MOD Reparos - sem markup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>
                          <a:effectLst/>
                        </a:rPr>
                        <a:t> 134,29 </a:t>
                      </a:r>
                      <a:endParaRPr lang="is-I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 Peças Reparos - sem </a:t>
                      </a:r>
                      <a:r>
                        <a:rPr lang="pt-BR" sz="2400" u="none" strike="noStrike" dirty="0" err="1">
                          <a:effectLst/>
                        </a:rPr>
                        <a:t>markup</a:t>
                      </a:r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2400" u="none" strike="noStrike">
                          <a:effectLst/>
                        </a:rPr>
                        <a:t> 167,86 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 Comissão Venda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 250,00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 Total 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u="none" strike="noStrike" dirty="0">
                          <a:effectLst/>
                        </a:rPr>
                        <a:t> 4.052,14 </a:t>
                      </a:r>
                      <a:endParaRPr lang="hr-H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53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1712</Words>
  <Application>Microsoft Macintosh PowerPoint</Application>
  <PresentationFormat>Widescreen</PresentationFormat>
  <Paragraphs>388</Paragraphs>
  <Slides>20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Times New Roman</vt:lpstr>
      <vt:lpstr>Arial</vt:lpstr>
      <vt:lpstr>Tema do Office</vt:lpstr>
      <vt:lpstr>North Country</vt:lpstr>
      <vt:lpstr>Aspectos a serem analisados</vt:lpstr>
      <vt:lpstr>Características do caso</vt:lpstr>
      <vt:lpstr>O caso...</vt:lpstr>
      <vt:lpstr>O caso...</vt:lpstr>
      <vt:lpstr>O caso...</vt:lpstr>
      <vt:lpstr>O caso...</vt:lpstr>
      <vt:lpstr>O caso...</vt:lpstr>
      <vt:lpstr>O caso...</vt:lpstr>
      <vt:lpstr>O caso...</vt:lpstr>
      <vt:lpstr>Problema</vt:lpstr>
      <vt:lpstr>O caso...</vt:lpstr>
      <vt:lpstr>Mais problemas...</vt:lpstr>
      <vt:lpstr>Solução</vt:lpstr>
      <vt:lpstr>Solução</vt:lpstr>
      <vt:lpstr>Solução</vt:lpstr>
      <vt:lpstr>Solução</vt:lpstr>
      <vt:lpstr>Solução</vt:lpstr>
      <vt:lpstr>Solução</vt:lpstr>
      <vt:lpstr>Estratégia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Eugenio Jose Silva Bitti</cp:lastModifiedBy>
  <cp:revision>24</cp:revision>
  <dcterms:created xsi:type="dcterms:W3CDTF">2016-08-31T01:57:24Z</dcterms:created>
  <dcterms:modified xsi:type="dcterms:W3CDTF">2016-09-12T23:28:57Z</dcterms:modified>
</cp:coreProperties>
</file>