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89" r:id="rId4"/>
    <p:sldId id="293" r:id="rId5"/>
    <p:sldId id="294" r:id="rId6"/>
    <p:sldId id="295" r:id="rId7"/>
    <p:sldId id="296" r:id="rId8"/>
    <p:sldId id="287" r:id="rId9"/>
    <p:sldId id="291" r:id="rId10"/>
    <p:sldId id="292" r:id="rId11"/>
    <p:sldId id="290" r:id="rId12"/>
    <p:sldId id="288" r:id="rId13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DD69B0-9C6B-4180-8818-1B0DBA731815}" type="datetimeFigureOut">
              <a:rPr lang="pt-BR"/>
              <a:pPr>
                <a:defRPr/>
              </a:pPr>
              <a:t>02/07/2020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663B01E-9FB3-460C-A707-B012B420991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54BA3-E108-4831-B5B2-92509AC9C9D8}" type="datetimeFigureOut">
              <a:rPr lang="pt-BR"/>
              <a:pPr>
                <a:defRPr/>
              </a:pPr>
              <a:t>02/07/2020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72698-2388-4EBC-9255-99646A8E59D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58828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C1292-A6A4-4010-89AB-BB8145DCAEE7}" type="datetimeFigureOut">
              <a:rPr lang="pt-BR"/>
              <a:pPr>
                <a:defRPr/>
              </a:pPr>
              <a:t>02/07/2020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FFFD2-C327-463C-ACC3-AF9983DC272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08786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54DC5-C792-444F-9217-F3698FA94B09}" type="datetimeFigureOut">
              <a:rPr lang="pt-BR"/>
              <a:pPr>
                <a:defRPr/>
              </a:pPr>
              <a:t>02/07/2020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6314A-C6DE-4B40-BEF7-99C4965EB08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69969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4350B-D70E-42F8-941E-62EAAA95CB50}" type="datetimeFigureOut">
              <a:rPr lang="pt-BR"/>
              <a:pPr>
                <a:defRPr/>
              </a:pPr>
              <a:t>02/07/2020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43EBC-F85B-436B-B46A-85DC0AD42FC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580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93172-3023-47DF-B505-B6DB54AAED31}" type="datetimeFigureOut">
              <a:rPr lang="pt-BR"/>
              <a:pPr>
                <a:defRPr/>
              </a:pPr>
              <a:t>02/07/2020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32F56-EE77-4A9C-95EE-7526B0BE208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9631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69474-B687-4B6E-9E8F-0977C68DDA05}" type="datetimeFigureOut">
              <a:rPr lang="pt-BR"/>
              <a:pPr>
                <a:defRPr/>
              </a:pPr>
              <a:t>02/07/2020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CAA1E-3CA2-4363-9FC2-0493792D05D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54368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F442B-C533-4B88-9D89-92D1AA6077EA}" type="datetimeFigureOut">
              <a:rPr lang="pt-BR"/>
              <a:pPr>
                <a:defRPr/>
              </a:pPr>
              <a:t>02/07/2020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A66BF-7A6A-4CCD-AF15-3CE00A2834B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7209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2B0BD-CCC5-4D8E-9E66-E782A9715C5A}" type="datetimeFigureOut">
              <a:rPr lang="pt-BR"/>
              <a:pPr>
                <a:defRPr/>
              </a:pPr>
              <a:t>02/07/2020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1160E-D98C-4216-AF43-ED53C76498B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9158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E641E-8AA1-462F-AEB0-7A37D9F1025F}" type="datetimeFigureOut">
              <a:rPr lang="pt-BR"/>
              <a:pPr>
                <a:defRPr/>
              </a:pPr>
              <a:t>02/07/2020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7443-D36A-484B-BA50-AEF2969F61E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2879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39827-7003-4822-A02C-BF57CDF2FB65}" type="datetimeFigureOut">
              <a:rPr lang="pt-BR"/>
              <a:pPr>
                <a:defRPr/>
              </a:pPr>
              <a:t>02/07/2020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FBD69-4243-4DE4-B61C-E9744A0B707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28373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2B7A8-8BEC-47C7-9E65-8B9E86B045F6}" type="datetimeFigureOut">
              <a:rPr lang="pt-BR"/>
              <a:pPr>
                <a:defRPr/>
              </a:pPr>
              <a:t>02/07/2020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9DF34-B8E5-499B-9387-9A298A99E7A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3060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2EFEBA-DB83-4367-A574-ABE59927E2A4}" type="datetimeFigureOut">
              <a:rPr lang="pt-BR"/>
              <a:pPr>
                <a:defRPr/>
              </a:pPr>
              <a:t>02/07/2020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6DF86E9-B866-4884-B8B5-042A7EA0A45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268760"/>
            <a:ext cx="91440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O campo profissional em Comunicação </a:t>
            </a:r>
            <a:r>
              <a:rPr lang="pt-BR" dirty="0"/>
              <a:t>Organizacional e Relações </a:t>
            </a:r>
            <a:r>
              <a:rPr lang="pt-BR" dirty="0" smtClean="0"/>
              <a:t>Públicas no </a:t>
            </a:r>
            <a:r>
              <a:rPr lang="pt-BR" dirty="0" smtClean="0"/>
              <a:t>mundo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3024535"/>
            <a:ext cx="8640960" cy="1752600"/>
          </a:xfrm>
        </p:spPr>
        <p:txBody>
          <a:bodyPr rtlCol="0">
            <a:normAutofit/>
          </a:bodyPr>
          <a:lstStyle/>
          <a:p>
            <a:r>
              <a:rPr lang="pt-BR" b="1" dirty="0"/>
              <a:t>Disciplina: Introdução ao Campo da Comunicação </a:t>
            </a:r>
            <a:r>
              <a:rPr lang="pt-BR" b="1" dirty="0" smtClean="0"/>
              <a:t> </a:t>
            </a:r>
            <a:r>
              <a:rPr lang="pt-BR" b="1" dirty="0"/>
              <a:t>CCA 0321 </a:t>
            </a:r>
          </a:p>
          <a:p>
            <a:r>
              <a:rPr lang="pt-BR" dirty="0"/>
              <a:t>Prof. Dr. Richard </a:t>
            </a:r>
            <a:r>
              <a:rPr lang="pt-BR" dirty="0" err="1"/>
              <a:t>Romancini</a:t>
            </a:r>
            <a:r>
              <a:rPr lang="pt-BR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-15169" y="83929"/>
            <a:ext cx="9324528" cy="1143000"/>
          </a:xfrm>
        </p:spPr>
        <p:txBody>
          <a:bodyPr/>
          <a:lstStyle/>
          <a:p>
            <a:r>
              <a:rPr lang="pt-BR" sz="4000" dirty="0"/>
              <a:t>World PR </a:t>
            </a:r>
            <a:r>
              <a:rPr lang="pt-BR" sz="4000" dirty="0" err="1"/>
              <a:t>Report</a:t>
            </a:r>
            <a:r>
              <a:rPr lang="pt-BR" sz="4000" dirty="0"/>
              <a:t> </a:t>
            </a:r>
            <a:r>
              <a:rPr lang="pt-BR" sz="4000" dirty="0" smtClean="0"/>
              <a:t>2020</a:t>
            </a:r>
            <a:endParaRPr lang="pt-BR" sz="4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057" y="1228682"/>
            <a:ext cx="8916075" cy="513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7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-108520" y="274638"/>
            <a:ext cx="9324528" cy="1143000"/>
          </a:xfrm>
        </p:spPr>
        <p:txBody>
          <a:bodyPr/>
          <a:lstStyle/>
          <a:p>
            <a:r>
              <a:rPr lang="pt-BR" sz="4000" dirty="0"/>
              <a:t>World PR </a:t>
            </a:r>
            <a:r>
              <a:rPr lang="pt-BR" sz="4000" dirty="0" err="1"/>
              <a:t>Report</a:t>
            </a:r>
            <a:r>
              <a:rPr lang="pt-BR" sz="4000" dirty="0"/>
              <a:t> </a:t>
            </a:r>
            <a:r>
              <a:rPr lang="pt-BR" sz="4000" dirty="0" smtClean="0"/>
              <a:t>2020 – Respostas dos profissionais da América Latina</a:t>
            </a:r>
            <a:endParaRPr lang="pt-BR" sz="40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66" y="1556792"/>
            <a:ext cx="8250155" cy="476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69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-108520" y="274638"/>
            <a:ext cx="9324528" cy="1143000"/>
          </a:xfrm>
        </p:spPr>
        <p:txBody>
          <a:bodyPr/>
          <a:lstStyle/>
          <a:p>
            <a:r>
              <a:rPr lang="pt-BR" sz="4000" dirty="0"/>
              <a:t>World PR </a:t>
            </a:r>
            <a:r>
              <a:rPr lang="pt-BR" sz="4000" dirty="0" err="1"/>
              <a:t>Report</a:t>
            </a:r>
            <a:r>
              <a:rPr lang="pt-BR" sz="4000" dirty="0"/>
              <a:t> </a:t>
            </a:r>
            <a:r>
              <a:rPr lang="pt-BR" sz="4000" dirty="0" smtClean="0"/>
              <a:t>2020 – Respostas dos profissionais da América Latina</a:t>
            </a:r>
            <a:endParaRPr lang="pt-BR" sz="40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81" y="1700808"/>
            <a:ext cx="8659526" cy="477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50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62" y="44624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Textos para discussão</a:t>
            </a:r>
            <a:endParaRPr lang="pt-BR" altLang="pt-BR" dirty="0"/>
          </a:p>
        </p:txBody>
      </p:sp>
      <p:sp>
        <p:nvSpPr>
          <p:cNvPr id="4099" name="CaixaDeTexto 2"/>
          <p:cNvSpPr txBox="1">
            <a:spLocks noChangeArrowheads="1"/>
          </p:cNvSpPr>
          <p:nvPr/>
        </p:nvSpPr>
        <p:spPr bwMode="auto">
          <a:xfrm>
            <a:off x="176088" y="1190578"/>
            <a:ext cx="8964613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s-ES" altLang="pt-BR" sz="2400" dirty="0" smtClean="0"/>
              <a:t>“</a:t>
            </a:r>
            <a:r>
              <a:rPr lang="es-ES" altLang="pt-BR" sz="2400" dirty="0" err="1" smtClean="0"/>
              <a:t>Macroencuesta</a:t>
            </a:r>
            <a:r>
              <a:rPr lang="es-ES" altLang="pt-BR" sz="2400" dirty="0" smtClean="0"/>
              <a:t> </a:t>
            </a:r>
            <a:r>
              <a:rPr lang="es-ES" altLang="pt-BR" sz="2400" dirty="0"/>
              <a:t>latinoamericana de comunicación y relaciones </a:t>
            </a:r>
            <a:r>
              <a:rPr lang="es-ES" altLang="pt-BR" sz="2400" dirty="0" smtClean="0"/>
              <a:t>públicas”, </a:t>
            </a:r>
            <a:r>
              <a:rPr lang="es-ES" altLang="pt-BR" sz="2400" dirty="0"/>
              <a:t>artigo de Juan Carlos </a:t>
            </a:r>
            <a:r>
              <a:rPr lang="es-ES" altLang="pt-BR" sz="2400" dirty="0" err="1"/>
              <a:t>Molleda</a:t>
            </a:r>
            <a:r>
              <a:rPr lang="es-ES" altLang="pt-BR" sz="2400" dirty="0"/>
              <a:t>, Ángeles Moreno, </a:t>
            </a:r>
            <a:r>
              <a:rPr lang="es-ES" altLang="pt-BR" sz="2400" dirty="0" err="1"/>
              <a:t>Andréia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Athaydes</a:t>
            </a:r>
            <a:r>
              <a:rPr lang="es-ES" altLang="pt-BR" sz="2400" dirty="0"/>
              <a:t> e Ana María Suárez, publicado </a:t>
            </a:r>
            <a:r>
              <a:rPr lang="es-ES" altLang="pt-BR" sz="2400" dirty="0" err="1"/>
              <a:t>em</a:t>
            </a:r>
            <a:r>
              <a:rPr lang="es-ES" altLang="pt-BR" sz="2400" dirty="0"/>
              <a:t> </a:t>
            </a:r>
            <a:r>
              <a:rPr lang="es-ES" altLang="pt-BR" sz="2400" b="1" dirty="0" err="1"/>
              <a:t>Organicom</a:t>
            </a:r>
            <a:r>
              <a:rPr lang="es-ES" altLang="pt-BR" sz="2400" dirty="0"/>
              <a:t>, v. 7, n. 13, 2010</a:t>
            </a:r>
            <a:r>
              <a:rPr lang="es-ES" altLang="pt-BR" sz="2400" dirty="0" smtClean="0"/>
              <a:t>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pt-BR" altLang="pt-BR" sz="2400" dirty="0"/>
              <a:t>“O profissional de relações públicas no ambiente corporativo </a:t>
            </a:r>
            <a:r>
              <a:rPr lang="pt-BR" altLang="pt-BR" sz="2400" dirty="0" smtClean="0"/>
              <a:t>global”, </a:t>
            </a:r>
            <a:r>
              <a:rPr lang="pt-BR" altLang="pt-BR" sz="2400" dirty="0"/>
              <a:t>artigo de Paulo R. Nassar de Oliveira, publicado em </a:t>
            </a:r>
            <a:r>
              <a:rPr lang="pt-BR" altLang="pt-BR" sz="2400" dirty="0" err="1"/>
              <a:t>Organicom</a:t>
            </a:r>
            <a:r>
              <a:rPr lang="pt-BR" altLang="pt-BR" sz="2400" dirty="0"/>
              <a:t>, v. 7, n. 13, 2010</a:t>
            </a:r>
            <a:r>
              <a:rPr lang="pt-BR" altLang="pt-BR" sz="2400" dirty="0" smtClean="0"/>
              <a:t>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pt-BR" altLang="pt-BR" sz="2400" b="1" dirty="0"/>
              <a:t>World PR </a:t>
            </a:r>
            <a:r>
              <a:rPr lang="pt-BR" altLang="pt-BR" sz="2400" b="1" dirty="0" err="1"/>
              <a:t>Report</a:t>
            </a:r>
            <a:r>
              <a:rPr lang="pt-BR" altLang="pt-BR" sz="2400" b="1" dirty="0"/>
              <a:t> 2020</a:t>
            </a:r>
            <a:r>
              <a:rPr lang="pt-BR" altLang="pt-BR" sz="2400" dirty="0"/>
              <a:t>, relatório sobre tendências do mundo profissional das Relações Públicas.</a:t>
            </a:r>
            <a:endParaRPr lang="pt-BR" altLang="pt-BR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Levantamentos sobre tendências profissionais</a:t>
            </a:r>
            <a:endParaRPr lang="pt-BR" altLang="pt-BR" dirty="0"/>
          </a:p>
        </p:txBody>
      </p:sp>
      <p:sp>
        <p:nvSpPr>
          <p:cNvPr id="4099" name="CaixaDeTexto 2"/>
          <p:cNvSpPr txBox="1">
            <a:spLocks noChangeArrowheads="1"/>
          </p:cNvSpPr>
          <p:nvPr/>
        </p:nvSpPr>
        <p:spPr bwMode="auto">
          <a:xfrm>
            <a:off x="184184" y="1844824"/>
            <a:ext cx="8964613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pt-BR" altLang="pt-BR" sz="2400" dirty="0" smtClean="0"/>
              <a:t>De tempos em tempos, são feitas pesquisas com profissionais de RP e CO que apontam ou tentam prever tendências de sua área de atuação, em âmbito local, regional ou global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pt-BR" altLang="pt-BR" sz="2400" dirty="0" smtClean="0"/>
              <a:t>De certo modo, essas enquetes mostram como a área é vivida e pensada pelos profissionais. A s</a:t>
            </a:r>
          </a:p>
        </p:txBody>
      </p:sp>
    </p:spTree>
    <p:extLst>
      <p:ext uri="{BB962C8B-B14F-4D97-AF65-F5344CB8AC3E}">
        <p14:creationId xmlns:p14="http://schemas.microsoft.com/office/powerpoint/2010/main" val="2622310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pt-BR" dirty="0" err="1"/>
              <a:t>LatAmCom</a:t>
            </a:r>
            <a:r>
              <a:rPr lang="pt-BR" altLang="pt-BR" dirty="0"/>
              <a:t> 2009</a:t>
            </a:r>
            <a:endParaRPr lang="pt-BR" altLang="pt-BR" dirty="0"/>
          </a:p>
        </p:txBody>
      </p:sp>
      <p:sp>
        <p:nvSpPr>
          <p:cNvPr id="4099" name="CaixaDeTexto 2"/>
          <p:cNvSpPr txBox="1">
            <a:spLocks noChangeArrowheads="1"/>
          </p:cNvSpPr>
          <p:nvPr/>
        </p:nvSpPr>
        <p:spPr bwMode="auto">
          <a:xfrm>
            <a:off x="179387" y="1556792"/>
            <a:ext cx="8964613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s-ES" altLang="pt-BR" sz="2800" dirty="0" smtClean="0"/>
              <a:t>De acordó </a:t>
            </a:r>
            <a:r>
              <a:rPr lang="es-ES" altLang="pt-BR" sz="2800" dirty="0" err="1" smtClean="0"/>
              <a:t>com</a:t>
            </a:r>
            <a:r>
              <a:rPr lang="es-ES" altLang="pt-BR" sz="2800" dirty="0" smtClean="0"/>
              <a:t> a “</a:t>
            </a:r>
            <a:r>
              <a:rPr lang="es-ES" altLang="pt-BR" sz="2800" dirty="0" err="1" smtClean="0"/>
              <a:t>Macroencuesta</a:t>
            </a:r>
            <a:r>
              <a:rPr lang="es-ES" altLang="pt-BR" sz="2800" dirty="0" smtClean="0"/>
              <a:t>  latinoamericana  de  comunicación  y  relaciones  públicas” (</a:t>
            </a:r>
            <a:r>
              <a:rPr lang="es-ES" altLang="pt-BR" sz="2800" dirty="0" err="1" smtClean="0"/>
              <a:t>LatAmCom</a:t>
            </a:r>
            <a:r>
              <a:rPr lang="es-ES" altLang="pt-BR" sz="2800" dirty="0" smtClean="0"/>
              <a:t> 2009)</a:t>
            </a:r>
            <a:r>
              <a:rPr lang="pt-BR" altLang="pt-BR" sz="2800" dirty="0" smtClean="0"/>
              <a:t>, os profissionais latino-americanos de dez países, as três áreas mais importantes da área, naquele momento, seriam:</a:t>
            </a:r>
          </a:p>
          <a:p>
            <a:pPr marL="742950" lvl="2" indent="-342900" eaLnBrk="1" hangingPunct="1">
              <a:spcBef>
                <a:spcPct val="0"/>
              </a:spcBef>
              <a:spcAft>
                <a:spcPts val="1200"/>
              </a:spcAft>
            </a:pPr>
            <a:r>
              <a:rPr lang="pt-BR" sz="2800" dirty="0" smtClean="0"/>
              <a:t>Comunicação de marketing/marca e consumidor, </a:t>
            </a:r>
          </a:p>
          <a:p>
            <a:pPr marL="742950" lvl="2" indent="-342900" eaLnBrk="1" hangingPunct="1">
              <a:spcBef>
                <a:spcPct val="0"/>
              </a:spcBef>
              <a:spcAft>
                <a:spcPts val="1200"/>
              </a:spcAft>
            </a:pPr>
            <a:r>
              <a:rPr lang="pt-BR" sz="2800" dirty="0"/>
              <a:t>C</a:t>
            </a:r>
            <a:r>
              <a:rPr lang="pt-BR" sz="2800" dirty="0" smtClean="0"/>
              <a:t>omunicação corporativa e </a:t>
            </a:r>
          </a:p>
          <a:p>
            <a:pPr marL="742950" lvl="2" indent="-342900" eaLnBrk="1" hangingPunct="1">
              <a:spcBef>
                <a:spcPct val="0"/>
              </a:spcBef>
              <a:spcAft>
                <a:spcPts val="1200"/>
              </a:spcAft>
            </a:pPr>
            <a:r>
              <a:rPr lang="pt-BR" sz="2800" dirty="0" smtClean="0"/>
              <a:t>Responsabilidade social corporativa (vista como a mais importante no futuro)</a:t>
            </a:r>
            <a:endParaRPr lang="pt-BR" altLang="pt-BR" sz="2800" dirty="0"/>
          </a:p>
        </p:txBody>
      </p:sp>
    </p:spTree>
    <p:extLst>
      <p:ext uri="{BB962C8B-B14F-4D97-AF65-F5344CB8AC3E}">
        <p14:creationId xmlns:p14="http://schemas.microsoft.com/office/powerpoint/2010/main" val="857216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pt-BR" dirty="0" err="1"/>
              <a:t>LatAmCom</a:t>
            </a:r>
            <a:r>
              <a:rPr lang="pt-BR" altLang="pt-BR" dirty="0"/>
              <a:t> 2009</a:t>
            </a:r>
            <a:endParaRPr lang="pt-BR" altLang="pt-BR" dirty="0"/>
          </a:p>
        </p:txBody>
      </p:sp>
      <p:sp>
        <p:nvSpPr>
          <p:cNvPr id="4099" name="CaixaDeTexto 2"/>
          <p:cNvSpPr txBox="1">
            <a:spLocks noChangeArrowheads="1"/>
          </p:cNvSpPr>
          <p:nvPr/>
        </p:nvSpPr>
        <p:spPr bwMode="auto">
          <a:xfrm>
            <a:off x="179387" y="1556792"/>
            <a:ext cx="8964613" cy="412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pt-BR" altLang="pt-BR" sz="2800" dirty="0" smtClean="0"/>
              <a:t>Os meios escritos, a TV/rádio e publicidade institucional eram percebidos como os principais canais e instrumentos de comunicação profissionais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pt-BR" altLang="pt-BR" sz="2800" dirty="0" smtClean="0"/>
              <a:t>Porém, os meios digitais, a comunicação on-line, já eram vistos com tendências de futuro, sendo que as redes sociais, os vídeos on-line e os blogs eram então os três canais interativos mais relevantes para os profissionais (e assim também percebidos para o futuro – o que acabou não se mostrando acertado completamente)</a:t>
            </a:r>
            <a:endParaRPr lang="pt-BR" altLang="pt-BR" sz="2800" dirty="0"/>
          </a:p>
        </p:txBody>
      </p:sp>
    </p:spTree>
    <p:extLst>
      <p:ext uri="{BB962C8B-B14F-4D97-AF65-F5344CB8AC3E}">
        <p14:creationId xmlns:p14="http://schemas.microsoft.com/office/powerpoint/2010/main" val="2717623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pt-BR" dirty="0" err="1"/>
              <a:t>LatAmCom</a:t>
            </a:r>
            <a:r>
              <a:rPr lang="pt-BR" altLang="pt-BR" dirty="0"/>
              <a:t> 2009</a:t>
            </a:r>
            <a:endParaRPr lang="pt-BR" alt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040874"/>
            <a:ext cx="4464496" cy="282017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3861048"/>
            <a:ext cx="4320480" cy="2744435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4932699" y="1340768"/>
            <a:ext cx="388843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000" dirty="0" smtClean="0"/>
              <a:t>É principalmente no Brasil e na Costa que se acredita que exista um conhecimento formal que embasa a profissão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Quanto os papéis sociais da </a:t>
            </a:r>
            <a:r>
              <a:rPr lang="pt-BR" sz="2000" dirty="0" smtClean="0"/>
              <a:t>profissão</a:t>
            </a:r>
            <a:r>
              <a:rPr lang="pt-BR" sz="2000" dirty="0"/>
              <a:t>, eles eram vistos principalmente em termos de: aconselhamento da organização em temas éticos e de responsabilidade social; atuação como parte da consciências social da organização e buscando alertar a organização sobre o bem-estar dos empregados</a:t>
            </a:r>
          </a:p>
        </p:txBody>
      </p:sp>
    </p:spTree>
    <p:extLst>
      <p:ext uri="{BB962C8B-B14F-4D97-AF65-F5344CB8AC3E}">
        <p14:creationId xmlns:p14="http://schemas.microsoft.com/office/powerpoint/2010/main" val="174130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Nassar (2010)</a:t>
            </a:r>
            <a:endParaRPr lang="pt-BR" alt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9512" y="1052736"/>
            <a:ext cx="885698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/>
              <a:t>A partir da análise de documentos que expressam o perfil, o ideário e os objetivos de dezenas de organizações de relações públicas, o </a:t>
            </a:r>
            <a:r>
              <a:rPr lang="pt-BR" sz="2200" dirty="0" smtClean="0"/>
              <a:t>autor </a:t>
            </a:r>
            <a:r>
              <a:rPr lang="pt-BR" sz="2200" dirty="0"/>
              <a:t>pontua que </a:t>
            </a:r>
            <a:r>
              <a:rPr lang="pt-BR" sz="2200" dirty="0" smtClean="0"/>
              <a:t>“o </a:t>
            </a:r>
            <a:r>
              <a:rPr lang="pt-BR" sz="2200" dirty="0"/>
              <a:t>profissional de relações públicas trabalha na atualidade no campo das empresas e instituições sob um amplo arco com inúmeras denominações, como comunicação empresarial, comunicação corporativa e comunicação </a:t>
            </a:r>
            <a:r>
              <a:rPr lang="pt-BR" sz="2200" dirty="0" smtClean="0"/>
              <a:t>organizacional” </a:t>
            </a:r>
            <a:r>
              <a:rPr lang="pt-BR" sz="2200" dirty="0"/>
              <a:t>(p. 32)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 smtClean="0"/>
              <a:t>O </a:t>
            </a:r>
            <a:r>
              <a:rPr lang="pt-BR" sz="2200" dirty="0"/>
              <a:t>ambiente de trabalho de relações  públicas no  Brasil  acompanha  o ambiente </a:t>
            </a:r>
            <a:r>
              <a:rPr lang="pt-BR" sz="2200" dirty="0" smtClean="0"/>
              <a:t>internacional. Há, portanto, diversidade </a:t>
            </a:r>
            <a:r>
              <a:rPr lang="pt-BR" sz="2200" dirty="0"/>
              <a:t>de atividades profissionais e demandas </a:t>
            </a:r>
            <a:r>
              <a:rPr lang="pt-BR" sz="2200" dirty="0" smtClean="0"/>
              <a:t>públicas – o que faz com que, em outros países, os diplomas de RP possam estar em diferentes cursos (administração, marketing e eventos)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 smtClean="0"/>
              <a:t>Ao mesmo tempo, essa característica parece indicar necessidade de formação abrangente para o profissional, que </a:t>
            </a:r>
            <a:r>
              <a:rPr lang="pt-BR" sz="2200" dirty="0"/>
              <a:t>deve dominar a </a:t>
            </a:r>
            <a:r>
              <a:rPr lang="pt-BR" sz="2200" dirty="0" smtClean="0"/>
              <a:t>“comunicação em sua </a:t>
            </a:r>
            <a:r>
              <a:rPr lang="pt-BR" sz="2200" dirty="0"/>
              <a:t>dimensão  verbal </a:t>
            </a:r>
            <a:r>
              <a:rPr lang="pt-BR" sz="2200" dirty="0" smtClean="0"/>
              <a:t>e escrita</a:t>
            </a:r>
            <a:r>
              <a:rPr lang="pt-BR" sz="2200" dirty="0"/>
              <a:t>,  ser  criativo  e  ter  </a:t>
            </a:r>
            <a:r>
              <a:rPr lang="pt-BR" sz="2200" dirty="0" smtClean="0"/>
              <a:t>competências </a:t>
            </a:r>
            <a:r>
              <a:rPr lang="pt-BR" sz="2200" dirty="0"/>
              <a:t>para planejar e qualidades pessoais como </a:t>
            </a:r>
            <a:r>
              <a:rPr lang="pt-BR" sz="2200" dirty="0" smtClean="0"/>
              <a:t>autoconfiança” (p. 29)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527613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-15169" y="83929"/>
            <a:ext cx="9324528" cy="1143000"/>
          </a:xfrm>
        </p:spPr>
        <p:txBody>
          <a:bodyPr/>
          <a:lstStyle/>
          <a:p>
            <a:r>
              <a:rPr lang="pt-BR" sz="4000" dirty="0"/>
              <a:t>World PR </a:t>
            </a:r>
            <a:r>
              <a:rPr lang="pt-BR" sz="4000" dirty="0" err="1"/>
              <a:t>Report</a:t>
            </a:r>
            <a:r>
              <a:rPr lang="pt-BR" sz="4000" dirty="0"/>
              <a:t> </a:t>
            </a:r>
            <a:r>
              <a:rPr lang="pt-BR" sz="4000" dirty="0" smtClean="0"/>
              <a:t>2020</a:t>
            </a:r>
            <a:endParaRPr lang="pt-BR" sz="4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293" y="1267818"/>
            <a:ext cx="7435080" cy="241556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475397" y="1040139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Otimismo com a profissão (escala de 1 a 10)</a:t>
            </a:r>
            <a:endParaRPr lang="pt-BR" dirty="0"/>
          </a:p>
        </p:txBody>
      </p:sp>
      <p:sp>
        <p:nvSpPr>
          <p:cNvPr id="6" name="Seta para Baixo 5"/>
          <p:cNvSpPr/>
          <p:nvPr/>
        </p:nvSpPr>
        <p:spPr>
          <a:xfrm rot="2506919">
            <a:off x="7783428" y="1772213"/>
            <a:ext cx="28803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88" y="4143432"/>
            <a:ext cx="7245334" cy="2235037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456377" y="3798502"/>
            <a:ext cx="7883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Nível </a:t>
            </a:r>
            <a:r>
              <a:rPr lang="pt-BR" dirty="0"/>
              <a:t>de adaptação da indústria de RP às novas </a:t>
            </a:r>
            <a:r>
              <a:rPr lang="pt-BR" dirty="0" smtClean="0"/>
              <a:t>tecnologias (</a:t>
            </a:r>
            <a:r>
              <a:rPr lang="pt-BR" dirty="0"/>
              <a:t>escala </a:t>
            </a:r>
            <a:r>
              <a:rPr lang="pt-BR" dirty="0" smtClean="0"/>
              <a:t>de 1 a 10)</a:t>
            </a:r>
            <a:endParaRPr lang="pt-BR" dirty="0"/>
          </a:p>
        </p:txBody>
      </p:sp>
      <p:sp>
        <p:nvSpPr>
          <p:cNvPr id="11" name="Seta para Baixo 10"/>
          <p:cNvSpPr/>
          <p:nvPr/>
        </p:nvSpPr>
        <p:spPr>
          <a:xfrm rot="2506919">
            <a:off x="7538072" y="4639218"/>
            <a:ext cx="28803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658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-15169" y="83929"/>
            <a:ext cx="9324528" cy="1143000"/>
          </a:xfrm>
        </p:spPr>
        <p:txBody>
          <a:bodyPr/>
          <a:lstStyle/>
          <a:p>
            <a:r>
              <a:rPr lang="pt-BR" sz="4000" dirty="0"/>
              <a:t>World PR </a:t>
            </a:r>
            <a:r>
              <a:rPr lang="pt-BR" sz="4000" dirty="0" err="1"/>
              <a:t>Report</a:t>
            </a:r>
            <a:r>
              <a:rPr lang="pt-BR" sz="4000" dirty="0"/>
              <a:t> </a:t>
            </a:r>
            <a:r>
              <a:rPr lang="pt-BR" sz="4000" dirty="0" smtClean="0"/>
              <a:t>2020</a:t>
            </a:r>
            <a:endParaRPr lang="pt-BR" sz="4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75397" y="1040139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Grau com que a indústria de RP opera eticamente (escala de 1 a 10)</a:t>
            </a:r>
            <a:endParaRPr lang="pt-BR" dirty="0"/>
          </a:p>
        </p:txBody>
      </p:sp>
      <p:sp>
        <p:nvSpPr>
          <p:cNvPr id="6" name="Seta para Baixo 5"/>
          <p:cNvSpPr/>
          <p:nvPr/>
        </p:nvSpPr>
        <p:spPr>
          <a:xfrm rot="2506919">
            <a:off x="7783428" y="1772213"/>
            <a:ext cx="28803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38" y="1319684"/>
            <a:ext cx="7488833" cy="2296276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076" y="4058656"/>
            <a:ext cx="8160121" cy="2744159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456375" y="3726696"/>
            <a:ext cx="7883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Áreas de provável aumento do investimento em 2020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824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7599</TotalTime>
  <Words>635</Words>
  <Application>Microsoft Office PowerPoint</Application>
  <PresentationFormat>Apresentação na tela (4:3)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do Office</vt:lpstr>
      <vt:lpstr>O campo profissional em Comunicação Organizacional e Relações Públicas no mundo</vt:lpstr>
      <vt:lpstr>Textos para discussão</vt:lpstr>
      <vt:lpstr>Levantamentos sobre tendências profissionais</vt:lpstr>
      <vt:lpstr>LatAmCom 2009</vt:lpstr>
      <vt:lpstr>LatAmCom 2009</vt:lpstr>
      <vt:lpstr>LatAmCom 2009</vt:lpstr>
      <vt:lpstr>Nassar (2010)</vt:lpstr>
      <vt:lpstr>World PR Report 2020</vt:lpstr>
      <vt:lpstr>World PR Report 2020</vt:lpstr>
      <vt:lpstr>World PR Report 2020</vt:lpstr>
      <vt:lpstr>World PR Report 2020 – Respostas dos profissionais da América Latina</vt:lpstr>
      <vt:lpstr>World PR Report 2020 – Respostas dos profissionais da América Latina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ABNT: normatização e referências em trabalhos acadêmicos</dc:title>
  <dc:creator>Richard</dc:creator>
  <cp:lastModifiedBy>Usuário do Windows</cp:lastModifiedBy>
  <cp:revision>68</cp:revision>
  <dcterms:created xsi:type="dcterms:W3CDTF">2019-05-07T19:55:29Z</dcterms:created>
  <dcterms:modified xsi:type="dcterms:W3CDTF">2020-07-02T11:14:52Z</dcterms:modified>
</cp:coreProperties>
</file>