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1" r:id="rId21"/>
    <p:sldId id="292" r:id="rId22"/>
    <p:sldId id="293" r:id="rId23"/>
    <p:sldId id="298" r:id="rId24"/>
    <p:sldId id="295" r:id="rId25"/>
    <p:sldId id="294" r:id="rId26"/>
    <p:sldId id="296" r:id="rId27"/>
    <p:sldId id="300" r:id="rId28"/>
    <p:sldId id="301" r:id="rId29"/>
    <p:sldId id="302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2/3 C e 1/3 B</c:v>
                </c:pt>
                <c:pt idx="4">
                  <c:v>2/3 B e 1/3 C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13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138624"/>
        <c:axId val="124140160"/>
      </c:barChart>
      <c:catAx>
        <c:axId val="12413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140160"/>
        <c:crosses val="autoZero"/>
        <c:auto val="1"/>
        <c:lblAlgn val="ctr"/>
        <c:lblOffset val="100"/>
        <c:noMultiLvlLbl val="0"/>
      </c:catAx>
      <c:valAx>
        <c:axId val="12414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13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Plan1!$A$2:$A$6</c:f>
              <c:numCache>
                <c:formatCode>0%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</c:numCache>
            </c:numRef>
          </c:cat>
          <c:val>
            <c:numRef>
              <c:f>Plan1!$B$2:$B$6</c:f>
              <c:numCache>
                <c:formatCode>0%</c:formatCode>
                <c:ptCount val="5"/>
                <c:pt idx="0">
                  <c:v>0.19999999999999996</c:v>
                </c:pt>
                <c:pt idx="1">
                  <c:v>0.1399999999999999</c:v>
                </c:pt>
                <c:pt idx="2">
                  <c:v>8.0000000000000071E-2</c:v>
                </c:pt>
                <c:pt idx="3">
                  <c:v>2.0000000000000018E-2</c:v>
                </c:pt>
                <c:pt idx="4">
                  <c:v>-4.0000000000000036E-2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782528"/>
        <c:axId val="175803776"/>
      </c:lineChart>
      <c:catAx>
        <c:axId val="175782528"/>
        <c:scaling>
          <c:orientation val="minMax"/>
        </c:scaling>
        <c:delete val="0"/>
        <c:axPos val="b"/>
        <c:majorGridlines>
          <c:spPr>
            <a:ln w="2540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minorGridlines>
          <c:spPr>
            <a:ln w="2540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/>
                  <a:t>Quebra</a:t>
                </a:r>
                <a:endParaRPr lang="pt-BR" sz="2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03776"/>
        <c:crosses val="autoZero"/>
        <c:auto val="1"/>
        <c:lblAlgn val="ctr"/>
        <c:lblOffset val="100"/>
        <c:tickLblSkip val="1"/>
        <c:noMultiLvlLbl val="0"/>
      </c:catAx>
      <c:valAx>
        <c:axId val="175803776"/>
        <c:scaling>
          <c:orientation val="minMax"/>
        </c:scaling>
        <c:delete val="0"/>
        <c:axPos val="l"/>
        <c:majorGridlines>
          <c:spPr>
            <a:ln w="254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2000" dirty="0" smtClean="0"/>
                  <a:t>TIR</a:t>
                </a:r>
                <a:endParaRPr lang="pt-BR" sz="2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 w="38100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78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0.14794</cdr:x>
      <cdr:y>0.52459</cdr:y>
    </cdr:from>
    <cdr:to>
      <cdr:x>0.64847</cdr:x>
      <cdr:y>0.52459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1234480" y="2304256"/>
          <a:ext cx="4176464" cy="0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0.64847</cdr:x>
      <cdr:y>0.52459</cdr:y>
    </cdr:from>
    <cdr:to>
      <cdr:x>0.64847</cdr:x>
      <cdr:y>0.65574</cdr:y>
    </cdr:to>
    <cdr:cxnSp macro="">
      <cdr:nvCxnSpPr>
        <cdr:cNvPr id="5" name="Conector reto 4"/>
        <cdr:cNvCxnSpPr/>
      </cdr:nvCxnSpPr>
      <cdr:spPr>
        <a:xfrm xmlns:a="http://schemas.openxmlformats.org/drawingml/2006/main">
          <a:off x="5410944" y="2304256"/>
          <a:ext cx="0" cy="57606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2DBB1-F276-4146-8D0B-8440EFD2AAD9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BD2B0-D805-4B88-9323-6F39E99E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82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LES0160 - Matemática Aplicada a Finanças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solidFill>
                  <a:srgbClr val="FF0000"/>
                </a:solidFill>
              </a:rPr>
              <a:t>Análise sob condições de incerteza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5924550"/>
            <a:ext cx="8712968" cy="922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tx1"/>
                </a:solidFill>
              </a:rPr>
              <a:t>Baseado em </a:t>
            </a:r>
            <a:r>
              <a:rPr lang="pt-BR" sz="2000" dirty="0" err="1" smtClean="0">
                <a:solidFill>
                  <a:schemeClr val="tx1"/>
                </a:solidFill>
              </a:rPr>
              <a:t>Casarotto</a:t>
            </a:r>
            <a:r>
              <a:rPr lang="pt-BR" sz="2000" dirty="0" smtClean="0">
                <a:solidFill>
                  <a:schemeClr val="tx1"/>
                </a:solidFill>
              </a:rPr>
              <a:t> Filho, N.; </a:t>
            </a:r>
            <a:r>
              <a:rPr lang="pt-BR" sz="2000" dirty="0" err="1" smtClean="0">
                <a:solidFill>
                  <a:schemeClr val="tx1"/>
                </a:solidFill>
              </a:rPr>
              <a:t>Kopittke</a:t>
            </a:r>
            <a:r>
              <a:rPr lang="pt-BR" sz="2000" dirty="0" smtClean="0">
                <a:solidFill>
                  <a:schemeClr val="tx1"/>
                </a:solidFill>
              </a:rPr>
              <a:t>, B.H. Análise de Investimentos. São Paulo: Ed. Atlas, 2010. Cap.16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601148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ª Regra: Regra de Laplace ou da razão 			 insuficiente</a:t>
            </a:r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</a:t>
            </a:r>
            <a:r>
              <a:rPr lang="pt-BR" dirty="0">
                <a:solidFill>
                  <a:srgbClr val="FF0000"/>
                </a:solidFill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187624" y="2663148"/>
                <a:ext cx="6264696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=66,77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63148"/>
                <a:ext cx="6264696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115616" y="3429000"/>
                <a:ext cx="6264696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=60,67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429000"/>
                <a:ext cx="6264696" cy="7013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115616" y="4247324"/>
                <a:ext cx="6264696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=68,33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47324"/>
                <a:ext cx="6264696" cy="7013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2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ª Regra: Regra do mínimo arrependimento ou 		 de </a:t>
            </a:r>
            <a:r>
              <a:rPr lang="pt-BR" dirty="0" err="1" smtClean="0"/>
              <a:t>Savage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Requer que o </a:t>
            </a:r>
            <a:r>
              <a:rPr lang="pt-BR" dirty="0" err="1" smtClean="0"/>
              <a:t>decisor</a:t>
            </a:r>
            <a:r>
              <a:rPr lang="pt-BR" dirty="0" smtClean="0"/>
              <a:t> elabore uma matriz do arrependimento considerando uma perspectiva pessimista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360954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ª Regra: Regra do mínimo arrependimento ou 		 de </a:t>
            </a:r>
            <a:r>
              <a:rPr lang="pt-BR" dirty="0" err="1" smtClean="0"/>
              <a:t>Savage</a:t>
            </a: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sz="2400" dirty="0"/>
          </a:p>
          <a:p>
            <a:pPr marL="895350" indent="0">
              <a:buNone/>
            </a:pPr>
            <a:r>
              <a:rPr lang="pt-BR" dirty="0">
                <a:solidFill>
                  <a:srgbClr val="FF0000"/>
                </a:solidFill>
              </a:rPr>
              <a:t>Escolhe </a:t>
            </a:r>
            <a:r>
              <a:rPr lang="pt-BR" dirty="0" smtClean="0">
                <a:solidFill>
                  <a:srgbClr val="FF0000"/>
                </a:solidFill>
              </a:rPr>
              <a:t>C</a:t>
            </a:r>
            <a:endParaRPr lang="pt-BR" dirty="0"/>
          </a:p>
        </p:txBody>
      </p:sp>
      <p:graphicFrame>
        <p:nvGraphicFramePr>
          <p:cNvPr id="6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220724"/>
              </p:ext>
            </p:extLst>
          </p:nvPr>
        </p:nvGraphicFramePr>
        <p:xfrm>
          <a:off x="1835696" y="2636912"/>
          <a:ext cx="6851104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481336"/>
                <a:gridCol w="1712776"/>
                <a:gridCol w="1712776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bg1"/>
                          </a:solidFill>
                        </a:rPr>
                        <a:t>Condições</a:t>
                      </a:r>
                      <a:r>
                        <a:rPr lang="pt-BR" sz="2400" baseline="0" dirty="0" smtClean="0">
                          <a:solidFill>
                            <a:schemeClr val="bg1"/>
                          </a:solidFill>
                        </a:rPr>
                        <a:t> climáticas</a:t>
                      </a:r>
                      <a:endParaRPr lang="pt-B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20</a:t>
                      </a:r>
                      <a:endParaRPr lang="pt-BR" sz="24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B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28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25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4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Na análise de sensibilidade é estudado o efeito que a variação de um dado de entrada pode ocasionar nos resultados.</a:t>
            </a:r>
          </a:p>
          <a:p>
            <a:r>
              <a:rPr lang="pt-BR" dirty="0" smtClean="0"/>
              <a:t>Quando uma pequena variação num parâmetro altera drasticamente a rentabilidade de um projeto, diz-se que o projeto é muito sensível a este parâmetro e poderá ser interessante concentrar esforços para obter dados menos incertos.</a:t>
            </a:r>
          </a:p>
        </p:txBody>
      </p:sp>
    </p:spTree>
    <p:extLst>
      <p:ext uri="{BB962C8B-B14F-4D97-AF65-F5344CB8AC3E}">
        <p14:creationId xmlns:p14="http://schemas.microsoft.com/office/powerpoint/2010/main" val="25611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Um agricultor realiza plantio de milho em novembro e fará a colheita em março em uma área de 24 hectares. Para tanto, gasta R$ 100.000 em novembro.</a:t>
            </a:r>
          </a:p>
          <a:p>
            <a:pPr marL="400050" lvl="1" indent="0">
              <a:buNone/>
            </a:pPr>
            <a:r>
              <a:rPr lang="pt-BR" dirty="0" smtClean="0"/>
              <a:t>Ele espera obter uma produtividade de 12.000 kg/ha e vender a saca de 60 kg por R$ 25,00.</a:t>
            </a:r>
          </a:p>
          <a:p>
            <a:pPr marL="400050" lvl="1" indent="0">
              <a:buNone/>
            </a:pPr>
            <a:r>
              <a:rPr lang="pt-BR" dirty="0" smtClean="0"/>
              <a:t>Ele espera obter uma rentabilidade mínima de 5% no quadrimestre. 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No máximo quanto de </a:t>
            </a:r>
            <a:r>
              <a:rPr lang="pt-BR" dirty="0"/>
              <a:t>eventual quebra de </a:t>
            </a:r>
            <a:r>
              <a:rPr lang="pt-BR" dirty="0" smtClean="0"/>
              <a:t>safra poderá ser aceitável para ele ? Considere que o preço da saca não sofre alteração.</a:t>
            </a:r>
          </a:p>
        </p:txBody>
      </p:sp>
    </p:spTree>
    <p:extLst>
      <p:ext uri="{BB962C8B-B14F-4D97-AF65-F5344CB8AC3E}">
        <p14:creationId xmlns:p14="http://schemas.microsoft.com/office/powerpoint/2010/main" val="32763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Receita esperada:</a:t>
            </a:r>
          </a:p>
          <a:p>
            <a:pPr marL="400050" lvl="1" indent="0">
              <a:buNone/>
            </a:pPr>
            <a:r>
              <a:rPr lang="pt-BR" dirty="0" smtClean="0"/>
              <a:t>12.000 kg/ha = 12.000 kg </a:t>
            </a:r>
            <a:r>
              <a:rPr lang="pt-BR" dirty="0" smtClean="0">
                <a:solidFill>
                  <a:srgbClr val="FF0000"/>
                </a:solidFill>
              </a:rPr>
              <a:t>/60 kg/</a:t>
            </a:r>
            <a:r>
              <a:rPr lang="pt-BR" dirty="0" err="1" smtClean="0">
                <a:solidFill>
                  <a:srgbClr val="FF0000"/>
                </a:solidFill>
              </a:rPr>
              <a:t>sc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/ha = </a:t>
            </a:r>
            <a:r>
              <a:rPr lang="pt-BR" dirty="0"/>
              <a:t>200 </a:t>
            </a:r>
            <a:r>
              <a:rPr lang="pt-BR" dirty="0" err="1"/>
              <a:t>sc</a:t>
            </a:r>
            <a:r>
              <a:rPr lang="pt-BR" dirty="0"/>
              <a:t>/ha</a:t>
            </a:r>
          </a:p>
          <a:p>
            <a:pPr marL="400050" lvl="1" indent="0">
              <a:buNone/>
            </a:pPr>
            <a:r>
              <a:rPr lang="pt-BR" dirty="0"/>
              <a:t>Ao preço de R$ 25/</a:t>
            </a:r>
            <a:r>
              <a:rPr lang="pt-BR" dirty="0" err="1"/>
              <a:t>sc</a:t>
            </a:r>
            <a:r>
              <a:rPr lang="pt-BR" dirty="0"/>
              <a:t> terá 200× 25 = R$ 5.000,00/ha</a:t>
            </a:r>
          </a:p>
          <a:p>
            <a:pPr marL="400050" lvl="1" indent="0">
              <a:buNone/>
            </a:pPr>
            <a:r>
              <a:rPr lang="pt-BR" dirty="0"/>
              <a:t>Em 24 ha terá 24 × </a:t>
            </a:r>
            <a:r>
              <a:rPr lang="pt-BR" dirty="0" smtClean="0"/>
              <a:t>5.000 = R$ 120.000,00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8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r>
              <a:rPr lang="pt-BR" dirty="0" smtClean="0"/>
              <a:t>Receita esperada:</a:t>
            </a:r>
            <a:r>
              <a:rPr lang="pt-BR" dirty="0"/>
              <a:t> </a:t>
            </a:r>
            <a:r>
              <a:rPr lang="pt-BR" dirty="0" smtClean="0"/>
              <a:t>R</a:t>
            </a:r>
            <a:r>
              <a:rPr lang="pt-BR" dirty="0"/>
              <a:t>$ 120.000,00 </a:t>
            </a: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Custo = R$ 100.000,00 </a:t>
            </a:r>
          </a:p>
          <a:p>
            <a:pPr marL="400050" lvl="1" indent="0">
              <a:buNone/>
            </a:pPr>
            <a:r>
              <a:rPr lang="pt-BR" dirty="0" smtClean="0"/>
              <a:t>Fluxo de caixa: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                                                              120.000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-100.000</a:t>
            </a:r>
          </a:p>
          <a:p>
            <a:pPr marL="400050" lvl="1" indent="0">
              <a:buNone/>
            </a:pP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TIR = ?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691680" y="4509120"/>
            <a:ext cx="48965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691680" y="4509120"/>
            <a:ext cx="0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6588224" y="4221088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6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82609"/>
              </p:ext>
            </p:extLst>
          </p:nvPr>
        </p:nvGraphicFramePr>
        <p:xfrm>
          <a:off x="899592" y="2348880"/>
          <a:ext cx="77872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946802"/>
                <a:gridCol w="1946802"/>
                <a:gridCol w="1946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CUSTO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RECEITA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QUEBRA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TIR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120.000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08605"/>
              </p:ext>
            </p:extLst>
          </p:nvPr>
        </p:nvGraphicFramePr>
        <p:xfrm>
          <a:off x="899592" y="2348880"/>
          <a:ext cx="778720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946802"/>
                <a:gridCol w="1946802"/>
                <a:gridCol w="1946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CUSTO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RECEITA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QUEBRA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TIR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120.000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114.000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14%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108.000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8%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102.000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15%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2%</a:t>
                      </a:r>
                      <a:endParaRPr lang="pt-B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-100.000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96.000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20%</a:t>
                      </a:r>
                      <a:endParaRPr lang="pt-B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/>
                        <a:t>-4%</a:t>
                      </a:r>
                      <a:endParaRPr lang="pt-B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5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Análise de sensibilidade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Exemplo</a:t>
            </a:r>
          </a:p>
          <a:p>
            <a:pPr marL="400050" lvl="1" indent="0">
              <a:buNone/>
            </a:pPr>
            <a:endParaRPr lang="pt-BR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34346389"/>
              </p:ext>
            </p:extLst>
          </p:nvPr>
        </p:nvGraphicFramePr>
        <p:xfrm>
          <a:off x="457200" y="2276872"/>
          <a:ext cx="834422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68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sob condições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Uso de regras de decisão às matrizes de decisão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Análise de sensibilidade (desconhece distribuição de probabilidade)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Simulação (precisa conhecer a distribuição </a:t>
            </a:r>
            <a:r>
              <a:rPr lang="pt-BR" dirty="0"/>
              <a:t>de probabilidade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3568" y="1844824"/>
            <a:ext cx="7777162" cy="4320117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dirty="0" smtClean="0">
                <a:cs typeface="Times New Roman" pitchFamily="18" charset="0"/>
              </a:rPr>
              <a:t>Este método possibilita a simulação de variáveis selecionadas do projeto, levando-se em consideração as distribuições de probabilidade destas variáveis assumirem valores diferentes ao longo da via útil do projeto.</a:t>
            </a:r>
          </a:p>
        </p:txBody>
      </p:sp>
    </p:spTree>
    <p:extLst>
      <p:ext uri="{BB962C8B-B14F-4D97-AF65-F5344CB8AC3E}">
        <p14:creationId xmlns:p14="http://schemas.microsoft.com/office/powerpoint/2010/main" val="330686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2743200"/>
            <a:ext cx="8617396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identificação da distribuição da probabilidade de cada uma das variáveis relevantes do fluxo de caixa do projeto;</a:t>
            </a: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seleção, ao acaso, de um valor para cada variável simulada, a partir de sua distribuição de probabilidade;</a:t>
            </a:r>
          </a:p>
        </p:txBody>
      </p:sp>
    </p:spTree>
    <p:extLst>
      <p:ext uri="{BB962C8B-B14F-4D97-AF65-F5344CB8AC3E}">
        <p14:creationId xmlns:p14="http://schemas.microsoft.com/office/powerpoint/2010/main" val="150464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100" y="2743200"/>
            <a:ext cx="8305800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 startAt="3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cálculo do indicador de rentabilidade (por exemplo, TIR) do projeto hipotético construído com a utilização das variáveis obtidas no processo de simulação acima; 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</p:spTree>
    <p:extLst>
      <p:ext uri="{BB962C8B-B14F-4D97-AF65-F5344CB8AC3E}">
        <p14:creationId xmlns:p14="http://schemas.microsoft.com/office/powerpoint/2010/main" val="7368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3076" y="2653456"/>
            <a:ext cx="8905428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Times New Roman" pitchFamily="18" charset="0"/>
              <a:buAutoNum type="alphaLcParenR" startAt="4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pt-BR" sz="2800" dirty="0">
                <a:cs typeface="Times New Roman" pitchFamily="18" charset="0"/>
              </a:rPr>
              <a:t>Repetição do processo até a obtenção da confirmação adequada da distribuição da frequência do indicador da escolha, ou até obter uma ideia aproximada do formato da distribuição. A partir desta distribuição torna-se possível verificar a probabilidade de sucesso ou fracasso do projeto.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144016" y="1700808"/>
            <a:ext cx="8892480" cy="1152128"/>
          </a:xfrm>
          <a:prstGeom prst="rect">
            <a:avLst/>
          </a:prstGeom>
        </p:spPr>
        <p:txBody>
          <a:bodyPr anchor="t"/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3000" dirty="0">
                <a:cs typeface="Times New Roman" pitchFamily="18" charset="0"/>
              </a:rPr>
              <a:t>A grosso modo, a sequência de cálculo deste método é a seguinte:</a:t>
            </a:r>
          </a:p>
        </p:txBody>
      </p:sp>
    </p:spTree>
    <p:extLst>
      <p:ext uri="{BB962C8B-B14F-4D97-AF65-F5344CB8AC3E}">
        <p14:creationId xmlns:p14="http://schemas.microsoft.com/office/powerpoint/2010/main" val="14753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Título 4"/>
          <p:cNvSpPr txBox="1">
            <a:spLocks/>
          </p:cNvSpPr>
          <p:nvPr/>
        </p:nvSpPr>
        <p:spPr>
          <a:xfrm>
            <a:off x="688032" y="1484785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Média e Desvio-padrão</a:t>
            </a:r>
            <a:endParaRPr lang="pt-BR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24" y="1966615"/>
            <a:ext cx="6408737" cy="232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4509120"/>
            <a:ext cx="9144000" cy="194421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68% dos valores encontram-se a uma distância da média inferior a um desvio padrão. 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95% dos valores encontram-se a uma distância da média inferior a duas vezes o desvio padrão. 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1800" dirty="0"/>
              <a:t>99,7% dos valores encontram-se a uma distância da média inferior a três vezes o desvio padrão. </a:t>
            </a:r>
          </a:p>
        </p:txBody>
      </p:sp>
    </p:spTree>
    <p:extLst>
      <p:ext uri="{BB962C8B-B14F-4D97-AF65-F5344CB8AC3E}">
        <p14:creationId xmlns:p14="http://schemas.microsoft.com/office/powerpoint/2010/main" val="244434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sz="quarter" idx="4294967295"/>
          </p:nvPr>
        </p:nvSpPr>
        <p:spPr>
          <a:xfrm>
            <a:off x="683568" y="2061120"/>
            <a:ext cx="7777162" cy="324008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dirty="0" smtClean="0">
                <a:cs typeface="Times New Roman" pitchFamily="18" charset="0"/>
              </a:rPr>
              <a:t>A qualidade das estimativas das distribuições de probabilidade dos indicadores econômicos determina uma melhor (ou pior) simulação dos possíveis fluxos de caixas.</a:t>
            </a:r>
          </a:p>
        </p:txBody>
      </p:sp>
    </p:spTree>
    <p:extLst>
      <p:ext uri="{BB962C8B-B14F-4D97-AF65-F5344CB8AC3E}">
        <p14:creationId xmlns:p14="http://schemas.microsoft.com/office/powerpoint/2010/main" val="104677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mtClean="0"/>
              <a:t>Simulação </a:t>
            </a:r>
            <a:r>
              <a:rPr lang="pt-BR" dirty="0"/>
              <a:t>de Monte Carlo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772816"/>
            <a:ext cx="8065194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rgbClr val="FFFF00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>
                <a:cs typeface="Times New Roman" pitchFamily="18" charset="0"/>
              </a:rPr>
              <a:t>“O número final alcançado no processo de simulação é apenas uma parte do trabalho. A parte principal é feita pelos especialistas que fornecem os dados de entrada para rodar o programa. Caso estas informações estejam incorretas, então o resultado final não representa a realidade.” </a:t>
            </a:r>
          </a:p>
          <a:p>
            <a:pPr algn="r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Clr>
                <a:srgbClr val="FFFF00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>
                <a:cs typeface="Times New Roman" pitchFamily="18" charset="0"/>
              </a:rPr>
              <a:t>(</a:t>
            </a:r>
            <a:r>
              <a:rPr lang="pt-BR" sz="2800" dirty="0" err="1">
                <a:cs typeface="Times New Roman" pitchFamily="18" charset="0"/>
              </a:rPr>
              <a:t>Oda</a:t>
            </a:r>
            <a:r>
              <a:rPr lang="pt-BR" sz="2800" dirty="0">
                <a:cs typeface="Times New Roman" pitchFamily="18" charset="0"/>
              </a:rPr>
              <a:t> et al, s/d)</a:t>
            </a:r>
          </a:p>
        </p:txBody>
      </p:sp>
    </p:spTree>
    <p:extLst>
      <p:ext uri="{BB962C8B-B14F-4D97-AF65-F5344CB8AC3E}">
        <p14:creationId xmlns:p14="http://schemas.microsoft.com/office/powerpoint/2010/main" val="27900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5496" y="1772816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/>
              <a:t>Árvore de decisão é um diagrama que mostra as interações entre as decisões e os eventos associados a ela, como são entendidas pelo tomador de decisão.</a:t>
            </a:r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None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endParaRPr lang="pt-BR" sz="200" dirty="0"/>
          </a:p>
          <a:p>
            <a:pPr marL="379413" indent="-379413">
              <a:lnSpc>
                <a:spcPct val="110000"/>
              </a:lnSpc>
              <a:spcBef>
                <a:spcPts val="500"/>
              </a:spcBef>
              <a:buClr>
                <a:schemeClr val="tx1"/>
              </a:buClr>
              <a:buFont typeface="Lucida Sans Unicode" pitchFamily="34" charset="0"/>
              <a:buChar char="•"/>
              <a:tabLst>
                <a:tab pos="949325" algn="l"/>
                <a:tab pos="1863725" algn="l"/>
                <a:tab pos="2778125" algn="l"/>
                <a:tab pos="3692525" algn="l"/>
                <a:tab pos="4606925" algn="l"/>
                <a:tab pos="5521325" algn="l"/>
                <a:tab pos="6435725" algn="l"/>
                <a:tab pos="7350125" algn="l"/>
                <a:tab pos="8264525" algn="l"/>
                <a:tab pos="9178925" algn="l"/>
                <a:tab pos="10093325" algn="l"/>
              </a:tabLst>
              <a:defRPr/>
            </a:pPr>
            <a:r>
              <a:rPr lang="pt-BR" sz="2800" dirty="0"/>
              <a:t>Os nós da árvore são tradicionalmente representados por um quadrado e os referentes a eventos aleatórios por um círculo. A avaliação de cada alternativa é feita, geralmente, pelo valor monetário esperado.</a:t>
            </a:r>
          </a:p>
        </p:txBody>
      </p:sp>
    </p:spTree>
    <p:extLst>
      <p:ext uri="{BB962C8B-B14F-4D97-AF65-F5344CB8AC3E}">
        <p14:creationId xmlns:p14="http://schemas.microsoft.com/office/powerpoint/2010/main" val="13251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5496" y="1772816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8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800" dirty="0" smtClean="0"/>
              <a:t>.</a:t>
            </a:r>
          </a:p>
          <a:p>
            <a:r>
              <a:rPr lang="pt-BR" sz="2800" dirty="0"/>
              <a:t>Calcule</a:t>
            </a:r>
            <a:r>
              <a:rPr lang="pt-BR" sz="2800" dirty="0" smtClean="0"/>
              <a:t>: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167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Árvore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504" y="1269032"/>
            <a:ext cx="8928992" cy="324008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pt-BR" sz="2000" dirty="0"/>
              <a:t>O dono de um varejão compra tomates no Ceasa por R$ 3,50/kg. As compras são sempre em caixas de 20 kg. O tomate é comercializado no varejo a R$ 7,00/kg e ele tem uma perda de 30% devido a problemas de transporte e de armazenagem. O movimento no varejão depende das condições climáticas: em dias chuvosos são vendidos 20 kg e, quando não chove, vende 50 kg. Registros históricos indicam que há 40% de ocorrer chuva</a:t>
            </a:r>
            <a:r>
              <a:rPr lang="pt-BR" sz="2000" dirty="0" smtClean="0"/>
              <a:t>.</a:t>
            </a:r>
          </a:p>
          <a:p>
            <a:r>
              <a:rPr lang="pt-BR" sz="2600" dirty="0"/>
              <a:t>Calcule: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Qual a quantidade de tomates que o varejista deverá comprar para maximizar seu lucro?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Disponha os resultados sob a forma de matriz de receitas.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t-BR" sz="2600" dirty="0"/>
              <a:t>Suponha que a compra de tomate deve ser efetuada um mês antes da venda e que o custo do dinheiro para o varejista seja de 10% ao mês. </a:t>
            </a:r>
          </a:p>
        </p:txBody>
      </p:sp>
    </p:spTree>
    <p:extLst>
      <p:ext uri="{BB962C8B-B14F-4D97-AF65-F5344CB8AC3E}">
        <p14:creationId xmlns:p14="http://schemas.microsoft.com/office/powerpoint/2010/main" val="7985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</a:t>
            </a:r>
            <a:r>
              <a:rPr lang="pt-BR" dirty="0"/>
              <a:t>matrizes de decisão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21539"/>
              </p:ext>
            </p:extLst>
          </p:nvPr>
        </p:nvGraphicFramePr>
        <p:xfrm>
          <a:off x="6084168" y="2204864"/>
          <a:ext cx="2376264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944216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&gt; </a:t>
                      </a:r>
                      <a:r>
                        <a:rPr lang="pt-BR" sz="1800" u="none" strike="noStrike" dirty="0">
                          <a:effectLst/>
                        </a:rPr>
                        <a:t>lucro por clima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&lt; risco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&gt; lucro 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534293"/>
              </p:ext>
            </p:extLst>
          </p:nvPr>
        </p:nvGraphicFramePr>
        <p:xfrm>
          <a:off x="457200" y="16002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Condições</a:t>
                      </a:r>
                      <a:r>
                        <a:rPr lang="pt-BR" sz="2800" baseline="0" dirty="0" smtClean="0"/>
                        <a:t> climáticas</a:t>
                      </a:r>
                      <a:endParaRPr lang="pt-BR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30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72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60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50</a:t>
                      </a:r>
                      <a:endParaRPr lang="pt-BR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25</a:t>
                      </a:r>
                      <a:endParaRPr lang="pt-B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</a:t>
            </a:r>
            <a:r>
              <a:rPr lang="pt-BR" dirty="0"/>
              <a:t>matrizes de </a:t>
            </a:r>
            <a:r>
              <a:rPr lang="pt-BR" dirty="0" smtClean="0"/>
              <a:t>decisão No semestre passado...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78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35781"/>
              </p:ext>
            </p:extLst>
          </p:nvPr>
        </p:nvGraphicFramePr>
        <p:xfrm>
          <a:off x="6084168" y="2204864"/>
          <a:ext cx="2376264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1944216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smtClean="0">
                          <a:effectLst/>
                        </a:rPr>
                        <a:t>&gt; lucro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&lt; risco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&gt; lucro médio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4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1ª Regra: </a:t>
            </a:r>
            <a:r>
              <a:rPr lang="pt-BR" dirty="0" err="1" smtClean="0"/>
              <a:t>Maximin</a:t>
            </a:r>
            <a:r>
              <a:rPr lang="pt-BR" dirty="0" smtClean="0"/>
              <a:t> ou </a:t>
            </a:r>
            <a:r>
              <a:rPr lang="pt-BR" dirty="0" err="1" smtClean="0"/>
              <a:t>minimax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É a regra do pessimista. O pessimista tenderá a escolher a máxima receita dos piores resultados. </a:t>
            </a:r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B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6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ª Regra: </a:t>
            </a:r>
            <a:r>
              <a:rPr lang="pt-BR" dirty="0" err="1" smtClean="0"/>
              <a:t>Maximax</a:t>
            </a:r>
            <a:r>
              <a:rPr lang="pt-BR" dirty="0" smtClean="0"/>
              <a:t> ou </a:t>
            </a:r>
            <a:r>
              <a:rPr lang="pt-BR" dirty="0" err="1" smtClean="0"/>
              <a:t>minimin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	</a:t>
            </a:r>
          </a:p>
          <a:p>
            <a:pPr marL="895350" indent="0">
              <a:buNone/>
            </a:pPr>
            <a:endParaRPr lang="pt-BR" dirty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endParaRPr lang="pt-BR" dirty="0" smtClean="0"/>
          </a:p>
          <a:p>
            <a:pPr marL="89535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Escolhe A</a:t>
            </a:r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67662"/>
              </p:ext>
            </p:extLst>
          </p:nvPr>
        </p:nvGraphicFramePr>
        <p:xfrm>
          <a:off x="1465312" y="2292464"/>
          <a:ext cx="7355160" cy="2072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1720"/>
                <a:gridCol w="2451720"/>
                <a:gridCol w="2451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Se escolher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o tempo estará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 a receita será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A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100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72</a:t>
                      </a:r>
                      <a:endParaRPr lang="pt-B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C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B ou</a:t>
                      </a:r>
                      <a:r>
                        <a:rPr lang="pt-BR" sz="2800" baseline="0" dirty="0" smtClean="0"/>
                        <a:t> M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90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3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3ª Regra: </a:t>
            </a:r>
            <a:r>
              <a:rPr lang="pt-BR" dirty="0" err="1" smtClean="0"/>
              <a:t>Hurwicz</a:t>
            </a:r>
            <a:endParaRPr lang="pt-BR" dirty="0" smtClean="0"/>
          </a:p>
          <a:p>
            <a:pPr marL="895350" indent="0">
              <a:buNone/>
            </a:pPr>
            <a:r>
              <a:rPr lang="pt-BR" dirty="0" smtClean="0"/>
              <a:t>Considera que cada pessoa tem um grau de otimismo (e de pessimismo). 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4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391602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3ª Regra: </a:t>
            </a:r>
            <a:r>
              <a:rPr lang="pt-BR" dirty="0" err="1" smtClean="0"/>
              <a:t>Hurwicz</a:t>
            </a:r>
            <a:endParaRPr lang="pt-BR" dirty="0" smtClean="0"/>
          </a:p>
          <a:p>
            <a:pPr marL="895350" indent="0">
              <a:buNone/>
            </a:pPr>
            <a:r>
              <a:rPr lang="pt-BR" sz="2800" dirty="0" smtClean="0"/>
              <a:t>Supondo que o agricultor seja 40% otimista e 60% pessimista:</a:t>
            </a:r>
          </a:p>
          <a:p>
            <a:pPr marL="895350" indent="0">
              <a:buNone/>
            </a:pPr>
            <a:r>
              <a:rPr lang="pt-BR" sz="2800" dirty="0" smtClean="0"/>
              <a:t>Receita A = 100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3</a:t>
            </a:r>
            <a:r>
              <a:rPr lang="pt-BR" sz="2800" dirty="0" smtClean="0"/>
              <a:t>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 = 58</a:t>
            </a:r>
          </a:p>
          <a:p>
            <a:pPr marL="895350" indent="0">
              <a:buNone/>
            </a:pPr>
            <a:r>
              <a:rPr lang="pt-BR" sz="2800" dirty="0"/>
              <a:t>Receita </a:t>
            </a:r>
            <a:r>
              <a:rPr lang="pt-BR" sz="2800" dirty="0" smtClean="0"/>
              <a:t>B </a:t>
            </a:r>
            <a:r>
              <a:rPr lang="pt-BR" sz="2800" dirty="0"/>
              <a:t>= </a:t>
            </a:r>
            <a:r>
              <a:rPr lang="pt-BR" sz="2800" dirty="0" smtClean="0"/>
              <a:t>72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</a:t>
            </a:r>
            <a:r>
              <a:rPr lang="pt-BR" sz="2800" dirty="0" smtClean="0"/>
              <a:t>50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0,6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58,8</a:t>
            </a:r>
          </a:p>
          <a:p>
            <a:pPr marL="895350" indent="0">
              <a:buNone/>
            </a:pPr>
            <a:r>
              <a:rPr lang="pt-BR" sz="2800" dirty="0"/>
              <a:t>Receita C</a:t>
            </a:r>
            <a:r>
              <a:rPr lang="pt-BR" sz="2800" dirty="0" smtClean="0"/>
              <a:t> </a:t>
            </a:r>
            <a:r>
              <a:rPr lang="pt-BR" sz="2800" dirty="0"/>
              <a:t>= 9</a:t>
            </a:r>
            <a:r>
              <a:rPr lang="pt-BR" sz="2800" dirty="0" smtClean="0"/>
              <a:t>0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0,4 +</a:t>
            </a:r>
            <a:r>
              <a:rPr lang="pt-BR" sz="2800" dirty="0"/>
              <a:t> </a:t>
            </a:r>
            <a:r>
              <a:rPr lang="pt-BR" sz="2800" dirty="0" smtClean="0"/>
              <a:t>25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0,6 =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pt-BR" sz="2800" dirty="0" smtClean="0"/>
              <a:t> </a:t>
            </a:r>
          </a:p>
          <a:p>
            <a:pPr marL="895350" indent="0">
              <a:buNone/>
            </a:pPr>
            <a:r>
              <a:rPr lang="pt-BR" dirty="0">
                <a:solidFill>
                  <a:srgbClr val="FF0000"/>
                </a:solidFill>
              </a:rPr>
              <a:t>Escolhe B</a:t>
            </a:r>
          </a:p>
        </p:txBody>
      </p:sp>
    </p:spTree>
    <p:extLst>
      <p:ext uri="{BB962C8B-B14F-4D97-AF65-F5344CB8AC3E}">
        <p14:creationId xmlns:p14="http://schemas.microsoft.com/office/powerpoint/2010/main" val="40150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Regras </a:t>
            </a:r>
            <a:r>
              <a:rPr lang="pt-BR" dirty="0"/>
              <a:t>de decisão </a:t>
            </a:r>
            <a:r>
              <a:rPr lang="pt-BR" dirty="0" smtClean="0"/>
              <a:t>para matrizes </a:t>
            </a:r>
            <a:r>
              <a:rPr lang="pt-BR" dirty="0"/>
              <a:t>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ª Regra: Regra de Laplace ou da razão 			 insuficiente</a:t>
            </a:r>
          </a:p>
          <a:p>
            <a:pPr marL="895350" indent="0">
              <a:buNone/>
            </a:pPr>
            <a:r>
              <a:rPr lang="pt-BR" dirty="0" smtClean="0"/>
              <a:t>Se não é possível prever o estado da natureza, então por que não supor que todos os estados sejam igualmente prováveis?  </a:t>
            </a:r>
            <a:endParaRPr lang="pt-BR" dirty="0"/>
          </a:p>
        </p:txBody>
      </p:sp>
      <p:graphicFrame>
        <p:nvGraphicFramePr>
          <p:cNvPr id="4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220569"/>
              </p:ext>
            </p:extLst>
          </p:nvPr>
        </p:nvGraphicFramePr>
        <p:xfrm>
          <a:off x="1917820" y="5085184"/>
          <a:ext cx="530836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90"/>
                <a:gridCol w="1327090"/>
                <a:gridCol w="1327090"/>
                <a:gridCol w="1327090"/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Condições</a:t>
                      </a:r>
                      <a:r>
                        <a:rPr lang="pt-BR" sz="1600" baseline="0" dirty="0" smtClean="0"/>
                        <a:t> climáticas</a:t>
                      </a:r>
                      <a:endParaRPr lang="pt-B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Alternativas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pt-B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50</a:t>
                      </a:r>
                      <a:endParaRPr lang="pt-BR" sz="1600" dirty="0"/>
                    </a:p>
                  </a:txBody>
                  <a:tcPr anchor="ctr"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90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</a:t>
                      </a:r>
                      <a:endParaRPr lang="pt-BR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8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1520</Words>
  <Application>Microsoft Office PowerPoint</Application>
  <PresentationFormat>Apresentação na tela (4:3)</PresentationFormat>
  <Paragraphs>355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LES0160 - Matemática Aplicada a Finanças </vt:lpstr>
      <vt:lpstr>Análise sob condições de incerteza</vt:lpstr>
      <vt:lpstr>Regras de decisão para matrizes de decisão</vt:lpstr>
      <vt:lpstr>Regras de decisão para matrizes de decisão No semestre passado...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Regras de decisão para matrizes de decisão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Análise de sensibilidade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Simulação de Monte Carlo</vt:lpstr>
      <vt:lpstr>Árvore de Decisão</vt:lpstr>
      <vt:lpstr>Árvore de Decisão</vt:lpstr>
      <vt:lpstr>Árvore de Decisão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Roberto</cp:lastModifiedBy>
  <cp:revision>34</cp:revision>
  <dcterms:created xsi:type="dcterms:W3CDTF">2015-02-20T17:46:23Z</dcterms:created>
  <dcterms:modified xsi:type="dcterms:W3CDTF">2015-09-23T18:29:05Z</dcterms:modified>
</cp:coreProperties>
</file>