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3" r:id="rId6"/>
    <p:sldId id="260" r:id="rId7"/>
    <p:sldId id="261" r:id="rId8"/>
    <p:sldId id="262" r:id="rId9"/>
    <p:sldId id="264" r:id="rId10"/>
    <p:sldId id="265" r:id="rId11"/>
    <p:sldId id="266" r:id="rId12"/>
    <p:sldId id="267" r:id="rId13"/>
    <p:sldId id="268" r:id="rId14"/>
    <p:sldId id="271" r:id="rId15"/>
    <p:sldId id="269" r:id="rId16"/>
    <p:sldId id="270" r:id="rId17"/>
    <p:sldId id="272" r:id="rId18"/>
    <p:sldId id="273" r:id="rId19"/>
    <p:sldId id="274" r:id="rId20"/>
    <p:sldId id="275" r:id="rId21"/>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23949C-9A5F-2232-78F1-6D472050967C}"/>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9349C5EF-241D-FD98-6AF3-EB4CE5F197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BA2F171B-0C3C-98C3-F886-137FED2160E3}"/>
              </a:ext>
            </a:extLst>
          </p:cNvPr>
          <p:cNvSpPr>
            <a:spLocks noGrp="1"/>
          </p:cNvSpPr>
          <p:nvPr>
            <p:ph type="dt" sz="half" idx="10"/>
          </p:nvPr>
        </p:nvSpPr>
        <p:spPr/>
        <p:txBody>
          <a:bodyPr/>
          <a:lstStyle/>
          <a:p>
            <a:fld id="{2F31712B-AAFB-405F-BB37-6FB206E61E4D}" type="datetimeFigureOut">
              <a:rPr lang="pt-BR" smtClean="0"/>
              <a:t>20/09/2023</a:t>
            </a:fld>
            <a:endParaRPr lang="pt-BR"/>
          </a:p>
        </p:txBody>
      </p:sp>
      <p:sp>
        <p:nvSpPr>
          <p:cNvPr id="5" name="Espaço Reservado para Rodapé 4">
            <a:extLst>
              <a:ext uri="{FF2B5EF4-FFF2-40B4-BE49-F238E27FC236}">
                <a16:creationId xmlns:a16="http://schemas.microsoft.com/office/drawing/2014/main" id="{C0173248-537E-95E3-CA22-FF6D0B2E2051}"/>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CEBB6BE4-CA81-9188-9DDE-AAFC9357DA61}"/>
              </a:ext>
            </a:extLst>
          </p:cNvPr>
          <p:cNvSpPr>
            <a:spLocks noGrp="1"/>
          </p:cNvSpPr>
          <p:nvPr>
            <p:ph type="sldNum" sz="quarter" idx="12"/>
          </p:nvPr>
        </p:nvSpPr>
        <p:spPr/>
        <p:txBody>
          <a:bodyPr/>
          <a:lstStyle/>
          <a:p>
            <a:fld id="{29D4DABF-BAAD-428F-ACD2-4AE0FEF78462}" type="slidenum">
              <a:rPr lang="pt-BR" smtClean="0"/>
              <a:t>‹nº›</a:t>
            </a:fld>
            <a:endParaRPr lang="pt-BR"/>
          </a:p>
        </p:txBody>
      </p:sp>
    </p:spTree>
    <p:extLst>
      <p:ext uri="{BB962C8B-B14F-4D97-AF65-F5344CB8AC3E}">
        <p14:creationId xmlns:p14="http://schemas.microsoft.com/office/powerpoint/2010/main" val="570616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C441A4-0D85-D0E5-049E-6C1CF3E513F7}"/>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0B9A2580-1959-B784-46D4-8A9F66D0D948}"/>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C382703F-84FE-293A-3893-3886996B11F8}"/>
              </a:ext>
            </a:extLst>
          </p:cNvPr>
          <p:cNvSpPr>
            <a:spLocks noGrp="1"/>
          </p:cNvSpPr>
          <p:nvPr>
            <p:ph type="dt" sz="half" idx="10"/>
          </p:nvPr>
        </p:nvSpPr>
        <p:spPr/>
        <p:txBody>
          <a:bodyPr/>
          <a:lstStyle/>
          <a:p>
            <a:fld id="{2F31712B-AAFB-405F-BB37-6FB206E61E4D}" type="datetimeFigureOut">
              <a:rPr lang="pt-BR" smtClean="0"/>
              <a:t>20/09/2023</a:t>
            </a:fld>
            <a:endParaRPr lang="pt-BR"/>
          </a:p>
        </p:txBody>
      </p:sp>
      <p:sp>
        <p:nvSpPr>
          <p:cNvPr id="5" name="Espaço Reservado para Rodapé 4">
            <a:extLst>
              <a:ext uri="{FF2B5EF4-FFF2-40B4-BE49-F238E27FC236}">
                <a16:creationId xmlns:a16="http://schemas.microsoft.com/office/drawing/2014/main" id="{D494A3C5-2042-BB00-2CC6-ED78F9AAC005}"/>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87B5A7F6-2997-5595-8513-2DABE0DFA4F2}"/>
              </a:ext>
            </a:extLst>
          </p:cNvPr>
          <p:cNvSpPr>
            <a:spLocks noGrp="1"/>
          </p:cNvSpPr>
          <p:nvPr>
            <p:ph type="sldNum" sz="quarter" idx="12"/>
          </p:nvPr>
        </p:nvSpPr>
        <p:spPr/>
        <p:txBody>
          <a:bodyPr/>
          <a:lstStyle/>
          <a:p>
            <a:fld id="{29D4DABF-BAAD-428F-ACD2-4AE0FEF78462}" type="slidenum">
              <a:rPr lang="pt-BR" smtClean="0"/>
              <a:t>‹nº›</a:t>
            </a:fld>
            <a:endParaRPr lang="pt-BR"/>
          </a:p>
        </p:txBody>
      </p:sp>
    </p:spTree>
    <p:extLst>
      <p:ext uri="{BB962C8B-B14F-4D97-AF65-F5344CB8AC3E}">
        <p14:creationId xmlns:p14="http://schemas.microsoft.com/office/powerpoint/2010/main" val="3991303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5E1461E-435C-20D3-4946-83430BA10C89}"/>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47FB0E82-1A09-D45A-6CCD-50EA814BCD99}"/>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20EF8703-7B0C-7330-B6B6-41DE73906E10}"/>
              </a:ext>
            </a:extLst>
          </p:cNvPr>
          <p:cNvSpPr>
            <a:spLocks noGrp="1"/>
          </p:cNvSpPr>
          <p:nvPr>
            <p:ph type="dt" sz="half" idx="10"/>
          </p:nvPr>
        </p:nvSpPr>
        <p:spPr/>
        <p:txBody>
          <a:bodyPr/>
          <a:lstStyle/>
          <a:p>
            <a:fld id="{2F31712B-AAFB-405F-BB37-6FB206E61E4D}" type="datetimeFigureOut">
              <a:rPr lang="pt-BR" smtClean="0"/>
              <a:t>20/09/2023</a:t>
            </a:fld>
            <a:endParaRPr lang="pt-BR"/>
          </a:p>
        </p:txBody>
      </p:sp>
      <p:sp>
        <p:nvSpPr>
          <p:cNvPr id="5" name="Espaço Reservado para Rodapé 4">
            <a:extLst>
              <a:ext uri="{FF2B5EF4-FFF2-40B4-BE49-F238E27FC236}">
                <a16:creationId xmlns:a16="http://schemas.microsoft.com/office/drawing/2014/main" id="{01B8C15F-3E50-BCA2-1335-378D917126DB}"/>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D30DFB93-013A-D153-570B-0E39D8B0ADCD}"/>
              </a:ext>
            </a:extLst>
          </p:cNvPr>
          <p:cNvSpPr>
            <a:spLocks noGrp="1"/>
          </p:cNvSpPr>
          <p:nvPr>
            <p:ph type="sldNum" sz="quarter" idx="12"/>
          </p:nvPr>
        </p:nvSpPr>
        <p:spPr/>
        <p:txBody>
          <a:bodyPr/>
          <a:lstStyle/>
          <a:p>
            <a:fld id="{29D4DABF-BAAD-428F-ACD2-4AE0FEF78462}" type="slidenum">
              <a:rPr lang="pt-BR" smtClean="0"/>
              <a:t>‹nº›</a:t>
            </a:fld>
            <a:endParaRPr lang="pt-BR"/>
          </a:p>
        </p:txBody>
      </p:sp>
    </p:spTree>
    <p:extLst>
      <p:ext uri="{BB962C8B-B14F-4D97-AF65-F5344CB8AC3E}">
        <p14:creationId xmlns:p14="http://schemas.microsoft.com/office/powerpoint/2010/main" val="3321440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6083832-DEC2-8CBA-50D3-495658F35302}"/>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74E02E48-B21A-2669-63E3-BF06AAFD0F66}"/>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995BB270-157D-B561-E578-D420F64A5E77}"/>
              </a:ext>
            </a:extLst>
          </p:cNvPr>
          <p:cNvSpPr>
            <a:spLocks noGrp="1"/>
          </p:cNvSpPr>
          <p:nvPr>
            <p:ph type="dt" sz="half" idx="10"/>
          </p:nvPr>
        </p:nvSpPr>
        <p:spPr/>
        <p:txBody>
          <a:bodyPr/>
          <a:lstStyle/>
          <a:p>
            <a:fld id="{2F31712B-AAFB-405F-BB37-6FB206E61E4D}" type="datetimeFigureOut">
              <a:rPr lang="pt-BR" smtClean="0"/>
              <a:t>20/09/2023</a:t>
            </a:fld>
            <a:endParaRPr lang="pt-BR"/>
          </a:p>
        </p:txBody>
      </p:sp>
      <p:sp>
        <p:nvSpPr>
          <p:cNvPr id="5" name="Espaço Reservado para Rodapé 4">
            <a:extLst>
              <a:ext uri="{FF2B5EF4-FFF2-40B4-BE49-F238E27FC236}">
                <a16:creationId xmlns:a16="http://schemas.microsoft.com/office/drawing/2014/main" id="{D5D76FEB-38DD-0E20-3F09-32686974F6A1}"/>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0D44D3C1-6190-9DBB-5961-727D69F5DA22}"/>
              </a:ext>
            </a:extLst>
          </p:cNvPr>
          <p:cNvSpPr>
            <a:spLocks noGrp="1"/>
          </p:cNvSpPr>
          <p:nvPr>
            <p:ph type="sldNum" sz="quarter" idx="12"/>
          </p:nvPr>
        </p:nvSpPr>
        <p:spPr/>
        <p:txBody>
          <a:bodyPr/>
          <a:lstStyle/>
          <a:p>
            <a:fld id="{29D4DABF-BAAD-428F-ACD2-4AE0FEF78462}" type="slidenum">
              <a:rPr lang="pt-BR" smtClean="0"/>
              <a:t>‹nº›</a:t>
            </a:fld>
            <a:endParaRPr lang="pt-BR"/>
          </a:p>
        </p:txBody>
      </p:sp>
    </p:spTree>
    <p:extLst>
      <p:ext uri="{BB962C8B-B14F-4D97-AF65-F5344CB8AC3E}">
        <p14:creationId xmlns:p14="http://schemas.microsoft.com/office/powerpoint/2010/main" val="1443140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A17DEC-62CB-1300-73DC-75F5FDD1030C}"/>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EDD468E0-9333-9F3F-B6D6-BB8FB1A840E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8F138010-A794-28F5-FDCE-27116CD38352}"/>
              </a:ext>
            </a:extLst>
          </p:cNvPr>
          <p:cNvSpPr>
            <a:spLocks noGrp="1"/>
          </p:cNvSpPr>
          <p:nvPr>
            <p:ph type="dt" sz="half" idx="10"/>
          </p:nvPr>
        </p:nvSpPr>
        <p:spPr/>
        <p:txBody>
          <a:bodyPr/>
          <a:lstStyle/>
          <a:p>
            <a:fld id="{2F31712B-AAFB-405F-BB37-6FB206E61E4D}" type="datetimeFigureOut">
              <a:rPr lang="pt-BR" smtClean="0"/>
              <a:t>20/09/2023</a:t>
            </a:fld>
            <a:endParaRPr lang="pt-BR"/>
          </a:p>
        </p:txBody>
      </p:sp>
      <p:sp>
        <p:nvSpPr>
          <p:cNvPr id="5" name="Espaço Reservado para Rodapé 4">
            <a:extLst>
              <a:ext uri="{FF2B5EF4-FFF2-40B4-BE49-F238E27FC236}">
                <a16:creationId xmlns:a16="http://schemas.microsoft.com/office/drawing/2014/main" id="{0023BE2E-77A5-85B6-6709-9CEF967F2586}"/>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B1607635-8B02-C163-005E-BA0607AF1272}"/>
              </a:ext>
            </a:extLst>
          </p:cNvPr>
          <p:cNvSpPr>
            <a:spLocks noGrp="1"/>
          </p:cNvSpPr>
          <p:nvPr>
            <p:ph type="sldNum" sz="quarter" idx="12"/>
          </p:nvPr>
        </p:nvSpPr>
        <p:spPr/>
        <p:txBody>
          <a:bodyPr/>
          <a:lstStyle/>
          <a:p>
            <a:fld id="{29D4DABF-BAAD-428F-ACD2-4AE0FEF78462}" type="slidenum">
              <a:rPr lang="pt-BR" smtClean="0"/>
              <a:t>‹nº›</a:t>
            </a:fld>
            <a:endParaRPr lang="pt-BR"/>
          </a:p>
        </p:txBody>
      </p:sp>
    </p:spTree>
    <p:extLst>
      <p:ext uri="{BB962C8B-B14F-4D97-AF65-F5344CB8AC3E}">
        <p14:creationId xmlns:p14="http://schemas.microsoft.com/office/powerpoint/2010/main" val="1905598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460187-0F59-A5E0-8597-0515BE54EDFA}"/>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59DBBBCD-F5B0-ACAA-293F-E0A26AA3B04B}"/>
              </a:ext>
            </a:extLst>
          </p:cNvPr>
          <p:cNvSpPr>
            <a:spLocks noGrp="1"/>
          </p:cNvSpPr>
          <p:nvPr>
            <p:ph sz="half" idx="1"/>
          </p:nvPr>
        </p:nvSpPr>
        <p:spPr>
          <a:xfrm>
            <a:off x="838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645E73C2-0410-D4A1-421C-A549FD87B582}"/>
              </a:ext>
            </a:extLst>
          </p:cNvPr>
          <p:cNvSpPr>
            <a:spLocks noGrp="1"/>
          </p:cNvSpPr>
          <p:nvPr>
            <p:ph sz="half" idx="2"/>
          </p:nvPr>
        </p:nvSpPr>
        <p:spPr>
          <a:xfrm>
            <a:off x="6172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7856F849-09CB-3963-4666-A5882C3736FC}"/>
              </a:ext>
            </a:extLst>
          </p:cNvPr>
          <p:cNvSpPr>
            <a:spLocks noGrp="1"/>
          </p:cNvSpPr>
          <p:nvPr>
            <p:ph type="dt" sz="half" idx="10"/>
          </p:nvPr>
        </p:nvSpPr>
        <p:spPr/>
        <p:txBody>
          <a:bodyPr/>
          <a:lstStyle/>
          <a:p>
            <a:fld id="{2F31712B-AAFB-405F-BB37-6FB206E61E4D}" type="datetimeFigureOut">
              <a:rPr lang="pt-BR" smtClean="0"/>
              <a:t>20/09/2023</a:t>
            </a:fld>
            <a:endParaRPr lang="pt-BR"/>
          </a:p>
        </p:txBody>
      </p:sp>
      <p:sp>
        <p:nvSpPr>
          <p:cNvPr id="6" name="Espaço Reservado para Rodapé 5">
            <a:extLst>
              <a:ext uri="{FF2B5EF4-FFF2-40B4-BE49-F238E27FC236}">
                <a16:creationId xmlns:a16="http://schemas.microsoft.com/office/drawing/2014/main" id="{A00A8CB1-06B7-2C48-00B3-C5E4BA50EEEC}"/>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4252A668-1B4C-3D97-0B7E-F92F3BDC8A8A}"/>
              </a:ext>
            </a:extLst>
          </p:cNvPr>
          <p:cNvSpPr>
            <a:spLocks noGrp="1"/>
          </p:cNvSpPr>
          <p:nvPr>
            <p:ph type="sldNum" sz="quarter" idx="12"/>
          </p:nvPr>
        </p:nvSpPr>
        <p:spPr/>
        <p:txBody>
          <a:bodyPr/>
          <a:lstStyle/>
          <a:p>
            <a:fld id="{29D4DABF-BAAD-428F-ACD2-4AE0FEF78462}" type="slidenum">
              <a:rPr lang="pt-BR" smtClean="0"/>
              <a:t>‹nº›</a:t>
            </a:fld>
            <a:endParaRPr lang="pt-BR"/>
          </a:p>
        </p:txBody>
      </p:sp>
    </p:spTree>
    <p:extLst>
      <p:ext uri="{BB962C8B-B14F-4D97-AF65-F5344CB8AC3E}">
        <p14:creationId xmlns:p14="http://schemas.microsoft.com/office/powerpoint/2010/main" val="3330943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A91ED91-7D8E-AD24-78F4-046AC974801E}"/>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A47F2CB3-0924-1A24-DA47-D5844EEB70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CECFDF9B-3CDF-8F2F-97DD-F4ED284D7227}"/>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3CCFF27E-BEF5-6177-82F9-DB5EDEBB69D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5F864D04-33B1-9FDA-DC86-5C224EC1A948}"/>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9EB93A17-4C0A-B050-84D0-B66B85FDC084}"/>
              </a:ext>
            </a:extLst>
          </p:cNvPr>
          <p:cNvSpPr>
            <a:spLocks noGrp="1"/>
          </p:cNvSpPr>
          <p:nvPr>
            <p:ph type="dt" sz="half" idx="10"/>
          </p:nvPr>
        </p:nvSpPr>
        <p:spPr/>
        <p:txBody>
          <a:bodyPr/>
          <a:lstStyle/>
          <a:p>
            <a:fld id="{2F31712B-AAFB-405F-BB37-6FB206E61E4D}" type="datetimeFigureOut">
              <a:rPr lang="pt-BR" smtClean="0"/>
              <a:t>20/09/2023</a:t>
            </a:fld>
            <a:endParaRPr lang="pt-BR"/>
          </a:p>
        </p:txBody>
      </p:sp>
      <p:sp>
        <p:nvSpPr>
          <p:cNvPr id="8" name="Espaço Reservado para Rodapé 7">
            <a:extLst>
              <a:ext uri="{FF2B5EF4-FFF2-40B4-BE49-F238E27FC236}">
                <a16:creationId xmlns:a16="http://schemas.microsoft.com/office/drawing/2014/main" id="{508D4A6A-6242-20EB-BA89-CBA3438CFA14}"/>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91549D4C-9147-645A-32B5-A14EFAE3694E}"/>
              </a:ext>
            </a:extLst>
          </p:cNvPr>
          <p:cNvSpPr>
            <a:spLocks noGrp="1"/>
          </p:cNvSpPr>
          <p:nvPr>
            <p:ph type="sldNum" sz="quarter" idx="12"/>
          </p:nvPr>
        </p:nvSpPr>
        <p:spPr/>
        <p:txBody>
          <a:bodyPr/>
          <a:lstStyle/>
          <a:p>
            <a:fld id="{29D4DABF-BAAD-428F-ACD2-4AE0FEF78462}" type="slidenum">
              <a:rPr lang="pt-BR" smtClean="0"/>
              <a:t>‹nº›</a:t>
            </a:fld>
            <a:endParaRPr lang="pt-BR"/>
          </a:p>
        </p:txBody>
      </p:sp>
    </p:spTree>
    <p:extLst>
      <p:ext uri="{BB962C8B-B14F-4D97-AF65-F5344CB8AC3E}">
        <p14:creationId xmlns:p14="http://schemas.microsoft.com/office/powerpoint/2010/main" val="2682500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F7B9FF-21B3-01A4-8EE6-C8C9471E03F7}"/>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C9B75409-C77F-623C-F787-F1E97B5D64AB}"/>
              </a:ext>
            </a:extLst>
          </p:cNvPr>
          <p:cNvSpPr>
            <a:spLocks noGrp="1"/>
          </p:cNvSpPr>
          <p:nvPr>
            <p:ph type="dt" sz="half" idx="10"/>
          </p:nvPr>
        </p:nvSpPr>
        <p:spPr/>
        <p:txBody>
          <a:bodyPr/>
          <a:lstStyle/>
          <a:p>
            <a:fld id="{2F31712B-AAFB-405F-BB37-6FB206E61E4D}" type="datetimeFigureOut">
              <a:rPr lang="pt-BR" smtClean="0"/>
              <a:t>20/09/2023</a:t>
            </a:fld>
            <a:endParaRPr lang="pt-BR"/>
          </a:p>
        </p:txBody>
      </p:sp>
      <p:sp>
        <p:nvSpPr>
          <p:cNvPr id="4" name="Espaço Reservado para Rodapé 3">
            <a:extLst>
              <a:ext uri="{FF2B5EF4-FFF2-40B4-BE49-F238E27FC236}">
                <a16:creationId xmlns:a16="http://schemas.microsoft.com/office/drawing/2014/main" id="{A63E60A1-7936-8AC4-3988-6C6312552805}"/>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6065D436-CFB2-EF34-17EF-7F345BDE8E48}"/>
              </a:ext>
            </a:extLst>
          </p:cNvPr>
          <p:cNvSpPr>
            <a:spLocks noGrp="1"/>
          </p:cNvSpPr>
          <p:nvPr>
            <p:ph type="sldNum" sz="quarter" idx="12"/>
          </p:nvPr>
        </p:nvSpPr>
        <p:spPr/>
        <p:txBody>
          <a:bodyPr/>
          <a:lstStyle/>
          <a:p>
            <a:fld id="{29D4DABF-BAAD-428F-ACD2-4AE0FEF78462}" type="slidenum">
              <a:rPr lang="pt-BR" smtClean="0"/>
              <a:t>‹nº›</a:t>
            </a:fld>
            <a:endParaRPr lang="pt-BR"/>
          </a:p>
        </p:txBody>
      </p:sp>
    </p:spTree>
    <p:extLst>
      <p:ext uri="{BB962C8B-B14F-4D97-AF65-F5344CB8AC3E}">
        <p14:creationId xmlns:p14="http://schemas.microsoft.com/office/powerpoint/2010/main" val="1656619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309718EE-05DA-6D71-09EB-797CF5F3BFBA}"/>
              </a:ext>
            </a:extLst>
          </p:cNvPr>
          <p:cNvSpPr>
            <a:spLocks noGrp="1"/>
          </p:cNvSpPr>
          <p:nvPr>
            <p:ph type="dt" sz="half" idx="10"/>
          </p:nvPr>
        </p:nvSpPr>
        <p:spPr/>
        <p:txBody>
          <a:bodyPr/>
          <a:lstStyle/>
          <a:p>
            <a:fld id="{2F31712B-AAFB-405F-BB37-6FB206E61E4D}" type="datetimeFigureOut">
              <a:rPr lang="pt-BR" smtClean="0"/>
              <a:t>20/09/2023</a:t>
            </a:fld>
            <a:endParaRPr lang="pt-BR"/>
          </a:p>
        </p:txBody>
      </p:sp>
      <p:sp>
        <p:nvSpPr>
          <p:cNvPr id="3" name="Espaço Reservado para Rodapé 2">
            <a:extLst>
              <a:ext uri="{FF2B5EF4-FFF2-40B4-BE49-F238E27FC236}">
                <a16:creationId xmlns:a16="http://schemas.microsoft.com/office/drawing/2014/main" id="{33DA3134-69E0-1CF5-05D7-2D9948D11BE3}"/>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AB0F7CAD-5D34-5A52-7578-1116066444D1}"/>
              </a:ext>
            </a:extLst>
          </p:cNvPr>
          <p:cNvSpPr>
            <a:spLocks noGrp="1"/>
          </p:cNvSpPr>
          <p:nvPr>
            <p:ph type="sldNum" sz="quarter" idx="12"/>
          </p:nvPr>
        </p:nvSpPr>
        <p:spPr/>
        <p:txBody>
          <a:bodyPr/>
          <a:lstStyle/>
          <a:p>
            <a:fld id="{29D4DABF-BAAD-428F-ACD2-4AE0FEF78462}" type="slidenum">
              <a:rPr lang="pt-BR" smtClean="0"/>
              <a:t>‹nº›</a:t>
            </a:fld>
            <a:endParaRPr lang="pt-BR"/>
          </a:p>
        </p:txBody>
      </p:sp>
    </p:spTree>
    <p:extLst>
      <p:ext uri="{BB962C8B-B14F-4D97-AF65-F5344CB8AC3E}">
        <p14:creationId xmlns:p14="http://schemas.microsoft.com/office/powerpoint/2010/main" val="910943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D94488-8A3B-3D69-6C57-1FD6DB042E8D}"/>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15F70C0E-C7CB-35B5-1431-4E1A9ADC12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4A90CD97-8ABE-2B47-16F2-9DA8FF0B97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D2543FD2-B134-7162-2B7F-4490F0DF9E38}"/>
              </a:ext>
            </a:extLst>
          </p:cNvPr>
          <p:cNvSpPr>
            <a:spLocks noGrp="1"/>
          </p:cNvSpPr>
          <p:nvPr>
            <p:ph type="dt" sz="half" idx="10"/>
          </p:nvPr>
        </p:nvSpPr>
        <p:spPr/>
        <p:txBody>
          <a:bodyPr/>
          <a:lstStyle/>
          <a:p>
            <a:fld id="{2F31712B-AAFB-405F-BB37-6FB206E61E4D}" type="datetimeFigureOut">
              <a:rPr lang="pt-BR" smtClean="0"/>
              <a:t>20/09/2023</a:t>
            </a:fld>
            <a:endParaRPr lang="pt-BR"/>
          </a:p>
        </p:txBody>
      </p:sp>
      <p:sp>
        <p:nvSpPr>
          <p:cNvPr id="6" name="Espaço Reservado para Rodapé 5">
            <a:extLst>
              <a:ext uri="{FF2B5EF4-FFF2-40B4-BE49-F238E27FC236}">
                <a16:creationId xmlns:a16="http://schemas.microsoft.com/office/drawing/2014/main" id="{4C1734AC-37EA-8116-47AC-2C8B81BE6592}"/>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E09296CD-80B1-6366-AAC3-ADE83E5E9893}"/>
              </a:ext>
            </a:extLst>
          </p:cNvPr>
          <p:cNvSpPr>
            <a:spLocks noGrp="1"/>
          </p:cNvSpPr>
          <p:nvPr>
            <p:ph type="sldNum" sz="quarter" idx="12"/>
          </p:nvPr>
        </p:nvSpPr>
        <p:spPr/>
        <p:txBody>
          <a:bodyPr/>
          <a:lstStyle/>
          <a:p>
            <a:fld id="{29D4DABF-BAAD-428F-ACD2-4AE0FEF78462}" type="slidenum">
              <a:rPr lang="pt-BR" smtClean="0"/>
              <a:t>‹nº›</a:t>
            </a:fld>
            <a:endParaRPr lang="pt-BR"/>
          </a:p>
        </p:txBody>
      </p:sp>
    </p:spTree>
    <p:extLst>
      <p:ext uri="{BB962C8B-B14F-4D97-AF65-F5344CB8AC3E}">
        <p14:creationId xmlns:p14="http://schemas.microsoft.com/office/powerpoint/2010/main" val="2545675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32AD02-B753-2966-AE82-4D4224BAF295}"/>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52889549-31A7-FE16-84AF-FC58E356540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0AF2CAFE-F609-6D7D-5EB9-9343DE6AAC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2FB3A763-5C38-2A67-E325-0324D286A04F}"/>
              </a:ext>
            </a:extLst>
          </p:cNvPr>
          <p:cNvSpPr>
            <a:spLocks noGrp="1"/>
          </p:cNvSpPr>
          <p:nvPr>
            <p:ph type="dt" sz="half" idx="10"/>
          </p:nvPr>
        </p:nvSpPr>
        <p:spPr/>
        <p:txBody>
          <a:bodyPr/>
          <a:lstStyle/>
          <a:p>
            <a:fld id="{2F31712B-AAFB-405F-BB37-6FB206E61E4D}" type="datetimeFigureOut">
              <a:rPr lang="pt-BR" smtClean="0"/>
              <a:t>20/09/2023</a:t>
            </a:fld>
            <a:endParaRPr lang="pt-BR"/>
          </a:p>
        </p:txBody>
      </p:sp>
      <p:sp>
        <p:nvSpPr>
          <p:cNvPr id="6" name="Espaço Reservado para Rodapé 5">
            <a:extLst>
              <a:ext uri="{FF2B5EF4-FFF2-40B4-BE49-F238E27FC236}">
                <a16:creationId xmlns:a16="http://schemas.microsoft.com/office/drawing/2014/main" id="{E4AC3B86-07A1-EC32-9BCD-B56B8C9FE8D4}"/>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9DB7F30D-BC20-7230-3C62-7ED6BC5C1A72}"/>
              </a:ext>
            </a:extLst>
          </p:cNvPr>
          <p:cNvSpPr>
            <a:spLocks noGrp="1"/>
          </p:cNvSpPr>
          <p:nvPr>
            <p:ph type="sldNum" sz="quarter" idx="12"/>
          </p:nvPr>
        </p:nvSpPr>
        <p:spPr/>
        <p:txBody>
          <a:bodyPr/>
          <a:lstStyle/>
          <a:p>
            <a:fld id="{29D4DABF-BAAD-428F-ACD2-4AE0FEF78462}" type="slidenum">
              <a:rPr lang="pt-BR" smtClean="0"/>
              <a:t>‹nº›</a:t>
            </a:fld>
            <a:endParaRPr lang="pt-BR"/>
          </a:p>
        </p:txBody>
      </p:sp>
    </p:spTree>
    <p:extLst>
      <p:ext uri="{BB962C8B-B14F-4D97-AF65-F5344CB8AC3E}">
        <p14:creationId xmlns:p14="http://schemas.microsoft.com/office/powerpoint/2010/main" val="3194241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A7FB4ABE-FF7B-D543-1C47-A35A57C4928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D81206FB-EC79-A5CE-81B7-CD8A4D8D2E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71757ECC-F6F2-970E-E538-6989876FCAC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31712B-AAFB-405F-BB37-6FB206E61E4D}" type="datetimeFigureOut">
              <a:rPr lang="pt-BR" smtClean="0"/>
              <a:t>20/09/2023</a:t>
            </a:fld>
            <a:endParaRPr lang="pt-BR"/>
          </a:p>
        </p:txBody>
      </p:sp>
      <p:sp>
        <p:nvSpPr>
          <p:cNvPr id="5" name="Espaço Reservado para Rodapé 4">
            <a:extLst>
              <a:ext uri="{FF2B5EF4-FFF2-40B4-BE49-F238E27FC236}">
                <a16:creationId xmlns:a16="http://schemas.microsoft.com/office/drawing/2014/main" id="{E5A6806C-F125-5141-B06B-E5CEDACCC8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645A0EFA-2BA3-C006-5485-6D3CF5594C7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D4DABF-BAAD-428F-ACD2-4AE0FEF78462}" type="slidenum">
              <a:rPr lang="pt-BR" smtClean="0"/>
              <a:t>‹nº›</a:t>
            </a:fld>
            <a:endParaRPr lang="pt-BR"/>
          </a:p>
        </p:txBody>
      </p:sp>
    </p:spTree>
    <p:extLst>
      <p:ext uri="{BB962C8B-B14F-4D97-AF65-F5344CB8AC3E}">
        <p14:creationId xmlns:p14="http://schemas.microsoft.com/office/powerpoint/2010/main" val="19471000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revistas.usp.br/rfdusp/article/view/66272/68882"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0614FC8-CB25-7091-9FD6-1F5B4A7A7245}"/>
              </a:ext>
            </a:extLst>
          </p:cNvPr>
          <p:cNvSpPr>
            <a:spLocks noGrp="1"/>
          </p:cNvSpPr>
          <p:nvPr>
            <p:ph type="ctrTitle"/>
          </p:nvPr>
        </p:nvSpPr>
        <p:spPr>
          <a:xfrm>
            <a:off x="1524000" y="1266825"/>
            <a:ext cx="9144000" cy="1323975"/>
          </a:xfrm>
        </p:spPr>
        <p:txBody>
          <a:bodyPr>
            <a:noAutofit/>
          </a:bodyPr>
          <a:lstStyle/>
          <a:p>
            <a:pPr fontAlgn="ctr">
              <a:lnSpc>
                <a:spcPct val="120000"/>
              </a:lnSpc>
              <a:spcBef>
                <a:spcPts val="600"/>
              </a:spcBef>
              <a:spcAft>
                <a:spcPts val="1000"/>
              </a:spcAft>
            </a:pPr>
            <a:r>
              <a:rPr lang="pt-BR" sz="4000" b="1" i="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 Formulando as bases do Direito do Trabalho</a:t>
            </a:r>
            <a:endParaRPr lang="pt-BR" sz="4000" dirty="0"/>
          </a:p>
        </p:txBody>
      </p:sp>
      <p:sp>
        <p:nvSpPr>
          <p:cNvPr id="3" name="Subtítulo 2">
            <a:extLst>
              <a:ext uri="{FF2B5EF4-FFF2-40B4-BE49-F238E27FC236}">
                <a16:creationId xmlns:a16="http://schemas.microsoft.com/office/drawing/2014/main" id="{EE38C4F1-87C8-852B-0F14-45D5AC3D57F5}"/>
              </a:ext>
            </a:extLst>
          </p:cNvPr>
          <p:cNvSpPr>
            <a:spLocks noGrp="1"/>
          </p:cNvSpPr>
          <p:nvPr>
            <p:ph type="subTitle" idx="1"/>
          </p:nvPr>
        </p:nvSpPr>
        <p:spPr>
          <a:xfrm>
            <a:off x="1524000" y="2676525"/>
            <a:ext cx="9144000" cy="3657600"/>
          </a:xfrm>
        </p:spPr>
        <p:txBody>
          <a:bodyPr>
            <a:normAutofit fontScale="70000" lnSpcReduction="20000"/>
          </a:bodyPr>
          <a:lstStyle/>
          <a:p>
            <a:pPr indent="304800" algn="just" fontAlgn="ctr">
              <a:lnSpc>
                <a:spcPct val="120000"/>
              </a:lnSpc>
              <a:spcAft>
                <a:spcPts val="600"/>
              </a:spcAft>
            </a:pPr>
            <a:r>
              <a:rPr lang="pt-BR" sz="21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Em 1905, Evaristo de Moraes, em sua obra, </a:t>
            </a:r>
            <a:r>
              <a:rPr lang="pt-BR" sz="2100" i="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Apontamentos de Direito Operário</a:t>
            </a:r>
            <a:r>
              <a:rPr lang="pt-BR" sz="21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que era uma coletânea de artigos publicados no Jornal Correio da Manhã, desde 1903, já asseverava que:</a:t>
            </a:r>
            <a:endParaRPr lang="pt-BR" sz="21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fontAlgn="ctr">
              <a:lnSpc>
                <a:spcPct val="120000"/>
              </a:lnSpc>
              <a:spcAft>
                <a:spcPts val="600"/>
              </a:spcAft>
            </a:pPr>
            <a:r>
              <a:rPr lang="pt-BR" sz="21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Suponhamos dois homens dotados de forças iguais.</a:t>
            </a:r>
            <a:endParaRPr lang="pt-BR" sz="21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fontAlgn="ctr">
              <a:lnSpc>
                <a:spcPct val="120000"/>
              </a:lnSpc>
              <a:spcAft>
                <a:spcPts val="600"/>
              </a:spcAft>
            </a:pPr>
            <a:r>
              <a:rPr lang="pt-BR" sz="21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Não é necessário promulgar leis para que eles não se batam ou não se prejudiquem; pois, no caso de um investir contra o outro, virá a imediata repulsa equilibrar as situações, sendo de interesse de ambos ficarem quietos. Mas, admitindo que não tenham iguais </a:t>
            </a:r>
            <a:r>
              <a:rPr lang="pt-BR" sz="2100" kern="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fôrças</a:t>
            </a:r>
            <a:r>
              <a:rPr lang="pt-BR" sz="21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se lhes deixarmos toda a liberdade de ação, o mais robusto não se demorará para agarrar o outro e </a:t>
            </a:r>
            <a:r>
              <a:rPr lang="pt-BR" sz="2100" kern="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subjulgá-lo</a:t>
            </a:r>
            <a:r>
              <a:rPr lang="pt-BR" sz="21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p>
          <a:p>
            <a:pPr marL="457200" algn="just" fontAlgn="ctr">
              <a:lnSpc>
                <a:spcPct val="120000"/>
              </a:lnSpc>
              <a:spcAft>
                <a:spcPts val="600"/>
              </a:spcAft>
            </a:pPr>
            <a:r>
              <a:rPr lang="pt-BR" sz="2100" kern="0" dirty="0">
                <a:solidFill>
                  <a:srgbClr val="000000"/>
                </a:solidFill>
                <a:effectLst/>
                <a:latin typeface="Times New Roman" panose="02020603050405020304" pitchFamily="18" charset="0"/>
                <a:ea typeface="Calibri" panose="020F0502020204030204" pitchFamily="34" charset="0"/>
              </a:rPr>
              <a:t>Daí resulta </a:t>
            </a:r>
            <a:r>
              <a:rPr lang="pt-BR" sz="2100" kern="0" dirty="0" err="1">
                <a:solidFill>
                  <a:srgbClr val="000000"/>
                </a:solidFill>
                <a:effectLst/>
                <a:latin typeface="Times New Roman" panose="02020603050405020304" pitchFamily="18" charset="0"/>
                <a:ea typeface="Calibri" panose="020F0502020204030204" pitchFamily="34" charset="0"/>
              </a:rPr>
              <a:t>êste</a:t>
            </a:r>
            <a:r>
              <a:rPr lang="pt-BR" sz="2100" kern="0" dirty="0">
                <a:solidFill>
                  <a:srgbClr val="000000"/>
                </a:solidFill>
                <a:effectLst/>
                <a:latin typeface="Times New Roman" panose="02020603050405020304" pitchFamily="18" charset="0"/>
                <a:ea typeface="Calibri" panose="020F0502020204030204" pitchFamily="34" charset="0"/>
              </a:rPr>
              <a:t> princípio: — dada a desigualdade de </a:t>
            </a:r>
            <a:r>
              <a:rPr lang="pt-BR" sz="2100" kern="0" dirty="0" err="1">
                <a:solidFill>
                  <a:srgbClr val="000000"/>
                </a:solidFill>
                <a:effectLst/>
                <a:latin typeface="Times New Roman" panose="02020603050405020304" pitchFamily="18" charset="0"/>
                <a:ea typeface="Calibri" panose="020F0502020204030204" pitchFamily="34" charset="0"/>
              </a:rPr>
              <a:t>fôrças</a:t>
            </a:r>
            <a:r>
              <a:rPr lang="pt-BR" sz="2100" kern="0" dirty="0">
                <a:solidFill>
                  <a:srgbClr val="000000"/>
                </a:solidFill>
                <a:effectLst/>
                <a:latin typeface="Times New Roman" panose="02020603050405020304" pitchFamily="18" charset="0"/>
                <a:ea typeface="Calibri" panose="020F0502020204030204" pitchFamily="34" charset="0"/>
              </a:rPr>
              <a:t> econômicas, a liberdade sem freio constitui causa fatal de usurpação e de opressão. E deste princípio surge a necessidade de se precisarem certas condições de trabalho assalariado, pondo de parte o respeito </a:t>
            </a:r>
            <a:r>
              <a:rPr lang="pt-BR" sz="2100" kern="0" dirty="0" err="1">
                <a:solidFill>
                  <a:srgbClr val="000000"/>
                </a:solidFill>
                <a:effectLst/>
                <a:latin typeface="Times New Roman" panose="02020603050405020304" pitchFamily="18" charset="0"/>
                <a:ea typeface="Calibri" panose="020F0502020204030204" pitchFamily="34" charset="0"/>
              </a:rPr>
              <a:t>fetichístico</a:t>
            </a:r>
            <a:r>
              <a:rPr lang="pt-BR" sz="2100" kern="0" dirty="0">
                <a:solidFill>
                  <a:srgbClr val="000000"/>
                </a:solidFill>
                <a:effectLst/>
                <a:latin typeface="Times New Roman" panose="02020603050405020304" pitchFamily="18" charset="0"/>
                <a:ea typeface="Calibri" panose="020F0502020204030204" pitchFamily="34" charset="0"/>
              </a:rPr>
              <a:t> da liberdade. </a:t>
            </a:r>
            <a:r>
              <a:rPr lang="pt-BR" sz="2100" kern="0" dirty="0">
                <a:solidFill>
                  <a:srgbClr val="000000"/>
                </a:solidFill>
                <a:latin typeface="Times New Roman" panose="02020603050405020304" pitchFamily="18" charset="0"/>
                <a:ea typeface="Calibri" panose="020F0502020204030204" pitchFamily="34" charset="0"/>
              </a:rPr>
              <a:t>(</a:t>
            </a:r>
            <a:r>
              <a:rPr lang="pt-BR" sz="2100" dirty="0">
                <a:solidFill>
                  <a:srgbClr val="000000"/>
                </a:solidFill>
                <a:effectLst/>
                <a:latin typeface="Times New Roman" panose="02020603050405020304" pitchFamily="18" charset="0"/>
                <a:ea typeface="Calibri" panose="020F0502020204030204" pitchFamily="34" charset="0"/>
                <a:cs typeface="MinionPro-Regular"/>
              </a:rPr>
              <a:t>MORAES, Evaristo de. </a:t>
            </a:r>
            <a:r>
              <a:rPr lang="pt-BR" sz="2100" i="1" dirty="0">
                <a:solidFill>
                  <a:srgbClr val="000000"/>
                </a:solidFill>
                <a:effectLst/>
                <a:latin typeface="Times New Roman" panose="02020603050405020304" pitchFamily="18" charset="0"/>
                <a:ea typeface="Calibri" panose="020F0502020204030204" pitchFamily="34" charset="0"/>
                <a:cs typeface="MinionPro-Regular"/>
              </a:rPr>
              <a:t>Apontamentos de direito operário</a:t>
            </a:r>
            <a:r>
              <a:rPr lang="pt-BR" sz="2100" dirty="0">
                <a:solidFill>
                  <a:srgbClr val="000000"/>
                </a:solidFill>
                <a:effectLst/>
                <a:latin typeface="Times New Roman" panose="02020603050405020304" pitchFamily="18" charset="0"/>
                <a:ea typeface="Calibri" panose="020F0502020204030204" pitchFamily="34" charset="0"/>
                <a:cs typeface="MinionPro-Regular"/>
              </a:rPr>
              <a:t>. Fac-símile da obra editada em 1905. São Paulo: </a:t>
            </a:r>
            <a:r>
              <a:rPr lang="pt-BR" sz="2100" dirty="0" err="1">
                <a:solidFill>
                  <a:srgbClr val="000000"/>
                </a:solidFill>
                <a:effectLst/>
                <a:latin typeface="Times New Roman" panose="02020603050405020304" pitchFamily="18" charset="0"/>
                <a:ea typeface="Calibri" panose="020F0502020204030204" pitchFamily="34" charset="0"/>
                <a:cs typeface="MinionPro-Regular"/>
              </a:rPr>
              <a:t>LTr</a:t>
            </a:r>
            <a:r>
              <a:rPr lang="pt-BR" sz="2100" dirty="0">
                <a:solidFill>
                  <a:srgbClr val="000000"/>
                </a:solidFill>
                <a:effectLst/>
                <a:latin typeface="Times New Roman" panose="02020603050405020304" pitchFamily="18" charset="0"/>
                <a:ea typeface="Calibri" panose="020F0502020204030204" pitchFamily="34" charset="0"/>
                <a:cs typeface="MinionPro-Regular"/>
              </a:rPr>
              <a:t>, 1986. p. 16-17).</a:t>
            </a:r>
            <a:endParaRPr lang="pt-BR" sz="2100" dirty="0">
              <a:solidFill>
                <a:srgbClr val="000000"/>
              </a:solidFill>
              <a:effectLst/>
              <a:latin typeface="MinionPro-Regular"/>
              <a:ea typeface="Calibri" panose="020F0502020204030204" pitchFamily="34" charset="0"/>
              <a:cs typeface="MinionPro-Regular"/>
            </a:endParaRPr>
          </a:p>
          <a:p>
            <a:pPr algn="just">
              <a:lnSpc>
                <a:spcPct val="120000"/>
              </a:lnSpc>
            </a:pPr>
            <a:r>
              <a:rPr lang="en-US" sz="2100" dirty="0">
                <a:solidFill>
                  <a:srgbClr val="000000"/>
                </a:solidFill>
                <a:effectLst/>
                <a:latin typeface="MinionPro-Regular"/>
                <a:ea typeface="Calibri" panose="020F0502020204030204" pitchFamily="34" charset="0"/>
                <a:cs typeface="MinionPro-Regular"/>
              </a:rPr>
              <a:t> </a:t>
            </a:r>
            <a:endParaRPr lang="pt-BR" sz="2100" dirty="0">
              <a:solidFill>
                <a:srgbClr val="000000"/>
              </a:solidFill>
              <a:effectLst/>
              <a:latin typeface="MinionPro-Regular"/>
              <a:ea typeface="Calibri" panose="020F0502020204030204" pitchFamily="34" charset="0"/>
              <a:cs typeface="MinionPro-Regular"/>
            </a:endParaRPr>
          </a:p>
          <a:p>
            <a:endParaRPr lang="pt-BR" dirty="0"/>
          </a:p>
        </p:txBody>
      </p:sp>
    </p:spTree>
    <p:extLst>
      <p:ext uri="{BB962C8B-B14F-4D97-AF65-F5344CB8AC3E}">
        <p14:creationId xmlns:p14="http://schemas.microsoft.com/office/powerpoint/2010/main" val="12889875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B91ECA9-666A-E881-492D-FAC62E081997}"/>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EA268F56-E049-D5FF-F598-3105EFD320BD}"/>
              </a:ext>
            </a:extLst>
          </p:cNvPr>
          <p:cNvSpPr>
            <a:spLocks noGrp="1"/>
          </p:cNvSpPr>
          <p:nvPr>
            <p:ph idx="1"/>
          </p:nvPr>
        </p:nvSpPr>
        <p:spPr/>
        <p:txBody>
          <a:bodyPr>
            <a:normAutofit/>
          </a:bodyPr>
          <a:lstStyle/>
          <a:p>
            <a:pPr indent="304800" algn="just" fontAlgn="ctr">
              <a:lnSpc>
                <a:spcPct val="120000"/>
              </a:lnSpc>
              <a:spcAft>
                <a:spcPts val="650"/>
              </a:spcAft>
            </a:pPr>
            <a:r>
              <a:rPr lang="pt-BR"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Arnaldo Süssekind, Dorval de Lacerda e Segadas Vianna, Direito brasileiro do trabalho, 1943.</a:t>
            </a:r>
          </a:p>
          <a:p>
            <a:pPr algn="just">
              <a:lnSpc>
                <a:spcPct val="120000"/>
              </a:lnSpc>
            </a:pPr>
            <a:endParaRPr lang="en-US" dirty="0">
              <a:solidFill>
                <a:srgbClr val="000000"/>
              </a:solidFill>
              <a:effectLst/>
              <a:latin typeface="MinionPro-Regular"/>
              <a:ea typeface="Calibri" panose="020F0502020204030204" pitchFamily="34" charset="0"/>
              <a:cs typeface="MinionPro-Regular"/>
            </a:endParaRPr>
          </a:p>
          <a:p>
            <a:pPr algn="just">
              <a:lnSpc>
                <a:spcPct val="120000"/>
              </a:lnSpc>
            </a:pPr>
            <a:r>
              <a:rPr lang="pt-BR" kern="0" dirty="0">
                <a:solidFill>
                  <a:srgbClr val="000000"/>
                </a:solidFill>
                <a:effectLst/>
                <a:latin typeface="Times New Roman" panose="02020603050405020304" pitchFamily="18" charset="0"/>
                <a:ea typeface="Calibri" panose="020F0502020204030204" pitchFamily="34" charset="0"/>
              </a:rPr>
              <a:t>Orlando Gomes, </a:t>
            </a:r>
            <a:r>
              <a:rPr lang="pt-BR" i="1" kern="0" dirty="0">
                <a:solidFill>
                  <a:srgbClr val="000000"/>
                </a:solidFill>
                <a:effectLst/>
                <a:latin typeface="Times New Roman" panose="02020603050405020304" pitchFamily="18" charset="0"/>
                <a:ea typeface="Calibri" panose="020F0502020204030204" pitchFamily="34" charset="0"/>
              </a:rPr>
              <a:t>Introdução ao direito do trabalho</a:t>
            </a:r>
            <a:r>
              <a:rPr lang="pt-BR" kern="0" dirty="0">
                <a:solidFill>
                  <a:srgbClr val="000000"/>
                </a:solidFill>
                <a:effectLst/>
                <a:latin typeface="Times New Roman" panose="02020603050405020304" pitchFamily="18" charset="0"/>
                <a:ea typeface="Calibri" panose="020F0502020204030204" pitchFamily="34" charset="0"/>
              </a:rPr>
              <a:t>, 1944</a:t>
            </a:r>
            <a:r>
              <a:rPr lang="pt-BR" kern="0" dirty="0">
                <a:solidFill>
                  <a:srgbClr val="000000"/>
                </a:solidFill>
                <a:latin typeface="MinionPro-Regular"/>
                <a:ea typeface="Calibri" panose="020F0502020204030204" pitchFamily="34" charset="0"/>
              </a:rPr>
              <a:t>.</a:t>
            </a:r>
          </a:p>
          <a:p>
            <a:pPr algn="just">
              <a:lnSpc>
                <a:spcPct val="120000"/>
              </a:lnSpc>
            </a:pPr>
            <a:endParaRPr lang="pt-BR" kern="0" dirty="0">
              <a:solidFill>
                <a:srgbClr val="000000"/>
              </a:solidFill>
              <a:effectLst/>
              <a:latin typeface="MinionPro-Regular"/>
              <a:ea typeface="Calibri" panose="020F0502020204030204" pitchFamily="34" charset="0"/>
              <a:cs typeface="MinionPro-Regular"/>
            </a:endParaRPr>
          </a:p>
          <a:p>
            <a:pPr algn="just">
              <a:lnSpc>
                <a:spcPct val="120000"/>
              </a:lnSpc>
            </a:pPr>
            <a:r>
              <a:rPr lang="pt-BR" sz="2800" kern="0" dirty="0">
                <a:solidFill>
                  <a:srgbClr val="000000"/>
                </a:solidFill>
                <a:effectLst/>
                <a:latin typeface="Times New Roman" panose="02020603050405020304" pitchFamily="18" charset="0"/>
                <a:ea typeface="Calibri" panose="020F0502020204030204" pitchFamily="34" charset="0"/>
              </a:rPr>
              <a:t>Mozart Victor Russomano, </a:t>
            </a:r>
            <a:r>
              <a:rPr lang="pt-BR" sz="2800" i="1" kern="0" dirty="0">
                <a:solidFill>
                  <a:srgbClr val="000000"/>
                </a:solidFill>
                <a:effectLst/>
                <a:latin typeface="Times New Roman" panose="02020603050405020304" pitchFamily="18" charset="0"/>
                <a:ea typeface="Calibri" panose="020F0502020204030204" pitchFamily="34" charset="0"/>
              </a:rPr>
              <a:t>Aspectos do direito do trabalho</a:t>
            </a:r>
            <a:r>
              <a:rPr lang="pt-BR" sz="2800" kern="0" dirty="0">
                <a:solidFill>
                  <a:srgbClr val="000000"/>
                </a:solidFill>
                <a:effectLst/>
                <a:latin typeface="Times New Roman" panose="02020603050405020304" pitchFamily="18" charset="0"/>
                <a:ea typeface="Calibri" panose="020F0502020204030204" pitchFamily="34" charset="0"/>
              </a:rPr>
              <a:t>, 1947.</a:t>
            </a:r>
            <a:endParaRPr lang="pt-BR" dirty="0">
              <a:solidFill>
                <a:srgbClr val="000000"/>
              </a:solidFill>
              <a:effectLst/>
              <a:latin typeface="MinionPro-Regular"/>
              <a:ea typeface="Calibri" panose="020F0502020204030204" pitchFamily="34" charset="0"/>
              <a:cs typeface="MinionPro-Regular"/>
            </a:endParaRPr>
          </a:p>
          <a:p>
            <a:endParaRPr lang="pt-BR" dirty="0"/>
          </a:p>
        </p:txBody>
      </p:sp>
    </p:spTree>
    <p:extLst>
      <p:ext uri="{BB962C8B-B14F-4D97-AF65-F5344CB8AC3E}">
        <p14:creationId xmlns:p14="http://schemas.microsoft.com/office/powerpoint/2010/main" val="44227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4B2303-0A55-C0F3-B7DB-7CC0C0399022}"/>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324F29A0-821F-C212-AE38-C5EF99EA28D6}"/>
              </a:ext>
            </a:extLst>
          </p:cNvPr>
          <p:cNvSpPr>
            <a:spLocks noGrp="1"/>
          </p:cNvSpPr>
          <p:nvPr>
            <p:ph idx="1"/>
          </p:nvPr>
        </p:nvSpPr>
        <p:spPr/>
        <p:txBody>
          <a:bodyPr>
            <a:normAutofit/>
          </a:bodyPr>
          <a:lstStyle/>
          <a:p>
            <a:pPr indent="304800" algn="just" fontAlgn="ctr">
              <a:lnSpc>
                <a:spcPct val="120000"/>
              </a:lnSpc>
              <a:spcAft>
                <a:spcPts val="700"/>
              </a:spcAft>
            </a:pPr>
            <a:r>
              <a:rPr lang="pt-BR" sz="20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José Martins Catharino, </a:t>
            </a:r>
            <a:r>
              <a:rPr lang="pt-BR" sz="2000" i="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Tratado jurídico do salário, 1</a:t>
            </a:r>
            <a:r>
              <a:rPr lang="pt-BR" sz="20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951</a:t>
            </a:r>
          </a:p>
          <a:p>
            <a:pPr indent="0" algn="just" fontAlgn="ctr">
              <a:lnSpc>
                <a:spcPct val="120000"/>
              </a:lnSpc>
              <a:spcAft>
                <a:spcPts val="700"/>
              </a:spcAft>
              <a:buNone/>
            </a:pPr>
            <a:r>
              <a:rPr lang="pt-BR" sz="20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“Em suas linhas, o Direito do Trabalho já é instituto consagrado, mas não se desapega do caráter de harmonização de classe do qual esse direito se notabiliza:</a:t>
            </a:r>
            <a:endParaRPr lang="pt-BR" sz="2000" kern="1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fontAlgn="ctr">
              <a:lnSpc>
                <a:spcPct val="120000"/>
              </a:lnSpc>
              <a:spcAft>
                <a:spcPts val="700"/>
              </a:spcAft>
              <a:buNone/>
            </a:pPr>
            <a:r>
              <a:rPr lang="pt-BR" sz="20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Se, pelo contrário, o Estado se compenetra de sua missão atual de socializar respeitando a pessoa humana, o que é essencial à Democracia, a intervenção legal será realizada em justa medida, de </a:t>
            </a:r>
            <a:r>
              <a:rPr lang="pt-BR" sz="2000" kern="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acôrdo</a:t>
            </a:r>
            <a:r>
              <a:rPr lang="pt-BR" sz="20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com a capacidade maior ou menor das </a:t>
            </a:r>
            <a:r>
              <a:rPr lang="pt-BR" sz="2000" kern="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fôrças</a:t>
            </a:r>
            <a:r>
              <a:rPr lang="pt-BR" sz="20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pt-BR" sz="2000" kern="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expontaneamente</a:t>
            </a:r>
            <a:r>
              <a:rPr lang="pt-BR" sz="20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coligadas do trabalho e do capital.”</a:t>
            </a:r>
            <a:r>
              <a:rPr lang="pt-BR" sz="2000" kern="0" baseline="30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pt-BR"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pPr>
            <a:r>
              <a:rPr lang="pt-BR" sz="2000" dirty="0">
                <a:solidFill>
                  <a:srgbClr val="000000"/>
                </a:solidFill>
                <a:effectLst/>
                <a:latin typeface="Times New Roman" panose="02020603050405020304" pitchFamily="18" charset="0"/>
                <a:ea typeface="Calibri" panose="020F0502020204030204" pitchFamily="34" charset="0"/>
                <a:cs typeface="MinionPro-Regular"/>
              </a:rPr>
              <a:t>CATHARINO, José Martins. </a:t>
            </a:r>
            <a:r>
              <a:rPr lang="pt-BR" sz="2000" i="1" dirty="0">
                <a:solidFill>
                  <a:srgbClr val="000000"/>
                </a:solidFill>
                <a:effectLst/>
                <a:latin typeface="Times New Roman" panose="02020603050405020304" pitchFamily="18" charset="0"/>
                <a:ea typeface="Calibri" panose="020F0502020204030204" pitchFamily="34" charset="0"/>
                <a:cs typeface="MinionPro-Regular"/>
              </a:rPr>
              <a:t>Tratado jurídico do salário</a:t>
            </a:r>
            <a:r>
              <a:rPr lang="pt-BR" sz="2000" dirty="0">
                <a:solidFill>
                  <a:srgbClr val="000000"/>
                </a:solidFill>
                <a:effectLst/>
                <a:latin typeface="Times New Roman" panose="02020603050405020304" pitchFamily="18" charset="0"/>
                <a:ea typeface="Calibri" panose="020F0502020204030204" pitchFamily="34" charset="0"/>
                <a:cs typeface="MinionPro-Regular"/>
              </a:rPr>
              <a:t>. Rio de Janeiro/São Paulo: Freitas Bastos, 1951. p. 66.</a:t>
            </a:r>
            <a:endParaRPr lang="pt-BR" sz="2000" dirty="0">
              <a:solidFill>
                <a:srgbClr val="000000"/>
              </a:solidFill>
              <a:effectLst/>
              <a:latin typeface="MinionPro-Regular"/>
              <a:ea typeface="Calibri" panose="020F0502020204030204" pitchFamily="34" charset="0"/>
              <a:cs typeface="MinionPro-Regular"/>
            </a:endParaRPr>
          </a:p>
        </p:txBody>
      </p:sp>
    </p:spTree>
    <p:extLst>
      <p:ext uri="{BB962C8B-B14F-4D97-AF65-F5344CB8AC3E}">
        <p14:creationId xmlns:p14="http://schemas.microsoft.com/office/powerpoint/2010/main" val="37890525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B90349-81D7-D7E2-1D60-ED7F6AABFDCB}"/>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F9B65E5B-A771-9351-C166-407CBFEFCDB1}"/>
              </a:ext>
            </a:extLst>
          </p:cNvPr>
          <p:cNvSpPr>
            <a:spLocks noGrp="1"/>
          </p:cNvSpPr>
          <p:nvPr>
            <p:ph idx="1"/>
          </p:nvPr>
        </p:nvSpPr>
        <p:spPr/>
        <p:txBody>
          <a:bodyPr>
            <a:normAutofit lnSpcReduction="10000"/>
          </a:bodyPr>
          <a:lstStyle/>
          <a:p>
            <a:pPr indent="304800" algn="just" fontAlgn="ctr">
              <a:lnSpc>
                <a:spcPct val="120000"/>
              </a:lnSpc>
              <a:spcAft>
                <a:spcPts val="700"/>
              </a:spcAft>
            </a:pPr>
            <a:r>
              <a:rPr lang="pt-BR" sz="19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Mozart Victor Russomano: </a:t>
            </a:r>
          </a:p>
          <a:p>
            <a:pPr indent="0" algn="just" fontAlgn="ctr">
              <a:lnSpc>
                <a:spcPct val="120000"/>
              </a:lnSpc>
              <a:spcAft>
                <a:spcPts val="700"/>
              </a:spcAft>
              <a:buNone/>
            </a:pPr>
            <a:r>
              <a:rPr lang="pt-BR" sz="1900" i="1" kern="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pt-BR" sz="1900" i="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Estudos de direito do trabalho</a:t>
            </a:r>
            <a:r>
              <a:rPr lang="pt-BR" sz="19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1953; </a:t>
            </a:r>
          </a:p>
          <a:p>
            <a:pPr indent="0" algn="just" fontAlgn="ctr">
              <a:lnSpc>
                <a:spcPct val="120000"/>
              </a:lnSpc>
              <a:spcAft>
                <a:spcPts val="700"/>
              </a:spcAft>
              <a:buNone/>
            </a:pPr>
            <a:r>
              <a:rPr lang="pt-BR" sz="1900" i="1" kern="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pt-BR" sz="1900" i="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Manual popular de direito do trabalho,</a:t>
            </a:r>
            <a:r>
              <a:rPr lang="pt-BR" sz="19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1954;</a:t>
            </a:r>
          </a:p>
          <a:p>
            <a:pPr indent="0" algn="just" fontAlgn="ctr">
              <a:lnSpc>
                <a:spcPct val="120000"/>
              </a:lnSpc>
              <a:spcAft>
                <a:spcPts val="700"/>
              </a:spcAft>
              <a:buNone/>
            </a:pPr>
            <a:r>
              <a:rPr lang="pt-BR" sz="19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pt-BR" sz="1900" i="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Pequeno curso de direito do trabalho</a:t>
            </a:r>
            <a:r>
              <a:rPr lang="pt-BR" sz="19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1956.</a:t>
            </a:r>
            <a:endParaRPr lang="pt-BR" sz="1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20000"/>
              </a:lnSpc>
              <a:buNone/>
            </a:pPr>
            <a:endParaRPr lang="en-US" sz="1900" dirty="0">
              <a:solidFill>
                <a:srgbClr val="000000"/>
              </a:solidFill>
              <a:effectLst/>
              <a:latin typeface="MinionPro-Regular"/>
              <a:ea typeface="Calibri" panose="020F0502020204030204" pitchFamily="34" charset="0"/>
              <a:cs typeface="MinionPro-Regular"/>
            </a:endParaRPr>
          </a:p>
          <a:p>
            <a:pPr indent="304800" algn="just" fontAlgn="ctr">
              <a:lnSpc>
                <a:spcPct val="120000"/>
              </a:lnSpc>
              <a:spcAft>
                <a:spcPts val="700"/>
              </a:spcAft>
            </a:pPr>
            <a:r>
              <a:rPr lang="pt-BR" sz="19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Em </a:t>
            </a:r>
            <a:r>
              <a:rPr lang="pt-BR" sz="1900" i="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Manual popular de direito do trabalho</a:t>
            </a:r>
            <a:r>
              <a:rPr lang="pt-BR" sz="19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Russomano defende a existência de um Direito Social, do qual seriam integrados o direito do trabalho, o direito assistencial e o direito sindical ou corporativo.</a:t>
            </a:r>
            <a:endParaRPr lang="pt-BR" sz="19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pPr>
            <a:r>
              <a:rPr lang="pt-BR" sz="1900" dirty="0">
                <a:solidFill>
                  <a:srgbClr val="000000"/>
                </a:solidFill>
                <a:effectLst/>
                <a:latin typeface="Times New Roman" panose="02020603050405020304" pitchFamily="18" charset="0"/>
                <a:ea typeface="Calibri" panose="020F0502020204030204" pitchFamily="34" charset="0"/>
                <a:cs typeface="MinionPro-Regular"/>
              </a:rPr>
              <a:t>RUSSOMANO, Mozart Victor. </a:t>
            </a:r>
            <a:r>
              <a:rPr lang="pt-BR" sz="1900" i="1" dirty="0">
                <a:solidFill>
                  <a:srgbClr val="000000"/>
                </a:solidFill>
                <a:effectLst/>
                <a:latin typeface="Times New Roman" panose="02020603050405020304" pitchFamily="18" charset="0"/>
                <a:ea typeface="Calibri" panose="020F0502020204030204" pitchFamily="34" charset="0"/>
                <a:cs typeface="MinionPro-Regular"/>
              </a:rPr>
              <a:t>Manual popular de direito do trabalho</a:t>
            </a:r>
            <a:r>
              <a:rPr lang="pt-BR" sz="1900" dirty="0">
                <a:solidFill>
                  <a:srgbClr val="000000"/>
                </a:solidFill>
                <a:effectLst/>
                <a:latin typeface="Times New Roman" panose="02020603050405020304" pitchFamily="18" charset="0"/>
                <a:ea typeface="Calibri" panose="020F0502020204030204" pitchFamily="34" charset="0"/>
                <a:cs typeface="MinionPro-Regular"/>
              </a:rPr>
              <a:t>. Rio de Janeiro: José </a:t>
            </a:r>
            <a:r>
              <a:rPr lang="pt-BR" sz="1900" dirty="0" err="1">
                <a:solidFill>
                  <a:srgbClr val="000000"/>
                </a:solidFill>
                <a:effectLst/>
                <a:latin typeface="Times New Roman" panose="02020603050405020304" pitchFamily="18" charset="0"/>
                <a:ea typeface="Calibri" panose="020F0502020204030204" pitchFamily="34" charset="0"/>
                <a:cs typeface="MinionPro-Regular"/>
              </a:rPr>
              <a:t>Konfino</a:t>
            </a:r>
            <a:r>
              <a:rPr lang="pt-BR" sz="1900" dirty="0">
                <a:solidFill>
                  <a:srgbClr val="000000"/>
                </a:solidFill>
                <a:effectLst/>
                <a:latin typeface="Times New Roman" panose="02020603050405020304" pitchFamily="18" charset="0"/>
                <a:ea typeface="Calibri" panose="020F0502020204030204" pitchFamily="34" charset="0"/>
                <a:cs typeface="MinionPro-Regular"/>
              </a:rPr>
              <a:t>, 1954. p. </a:t>
            </a:r>
            <a:r>
              <a:rPr lang="pt-BR" sz="1800" dirty="0">
                <a:solidFill>
                  <a:srgbClr val="000000"/>
                </a:solidFill>
                <a:effectLst/>
                <a:latin typeface="Times New Roman" panose="02020603050405020304" pitchFamily="18" charset="0"/>
                <a:ea typeface="Calibri" panose="020F0502020204030204" pitchFamily="34" charset="0"/>
                <a:cs typeface="MinionPro-Regular"/>
              </a:rPr>
              <a:t>13.</a:t>
            </a:r>
            <a:endParaRPr lang="pt-BR" sz="1800" dirty="0">
              <a:solidFill>
                <a:srgbClr val="000000"/>
              </a:solidFill>
              <a:effectLst/>
              <a:latin typeface="MinionPro-Regular"/>
              <a:ea typeface="Calibri" panose="020F0502020204030204" pitchFamily="34" charset="0"/>
              <a:cs typeface="MinionPro-Regular"/>
            </a:endParaRPr>
          </a:p>
        </p:txBody>
      </p:sp>
    </p:spTree>
    <p:extLst>
      <p:ext uri="{BB962C8B-B14F-4D97-AF65-F5344CB8AC3E}">
        <p14:creationId xmlns:p14="http://schemas.microsoft.com/office/powerpoint/2010/main" val="7555767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C6B79C-CBBC-473F-564E-8B398A42F39E}"/>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71DCF533-E0E3-8005-FA1B-E19554ABE8EF}"/>
              </a:ext>
            </a:extLst>
          </p:cNvPr>
          <p:cNvSpPr>
            <a:spLocks noGrp="1"/>
          </p:cNvSpPr>
          <p:nvPr>
            <p:ph idx="1"/>
          </p:nvPr>
        </p:nvSpPr>
        <p:spPr/>
        <p:txBody>
          <a:bodyPr>
            <a:normAutofit/>
          </a:bodyPr>
          <a:lstStyle/>
          <a:p>
            <a:r>
              <a:rPr lang="pt-BR" sz="24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Alberto Moniz da Rocha Barros, “O poder econômico do Estado contemporâneo e seus reflexos no direito”, 1953</a:t>
            </a:r>
          </a:p>
          <a:p>
            <a:pPr marL="0" indent="0">
              <a:buNone/>
            </a:pPr>
            <a:r>
              <a:rPr lang="pt-BR" sz="2400" kern="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pt-BR" sz="24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monografia para o concurso à cadeira de Introdução à ciência do Direito, junto à Faculdade de Direito da USP)</a:t>
            </a:r>
          </a:p>
          <a:p>
            <a:endParaRPr lang="pt-BR" sz="2400" kern="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endParaRPr lang="pt-BR" sz="24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r>
              <a:rPr lang="pt-BR" sz="2400" kern="0" dirty="0">
                <a:solidFill>
                  <a:srgbClr val="000000"/>
                </a:solidFill>
                <a:effectLst/>
                <a:latin typeface="Times New Roman" panose="02020603050405020304" pitchFamily="18" charset="0"/>
                <a:ea typeface="Calibri" panose="020F0502020204030204" pitchFamily="34" charset="0"/>
              </a:rPr>
              <a:t>Para o autor, o principal efeito seria o desaparecimento da separação entre direito público e direito privado, fazendo com que o Direito Social, ao contrário do sustentado por Cesarino Júnior, também citado pelo autor, se apresentasse como um </a:t>
            </a:r>
            <a:r>
              <a:rPr lang="pt-BR" sz="2400" i="1" kern="0" dirty="0" err="1">
                <a:solidFill>
                  <a:srgbClr val="000000"/>
                </a:solidFill>
                <a:effectLst/>
                <a:latin typeface="Times New Roman" panose="02020603050405020304" pitchFamily="18" charset="0"/>
                <a:ea typeface="Calibri" panose="020F0502020204030204" pitchFamily="34" charset="0"/>
              </a:rPr>
              <a:t>tertium</a:t>
            </a:r>
            <a:r>
              <a:rPr lang="pt-BR" sz="2400" i="1" kern="0" dirty="0">
                <a:solidFill>
                  <a:srgbClr val="000000"/>
                </a:solidFill>
                <a:effectLst/>
                <a:latin typeface="Times New Roman" panose="02020603050405020304" pitchFamily="18" charset="0"/>
                <a:ea typeface="Calibri" panose="020F0502020204030204" pitchFamily="34" charset="0"/>
              </a:rPr>
              <a:t> genus</a:t>
            </a:r>
            <a:r>
              <a:rPr lang="pt-BR" sz="2400" kern="0" dirty="0">
                <a:solidFill>
                  <a:srgbClr val="000000"/>
                </a:solidFill>
                <a:effectLst/>
                <a:latin typeface="Times New Roman" panose="02020603050405020304" pitchFamily="18" charset="0"/>
                <a:ea typeface="Calibri" panose="020F0502020204030204" pitchFamily="34" charset="0"/>
              </a:rPr>
              <a:t>, situando-se entre o direito público e o privado, sendo, isto sim, a nomenclatura própria da superação da divisão referida</a:t>
            </a:r>
            <a:endParaRPr lang="pt-BR" sz="2400" dirty="0"/>
          </a:p>
        </p:txBody>
      </p:sp>
    </p:spTree>
    <p:extLst>
      <p:ext uri="{BB962C8B-B14F-4D97-AF65-F5344CB8AC3E}">
        <p14:creationId xmlns:p14="http://schemas.microsoft.com/office/powerpoint/2010/main" val="11922681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EF43B9C-6937-A892-0171-5E92C6D4E94D}"/>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BF1CCCCE-85AF-C0FB-A1D1-D50B8F396624}"/>
              </a:ext>
            </a:extLst>
          </p:cNvPr>
          <p:cNvSpPr>
            <a:spLocks noGrp="1"/>
          </p:cNvSpPr>
          <p:nvPr>
            <p:ph idx="1"/>
          </p:nvPr>
        </p:nvSpPr>
        <p:spPr/>
        <p:txBody>
          <a:bodyPr/>
          <a:lstStyle/>
          <a:p>
            <a:pPr indent="304800" algn="just" fontAlgn="ctr">
              <a:lnSpc>
                <a:spcPct val="120000"/>
              </a:lnSpc>
              <a:spcAft>
                <a:spcPts val="500"/>
              </a:spcAft>
            </a:pPr>
            <a:r>
              <a:rPr lang="pt-BR" sz="32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Evaristo de Moraes Filho, “A natureza jurídica do Direito do Trabalho”, artigo publicado em 1954</a:t>
            </a:r>
            <a:endParaRPr lang="pt-BR"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20000"/>
              </a:lnSpc>
              <a:buNone/>
            </a:pPr>
            <a:r>
              <a:rPr lang="en-US" sz="3200" dirty="0">
                <a:solidFill>
                  <a:srgbClr val="000000"/>
                </a:solidFill>
                <a:effectLst/>
                <a:latin typeface="MinionPro-Regular"/>
                <a:ea typeface="Calibri" panose="020F0502020204030204" pitchFamily="34" charset="0"/>
                <a:cs typeface="MinionPro-Regular"/>
              </a:rPr>
              <a:t> </a:t>
            </a:r>
            <a:endParaRPr lang="pt-BR" sz="3200" dirty="0">
              <a:solidFill>
                <a:srgbClr val="000000"/>
              </a:solidFill>
              <a:effectLst/>
              <a:latin typeface="MinionPro-Regular"/>
              <a:ea typeface="Calibri" panose="020F0502020204030204" pitchFamily="34" charset="0"/>
              <a:cs typeface="MinionPro-Regular"/>
            </a:endParaRPr>
          </a:p>
          <a:p>
            <a:endParaRPr lang="pt-BR" dirty="0"/>
          </a:p>
        </p:txBody>
      </p:sp>
    </p:spTree>
    <p:extLst>
      <p:ext uri="{BB962C8B-B14F-4D97-AF65-F5344CB8AC3E}">
        <p14:creationId xmlns:p14="http://schemas.microsoft.com/office/powerpoint/2010/main" val="33800043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38261BA-9719-1F3A-42A2-DB553C6A9DF8}"/>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D4DCCABA-8E46-19AB-3103-79A91F6F4D52}"/>
              </a:ext>
            </a:extLst>
          </p:cNvPr>
          <p:cNvSpPr>
            <a:spLocks noGrp="1"/>
          </p:cNvSpPr>
          <p:nvPr>
            <p:ph idx="1"/>
          </p:nvPr>
        </p:nvSpPr>
        <p:spPr/>
        <p:txBody>
          <a:bodyPr>
            <a:normAutofit fontScale="92500" lnSpcReduction="20000"/>
          </a:bodyPr>
          <a:lstStyle/>
          <a:p>
            <a:pPr indent="304800" algn="just" fontAlgn="ctr">
              <a:lnSpc>
                <a:spcPct val="120000"/>
              </a:lnSpc>
              <a:spcAft>
                <a:spcPts val="500"/>
              </a:spcAft>
            </a:pPr>
            <a:r>
              <a:rPr lang="pt-BR" sz="18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Arnaldo Süssekind, Délio Maranhão e Segadas Vianna, </a:t>
            </a:r>
            <a:r>
              <a:rPr lang="pt-BR" sz="1800" i="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Instituições de Direito do Trabalho</a:t>
            </a:r>
            <a:r>
              <a:rPr lang="pt-BR" sz="18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1957</a:t>
            </a:r>
          </a:p>
          <a:p>
            <a:pPr indent="304800" algn="just" fontAlgn="ctr">
              <a:lnSpc>
                <a:spcPct val="120000"/>
              </a:lnSpc>
              <a:spcAft>
                <a:spcPts val="500"/>
              </a:spcAft>
            </a:pPr>
            <a:r>
              <a:rPr lang="pt-BR" sz="18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Abordando a polêmica, então instalada, entre a denominação Direito Social e Direito do Trabalho, Arnaldo Süssekind, partindo do pressuposto de que a expressão Direito Social seria a designação da natureza jurídica do novo direito, situado, pois, entre o direito público e o direito privado, adotada a argumentação crítica, que seria acatada majoritariamente para o efeito da adoção do nome Direito do Trabalho, atravessando décadas, no sentido de que “todo o Direito é social, não cabendo, portanto, a um dos seus ramos o privilégio </a:t>
            </a:r>
            <a:r>
              <a:rPr lang="pt-BR" sz="1800" kern="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dêsse</a:t>
            </a:r>
            <a:r>
              <a:rPr lang="pt-BR" sz="18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qualitativo”.</a:t>
            </a:r>
            <a:endParaRPr lang="pt-BR" sz="1800" kern="100" dirty="0">
              <a:effectLst/>
              <a:latin typeface="Calibri" panose="020F0502020204030204" pitchFamily="34" charset="0"/>
              <a:ea typeface="Calibri" panose="020F0502020204030204" pitchFamily="34" charset="0"/>
              <a:cs typeface="Times New Roman" panose="02020603050405020304" pitchFamily="18" charset="0"/>
            </a:endParaRPr>
          </a:p>
          <a:p>
            <a:pPr indent="304800" algn="just" fontAlgn="ctr">
              <a:lnSpc>
                <a:spcPct val="120000"/>
              </a:lnSpc>
              <a:spcAft>
                <a:spcPts val="500"/>
              </a:spcAft>
            </a:pPr>
            <a:r>
              <a:rPr lang="pt-BR" sz="18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Por outro lado, chega mesmo a admitir que o Direito como um todo foi invadido pela concepção social que norteou o surgimento da legislação trabalhista:</a:t>
            </a:r>
            <a:endParaRPr lang="pt-B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20000"/>
              </a:lnSpc>
              <a:buNone/>
            </a:pPr>
            <a:r>
              <a:rPr lang="pt-BR" sz="1800" kern="0" dirty="0">
                <a:solidFill>
                  <a:srgbClr val="000000"/>
                </a:solidFill>
                <a:effectLst/>
                <a:latin typeface="Times New Roman" panose="02020603050405020304" pitchFamily="18" charset="0"/>
                <a:ea typeface="Calibri" panose="020F0502020204030204" pitchFamily="34" charset="0"/>
              </a:rPr>
              <a:t>“Se é inegável que a socialização do Direito teve sua mais positiva manifestação no conjunto de princípio e norma que hoje regulam as relações individuais e coletivas do trabalho, não se pode negar, porém, que </a:t>
            </a:r>
            <a:r>
              <a:rPr lang="pt-BR" sz="1800" kern="0" dirty="0" err="1">
                <a:solidFill>
                  <a:srgbClr val="000000"/>
                </a:solidFill>
                <a:effectLst/>
                <a:latin typeface="Times New Roman" panose="02020603050405020304" pitchFamily="18" charset="0"/>
                <a:ea typeface="Calibri" panose="020F0502020204030204" pitchFamily="34" charset="0"/>
              </a:rPr>
              <a:t>êsse</a:t>
            </a:r>
            <a:r>
              <a:rPr lang="pt-BR" sz="1800" kern="0" dirty="0">
                <a:solidFill>
                  <a:srgbClr val="000000"/>
                </a:solidFill>
                <a:effectLst/>
                <a:latin typeface="Times New Roman" panose="02020603050405020304" pitchFamily="18" charset="0"/>
                <a:ea typeface="Calibri" panose="020F0502020204030204" pitchFamily="34" charset="0"/>
              </a:rPr>
              <a:t> espírito socializador penetrou em quase todos setores do hemisfério jurídico. As transformações do Direito Civil, desde as concepções napoleônicas, às que consagram o mundo contemporâneo, aí estão, nas lições magníficas de LÉON DUGUIT, para atestar a socialização do Direito, inclusive no que tange à propriedade.”</a:t>
            </a:r>
            <a:endParaRPr lang="pt-BR" sz="1800" dirty="0">
              <a:solidFill>
                <a:srgbClr val="000000"/>
              </a:solidFill>
              <a:effectLst/>
              <a:latin typeface="MinionPro-Regular"/>
              <a:ea typeface="Calibri" panose="020F0502020204030204" pitchFamily="34" charset="0"/>
              <a:cs typeface="MinionPro-Regular"/>
            </a:endParaRPr>
          </a:p>
          <a:p>
            <a:pPr algn="just">
              <a:lnSpc>
                <a:spcPct val="120000"/>
              </a:lnSpc>
            </a:pPr>
            <a:endParaRPr lang="pt-BR" sz="1800" dirty="0">
              <a:solidFill>
                <a:srgbClr val="000000"/>
              </a:solidFill>
              <a:effectLst/>
              <a:latin typeface="MinionPro-Regular"/>
              <a:ea typeface="Calibri" panose="020F0502020204030204" pitchFamily="34" charset="0"/>
              <a:cs typeface="MinionPro-Regular"/>
            </a:endParaRPr>
          </a:p>
        </p:txBody>
      </p:sp>
    </p:spTree>
    <p:extLst>
      <p:ext uri="{BB962C8B-B14F-4D97-AF65-F5344CB8AC3E}">
        <p14:creationId xmlns:p14="http://schemas.microsoft.com/office/powerpoint/2010/main" val="30264138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B2180E-8976-B6C2-3587-2EDABBE55EF3}"/>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F75AAE35-1C10-C7A0-9B43-81E39AF3091B}"/>
              </a:ext>
            </a:extLst>
          </p:cNvPr>
          <p:cNvSpPr>
            <a:spLocks noGrp="1"/>
          </p:cNvSpPr>
          <p:nvPr>
            <p:ph idx="1"/>
          </p:nvPr>
        </p:nvSpPr>
        <p:spPr/>
        <p:txBody>
          <a:bodyPr>
            <a:normAutofit/>
          </a:bodyPr>
          <a:lstStyle/>
          <a:p>
            <a:pPr indent="304800" algn="just" fontAlgn="ctr">
              <a:lnSpc>
                <a:spcPct val="120000"/>
              </a:lnSpc>
              <a:spcAft>
                <a:spcPts val="500"/>
              </a:spcAft>
            </a:pPr>
            <a:r>
              <a:rPr lang="pt-BR" sz="18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José Pinto Antunes, professor catedrático de Economia Política da Faculdade de Direito da USP, aula de abertura do ano letivo de 1957, com o título: “O Robô e as consequências econômico-jurídicas de sua utilização”.</a:t>
            </a:r>
          </a:p>
          <a:p>
            <a:pPr indent="0" algn="just" fontAlgn="ctr">
              <a:lnSpc>
                <a:spcPct val="120000"/>
              </a:lnSpc>
              <a:spcAft>
                <a:spcPts val="600"/>
              </a:spcAft>
              <a:buNone/>
            </a:pPr>
            <a:r>
              <a:rPr lang="pt-BR" sz="18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 Direito do Trabalho, de princípio de ordem, passou a fator de desequilíbrio, porque em contradição com as exigências irremovíveis das leis do preço que regem a produção. O direito legislado se contrapõe às necessidade econômicas. A crise da economia traz a crise do direito. A ordem econômica, abalada nos seus alicerces, ameaça levar na sua queda a própria ordem jurídica que condiciona.”</a:t>
            </a:r>
            <a:endParaRPr lang="pt-B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pPr>
            <a:r>
              <a:rPr lang="pt-BR" sz="1800" dirty="0">
                <a:solidFill>
                  <a:srgbClr val="000000"/>
                </a:solidFill>
                <a:effectLst/>
                <a:latin typeface="Times New Roman" panose="02020603050405020304" pitchFamily="18" charset="0"/>
                <a:ea typeface="Calibri" panose="020F0502020204030204" pitchFamily="34" charset="0"/>
                <a:cs typeface="MinionPro-Regular"/>
              </a:rPr>
              <a:t>ANTUNES, José Pinto. O “</a:t>
            </a:r>
            <a:r>
              <a:rPr lang="pt-BR" sz="1800" dirty="0" err="1">
                <a:solidFill>
                  <a:srgbClr val="000000"/>
                </a:solidFill>
                <a:effectLst/>
                <a:latin typeface="Times New Roman" panose="02020603050405020304" pitchFamily="18" charset="0"/>
                <a:ea typeface="Calibri" panose="020F0502020204030204" pitchFamily="34" charset="0"/>
                <a:cs typeface="MinionPro-Regular"/>
              </a:rPr>
              <a:t>Robot</a:t>
            </a:r>
            <a:r>
              <a:rPr lang="pt-BR" sz="1800" dirty="0">
                <a:solidFill>
                  <a:srgbClr val="000000"/>
                </a:solidFill>
                <a:effectLst/>
                <a:latin typeface="Times New Roman" panose="02020603050405020304" pitchFamily="18" charset="0"/>
                <a:ea typeface="Calibri" panose="020F0502020204030204" pitchFamily="34" charset="0"/>
                <a:cs typeface="MinionPro-Regular"/>
              </a:rPr>
              <a:t>” e as consequências econômico-jurídicas da sua utilização. </a:t>
            </a:r>
            <a:r>
              <a:rPr lang="pt-BR" sz="1800" i="1" dirty="0">
                <a:solidFill>
                  <a:srgbClr val="000000"/>
                </a:solidFill>
                <a:effectLst/>
                <a:latin typeface="Times New Roman" panose="02020603050405020304" pitchFamily="18" charset="0"/>
                <a:ea typeface="Calibri" panose="020F0502020204030204" pitchFamily="34" charset="0"/>
                <a:cs typeface="MinionPro-Regular"/>
              </a:rPr>
              <a:t>Revista da Faculdade de Direito da Universidade de São Paulo</a:t>
            </a:r>
            <a:r>
              <a:rPr lang="pt-BR" sz="1800" dirty="0">
                <a:solidFill>
                  <a:srgbClr val="000000"/>
                </a:solidFill>
                <a:effectLst/>
                <a:latin typeface="Times New Roman" panose="02020603050405020304" pitchFamily="18" charset="0"/>
                <a:ea typeface="Calibri" panose="020F0502020204030204" pitchFamily="34" charset="0"/>
                <a:cs typeface="MinionPro-Regular"/>
              </a:rPr>
              <a:t>, São Paulo, v. 52, p. 250-260, 1957. Disponível em: &lt;</a:t>
            </a:r>
            <a:r>
              <a:rPr lang="pt-BR" sz="1800" u="none" strike="noStrike" dirty="0">
                <a:solidFill>
                  <a:srgbClr val="000000"/>
                </a:solidFill>
                <a:effectLst/>
                <a:latin typeface="Times New Roman" panose="02020603050405020304" pitchFamily="18" charset="0"/>
                <a:ea typeface="Calibri" panose="020F0502020204030204" pitchFamily="34" charset="0"/>
                <a:cs typeface="MinionPro-Regular"/>
                <a:hlinkClick r:id="rId2"/>
              </a:rPr>
              <a:t>http://www.revistas.usp.br/</a:t>
            </a:r>
            <a:r>
              <a:rPr lang="pt-BR" sz="1800" u="none" strike="noStrike" dirty="0" err="1">
                <a:solidFill>
                  <a:srgbClr val="000000"/>
                </a:solidFill>
                <a:effectLst/>
                <a:latin typeface="Times New Roman" panose="02020603050405020304" pitchFamily="18" charset="0"/>
                <a:ea typeface="Calibri" panose="020F0502020204030204" pitchFamily="34" charset="0"/>
                <a:cs typeface="MinionPro-Regular"/>
                <a:hlinkClick r:id="rId2"/>
              </a:rPr>
              <a:t>rfdusp</a:t>
            </a:r>
            <a:r>
              <a:rPr lang="pt-BR" sz="1800" u="none" strike="noStrike" dirty="0">
                <a:solidFill>
                  <a:srgbClr val="000000"/>
                </a:solidFill>
                <a:effectLst/>
                <a:latin typeface="Times New Roman" panose="02020603050405020304" pitchFamily="18" charset="0"/>
                <a:ea typeface="Calibri" panose="020F0502020204030204" pitchFamily="34" charset="0"/>
                <a:cs typeface="MinionPro-Regular"/>
                <a:hlinkClick r:id="rId2"/>
              </a:rPr>
              <a:t>/</a:t>
            </a:r>
            <a:r>
              <a:rPr lang="pt-BR" sz="1800" u="none" strike="noStrike" dirty="0" err="1">
                <a:solidFill>
                  <a:srgbClr val="000000"/>
                </a:solidFill>
                <a:effectLst/>
                <a:latin typeface="Times New Roman" panose="02020603050405020304" pitchFamily="18" charset="0"/>
                <a:ea typeface="Calibri" panose="020F0502020204030204" pitchFamily="34" charset="0"/>
                <a:cs typeface="MinionPro-Regular"/>
                <a:hlinkClick r:id="rId2"/>
              </a:rPr>
              <a:t>article</a:t>
            </a:r>
            <a:r>
              <a:rPr lang="pt-BR" sz="1800" u="none" strike="noStrike" dirty="0">
                <a:solidFill>
                  <a:srgbClr val="000000"/>
                </a:solidFill>
                <a:effectLst/>
                <a:latin typeface="Times New Roman" panose="02020603050405020304" pitchFamily="18" charset="0"/>
                <a:ea typeface="Calibri" panose="020F0502020204030204" pitchFamily="34" charset="0"/>
                <a:cs typeface="MinionPro-Regular"/>
                <a:hlinkClick r:id="rId2"/>
              </a:rPr>
              <a:t>/</a:t>
            </a:r>
            <a:r>
              <a:rPr lang="pt-BR" sz="1800" u="none" strike="noStrike" dirty="0" err="1">
                <a:solidFill>
                  <a:srgbClr val="000000"/>
                </a:solidFill>
                <a:effectLst/>
                <a:latin typeface="Times New Roman" panose="02020603050405020304" pitchFamily="18" charset="0"/>
                <a:ea typeface="Calibri" panose="020F0502020204030204" pitchFamily="34" charset="0"/>
                <a:cs typeface="MinionPro-Regular"/>
                <a:hlinkClick r:id="rId2"/>
              </a:rPr>
              <a:t>view</a:t>
            </a:r>
            <a:r>
              <a:rPr lang="pt-BR" sz="1800" u="none" strike="noStrike" dirty="0">
                <a:solidFill>
                  <a:srgbClr val="000000"/>
                </a:solidFill>
                <a:effectLst/>
                <a:latin typeface="Times New Roman" panose="02020603050405020304" pitchFamily="18" charset="0"/>
                <a:ea typeface="Calibri" panose="020F0502020204030204" pitchFamily="34" charset="0"/>
                <a:cs typeface="MinionPro-Regular"/>
                <a:hlinkClick r:id="rId2"/>
              </a:rPr>
              <a:t>/66272/68882</a:t>
            </a:r>
            <a:r>
              <a:rPr lang="pt-BR" sz="1800" dirty="0">
                <a:solidFill>
                  <a:srgbClr val="000000"/>
                </a:solidFill>
                <a:effectLst/>
                <a:latin typeface="Times New Roman" panose="02020603050405020304" pitchFamily="18" charset="0"/>
                <a:ea typeface="Calibri" panose="020F0502020204030204" pitchFamily="34" charset="0"/>
                <a:cs typeface="MinionPro-Regular"/>
              </a:rPr>
              <a:t>&gt;. Acesso em: 8 mar. 2016</a:t>
            </a:r>
            <a:endParaRPr lang="pt-BR" sz="1800" dirty="0">
              <a:solidFill>
                <a:srgbClr val="000000"/>
              </a:solidFill>
              <a:effectLst/>
              <a:latin typeface="MinionPro-Regular"/>
              <a:ea typeface="Calibri" panose="020F0502020204030204" pitchFamily="34" charset="0"/>
              <a:cs typeface="MinionPro-Regular"/>
            </a:endParaRPr>
          </a:p>
        </p:txBody>
      </p:sp>
    </p:spTree>
    <p:extLst>
      <p:ext uri="{BB962C8B-B14F-4D97-AF65-F5344CB8AC3E}">
        <p14:creationId xmlns:p14="http://schemas.microsoft.com/office/powerpoint/2010/main" val="40345373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687EAB-E57E-6EF3-69FA-DC09CC0FBE4A}"/>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2F3744AB-B5F3-60CD-787E-E8B795AD165E}"/>
              </a:ext>
            </a:extLst>
          </p:cNvPr>
          <p:cNvSpPr>
            <a:spLocks noGrp="1"/>
          </p:cNvSpPr>
          <p:nvPr>
            <p:ph idx="1"/>
          </p:nvPr>
        </p:nvSpPr>
        <p:spPr/>
        <p:txBody>
          <a:bodyPr>
            <a:normAutofit/>
          </a:bodyPr>
          <a:lstStyle/>
          <a:p>
            <a:pPr indent="304800" algn="just" fontAlgn="ctr">
              <a:lnSpc>
                <a:spcPct val="120000"/>
              </a:lnSpc>
              <a:spcAft>
                <a:spcPts val="700"/>
              </a:spcAft>
            </a:pPr>
            <a:r>
              <a:rPr lang="pt-BR" sz="32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 B. Cotrim Neto, 1957, </a:t>
            </a:r>
            <a:r>
              <a:rPr lang="pt-BR" sz="3200" i="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Da relação de trabalho como elemento de evolução social, pela qual propugna que só há um sentido do esforço da inteligência humana, que é o de alcançar, em concreto, a Justiça Social, </a:t>
            </a:r>
            <a:r>
              <a:rPr lang="pt-BR" sz="32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1957</a:t>
            </a:r>
          </a:p>
          <a:p>
            <a:pPr indent="0" algn="just" fontAlgn="ctr">
              <a:lnSpc>
                <a:spcPct val="120000"/>
              </a:lnSpc>
              <a:spcAft>
                <a:spcPts val="700"/>
              </a:spcAft>
              <a:buNone/>
            </a:pPr>
            <a:r>
              <a:rPr lang="pt-BR" sz="3200" i="1" kern="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pt-BR" sz="32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Tese de concurso à Cátedra de Direito do Trabalho, na Faculdade Nacional de Direito, no Rio de Janeiro)</a:t>
            </a:r>
            <a:endParaRPr lang="pt-BR" sz="3200" dirty="0">
              <a:solidFill>
                <a:srgbClr val="000000"/>
              </a:solidFill>
              <a:effectLst/>
              <a:latin typeface="MinionPro-Regular"/>
              <a:ea typeface="Calibri" panose="020F0502020204030204" pitchFamily="34" charset="0"/>
              <a:cs typeface="MinionPro-Regular"/>
            </a:endParaRPr>
          </a:p>
          <a:p>
            <a:endParaRPr lang="pt-BR" dirty="0"/>
          </a:p>
        </p:txBody>
      </p:sp>
    </p:spTree>
    <p:extLst>
      <p:ext uri="{BB962C8B-B14F-4D97-AF65-F5344CB8AC3E}">
        <p14:creationId xmlns:p14="http://schemas.microsoft.com/office/powerpoint/2010/main" val="34460636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678B950-59A5-21C3-6476-3C624DB81AF4}"/>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5FF9FD6E-555A-FC26-D2DA-09834CDFC088}"/>
              </a:ext>
            </a:extLst>
          </p:cNvPr>
          <p:cNvSpPr>
            <a:spLocks noGrp="1"/>
          </p:cNvSpPr>
          <p:nvPr>
            <p:ph idx="1"/>
          </p:nvPr>
        </p:nvSpPr>
        <p:spPr/>
        <p:txBody>
          <a:bodyPr>
            <a:normAutofit/>
          </a:bodyPr>
          <a:lstStyle/>
          <a:p>
            <a:r>
              <a:rPr lang="pt-BR" sz="3200" dirty="0"/>
              <a:t>Princípios do Direito do Trabalho</a:t>
            </a:r>
          </a:p>
          <a:p>
            <a:endParaRPr lang="pt-BR" sz="3200" dirty="0"/>
          </a:p>
          <a:p>
            <a:pPr marL="0" indent="0">
              <a:buNone/>
            </a:pPr>
            <a:r>
              <a:rPr lang="pt-BR" sz="3200" dirty="0"/>
              <a:t>- Estruturação do modo de produção capitalista</a:t>
            </a:r>
          </a:p>
          <a:p>
            <a:pPr marL="0" indent="0">
              <a:buNone/>
            </a:pPr>
            <a:r>
              <a:rPr lang="pt-BR" sz="3200" dirty="0"/>
              <a:t>- Reconhecimento da desigualdade material dos sujeitos</a:t>
            </a:r>
          </a:p>
          <a:p>
            <a:pPr marL="0" indent="0">
              <a:buNone/>
            </a:pPr>
            <a:r>
              <a:rPr lang="pt-BR" sz="3200" dirty="0"/>
              <a:t>- Proteção jurídica do trabalhador</a:t>
            </a:r>
          </a:p>
          <a:p>
            <a:pPr marL="0" indent="0">
              <a:buNone/>
            </a:pPr>
            <a:r>
              <a:rPr lang="pt-BR" sz="3200" dirty="0"/>
              <a:t>- Melhoria da condição social e econômica do trabalhador</a:t>
            </a:r>
          </a:p>
          <a:p>
            <a:pPr marL="0" indent="0">
              <a:buNone/>
            </a:pPr>
            <a:r>
              <a:rPr lang="pt-BR" sz="3200" dirty="0"/>
              <a:t>- Democratização das relações de trabalho</a:t>
            </a:r>
          </a:p>
        </p:txBody>
      </p:sp>
    </p:spTree>
    <p:extLst>
      <p:ext uri="{BB962C8B-B14F-4D97-AF65-F5344CB8AC3E}">
        <p14:creationId xmlns:p14="http://schemas.microsoft.com/office/powerpoint/2010/main" val="26641777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F4F831A-0E8C-6055-55A2-129B2541F1E7}"/>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C40C634B-A443-8992-30DA-3EF375B5465C}"/>
              </a:ext>
            </a:extLst>
          </p:cNvPr>
          <p:cNvSpPr>
            <a:spLocks noGrp="1"/>
          </p:cNvSpPr>
          <p:nvPr>
            <p:ph idx="1"/>
          </p:nvPr>
        </p:nvSpPr>
        <p:spPr/>
        <p:txBody>
          <a:bodyPr/>
          <a:lstStyle/>
          <a:p>
            <a:r>
              <a:rPr lang="pt-BR" sz="2800" dirty="0"/>
              <a:t>Técnicas de aplicação do Direito do Trabalho</a:t>
            </a:r>
          </a:p>
          <a:p>
            <a:endParaRPr lang="pt-BR" sz="2800" dirty="0"/>
          </a:p>
          <a:p>
            <a:pPr marL="0" indent="0">
              <a:buNone/>
            </a:pPr>
            <a:r>
              <a:rPr lang="pt-BR" sz="2800" dirty="0"/>
              <a:t>- Proteção: norma mais favorável; condição mais benéfica; in dubio pro operário</a:t>
            </a:r>
          </a:p>
          <a:p>
            <a:pPr marL="0" indent="0">
              <a:buNone/>
            </a:pPr>
            <a:r>
              <a:rPr lang="pt-BR" sz="2800" dirty="0"/>
              <a:t>- Primazia da realidade</a:t>
            </a:r>
          </a:p>
          <a:p>
            <a:pPr marL="0" indent="0">
              <a:buNone/>
            </a:pPr>
            <a:r>
              <a:rPr lang="pt-BR" sz="2800" dirty="0"/>
              <a:t>- Irrenunciabilidade</a:t>
            </a:r>
          </a:p>
          <a:p>
            <a:pPr marL="0" indent="0">
              <a:buNone/>
            </a:pPr>
            <a:r>
              <a:rPr lang="pt-BR" dirty="0"/>
              <a:t>- Continuidade da relação de emprego</a:t>
            </a:r>
          </a:p>
        </p:txBody>
      </p:sp>
    </p:spTree>
    <p:extLst>
      <p:ext uri="{BB962C8B-B14F-4D97-AF65-F5344CB8AC3E}">
        <p14:creationId xmlns:p14="http://schemas.microsoft.com/office/powerpoint/2010/main" val="645006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EE104F-FF1E-5ECB-9AA3-8B3A7924460C}"/>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C253FC42-6706-7ABB-49FD-803C87F85D1C}"/>
              </a:ext>
            </a:extLst>
          </p:cNvPr>
          <p:cNvSpPr>
            <a:spLocks noGrp="1"/>
          </p:cNvSpPr>
          <p:nvPr>
            <p:ph idx="1"/>
          </p:nvPr>
        </p:nvSpPr>
        <p:spPr/>
        <p:txBody>
          <a:bodyPr/>
          <a:lstStyle/>
          <a:p>
            <a:pPr algn="just">
              <a:lnSpc>
                <a:spcPct val="120000"/>
              </a:lnSpc>
            </a:pPr>
            <a:r>
              <a:rPr lang="fr-FR" sz="1800" kern="0" dirty="0">
                <a:solidFill>
                  <a:srgbClr val="000000"/>
                </a:solidFill>
                <a:effectLst/>
                <a:latin typeface="Times New Roman" panose="02020603050405020304" pitchFamily="18" charset="0"/>
                <a:ea typeface="Calibri" panose="020F0502020204030204" pitchFamily="34" charset="0"/>
              </a:rPr>
              <a:t>A. de Sampaio Dória, </a:t>
            </a:r>
            <a:r>
              <a:rPr lang="fr-FR" sz="1800" i="1" kern="0" dirty="0">
                <a:solidFill>
                  <a:srgbClr val="000000"/>
                </a:solidFill>
                <a:effectLst/>
                <a:latin typeface="Times New Roman" panose="02020603050405020304" pitchFamily="18" charset="0"/>
                <a:ea typeface="Calibri" panose="020F0502020204030204" pitchFamily="34" charset="0"/>
              </a:rPr>
              <a:t>Questão Social</a:t>
            </a:r>
            <a:r>
              <a:rPr lang="fr-FR" sz="1800" kern="0" dirty="0">
                <a:solidFill>
                  <a:srgbClr val="000000"/>
                </a:solidFill>
                <a:effectLst/>
                <a:latin typeface="Times New Roman" panose="02020603050405020304" pitchFamily="18" charset="0"/>
                <a:ea typeface="Calibri" panose="020F0502020204030204" pitchFamily="34" charset="0"/>
              </a:rPr>
              <a:t>, de 1922.</a:t>
            </a:r>
          </a:p>
          <a:p>
            <a:pPr algn="just">
              <a:lnSpc>
                <a:spcPct val="120000"/>
              </a:lnSpc>
            </a:pPr>
            <a:endParaRPr lang="fr-FR" sz="1800" kern="0" dirty="0">
              <a:solidFill>
                <a:srgbClr val="000000"/>
              </a:solidFill>
              <a:effectLst/>
              <a:latin typeface="Times New Roman" panose="02020603050405020304" pitchFamily="18" charset="0"/>
              <a:ea typeface="Calibri" panose="020F0502020204030204" pitchFamily="34" charset="0"/>
            </a:endParaRPr>
          </a:p>
          <a:p>
            <a:pPr algn="just">
              <a:lnSpc>
                <a:spcPct val="120000"/>
              </a:lnSpc>
            </a:pPr>
            <a:r>
              <a:rPr lang="fr-FR" sz="1800" kern="0" dirty="0">
                <a:solidFill>
                  <a:srgbClr val="000000"/>
                </a:solidFill>
                <a:effectLst/>
                <a:latin typeface="Times New Roman" panose="02020603050405020304" pitchFamily="18" charset="0"/>
                <a:ea typeface="Calibri" panose="020F0502020204030204" pitchFamily="34" charset="0"/>
              </a:rPr>
              <a:t>Identificação da questão social no Brasil </a:t>
            </a:r>
          </a:p>
          <a:p>
            <a:pPr algn="just">
              <a:lnSpc>
                <a:spcPct val="120000"/>
              </a:lnSpc>
            </a:pPr>
            <a:r>
              <a:rPr lang="fr-FR" sz="1800" kern="0" dirty="0">
                <a:solidFill>
                  <a:srgbClr val="000000"/>
                </a:solidFill>
                <a:latin typeface="Times New Roman" panose="02020603050405020304" pitchFamily="18" charset="0"/>
                <a:ea typeface="Calibri" panose="020F0502020204030204" pitchFamily="34" charset="0"/>
              </a:rPr>
              <a:t>P</a:t>
            </a:r>
            <a:r>
              <a:rPr lang="fr-FR" sz="1800" kern="0" dirty="0">
                <a:solidFill>
                  <a:srgbClr val="000000"/>
                </a:solidFill>
                <a:effectLst/>
                <a:latin typeface="Times New Roman" panose="02020603050405020304" pitchFamily="18" charset="0"/>
                <a:ea typeface="Calibri" panose="020F0502020204030204" pitchFamily="34" charset="0"/>
              </a:rPr>
              <a:t>rincípios científicos a se adotar na formação da legislação social do Brasil, destacando-se o princípio protetor</a:t>
            </a:r>
            <a:r>
              <a:rPr lang="pt-BR" dirty="0">
                <a:effectLst/>
              </a:rPr>
              <a:t> </a:t>
            </a:r>
          </a:p>
          <a:p>
            <a:pPr algn="just">
              <a:lnSpc>
                <a:spcPct val="120000"/>
              </a:lnSpc>
            </a:pPr>
            <a:r>
              <a:rPr lang="pt-BR" sz="1800" dirty="0">
                <a:solidFill>
                  <a:srgbClr val="000000"/>
                </a:solidFill>
                <a:effectLst/>
                <a:latin typeface="Times New Roman" panose="02020603050405020304" pitchFamily="18" charset="0"/>
                <a:ea typeface="Calibri" panose="020F0502020204030204" pitchFamily="34" charset="0"/>
                <a:cs typeface="MinionPro-Regular"/>
              </a:rPr>
              <a:t>DÓRIA, A. de Sampaio. </a:t>
            </a:r>
            <a:r>
              <a:rPr lang="pt-BR" sz="1800" i="1" dirty="0">
                <a:solidFill>
                  <a:srgbClr val="000000"/>
                </a:solidFill>
                <a:effectLst/>
                <a:latin typeface="Times New Roman" panose="02020603050405020304" pitchFamily="18" charset="0"/>
                <a:ea typeface="Calibri" panose="020F0502020204030204" pitchFamily="34" charset="0"/>
                <a:cs typeface="MinionPro-Regular"/>
              </a:rPr>
              <a:t>A Questão Social</a:t>
            </a:r>
            <a:r>
              <a:rPr lang="pt-BR" sz="1800" dirty="0">
                <a:solidFill>
                  <a:srgbClr val="000000"/>
                </a:solidFill>
                <a:effectLst/>
                <a:latin typeface="Times New Roman" panose="02020603050405020304" pitchFamily="18" charset="0"/>
                <a:ea typeface="Calibri" panose="020F0502020204030204" pitchFamily="34" charset="0"/>
                <a:cs typeface="MinionPro-Regular"/>
              </a:rPr>
              <a:t>: </a:t>
            </a:r>
            <a:r>
              <a:rPr lang="pt-BR" sz="1800" dirty="0" err="1">
                <a:solidFill>
                  <a:srgbClr val="000000"/>
                </a:solidFill>
                <a:effectLst/>
                <a:latin typeface="Times New Roman" panose="02020603050405020304" pitchFamily="18" charset="0"/>
                <a:ea typeface="Calibri" panose="020F0502020204030204" pitchFamily="34" charset="0"/>
                <a:cs typeface="MinionPro-Regular"/>
              </a:rPr>
              <a:t>quaes</a:t>
            </a:r>
            <a:r>
              <a:rPr lang="pt-BR" sz="1800" dirty="0">
                <a:solidFill>
                  <a:srgbClr val="000000"/>
                </a:solidFill>
                <a:effectLst/>
                <a:latin typeface="Times New Roman" panose="02020603050405020304" pitchFamily="18" charset="0"/>
                <a:ea typeface="Calibri" panose="020F0502020204030204" pitchFamily="34" charset="0"/>
                <a:cs typeface="MinionPro-Regular"/>
              </a:rPr>
              <a:t> os </a:t>
            </a:r>
            <a:r>
              <a:rPr lang="pt-BR" sz="1800" dirty="0" err="1">
                <a:solidFill>
                  <a:srgbClr val="000000"/>
                </a:solidFill>
                <a:effectLst/>
                <a:latin typeface="Times New Roman" panose="02020603050405020304" pitchFamily="18" charset="0"/>
                <a:ea typeface="Calibri" panose="020F0502020204030204" pitchFamily="34" charset="0"/>
                <a:cs typeface="MinionPro-Regular"/>
              </a:rPr>
              <a:t>principios</a:t>
            </a:r>
            <a:r>
              <a:rPr lang="pt-BR" sz="1800" dirty="0">
                <a:solidFill>
                  <a:srgbClr val="000000"/>
                </a:solidFill>
                <a:effectLst/>
                <a:latin typeface="Times New Roman" panose="02020603050405020304" pitchFamily="18" charset="0"/>
                <a:ea typeface="Calibri" panose="020F0502020204030204" pitchFamily="34" charset="0"/>
                <a:cs typeface="MinionPro-Regular"/>
              </a:rPr>
              <a:t> </a:t>
            </a:r>
            <a:r>
              <a:rPr lang="pt-BR" sz="1800" dirty="0" err="1">
                <a:solidFill>
                  <a:srgbClr val="000000"/>
                </a:solidFill>
                <a:effectLst/>
                <a:latin typeface="Times New Roman" panose="02020603050405020304" pitchFamily="18" charset="0"/>
                <a:ea typeface="Calibri" panose="020F0502020204030204" pitchFamily="34" charset="0"/>
                <a:cs typeface="MinionPro-Regular"/>
              </a:rPr>
              <a:t>scientificos</a:t>
            </a:r>
            <a:r>
              <a:rPr lang="pt-BR" sz="1800" dirty="0">
                <a:solidFill>
                  <a:srgbClr val="000000"/>
                </a:solidFill>
                <a:effectLst/>
                <a:latin typeface="Times New Roman" panose="02020603050405020304" pitchFamily="18" charset="0"/>
                <a:ea typeface="Calibri" panose="020F0502020204030204" pitchFamily="34" charset="0"/>
                <a:cs typeface="MinionPro-Regular"/>
              </a:rPr>
              <a:t> a adoptar na formação da legislação social do Brasil. Dissertação de concurso para o lugar de lente substituto na 5</a:t>
            </a:r>
            <a:r>
              <a:rPr lang="pt-BR" sz="1800" dirty="0">
                <a:solidFill>
                  <a:srgbClr val="000000"/>
                </a:solidFill>
                <a:effectLst/>
                <a:latin typeface="Palatino Linotype" panose="02040502050505030304" pitchFamily="18" charset="0"/>
                <a:ea typeface="Calibri" panose="020F0502020204030204" pitchFamily="34" charset="0"/>
                <a:cs typeface="Palatino Linotype" panose="02040502050505030304" pitchFamily="18" charset="0"/>
              </a:rPr>
              <a:t>ª</a:t>
            </a:r>
            <a:r>
              <a:rPr lang="pt-BR" sz="1800" dirty="0">
                <a:solidFill>
                  <a:srgbClr val="000000"/>
                </a:solidFill>
                <a:effectLst/>
                <a:latin typeface="Times New Roman" panose="02020603050405020304" pitchFamily="18" charset="0"/>
                <a:ea typeface="Calibri" panose="020F0502020204030204" pitchFamily="34" charset="0"/>
                <a:cs typeface="MinionPro-Regular"/>
              </a:rPr>
              <a:t> secção na Faculdade de Direito da USP, São Paulo, Off. </a:t>
            </a:r>
            <a:r>
              <a:rPr lang="pt-BR" sz="1800" dirty="0" err="1">
                <a:solidFill>
                  <a:srgbClr val="000000"/>
                </a:solidFill>
                <a:effectLst/>
                <a:latin typeface="Times New Roman" panose="02020603050405020304" pitchFamily="18" charset="0"/>
                <a:ea typeface="Calibri" panose="020F0502020204030204" pitchFamily="34" charset="0"/>
                <a:cs typeface="MinionPro-Regular"/>
              </a:rPr>
              <a:t>Graph</a:t>
            </a:r>
            <a:r>
              <a:rPr lang="pt-BR" sz="1800" dirty="0">
                <a:solidFill>
                  <a:srgbClr val="000000"/>
                </a:solidFill>
                <a:effectLst/>
                <a:latin typeface="Times New Roman" panose="02020603050405020304" pitchFamily="18" charset="0"/>
                <a:ea typeface="Calibri" panose="020F0502020204030204" pitchFamily="34" charset="0"/>
                <a:cs typeface="MinionPro-Regular"/>
              </a:rPr>
              <a:t>. Monteiro Lobato &amp; C., 1922.</a:t>
            </a:r>
            <a:endParaRPr lang="pt-BR" sz="1800" dirty="0">
              <a:solidFill>
                <a:srgbClr val="000000"/>
              </a:solidFill>
              <a:effectLst/>
              <a:latin typeface="MinionPro-Regular"/>
              <a:ea typeface="Calibri" panose="020F0502020204030204" pitchFamily="34" charset="0"/>
              <a:cs typeface="MinionPro-Regular"/>
            </a:endParaRPr>
          </a:p>
          <a:p>
            <a:pPr algn="just">
              <a:lnSpc>
                <a:spcPct val="120000"/>
              </a:lnSpc>
            </a:pPr>
            <a:r>
              <a:rPr lang="en-US" sz="1800" dirty="0">
                <a:solidFill>
                  <a:srgbClr val="000000"/>
                </a:solidFill>
                <a:effectLst/>
                <a:latin typeface="MinionPro-Regular"/>
                <a:ea typeface="Calibri" panose="020F0502020204030204" pitchFamily="34" charset="0"/>
                <a:cs typeface="MinionPro-Regular"/>
              </a:rPr>
              <a:t> </a:t>
            </a:r>
            <a:endParaRPr lang="pt-BR" sz="1800" dirty="0">
              <a:solidFill>
                <a:srgbClr val="000000"/>
              </a:solidFill>
              <a:effectLst/>
              <a:latin typeface="MinionPro-Regular"/>
              <a:ea typeface="Calibri" panose="020F0502020204030204" pitchFamily="34" charset="0"/>
              <a:cs typeface="MinionPro-Regular"/>
            </a:endParaRPr>
          </a:p>
          <a:p>
            <a:endParaRPr lang="pt-BR" dirty="0"/>
          </a:p>
        </p:txBody>
      </p:sp>
    </p:spTree>
    <p:extLst>
      <p:ext uri="{BB962C8B-B14F-4D97-AF65-F5344CB8AC3E}">
        <p14:creationId xmlns:p14="http://schemas.microsoft.com/office/powerpoint/2010/main" val="10466710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B0A3FF-B2E6-FEEF-0433-4B91CEBAE2FA}"/>
              </a:ext>
            </a:extLst>
          </p:cNvPr>
          <p:cNvSpPr>
            <a:spLocks noGrp="1"/>
          </p:cNvSpPr>
          <p:nvPr>
            <p:ph type="title"/>
          </p:nvPr>
        </p:nvSpPr>
        <p:spPr/>
        <p:txBody>
          <a:bodyPr/>
          <a:lstStyle/>
          <a:p>
            <a:endParaRPr lang="pt-BR" dirty="0"/>
          </a:p>
        </p:txBody>
      </p:sp>
      <p:sp>
        <p:nvSpPr>
          <p:cNvPr id="3" name="Espaço Reservado para Conteúdo 2">
            <a:extLst>
              <a:ext uri="{FF2B5EF4-FFF2-40B4-BE49-F238E27FC236}">
                <a16:creationId xmlns:a16="http://schemas.microsoft.com/office/drawing/2014/main" id="{F2C844F1-3565-F8A2-9758-990F0D942306}"/>
              </a:ext>
            </a:extLst>
          </p:cNvPr>
          <p:cNvSpPr>
            <a:spLocks noGrp="1"/>
          </p:cNvSpPr>
          <p:nvPr>
            <p:ph idx="1"/>
          </p:nvPr>
        </p:nvSpPr>
        <p:spPr/>
        <p:txBody>
          <a:bodyPr/>
          <a:lstStyle/>
          <a:p>
            <a:endParaRPr lang="pt-BR" dirty="0"/>
          </a:p>
          <a:p>
            <a:r>
              <a:rPr lang="pt-BR" dirty="0"/>
              <a:t>Coletivização das relações</a:t>
            </a:r>
          </a:p>
          <a:p>
            <a:endParaRPr lang="pt-BR" dirty="0"/>
          </a:p>
          <a:p>
            <a:r>
              <a:rPr lang="pt-BR" dirty="0"/>
              <a:t>Ordem pública</a:t>
            </a:r>
          </a:p>
          <a:p>
            <a:endParaRPr lang="pt-BR" dirty="0"/>
          </a:p>
          <a:p>
            <a:r>
              <a:rPr lang="pt-BR" dirty="0"/>
              <a:t>Limitação do poder econômico</a:t>
            </a:r>
          </a:p>
          <a:p>
            <a:pPr marL="0" indent="0">
              <a:buNone/>
            </a:pPr>
            <a:endParaRPr lang="pt-BR" dirty="0"/>
          </a:p>
          <a:p>
            <a:pPr marL="0" indent="0">
              <a:buNone/>
            </a:pPr>
            <a:endParaRPr lang="pt-BR" dirty="0"/>
          </a:p>
        </p:txBody>
      </p:sp>
    </p:spTree>
    <p:extLst>
      <p:ext uri="{BB962C8B-B14F-4D97-AF65-F5344CB8AC3E}">
        <p14:creationId xmlns:p14="http://schemas.microsoft.com/office/powerpoint/2010/main" val="304171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A53FA1-1B7E-CB50-E4AC-2100DADF02E0}"/>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19271AC2-1CEF-E677-857E-C20717B83E58}"/>
              </a:ext>
            </a:extLst>
          </p:cNvPr>
          <p:cNvSpPr>
            <a:spLocks noGrp="1"/>
          </p:cNvSpPr>
          <p:nvPr>
            <p:ph idx="1"/>
          </p:nvPr>
        </p:nvSpPr>
        <p:spPr/>
        <p:txBody>
          <a:bodyPr/>
          <a:lstStyle/>
          <a:p>
            <a:r>
              <a:rPr lang="pt-BR" kern="0" dirty="0">
                <a:solidFill>
                  <a:srgbClr val="000000"/>
                </a:solidFill>
                <a:effectLst/>
                <a:latin typeface="Times New Roman" panose="02020603050405020304" pitchFamily="18" charset="0"/>
                <a:ea typeface="Calibri" panose="020F0502020204030204" pitchFamily="34" charset="0"/>
              </a:rPr>
              <a:t>Pedro Xisto, “Fundamentos e Finalidade Econômico-sociais do Direito Civil”, 1923</a:t>
            </a:r>
          </a:p>
          <a:p>
            <a:pPr marL="0" indent="0">
              <a:buNone/>
            </a:pPr>
            <a:r>
              <a:rPr lang="pt-BR" kern="0" dirty="0">
                <a:solidFill>
                  <a:srgbClr val="000000"/>
                </a:solidFill>
                <a:effectLst/>
                <a:latin typeface="Times New Roman" panose="02020603050405020304" pitchFamily="18" charset="0"/>
                <a:ea typeface="Calibri" panose="020F0502020204030204" pitchFamily="34" charset="0"/>
              </a:rPr>
              <a:t>(tese defendida na Faculdade de Direito do Recife, em concurso à livre-docência de direito civil)</a:t>
            </a:r>
          </a:p>
          <a:p>
            <a:endParaRPr lang="pt-BR" kern="0" dirty="0">
              <a:solidFill>
                <a:srgbClr val="000000"/>
              </a:solidFill>
              <a:latin typeface="Times New Roman" panose="02020603050405020304" pitchFamily="18" charset="0"/>
            </a:endParaRPr>
          </a:p>
          <a:p>
            <a:r>
              <a:rPr lang="pt-BR" kern="0" dirty="0">
                <a:solidFill>
                  <a:srgbClr val="000000"/>
                </a:solidFill>
                <a:effectLst/>
                <a:latin typeface="Times New Roman" panose="02020603050405020304" pitchFamily="18" charset="0"/>
                <a:ea typeface="Calibri" panose="020F0502020204030204" pitchFamily="34" charset="0"/>
              </a:rPr>
              <a:t>O autor tenta demonstrar que a questão social deve ser cuidada no âmbito do direito civil, opondo-se, portanto, à ideia da criação de um outro ramo do direito para tratar da questão social.</a:t>
            </a:r>
          </a:p>
          <a:p>
            <a:endParaRPr lang="pt-BR" sz="1800" kern="0" dirty="0">
              <a:solidFill>
                <a:srgbClr val="000000"/>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604228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49A3CC-7357-5663-8521-8DC761A0D054}"/>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4F2A80A7-33FA-2400-5C58-71B64F7E1AD2}"/>
              </a:ext>
            </a:extLst>
          </p:cNvPr>
          <p:cNvSpPr>
            <a:spLocks noGrp="1"/>
          </p:cNvSpPr>
          <p:nvPr>
            <p:ph idx="1"/>
          </p:nvPr>
        </p:nvSpPr>
        <p:spPr/>
        <p:txBody>
          <a:bodyPr>
            <a:normAutofit/>
          </a:bodyPr>
          <a:lstStyle/>
          <a:p>
            <a:r>
              <a:rPr lang="pt-BR" dirty="0">
                <a:effectLst/>
                <a:latin typeface="Times New Roman" panose="02020603050405020304" pitchFamily="18" charset="0"/>
                <a:ea typeface="Calibri" panose="020F0502020204030204" pitchFamily="34" charset="0"/>
              </a:rPr>
              <a:t>FERREIRA, Waldemar. </a:t>
            </a:r>
            <a:r>
              <a:rPr lang="pt-BR" i="1" dirty="0">
                <a:effectLst/>
                <a:latin typeface="Times New Roman" panose="02020603050405020304" pitchFamily="18" charset="0"/>
                <a:ea typeface="Calibri" panose="020F0502020204030204" pitchFamily="34" charset="0"/>
              </a:rPr>
              <a:t>Princípios de legislação social e direito judiciário do trabalho</a:t>
            </a:r>
            <a:r>
              <a:rPr lang="pt-BR" dirty="0">
                <a:effectLst/>
                <a:latin typeface="Times New Roman" panose="02020603050405020304" pitchFamily="18" charset="0"/>
                <a:ea typeface="Calibri" panose="020F0502020204030204" pitchFamily="34" charset="0"/>
              </a:rPr>
              <a:t>. V. I. São Paulo: São Paulo Editora, 1938.</a:t>
            </a:r>
          </a:p>
          <a:p>
            <a:endParaRPr lang="pt-BR" dirty="0">
              <a:latin typeface="Times New Roman" panose="02020603050405020304" pitchFamily="18" charset="0"/>
            </a:endParaRPr>
          </a:p>
          <a:p>
            <a:endParaRPr lang="pt-BR" dirty="0">
              <a:latin typeface="Times New Roman" panose="02020603050405020304" pitchFamily="18" charset="0"/>
            </a:endParaRPr>
          </a:p>
          <a:p>
            <a:r>
              <a:rPr lang="pt-BR" dirty="0">
                <a:effectLst/>
                <a:latin typeface="Times New Roman" panose="02020603050405020304" pitchFamily="18" charset="0"/>
                <a:ea typeface="Calibri" panose="020F0502020204030204" pitchFamily="34" charset="0"/>
              </a:rPr>
              <a:t>VIANA, Oliveira. </a:t>
            </a:r>
            <a:r>
              <a:rPr lang="pt-BR" i="1" dirty="0">
                <a:effectLst/>
                <a:latin typeface="Times New Roman" panose="02020603050405020304" pitchFamily="18" charset="0"/>
                <a:ea typeface="Calibri" panose="020F0502020204030204" pitchFamily="34" charset="0"/>
              </a:rPr>
              <a:t>Problemas de direito corporativo</a:t>
            </a:r>
            <a:r>
              <a:rPr lang="pt-BR" dirty="0">
                <a:effectLst/>
                <a:latin typeface="Times New Roman" panose="02020603050405020304" pitchFamily="18" charset="0"/>
                <a:ea typeface="Calibri" panose="020F0502020204030204" pitchFamily="34" charset="0"/>
              </a:rPr>
              <a:t>. São Paulo: Livraria José Olympio, 1938.</a:t>
            </a:r>
          </a:p>
          <a:p>
            <a:endParaRPr lang="pt-BR" dirty="0">
              <a:latin typeface="Times New Roman" panose="02020603050405020304" pitchFamily="18" charset="0"/>
            </a:endParaRPr>
          </a:p>
          <a:p>
            <a:endParaRPr lang="pt-BR" dirty="0">
              <a:latin typeface="Times New Roman" panose="02020603050405020304" pitchFamily="18" charset="0"/>
            </a:endParaRPr>
          </a:p>
          <a:p>
            <a:r>
              <a:rPr lang="pt-BR" dirty="0">
                <a:latin typeface="Times New Roman" panose="02020603050405020304" pitchFamily="18" charset="0"/>
              </a:rPr>
              <a:t>Debate sobre a Justiça do Trabalho e o poder normativo</a:t>
            </a:r>
            <a:endParaRPr lang="pt-BR" dirty="0"/>
          </a:p>
        </p:txBody>
      </p:sp>
    </p:spTree>
    <p:extLst>
      <p:ext uri="{BB962C8B-B14F-4D97-AF65-F5344CB8AC3E}">
        <p14:creationId xmlns:p14="http://schemas.microsoft.com/office/powerpoint/2010/main" val="1768294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E87934-F24C-8E1F-D5ED-396877110E3E}"/>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732B48D4-8ECA-CB99-9325-B0FC7C8E660F}"/>
              </a:ext>
            </a:extLst>
          </p:cNvPr>
          <p:cNvSpPr>
            <a:spLocks noGrp="1"/>
          </p:cNvSpPr>
          <p:nvPr>
            <p:ph idx="1"/>
          </p:nvPr>
        </p:nvSpPr>
        <p:spPr/>
        <p:txBody>
          <a:bodyPr>
            <a:normAutofit fontScale="92500" lnSpcReduction="10000"/>
          </a:bodyPr>
          <a:lstStyle/>
          <a:p>
            <a:pPr indent="304800" algn="just" fontAlgn="ctr">
              <a:lnSpc>
                <a:spcPct val="120000"/>
              </a:lnSpc>
              <a:spcAft>
                <a:spcPts val="620"/>
              </a:spcAft>
            </a:pPr>
            <a:r>
              <a:rPr lang="pt-BR" sz="18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Waldemar Ferreira, crítico à institucionalização de um poder normativo na Justiça do Trabalho, não deixa de reconhecer a especialidade da Justiça do Trabalho em face da existência do novo Direito, o Direito do Trabalho:</a:t>
            </a:r>
            <a:endParaRPr lang="pt-BR" sz="1800" kern="1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fontAlgn="ctr">
              <a:lnSpc>
                <a:spcPct val="120000"/>
              </a:lnSpc>
              <a:spcAft>
                <a:spcPts val="620"/>
              </a:spcAft>
              <a:buNone/>
            </a:pPr>
            <a:r>
              <a:rPr lang="pt-BR" sz="18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“As questões entre empregadores e empregados não são, em verdade, regidas pela legislação social, como se diz no texto constitucional, mas pela legislação do trabalho. </a:t>
            </a:r>
            <a:endParaRPr lang="pt-BR" sz="1800" kern="1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fontAlgn="ctr">
              <a:lnSpc>
                <a:spcPct val="120000"/>
              </a:lnSpc>
              <a:spcAft>
                <a:spcPts val="620"/>
              </a:spcAft>
              <a:buNone/>
            </a:pPr>
            <a:r>
              <a:rPr lang="pt-BR" sz="1800" kern="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É o direito do trabalho, no sentir de um tratadista italiano de nossos dias, a disciplina da prestação da obra subordinada seja do ponto de vista coletivo, seja do ponto de vista individual, e seja ainda quando, por exemplo, os sindicatos de categorias ajustam pactos coletivos, a serem obedecidos em determinado ramo da atividade profissional, ou quando esses pactos se amoldam, se particularizam e se individualizam nos contratos individuais, que possam ter valor e eficácia jurídica no que </a:t>
            </a:r>
            <a:r>
              <a:rPr lang="pt-BR" sz="1800" kern="0" spc="-1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consôem</a:t>
            </a:r>
            <a:r>
              <a:rPr lang="pt-BR" sz="1800" kern="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com os contratos coletivos.”</a:t>
            </a:r>
            <a:endParaRPr lang="pt-B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pPr>
            <a:r>
              <a:rPr lang="pt-BR" sz="1800" dirty="0">
                <a:solidFill>
                  <a:srgbClr val="000000"/>
                </a:solidFill>
                <a:effectLst/>
                <a:latin typeface="Times New Roman" panose="02020603050405020304" pitchFamily="18" charset="0"/>
                <a:ea typeface="Calibri" panose="020F0502020204030204" pitchFamily="34" charset="0"/>
                <a:cs typeface="MinionPro-Regular"/>
              </a:rPr>
              <a:t>FERREIRA, Waldemar. </a:t>
            </a:r>
            <a:r>
              <a:rPr lang="pt-BR" sz="1800" i="1" dirty="0">
                <a:solidFill>
                  <a:srgbClr val="000000"/>
                </a:solidFill>
                <a:effectLst/>
                <a:latin typeface="Times New Roman" panose="02020603050405020304" pitchFamily="18" charset="0"/>
                <a:ea typeface="Calibri" panose="020F0502020204030204" pitchFamily="34" charset="0"/>
                <a:cs typeface="MinionPro-Regular"/>
              </a:rPr>
              <a:t>Princípios de legislação social e direito judiciário do trabalho</a:t>
            </a:r>
            <a:r>
              <a:rPr lang="pt-BR" sz="1800" dirty="0">
                <a:solidFill>
                  <a:srgbClr val="000000"/>
                </a:solidFill>
                <a:effectLst/>
                <a:latin typeface="Times New Roman" panose="02020603050405020304" pitchFamily="18" charset="0"/>
                <a:ea typeface="Calibri" panose="020F0502020204030204" pitchFamily="34" charset="0"/>
                <a:cs typeface="MinionPro-Regular"/>
              </a:rPr>
              <a:t>. V. I. São Paulo: São Paulo Editora, 1938. p. 143.</a:t>
            </a:r>
            <a:endParaRPr lang="pt-BR" sz="1800" dirty="0">
              <a:solidFill>
                <a:srgbClr val="000000"/>
              </a:solidFill>
              <a:effectLst/>
              <a:latin typeface="MinionPro-Regular"/>
              <a:ea typeface="Calibri" panose="020F0502020204030204" pitchFamily="34" charset="0"/>
              <a:cs typeface="MinionPro-Regular"/>
            </a:endParaRPr>
          </a:p>
          <a:p>
            <a:pPr algn="just">
              <a:lnSpc>
                <a:spcPct val="120000"/>
              </a:lnSpc>
            </a:pPr>
            <a:r>
              <a:rPr lang="en-US" sz="1800" dirty="0">
                <a:solidFill>
                  <a:srgbClr val="000000"/>
                </a:solidFill>
                <a:effectLst/>
                <a:latin typeface="MinionPro-Regular"/>
                <a:ea typeface="Calibri" panose="020F0502020204030204" pitchFamily="34" charset="0"/>
                <a:cs typeface="MinionPro-Regular"/>
              </a:rPr>
              <a:t> </a:t>
            </a:r>
            <a:endParaRPr lang="pt-BR" sz="1800" dirty="0">
              <a:solidFill>
                <a:srgbClr val="000000"/>
              </a:solidFill>
              <a:effectLst/>
              <a:latin typeface="MinionPro-Regular"/>
              <a:ea typeface="Calibri" panose="020F0502020204030204" pitchFamily="34" charset="0"/>
              <a:cs typeface="MinionPro-Regular"/>
            </a:endParaRPr>
          </a:p>
          <a:p>
            <a:endParaRPr lang="pt-BR" dirty="0"/>
          </a:p>
        </p:txBody>
      </p:sp>
    </p:spTree>
    <p:extLst>
      <p:ext uri="{BB962C8B-B14F-4D97-AF65-F5344CB8AC3E}">
        <p14:creationId xmlns:p14="http://schemas.microsoft.com/office/powerpoint/2010/main" val="3916759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E35425-E512-9E36-12D5-61ED2AF8EDED}"/>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487551E8-AC3D-E8BC-5682-9D3B4E49DD20}"/>
              </a:ext>
            </a:extLst>
          </p:cNvPr>
          <p:cNvSpPr>
            <a:spLocks noGrp="1"/>
          </p:cNvSpPr>
          <p:nvPr>
            <p:ph idx="1"/>
          </p:nvPr>
        </p:nvSpPr>
        <p:spPr/>
        <p:txBody>
          <a:bodyPr>
            <a:normAutofit fontScale="92500" lnSpcReduction="20000"/>
          </a:bodyPr>
          <a:lstStyle/>
          <a:p>
            <a:r>
              <a:rPr lang="pt-BR" kern="0" dirty="0">
                <a:solidFill>
                  <a:srgbClr val="000000"/>
                </a:solidFill>
                <a:effectLst/>
                <a:latin typeface="Times New Roman" panose="02020603050405020304" pitchFamily="18" charset="0"/>
                <a:ea typeface="Calibri" panose="020F0502020204030204" pitchFamily="34" charset="0"/>
              </a:rPr>
              <a:t>Albertino Moreira, Dissertação à cadeira de Legislação Social na Faculdade de Direito da Universidade de São Paulo, 1938</a:t>
            </a:r>
          </a:p>
          <a:p>
            <a:endParaRPr lang="pt-BR" kern="0" dirty="0">
              <a:solidFill>
                <a:srgbClr val="000000"/>
              </a:solidFill>
              <a:latin typeface="Times New Roman" panose="02020603050405020304" pitchFamily="18" charset="0"/>
            </a:endParaRPr>
          </a:p>
          <a:p>
            <a:pPr marL="457200" algn="just" fontAlgn="ctr">
              <a:lnSpc>
                <a:spcPct val="120000"/>
              </a:lnSpc>
              <a:spcAft>
                <a:spcPts val="600"/>
              </a:spcAft>
            </a:pPr>
            <a:r>
              <a:rPr lang="pt-BR" sz="28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“Na França, consoante RIPERT informa, exagerando, os professores não querem saber desse direito, não o ensinam e os tratados de direito civil não lhe dão quase </a:t>
            </a:r>
            <a:r>
              <a:rPr lang="pt-BR" sz="2800" kern="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importancia</a:t>
            </a:r>
            <a:r>
              <a:rPr lang="pt-BR" sz="28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Os civilistas dizem, entre si, que já é tempo disso acabar — essa mania de direito novo — para que se volte ao direito comum, e enquanto eles se lamentam diante do eclipse dos grandes princípios desse direito que lhes é tão caro, as tais leis de exceção aumentam, incessantemente, de numero, e governam, já, toda a vida civil contemporânea.”</a:t>
            </a:r>
            <a:endParaRPr lang="pt-BR"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120667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076403-4BF9-8959-FD53-FF25EFB6981C}"/>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225DEF6F-423E-D799-6FAF-C20367596E4C}"/>
              </a:ext>
            </a:extLst>
          </p:cNvPr>
          <p:cNvSpPr>
            <a:spLocks noGrp="1"/>
          </p:cNvSpPr>
          <p:nvPr>
            <p:ph idx="1"/>
          </p:nvPr>
        </p:nvSpPr>
        <p:spPr/>
        <p:txBody>
          <a:bodyPr>
            <a:normAutofit/>
          </a:bodyPr>
          <a:lstStyle/>
          <a:p>
            <a:pPr marL="457200" algn="just" fontAlgn="ctr">
              <a:lnSpc>
                <a:spcPct val="120000"/>
              </a:lnSpc>
              <a:spcAft>
                <a:spcPts val="620"/>
              </a:spcAft>
            </a:pPr>
            <a:r>
              <a:rPr lang="pt-BR" sz="20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“É por isso que, entre todos, queremos reverenciar o Sr. CLOVIS BEVILAQUA, o nosso grande civilista. Ele próprio, encanecido no estudo do direito, se se intimidou diante das bruscas mutações jurídicas, tem procurado, no entanto, dia por dia, se afeiçoar, acomodar o seu lúcido espírito, dentro do espírito moderno, dentro do panorama social contemporâneo. A sua formosa conferencia, pronunciada na noite de 11 de agosto de 1937, na solenidade promovida pelo ‘Centro </a:t>
            </a:r>
            <a:r>
              <a:rPr lang="pt-BR" sz="2000" kern="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Academico</a:t>
            </a:r>
            <a:r>
              <a:rPr lang="pt-BR" sz="20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XI de Agosto’, revela o pleno conhecimento dos problemas da época e indica alguns meios de solução: — ‘distribuição equitativa das </a:t>
            </a:r>
            <a:r>
              <a:rPr lang="pt-BR" sz="2000" kern="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riquêsas</a:t>
            </a:r>
            <a:r>
              <a:rPr lang="pt-BR" sz="20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produzidas, entre os elementos que concorrem para a sua produção; a natureza, o capital e o trabalho. Para o efeito da distribuição das </a:t>
            </a:r>
            <a:r>
              <a:rPr lang="pt-BR" sz="2000" kern="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riquêsas</a:t>
            </a:r>
            <a:r>
              <a:rPr lang="pt-BR" sz="20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entra em conta </a:t>
            </a:r>
            <a:r>
              <a:rPr lang="pt-BR" sz="2000" kern="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sómente</a:t>
            </a:r>
            <a:r>
              <a:rPr lang="pt-BR" sz="20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entende-se, da natureza, a porção apropriada’.”</a:t>
            </a:r>
            <a:r>
              <a:rPr lang="en-US" sz="1800" dirty="0">
                <a:solidFill>
                  <a:srgbClr val="000000"/>
                </a:solidFill>
                <a:effectLst/>
                <a:latin typeface="MinionPro-Regular"/>
                <a:ea typeface="Calibri" panose="020F0502020204030204" pitchFamily="34" charset="0"/>
                <a:cs typeface="MinionPro-Regular"/>
              </a:rPr>
              <a:t> </a:t>
            </a:r>
            <a:endParaRPr lang="pt-BR" sz="1800" dirty="0">
              <a:solidFill>
                <a:srgbClr val="000000"/>
              </a:solidFill>
              <a:effectLst/>
              <a:latin typeface="MinionPro-Regular"/>
              <a:ea typeface="Calibri" panose="020F0502020204030204" pitchFamily="34" charset="0"/>
              <a:cs typeface="MinionPro-Regular"/>
            </a:endParaRPr>
          </a:p>
          <a:p>
            <a:endParaRPr lang="pt-BR" dirty="0"/>
          </a:p>
        </p:txBody>
      </p:sp>
    </p:spTree>
    <p:extLst>
      <p:ext uri="{BB962C8B-B14F-4D97-AF65-F5344CB8AC3E}">
        <p14:creationId xmlns:p14="http://schemas.microsoft.com/office/powerpoint/2010/main" val="652140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FB3411-D6FC-93BE-92A3-BD32488DB196}"/>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2403C749-C1E3-CFEB-F2E2-F081376956A5}"/>
              </a:ext>
            </a:extLst>
          </p:cNvPr>
          <p:cNvSpPr>
            <a:spLocks noGrp="1"/>
          </p:cNvSpPr>
          <p:nvPr>
            <p:ph idx="1"/>
          </p:nvPr>
        </p:nvSpPr>
        <p:spPr/>
        <p:txBody>
          <a:bodyPr>
            <a:normAutofit fontScale="92500" lnSpcReduction="10000"/>
          </a:bodyPr>
          <a:lstStyle/>
          <a:p>
            <a:pPr indent="304800" algn="just" fontAlgn="ctr">
              <a:lnSpc>
                <a:spcPct val="120000"/>
              </a:lnSpc>
              <a:spcAft>
                <a:spcPts val="620"/>
              </a:spcAft>
            </a:pPr>
            <a:r>
              <a:rPr lang="pt-BR" sz="1800" kern="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Na defesa do Direito Social, que seria uma nova fase do Direito Civil, notabiliza-se a obra de Orlando Gomes, cujo título, contraditoriamente, é: </a:t>
            </a:r>
            <a:r>
              <a:rPr lang="pt-BR" sz="1800" i="1" kern="0" spc="1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Direito do Trabalh</a:t>
            </a:r>
            <a:r>
              <a:rPr lang="pt-BR" sz="1800" i="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a:t>
            </a:r>
            <a:r>
              <a:rPr lang="pt-BR" sz="18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pt-BR" sz="1800" kern="1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fontAlgn="ctr">
              <a:lnSpc>
                <a:spcPct val="120000"/>
              </a:lnSpc>
              <a:spcAft>
                <a:spcPts val="620"/>
              </a:spcAft>
              <a:buNone/>
            </a:pPr>
            <a:r>
              <a:rPr lang="pt-BR" sz="18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Dizia o autor que a legislação trabalhista é “o mais importante processo normativo da socialização do Direito”. De fato, o autor negava-se a tratar de uma simples especialização das disciplinas jurídicas, pois se “os princípios que a informam contrariam os postulados fundamentais do sistema jurídico tradicional”, não se poderia negar que as leis sociais estariam exercendo uma profunda influência na evolução do Direito como um todo. Assim, estaria em processo a constituição de uma nova ordem jurídica inteiramente distinta, que sofrerá “o influxo marcante do espírito que anima a legislação do trabalho”.</a:t>
            </a:r>
            <a:endParaRPr lang="pt-B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pPr>
            <a:r>
              <a:rPr lang="pt-BR" sz="1800" dirty="0">
                <a:solidFill>
                  <a:srgbClr val="000000"/>
                </a:solidFill>
                <a:effectLst/>
                <a:latin typeface="Times New Roman" panose="02020603050405020304" pitchFamily="18" charset="0"/>
                <a:ea typeface="Calibri" panose="020F0502020204030204" pitchFamily="34" charset="0"/>
                <a:cs typeface="MinionPro-Regular"/>
              </a:rPr>
              <a:t>GOMES, Orlando. </a:t>
            </a:r>
            <a:r>
              <a:rPr lang="pt-BR" sz="1800" i="1" dirty="0">
                <a:solidFill>
                  <a:srgbClr val="000000"/>
                </a:solidFill>
                <a:effectLst/>
                <a:latin typeface="Times New Roman" panose="02020603050405020304" pitchFamily="18" charset="0"/>
                <a:ea typeface="Calibri" panose="020F0502020204030204" pitchFamily="34" charset="0"/>
                <a:cs typeface="MinionPro-Regular"/>
              </a:rPr>
              <a:t>Direito do trabalho</a:t>
            </a:r>
            <a:r>
              <a:rPr lang="pt-BR" sz="1800" dirty="0">
                <a:solidFill>
                  <a:srgbClr val="000000"/>
                </a:solidFill>
                <a:effectLst/>
                <a:latin typeface="Times New Roman" panose="02020603050405020304" pitchFamily="18" charset="0"/>
                <a:ea typeface="Calibri" panose="020F0502020204030204" pitchFamily="34" charset="0"/>
                <a:cs typeface="MinionPro-Regular"/>
              </a:rPr>
              <a:t>. Bahia: Edições Fórum, 1941.</a:t>
            </a:r>
            <a:endParaRPr lang="pt-BR" sz="1800" dirty="0">
              <a:solidFill>
                <a:srgbClr val="000000"/>
              </a:solidFill>
              <a:effectLst/>
              <a:latin typeface="MinionPro-Regular"/>
              <a:ea typeface="Calibri" panose="020F0502020204030204" pitchFamily="34" charset="0"/>
              <a:cs typeface="MinionPro-Regular"/>
            </a:endParaRPr>
          </a:p>
          <a:p>
            <a:pPr marL="0" indent="0" algn="just">
              <a:lnSpc>
                <a:spcPct val="120000"/>
              </a:lnSpc>
              <a:buNone/>
            </a:pPr>
            <a:endParaRPr lang="pt-BR" sz="1800" dirty="0">
              <a:solidFill>
                <a:srgbClr val="000000"/>
              </a:solidFill>
              <a:effectLst/>
              <a:latin typeface="MinionPro-Regular"/>
              <a:ea typeface="Calibri" panose="020F0502020204030204" pitchFamily="34" charset="0"/>
              <a:cs typeface="MinionPro-Regular"/>
            </a:endParaRPr>
          </a:p>
          <a:p>
            <a:pPr algn="just">
              <a:lnSpc>
                <a:spcPct val="120000"/>
              </a:lnSpc>
            </a:pPr>
            <a:r>
              <a:rPr lang="pt-BR" sz="1800" dirty="0">
                <a:solidFill>
                  <a:srgbClr val="000000"/>
                </a:solidFill>
                <a:effectLst/>
                <a:latin typeface="Times New Roman" panose="02020603050405020304" pitchFamily="18" charset="0"/>
                <a:ea typeface="Calibri" panose="020F0502020204030204" pitchFamily="34" charset="0"/>
                <a:cs typeface="MinionPro-Regular"/>
              </a:rPr>
              <a:t>“... não se pode negar que as leis sociais estão exercendo uma profunda e decisiva influência na evolução do Direito.” </a:t>
            </a:r>
            <a:r>
              <a:rPr lang="fr-FR" sz="1800" dirty="0">
                <a:solidFill>
                  <a:srgbClr val="000000"/>
                </a:solidFill>
                <a:effectLst/>
                <a:latin typeface="Times New Roman" panose="02020603050405020304" pitchFamily="18" charset="0"/>
                <a:ea typeface="Calibri" panose="020F0502020204030204" pitchFamily="34" charset="0"/>
                <a:cs typeface="MinionPro-Regular"/>
              </a:rPr>
              <a:t>(</a:t>
            </a:r>
            <a:r>
              <a:rPr lang="pt-BR" sz="1800" dirty="0">
                <a:solidFill>
                  <a:srgbClr val="000000"/>
                </a:solidFill>
                <a:effectLst/>
                <a:latin typeface="Times New Roman" panose="02020603050405020304" pitchFamily="18" charset="0"/>
                <a:ea typeface="Calibri" panose="020F0502020204030204" pitchFamily="34" charset="0"/>
                <a:cs typeface="MinionPro-Regular"/>
              </a:rPr>
              <a:t>GOMES, Orlando. </a:t>
            </a:r>
            <a:r>
              <a:rPr lang="pt-BR" sz="1800" i="1" dirty="0">
                <a:solidFill>
                  <a:srgbClr val="000000"/>
                </a:solidFill>
                <a:effectLst/>
                <a:latin typeface="Times New Roman" panose="02020603050405020304" pitchFamily="18" charset="0"/>
                <a:ea typeface="Calibri" panose="020F0502020204030204" pitchFamily="34" charset="0"/>
                <a:cs typeface="MinionPro-Regular"/>
              </a:rPr>
              <a:t>Direito do trabalho</a:t>
            </a:r>
            <a:r>
              <a:rPr lang="pt-BR" sz="1800" dirty="0">
                <a:solidFill>
                  <a:srgbClr val="000000"/>
                </a:solidFill>
                <a:effectLst/>
                <a:latin typeface="Times New Roman" panose="02020603050405020304" pitchFamily="18" charset="0"/>
                <a:ea typeface="Calibri" panose="020F0502020204030204" pitchFamily="34" charset="0"/>
                <a:cs typeface="MinionPro-Regular"/>
              </a:rPr>
              <a:t>. Bahia: Edições Fórum, 1941. p. </a:t>
            </a:r>
            <a:r>
              <a:rPr lang="fr-FR" sz="1800" dirty="0">
                <a:solidFill>
                  <a:srgbClr val="000000"/>
                </a:solidFill>
                <a:effectLst/>
                <a:latin typeface="Times New Roman" panose="02020603050405020304" pitchFamily="18" charset="0"/>
                <a:ea typeface="Calibri" panose="020F0502020204030204" pitchFamily="34" charset="0"/>
                <a:cs typeface="MinionPro-Regular"/>
              </a:rPr>
              <a:t>3.)</a:t>
            </a:r>
            <a:r>
              <a:rPr lang="en-US" sz="1800" dirty="0">
                <a:solidFill>
                  <a:srgbClr val="000000"/>
                </a:solidFill>
                <a:effectLst/>
                <a:latin typeface="MinionPro-Regular"/>
                <a:ea typeface="Calibri" panose="020F0502020204030204" pitchFamily="34" charset="0"/>
                <a:cs typeface="MinionPro-Regular"/>
              </a:rPr>
              <a:t> </a:t>
            </a:r>
            <a:endParaRPr lang="pt-BR" sz="1800" dirty="0">
              <a:solidFill>
                <a:srgbClr val="000000"/>
              </a:solidFill>
              <a:effectLst/>
              <a:latin typeface="MinionPro-Regular"/>
              <a:ea typeface="Calibri" panose="020F0502020204030204" pitchFamily="34" charset="0"/>
              <a:cs typeface="MinionPro-Regular"/>
            </a:endParaRPr>
          </a:p>
          <a:p>
            <a:endParaRPr lang="pt-BR" dirty="0"/>
          </a:p>
        </p:txBody>
      </p:sp>
    </p:spTree>
    <p:extLst>
      <p:ext uri="{BB962C8B-B14F-4D97-AF65-F5344CB8AC3E}">
        <p14:creationId xmlns:p14="http://schemas.microsoft.com/office/powerpoint/2010/main" val="3736273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BE7EF9B-328E-792E-4CA2-09DC62182E8B}"/>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288CEB5A-FF71-E78F-DA12-376E66CCD514}"/>
              </a:ext>
            </a:extLst>
          </p:cNvPr>
          <p:cNvSpPr>
            <a:spLocks noGrp="1"/>
          </p:cNvSpPr>
          <p:nvPr>
            <p:ph idx="1"/>
          </p:nvPr>
        </p:nvSpPr>
        <p:spPr/>
        <p:txBody>
          <a:bodyPr>
            <a:normAutofit/>
          </a:bodyPr>
          <a:lstStyle/>
          <a:p>
            <a:pPr indent="304800" algn="just" fontAlgn="ctr">
              <a:lnSpc>
                <a:spcPct val="120000"/>
              </a:lnSpc>
              <a:spcAft>
                <a:spcPts val="700"/>
              </a:spcAft>
            </a:pPr>
            <a:r>
              <a:rPr lang="pt-BR" sz="20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Cesarino Júnior, </a:t>
            </a:r>
            <a:r>
              <a:rPr lang="pt-BR" sz="2000" i="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Direito Social Brasileiro</a:t>
            </a:r>
            <a:r>
              <a:rPr lang="pt-BR" sz="20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1943</a:t>
            </a:r>
          </a:p>
          <a:p>
            <a:pPr indent="304800" algn="just" fontAlgn="ctr">
              <a:lnSpc>
                <a:spcPct val="120000"/>
              </a:lnSpc>
              <a:spcAft>
                <a:spcPts val="700"/>
              </a:spcAft>
            </a:pPr>
            <a:endParaRPr lang="pt-BR" sz="2000" kern="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indent="0" algn="just" fontAlgn="ctr">
              <a:lnSpc>
                <a:spcPct val="120000"/>
              </a:lnSpc>
              <a:spcAft>
                <a:spcPts val="700"/>
              </a:spcAft>
              <a:buNone/>
            </a:pPr>
            <a:r>
              <a:rPr lang="pt-BR" sz="20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 autor busca consolidar a ideia da existência de um Direito Social que seria uma superação do Direito Liberal e não, meramente, um terceiro gênero do direito, entreposto entre o direito público e o direito privado</a:t>
            </a:r>
            <a:endParaRPr lang="pt-BR"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fontAlgn="ctr">
              <a:lnSpc>
                <a:spcPct val="120000"/>
              </a:lnSpc>
              <a:spcAft>
                <a:spcPts val="700"/>
              </a:spcAft>
            </a:pPr>
            <a:r>
              <a:rPr lang="en-US" sz="2000" dirty="0">
                <a:solidFill>
                  <a:srgbClr val="000000"/>
                </a:solidFill>
                <a:effectLst/>
                <a:latin typeface="MinionPro-Regular"/>
                <a:ea typeface="Calibri" panose="020F0502020204030204" pitchFamily="34" charset="0"/>
                <a:cs typeface="MinionPro-Regular"/>
              </a:rPr>
              <a:t>“</a:t>
            </a:r>
            <a:r>
              <a:rPr lang="pt-BR" sz="20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Daí a existência de um Direito Social </a:t>
            </a:r>
            <a:r>
              <a:rPr lang="pt-BR" sz="2000" i="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lato sensu</a:t>
            </a:r>
            <a:r>
              <a:rPr lang="pt-BR" sz="20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ou Direito Social genérico, e de um Direito Social </a:t>
            </a:r>
            <a:r>
              <a:rPr lang="pt-BR" sz="2000" i="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stricto sensu</a:t>
            </a:r>
            <a:r>
              <a:rPr lang="pt-BR" sz="20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que chamamos Direito Social Restrito, ou Direito Social propriamente dito, por abreviação Direito Social.”</a:t>
            </a:r>
            <a:endParaRPr lang="pt-BR" sz="2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pPr>
            <a:r>
              <a:rPr lang="pt-BR" sz="2000" dirty="0">
                <a:solidFill>
                  <a:srgbClr val="000000"/>
                </a:solidFill>
                <a:effectLst/>
                <a:latin typeface="Times New Roman" panose="02020603050405020304" pitchFamily="18" charset="0"/>
                <a:ea typeface="Calibri" panose="020F0502020204030204" pitchFamily="34" charset="0"/>
                <a:cs typeface="MinionPro-Regular"/>
              </a:rPr>
              <a:t>CESARINO JÚNIOR, A. F. </a:t>
            </a:r>
            <a:r>
              <a:rPr lang="pt-BR" sz="2000" i="1" dirty="0">
                <a:solidFill>
                  <a:srgbClr val="000000"/>
                </a:solidFill>
                <a:effectLst/>
                <a:latin typeface="Times New Roman" panose="02020603050405020304" pitchFamily="18" charset="0"/>
                <a:ea typeface="Calibri" panose="020F0502020204030204" pitchFamily="34" charset="0"/>
                <a:cs typeface="MinionPro-Regular"/>
              </a:rPr>
              <a:t>Direito social brasileiro</a:t>
            </a:r>
            <a:r>
              <a:rPr lang="pt-BR" sz="2000" dirty="0">
                <a:solidFill>
                  <a:srgbClr val="000000"/>
                </a:solidFill>
                <a:effectLst/>
                <a:latin typeface="Times New Roman" panose="02020603050405020304" pitchFamily="18" charset="0"/>
                <a:ea typeface="Calibri" panose="020F0502020204030204" pitchFamily="34" charset="0"/>
                <a:cs typeface="MinionPro-Regular"/>
              </a:rPr>
              <a:t>. São Paulo: Livraria Martins, 1943. p. 5.</a:t>
            </a:r>
            <a:endParaRPr lang="pt-BR" sz="2000" dirty="0">
              <a:solidFill>
                <a:srgbClr val="000000"/>
              </a:solidFill>
              <a:effectLst/>
              <a:latin typeface="MinionPro-Regular"/>
              <a:ea typeface="Calibri" panose="020F0502020204030204" pitchFamily="34" charset="0"/>
              <a:cs typeface="MinionPro-Regular"/>
            </a:endParaRPr>
          </a:p>
        </p:txBody>
      </p:sp>
    </p:spTree>
    <p:extLst>
      <p:ext uri="{BB962C8B-B14F-4D97-AF65-F5344CB8AC3E}">
        <p14:creationId xmlns:p14="http://schemas.microsoft.com/office/powerpoint/2010/main" val="1772833033"/>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TotalTime>
  <Words>2161</Words>
  <Application>Microsoft Office PowerPoint</Application>
  <PresentationFormat>Widescreen</PresentationFormat>
  <Paragraphs>93</Paragraphs>
  <Slides>20</Slides>
  <Notes>0</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20</vt:i4>
      </vt:variant>
    </vt:vector>
  </HeadingPairs>
  <TitlesOfParts>
    <vt:vector size="27" baseType="lpstr">
      <vt:lpstr>Arial</vt:lpstr>
      <vt:lpstr>Calibri</vt:lpstr>
      <vt:lpstr>Calibri Light</vt:lpstr>
      <vt:lpstr>MinionPro-Regular</vt:lpstr>
      <vt:lpstr>Palatino Linotype</vt:lpstr>
      <vt:lpstr>Times New Roman</vt:lpstr>
      <vt:lpstr>Tema do Office</vt:lpstr>
      <vt:lpstr>1. Formulando as bases do Direito do Trabalho</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Formulando as bases do Direito do Trabalho</dc:title>
  <dc:creator>Jorge Luiz Souto Maior</dc:creator>
  <cp:lastModifiedBy>Jorge Luiz Souto Maior</cp:lastModifiedBy>
  <cp:revision>1</cp:revision>
  <dcterms:created xsi:type="dcterms:W3CDTF">2023-09-21T00:53:21Z</dcterms:created>
  <dcterms:modified xsi:type="dcterms:W3CDTF">2023-09-21T02:09:37Z</dcterms:modified>
</cp:coreProperties>
</file>