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  <p:sldMasterId id="2147483732" r:id="rId2"/>
  </p:sldMasterIdLst>
  <p:notesMasterIdLst>
    <p:notesMasterId r:id="rId54"/>
  </p:notesMasterIdLst>
  <p:sldIdLst>
    <p:sldId id="256" r:id="rId3"/>
    <p:sldId id="467" r:id="rId4"/>
    <p:sldId id="315" r:id="rId5"/>
    <p:sldId id="513" r:id="rId6"/>
    <p:sldId id="514" r:id="rId7"/>
    <p:sldId id="486" r:id="rId8"/>
    <p:sldId id="499" r:id="rId9"/>
    <p:sldId id="505" r:id="rId10"/>
    <p:sldId id="504" r:id="rId11"/>
    <p:sldId id="470" r:id="rId12"/>
    <p:sldId id="485" r:id="rId13"/>
    <p:sldId id="493" r:id="rId14"/>
    <p:sldId id="506" r:id="rId15"/>
    <p:sldId id="515" r:id="rId16"/>
    <p:sldId id="507" r:id="rId17"/>
    <p:sldId id="489" r:id="rId18"/>
    <p:sldId id="490" r:id="rId19"/>
    <p:sldId id="471" r:id="rId20"/>
    <p:sldId id="462" r:id="rId21"/>
    <p:sldId id="478" r:id="rId22"/>
    <p:sldId id="461" r:id="rId23"/>
    <p:sldId id="491" r:id="rId24"/>
    <p:sldId id="426" r:id="rId25"/>
    <p:sldId id="521" r:id="rId26"/>
    <p:sldId id="522" r:id="rId27"/>
    <p:sldId id="511" r:id="rId28"/>
    <p:sldId id="510" r:id="rId29"/>
    <p:sldId id="508" r:id="rId30"/>
    <p:sldId id="512" r:id="rId31"/>
    <p:sldId id="517" r:id="rId32"/>
    <p:sldId id="509" r:id="rId33"/>
    <p:sldId id="516" r:id="rId34"/>
    <p:sldId id="523" r:id="rId35"/>
    <p:sldId id="524" r:id="rId36"/>
    <p:sldId id="525" r:id="rId37"/>
    <p:sldId id="526" r:id="rId38"/>
    <p:sldId id="527" r:id="rId39"/>
    <p:sldId id="528" r:id="rId40"/>
    <p:sldId id="529" r:id="rId41"/>
    <p:sldId id="518" r:id="rId42"/>
    <p:sldId id="519" r:id="rId43"/>
    <p:sldId id="520" r:id="rId44"/>
    <p:sldId id="501" r:id="rId45"/>
    <p:sldId id="502" r:id="rId46"/>
    <p:sldId id="500" r:id="rId47"/>
    <p:sldId id="503" r:id="rId48"/>
    <p:sldId id="472" r:id="rId49"/>
    <p:sldId id="473" r:id="rId50"/>
    <p:sldId id="477" r:id="rId51"/>
    <p:sldId id="496" r:id="rId52"/>
    <p:sldId id="495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17"/>
    <p:restoredTop sz="95952"/>
  </p:normalViewPr>
  <p:slideViewPr>
    <p:cSldViewPr snapToGrid="0" snapToObjects="1">
      <p:cViewPr varScale="1">
        <p:scale>
          <a:sx n="106" d="100"/>
          <a:sy n="106" d="100"/>
        </p:scale>
        <p:origin x="8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6F3FEB-712B-4EF7-A0F8-5715B7ACC9B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3C97087-FEC9-4E45-BD77-E56978E184EA}">
      <dgm:prSet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Cálculo político do governante: o horizonte de tempo relevante é o de sua permanência no cargo. </a:t>
          </a:r>
          <a:endParaRPr lang="en-US" dirty="0">
            <a:solidFill>
              <a:schemeClr val="tx1"/>
            </a:solidFill>
          </a:endParaRPr>
        </a:p>
      </dgm:t>
    </dgm:pt>
    <dgm:pt modelId="{CB82A068-4331-49F7-B14B-6E7F92C349C5}" type="parTrans" cxnId="{B667F5ED-8C30-4082-8B92-2700F7978A31}">
      <dgm:prSet/>
      <dgm:spPr/>
      <dgm:t>
        <a:bodyPr/>
        <a:lstStyle/>
        <a:p>
          <a:endParaRPr lang="en-US"/>
        </a:p>
      </dgm:t>
    </dgm:pt>
    <dgm:pt modelId="{527EFEF8-DD61-469B-9B1D-D782498B1623}" type="sibTrans" cxnId="{B667F5ED-8C30-4082-8B92-2700F7978A31}">
      <dgm:prSet/>
      <dgm:spPr/>
      <dgm:t>
        <a:bodyPr/>
        <a:lstStyle/>
        <a:p>
          <a:endParaRPr lang="en-US"/>
        </a:p>
      </dgm:t>
    </dgm:pt>
    <dgm:pt modelId="{FEF2EB45-F81F-4239-A02E-4FBF15EC2015}">
      <dgm:prSet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Sem restrições, os governos gerariam déficits altíssimos e se endividariam </a:t>
          </a:r>
          <a:r>
            <a:rPr lang="pt-BR" i="1" dirty="0">
              <a:solidFill>
                <a:schemeClr val="tx1"/>
              </a:solidFill>
            </a:rPr>
            <a:t>ad </a:t>
          </a:r>
          <a:r>
            <a:rPr lang="pt-BR" i="1" dirty="0" err="1">
              <a:solidFill>
                <a:schemeClr val="tx1"/>
              </a:solidFill>
            </a:rPr>
            <a:t>infinitum</a:t>
          </a:r>
          <a:r>
            <a:rPr lang="pt-BR" dirty="0">
              <a:solidFill>
                <a:schemeClr val="tx1"/>
              </a:solidFill>
            </a:rPr>
            <a:t>.</a:t>
          </a:r>
          <a:endParaRPr lang="en-US" dirty="0">
            <a:solidFill>
              <a:schemeClr val="tx1"/>
            </a:solidFill>
          </a:endParaRPr>
        </a:p>
      </dgm:t>
    </dgm:pt>
    <dgm:pt modelId="{5F6800B9-C3D5-4373-B6FD-B1FBD88B19A1}" type="parTrans" cxnId="{EE2A7239-3244-4435-8727-A5EC7AA6A5CE}">
      <dgm:prSet/>
      <dgm:spPr/>
      <dgm:t>
        <a:bodyPr/>
        <a:lstStyle/>
        <a:p>
          <a:endParaRPr lang="en-US"/>
        </a:p>
      </dgm:t>
    </dgm:pt>
    <dgm:pt modelId="{24841D24-34BA-4A99-9A7A-7513D3BAF7C7}" type="sibTrans" cxnId="{EE2A7239-3244-4435-8727-A5EC7AA6A5CE}">
      <dgm:prSet/>
      <dgm:spPr/>
      <dgm:t>
        <a:bodyPr/>
        <a:lstStyle/>
        <a:p>
          <a:endParaRPr lang="en-US"/>
        </a:p>
      </dgm:t>
    </dgm:pt>
    <dgm:pt modelId="{413917EE-36C8-F94E-ABA8-BA6398B88A5C}" type="pres">
      <dgm:prSet presAssocID="{5F6F3FEB-712B-4EF7-A0F8-5715B7ACC9BC}" presName="linear" presStyleCnt="0">
        <dgm:presLayoutVars>
          <dgm:animLvl val="lvl"/>
          <dgm:resizeHandles val="exact"/>
        </dgm:presLayoutVars>
      </dgm:prSet>
      <dgm:spPr/>
    </dgm:pt>
    <dgm:pt modelId="{8865E430-D3F1-8549-9EE3-26670A184F22}" type="pres">
      <dgm:prSet presAssocID="{D3C97087-FEC9-4E45-BD77-E56978E184EA}" presName="parentText" presStyleLbl="node1" presStyleIdx="0" presStyleCnt="2" custLinFactY="-14297" custLinFactNeighborX="220" custLinFactNeighborY="-100000">
        <dgm:presLayoutVars>
          <dgm:chMax val="0"/>
          <dgm:bulletEnabled val="1"/>
        </dgm:presLayoutVars>
      </dgm:prSet>
      <dgm:spPr/>
    </dgm:pt>
    <dgm:pt modelId="{8E5567E3-E704-7A41-9F37-7CBC4FCF7D41}" type="pres">
      <dgm:prSet presAssocID="{527EFEF8-DD61-469B-9B1D-D782498B1623}" presName="spacer" presStyleCnt="0"/>
      <dgm:spPr/>
    </dgm:pt>
    <dgm:pt modelId="{90654CF9-9CE9-B74F-9DF1-65095158F417}" type="pres">
      <dgm:prSet presAssocID="{FEF2EB45-F81F-4239-A02E-4FBF15EC201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7E30B04-7685-3948-8C89-12065004DFE4}" type="presOf" srcId="{5F6F3FEB-712B-4EF7-A0F8-5715B7ACC9BC}" destId="{413917EE-36C8-F94E-ABA8-BA6398B88A5C}" srcOrd="0" destOrd="0" presId="urn:microsoft.com/office/officeart/2005/8/layout/vList2"/>
    <dgm:cxn modelId="{EE2A7239-3244-4435-8727-A5EC7AA6A5CE}" srcId="{5F6F3FEB-712B-4EF7-A0F8-5715B7ACC9BC}" destId="{FEF2EB45-F81F-4239-A02E-4FBF15EC2015}" srcOrd="1" destOrd="0" parTransId="{5F6800B9-C3D5-4373-B6FD-B1FBD88B19A1}" sibTransId="{24841D24-34BA-4A99-9A7A-7513D3BAF7C7}"/>
    <dgm:cxn modelId="{9BADDD91-4092-8B44-8E27-7E33319B14A1}" type="presOf" srcId="{FEF2EB45-F81F-4239-A02E-4FBF15EC2015}" destId="{90654CF9-9CE9-B74F-9DF1-65095158F417}" srcOrd="0" destOrd="0" presId="urn:microsoft.com/office/officeart/2005/8/layout/vList2"/>
    <dgm:cxn modelId="{B667F5ED-8C30-4082-8B92-2700F7978A31}" srcId="{5F6F3FEB-712B-4EF7-A0F8-5715B7ACC9BC}" destId="{D3C97087-FEC9-4E45-BD77-E56978E184EA}" srcOrd="0" destOrd="0" parTransId="{CB82A068-4331-49F7-B14B-6E7F92C349C5}" sibTransId="{527EFEF8-DD61-469B-9B1D-D782498B1623}"/>
    <dgm:cxn modelId="{E0657AFF-25C0-4C48-A856-156DACF6608A}" type="presOf" srcId="{D3C97087-FEC9-4E45-BD77-E56978E184EA}" destId="{8865E430-D3F1-8549-9EE3-26670A184F22}" srcOrd="0" destOrd="0" presId="urn:microsoft.com/office/officeart/2005/8/layout/vList2"/>
    <dgm:cxn modelId="{D5CC4E13-2CFC-ED4E-891C-360C01514970}" type="presParOf" srcId="{413917EE-36C8-F94E-ABA8-BA6398B88A5C}" destId="{8865E430-D3F1-8549-9EE3-26670A184F22}" srcOrd="0" destOrd="0" presId="urn:microsoft.com/office/officeart/2005/8/layout/vList2"/>
    <dgm:cxn modelId="{E66DC17A-A235-9641-AD55-D92BB7EEACBF}" type="presParOf" srcId="{413917EE-36C8-F94E-ABA8-BA6398B88A5C}" destId="{8E5567E3-E704-7A41-9F37-7CBC4FCF7D41}" srcOrd="1" destOrd="0" presId="urn:microsoft.com/office/officeart/2005/8/layout/vList2"/>
    <dgm:cxn modelId="{AAEC0AB7-CCBB-7741-A589-48CFA7E366D7}" type="presParOf" srcId="{413917EE-36C8-F94E-ABA8-BA6398B88A5C}" destId="{90654CF9-9CE9-B74F-9DF1-65095158F41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5E430-D3F1-8549-9EE3-26670A184F22}">
      <dsp:nvSpPr>
        <dsp:cNvPr id="0" name=""/>
        <dsp:cNvSpPr/>
      </dsp:nvSpPr>
      <dsp:spPr>
        <a:xfrm>
          <a:off x="0" y="0"/>
          <a:ext cx="5607050" cy="23552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 dirty="0">
              <a:solidFill>
                <a:schemeClr val="tx1"/>
              </a:solidFill>
            </a:rPr>
            <a:t>Cálculo político do governante: o horizonte de tempo relevante é o de sua permanência no cargo. 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114972" y="114972"/>
        <a:ext cx="5377106" cy="2125266"/>
      </dsp:txXfrm>
    </dsp:sp>
    <dsp:sp modelId="{90654CF9-9CE9-B74F-9DF1-65095158F417}">
      <dsp:nvSpPr>
        <dsp:cNvPr id="0" name=""/>
        <dsp:cNvSpPr/>
      </dsp:nvSpPr>
      <dsp:spPr>
        <a:xfrm>
          <a:off x="0" y="2511319"/>
          <a:ext cx="5607050" cy="2355210"/>
        </a:xfrm>
        <a:prstGeom prst="roundRect">
          <a:avLst/>
        </a:prstGeom>
        <a:gradFill rotWithShape="0">
          <a:gsLst>
            <a:gs pos="0">
              <a:schemeClr val="accent2">
                <a:hueOff val="-832975"/>
                <a:satOff val="-48271"/>
                <a:lumOff val="-274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32975"/>
                <a:satOff val="-48271"/>
                <a:lumOff val="-274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32975"/>
                <a:satOff val="-48271"/>
                <a:lumOff val="-274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 dirty="0">
              <a:solidFill>
                <a:schemeClr val="tx1"/>
              </a:solidFill>
            </a:rPr>
            <a:t>Sem restrições, os governos gerariam déficits altíssimos e se endividariam </a:t>
          </a:r>
          <a:r>
            <a:rPr lang="pt-BR" sz="3300" i="1" kern="1200" dirty="0">
              <a:solidFill>
                <a:schemeClr val="tx1"/>
              </a:solidFill>
            </a:rPr>
            <a:t>ad </a:t>
          </a:r>
          <a:r>
            <a:rPr lang="pt-BR" sz="3300" i="1" kern="1200" dirty="0" err="1">
              <a:solidFill>
                <a:schemeClr val="tx1"/>
              </a:solidFill>
            </a:rPr>
            <a:t>infinitum</a:t>
          </a:r>
          <a:r>
            <a:rPr lang="pt-BR" sz="3300" kern="1200" dirty="0">
              <a:solidFill>
                <a:schemeClr val="tx1"/>
              </a:solidFill>
            </a:rPr>
            <a:t>.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114972" y="2626291"/>
        <a:ext cx="5377106" cy="2125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109EE-B81D-8D4D-9689-751CE7BDF0C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E4036-EBBD-144C-BE4D-4E3063895B4D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79882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Espaço Reservado para Imagem de Slide 1">
            <a:extLst>
              <a:ext uri="{FF2B5EF4-FFF2-40B4-BE49-F238E27FC236}">
                <a16:creationId xmlns:a16="http://schemas.microsoft.com/office/drawing/2014/main" id="{272ED43B-80B5-BC44-A4B5-B70D314154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Espaço Reservado para Anotações 2">
            <a:extLst>
              <a:ext uri="{FF2B5EF4-FFF2-40B4-BE49-F238E27FC236}">
                <a16:creationId xmlns:a16="http://schemas.microsoft.com/office/drawing/2014/main" id="{9F9FA7B9-BB2B-4A4B-A3F1-39A04D4B4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BR"/>
          </a:p>
        </p:txBody>
      </p:sp>
      <p:sp>
        <p:nvSpPr>
          <p:cNvPr id="82947" name="Espaço Reservado para Número de Slide 3">
            <a:extLst>
              <a:ext uri="{FF2B5EF4-FFF2-40B4-BE49-F238E27FC236}">
                <a16:creationId xmlns:a16="http://schemas.microsoft.com/office/drawing/2014/main" id="{18586BC9-8442-E646-A47C-4D63146693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E63121D-0384-0A47-8A37-F56AD854AD58}" type="slidenum">
              <a:rPr lang="en-US" altLang="en-BR" sz="1200" b="0"/>
              <a:pPr/>
              <a:t>21</a:t>
            </a:fld>
            <a:endParaRPr lang="en-US" altLang="en-BR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79951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4107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844081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302802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023303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652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39667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41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565717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58014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586182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934747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187769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36236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83609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86876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83558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0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72139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84924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456044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249159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9195607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F6C70F0-081B-F446-8951-A357AEB6BCEC}" type="datetimeFigureOut">
              <a:rPr lang="en-BR" smtClean="0"/>
              <a:t>5/29/24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2C4A74A-A725-EF45-B174-4E3285DA2DE1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579166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D764-1322-DE4B-A03B-25F306187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879968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pt-BR" altLang="en-BR" dirty="0">
                <a:latin typeface="Arial" panose="020B0604020202020204" pitchFamily="34" charset="0"/>
              </a:rPr>
              <a:t>NECESSIDADE DE FINANCIAMENTO DO SETOR PÚBLICO (NFSP)</a:t>
            </a:r>
            <a:br>
              <a:rPr lang="en-US" altLang="en-BR" dirty="0">
                <a:latin typeface="Arial" panose="020B0604020202020204" pitchFamily="34" charset="0"/>
              </a:rPr>
            </a:br>
            <a:endParaRPr lang="en-BR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1C7B965-D294-F83A-1102-459836B05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263644"/>
            <a:ext cx="6801612" cy="1239894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sz="2400" dirty="0"/>
              <a:t>MEDIDAS E INDICADORES RELEVANTES DE DESEMPENHO FISCAL DO SETOR PÚBLICO </a:t>
            </a:r>
          </a:p>
        </p:txBody>
      </p:sp>
    </p:spTree>
    <p:extLst>
      <p:ext uri="{BB962C8B-B14F-4D97-AF65-F5344CB8AC3E}">
        <p14:creationId xmlns:p14="http://schemas.microsoft.com/office/powerpoint/2010/main" val="128083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DBD584-517E-2E47-9855-A45052CE8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23444"/>
            <a:ext cx="7729728" cy="74980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aumento de impostos</a:t>
            </a:r>
            <a:endParaRPr lang="en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415CF-B8EC-8D40-B32B-41A1606A0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290" y="1154430"/>
            <a:ext cx="9952482" cy="454914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AUMENTO DE IMPOSTOS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Impostos excessivos sobre o consumo tendem a comprimir a demanda agregada, o que tem um impacto direto na produção que se reduz e pode resultar em desemprego. 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É o conhecido </a:t>
            </a:r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ciclo recessivo causado pela retração da demanda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: 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preços →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↓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demanda →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↓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produção →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desemprego 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B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círculo vicioso da injustiça fiscal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–, que funciona da seguinte forma: 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sonegação→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↓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arrecadação→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alíquotas→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sonegação→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↓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arrecadação.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BR" sz="2400" i="1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664388-A2F4-7E4E-8122-13E214893357}"/>
              </a:ext>
            </a:extLst>
          </p:cNvPr>
          <p:cNvSpPr txBox="1"/>
          <p:nvPr/>
        </p:nvSpPr>
        <p:spPr>
          <a:xfrm>
            <a:off x="1177290" y="3714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025759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DBD584-517E-2E47-9855-A45052CE8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7494" y="123858"/>
            <a:ext cx="8336733" cy="93684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emissão monetária - efeitos</a:t>
            </a:r>
            <a:endParaRPr lang="en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415CF-B8EC-8D40-B32B-41A1606A0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021" y="1360026"/>
            <a:ext cx="9449563" cy="4361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3400" dirty="0">
                <a:latin typeface="Calibri" panose="020F0502020204030204" pitchFamily="34" charset="0"/>
                <a:cs typeface="Calibri" panose="020F0502020204030204" pitchFamily="34" charset="0"/>
              </a:rPr>
              <a:t>Costuma-se associar a emissão monetária com a aceleração inflacionária.</a:t>
            </a:r>
          </a:p>
          <a:p>
            <a:r>
              <a:rPr lang="pt-BR" sz="3400" b="0" i="0" dirty="0">
                <a:solidFill>
                  <a:srgbClr val="040C2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Ao emitir moeda, o governo pode ter um lucro dado pela diferença entre o valor do dinheiro e o custo para produzir e distribuí-lo – define-se como senhoriagem. </a:t>
            </a:r>
          </a:p>
          <a:p>
            <a:r>
              <a:rPr lang="pt-BR" sz="3400" b="0" i="0" dirty="0">
                <a:solidFill>
                  <a:srgbClr val="040C2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Uma definição alternativa de senhoriagem é também a receita do governo pela emissão de moeda cujo monopólio é do governo.</a:t>
            </a:r>
          </a:p>
          <a:p>
            <a:endParaRPr lang="pt-BR" sz="3400" b="0" i="0" dirty="0">
              <a:solidFill>
                <a:srgbClr val="040C28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3400" b="0" i="0" dirty="0">
                <a:solidFill>
                  <a:srgbClr val="040C2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(A senhoriagem não tem o mesmo significado do imposto inflacionário</a:t>
            </a:r>
            <a:r>
              <a:rPr lang="pt-BR" sz="34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r>
              <a:rPr lang="pt-BR" sz="3400" dirty="0">
                <a:solidFill>
                  <a:srgbClr val="202124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 imposto inflacionário refere-se</a:t>
            </a:r>
            <a:r>
              <a:rPr lang="pt-BR" sz="34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aos ganhos do governo com a aceleração de preços. O imposto inflacionário é a corrosão do poder de compra do dinheiro em circulação</a:t>
            </a:r>
            <a:r>
              <a:rPr lang="pt-BR" sz="28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.</a:t>
            </a:r>
            <a:endParaRPr lang="pt-B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664388-A2F4-7E4E-8122-13E214893357}"/>
              </a:ext>
            </a:extLst>
          </p:cNvPr>
          <p:cNvSpPr txBox="1"/>
          <p:nvPr/>
        </p:nvSpPr>
        <p:spPr>
          <a:xfrm>
            <a:off x="1177290" y="3714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12549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upa mostrando declínio de desempenho">
            <a:extLst>
              <a:ext uri="{FF2B5EF4-FFF2-40B4-BE49-F238E27FC236}">
                <a16:creationId xmlns:a16="http://schemas.microsoft.com/office/drawing/2014/main" id="{DFDA0733-D32E-EC25-C7F6-93E0C512ED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70000"/>
          </a:blip>
          <a:srcRect t="1436" b="142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DEF00F7-0EBD-5099-D031-DF08A97AE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sz="3800" dirty="0" err="1">
                <a:solidFill>
                  <a:srgbClr val="262626"/>
                </a:solidFill>
              </a:rPr>
              <a:t>indicadores</a:t>
            </a:r>
            <a:r>
              <a:rPr lang="en-US" sz="3800" dirty="0">
                <a:solidFill>
                  <a:srgbClr val="262626"/>
                </a:solidFill>
              </a:rPr>
              <a:t> Da </a:t>
            </a:r>
            <a:r>
              <a:rPr lang="en-US" sz="3800" dirty="0" err="1">
                <a:solidFill>
                  <a:srgbClr val="262626"/>
                </a:solidFill>
              </a:rPr>
              <a:t>dívida</a:t>
            </a:r>
            <a:r>
              <a:rPr lang="en-US" sz="3800" dirty="0">
                <a:solidFill>
                  <a:srgbClr val="262626"/>
                </a:solidFill>
              </a:rPr>
              <a:t> </a:t>
            </a:r>
            <a:r>
              <a:rPr lang="en-US" sz="3800" dirty="0" err="1">
                <a:solidFill>
                  <a:srgbClr val="262626"/>
                </a:solidFill>
              </a:rPr>
              <a:t>pública</a:t>
            </a:r>
            <a:r>
              <a:rPr lang="en-US" sz="3800" dirty="0">
                <a:solidFill>
                  <a:srgbClr val="262626"/>
                </a:solidFill>
              </a:rPr>
              <a:t> E </a:t>
            </a:r>
            <a:r>
              <a:rPr lang="en-US" sz="3800" dirty="0" err="1">
                <a:solidFill>
                  <a:srgbClr val="262626"/>
                </a:solidFill>
              </a:rPr>
              <a:t>variáveis</a:t>
            </a:r>
            <a:r>
              <a:rPr lang="en-US" sz="3800" dirty="0">
                <a:solidFill>
                  <a:srgbClr val="262626"/>
                </a:solidFill>
              </a:rPr>
              <a:t> </a:t>
            </a:r>
            <a:r>
              <a:rPr lang="en-US" sz="3800" dirty="0" err="1">
                <a:solidFill>
                  <a:srgbClr val="262626"/>
                </a:solidFill>
              </a:rPr>
              <a:t>RELAcionadas</a:t>
            </a:r>
            <a:br>
              <a:rPr lang="en-US" sz="3800" dirty="0">
                <a:solidFill>
                  <a:srgbClr val="262626"/>
                </a:solidFill>
              </a:rPr>
            </a:br>
            <a:r>
              <a:rPr lang="en-US" sz="3800" dirty="0">
                <a:solidFill>
                  <a:srgbClr val="262626"/>
                </a:solidFill>
              </a:rPr>
              <a:t>NFSP e DLSP</a:t>
            </a:r>
          </a:p>
        </p:txBody>
      </p:sp>
    </p:spTree>
    <p:extLst>
      <p:ext uri="{BB962C8B-B14F-4D97-AF65-F5344CB8AC3E}">
        <p14:creationId xmlns:p14="http://schemas.microsoft.com/office/powerpoint/2010/main" val="266066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D253AA-0EA1-87AC-B686-CDF8E5A9B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45690"/>
            <a:ext cx="7729728" cy="76314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t-BR" dirty="0"/>
              <a:t>Necessidade de financiamento do setor público - </a:t>
            </a:r>
            <a:r>
              <a:rPr lang="pt-BR" dirty="0" err="1"/>
              <a:t>nfsp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190381-F97C-8140-5744-4AAA5D6D7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1668" y="877256"/>
            <a:ext cx="9348299" cy="5560541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pt-PT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NFSP: Refere-se ao montante de recursos que o setor público não financeiro precisa captar junto ao setor financeiro para honrar seus dispêndios a cada exercício financeiro.</a:t>
            </a:r>
          </a:p>
          <a:p>
            <a:pPr marL="0" indent="0">
              <a:buNone/>
            </a:pPr>
            <a:endParaRPr lang="pt-PT" sz="24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t-PT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uma medida </a:t>
            </a:r>
            <a:r>
              <a:rPr lang="pt-PT" sz="2400" i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fluxo (assim como o déficit público), </a:t>
            </a:r>
            <a:r>
              <a:rPr lang="pt-PT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também conhecido  como</a:t>
            </a:r>
            <a:r>
              <a:rPr lang="pt-BR" sz="2400" dirty="0"/>
              <a:t> </a:t>
            </a:r>
            <a:r>
              <a:rPr lang="pt-PT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 Fiscal do Setor Público. </a:t>
            </a:r>
          </a:p>
          <a:p>
            <a:pPr>
              <a:lnSpc>
                <a:spcPct val="90000"/>
              </a:lnSpc>
            </a:pPr>
            <a:endParaRPr lang="pt-BR" sz="2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1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9EBD4D-A5ED-8DF7-DA4E-3D43391D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745" y="-22811"/>
            <a:ext cx="7729728" cy="8960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NFSP e déficit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D2D9CF-FFFB-51AE-0CE8-9B68FBEEF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0" y="1353361"/>
            <a:ext cx="9692640" cy="4256483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NFSP e Déficit: ambos são medidas de fluxo.</a:t>
            </a:r>
          </a:p>
          <a:p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NFSP: abaixo da linha </a:t>
            </a:r>
          </a:p>
          <a:p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Déficit: acima da linha</a:t>
            </a:r>
          </a:p>
          <a:p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Na ótica “acima da linha”, o saldo negativo indica déficit, ao passo que o saldo positivo indica superávit. Por outro lado, sob a ótica “abaixo da linha”, o saldo negativo indica superávit, ao passo que o saldo positivo indica déficit.</a:t>
            </a:r>
            <a:endParaRPr lang="pt-BR" sz="2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NFSP são apuradas pelo regime de caixa, à exceção dos resultados de juros, que são apurados pelo regime de competência. </a:t>
            </a:r>
          </a:p>
          <a:p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Isso significa que as despesas públicas (exceto os juros) são consideradas como déficit no momento em que são pagas, e não quando são geradas.</a:t>
            </a:r>
          </a:p>
        </p:txBody>
      </p:sp>
    </p:spTree>
    <p:extLst>
      <p:ext uri="{BB962C8B-B14F-4D97-AF65-F5344CB8AC3E}">
        <p14:creationId xmlns:p14="http://schemas.microsoft.com/office/powerpoint/2010/main" val="1817685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5" name="Rectangle 89094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97" name="Rectangle 89096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99" name="Rectangle 89098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89" name="Title 1">
            <a:extLst>
              <a:ext uri="{FF2B5EF4-FFF2-40B4-BE49-F238E27FC236}">
                <a16:creationId xmlns:a16="http://schemas.microsoft.com/office/drawing/2014/main" id="{E7D6A333-6309-4140-A532-D7B4D98096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30954" y="123444"/>
            <a:ext cx="7729728" cy="74980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altLang="en-BR">
                <a:latin typeface="Calibri" panose="020F0502020204030204" pitchFamily="34" charset="0"/>
              </a:rPr>
              <a:t>Conceitos Consolidados</a:t>
            </a:r>
          </a:p>
        </p:txBody>
      </p:sp>
      <p:sp>
        <p:nvSpPr>
          <p:cNvPr id="89090" name="Content Placeholder 2">
            <a:extLst>
              <a:ext uri="{FF2B5EF4-FFF2-40B4-BE49-F238E27FC236}">
                <a16:creationId xmlns:a16="http://schemas.microsoft.com/office/drawing/2014/main" id="{47C90B7C-73BA-D442-9628-81A165D327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92702" y="1482811"/>
            <a:ext cx="9092872" cy="3687707"/>
          </a:xfrm>
        </p:spPr>
        <p:txBody>
          <a:bodyPr>
            <a:normAutofit/>
          </a:bodyPr>
          <a:lstStyle/>
          <a:p>
            <a:pPr>
              <a:buFont typeface="Symbol" pitchFamily="2" charset="2"/>
              <a:buChar char="D"/>
            </a:pPr>
            <a:r>
              <a:rPr lang="pt-BR" altLang="en-BR" sz="2000" b="1" dirty="0">
                <a:solidFill>
                  <a:srgbClr val="404040"/>
                </a:solidFill>
                <a:latin typeface="Calibri" panose="020F0502020204030204" pitchFamily="34" charset="0"/>
              </a:rPr>
              <a:t>Dívida Líquida do Setor Público (DLSP)  = NFSP – Privatizações + Outros ajustes patrimoniais</a:t>
            </a:r>
          </a:p>
          <a:p>
            <a:pPr>
              <a:buFont typeface="Symbol" pitchFamily="2" charset="2"/>
              <a:buChar char="D"/>
            </a:pPr>
            <a:endParaRPr lang="pt-BR" altLang="en-BR" sz="2000" b="1" dirty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altLang="en-BR" sz="2000" b="1" dirty="0">
                <a:solidFill>
                  <a:srgbClr val="404040"/>
                </a:solidFill>
                <a:latin typeface="Calibri" panose="020F0502020204030204" pitchFamily="34" charset="0"/>
              </a:rPr>
              <a:t>Dívida Líquida </a:t>
            </a:r>
            <a:r>
              <a:rPr lang="pt-BR" altLang="en-BR" sz="2000" dirty="0">
                <a:solidFill>
                  <a:srgbClr val="404040"/>
                </a:solidFill>
                <a:latin typeface="Calibri" panose="020F0502020204030204" pitchFamily="34" charset="0"/>
              </a:rPr>
              <a:t>= Dívida bruta  - ativos financeiros em poder do setor público, </a:t>
            </a:r>
          </a:p>
          <a:p>
            <a:pPr marL="0" indent="0">
              <a:buNone/>
            </a:pPr>
            <a:r>
              <a:rPr lang="pt-BR" altLang="en-BR" sz="2000" dirty="0">
                <a:solidFill>
                  <a:srgbClr val="404040"/>
                </a:solidFill>
                <a:latin typeface="Calibri" panose="020F0502020204030204" pitchFamily="34" charset="0"/>
              </a:rPr>
              <a:t>(os créditos do setor público não financeiro e do BACEN junto ao setor financeiro (privado e público), setor privado não financeiro  e reservas internacionais em poder do  BACEN).</a:t>
            </a:r>
          </a:p>
          <a:p>
            <a:pPr marL="0" indent="0">
              <a:buNone/>
            </a:pPr>
            <a:endParaRPr lang="pt-BR" altLang="en-BR" sz="2000" dirty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0" indent="0"/>
            <a:endParaRPr lang="pt-BR" altLang="en-BR" sz="2000" dirty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0" indent="0"/>
            <a:endParaRPr lang="pt-BR" altLang="en-BR" sz="1700" dirty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0" indent="0"/>
            <a:endParaRPr lang="en-US" altLang="en-BR" sz="1700" dirty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36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D253AA-0EA1-87AC-B686-CDF8E5A9B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818" y="91152"/>
            <a:ext cx="7729728" cy="88095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t-BR" dirty="0"/>
              <a:t>Necessidade de financiamento do setor público(</a:t>
            </a:r>
            <a:r>
              <a:rPr lang="pt-BR" dirty="0" err="1"/>
              <a:t>nfsp</a:t>
            </a:r>
            <a:r>
              <a:rPr lang="pt-BR" dirty="0"/>
              <a:t>) e Dívida pública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190381-F97C-8140-5744-4AAA5D6D7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475" y="818382"/>
            <a:ext cx="9736414" cy="499954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P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PT" sz="2400" dirty="0">
                <a:latin typeface="Calibri" panose="020F0502020204030204" pitchFamily="34" charset="0"/>
                <a:cs typeface="Calibri" panose="020F0502020204030204" pitchFamily="34" charset="0"/>
              </a:rPr>
              <a:t>NFSP = </a:t>
            </a:r>
            <a:r>
              <a:rPr lang="pt-PT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pt-PT" sz="2400" dirty="0">
                <a:latin typeface="Calibri" panose="020F0502020204030204" pitchFamily="34" charset="0"/>
                <a:cs typeface="Calibri" panose="020F0502020204030204" pitchFamily="34" charset="0"/>
              </a:rPr>
              <a:t> Resultado Nominal  </a:t>
            </a:r>
          </a:p>
          <a:p>
            <a:r>
              <a:rPr lang="pt-BR" sz="2400" dirty="0"/>
              <a:t> </a:t>
            </a:r>
            <a:r>
              <a:rPr lang="pt-BR" sz="2000" dirty="0"/>
              <a:t>Resultado Nominal: Diferença entre as receitas totais (inclusive de aplicações financeiras) e as despesas totais (inclusive despesas com juros), em determinado período. </a:t>
            </a:r>
            <a:endParaRPr lang="pt-P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r>
              <a:rPr lang="pt-PT" sz="2200" dirty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pt-P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Rt</a:t>
            </a:r>
            <a:r>
              <a:rPr lang="pt-PT" sz="2200" dirty="0">
                <a:latin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lang="pt-P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Gt</a:t>
            </a:r>
            <a:r>
              <a:rPr lang="pt-PT" sz="2200" dirty="0">
                <a:latin typeface="Calibri" panose="020F0502020204030204" pitchFamily="34" charset="0"/>
                <a:cs typeface="Calibri" panose="020F0502020204030204" pitchFamily="34" charset="0"/>
              </a:rPr>
              <a:t> corresponde a uma necessidade de financiamento negativa – tem sobra de caixa.</a:t>
            </a:r>
          </a:p>
          <a:p>
            <a:pPr lvl="3"/>
            <a:r>
              <a:rPr lang="pt-PT" sz="2200" dirty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pt-P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Gt</a:t>
            </a:r>
            <a:r>
              <a:rPr lang="pt-PT" sz="2200" dirty="0">
                <a:latin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lang="pt-P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Rt</a:t>
            </a:r>
            <a:r>
              <a:rPr lang="pt-PT" sz="2200" dirty="0">
                <a:latin typeface="Calibri" panose="020F0502020204030204" pitchFamily="34" charset="0"/>
                <a:cs typeface="Calibri" panose="020F0502020204030204" pitchFamily="34" charset="0"/>
              </a:rPr>
              <a:t> haverá um aumento na NFSP</a:t>
            </a:r>
            <a:endParaRPr lang="pt-P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en-BR" sz="2000" dirty="0">
                <a:solidFill>
                  <a:srgbClr val="404040"/>
                </a:solidFill>
                <a:latin typeface="Calibri" panose="020F0502020204030204" pitchFamily="34" charset="0"/>
              </a:rPr>
              <a:t>O conceito oficial de </a:t>
            </a:r>
            <a:r>
              <a:rPr lang="pt-BR" altLang="en-BR" sz="2000" b="1" dirty="0">
                <a:solidFill>
                  <a:srgbClr val="404040"/>
                </a:solidFill>
                <a:latin typeface="Calibri" panose="020F0502020204030204" pitchFamily="34" charset="0"/>
              </a:rPr>
              <a:t>Déficit Público </a:t>
            </a:r>
            <a:r>
              <a:rPr lang="pt-BR" altLang="en-BR" sz="2000" dirty="0">
                <a:solidFill>
                  <a:srgbClr val="404040"/>
                </a:solidFill>
                <a:latin typeface="Calibri" panose="020F0502020204030204" pitchFamily="34" charset="0"/>
              </a:rPr>
              <a:t>serve como base para calcular a Necessidade de Financiamento do Setor Privado (</a:t>
            </a:r>
            <a:r>
              <a:rPr lang="pt-BR" altLang="en-BR" sz="2000" b="1" dirty="0">
                <a:solidFill>
                  <a:srgbClr val="404040"/>
                </a:solidFill>
                <a:latin typeface="Calibri" panose="020F0502020204030204" pitchFamily="34" charset="0"/>
              </a:rPr>
              <a:t>NFSP) </a:t>
            </a:r>
            <a:r>
              <a:rPr lang="pt-BR" altLang="en-BR" sz="2000" dirty="0">
                <a:solidFill>
                  <a:srgbClr val="404040"/>
                </a:solidFill>
                <a:latin typeface="Calibri" panose="020F0502020204030204" pitchFamily="34" charset="0"/>
              </a:rPr>
              <a:t>englobando, como o próprio nome indica, o Setor Público, ou seja, o Governo Geral e Empresas Estatais.</a:t>
            </a:r>
            <a:endParaRPr lang="pt-PT" sz="2000" dirty="0">
              <a:effectLst/>
              <a:latin typeface="Times"/>
            </a:endParaRPr>
          </a:p>
          <a:p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Trata-se de um método de apuração das contas do Setor Público utilizado por organismos internacionais (particularmente o FMI) em suas análises do desempenho do setor público.</a:t>
            </a:r>
            <a:endParaRPr lang="pt-PT" sz="2000" dirty="0">
              <a:effectLst/>
              <a:latin typeface="Times"/>
            </a:endParaRPr>
          </a:p>
          <a:p>
            <a:endParaRPr lang="pt-BR" sz="200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00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00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691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D253AA-0EA1-87AC-B686-CDF8E5A9B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41838"/>
            <a:ext cx="7729728" cy="101886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t-BR" dirty="0"/>
              <a:t>Necessidade de financiamento do setor público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190381-F97C-8140-5744-4AAA5D6D7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8690" y="1357057"/>
            <a:ext cx="9254256" cy="426169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Resumindo:</a:t>
            </a:r>
          </a:p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Necessidade de Financiamento do Setor Público (NFSP) </a:t>
            </a:r>
            <a:r>
              <a:rPr lang="pt-BR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é obtida, portanto, a partir do resultado fiscal do chamado “Setor Público </a:t>
            </a:r>
            <a:r>
              <a:rPr lang="pt-BR" sz="2400" i="1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Não Financeiro”: não inclui as contas das entidades financeiras públicas. </a:t>
            </a:r>
          </a:p>
          <a:p>
            <a:pPr>
              <a:lnSpc>
                <a:spcPct val="90000"/>
              </a:lnSpc>
            </a:pPr>
            <a:endParaRPr lang="pt-BR" sz="2400" b="1" i="1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altLang="en-BR" sz="2400" dirty="0">
                <a:solidFill>
                  <a:srgbClr val="404040"/>
                </a:solidFill>
                <a:latin typeface="Calibri" panose="020F0502020204030204" pitchFamily="34" charset="0"/>
              </a:rPr>
              <a:t>O Banco Central é responsável pela apuração desta estatística.</a:t>
            </a:r>
          </a:p>
          <a:p>
            <a:pPr>
              <a:lnSpc>
                <a:spcPct val="90000"/>
              </a:lnSpc>
            </a:pPr>
            <a:endParaRPr lang="pt-BR" sz="240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 critério </a:t>
            </a:r>
            <a:r>
              <a:rPr lang="pt-BR" sz="2400" i="1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abaixo da linha </a:t>
            </a:r>
            <a:r>
              <a:rPr lang="pt-BR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é adotado pelo Banco Central do Brasil, sendo calculado a partir da </a:t>
            </a:r>
            <a:r>
              <a:rPr lang="pt-BR" sz="2400" i="1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variação da dívida líquida do Setor Público junto ao Setor Privado, acrescido de ajustes patrimoniais.</a:t>
            </a:r>
          </a:p>
          <a:p>
            <a:pPr>
              <a:lnSpc>
                <a:spcPct val="90000"/>
              </a:lnSpc>
            </a:pPr>
            <a:endParaRPr lang="pt-BR" sz="2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38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DBD584-517E-2E47-9855-A45052CE8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7452"/>
            <a:ext cx="7729728" cy="6858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Entidades que emprestam para o governo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415CF-B8EC-8D40-B32B-41A1606A0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655" y="1248156"/>
            <a:ext cx="9672665" cy="4361688"/>
          </a:xfrm>
        </p:spPr>
        <p:txBody>
          <a:bodyPr>
            <a:normAutofit/>
          </a:bodyPr>
          <a:lstStyle/>
          <a:p>
            <a:endParaRPr lang="en-BR" sz="2400" i="1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Exemplos de </a:t>
            </a:r>
            <a:r>
              <a:rPr lang="en-BR" sz="24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entidades que emprestam para </a:t>
            </a:r>
            <a:r>
              <a:rPr lang="en-BR" sz="2400" b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governo</a:t>
            </a:r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 </a:t>
            </a:r>
            <a:r>
              <a:rPr lang="pt-BR" sz="24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BR" sz="24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redores </a:t>
            </a:r>
            <a:r>
              <a:rPr lang="pt-BR" sz="24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BR" sz="24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país</a:t>
            </a:r>
            <a:r>
              <a:rPr lang="en-BR" sz="24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(dívida interna) e fora do país (dívida </a:t>
            </a:r>
            <a:r>
              <a:rPr lang="en-BR" sz="24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externa):</a:t>
            </a:r>
            <a:endParaRPr lang="en-US" sz="24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ancos públicos ou </a:t>
            </a:r>
            <a:r>
              <a:rPr lang="en-BR" sz="24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privados,</a:t>
            </a:r>
            <a:endParaRPr lang="pt-BR" sz="24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400" dirty="0"/>
              <a:t>Observação: Os cinco bancos públicos federais – Caixa, Banco do Brasil, BNDES, Banco da Amazônia (Basa) e o Banco do Nordeste (BNB)</a:t>
            </a:r>
          </a:p>
          <a:p>
            <a:r>
              <a:rPr lang="pt-BR" sz="24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BR" sz="24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nvestidores </a:t>
            </a:r>
            <a:r>
              <a:rPr 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privados</a:t>
            </a:r>
            <a:r>
              <a:rPr lang="en-BR" sz="24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pt-BR" sz="24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4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BR" sz="24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nstituições </a:t>
            </a:r>
            <a:r>
              <a:rPr 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financeiras internacionais e governos de outros países.</a:t>
            </a:r>
            <a:endParaRPr lang="pt-BR" sz="24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664388-A2F4-7E4E-8122-13E214893357}"/>
              </a:ext>
            </a:extLst>
          </p:cNvPr>
          <p:cNvSpPr txBox="1"/>
          <p:nvPr/>
        </p:nvSpPr>
        <p:spPr>
          <a:xfrm>
            <a:off x="1177290" y="3714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049096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>
            <a:extLst>
              <a:ext uri="{FF2B5EF4-FFF2-40B4-BE49-F238E27FC236}">
                <a16:creationId xmlns:a16="http://schemas.microsoft.com/office/drawing/2014/main" id="{02B3B6C6-6112-0444-A94D-550FC82A0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31136" y="143914"/>
            <a:ext cx="7729728" cy="67243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en-BR" sz="3200" dirty="0">
                <a:latin typeface="Calibri" panose="020F0502020204030204" pitchFamily="34" charset="0"/>
              </a:rPr>
              <a:t>DÍVIDA PÚBLICA</a:t>
            </a: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DA80A9E-6D5B-CA42-ADF6-EA1F200DC8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7662" y="1712588"/>
            <a:ext cx="11076676" cy="365024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altLang="en-BR" sz="2800" dirty="0">
                <a:latin typeface="Calibri" panose="020F0502020204030204" pitchFamily="34" charset="0"/>
                <a:cs typeface="Calibri" panose="020F0502020204030204" pitchFamily="34" charset="0"/>
              </a:rPr>
              <a:t>Indicador relacionado ao endividamento:</a:t>
            </a:r>
          </a:p>
          <a:p>
            <a:pPr algn="ctr">
              <a:lnSpc>
                <a:spcPct val="150000"/>
              </a:lnSpc>
              <a:buNone/>
            </a:pPr>
            <a:r>
              <a:rPr lang="pt-BR" altLang="en-BR" sz="2800" dirty="0">
                <a:latin typeface="Calibri" panose="020F0502020204030204" pitchFamily="34" charset="0"/>
                <a:cs typeface="Calibri" panose="020F0502020204030204" pitchFamily="34" charset="0"/>
              </a:rPr>
              <a:t>“Dívida Líquida do Setor Público”(DLSP), </a:t>
            </a:r>
            <a:r>
              <a:rPr lang="pt-BR" altLang="en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que desconta da dívida bruta, </a:t>
            </a:r>
            <a:r>
              <a:rPr lang="pt-BR" altLang="en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os ativos financeiros em poder do setor público</a:t>
            </a:r>
            <a:r>
              <a:rPr lang="pt-BR" altLang="en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, tais como créditos junto ao setor privado ou as reservas internacionais em poder do BC.</a:t>
            </a:r>
          </a:p>
        </p:txBody>
      </p:sp>
    </p:spTree>
    <p:extLst>
      <p:ext uri="{BB962C8B-B14F-4D97-AF65-F5344CB8AC3E}">
        <p14:creationId xmlns:p14="http://schemas.microsoft.com/office/powerpoint/2010/main" val="1474185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9CC43-B686-2545-A129-B6CD0BDC3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5054"/>
            <a:ext cx="7729728" cy="9656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BR" dirty="0"/>
              <a:t>bibliografia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4C0B2-C430-534F-B2B9-25971154D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200" y="1435100"/>
            <a:ext cx="9373937" cy="4361688"/>
          </a:xfrm>
        </p:spPr>
        <p:txBody>
          <a:bodyPr>
            <a:normAutofit/>
          </a:bodyPr>
          <a:lstStyle/>
          <a:p>
            <a:endParaRPr lang="en-BR" sz="2000" dirty="0">
              <a:solidFill>
                <a:srgbClr val="404040"/>
              </a:solidFill>
            </a:endParaRPr>
          </a:p>
          <a:p>
            <a:r>
              <a:rPr lang="en-BR" sz="2000" dirty="0">
                <a:solidFill>
                  <a:srgbClr val="404040"/>
                </a:solidFill>
              </a:rPr>
              <a:t>CONCEITOS BÁSICOS RELEVANTES:  O CASO DO BRASIL, GIAMBIAGI </a:t>
            </a:r>
            <a:r>
              <a:rPr lang="en-BR" sz="2000">
                <a:solidFill>
                  <a:srgbClr val="404040"/>
                </a:solidFill>
              </a:rPr>
              <a:t>&amp; ALÉM</a:t>
            </a:r>
            <a:r>
              <a:rPr lang="pt-BR" sz="2000" dirty="0">
                <a:solidFill>
                  <a:srgbClr val="404040"/>
                </a:solidFill>
              </a:rPr>
              <a:t>                      </a:t>
            </a:r>
            <a:r>
              <a:rPr lang="en-BR" sz="2000">
                <a:solidFill>
                  <a:srgbClr val="404040"/>
                </a:solidFill>
              </a:rPr>
              <a:t>PARTE </a:t>
            </a:r>
            <a:r>
              <a:rPr lang="en-BR" sz="2000" dirty="0">
                <a:solidFill>
                  <a:srgbClr val="404040"/>
                </a:solidFill>
              </a:rPr>
              <a:t>I, </a:t>
            </a:r>
            <a:r>
              <a:rPr lang="en-BR" sz="2000">
                <a:solidFill>
                  <a:srgbClr val="404040"/>
                </a:solidFill>
              </a:rPr>
              <a:t>CAPÍTULO 2</a:t>
            </a:r>
            <a:endParaRPr lang="pt-BR" sz="2000" dirty="0">
              <a:solidFill>
                <a:srgbClr val="404040"/>
              </a:solidFill>
            </a:endParaRPr>
          </a:p>
          <a:p>
            <a:endParaRPr lang="en-BR" sz="2000" dirty="0">
              <a:solidFill>
                <a:srgbClr val="404040"/>
              </a:solidFill>
            </a:endParaRPr>
          </a:p>
          <a:p>
            <a:r>
              <a:rPr lang="en-BR" sz="2000" b="1" dirty="0">
                <a:solidFill>
                  <a:srgbClr val="404040"/>
                </a:solidFill>
              </a:rPr>
              <a:t>MÓDULO 3 ENAP – A DÍVIDA PÚBLICA E O </a:t>
            </a:r>
            <a:r>
              <a:rPr lang="en-BR" sz="2000" b="1">
                <a:solidFill>
                  <a:srgbClr val="404040"/>
                </a:solidFill>
              </a:rPr>
              <a:t>FINANCIAMENTO ORÇAMENTÁRIO</a:t>
            </a:r>
            <a:endParaRPr lang="en-BR" sz="2000" b="1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42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2D9E4B-1CA9-A542-9268-B771E3B04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733" y="21707"/>
            <a:ext cx="7729728" cy="85154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BR"/>
              <a:t>Privatização </a:t>
            </a:r>
            <a:r>
              <a:rPr lang="pt-BR" dirty="0"/>
              <a:t>e </a:t>
            </a:r>
            <a:r>
              <a:rPr lang="en-BR"/>
              <a:t>nfsp</a:t>
            </a:r>
            <a:endParaRPr lang="en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3FDA4-F352-2B4E-A7F9-B86B6BED9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7192"/>
            <a:ext cx="9477632" cy="4263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en-BR" sz="24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Privatização não é considerada Receita do governo</a:t>
            </a:r>
            <a:r>
              <a:rPr lang="pt-BR" alt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pt-BR" alt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privatização pode, no entanto, ser utilizada (“</a:t>
            </a:r>
            <a:r>
              <a:rPr lang="pt-BR" altLang="en-BR" sz="24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once</a:t>
            </a:r>
            <a:r>
              <a:rPr lang="pt-BR" alt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en-BR" sz="24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alt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t-BR" altLang="en-BR" sz="24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pt-BR" alt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”) para abater a dívida  pública. Neste caso, pode reduzir uma variação positiva da DLSP, </a:t>
            </a:r>
            <a:r>
              <a:rPr lang="pt-BR" altLang="en-BR" sz="2400" i="1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coeteris</a:t>
            </a:r>
            <a:r>
              <a:rPr lang="pt-BR" altLang="en-BR" sz="2400" i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en-BR" sz="2400" i="1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paribus</a:t>
            </a:r>
            <a:r>
              <a:rPr lang="pt-BR" altLang="en-BR" sz="2400" i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t-BR" altLang="en-BR" sz="2400" i="1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DLSP</a:t>
            </a:r>
            <a:r>
              <a:rPr lang="pt-BR" altLang="en-BR" sz="2400" i="1" baseline="-250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pt-BR" altLang="en-BR" sz="2400" i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DLSP</a:t>
            </a:r>
            <a:r>
              <a:rPr lang="pt-BR" altLang="en-BR" sz="2400" i="1" baseline="-25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t-1</a:t>
            </a:r>
            <a:r>
              <a:rPr lang="pt-BR" altLang="en-BR" sz="2400" i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marL="0" indent="0">
              <a:buNone/>
            </a:pPr>
            <a:r>
              <a:rPr lang="pt-BR" alt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esse é o caso, não há, no entanto, variação nas NFSP. </a:t>
            </a:r>
          </a:p>
          <a:p>
            <a:pPr marL="0" indent="0">
              <a:buNone/>
            </a:pPr>
            <a:r>
              <a:rPr lang="pt-BR" alt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entanto, se o governo gasta o recurso da privatização, comprando ações, por exemplo, o valor vai ser lançado como “despesa de capital”, implicando em aumento na necessidade de financiamento.</a:t>
            </a:r>
          </a:p>
          <a:p>
            <a:pPr marL="0" indent="0">
              <a:buNone/>
            </a:pPr>
            <a:endParaRPr lang="en-BR" sz="24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26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ítulo 1">
            <a:extLst>
              <a:ext uri="{FF2B5EF4-FFF2-40B4-BE49-F238E27FC236}">
                <a16:creationId xmlns:a16="http://schemas.microsoft.com/office/drawing/2014/main" id="{9DD330A8-4770-BA44-BEC1-103DA9AE95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02548" y="1714"/>
            <a:ext cx="7729728" cy="87325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altLang="en-BR">
                <a:latin typeface="Calibri" panose="020F0502020204030204" pitchFamily="34" charset="0"/>
              </a:rPr>
              <a:t>NFSP (cont.)</a:t>
            </a:r>
          </a:p>
        </p:txBody>
      </p:sp>
      <p:sp>
        <p:nvSpPr>
          <p:cNvPr id="64515" name="Espaço Reservado para Conteúdo 2">
            <a:extLst>
              <a:ext uri="{FF2B5EF4-FFF2-40B4-BE49-F238E27FC236}">
                <a16:creationId xmlns:a16="http://schemas.microsoft.com/office/drawing/2014/main" id="{66353B14-994B-7A49-B37A-96161206D7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9569" y="997561"/>
            <a:ext cx="10292862" cy="531581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t-BR" alt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Considerando de forma mais completa, tem-se que:</a:t>
            </a:r>
          </a:p>
          <a:p>
            <a:pPr marL="0" indent="0">
              <a:lnSpc>
                <a:spcPct val="90000"/>
              </a:lnSpc>
              <a:buNone/>
            </a:pPr>
            <a:endParaRPr lang="pt-BR" altLang="en-BR" sz="2400" b="1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BR" altLang="en-BR" sz="24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NFSP = </a:t>
            </a:r>
            <a:r>
              <a:rPr lang="pt-BR" altLang="en-BR" sz="2400" b="1" dirty="0">
                <a:solidFill>
                  <a:srgbClr val="404040"/>
                </a:solidFill>
                <a:latin typeface="Symbol" pitchFamily="2" charset="2"/>
                <a:cs typeface="Calibri" panose="020F0502020204030204" pitchFamily="34" charset="0"/>
              </a:rPr>
              <a:t>D</a:t>
            </a:r>
            <a:r>
              <a:rPr lang="pt-BR" altLang="en-BR" sz="24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DLSP + Ajustes Patrimoniais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BR" altLang="en-BR" sz="24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= </a:t>
            </a:r>
            <a:r>
              <a:rPr lang="pt-BR" altLang="en-BR" sz="2400" b="1" dirty="0">
                <a:solidFill>
                  <a:srgbClr val="404040"/>
                </a:solidFill>
                <a:latin typeface="Symbol" pitchFamily="2" charset="2"/>
                <a:cs typeface="Calibri" panose="020F0502020204030204" pitchFamily="34" charset="0"/>
              </a:rPr>
              <a:t>D</a:t>
            </a:r>
            <a:r>
              <a:rPr lang="pt-BR" altLang="en-BR" sz="24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DLSP + Privatizações – Outros Ajustes Patrimoniais  (OAP)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BR" altLang="en-BR" sz="2400" b="1" dirty="0">
                <a:solidFill>
                  <a:srgbClr val="404040"/>
                </a:solidFill>
                <a:latin typeface="Symbol" pitchFamily="2" charset="2"/>
                <a:cs typeface="Calibri" panose="020F0502020204030204" pitchFamily="34" charset="0"/>
              </a:rPr>
              <a:t>D</a:t>
            </a:r>
            <a:r>
              <a:rPr lang="pt-BR" altLang="en-BR" sz="24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DLSP = NFSP - Privatizações + OAP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BR" altLang="en-BR" sz="24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lang="pt-BR" altLang="en-BR" sz="24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BR" alt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dívida líquida aumenta em dado período em que ocorre um déficit, tudo o mais constante.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BR" alt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a variação da dívida líquida é reduzida, o governo conseguiu abatimento de parte da dívida – despesas com juros, principal da dívida.</a:t>
            </a:r>
          </a:p>
          <a:p>
            <a:pPr marL="0" indent="0">
              <a:lnSpc>
                <a:spcPct val="90000"/>
              </a:lnSpc>
              <a:buNone/>
            </a:pPr>
            <a:endParaRPr lang="pt-BR" altLang="en-BR" sz="24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BR" alt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IMPORTANTE: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BR" altLang="en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LER A DEFINIÇÃO DE NFSP NO LIVRO DO GIAMBIAGI E ALÉM: FINANÇAS PÚBLICAS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B72BA1E-9E84-28B9-2861-1C2768FB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9914" y="1586484"/>
            <a:ext cx="4615589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FFFFFF"/>
                </a:solidFill>
              </a:rPr>
              <a:t>Necessidade de financiamento do setor público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1502B5-44A6-8CF6-C058-E83758E52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746" y="825096"/>
            <a:ext cx="6745972" cy="4830965"/>
          </a:xfrm>
        </p:spPr>
        <p:txBody>
          <a:bodyPr anchor="ctr">
            <a:normAutofit fontScale="77500" lnSpcReduction="20000"/>
          </a:bodyPr>
          <a:lstStyle/>
          <a:p>
            <a:endParaRPr lang="pt-BR" sz="3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30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Independentemente do critério utilizado, o resultado do setor público (RSP) (déficit ou superávit) pode apresentar três valores diferentes, dependendo dos itens que se incluam ou se excluam do cálculo. </a:t>
            </a:r>
          </a:p>
          <a:p>
            <a:endParaRPr lang="pt-BR" sz="300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30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Esses resultados são assim, denominados: </a:t>
            </a:r>
          </a:p>
          <a:p>
            <a:r>
              <a:rPr lang="pt-BR" sz="30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1) Resultado primário do Setor Público: NFSP primária; </a:t>
            </a:r>
          </a:p>
          <a:p>
            <a:r>
              <a:rPr lang="pt-BR" sz="30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2) Resultado nominal do Setor Público: NFSP nominal; </a:t>
            </a:r>
          </a:p>
          <a:p>
            <a:r>
              <a:rPr lang="pt-BR" sz="30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3) Resultado operacional do Setor Público: NFSP operacional</a:t>
            </a:r>
          </a:p>
          <a:p>
            <a:endParaRPr lang="pt-B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223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>
            <a:extLst>
              <a:ext uri="{FF2B5EF4-FFF2-40B4-BE49-F238E27FC236}">
                <a16:creationId xmlns:a16="http://schemas.microsoft.com/office/drawing/2014/main" id="{92DDE880-829B-B44D-9065-51C81FE62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12" y="222927"/>
            <a:ext cx="4988785" cy="551203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r>
              <a:rPr lang="pt-BR" altLang="en-BR" b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Resultado Nominal do  Setor Público =</a:t>
            </a: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pt-BR" altLang="en-BR" b="0" dirty="0" err="1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NFSPnominal</a:t>
            </a:r>
            <a:r>
              <a:rPr lang="pt-BR" altLang="en-BR" b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r>
              <a:rPr lang="pt-BR" altLang="en-BR" b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Juros Nominais (+) - Resultado Primário (+) </a:t>
            </a: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pt-BR" altLang="en-BR" b="0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pt-BR" altLang="en-BR" b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Ou seja, o Resultado Primário pode ser positivo, mas se a dívida aumenta na forma de aumento nos juros nominais, por exemplo, aumenta o valor da NFSP.</a:t>
            </a:r>
          </a:p>
        </p:txBody>
      </p:sp>
      <p:pic>
        <p:nvPicPr>
          <p:cNvPr id="86017" name="Picture 3">
            <a:extLst>
              <a:ext uri="{FF2B5EF4-FFF2-40B4-BE49-F238E27FC236}">
                <a16:creationId xmlns:a16="http://schemas.microsoft.com/office/drawing/2014/main" id="{D068F866-600E-EE4E-9B26-74F96F9AE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2832" y="1814513"/>
            <a:ext cx="6702256" cy="232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722638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88BAB4C-31EF-4D50-24D6-A93F366E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610" y="33460"/>
            <a:ext cx="7729728" cy="102724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DD55D4-6CCF-AB79-2961-83077BA6A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69" y="1378633"/>
            <a:ext cx="9369083" cy="4079631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 estreita relação entre a NFSP e o Resultado Nominal; NFSP= - Resultado Nominal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Resultado Nominal = Diferença entre as receitas totais (inclusive de aplicações financeiras) e as despesas totais (inclusive despesas com juros), em determinado período. </a:t>
            </a:r>
          </a:p>
          <a:p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Déficit Público e Dívida não se confundem. </a:t>
            </a:r>
          </a:p>
          <a:p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entanto, </a:t>
            </a:r>
            <a:r>
              <a:rPr lang="pt-BR" sz="2000" b="0" i="0" dirty="0">
                <a:solidFill>
                  <a:srgbClr val="040C28"/>
                </a:solidFill>
                <a:effectLst/>
                <a:latin typeface="Google Sans"/>
              </a:rPr>
              <a:t>toda a variação da dívida pública deve-se à ocorrência de um déficit</a:t>
            </a:r>
            <a:r>
              <a:rPr lang="pt-BR" sz="20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. </a:t>
            </a:r>
          </a:p>
          <a:p>
            <a:r>
              <a:rPr lang="pt-BR" sz="20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Pelo critério “abaixo da linha”, observa-se o valor do déficit sendo acumulado, com base na variação da dívida pública, pela ótica de seu financiamento, conhecido como Necessidade de Financiamento do Setor Público (NFSP).</a:t>
            </a: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1569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88BAB4C-31EF-4D50-24D6-A93F366E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108327"/>
            <a:ext cx="7729728" cy="95237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DD55D4-6CCF-AB79-2961-83077BA6A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837" y="1406769"/>
            <a:ext cx="9064737" cy="37637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pt-BR" sz="2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000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Reduzir o déficit fiscal muitas vezes requer um equilíbrio delicado entre cortes de gastos e aumento de receitas. </a:t>
            </a:r>
          </a:p>
          <a:p>
            <a:pPr>
              <a:lnSpc>
                <a:spcPct val="90000"/>
              </a:lnSpc>
            </a:pPr>
            <a:endParaRPr lang="pt-BR" sz="2000" b="0" i="0" dirty="0">
              <a:solidFill>
                <a:srgbClr val="40404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000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 governo pode optar por implementar reformas fiscais, cortar gastos desnecessários, buscar eficiência nas operações governamentais e promover políticas que estimulem o crescimento econômico.</a:t>
            </a:r>
            <a:endParaRPr lang="pt-BR" sz="2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531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6CF097D-947F-F005-275A-C9EF0DC6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3" y="48003"/>
            <a:ext cx="7729728" cy="10381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br>
              <a:rPr lang="pt-BR" sz="2200" dirty="0"/>
            </a:br>
            <a:br>
              <a:rPr lang="pt-BR" sz="2200" dirty="0"/>
            </a:br>
            <a:r>
              <a:rPr lang="pt-BR" sz="2200" dirty="0"/>
              <a:t>Q1</a:t>
            </a:r>
            <a:r>
              <a:rPr lang="pt-BR" sz="2200" dirty="0">
                <a:solidFill>
                  <a:srgbClr val="404040"/>
                </a:solidFill>
              </a:rPr>
              <a:t>Economia e Finanças  Contabilidade Fiscal Ano: 2024 Prova: Instituto Verbena - TJ AC - Analista Judiciário - Área Economista - 2024</a:t>
            </a:r>
            <a:br>
              <a:rPr lang="pt-BR" dirty="0">
                <a:solidFill>
                  <a:srgbClr val="40404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FCB79B-7046-E70C-DDED-5B6726C0D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449" y="1410147"/>
            <a:ext cx="9266737" cy="4037706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montante de recursos que o setor público consolidado não financeiro precisa captar com o setor privado, com o setor público financeiro e com o resto do mundo para fazer face aos seus dispêndios, em razão da insuficiência de suas receitas fiscais, é denominado:</a:t>
            </a:r>
          </a:p>
          <a:p>
            <a:pPr algn="l">
              <a:spcAft>
                <a:spcPts val="400"/>
              </a:spcAft>
            </a:pPr>
            <a:r>
              <a:rPr lang="pt-BR" sz="2000" b="1" kern="0" dirty="0">
                <a:solidFill>
                  <a:srgbClr val="0067FF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(.  ) </a:t>
            </a:r>
            <a:r>
              <a:rPr lang="pt-BR" sz="2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Dívida Líquida do Setor Público (DLSP).</a:t>
            </a:r>
            <a:endParaRPr lang="pt-BR" sz="20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pt-BR" sz="2000" b="1" kern="0" dirty="0">
                <a:solidFill>
                  <a:srgbClr val="0067FF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(.  ) </a:t>
            </a:r>
            <a:r>
              <a:rPr lang="pt-BR" sz="2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Dívida Bruta do Governo Federal (DBGF).</a:t>
            </a:r>
            <a:endParaRPr lang="pt-BR" sz="20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pt-BR" sz="2000" b="1" kern="0" dirty="0">
                <a:solidFill>
                  <a:srgbClr val="0067FF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(.  )</a:t>
            </a:r>
            <a:r>
              <a:rPr lang="pt-BR" sz="2000" b="1" kern="100" dirty="0"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2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Despesa Pública Federal (DPF).</a:t>
            </a:r>
            <a:endParaRPr lang="pt-BR" sz="20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pt-BR" sz="2000" b="1" kern="0" dirty="0">
                <a:solidFill>
                  <a:srgbClr val="0067FF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(.  ) </a:t>
            </a:r>
            <a:r>
              <a:rPr lang="pt-BR" sz="2000" kern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Necessidade de Financiamento do Setor Público (NFSP).</a:t>
            </a:r>
            <a:endParaRPr lang="pt-BR" sz="20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pt-B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33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A3BFAF-9982-618D-5114-E9C51CB05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0"/>
            <a:ext cx="7729728" cy="106070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b="1" dirty="0"/>
              <a:t>Exercício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5C4FE6-6CD7-9502-1997-83DEE34DF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0" y="1248156"/>
            <a:ext cx="9498037" cy="4361688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rgbClr val="404040"/>
                </a:solidFill>
              </a:rPr>
              <a:t>Suponha que o governo planeja ter um gasto de $ 900 e uma receita de $1000. </a:t>
            </a:r>
          </a:p>
          <a:p>
            <a:endParaRPr lang="pt-BR" sz="2000" dirty="0">
              <a:solidFill>
                <a:srgbClr val="404040"/>
              </a:solidFill>
            </a:endParaRPr>
          </a:p>
          <a:p>
            <a:r>
              <a:rPr lang="pt-BR" sz="2000" dirty="0">
                <a:solidFill>
                  <a:srgbClr val="404040"/>
                </a:solidFill>
              </a:rPr>
              <a:t>Suponha ainda que existem duas hipóteses acerca do uso do superávit fiscal:</a:t>
            </a:r>
          </a:p>
          <a:p>
            <a:r>
              <a:rPr lang="pt-BR" sz="2000" dirty="0">
                <a:solidFill>
                  <a:srgbClr val="404040"/>
                </a:solidFill>
              </a:rPr>
              <a:t>A) Abatimento da dívida pública, ou</a:t>
            </a:r>
          </a:p>
          <a:p>
            <a:r>
              <a:rPr lang="pt-BR" sz="2000" dirty="0" err="1">
                <a:solidFill>
                  <a:srgbClr val="404040"/>
                </a:solidFill>
              </a:rPr>
              <a:t>B</a:t>
            </a:r>
            <a:r>
              <a:rPr lang="pt-BR" sz="2000" dirty="0">
                <a:solidFill>
                  <a:srgbClr val="404040"/>
                </a:solidFill>
              </a:rPr>
              <a:t>) Comprar ações de uma empresa.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404040"/>
                </a:solidFill>
              </a:rPr>
              <a:t>O que acontece com o superávit e a NFSP em cada um dos casos?</a:t>
            </a:r>
          </a:p>
          <a:p>
            <a:r>
              <a:rPr lang="pt-BR" sz="2000" dirty="0">
                <a:solidFill>
                  <a:srgbClr val="40404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525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EB62AE3-1600-F71B-F8CA-921135A53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86497"/>
            <a:ext cx="7729728" cy="97420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b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Economia e Finanças  Economia do Setor </a:t>
            </a:r>
            <a:r>
              <a:rPr lang="pt-B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PúblicO</a:t>
            </a:r>
            <a:b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Ano: 2024 Banca: Fundação Getúlio Vargas - FGV</a:t>
            </a:r>
            <a:b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BR" dirty="0"/>
            </a:b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B6EBC1-1652-60C6-D353-53C4CB6C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0" y="1327462"/>
            <a:ext cx="9554308" cy="4203075"/>
          </a:xfrm>
        </p:spPr>
        <p:txBody>
          <a:bodyPr>
            <a:normAutofit/>
          </a:bodyPr>
          <a:lstStyle/>
          <a:p>
            <a:endParaRPr lang="pt-BR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rgbClr val="404040"/>
                </a:solidFill>
              </a:rPr>
              <a:t>INDICAR A AFIRMAÇÃO ERRADA:</a:t>
            </a:r>
          </a:p>
          <a:p>
            <a:r>
              <a:rPr lang="pt-BR" dirty="0">
                <a:solidFill>
                  <a:srgbClr val="404040"/>
                </a:solidFill>
              </a:rPr>
              <a:t>A. (.  ) O Déficit público é uma variável do tipo fluxo, ou seja, é algo que é medido em um determinado período de tempo. </a:t>
            </a:r>
          </a:p>
          <a:p>
            <a:r>
              <a:rPr lang="pt-BR" dirty="0">
                <a:solidFill>
                  <a:srgbClr val="404040"/>
                </a:solidFill>
              </a:rPr>
              <a:t>B. (.  ) O Déficit público em um determinado ano pode ser encontrado por meio da diferença entre Despesas e Receitas do governo naquele ano.</a:t>
            </a:r>
          </a:p>
          <a:p>
            <a:r>
              <a:rPr lang="pt-BR" dirty="0">
                <a:solidFill>
                  <a:srgbClr val="404040"/>
                </a:solidFill>
              </a:rPr>
              <a:t>C. (.  ) O Déficit público inclui o resultado do setor público financeiro e os resultados dos bancos oficiais como o Banco do Brasil e o BNDES.</a:t>
            </a:r>
          </a:p>
          <a:p>
            <a:r>
              <a:rPr lang="pt-BR" dirty="0">
                <a:solidFill>
                  <a:srgbClr val="404040"/>
                </a:solidFill>
              </a:rPr>
              <a:t>D. (.  ) O Déficit Público também pode ser medido pela variação da Dívida Pública </a:t>
            </a:r>
          </a:p>
          <a:p>
            <a:r>
              <a:rPr lang="pt-BR" dirty="0">
                <a:solidFill>
                  <a:srgbClr val="404040"/>
                </a:solidFill>
              </a:rPr>
              <a:t>D. (.  ) Caso o governo arrecade mais do que gasta, tem-se o chamado Superávit Público.</a:t>
            </a:r>
          </a:p>
          <a:p>
            <a:endParaRPr lang="pt-BR" dirty="0">
              <a:solidFill>
                <a:srgbClr val="404040"/>
              </a:solidFill>
            </a:endParaRPr>
          </a:p>
          <a:p>
            <a:endParaRPr lang="pt-B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54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5441ABC-5928-D938-CA5C-D1B0CD817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745" y="44827"/>
            <a:ext cx="7729728" cy="91177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Indicar a afirmação errada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C6ADDB-E4DF-540F-1F0B-7BBAEE447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698" y="1330093"/>
            <a:ext cx="9238603" cy="4197813"/>
          </a:xfrm>
        </p:spPr>
        <p:txBody>
          <a:bodyPr>
            <a:normAutofit/>
          </a:bodyPr>
          <a:lstStyle/>
          <a:p>
            <a:endParaRPr lang="pt-BR" dirty="0">
              <a:solidFill>
                <a:srgbClr val="404040"/>
              </a:solidFill>
            </a:endParaRPr>
          </a:p>
          <a:p>
            <a:r>
              <a:rPr lang="pt-BR" dirty="0">
                <a:solidFill>
                  <a:srgbClr val="404040"/>
                </a:solidFill>
              </a:rPr>
              <a:t>(.   ) Enquanto o déficit sinaliza que o governo gasta mais do que recebe, o superávit sinaliza que o governo está recebendo mais do que gastando. </a:t>
            </a:r>
          </a:p>
          <a:p>
            <a:r>
              <a:rPr lang="pt-BR" dirty="0">
                <a:solidFill>
                  <a:srgbClr val="404040"/>
                </a:solidFill>
              </a:rPr>
              <a:t>(.   ) Dívida pública é uma variável do tipo estoque, ou seja, é algo que é medido em uma determinada data.</a:t>
            </a:r>
          </a:p>
          <a:p>
            <a:r>
              <a:rPr lang="pt-BR" dirty="0">
                <a:solidFill>
                  <a:srgbClr val="404040"/>
                </a:solidFill>
              </a:rPr>
              <a:t>(.   ) A dívida pública consiste no estoque total de recursos de terceiros utilizados para financiar o déficit público.</a:t>
            </a:r>
          </a:p>
          <a:p>
            <a:r>
              <a:rPr lang="pt-BR" dirty="0">
                <a:solidFill>
                  <a:srgbClr val="404040"/>
                </a:solidFill>
              </a:rPr>
              <a:t>(.   ) Em geral, pode-se dizer que a Dívida pública em um determinado ano é o somatório de todos os déficits (ou superávits) públicos dos anos anteriores. </a:t>
            </a:r>
          </a:p>
          <a:p>
            <a:r>
              <a:rPr lang="pt-BR" dirty="0">
                <a:solidFill>
                  <a:srgbClr val="404040"/>
                </a:solidFill>
              </a:rPr>
              <a:t>(.    ) A Dívida Líquida inclui ativos reais, daí ser necessária a sua subtração.</a:t>
            </a:r>
          </a:p>
          <a:p>
            <a:endParaRPr lang="pt-BR" dirty="0">
              <a:solidFill>
                <a:srgbClr val="404040"/>
              </a:solidFill>
            </a:endParaRPr>
          </a:p>
          <a:p>
            <a:endParaRPr lang="pt-B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582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451C58DE-28B7-1145-BB92-A229DD33D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solidFill>
            <a:schemeClr val="tx1">
              <a:alpha val="15000"/>
            </a:schemeClr>
          </a:solidFill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pt-BR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Introdução</a:t>
            </a:r>
          </a:p>
        </p:txBody>
      </p:sp>
      <p:graphicFrame>
        <p:nvGraphicFramePr>
          <p:cNvPr id="20488" name="Content Placeholder 2">
            <a:extLst>
              <a:ext uri="{FF2B5EF4-FFF2-40B4-BE49-F238E27FC236}">
                <a16:creationId xmlns:a16="http://schemas.microsoft.com/office/drawing/2014/main" id="{C6A902AC-C39D-4ECF-8728-968EDDFF7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600350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336828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6C0E63-9452-E109-7A27-1A4396D6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610" y="17252"/>
            <a:ext cx="7729728" cy="856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Indicar alternativa correta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23EF7A-0D87-9B34-4A36-A8C6D4256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775" y="1384686"/>
            <a:ext cx="9393347" cy="4225158"/>
          </a:xfrm>
        </p:spPr>
        <p:txBody>
          <a:bodyPr>
            <a:normAutofit/>
          </a:bodyPr>
          <a:lstStyle/>
          <a:p>
            <a:pPr algn="l"/>
            <a:r>
              <a:rPr lang="pt-BR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Com base nos conceitos de déficit público e dívida pública, ao somarmos a variação da dívida líquida do setor público com as privatizações e expurgarmos outros ajustes patrimoniais, encontramos o(a):</a:t>
            </a:r>
            <a:br>
              <a:rPr lang="pt-BR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</a:br>
            <a:endParaRPr lang="pt-BR" b="0" i="0" dirty="0">
              <a:solidFill>
                <a:srgbClr val="343A40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algn="l"/>
            <a:r>
              <a:rPr lang="pt-BR" b="1" i="0" cap="all" dirty="0">
                <a:solidFill>
                  <a:srgbClr val="EE852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(   ) </a:t>
            </a:r>
            <a:r>
              <a:rPr lang="pt-BR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déficit primário;</a:t>
            </a:r>
          </a:p>
          <a:p>
            <a:pPr algn="l"/>
            <a:r>
              <a:rPr lang="pt-BR" b="1" i="0" cap="all" dirty="0">
                <a:solidFill>
                  <a:srgbClr val="EE852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(   ) </a:t>
            </a:r>
            <a:r>
              <a:rPr lang="pt-BR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dívida fiscal líquida;</a:t>
            </a:r>
          </a:p>
          <a:p>
            <a:pPr algn="l"/>
            <a:r>
              <a:rPr lang="pt-BR" b="1" i="0" cap="all" dirty="0">
                <a:solidFill>
                  <a:srgbClr val="EE852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(   ) </a:t>
            </a:r>
            <a:r>
              <a:rPr lang="pt-BR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dívida líquida do governo geral;</a:t>
            </a:r>
          </a:p>
          <a:p>
            <a:pPr algn="l"/>
            <a:r>
              <a:rPr lang="pt-BR" b="1" i="0" cap="all" dirty="0">
                <a:solidFill>
                  <a:srgbClr val="EE852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(   ) </a:t>
            </a:r>
            <a:r>
              <a:rPr lang="pt-BR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dívida bruta do governo geral;</a:t>
            </a:r>
          </a:p>
          <a:p>
            <a:pPr algn="l"/>
            <a:r>
              <a:rPr lang="pt-BR" b="1" i="0" cap="all" dirty="0">
                <a:solidFill>
                  <a:srgbClr val="EE852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(   ) </a:t>
            </a:r>
            <a:r>
              <a:rPr lang="pt-BR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necessidade de financiamento do setor público.</a:t>
            </a:r>
          </a:p>
          <a:p>
            <a:endParaRPr lang="pt-B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947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4A42F9-2D32-93DE-10D1-19D27028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677" y="123444"/>
            <a:ext cx="7729728" cy="93726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t-BR" dirty="0"/>
              <a:t>Indicar a alternativa errada sobre o conceito de </a:t>
            </a:r>
            <a:r>
              <a:rPr lang="pt-BR" dirty="0" err="1"/>
              <a:t>nfsp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E73AC6-B453-2C88-2BA1-CA967D460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458" y="1339472"/>
            <a:ext cx="9369084" cy="3868615"/>
          </a:xfrm>
        </p:spPr>
        <p:txBody>
          <a:bodyPr>
            <a:normAutofit/>
          </a:bodyPr>
          <a:lstStyle/>
          <a:p>
            <a:r>
              <a:rPr lang="pt-B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(.   </a:t>
            </a:r>
            <a:r>
              <a:rPr lang="pt-BR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NFSP </a:t>
            </a:r>
            <a:r>
              <a:rPr lang="pt-BR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é a variação do endividamento do setor público não financeiro junto ao sistema financeiro e ao setor privado.</a:t>
            </a:r>
            <a:endParaRPr lang="pt-BR" sz="18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(.    ) NFSP é uma medida de fluxo (assim como o déficit público), também conhecido como resultado fiscal do Governo e representa o montante de recursos que o Setor Público não-financeiro necessita captar junto ao setor financeiro interno e/ou externo, além de suas receitas fiscais, para fazer frente aos seus gastos.</a:t>
            </a:r>
            <a:endParaRPr lang="pt-BR" sz="1800" kern="0" dirty="0">
              <a:solidFill>
                <a:srgbClr val="40404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(.   ) NFSP é medida sob a ótica “abaixo da linha”, sendo que o saldo positivo indica superávit, ao passo que o saldo negativo indica déficit.</a:t>
            </a:r>
            <a:endParaRPr lang="pt-BR" sz="18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8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(.   ) As NFSP são apuradas pelo regime de caixa, à exceção dos resultados de juros, que são apurados pelo regime de competência. </a:t>
            </a:r>
          </a:p>
          <a:p>
            <a:endParaRPr lang="pt-BR" sz="18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40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E867F4-A050-ABC5-8349-50B30819B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4662" y="153162"/>
            <a:ext cx="7729728" cy="100126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br>
              <a:rPr lang="pt-BR" sz="2200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2200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As necessidades de financiamento do setor público (NFSP), segundo o conceito operacional, são definidas como </a:t>
            </a:r>
            <a:br>
              <a:rPr lang="pt-BR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538D8A-97A6-1208-30C7-6DCB05B4F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859" y="1383153"/>
            <a:ext cx="9292281" cy="4003466"/>
          </a:xfrm>
        </p:spPr>
        <p:txBody>
          <a:bodyPr>
            <a:normAutofit/>
          </a:bodyPr>
          <a:lstStyle/>
          <a:p>
            <a:pPr algn="l"/>
            <a:r>
              <a:rPr lang="pt-BR" sz="2400" b="1" i="0" cap="all" dirty="0">
                <a:solidFill>
                  <a:srgbClr val="EE8523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(.  ) </a:t>
            </a:r>
            <a:r>
              <a:rPr lang="pt-BR" sz="2400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 resultado da variação da dívida fiscal líquida.</a:t>
            </a:r>
          </a:p>
          <a:p>
            <a:pPr algn="l"/>
            <a:r>
              <a:rPr lang="pt-BR" sz="2400" b="1" i="0" cap="all" dirty="0">
                <a:solidFill>
                  <a:srgbClr val="EE8523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(.  ) </a:t>
            </a:r>
            <a:r>
              <a:rPr lang="pt-BR" sz="2400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 diferença entre a dívida líquida do setor público e o ajuste patrimonial.</a:t>
            </a:r>
          </a:p>
          <a:p>
            <a:pPr algn="l"/>
            <a:r>
              <a:rPr lang="pt-BR" sz="2400" b="1" i="0" cap="all" dirty="0">
                <a:solidFill>
                  <a:srgbClr val="EE8523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(.  ) </a:t>
            </a:r>
            <a:r>
              <a:rPr lang="pt-BR" sz="2400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 diferença entre as NFSP no conceito nominal e as despesas de juros nominais incidentes sobre a dívida líquida do setor público.</a:t>
            </a:r>
          </a:p>
          <a:p>
            <a:pPr algn="l"/>
            <a:r>
              <a:rPr lang="pt-BR" sz="2400" b="1" i="0" cap="all" dirty="0">
                <a:solidFill>
                  <a:srgbClr val="EE8523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(.  ) </a:t>
            </a:r>
            <a:r>
              <a:rPr lang="pt-BR" sz="2400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 diferença entre as NFSP no conceito nominal e a atualização monetária e cambial incidente sobre a dívida líquida do setor público.</a:t>
            </a:r>
          </a:p>
          <a:p>
            <a:pPr algn="l"/>
            <a:r>
              <a:rPr lang="pt-BR" sz="2400" b="1" i="0" cap="all" dirty="0">
                <a:solidFill>
                  <a:srgbClr val="EE8523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(.  ) </a:t>
            </a:r>
            <a:r>
              <a:rPr lang="pt-BR" sz="2400" b="0" i="0" dirty="0">
                <a:solidFill>
                  <a:srgbClr val="343A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 diferença entre as despesas públicas e a arrecadação tributária.</a:t>
            </a:r>
          </a:p>
          <a:p>
            <a:endParaRPr lang="pt-BR" sz="24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32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6CF097D-947F-F005-275A-C9EF0DC6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27494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br>
              <a:rPr lang="pt-BR" sz="1100"/>
            </a:br>
            <a:br>
              <a:rPr lang="pt-BR" sz="1100"/>
            </a:br>
            <a:r>
              <a:rPr lang="pt-BR" sz="1100"/>
              <a:t>Q1Economia e Finanças  Contabilidade Fiscal Ano: 2024 Prova: Instituto Verbena - TJ AC - Analista Judiciário - Área Economista - 2024</a:t>
            </a:r>
            <a:br>
              <a:rPr lang="pt-BR" sz="1100"/>
            </a:br>
            <a:endParaRPr lang="pt-BR" sz="110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FCB79B-7046-E70C-DDED-5B6726C0D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708" y="1415686"/>
            <a:ext cx="9280806" cy="419415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montante de recursos que o setor público consolidado não financeiro precisa captar com o setor privado, com o setor público financeiro e com o resto do mundo para fazer face aos seus dispêndios, em razão da insuficiência de suas receitas fiscais, é denominado: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pt-BR" b="1" kern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(.  ) </a:t>
            </a:r>
            <a:r>
              <a:rPr lang="pt-BR" kern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Dívida Líquida do Setor Público (DLSP).</a:t>
            </a:r>
            <a:endParaRPr lang="pt-BR" kern="100" dirty="0">
              <a:solidFill>
                <a:srgbClr val="40404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pt-BR" b="1" kern="0" dirty="0">
                <a:solidFill>
                  <a:srgbClr val="40404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(.  ) </a:t>
            </a:r>
            <a:r>
              <a:rPr lang="pt-BR" kern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Dívida Bruta do Governo Federal (DBGF).</a:t>
            </a:r>
            <a:endParaRPr lang="pt-BR" kern="100" dirty="0">
              <a:solidFill>
                <a:srgbClr val="40404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pt-BR" b="1" kern="0" dirty="0">
                <a:solidFill>
                  <a:srgbClr val="40404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(.  )</a:t>
            </a:r>
            <a:r>
              <a:rPr lang="pt-BR" b="1" kern="100" dirty="0">
                <a:solidFill>
                  <a:srgbClr val="40404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kern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Despesa Pública Federal (DPF).</a:t>
            </a:r>
            <a:endParaRPr lang="pt-BR" kern="100" dirty="0">
              <a:solidFill>
                <a:srgbClr val="40404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pt-BR" b="1" kern="0" dirty="0">
                <a:solidFill>
                  <a:srgbClr val="40404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(.X ) </a:t>
            </a:r>
            <a:r>
              <a:rPr lang="pt-BR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Necessidade de Financiamento do Setor Público (NFSP).</a:t>
            </a:r>
            <a:endParaRPr lang="pt-BR" kern="100" dirty="0">
              <a:solidFill>
                <a:srgbClr val="40404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pt-B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972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A3BFAF-9982-618D-5114-E9C51CB05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239873"/>
            <a:ext cx="7729728" cy="63337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t-BR">
                <a:latin typeface="Calibri" panose="020F0502020204030204" pitchFamily="34" charset="0"/>
                <a:cs typeface="Calibri" panose="020F0502020204030204" pitchFamily="34" charset="0"/>
              </a:rPr>
              <a:t>Exercício 1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5C4FE6-6CD7-9502-1997-83DEE34DF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0" y="1418010"/>
            <a:ext cx="9692640" cy="419183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Suponha que o governo planeja ter um gasto de $ 900 e uma receita de $1000. </a:t>
            </a: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Suponha ainda que existem duas hipóteses acerca do uso do superávit fiscal:</a:t>
            </a: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Abatimento da dívida pública, ou</a:t>
            </a:r>
          </a:p>
          <a:p>
            <a:pPr>
              <a:lnSpc>
                <a:spcPct val="90000"/>
              </a:lnSpc>
            </a:pPr>
            <a:r>
              <a:rPr lang="pt-BR" sz="20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Comprar ações de uma empresa.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que acontece com a NFSP em cada um dos casos?</a:t>
            </a: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O governo tem um superávit de $100, que corresponde a um “financiamento negativo”, ou seja, um cancelamento de parte de sua dívida. Nesse caso, a NFSP não se altera porque a despesa não se altera.   </a:t>
            </a:r>
          </a:p>
          <a:p>
            <a:pPr>
              <a:lnSpc>
                <a:spcPct val="90000"/>
              </a:lnSpc>
            </a:pPr>
            <a:r>
              <a:rPr lang="pt-BR" sz="20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Pelas normas do FMI, quando o governo compra ações trata-se como “despesa de capital” implicando em necessidade de financiamento, compensando o excesso de receita sobre a despesa. O gasto total passa a ser igual à receita e o superávit desaparece. </a:t>
            </a:r>
          </a:p>
        </p:txBody>
      </p:sp>
    </p:spTree>
    <p:extLst>
      <p:ext uri="{BB962C8B-B14F-4D97-AF65-F5344CB8AC3E}">
        <p14:creationId xmlns:p14="http://schemas.microsoft.com/office/powerpoint/2010/main" val="1975364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EB62AE3-1600-F71B-F8CA-921135A53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763140"/>
          </a:xfrm>
          <a:solidFill>
            <a:schemeClr val="bg1"/>
          </a:solidFill>
        </p:spPr>
        <p:txBody>
          <a:bodyPr>
            <a:noAutofit/>
          </a:bodyPr>
          <a:lstStyle/>
          <a:p>
            <a:br>
              <a:rPr lang="pt-BR" sz="200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20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2000">
                <a:latin typeface="Calibri" panose="020F0502020204030204" pitchFamily="34" charset="0"/>
                <a:cs typeface="Calibri" panose="020F0502020204030204" pitchFamily="34" charset="0"/>
              </a:rPr>
              <a:t>Economia e Finanças  Economia do Setor </a:t>
            </a:r>
            <a:r>
              <a:rPr lang="pt-BR" sz="2000" err="1">
                <a:latin typeface="Calibri" panose="020F0502020204030204" pitchFamily="34" charset="0"/>
                <a:cs typeface="Calibri" panose="020F0502020204030204" pitchFamily="34" charset="0"/>
              </a:rPr>
              <a:t>PúblicO</a:t>
            </a:r>
            <a:br>
              <a:rPr lang="pt-BR" sz="20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2000">
                <a:latin typeface="Calibri" panose="020F0502020204030204" pitchFamily="34" charset="0"/>
                <a:cs typeface="Calibri" panose="020F0502020204030204" pitchFamily="34" charset="0"/>
              </a:rPr>
              <a:t>Ano: 2024 Banca: Fundação Getúlio Vargas - FGV</a:t>
            </a:r>
            <a:br>
              <a:rPr lang="pt-BR" sz="200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2000"/>
            </a:br>
            <a:r>
              <a:rPr lang="pt-BR" sz="200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B6EBC1-1652-60C6-D353-53C4CB6C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566" y="1248156"/>
            <a:ext cx="9411286" cy="43616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pt-BR" sz="2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INDICAR A AFIRMAÇÃO ERRADA:</a:t>
            </a: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(.  ) O Déficit público é uma variável do tipo fluxo, ou seja, é algo que é medido em um determinado período de tempo. </a:t>
            </a: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(.  ) O Déficit público em um determinado ano pode ser encontrado por meio da diferença entre Despesas e Receitas do governo naquele ano.</a:t>
            </a: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(X) O Déficit público inclui o resultado do setor público financeiro e os resultados dos bancos oficiais como o Banco do Brasil e o BNDES.</a:t>
            </a: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(.  ) O Déficit Público também pode ser medido pela variação da Dívida Pública </a:t>
            </a: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(.  ) Caso o governo arrecade mais do que gasta, tem-se o chamado Superávit Público.</a:t>
            </a:r>
          </a:p>
          <a:p>
            <a:pPr>
              <a:lnSpc>
                <a:spcPct val="90000"/>
              </a:lnSpc>
            </a:pPr>
            <a:endParaRPr lang="pt-BR" sz="2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pt-BR" sz="14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516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5441ABC-5928-D938-CA5C-D1B0CD817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Indicar a afirmação errada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C6ADDB-E4DF-540F-1F0B-7BBAEE447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pt-BR" sz="15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1500" dirty="0">
                <a:solidFill>
                  <a:srgbClr val="404040"/>
                </a:solidFill>
              </a:rPr>
              <a:t>(.   ) Enquanto o déficit sinaliza que o governo gasta mais do que recebe, o superávit sinaliza que o governo está recebendo mais do que gastando. </a:t>
            </a:r>
          </a:p>
          <a:p>
            <a:pPr>
              <a:lnSpc>
                <a:spcPct val="90000"/>
              </a:lnSpc>
            </a:pPr>
            <a:r>
              <a:rPr lang="pt-BR" sz="1500" dirty="0">
                <a:solidFill>
                  <a:srgbClr val="404040"/>
                </a:solidFill>
              </a:rPr>
              <a:t>(.   ) Dívida pública é uma variável do tipo estoque, ou seja, é algo que é medido em uma determinada data.</a:t>
            </a:r>
          </a:p>
          <a:p>
            <a:pPr>
              <a:lnSpc>
                <a:spcPct val="90000"/>
              </a:lnSpc>
            </a:pPr>
            <a:r>
              <a:rPr lang="pt-BR" sz="1500" dirty="0">
                <a:solidFill>
                  <a:srgbClr val="404040"/>
                </a:solidFill>
              </a:rPr>
              <a:t>(.   ) A dívida pública consiste no estoque total de recursos de terceiros utilizados para financiar o déficit público.</a:t>
            </a:r>
          </a:p>
          <a:p>
            <a:pPr>
              <a:lnSpc>
                <a:spcPct val="90000"/>
              </a:lnSpc>
            </a:pPr>
            <a:r>
              <a:rPr lang="pt-BR" sz="1500" dirty="0">
                <a:solidFill>
                  <a:srgbClr val="404040"/>
                </a:solidFill>
              </a:rPr>
              <a:t>(.   ) Em geral, pode-se dizer que a Dívida pública em um determinado ano é o somatório de todos os déficits (ou superávits) públicos dos anos anteriores. </a:t>
            </a:r>
          </a:p>
          <a:p>
            <a:pPr>
              <a:lnSpc>
                <a:spcPct val="90000"/>
              </a:lnSpc>
            </a:pPr>
            <a:r>
              <a:rPr lang="pt-BR" sz="1500" dirty="0">
                <a:solidFill>
                  <a:srgbClr val="404040"/>
                </a:solidFill>
              </a:rPr>
              <a:t>(.</a:t>
            </a:r>
            <a:r>
              <a:rPr lang="pt-BR" sz="1500" dirty="0" err="1">
                <a:solidFill>
                  <a:srgbClr val="404040"/>
                </a:solidFill>
              </a:rPr>
              <a:t>x</a:t>
            </a:r>
            <a:r>
              <a:rPr lang="pt-BR" sz="1500" dirty="0">
                <a:solidFill>
                  <a:srgbClr val="404040"/>
                </a:solidFill>
              </a:rPr>
              <a:t> ) A Dívida Líquida inclui ativos reais, daí ser necessária a sua subtração.</a:t>
            </a:r>
          </a:p>
          <a:p>
            <a:pPr>
              <a:lnSpc>
                <a:spcPct val="90000"/>
              </a:lnSpc>
            </a:pPr>
            <a:endParaRPr lang="pt-BR" sz="15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endParaRPr lang="pt-BR" sz="15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85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6C0E63-9452-E109-7A27-1A4396D6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Indicar alternativa correta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23EF7A-0D87-9B34-4A36-A8C6D4256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700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Com base nos conceitos de déficit público e dívida pública, ao somarmos a variação da dívida líquida do setor público com as privatizações e expurgarmos outros ajustes patrimoniais, encontramos o(a):</a:t>
            </a:r>
            <a:br>
              <a:rPr lang="pt-BR" sz="1700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</a:br>
            <a:endParaRPr lang="pt-BR" sz="1700" b="0" i="0" dirty="0">
              <a:solidFill>
                <a:srgbClr val="404040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1700" b="1" i="0" cap="all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(   ) </a:t>
            </a:r>
            <a:r>
              <a:rPr lang="pt-BR" sz="1700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déficit primário;</a:t>
            </a:r>
          </a:p>
          <a:p>
            <a:pPr>
              <a:lnSpc>
                <a:spcPct val="90000"/>
              </a:lnSpc>
            </a:pPr>
            <a:r>
              <a:rPr lang="pt-BR" sz="1700" b="1" i="0" cap="all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(   ) </a:t>
            </a:r>
            <a:r>
              <a:rPr lang="pt-BR" sz="1700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dívida fiscal líquida;</a:t>
            </a:r>
          </a:p>
          <a:p>
            <a:pPr>
              <a:lnSpc>
                <a:spcPct val="90000"/>
              </a:lnSpc>
            </a:pPr>
            <a:r>
              <a:rPr lang="pt-BR" sz="1700" b="1" i="0" cap="all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(   ) </a:t>
            </a:r>
            <a:r>
              <a:rPr lang="pt-BR" sz="1700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dívida líquida do governo geral;</a:t>
            </a:r>
          </a:p>
          <a:p>
            <a:pPr>
              <a:lnSpc>
                <a:spcPct val="90000"/>
              </a:lnSpc>
            </a:pPr>
            <a:r>
              <a:rPr lang="pt-BR" sz="1700" b="1" i="0" cap="all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(   ) </a:t>
            </a:r>
            <a:r>
              <a:rPr lang="pt-BR" sz="1700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dívida bruta do governo geral;</a:t>
            </a:r>
          </a:p>
          <a:p>
            <a:pPr>
              <a:lnSpc>
                <a:spcPct val="90000"/>
              </a:lnSpc>
            </a:pPr>
            <a:r>
              <a:rPr lang="pt-BR" sz="1700" b="1" i="0" cap="all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( </a:t>
            </a:r>
            <a:r>
              <a:rPr lang="pt-BR" sz="1700" b="1" i="0" cap="all" dirty="0" err="1">
                <a:solidFill>
                  <a:srgbClr val="4040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x</a:t>
            </a:r>
            <a:r>
              <a:rPr lang="pt-BR" sz="1700" b="1" i="0" cap="all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) </a:t>
            </a:r>
            <a:r>
              <a:rPr lang="pt-BR" sz="1700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necessidade de financiamento do setor público.</a:t>
            </a:r>
          </a:p>
          <a:p>
            <a:pPr>
              <a:lnSpc>
                <a:spcPct val="90000"/>
              </a:lnSpc>
            </a:pPr>
            <a:endParaRPr lang="pt-BR" sz="17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62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4A42F9-2D32-93DE-10D1-19D27028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163556"/>
            <a:ext cx="7729728" cy="89714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t-BR" dirty="0"/>
              <a:t>Indicar a alternativa errada sobre o conceito de </a:t>
            </a:r>
            <a:r>
              <a:rPr lang="pt-BR" dirty="0" err="1"/>
              <a:t>nfsp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E73AC6-B453-2C88-2BA1-CA967D460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3" y="1533378"/>
            <a:ext cx="8797451" cy="36371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7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(.   </a:t>
            </a:r>
            <a:r>
              <a:rPr lang="pt-BR" sz="1700" kern="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NFSP </a:t>
            </a:r>
            <a:r>
              <a:rPr lang="pt-BR" sz="1700" kern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é a variação do endividamento do setor público não financeiro junto ao sistema financeiro e ao setor privado.</a:t>
            </a:r>
            <a:endParaRPr lang="pt-BR" sz="1700" kern="0" dirty="0">
              <a:solidFill>
                <a:srgbClr val="40404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17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(.    ) NFSP é uma medida de fluxo (assim como o déficit público), também conhecido como resultado fiscal do Governo e representa o montante de recursos que o Setor Público não-financeiro necessita captar junto ao setor financeiro interno e/ou externo, além de suas receitas fiscais, para fazer frente aos seus gastos.</a:t>
            </a:r>
          </a:p>
          <a:p>
            <a:pPr>
              <a:lnSpc>
                <a:spcPct val="90000"/>
              </a:lnSpc>
            </a:pPr>
            <a:r>
              <a:rPr lang="pt-BR" sz="17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(.</a:t>
            </a:r>
            <a:r>
              <a:rPr lang="pt-BR" sz="17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pt-BR" sz="17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) Sendo medida sob a ótica “abaixo da linha”, o saldo positivo indica superávit, ao passo que o saldo negativo indica déficit.</a:t>
            </a:r>
          </a:p>
          <a:p>
            <a:pPr>
              <a:lnSpc>
                <a:spcPct val="90000"/>
              </a:lnSpc>
            </a:pPr>
            <a:r>
              <a:rPr lang="pt-BR" sz="17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(.   ) As NFSP são apuradas pelo regime de caixa, à exceção dos resultados de juros, que são apurados pelo regime de competência. </a:t>
            </a:r>
          </a:p>
          <a:p>
            <a:pPr>
              <a:lnSpc>
                <a:spcPct val="90000"/>
              </a:lnSpc>
            </a:pPr>
            <a:endParaRPr lang="pt-BR" sz="1700" kern="0" dirty="0">
              <a:solidFill>
                <a:srgbClr val="40404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838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E867F4-A050-ABC5-8349-50B30819B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678" y="0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br>
              <a:rPr lang="pt-BR" sz="1500" b="0" i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500" b="0" i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As necessidades de financiamento do setor público (NFSP), segundo o conceito operacional, são definidas como </a:t>
            </a:r>
            <a:br>
              <a:rPr lang="pt-BR" sz="1500" b="0" i="0"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</a:br>
            <a:endParaRPr lang="pt-BR" sz="150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538D8A-97A6-1208-30C7-6DCB05B4F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1730326"/>
            <a:ext cx="8779512" cy="3440192"/>
          </a:xfrm>
        </p:spPr>
        <p:txBody>
          <a:bodyPr>
            <a:normAutofit/>
          </a:bodyPr>
          <a:lstStyle/>
          <a:p>
            <a:r>
              <a:rPr lang="pt-BR" b="1" i="0" cap="all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(.  ) </a:t>
            </a:r>
            <a:r>
              <a:rPr lang="pt-BR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 resultado da variação da dívida fiscal líquida.</a:t>
            </a:r>
          </a:p>
          <a:p>
            <a:r>
              <a:rPr lang="pt-BR" b="1" i="0" cap="all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(.  ) </a:t>
            </a:r>
            <a:r>
              <a:rPr lang="pt-BR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 diferença entre a dívida líquida do setor público e o ajuste patrimonial.</a:t>
            </a:r>
          </a:p>
          <a:p>
            <a:r>
              <a:rPr lang="pt-BR" b="1" i="0" cap="all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(.  ) </a:t>
            </a:r>
            <a:r>
              <a:rPr lang="pt-BR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 diferença entre as NFSP no conceito nominal e as despesas de juros nominais incidentes sobre a dívida líquida do setor público.</a:t>
            </a:r>
          </a:p>
          <a:p>
            <a:r>
              <a:rPr lang="pt-BR" b="1" i="0" cap="all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(.</a:t>
            </a:r>
            <a:r>
              <a:rPr lang="pt-BR" b="1" i="0" cap="all" dirty="0" err="1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pt-BR" b="1" i="0" cap="all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) </a:t>
            </a:r>
            <a:r>
              <a:rPr lang="pt-BR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 diferença entre as NFSP no conceito nominal e a atualização monetária e cambial incidente sobre a dívida líquida do setor público.</a:t>
            </a:r>
          </a:p>
          <a:p>
            <a:r>
              <a:rPr lang="pt-BR" b="1" i="0" cap="all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(.  ) </a:t>
            </a:r>
            <a:r>
              <a:rPr lang="pt-BR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 diferença entre as despesas públicas e a arrecadação tributária.</a:t>
            </a:r>
          </a:p>
          <a:p>
            <a:endParaRPr lang="pt-BR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32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5E79269-3BD7-D5BA-D121-768B9D14B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016" y="100998"/>
            <a:ext cx="7729728" cy="95970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Déficit e reflexos na economia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964A26-252C-F711-C860-41583BAA3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837" y="1248156"/>
            <a:ext cx="9411286" cy="43616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 entanto, a responsabilidade do governo é maior do que para uma empresa e indivíduo.</a:t>
            </a: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as contas do governo ficam “no vermelho” pode faltar dinheiro para a saúde, segurança pública, educação e muitas outras áreas, programas sociais, controle ambiental, que dependem dos recursos do governo para funcionar adequadamente.</a:t>
            </a: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gastos importantes para a sociedade</a:t>
            </a: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...Inclusive, honrar as as dívidas contraídas no passado...</a:t>
            </a:r>
          </a:p>
          <a:p>
            <a:pPr>
              <a:lnSpc>
                <a:spcPct val="90000"/>
              </a:lnSpc>
            </a:pPr>
            <a:endParaRPr lang="pt-BR" sz="2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Então como saber qual a real capacidade do governo de dar conta dessas despesas??</a:t>
            </a:r>
          </a:p>
          <a:p>
            <a:pPr>
              <a:lnSpc>
                <a:spcPct val="90000"/>
              </a:lnSpc>
            </a:pPr>
            <a:endParaRPr lang="pt-BR" sz="2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isso existem Indicadores. Um dos mais importantes é o Resultado Fiscal (espécie de termômetro que mostra como anda a saúde financeira do governo)</a:t>
            </a:r>
            <a:endParaRPr lang="pt-BR" sz="2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35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F1DFB-D353-87DE-87EA-AE45B7C7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079070-5858-1D8D-5EDE-54FDB7EB1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7260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AA040-8D03-C254-09C5-7865908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1F72AC-3143-4827-15BC-D77A529DF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3604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D9EE6-233A-BC1E-E89B-13BC724F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43FD4D-6E91-5EDE-50D2-5025D9015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0771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A13E9-052E-2B51-64A0-CF735E3DC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93726"/>
            <a:ext cx="7729728" cy="87325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“Regras” da dívida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7C0D80-5E19-9FB9-F157-069EB21F3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498" y="1496032"/>
            <a:ext cx="9692640" cy="4395165"/>
          </a:xfrm>
        </p:spPr>
        <p:txBody>
          <a:bodyPr>
            <a:normAutofit fontScale="85000" lnSpcReduction="10000"/>
          </a:bodyPr>
          <a:lstStyle/>
          <a:p>
            <a:r>
              <a:rPr lang="pt-BR" sz="2400" dirty="0">
                <a:solidFill>
                  <a:srgbClr val="404040"/>
                </a:solidFill>
              </a:rPr>
              <a:t>Teto de Gastos</a:t>
            </a:r>
          </a:p>
          <a:p>
            <a:r>
              <a:rPr lang="pt-BR" sz="2400" dirty="0">
                <a:solidFill>
                  <a:srgbClr val="404040"/>
                </a:solidFill>
              </a:rPr>
              <a:t>Uma das regras mais básicas de finanças pessoais é não gastar mais do que ganha. </a:t>
            </a:r>
          </a:p>
          <a:p>
            <a:r>
              <a:rPr lang="pt-BR" sz="2400" dirty="0">
                <a:solidFill>
                  <a:srgbClr val="404040"/>
                </a:solidFill>
              </a:rPr>
              <a:t>Aqueles que fizerem isso por necessidade ou vontade ficarão endividados. </a:t>
            </a:r>
          </a:p>
          <a:p>
            <a:r>
              <a:rPr lang="pt-BR" sz="2400" dirty="0">
                <a:solidFill>
                  <a:srgbClr val="404040"/>
                </a:solidFill>
              </a:rPr>
              <a:t>Quando o devedor é o governo, o nome que se dá ao resultado financeiro negativo é déficit primário. Para reduzir esse déficit e colocar as contas públicas em dia, o governo aprovou o </a:t>
            </a:r>
            <a:r>
              <a:rPr lang="pt-BR" sz="2400" b="1" dirty="0">
                <a:solidFill>
                  <a:srgbClr val="404040"/>
                </a:solidFill>
              </a:rPr>
              <a:t>chamado Teto de Gastos pela Emenda Constitucional 95, em 2016, que teria uma vigência de 20 anos.</a:t>
            </a:r>
            <a:endParaRPr lang="pt-BR" sz="2400" dirty="0">
              <a:solidFill>
                <a:srgbClr val="404040"/>
              </a:solidFill>
            </a:endParaRPr>
          </a:p>
          <a:p>
            <a:r>
              <a:rPr lang="pt-BR" sz="2400" dirty="0">
                <a:solidFill>
                  <a:srgbClr val="404040"/>
                </a:solidFill>
              </a:rPr>
              <a:t>Esta emenda, que começou a valer em 2017, prevê um limite de aumento de gastos para o governo atrelado ao aumento da inflação medida pelo IPCA (Índice de Preços ao Consumidor Amplo). Dessa forma, o orçamento disponível para gastos da União só poderia ser reajustado em um ano levando em consideração a inflação do ano anterior.</a:t>
            </a:r>
          </a:p>
          <a:p>
            <a:r>
              <a:rPr lang="pt-BR" sz="2400" dirty="0">
                <a:solidFill>
                  <a:srgbClr val="404040"/>
                </a:solidFill>
              </a:rPr>
              <a:t>Arcabouço Fiscal</a:t>
            </a:r>
          </a:p>
        </p:txBody>
      </p:sp>
    </p:spTree>
    <p:extLst>
      <p:ext uri="{BB962C8B-B14F-4D97-AF65-F5344CB8AC3E}">
        <p14:creationId xmlns:p14="http://schemas.microsoft.com/office/powerpoint/2010/main" val="15425697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0AD67-DCA8-7B5E-1AEA-07474F8E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610" y="105527"/>
            <a:ext cx="7729728" cy="95517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17AA19-8470-84EB-1951-27A24DCE7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529" y="1471869"/>
            <a:ext cx="9308941" cy="39142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000">
                <a:solidFill>
                  <a:srgbClr val="404040"/>
                </a:solidFill>
              </a:rPr>
              <a:t>As despesas que são controladas pelo teto de gastos são as despesas primárias. Essas despesas são divididas em dois grupos: as despesas obrigatórias e as despesas discricionárias.</a:t>
            </a:r>
          </a:p>
          <a:p>
            <a:pPr>
              <a:lnSpc>
                <a:spcPct val="90000"/>
              </a:lnSpc>
            </a:pPr>
            <a:endParaRPr lang="pt-BR" sz="200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000">
                <a:solidFill>
                  <a:srgbClr val="404040"/>
                </a:solidFill>
              </a:rPr>
              <a:t>Despesas obrigatórias: gastos fixos mensais do governo que incluem salários de servidores, despesas previdenciárias, seguro-desemprego e pensões</a:t>
            </a:r>
          </a:p>
          <a:p>
            <a:pPr>
              <a:lnSpc>
                <a:spcPct val="90000"/>
              </a:lnSpc>
            </a:pPr>
            <a:endParaRPr lang="pt-BR" sz="200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000">
                <a:solidFill>
                  <a:srgbClr val="404040"/>
                </a:solidFill>
              </a:rPr>
              <a:t>Despesas discricionárias: gastos não obrigatórios como investimentos.</a:t>
            </a:r>
          </a:p>
          <a:p>
            <a:pPr>
              <a:lnSpc>
                <a:spcPct val="90000"/>
              </a:lnSpc>
            </a:pPr>
            <a:endParaRPr lang="pt-BR" sz="200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000">
                <a:solidFill>
                  <a:srgbClr val="404040"/>
                </a:solidFill>
              </a:rPr>
              <a:t>As despesas obrigatórias correspondem a mais de 90% das despesas totais do governo.</a:t>
            </a:r>
          </a:p>
        </p:txBody>
      </p:sp>
    </p:spTree>
    <p:extLst>
      <p:ext uri="{BB962C8B-B14F-4D97-AF65-F5344CB8AC3E}">
        <p14:creationId xmlns:p14="http://schemas.microsoft.com/office/powerpoint/2010/main" val="18331554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EB67E-CD88-14F8-5283-389B4F0A9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788" y="89274"/>
            <a:ext cx="7729728" cy="78397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br>
              <a:rPr lang="pt-BR" kern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var(--imds-font-headline)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kern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var(--imds-font-headline)"/>
                <a:ea typeface="Times New Roman" panose="02020603050405020304" pitchFamily="18" charset="0"/>
                <a:cs typeface="Times New Roman" panose="02020603050405020304" pitchFamily="18" charset="0"/>
              </a:rPr>
              <a:t>Por que é importante para o governo se manter dentro do teto de gastos?</a:t>
            </a:r>
            <a:br>
              <a:rPr lang="pt-BR" kern="10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92AF1B-F417-E47A-9F0E-742E2B126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367" y="1821312"/>
            <a:ext cx="8821570" cy="3448520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pt-BR" kern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var(--imds-font-serif)"/>
                <a:ea typeface="Times New Roman" panose="02020603050405020304" pitchFamily="18" charset="0"/>
                <a:cs typeface="Times New Roman" panose="02020603050405020304" pitchFamily="18" charset="0"/>
              </a:rPr>
              <a:t>O teto de gastos foi criado para manter as contas públicas sob controle e conter a dívida pública. O resultado disso seria a possibilidade de manter a taxa básica de juros da economia, a Selic, em patamares menores, o que estimula a economia a crescer.</a:t>
            </a:r>
            <a:endParaRPr lang="pt-BR" kern="100" dirty="0">
              <a:solidFill>
                <a:srgbClr val="404040"/>
              </a:solidFill>
              <a:effectLst/>
              <a:highlight>
                <a:srgbClr val="FFFFFF"/>
              </a:highlight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400"/>
              </a:spcAft>
            </a:pPr>
            <a:r>
              <a:rPr lang="pt-BR" kern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var(--imds-font-serif)"/>
                <a:ea typeface="Times New Roman" panose="02020603050405020304" pitchFamily="18" charset="0"/>
                <a:cs typeface="Times New Roman" panose="02020603050405020304" pitchFamily="18" charset="0"/>
              </a:rPr>
              <a:t>O teto de gastos e o controle de despesas públicas também pode ser uma forma de atrair investimentos externos, além de manter confiança de investidores no compromisso do governo com a responsabilidade fiscal.</a:t>
            </a:r>
            <a:endParaRPr lang="pt-BR" kern="100" dirty="0">
              <a:solidFill>
                <a:srgbClr val="404040"/>
              </a:solidFill>
              <a:effectLst/>
              <a:highlight>
                <a:srgbClr val="FFFFFF"/>
              </a:highlight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4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218972-15D2-C9BE-52DD-DABE7D86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3"/>
            <a:ext cx="7729728" cy="1188720"/>
          </a:xfrm>
        </p:spPr>
        <p:txBody>
          <a:bodyPr/>
          <a:lstStyle/>
          <a:p>
            <a:r>
              <a:rPr lang="pt-BR" dirty="0"/>
              <a:t>Quais as despesas sujeitas a cortes?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3433C8-74DC-99DC-B8B2-738368661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5462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5406A-3AB1-2542-8DBB-6355740CC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4883" y="143450"/>
            <a:ext cx="7729728" cy="1012302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Natureza das despesas públicas</a:t>
            </a:r>
            <a:endParaRPr lang="en-BR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ADE55-6B01-C740-8EF8-6EDDBB71D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913" y="1467853"/>
            <a:ext cx="9362173" cy="420599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b="1" i="1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 DESPESAS OBRIGATÓRIAS - CUJO PAGAMENTO É DETERMINADO PELA CONSTITUIÇÃO FEDERAL OU PELA LEGISLAÇÃO, TAIS COMO:</a:t>
            </a:r>
          </a:p>
          <a:p>
            <a:pPr>
              <a:lnSpc>
                <a:spcPct val="90000"/>
              </a:lnSpc>
            </a:pPr>
            <a:endParaRPr lang="pt-BR" sz="2400" b="1" i="1" dirty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pt-BR" sz="2200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TRANSFERÊNCIAS CONSTITUCIONAIS PARA OS ESTADOS E MUNICÍPIOS;</a:t>
            </a:r>
          </a:p>
          <a:p>
            <a:pPr lvl="1">
              <a:lnSpc>
                <a:spcPct val="90000"/>
              </a:lnSpc>
            </a:pPr>
            <a:r>
              <a:rPr lang="pt-BR" sz="2200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PAGAMENTO DO FUNCIONALISMO PÚBLICO;</a:t>
            </a:r>
          </a:p>
          <a:p>
            <a:pPr lvl="1">
              <a:lnSpc>
                <a:spcPct val="90000"/>
              </a:lnSpc>
            </a:pPr>
            <a:r>
              <a:rPr lang="pt-BR" sz="2200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GASTOS COM A DÍVIDA PÚBLICA (PAGAMENTO DE JUROS SOBRE A DÍVIDA);</a:t>
            </a:r>
          </a:p>
          <a:p>
            <a:pPr lvl="1">
              <a:lnSpc>
                <a:spcPct val="90000"/>
              </a:lnSpc>
            </a:pPr>
            <a:r>
              <a:rPr lang="pt-BR" sz="2200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EMENDAS INDIVIDUAIS DOS PARLAMENTARES.</a:t>
            </a:r>
          </a:p>
          <a:p>
            <a:pPr lvl="1">
              <a:lnSpc>
                <a:spcPct val="90000"/>
              </a:lnSpc>
            </a:pPr>
            <a:endParaRPr lang="pt-BR" sz="2200" dirty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72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5406A-3AB1-2542-8DBB-6355740CC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pt-BR" sz="3000" dirty="0">
                <a:solidFill>
                  <a:srgbClr val="FFFFFF"/>
                </a:solidFill>
              </a:rPr>
              <a:t>Natureza das despesas públicas</a:t>
            </a:r>
            <a:endParaRPr lang="en-BR" sz="3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ADE55-6B01-C740-8EF8-6EDDBB71D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5" y="0"/>
            <a:ext cx="6782732" cy="611204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2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2. DESPESAS PRIORITÁRIAS: </a:t>
            </a:r>
          </a:p>
          <a:p>
            <a:pPr marL="0" indent="0">
              <a:buNone/>
            </a:pPr>
            <a:endParaRPr lang="pt-BR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INDICADAS NA LEI DE DIRETRIZES ORÇAMENTÁRIAS (LDO): </a:t>
            </a:r>
          </a:p>
          <a:p>
            <a:endParaRPr lang="pt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“PREFERENCIAIS” NO SENTIDO QUE TERÃO PRECEDÊNCIA SOBRE AS DEMAIS, FICANDO MAIS PRESERVADAS DIANTE CORTES DE GASTOS.</a:t>
            </a:r>
          </a:p>
          <a:p>
            <a:endParaRPr lang="pt-BR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54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5406A-3AB1-2542-8DBB-6355740CC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pt-BR" sz="3000">
                <a:solidFill>
                  <a:srgbClr val="FFFFFF"/>
                </a:solidFill>
              </a:rPr>
              <a:t>Natureza das despesas públicas</a:t>
            </a:r>
            <a:endParaRPr lang="en-BR" sz="3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ADE55-6B01-C740-8EF8-6EDDBB71D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268" y="825097"/>
            <a:ext cx="6674450" cy="4774884"/>
          </a:xfrm>
        </p:spPr>
        <p:txBody>
          <a:bodyPr anchor="ctr">
            <a:normAutofit fontScale="77500" lnSpcReduction="20000"/>
          </a:bodyPr>
          <a:lstStyle/>
          <a:p>
            <a:endParaRPr lang="pt-BR" sz="2800" dirty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sz="2800" b="1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3. DESPESAS DISCRICIONÁRIAS: </a:t>
            </a:r>
          </a:p>
          <a:p>
            <a:endParaRPr lang="pt-BR" sz="2800" b="1" dirty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400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COMPÕEM O ÚNICO INSTRUMENTO QUE OS GESTORES DA POLÍTICA ECONÔMICA TÊM PARA TENTAR CONTROLAR AS DESPESAS.</a:t>
            </a:r>
          </a:p>
          <a:p>
            <a:endParaRPr lang="pt-BR" sz="2400" b="1" dirty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sz="2400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SÃO AS MAIS AFETADAS QUANDO O GOVERNO É OBRIGADO A ECONOMIZAR. </a:t>
            </a:r>
          </a:p>
          <a:p>
            <a:r>
              <a:rPr lang="pt-BR" sz="2400" dirty="0"/>
              <a:t>É o caso de determinados programas sociais, obras de infraestrutura, programas de incentivo e questões relacionadas.</a:t>
            </a:r>
          </a:p>
          <a:p>
            <a:endParaRPr lang="pt-BR" sz="2400" dirty="0"/>
          </a:p>
          <a:p>
            <a:r>
              <a:rPr lang="pt-BR" sz="2400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https://</a:t>
            </a:r>
            <a:r>
              <a:rPr lang="pt-BR" sz="2400" dirty="0" err="1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www.camara.leg.br</a:t>
            </a:r>
            <a:r>
              <a:rPr lang="pt-BR" sz="2400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/noticias/994467-despesas-nao-obrigatorias-do-orcamento-de-2024-aumentam-85/</a:t>
            </a:r>
          </a:p>
          <a:p>
            <a:endParaRPr lang="en-BR" sz="2400" dirty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BR" sz="28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041102E-08E4-552A-AA8B-2C2E37EB3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678" y="139983"/>
            <a:ext cx="7729728" cy="78073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Indicadores fiscais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FFEBF2-8A1C-BC44-FF63-E63E0DF9D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979" y="1443789"/>
            <a:ext cx="9426341" cy="3982453"/>
          </a:xfrm>
        </p:spPr>
        <p:txBody>
          <a:bodyPr>
            <a:normAutofit/>
          </a:bodyPr>
          <a:lstStyle/>
          <a:p>
            <a:endParaRPr lang="pt-BR" sz="2400" dirty="0">
              <a:solidFill>
                <a:srgbClr val="404040"/>
              </a:solidFill>
            </a:endParaRPr>
          </a:p>
          <a:p>
            <a:r>
              <a:rPr lang="pt-BR" sz="2400" dirty="0">
                <a:solidFill>
                  <a:srgbClr val="404040"/>
                </a:solidFill>
              </a:rPr>
              <a:t>Quando a posição fiscal do governo é positiva, o governo pode evitar impactos negativos na economia como </a:t>
            </a:r>
          </a:p>
          <a:p>
            <a:r>
              <a:rPr lang="pt-BR" sz="2400" dirty="0">
                <a:solidFill>
                  <a:srgbClr val="404040"/>
                </a:solidFill>
              </a:rPr>
              <a:t>Desemprego</a:t>
            </a:r>
          </a:p>
          <a:p>
            <a:r>
              <a:rPr lang="pt-BR" sz="2400" dirty="0">
                <a:solidFill>
                  <a:srgbClr val="404040"/>
                </a:solidFill>
              </a:rPr>
              <a:t>Inflação</a:t>
            </a:r>
          </a:p>
          <a:p>
            <a:r>
              <a:rPr lang="pt-BR" sz="2400" dirty="0">
                <a:solidFill>
                  <a:srgbClr val="404040"/>
                </a:solidFill>
              </a:rPr>
              <a:t>Juros altos</a:t>
            </a:r>
          </a:p>
        </p:txBody>
      </p:sp>
    </p:spTree>
    <p:extLst>
      <p:ext uri="{BB962C8B-B14F-4D97-AF65-F5344CB8AC3E}">
        <p14:creationId xmlns:p14="http://schemas.microsoft.com/office/powerpoint/2010/main" val="1501524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61C04-4460-9965-E328-4976BD426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9787" y="363415"/>
            <a:ext cx="4476806" cy="949569"/>
          </a:xfrm>
        </p:spPr>
        <p:txBody>
          <a:bodyPr>
            <a:normAutofit fontScale="90000"/>
          </a:bodyPr>
          <a:lstStyle/>
          <a:p>
            <a:r>
              <a:rPr lang="pt-BR"/>
              <a:t>Despesas discricionárias</a:t>
            </a:r>
            <a:endParaRPr lang="pt-BR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A71414E-FA1F-B9F3-1D76-1F2A89A6A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1" y="1312984"/>
            <a:ext cx="6050243" cy="4021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Content Placeholder 2053">
            <a:extLst>
              <a:ext uri="{FF2B5EF4-FFF2-40B4-BE49-F238E27FC236}">
                <a16:creationId xmlns:a16="http://schemas.microsoft.com/office/drawing/2014/main" id="{5183B96F-C9B6-5789-338C-AF9D074D4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9969" y="1476975"/>
            <a:ext cx="5127783" cy="44242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</a:rPr>
              <a:t>Por ser </a:t>
            </a:r>
            <a:r>
              <a:rPr lang="pt-BR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discricionária não quer dizer que ela seja irrelevante. Nessa rubrica existem investimentos, programas públicos e custeio do governo, sem o qual ele não consegue funcionar.</a:t>
            </a:r>
          </a:p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Para entender essa questão, a Instituição Fiscal Independente (IFI) divulgou a composição das despesas que classificou de “margem fiscal” para 2017, um subconjunto das despesas discricionárias que seriam as que poderiam ser comprimidas.</a:t>
            </a:r>
          </a:p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Desse total, 44% corresponde a investimentos públicos (incluindo o PAC e o Minha Casa Minha Vida), 21% corresponde ao custeio da máquina pública, 4% são bolsas de pesquisa e 31% corresponde a uma classificação genérica chamada “outras despesas”.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0EBA848-059B-4CD5-9C41-0B17D31EF1AD}"/>
              </a:ext>
            </a:extLst>
          </p:cNvPr>
          <p:cNvSpPr txBox="1"/>
          <p:nvPr/>
        </p:nvSpPr>
        <p:spPr>
          <a:xfrm>
            <a:off x="2438400" y="606524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https://</a:t>
            </a:r>
            <a:r>
              <a:rPr lang="pt-BR" dirty="0" err="1"/>
              <a:t>blogdoibre.fgv.br</a:t>
            </a:r>
            <a:r>
              <a:rPr lang="pt-BR" dirty="0"/>
              <a:t>/posts/despesas-discricionarias-e-shutdown-da-maquina-publica-algumas-implicacoes-para-politica</a:t>
            </a:r>
          </a:p>
        </p:txBody>
      </p:sp>
    </p:spTree>
    <p:extLst>
      <p:ext uri="{BB962C8B-B14F-4D97-AF65-F5344CB8AC3E}">
        <p14:creationId xmlns:p14="http://schemas.microsoft.com/office/powerpoint/2010/main" val="6882884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697FEAD-E4CB-A089-08C4-CB68366C49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219" y="45332"/>
            <a:ext cx="9393951" cy="590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BA4F1EE-11E5-6E3E-5039-6B1B41303390}"/>
              </a:ext>
            </a:extLst>
          </p:cNvPr>
          <p:cNvSpPr txBox="1"/>
          <p:nvPr/>
        </p:nvSpPr>
        <p:spPr>
          <a:xfrm>
            <a:off x="196406" y="6060830"/>
            <a:ext cx="11559575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 despesas de controle de fluxo representam despesas obrigatórias associadas aos mínimos constitucionais \</a:t>
            </a:r>
          </a:p>
          <a:p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(saúde e educação) e Bolsa Família, principalmente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35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5E79269-3BD7-D5BA-D121-768B9D14B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89707"/>
            <a:ext cx="7729728" cy="79557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Déficit e formas de financiar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964A26-252C-F711-C860-41583BAA3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0" y="1248156"/>
            <a:ext cx="9692640" cy="43616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Quando um governo tem um déficit, ele precisa se financiar de alguma forma. Existem três alternativas para o financiamento do déficit do governo, que são: </a:t>
            </a:r>
          </a:p>
          <a:p>
            <a:pPr>
              <a:lnSpc>
                <a:spcPct val="90000"/>
              </a:lnSpc>
            </a:pPr>
            <a:endParaRPr lang="pt-BR" sz="240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endividamento. </a:t>
            </a:r>
          </a:p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O aumento dos impostos. </a:t>
            </a:r>
            <a:endParaRPr lang="pt-BR" sz="240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3. A emissão monetária (também reconhecido como endividamento, porém não rende juros).</a:t>
            </a:r>
          </a:p>
          <a:p>
            <a:pPr>
              <a:lnSpc>
                <a:spcPct val="90000"/>
              </a:lnSpc>
            </a:pPr>
            <a:endParaRPr lang="pt-BR" sz="2400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 uma dessas formas, no entanto, tem implicações que podem afetar a economia de maneira negativa.</a:t>
            </a:r>
          </a:p>
          <a:p>
            <a:pPr>
              <a:lnSpc>
                <a:spcPct val="90000"/>
              </a:lnSpc>
            </a:pPr>
            <a:endParaRPr lang="pt-B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117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751A719-A14C-CF9F-B147-ABA2EA58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3218"/>
            <a:ext cx="7729728" cy="70930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t-BR" dirty="0"/>
              <a:t>Endividamento público – dívida interna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D3D30F-36BC-26AB-9D35-2B8CE4DD6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69" y="1248156"/>
            <a:ext cx="9345061" cy="4221159"/>
          </a:xfrm>
        </p:spPr>
        <p:txBody>
          <a:bodyPr>
            <a:normAutofit fontScale="92500" lnSpcReduction="20000"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Como instrumento de financiamento do Estado, a dívida pode ter um impacto positivo sobre a sociedade. 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Ela é uma via de abastecimento do caixa do Tesouro, reduzindo a necessidade de emissão de moeda (que gera inflação e corrói a renda das pessoas) ou de aumento da carga tributária (que desacelera a atividade econômica e traz o desemprego).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Ao fazer uma dívida, o governo obtém recursos para investir em infraestrutura e programas sociais, por exemplo.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Porém, o endividamento traz como consequência um aumento dos juros, que afetam o crescimento da própria dívida pública e todas as operações financeiras realizadas diariamente pelas pessoas, como fazer uma compra com o cartão de crédito, assumir uma despesa a prazo ou tomar um financiamento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Fonte: Agência Senado</a:t>
            </a:r>
            <a:endParaRPr lang="pt-BR" sz="2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267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751A719-A14C-CF9F-B147-ABA2EA58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372" y="0"/>
            <a:ext cx="9374892" cy="93684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Endividamento público – dívida interna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D3D30F-36BC-26AB-9D35-2B8CE4DD6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0" y="1466088"/>
            <a:ext cx="9692640" cy="392582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 dívida interna do Brasil é o somatório dos débitos do país, resultantes de financiamentos e empréstimos contraídos pelo governo federal junto ao setor financeiro.</a:t>
            </a:r>
            <a:endParaRPr lang="pt-BR" sz="24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endividamento interno tende a elevar a taxa de juros real da economia, aumentando os encargos financeiros da própria dívida do governo, agravando os desequilíbrios das contas públicas.</a:t>
            </a:r>
          </a:p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Desaceleração da produção pode resultar em inflação de demanda. </a:t>
            </a:r>
          </a:p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entanto, se a desaceleração da produção provocar desemprego elevado, a demanda também se retrai, levando à estagnação econômica.  </a:t>
            </a:r>
          </a:p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base de incidência de imposto se retrai, as receitas governamentais diminuem.</a:t>
            </a:r>
          </a:p>
          <a:p>
            <a:pPr>
              <a:lnSpc>
                <a:spcPct val="90000"/>
              </a:lnSpc>
            </a:pPr>
            <a:endParaRPr lang="pt-BR" sz="24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pt-BR" sz="9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9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751A719-A14C-CF9F-B147-ABA2EA58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365" y="171977"/>
            <a:ext cx="9149809" cy="76314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/>
              <a:t>Endividamento público – dívida externa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D3D30F-36BC-26AB-9D35-2B8CE4DD6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228" y="1107094"/>
            <a:ext cx="10067544" cy="5433998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 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dívida externa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 do Brasil é o somatório dos débitos do país, resultantes de financiamentos e empréstimos contraídos no exterior pelo governo federal.</a:t>
            </a:r>
            <a:endParaRPr lang="pt-BR" sz="24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Dívida externa elevada aumenta a vulnerabilidade da posição fiscal e da taxa de câmbio. </a:t>
            </a:r>
          </a:p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Torna-se necessário transferência real de recursos para o exterior.</a:t>
            </a:r>
          </a:p>
          <a:p>
            <a:pPr>
              <a:lnSpc>
                <a:spcPct val="90000"/>
              </a:lnSpc>
            </a:pPr>
            <a:endParaRPr lang="pt-BR" sz="24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Consequências:</a:t>
            </a:r>
          </a:p>
          <a:p>
            <a:pPr>
              <a:lnSpc>
                <a:spcPct val="90000"/>
              </a:lnSpc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O aumento da inflação e crises econômicas internas.  </a:t>
            </a:r>
          </a:p>
          <a:p>
            <a:pPr>
              <a:lnSpc>
                <a:spcPct val="90000"/>
              </a:lnSpc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 atração de um menor volume de investimentos estrangeiros. </a:t>
            </a:r>
          </a:p>
          <a:p>
            <a:pPr>
              <a:lnSpc>
                <a:spcPct val="90000"/>
              </a:lnSpc>
            </a:pP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pt-BR" sz="2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771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{4DE4630C-A0A6-F240-A24D-0F4FB63DB851}tf10001120</Template>
  <TotalTime>13385</TotalTime>
  <Words>4244</Words>
  <Application>Microsoft Macintosh PowerPoint</Application>
  <PresentationFormat>Widescreen</PresentationFormat>
  <Paragraphs>300</Paragraphs>
  <Slides>51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51</vt:i4>
      </vt:variant>
    </vt:vector>
  </HeadingPairs>
  <TitlesOfParts>
    <vt:vector size="65" baseType="lpstr">
      <vt:lpstr>ＭＳ Ｐゴシック</vt:lpstr>
      <vt:lpstr>Aptos</vt:lpstr>
      <vt:lpstr>Arial</vt:lpstr>
      <vt:lpstr>Calibri</vt:lpstr>
      <vt:lpstr>Calibri Light</vt:lpstr>
      <vt:lpstr>Gill Sans MT</vt:lpstr>
      <vt:lpstr>Google Sans</vt:lpstr>
      <vt:lpstr>Open Sans</vt:lpstr>
      <vt:lpstr>Symbol</vt:lpstr>
      <vt:lpstr>Times</vt:lpstr>
      <vt:lpstr>var(--imds-font-headline)</vt:lpstr>
      <vt:lpstr>var(--imds-font-serif)</vt:lpstr>
      <vt:lpstr>Parcel</vt:lpstr>
      <vt:lpstr>1_Parcel</vt:lpstr>
      <vt:lpstr>NECESSIDADE DE FINANCIAMENTO DO SETOR PÚBLICO (NFSP) </vt:lpstr>
      <vt:lpstr>bibliografia</vt:lpstr>
      <vt:lpstr>Introdução</vt:lpstr>
      <vt:lpstr>Déficit e reflexos na economia</vt:lpstr>
      <vt:lpstr>Indicadores fiscais</vt:lpstr>
      <vt:lpstr>Déficit e formas de financiar</vt:lpstr>
      <vt:lpstr>Endividamento público – dívida interna</vt:lpstr>
      <vt:lpstr>Endividamento público – dívida interna</vt:lpstr>
      <vt:lpstr>Endividamento público – dívida externa</vt:lpstr>
      <vt:lpstr>aumento de impostos</vt:lpstr>
      <vt:lpstr>emissão monetária - efeitos</vt:lpstr>
      <vt:lpstr>indicadores Da dívida pública E variáveis RELAcionadas NFSP e DLSP</vt:lpstr>
      <vt:lpstr>Necessidade de financiamento do setor público - nfsp</vt:lpstr>
      <vt:lpstr>NFSP e déficit</vt:lpstr>
      <vt:lpstr>Conceitos Consolidados</vt:lpstr>
      <vt:lpstr>Necessidade de financiamento do setor público(nfsp) e Dívida pública</vt:lpstr>
      <vt:lpstr>Necessidade de financiamento do setor público</vt:lpstr>
      <vt:lpstr>Entidades que emprestam para o governo</vt:lpstr>
      <vt:lpstr>DÍVIDA PÚBLICA</vt:lpstr>
      <vt:lpstr>Privatização e nfsp</vt:lpstr>
      <vt:lpstr>NFSP (cont.)</vt:lpstr>
      <vt:lpstr>Necessidade de financiamento do setor público</vt:lpstr>
      <vt:lpstr>Apresentação do PowerPoint</vt:lpstr>
      <vt:lpstr>conclusões</vt:lpstr>
      <vt:lpstr>conclusões</vt:lpstr>
      <vt:lpstr>  Q1Economia e Finanças  Contabilidade Fiscal Ano: 2024 Prova: Instituto Verbena - TJ AC - Analista Judiciário - Área Economista - 2024 </vt:lpstr>
      <vt:lpstr>Exercício 2</vt:lpstr>
      <vt:lpstr>  Economia e Finanças  Economia do Setor PúblicO Ano: 2024 Banca: Fundação Getúlio Vargas - FGV   </vt:lpstr>
      <vt:lpstr>Indicar a afirmação errada</vt:lpstr>
      <vt:lpstr>Indicar alternativa correta</vt:lpstr>
      <vt:lpstr>Indicar a alternativa errada sobre o conceito de nfsp</vt:lpstr>
      <vt:lpstr> As necessidades de financiamento do setor público (NFSP), segundo o conceito operacional, são definidas como  </vt:lpstr>
      <vt:lpstr>  Q1Economia e Finanças  Contabilidade Fiscal Ano: 2024 Prova: Instituto Verbena - TJ AC - Analista Judiciário - Área Economista - 2024 </vt:lpstr>
      <vt:lpstr>Exercício 1</vt:lpstr>
      <vt:lpstr>  Economia e Finanças  Economia do Setor PúblicO Ano: 2024 Banca: Fundação Getúlio Vargas - FGV   </vt:lpstr>
      <vt:lpstr>Indicar a afirmação errada</vt:lpstr>
      <vt:lpstr>Indicar alternativa correta</vt:lpstr>
      <vt:lpstr>Indicar a alternativa errada sobre o conceito de nfsp</vt:lpstr>
      <vt:lpstr> As necessidades de financiamento do setor público (NFSP), segundo o conceito operacional, são definidas como  </vt:lpstr>
      <vt:lpstr>Apresentação do PowerPoint</vt:lpstr>
      <vt:lpstr>Apresentação do PowerPoint</vt:lpstr>
      <vt:lpstr>Apresentação do PowerPoint</vt:lpstr>
      <vt:lpstr>“Regras” da dívida</vt:lpstr>
      <vt:lpstr>Apresentação do PowerPoint</vt:lpstr>
      <vt:lpstr> Por que é importante para o governo se manter dentro do teto de gastos? </vt:lpstr>
      <vt:lpstr>Quais as despesas sujeitas a cortes?</vt:lpstr>
      <vt:lpstr>Natureza das despesas públicas</vt:lpstr>
      <vt:lpstr>Natureza das despesas públicas</vt:lpstr>
      <vt:lpstr>Natureza das despesas públicas</vt:lpstr>
      <vt:lpstr>Despesas discricionárias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NECESSIDADE DE FINANCIAMENTO DO SETOR PÚBLICO (NFSP) </dc:title>
  <dc:creator>Heloisa Burnquist</dc:creator>
  <cp:lastModifiedBy>Heloisa Burnquist</cp:lastModifiedBy>
  <cp:revision>154</cp:revision>
  <dcterms:created xsi:type="dcterms:W3CDTF">2021-05-28T12:56:55Z</dcterms:created>
  <dcterms:modified xsi:type="dcterms:W3CDTF">2024-05-29T10:28:28Z</dcterms:modified>
</cp:coreProperties>
</file>