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3" r:id="rId3"/>
    <p:sldId id="278" r:id="rId4"/>
    <p:sldId id="430" r:id="rId5"/>
    <p:sldId id="411" r:id="rId6"/>
    <p:sldId id="412" r:id="rId7"/>
    <p:sldId id="417" r:id="rId8"/>
    <p:sldId id="413" r:id="rId9"/>
    <p:sldId id="416" r:id="rId10"/>
    <p:sldId id="299" r:id="rId11"/>
    <p:sldId id="421" r:id="rId12"/>
    <p:sldId id="418" r:id="rId13"/>
    <p:sldId id="304" r:id="rId14"/>
    <p:sldId id="419" r:id="rId15"/>
    <p:sldId id="420" r:id="rId16"/>
    <p:sldId id="433" r:id="rId17"/>
    <p:sldId id="432" r:id="rId18"/>
    <p:sldId id="434" r:id="rId19"/>
    <p:sldId id="435" r:id="rId20"/>
    <p:sldId id="436" r:id="rId21"/>
    <p:sldId id="530" r:id="rId22"/>
    <p:sldId id="437" r:id="rId23"/>
    <p:sldId id="424" r:id="rId24"/>
    <p:sldId id="429" r:id="rId25"/>
    <p:sldId id="431" r:id="rId26"/>
    <p:sldId id="428" r:id="rId27"/>
    <p:sldId id="425" r:id="rId28"/>
    <p:sldId id="439" r:id="rId29"/>
    <p:sldId id="426" r:id="rId30"/>
    <p:sldId id="422" r:id="rId31"/>
    <p:sldId id="438" r:id="rId32"/>
    <p:sldId id="519" r:id="rId33"/>
    <p:sldId id="499" r:id="rId34"/>
    <p:sldId id="520" r:id="rId35"/>
    <p:sldId id="524" r:id="rId36"/>
    <p:sldId id="523" r:id="rId37"/>
    <p:sldId id="521" r:id="rId38"/>
    <p:sldId id="525" r:id="rId39"/>
    <p:sldId id="441" r:id="rId40"/>
    <p:sldId id="442" r:id="rId41"/>
    <p:sldId id="443" r:id="rId42"/>
    <p:sldId id="444" r:id="rId43"/>
    <p:sldId id="446" r:id="rId44"/>
    <p:sldId id="447" r:id="rId45"/>
    <p:sldId id="448" r:id="rId46"/>
    <p:sldId id="261" r:id="rId47"/>
    <p:sldId id="260" r:id="rId48"/>
    <p:sldId id="262" r:id="rId4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8BC"/>
    <a:srgbClr val="FFFFFF"/>
    <a:srgbClr val="24678F"/>
    <a:srgbClr val="E3F5F4"/>
    <a:srgbClr val="52909E"/>
    <a:srgbClr val="C8D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65.wmf"/><Relationship Id="rId1" Type="http://schemas.openxmlformats.org/officeDocument/2006/relationships/image" Target="../media/image71.wmf"/><Relationship Id="rId4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1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C83F-B5FF-4A8C-85C2-79BA7A84C0BA}" type="datetimeFigureOut">
              <a:rPr lang="pt-BR" smtClean="0"/>
              <a:t>13/05/2023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743AF-6B4C-46D4-9FCD-25C67B09E8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37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A0DD58F-0995-4D22-8CA0-BD6528264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53"/>
          <a:stretch/>
        </p:blipFill>
        <p:spPr>
          <a:xfrm>
            <a:off x="12217" y="192023"/>
            <a:ext cx="2651767" cy="5883572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EB229642-CD2C-4FF5-AC5B-35AAC5F4C0D4}"/>
              </a:ext>
            </a:extLst>
          </p:cNvPr>
          <p:cNvGrpSpPr/>
          <p:nvPr userDrawn="1"/>
        </p:nvGrpSpPr>
        <p:grpSpPr>
          <a:xfrm>
            <a:off x="0" y="6075596"/>
            <a:ext cx="12192000" cy="788553"/>
            <a:chOff x="0" y="6075596"/>
            <a:chExt cx="12192000" cy="788553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xmlns="" id="{DF536CCD-7470-4910-99AA-A3A63E15CCA5}"/>
                </a:ext>
              </a:extLst>
            </p:cNvPr>
            <p:cNvSpPr/>
            <p:nvPr userDrawn="1"/>
          </p:nvSpPr>
          <p:spPr>
            <a:xfrm>
              <a:off x="0" y="6075596"/>
              <a:ext cx="12192000" cy="788553"/>
            </a:xfrm>
            <a:prstGeom prst="rect">
              <a:avLst/>
            </a:prstGeom>
            <a:solidFill>
              <a:srgbClr val="E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xmlns="" id="{B4FA76EA-8524-46CF-A026-92CF7422B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06" b="15222"/>
            <a:stretch/>
          </p:blipFill>
          <p:spPr>
            <a:xfrm>
              <a:off x="231440" y="6131378"/>
              <a:ext cx="1367453" cy="676987"/>
            </a:xfrm>
            <a:prstGeom prst="rect">
              <a:avLst/>
            </a:prstGeom>
          </p:spPr>
        </p:pic>
        <p:pic>
          <p:nvPicPr>
            <p:cNvPr id="22" name="Imagem 21" descr="Uma imagem contendo céu&#10;&#10;Descrição gerada automaticamente">
              <a:extLst>
                <a:ext uri="{FF2B5EF4-FFF2-40B4-BE49-F238E27FC236}">
                  <a16:creationId xmlns:a16="http://schemas.microsoft.com/office/drawing/2014/main" xmlns="" id="{C91F9084-5669-43F8-B0B1-9979A9A0B1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796" y="6383472"/>
              <a:ext cx="1436369" cy="307386"/>
            </a:xfrm>
            <a:prstGeom prst="rect">
              <a:avLst/>
            </a:prstGeom>
          </p:spPr>
        </p:pic>
      </p:grp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E3E0BA-C7F6-4615-AB4B-ECC289AD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pt-BR"/>
              <a:t>Module number - Presenter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C4E4CD0-CE8D-4CEB-B1BE-DDAFCAB1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fld id="{13AE05E6-7973-4514-8019-30E7A733F2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D6EE7C79-A877-4A5C-852C-4FC39793BF2E}"/>
              </a:ext>
            </a:extLst>
          </p:cNvPr>
          <p:cNvSpPr/>
          <p:nvPr userDrawn="1"/>
        </p:nvSpPr>
        <p:spPr>
          <a:xfrm>
            <a:off x="0" y="0"/>
            <a:ext cx="12192000" cy="192023"/>
          </a:xfrm>
          <a:prstGeom prst="rect">
            <a:avLst/>
          </a:prstGeom>
          <a:solidFill>
            <a:srgbClr val="E3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62CFA1FE-7F0F-40FF-A4C5-49556AD72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157" r="12230" b="22528"/>
          <a:stretch/>
        </p:blipFill>
        <p:spPr>
          <a:xfrm>
            <a:off x="8720325" y="635250"/>
            <a:ext cx="2688498" cy="1067269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0CC742E4-9C74-49F9-B359-5EE475F1CE84}"/>
              </a:ext>
            </a:extLst>
          </p:cNvPr>
          <p:cNvSpPr txBox="1"/>
          <p:nvPr userDrawn="1"/>
        </p:nvSpPr>
        <p:spPr>
          <a:xfrm>
            <a:off x="9052918" y="1679179"/>
            <a:ext cx="2023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solidFill>
                  <a:schemeClr val="bg2">
                    <a:lumMod val="25000"/>
                  </a:schemeClr>
                </a:solidFill>
                <a:latin typeface="Abadi Extra Light" panose="020B0204020104020204" pitchFamily="34" charset="0"/>
              </a:rPr>
              <a:t>São Paulo, July 29th - August 9th, 2019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595F6DA7-846F-407C-8F29-53FD84DD5D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76179" y="2773722"/>
            <a:ext cx="8239642" cy="6470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b="1" cap="all" baseline="0">
                <a:latin typeface="Abadi Extra Light" panose="020B02040201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pt-BR" sz="4000" b="1" dirty="0" err="1">
                <a:latin typeface="Abadi Extra Light" panose="020B0204020104020204" pitchFamily="34" charset="0"/>
              </a:rPr>
              <a:t>Title</a:t>
            </a:r>
            <a:endParaRPr lang="en-US" dirty="0"/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B497C0CB-7191-4BCB-A741-135357AB40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76438" y="3429000"/>
            <a:ext cx="8239125" cy="6477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Subtitle</a:t>
            </a:r>
            <a:endParaRPr lang="en-US" dirty="0"/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xmlns="" id="{0DCC70FC-FDFB-4017-8BB6-3C186C0479C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65392" y="4901009"/>
            <a:ext cx="3072318" cy="2778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cap="all" baseline="0">
                <a:latin typeface="Abadi Extra Light" panose="020B02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800" dirty="0" err="1">
                <a:solidFill>
                  <a:schemeClr val="bg2">
                    <a:lumMod val="25000"/>
                  </a:schemeClr>
                </a:solidFill>
                <a:latin typeface="Abadi Extra Light" panose="020B0204020104020204" pitchFamily="34" charset="0"/>
              </a:rPr>
              <a:t>Presenter</a:t>
            </a:r>
            <a:endParaRPr lang="pt-BR" sz="1800" dirty="0">
              <a:solidFill>
                <a:schemeClr val="bg2">
                  <a:lumMod val="25000"/>
                </a:schemeClr>
              </a:solidFill>
              <a:latin typeface="Abadi Extra Light" panose="020B0204020104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xmlns="" id="{27339E1E-F554-4260-8428-04F7B7F3B9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65392" y="5201218"/>
            <a:ext cx="3072318" cy="27781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latin typeface="Abadi Extra Light" panose="020B0204020104020204" pitchFamily="34" charset="0"/>
              </a:defRPr>
            </a:lvl1pPr>
          </a:lstStyle>
          <a:p>
            <a:pPr algn="ctr"/>
            <a:r>
              <a:rPr lang="pt-BR" sz="1800" dirty="0" err="1">
                <a:solidFill>
                  <a:schemeClr val="bg2">
                    <a:lumMod val="25000"/>
                  </a:schemeClr>
                </a:solidFill>
                <a:latin typeface="Abadi Extra Light" panose="020B0204020104020204" pitchFamily="34" charset="0"/>
              </a:rPr>
              <a:t>Filiation</a:t>
            </a:r>
            <a:endParaRPr lang="pt-BR" sz="1800" dirty="0">
              <a:solidFill>
                <a:schemeClr val="bg2">
                  <a:lumMod val="25000"/>
                </a:schemeClr>
              </a:solidFill>
              <a:latin typeface="Abadi Extra Light" panose="020B0204020104020204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B5FAC5C-F405-4220-BCDC-BDAC9611588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59991" y="4093546"/>
            <a:ext cx="355571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>
                <a:latin typeface="Abadi Extra Light" panose="020B0204020104020204" pitchFamily="34" charset="0"/>
              </a:rPr>
              <a:t>#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208E342-B5EA-448A-9BC1-B9A57395BC3A}"/>
              </a:ext>
            </a:extLst>
          </p:cNvPr>
          <p:cNvSpPr txBox="1"/>
          <p:nvPr userDrawn="1"/>
        </p:nvSpPr>
        <p:spPr>
          <a:xfrm>
            <a:off x="8465392" y="4076700"/>
            <a:ext cx="139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>
                <a:solidFill>
                  <a:schemeClr val="tx1"/>
                </a:solidFill>
                <a:latin typeface="Abadi Extra Light" panose="020B0204020104020204" pitchFamily="34" charset="0"/>
              </a:rPr>
              <a:t>Module</a:t>
            </a:r>
            <a:endParaRPr lang="en-US" sz="18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93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39BC-2A52-4DFA-9DC6-26DFBC62FE53}" type="datetimeFigureOut">
              <a:rPr lang="pt-BR" smtClean="0"/>
              <a:t>13/05/2023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BFA-0C8F-4D43-90AC-EB401C32C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28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39BC-2A52-4DFA-9DC6-26DFBC62FE53}" type="datetimeFigureOut">
              <a:rPr lang="pt-BR" smtClean="0"/>
              <a:t>13/05/2023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ABFA-0C8F-4D43-90AC-EB401C32C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96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4D2F494E-21B3-4E5E-A3B3-10F9EB90F0FB}"/>
              </a:ext>
            </a:extLst>
          </p:cNvPr>
          <p:cNvGrpSpPr/>
          <p:nvPr userDrawn="1"/>
        </p:nvGrpSpPr>
        <p:grpSpPr>
          <a:xfrm>
            <a:off x="0" y="6075596"/>
            <a:ext cx="12192000" cy="788553"/>
            <a:chOff x="0" y="6075596"/>
            <a:chExt cx="12192000" cy="788553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xmlns="" id="{E60EEA33-1ADE-4C6B-9C66-C221A3E1894C}"/>
                </a:ext>
              </a:extLst>
            </p:cNvPr>
            <p:cNvSpPr/>
            <p:nvPr userDrawn="1"/>
          </p:nvSpPr>
          <p:spPr>
            <a:xfrm>
              <a:off x="0" y="6075596"/>
              <a:ext cx="12192000" cy="788553"/>
            </a:xfrm>
            <a:prstGeom prst="rect">
              <a:avLst/>
            </a:prstGeom>
            <a:solidFill>
              <a:srgbClr val="E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xmlns="" id="{3A1E1F8D-6036-46F5-9DA7-FE36D67DF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06" b="15222"/>
            <a:stretch/>
          </p:blipFill>
          <p:spPr>
            <a:xfrm>
              <a:off x="231440" y="6131378"/>
              <a:ext cx="1367453" cy="676987"/>
            </a:xfrm>
            <a:prstGeom prst="rect">
              <a:avLst/>
            </a:prstGeom>
          </p:spPr>
        </p:pic>
        <p:pic>
          <p:nvPicPr>
            <p:cNvPr id="23" name="Imagem 22" descr="Uma imagem contendo céu&#10;&#10;Descrição gerada automaticamente">
              <a:extLst>
                <a:ext uri="{FF2B5EF4-FFF2-40B4-BE49-F238E27FC236}">
                  <a16:creationId xmlns:a16="http://schemas.microsoft.com/office/drawing/2014/main" xmlns="" id="{47A71A48-FC3C-485C-95DE-C8075740CE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796" y="6383472"/>
              <a:ext cx="1436369" cy="307386"/>
            </a:xfrm>
            <a:prstGeom prst="rect">
              <a:avLst/>
            </a:prstGeom>
          </p:spPr>
        </p:pic>
      </p:grp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4F57D1C-A63C-4825-8A79-1B8DB78D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pt-BR"/>
              <a:t>Module number - Presenter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A2EB5A-DF39-41A0-9CA5-3CEF854B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fld id="{13AE05E6-7973-4514-8019-30E7A733F203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7884072F-F7B8-449D-A5F5-140095ED64F4}"/>
              </a:ext>
            </a:extLst>
          </p:cNvPr>
          <p:cNvGrpSpPr/>
          <p:nvPr userDrawn="1"/>
        </p:nvGrpSpPr>
        <p:grpSpPr>
          <a:xfrm>
            <a:off x="0" y="0"/>
            <a:ext cx="12192000" cy="1176745"/>
            <a:chOff x="0" y="0"/>
            <a:chExt cx="12192000" cy="1176745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xmlns="" id="{EF4AE0EA-FF8E-4247-84A8-18CB4C6CA6D8}"/>
                </a:ext>
              </a:extLst>
            </p:cNvPr>
            <p:cNvSpPr/>
            <p:nvPr userDrawn="1"/>
          </p:nvSpPr>
          <p:spPr>
            <a:xfrm>
              <a:off x="0" y="0"/>
              <a:ext cx="12192000" cy="192023"/>
            </a:xfrm>
            <a:prstGeom prst="rect">
              <a:avLst/>
            </a:prstGeom>
            <a:solidFill>
              <a:srgbClr val="E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xmlns="" id="{B0E023E4-E0CA-49D1-BCB7-207A54F616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157" r="12230" b="22528"/>
            <a:stretch/>
          </p:blipFill>
          <p:spPr>
            <a:xfrm>
              <a:off x="10493807" y="633899"/>
              <a:ext cx="1367453" cy="542846"/>
            </a:xfrm>
            <a:prstGeom prst="rect">
              <a:avLst/>
            </a:prstGeom>
          </p:spPr>
        </p:pic>
      </p:grp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425D283C-8399-4C99-A5E5-EEBA95D09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17739"/>
            <a:ext cx="5257800" cy="490956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Section</a:t>
            </a:r>
            <a:r>
              <a:rPr lang="pt-BR" dirty="0"/>
              <a:t> 1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23A07DB1-954D-4B7D-8098-17BF07A96BBC}"/>
              </a:ext>
            </a:extLst>
          </p:cNvPr>
          <p:cNvSpPr txBox="1"/>
          <p:nvPr userDrawn="1"/>
        </p:nvSpPr>
        <p:spPr>
          <a:xfrm>
            <a:off x="838199" y="774585"/>
            <a:ext cx="714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baseline="0" noProof="0" dirty="0">
                <a:latin typeface="Abadi Extra Light" panose="020B0204020104020204" pitchFamily="34" charset="0"/>
              </a:rPr>
              <a:t>Summary</a:t>
            </a:r>
          </a:p>
        </p:txBody>
      </p:sp>
      <p:sp>
        <p:nvSpPr>
          <p:cNvPr id="31" name="Espaço Reservado para Texto 12">
            <a:extLst>
              <a:ext uri="{FF2B5EF4-FFF2-40B4-BE49-F238E27FC236}">
                <a16:creationId xmlns:a16="http://schemas.microsoft.com/office/drawing/2014/main" xmlns="" id="{24232F5C-DADA-4D44-8BEE-872FEA0FD6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711914"/>
            <a:ext cx="5257800" cy="490956"/>
          </a:xfrm>
        </p:spPr>
        <p:txBody>
          <a:bodyPr/>
          <a:lstStyle>
            <a:lvl1pPr marL="514350" indent="-514350">
              <a:buFont typeface="+mj-lt"/>
              <a:buAutoNum type="arabicPeriod" startAt="2"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Section</a:t>
            </a:r>
            <a:r>
              <a:rPr lang="pt-BR" dirty="0"/>
              <a:t> 2</a:t>
            </a:r>
          </a:p>
        </p:txBody>
      </p:sp>
      <p:sp>
        <p:nvSpPr>
          <p:cNvPr id="33" name="Espaço Reservado para Texto 12">
            <a:extLst>
              <a:ext uri="{FF2B5EF4-FFF2-40B4-BE49-F238E27FC236}">
                <a16:creationId xmlns:a16="http://schemas.microsoft.com/office/drawing/2014/main" xmlns="" id="{FF324CCB-F279-40A0-996A-AFA4317941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207078"/>
            <a:ext cx="5257800" cy="490956"/>
          </a:xfrm>
        </p:spPr>
        <p:txBody>
          <a:bodyPr/>
          <a:lstStyle>
            <a:lvl1pPr marL="514350" indent="-514350">
              <a:buFont typeface="+mj-lt"/>
              <a:buAutoNum type="arabicPeriod" startAt="3"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Section</a:t>
            </a:r>
            <a:r>
              <a:rPr lang="pt-BR" dirty="0"/>
              <a:t> 3</a:t>
            </a:r>
          </a:p>
        </p:txBody>
      </p:sp>
      <p:sp>
        <p:nvSpPr>
          <p:cNvPr id="34" name="Espaço Reservado para Texto 12">
            <a:extLst>
              <a:ext uri="{FF2B5EF4-FFF2-40B4-BE49-F238E27FC236}">
                <a16:creationId xmlns:a16="http://schemas.microsoft.com/office/drawing/2014/main" xmlns="" id="{909C1304-B358-4AE9-952B-74B67E9DC1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3713953"/>
            <a:ext cx="5257800" cy="490956"/>
          </a:xfrm>
        </p:spPr>
        <p:txBody>
          <a:bodyPr/>
          <a:lstStyle>
            <a:lvl1pPr marL="514350" indent="-514350">
              <a:buFont typeface="+mj-lt"/>
              <a:buAutoNum type="arabicPeriod" startAt="4"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Section</a:t>
            </a:r>
            <a:r>
              <a:rPr lang="pt-BR" dirty="0"/>
              <a:t> 4</a:t>
            </a:r>
          </a:p>
        </p:txBody>
      </p:sp>
      <p:sp>
        <p:nvSpPr>
          <p:cNvPr id="35" name="Espaço Reservado para Texto 12">
            <a:extLst>
              <a:ext uri="{FF2B5EF4-FFF2-40B4-BE49-F238E27FC236}">
                <a16:creationId xmlns:a16="http://schemas.microsoft.com/office/drawing/2014/main" xmlns="" id="{E6CFD85A-ACFC-4DE9-8D45-3C306B7096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223922"/>
            <a:ext cx="5257800" cy="490956"/>
          </a:xfrm>
        </p:spPr>
        <p:txBody>
          <a:bodyPr/>
          <a:lstStyle>
            <a:lvl1pPr marL="514350" indent="-514350">
              <a:buFont typeface="+mj-lt"/>
              <a:buAutoNum type="arabicPeriod" startAt="5"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Section</a:t>
            </a:r>
            <a:r>
              <a:rPr lang="pt-BR" dirty="0"/>
              <a:t> 5</a:t>
            </a:r>
          </a:p>
        </p:txBody>
      </p:sp>
      <p:sp>
        <p:nvSpPr>
          <p:cNvPr id="36" name="Espaço Reservado para Texto 12">
            <a:extLst>
              <a:ext uri="{FF2B5EF4-FFF2-40B4-BE49-F238E27FC236}">
                <a16:creationId xmlns:a16="http://schemas.microsoft.com/office/drawing/2014/main" xmlns="" id="{7F4E9536-B8B9-4BE7-A23F-4E0C84EFAD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4731786"/>
            <a:ext cx="5257800" cy="490956"/>
          </a:xfrm>
        </p:spPr>
        <p:txBody>
          <a:bodyPr/>
          <a:lstStyle>
            <a:lvl1pPr marL="514350" indent="-514350">
              <a:buFont typeface="+mj-lt"/>
              <a:buAutoNum type="arabicPeriod" startAt="6"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Section</a:t>
            </a:r>
            <a:r>
              <a:rPr lang="pt-BR" dirty="0"/>
              <a:t> 6</a:t>
            </a:r>
          </a:p>
        </p:txBody>
      </p:sp>
      <p:sp>
        <p:nvSpPr>
          <p:cNvPr id="37" name="Espaço Reservado para Texto 12">
            <a:extLst>
              <a:ext uri="{FF2B5EF4-FFF2-40B4-BE49-F238E27FC236}">
                <a16:creationId xmlns:a16="http://schemas.microsoft.com/office/drawing/2014/main" xmlns="" id="{EA471C23-8970-4F09-A484-EFFA86041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5238661"/>
            <a:ext cx="5257800" cy="490956"/>
          </a:xfrm>
        </p:spPr>
        <p:txBody>
          <a:bodyPr/>
          <a:lstStyle>
            <a:lvl1pPr marL="514350" indent="-514350">
              <a:buFont typeface="+mj-lt"/>
              <a:buAutoNum type="arabicPeriod" startAt="7"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Section</a:t>
            </a:r>
            <a:r>
              <a:rPr lang="pt-BR" dirty="0"/>
              <a:t> 7</a:t>
            </a:r>
          </a:p>
        </p:txBody>
      </p:sp>
      <p:sp>
        <p:nvSpPr>
          <p:cNvPr id="38" name="Espaço Reservado para Texto 12">
            <a:extLst>
              <a:ext uri="{FF2B5EF4-FFF2-40B4-BE49-F238E27FC236}">
                <a16:creationId xmlns:a16="http://schemas.microsoft.com/office/drawing/2014/main" xmlns="" id="{55004592-906E-45C1-9E28-729FD4072C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2227467"/>
            <a:ext cx="5257800" cy="490956"/>
          </a:xfrm>
        </p:spPr>
        <p:txBody>
          <a:bodyPr/>
          <a:lstStyle>
            <a:lvl1pPr marL="514350" indent="-514350">
              <a:buFont typeface="+mj-lt"/>
              <a:buAutoNum type="arabicPeriod" startAt="8"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Section</a:t>
            </a:r>
            <a:r>
              <a:rPr lang="pt-BR" dirty="0"/>
              <a:t> 8</a:t>
            </a:r>
          </a:p>
        </p:txBody>
      </p:sp>
      <p:sp>
        <p:nvSpPr>
          <p:cNvPr id="39" name="Espaço Reservado para Texto 12">
            <a:extLst>
              <a:ext uri="{FF2B5EF4-FFF2-40B4-BE49-F238E27FC236}">
                <a16:creationId xmlns:a16="http://schemas.microsoft.com/office/drawing/2014/main" xmlns="" id="{41C0C39F-C425-4C1E-851B-93A53FA9DE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721642"/>
            <a:ext cx="5257800" cy="490956"/>
          </a:xfrm>
        </p:spPr>
        <p:txBody>
          <a:bodyPr/>
          <a:lstStyle>
            <a:lvl1pPr marL="514350" indent="-514350">
              <a:buFont typeface="+mj-lt"/>
              <a:buAutoNum type="arabicPeriod" startAt="9"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Section</a:t>
            </a:r>
            <a:r>
              <a:rPr lang="pt-BR" dirty="0"/>
              <a:t> 9</a:t>
            </a:r>
          </a:p>
        </p:txBody>
      </p:sp>
      <p:sp>
        <p:nvSpPr>
          <p:cNvPr id="40" name="Espaço Reservado para Texto 12">
            <a:extLst>
              <a:ext uri="{FF2B5EF4-FFF2-40B4-BE49-F238E27FC236}">
                <a16:creationId xmlns:a16="http://schemas.microsoft.com/office/drawing/2014/main" xmlns="" id="{AB13FFC4-90CD-4CF1-8CBE-DF91183C58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3216806"/>
            <a:ext cx="5257800" cy="490956"/>
          </a:xfrm>
        </p:spPr>
        <p:txBody>
          <a:bodyPr/>
          <a:lstStyle>
            <a:lvl1pPr marL="514350" indent="-514350">
              <a:buFont typeface="+mj-lt"/>
              <a:buAutoNum type="arabicPeriod" startAt="10"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Section</a:t>
            </a:r>
            <a:r>
              <a:rPr lang="pt-BR" dirty="0"/>
              <a:t> 10</a:t>
            </a:r>
          </a:p>
        </p:txBody>
      </p:sp>
      <p:sp>
        <p:nvSpPr>
          <p:cNvPr id="41" name="Espaço Reservado para Texto 12">
            <a:extLst>
              <a:ext uri="{FF2B5EF4-FFF2-40B4-BE49-F238E27FC236}">
                <a16:creationId xmlns:a16="http://schemas.microsoft.com/office/drawing/2014/main" xmlns="" id="{780410FF-C3BC-457F-9C6B-BF7BA4A4C6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723681"/>
            <a:ext cx="5257800" cy="490956"/>
          </a:xfrm>
        </p:spPr>
        <p:txBody>
          <a:bodyPr/>
          <a:lstStyle>
            <a:lvl1pPr marL="514350" indent="-514350">
              <a:buFont typeface="+mj-lt"/>
              <a:buAutoNum type="arabicPeriod" startAt="11"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Section</a:t>
            </a:r>
            <a:r>
              <a:rPr lang="pt-BR" dirty="0"/>
              <a:t> 11</a:t>
            </a:r>
          </a:p>
        </p:txBody>
      </p:sp>
      <p:sp>
        <p:nvSpPr>
          <p:cNvPr id="42" name="Espaço Reservado para Texto 12">
            <a:extLst>
              <a:ext uri="{FF2B5EF4-FFF2-40B4-BE49-F238E27FC236}">
                <a16:creationId xmlns:a16="http://schemas.microsoft.com/office/drawing/2014/main" xmlns="" id="{D372BC62-D495-4EA1-9CB9-8499E675F1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4233650"/>
            <a:ext cx="5257800" cy="490956"/>
          </a:xfrm>
        </p:spPr>
        <p:txBody>
          <a:bodyPr/>
          <a:lstStyle>
            <a:lvl1pPr marL="514350" indent="-514350">
              <a:buFont typeface="+mj-lt"/>
              <a:buAutoNum type="arabicPeriod" startAt="12"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Section</a:t>
            </a:r>
            <a:r>
              <a:rPr lang="pt-BR" dirty="0"/>
              <a:t> 12</a:t>
            </a:r>
          </a:p>
        </p:txBody>
      </p:sp>
      <p:sp>
        <p:nvSpPr>
          <p:cNvPr id="43" name="Espaço Reservado para Texto 12">
            <a:extLst>
              <a:ext uri="{FF2B5EF4-FFF2-40B4-BE49-F238E27FC236}">
                <a16:creationId xmlns:a16="http://schemas.microsoft.com/office/drawing/2014/main" xmlns="" id="{E115DCFB-D530-4051-A7AF-B05D97A0B4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4741514"/>
            <a:ext cx="5257800" cy="490956"/>
          </a:xfrm>
        </p:spPr>
        <p:txBody>
          <a:bodyPr/>
          <a:lstStyle>
            <a:lvl1pPr marL="514350" indent="-514350">
              <a:buFont typeface="+mj-lt"/>
              <a:buAutoNum type="arabicPeriod" startAt="13"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Section</a:t>
            </a:r>
            <a:r>
              <a:rPr lang="pt-BR" dirty="0"/>
              <a:t> 13</a:t>
            </a:r>
          </a:p>
        </p:txBody>
      </p:sp>
      <p:sp>
        <p:nvSpPr>
          <p:cNvPr id="44" name="Espaço Reservado para Texto 12">
            <a:extLst>
              <a:ext uri="{FF2B5EF4-FFF2-40B4-BE49-F238E27FC236}">
                <a16:creationId xmlns:a16="http://schemas.microsoft.com/office/drawing/2014/main" xmlns="" id="{51E64B01-948A-40AA-B648-15C8D7C007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5248389"/>
            <a:ext cx="5257800" cy="490956"/>
          </a:xfrm>
        </p:spPr>
        <p:txBody>
          <a:bodyPr/>
          <a:lstStyle>
            <a:lvl1pPr marL="514350" indent="-514350">
              <a:buFont typeface="+mj-lt"/>
              <a:buAutoNum type="arabicPeriod" startAt="14"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pt-BR" dirty="0" err="1"/>
              <a:t>Section</a:t>
            </a:r>
            <a:r>
              <a:rPr lang="pt-BR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2553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14DC05BF-A8B9-4C9C-BEAA-6EE885AE4B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53"/>
          <a:stretch/>
        </p:blipFill>
        <p:spPr>
          <a:xfrm>
            <a:off x="12217" y="192023"/>
            <a:ext cx="2651767" cy="5883572"/>
          </a:xfrm>
          <a:prstGeom prst="rect">
            <a:avLst/>
          </a:prstGeom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xmlns="" id="{DF5AEA85-8668-45B6-92E7-A88B300329D6}"/>
              </a:ext>
            </a:extLst>
          </p:cNvPr>
          <p:cNvGrpSpPr/>
          <p:nvPr userDrawn="1"/>
        </p:nvGrpSpPr>
        <p:grpSpPr>
          <a:xfrm>
            <a:off x="0" y="6075596"/>
            <a:ext cx="12192000" cy="788553"/>
            <a:chOff x="0" y="6075596"/>
            <a:chExt cx="12192000" cy="788553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xmlns="" id="{2F1DDB7C-2FB8-4757-82A9-C66211A928F0}"/>
                </a:ext>
              </a:extLst>
            </p:cNvPr>
            <p:cNvSpPr/>
            <p:nvPr userDrawn="1"/>
          </p:nvSpPr>
          <p:spPr>
            <a:xfrm>
              <a:off x="0" y="6075596"/>
              <a:ext cx="12192000" cy="788553"/>
            </a:xfrm>
            <a:prstGeom prst="rect">
              <a:avLst/>
            </a:prstGeom>
            <a:solidFill>
              <a:srgbClr val="E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xmlns="" id="{B419D619-BFC1-46C1-981C-B0D1A1EA46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06" b="15222"/>
            <a:stretch/>
          </p:blipFill>
          <p:spPr>
            <a:xfrm>
              <a:off x="231440" y="6131378"/>
              <a:ext cx="1367453" cy="676987"/>
            </a:xfrm>
            <a:prstGeom prst="rect">
              <a:avLst/>
            </a:prstGeom>
          </p:spPr>
        </p:pic>
        <p:pic>
          <p:nvPicPr>
            <p:cNvPr id="27" name="Imagem 26" descr="Uma imagem contendo céu&#10;&#10;Descrição gerada automaticamente">
              <a:extLst>
                <a:ext uri="{FF2B5EF4-FFF2-40B4-BE49-F238E27FC236}">
                  <a16:creationId xmlns:a16="http://schemas.microsoft.com/office/drawing/2014/main" xmlns="" id="{905B5276-9A9F-49E4-82B9-846FBE809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796" y="6383472"/>
              <a:ext cx="1436369" cy="307386"/>
            </a:xfrm>
            <a:prstGeom prst="rect">
              <a:avLst/>
            </a:prstGeom>
          </p:spPr>
        </p:pic>
      </p:grp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1F2FF17-4603-44FF-BB18-6087EFB8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pt-BR"/>
              <a:t>Module number - Presenter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487B584-CC09-47B6-8FDD-D24EFF02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fld id="{13AE05E6-7973-4514-8019-30E7A733F20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xmlns="" id="{B3E093BB-6E73-44E6-BC91-F3FE691562EF}"/>
              </a:ext>
            </a:extLst>
          </p:cNvPr>
          <p:cNvGrpSpPr/>
          <p:nvPr userDrawn="1"/>
        </p:nvGrpSpPr>
        <p:grpSpPr>
          <a:xfrm>
            <a:off x="0" y="0"/>
            <a:ext cx="12192000" cy="1176745"/>
            <a:chOff x="0" y="0"/>
            <a:chExt cx="12192000" cy="1176745"/>
          </a:xfrm>
        </p:grpSpPr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8FE4FE94-3945-41E7-B697-710F7E436AAB}"/>
                </a:ext>
              </a:extLst>
            </p:cNvPr>
            <p:cNvSpPr/>
            <p:nvPr userDrawn="1"/>
          </p:nvSpPr>
          <p:spPr>
            <a:xfrm>
              <a:off x="0" y="0"/>
              <a:ext cx="12192000" cy="192023"/>
            </a:xfrm>
            <a:prstGeom prst="rect">
              <a:avLst/>
            </a:prstGeom>
            <a:solidFill>
              <a:srgbClr val="E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xmlns="" id="{9F688928-0F50-4E3E-B4C6-81D93FE2AA7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3157" r="12230" b="22528"/>
            <a:stretch/>
          </p:blipFill>
          <p:spPr>
            <a:xfrm>
              <a:off x="10493807" y="633899"/>
              <a:ext cx="1367453" cy="542846"/>
            </a:xfrm>
            <a:prstGeom prst="rect">
              <a:avLst/>
            </a:prstGeom>
          </p:spPr>
        </p:pic>
      </p:grpSp>
      <p:sp>
        <p:nvSpPr>
          <p:cNvPr id="28" name="Espaço Reservado para Texto 14">
            <a:extLst>
              <a:ext uri="{FF2B5EF4-FFF2-40B4-BE49-F238E27FC236}">
                <a16:creationId xmlns:a16="http://schemas.microsoft.com/office/drawing/2014/main" xmlns="" id="{FF67EF17-29F7-4E97-8036-386BF919CC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76179" y="2773722"/>
            <a:ext cx="8239642" cy="6470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b="1" cap="all" baseline="0">
                <a:latin typeface="Abadi Extra Light" panose="020B02040201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pt-BR" sz="4000" b="1" dirty="0" err="1">
                <a:latin typeface="Abadi Extra Light" panose="020B0204020104020204" pitchFamily="34" charset="0"/>
              </a:rPr>
              <a:t>Section</a:t>
            </a:r>
            <a:r>
              <a:rPr lang="pt-BR" sz="4000" b="1" dirty="0">
                <a:latin typeface="Abadi Extra Light" panose="020B0204020104020204" pitchFamily="34" charset="0"/>
              </a:rPr>
              <a:t> </a:t>
            </a:r>
            <a:r>
              <a:rPr lang="pt-BR" sz="4000" b="1" dirty="0" err="1">
                <a:latin typeface="Abadi Extra Light" panose="020B0204020104020204" pitchFamily="34" charset="0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1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A648B8D9-C7EC-4145-B00A-2543EEA6B7D9}"/>
              </a:ext>
            </a:extLst>
          </p:cNvPr>
          <p:cNvGrpSpPr/>
          <p:nvPr userDrawn="1"/>
        </p:nvGrpSpPr>
        <p:grpSpPr>
          <a:xfrm>
            <a:off x="0" y="6075596"/>
            <a:ext cx="12192000" cy="788553"/>
            <a:chOff x="0" y="6075596"/>
            <a:chExt cx="12192000" cy="788553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84E5D5C3-2F7A-4F5F-AEDA-AC2B718863C5}"/>
                </a:ext>
              </a:extLst>
            </p:cNvPr>
            <p:cNvSpPr/>
            <p:nvPr userDrawn="1"/>
          </p:nvSpPr>
          <p:spPr>
            <a:xfrm>
              <a:off x="0" y="6075596"/>
              <a:ext cx="12192000" cy="788553"/>
            </a:xfrm>
            <a:prstGeom prst="rect">
              <a:avLst/>
            </a:prstGeom>
            <a:solidFill>
              <a:srgbClr val="E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xmlns="" id="{D3995972-0658-4B82-A19C-88A809CF4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06" b="15222"/>
            <a:stretch/>
          </p:blipFill>
          <p:spPr>
            <a:xfrm>
              <a:off x="231440" y="6131378"/>
              <a:ext cx="1367453" cy="676987"/>
            </a:xfrm>
            <a:prstGeom prst="rect">
              <a:avLst/>
            </a:prstGeom>
          </p:spPr>
        </p:pic>
        <p:pic>
          <p:nvPicPr>
            <p:cNvPr id="16" name="Imagem 15" descr="Uma imagem contendo céu&#10;&#10;Descrição gerada automaticamente">
              <a:extLst>
                <a:ext uri="{FF2B5EF4-FFF2-40B4-BE49-F238E27FC236}">
                  <a16:creationId xmlns:a16="http://schemas.microsoft.com/office/drawing/2014/main" xmlns="" id="{851C9782-0524-4DB9-AD97-80F0A7E5A5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796" y="6383472"/>
              <a:ext cx="1436369" cy="307386"/>
            </a:xfrm>
            <a:prstGeom prst="rect">
              <a:avLst/>
            </a:prstGeom>
          </p:spPr>
        </p:pic>
      </p:grp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4F57D1C-A63C-4825-8A79-1B8DB78D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pt-BR"/>
              <a:t>Module number - Presenter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A2EB5A-DF39-41A0-9CA5-3CEF854B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fld id="{13AE05E6-7973-4514-8019-30E7A733F20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7" name="Espaço Reservado para Conteúdo 26">
            <a:extLst>
              <a:ext uri="{FF2B5EF4-FFF2-40B4-BE49-F238E27FC236}">
                <a16:creationId xmlns:a16="http://schemas.microsoft.com/office/drawing/2014/main" xmlns="" id="{38A4E01B-8E37-4CD3-9CCA-E9601B9751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24780"/>
            <a:ext cx="10515600" cy="4062413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badi Extra Light" panose="020B0204020104020204" pitchFamily="34" charset="0"/>
              </a:defRPr>
            </a:lvl1pPr>
            <a:lvl2pPr marL="914400" indent="-457200">
              <a:buFont typeface="+mj-lt"/>
              <a:buAutoNum type="romanLcPeriod"/>
              <a:defRPr>
                <a:latin typeface="Abadi Extra Light" panose="020B0204020104020204" pitchFamily="34" charset="0"/>
              </a:defRPr>
            </a:lvl2pPr>
            <a:lvl3pPr marL="1371600" indent="-457200">
              <a:buFont typeface="+mj-lt"/>
              <a:buAutoNum type="alphaLcPeriod"/>
              <a:defRPr>
                <a:latin typeface="Abadi Extra Light" panose="020B0204020104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>
                <a:latin typeface="Abadi Extra Light" panose="020B0204020104020204" pitchFamily="34" charset="0"/>
              </a:defRPr>
            </a:lvl4pPr>
            <a:lvl5pPr marL="2171700" indent="-342900">
              <a:buFont typeface="Abadi Extra Light" panose="020B0204020104020204" pitchFamily="34" charset="0"/>
              <a:buChar char="–"/>
              <a:defRPr>
                <a:latin typeface="Abadi Extra Light" panose="020B0204020104020204" pitchFamily="34" charset="0"/>
              </a:defRPr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xmlns="" id="{3D6CEA99-06B6-427D-93A1-D446FF465229}"/>
              </a:ext>
            </a:extLst>
          </p:cNvPr>
          <p:cNvGrpSpPr/>
          <p:nvPr userDrawn="1"/>
        </p:nvGrpSpPr>
        <p:grpSpPr>
          <a:xfrm>
            <a:off x="0" y="0"/>
            <a:ext cx="12192000" cy="1176745"/>
            <a:chOff x="0" y="0"/>
            <a:chExt cx="12192000" cy="1176745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xmlns="" id="{25FB0E7F-5843-4972-9993-BE0D9C0B95E4}"/>
                </a:ext>
              </a:extLst>
            </p:cNvPr>
            <p:cNvSpPr/>
            <p:nvPr userDrawn="1"/>
          </p:nvSpPr>
          <p:spPr>
            <a:xfrm>
              <a:off x="0" y="0"/>
              <a:ext cx="12192000" cy="192023"/>
            </a:xfrm>
            <a:prstGeom prst="rect">
              <a:avLst/>
            </a:prstGeom>
            <a:solidFill>
              <a:srgbClr val="E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xmlns="" id="{566B2660-1F91-4374-8B03-974E24120F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157" r="12230" b="22528"/>
            <a:stretch/>
          </p:blipFill>
          <p:spPr>
            <a:xfrm>
              <a:off x="10493807" y="633899"/>
              <a:ext cx="1367453" cy="542846"/>
            </a:xfrm>
            <a:prstGeom prst="rect">
              <a:avLst/>
            </a:prstGeom>
          </p:spPr>
        </p:pic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716783B0-5C89-4B3A-B4AE-3357C51D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4585"/>
            <a:ext cx="9655607" cy="769441"/>
          </a:xfrm>
        </p:spPr>
        <p:txBody>
          <a:bodyPr>
            <a:normAutofit/>
          </a:bodyPr>
          <a:lstStyle>
            <a:lvl1pPr>
              <a:defRPr sz="4000" b="1" cap="all" baseline="0">
                <a:latin typeface="Abadi Extra Light" panose="020B0204020104020204" pitchFamily="34" charset="0"/>
              </a:defRPr>
            </a:lvl1pPr>
          </a:lstStyle>
          <a:p>
            <a:r>
              <a:rPr lang="pt-BR" dirty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6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ing Agenc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21245047-C9EA-4CFD-AE15-459696C90737}"/>
              </a:ext>
            </a:extLst>
          </p:cNvPr>
          <p:cNvSpPr/>
          <p:nvPr userDrawn="1"/>
        </p:nvSpPr>
        <p:spPr>
          <a:xfrm>
            <a:off x="838200" y="774954"/>
            <a:ext cx="5089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SUPPORTING AGENCIES</a:t>
            </a:r>
            <a:endParaRPr lang="en-US" sz="40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411F3587-92C1-4367-B583-6FE590D74A58}"/>
              </a:ext>
            </a:extLst>
          </p:cNvPr>
          <p:cNvGrpSpPr/>
          <p:nvPr userDrawn="1"/>
        </p:nvGrpSpPr>
        <p:grpSpPr>
          <a:xfrm>
            <a:off x="0" y="6075596"/>
            <a:ext cx="12192000" cy="788553"/>
            <a:chOff x="0" y="6075596"/>
            <a:chExt cx="12192000" cy="788553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D59C4819-8B44-45F9-B6E1-EB0DB7974AD1}"/>
                </a:ext>
              </a:extLst>
            </p:cNvPr>
            <p:cNvSpPr/>
            <p:nvPr userDrawn="1"/>
          </p:nvSpPr>
          <p:spPr>
            <a:xfrm>
              <a:off x="0" y="6075596"/>
              <a:ext cx="12192000" cy="788553"/>
            </a:xfrm>
            <a:prstGeom prst="rect">
              <a:avLst/>
            </a:prstGeom>
            <a:solidFill>
              <a:srgbClr val="E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xmlns="" id="{456562F4-9C41-4F54-BB13-06710CD8D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06" b="15222"/>
            <a:stretch/>
          </p:blipFill>
          <p:spPr>
            <a:xfrm>
              <a:off x="231440" y="6131378"/>
              <a:ext cx="1367453" cy="676987"/>
            </a:xfrm>
            <a:prstGeom prst="rect">
              <a:avLst/>
            </a:prstGeom>
          </p:spPr>
        </p:pic>
        <p:pic>
          <p:nvPicPr>
            <p:cNvPr id="19" name="Imagem 18" descr="Uma imagem contendo céu&#10;&#10;Descrição gerada automaticamente">
              <a:extLst>
                <a:ext uri="{FF2B5EF4-FFF2-40B4-BE49-F238E27FC236}">
                  <a16:creationId xmlns:a16="http://schemas.microsoft.com/office/drawing/2014/main" xmlns="" id="{A44ADDE4-C66B-4ABD-A1BB-FBAAEC7466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796" y="6383472"/>
              <a:ext cx="1436369" cy="307386"/>
            </a:xfrm>
            <a:prstGeom prst="rect">
              <a:avLst/>
            </a:prstGeom>
          </p:spPr>
        </p:pic>
      </p:grp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2C3CE0EF-1E0B-4CD1-96B1-B7E89C65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pt-BR"/>
              <a:t>Module number - Presenter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C2EB71F-B50E-4C4B-BFE3-606BCE13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fld id="{13AE05E6-7973-4514-8019-30E7A733F20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8479698C-880B-47EA-BA3F-B1CDFA9263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8645" y="2671762"/>
            <a:ext cx="3262312" cy="1514475"/>
          </a:xfrm>
        </p:spPr>
        <p:txBody>
          <a:bodyPr/>
          <a:lstStyle>
            <a:lvl1pPr>
              <a:defRPr>
                <a:latin typeface="Abadi Extra Light" panose="020B0204020104020204" pitchFamily="34" charset="0"/>
              </a:defRPr>
            </a:lvl1pPr>
          </a:lstStyle>
          <a:p>
            <a:r>
              <a:rPr lang="pt-BR" dirty="0" err="1"/>
              <a:t>Tap</a:t>
            </a:r>
            <a:r>
              <a:rPr lang="pt-BR" dirty="0"/>
              <a:t> </a:t>
            </a:r>
            <a:r>
              <a:rPr lang="pt-BR" dirty="0" err="1"/>
              <a:t>tha</a:t>
            </a:r>
            <a:r>
              <a:rPr lang="pt-BR" dirty="0"/>
              <a:t> </a:t>
            </a:r>
            <a:r>
              <a:rPr lang="pt-BR" dirty="0" err="1"/>
              <a:t>icon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add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image</a:t>
            </a:r>
            <a:endParaRPr lang="en-US" dirty="0"/>
          </a:p>
        </p:txBody>
      </p:sp>
      <p:sp>
        <p:nvSpPr>
          <p:cNvPr id="15" name="Espaço Reservado para Imagem 2">
            <a:extLst>
              <a:ext uri="{FF2B5EF4-FFF2-40B4-BE49-F238E27FC236}">
                <a16:creationId xmlns:a16="http://schemas.microsoft.com/office/drawing/2014/main" xmlns="" id="{ADD0FFA0-7C08-4F2E-8509-2993080E45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43400" y="2669192"/>
            <a:ext cx="3262312" cy="1514475"/>
          </a:xfrm>
        </p:spPr>
        <p:txBody>
          <a:bodyPr/>
          <a:lstStyle>
            <a:lvl1pPr>
              <a:defRPr>
                <a:latin typeface="Abadi Extra Light" panose="020B0204020104020204" pitchFamily="34" charset="0"/>
              </a:defRPr>
            </a:lvl1pPr>
          </a:lstStyle>
          <a:p>
            <a:r>
              <a:rPr lang="pt-BR" dirty="0" err="1"/>
              <a:t>Tap</a:t>
            </a:r>
            <a:r>
              <a:rPr lang="pt-BR" dirty="0"/>
              <a:t> </a:t>
            </a:r>
            <a:r>
              <a:rPr lang="pt-BR" dirty="0" err="1"/>
              <a:t>tha</a:t>
            </a:r>
            <a:r>
              <a:rPr lang="pt-BR" dirty="0"/>
              <a:t> </a:t>
            </a:r>
            <a:r>
              <a:rPr lang="pt-BR" dirty="0" err="1"/>
              <a:t>icon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add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image</a:t>
            </a:r>
            <a:endParaRPr lang="en-US" dirty="0"/>
          </a:p>
        </p:txBody>
      </p:sp>
      <p:sp>
        <p:nvSpPr>
          <p:cNvPr id="17" name="Espaço Reservado para Imagem 2">
            <a:extLst>
              <a:ext uri="{FF2B5EF4-FFF2-40B4-BE49-F238E27FC236}">
                <a16:creationId xmlns:a16="http://schemas.microsoft.com/office/drawing/2014/main" xmlns="" id="{BD6B0974-46C6-44EB-840E-892026378A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51044" y="2661184"/>
            <a:ext cx="3262312" cy="1514475"/>
          </a:xfrm>
        </p:spPr>
        <p:txBody>
          <a:bodyPr/>
          <a:lstStyle>
            <a:lvl1pPr>
              <a:defRPr>
                <a:latin typeface="Abadi Extra Light" panose="020B0204020104020204" pitchFamily="34" charset="0"/>
              </a:defRPr>
            </a:lvl1pPr>
          </a:lstStyle>
          <a:p>
            <a:r>
              <a:rPr lang="pt-BR" dirty="0" err="1"/>
              <a:t>Tap</a:t>
            </a:r>
            <a:r>
              <a:rPr lang="pt-BR" dirty="0"/>
              <a:t> </a:t>
            </a:r>
            <a:r>
              <a:rPr lang="pt-BR" dirty="0" err="1"/>
              <a:t>tha</a:t>
            </a:r>
            <a:r>
              <a:rPr lang="pt-BR" dirty="0"/>
              <a:t> </a:t>
            </a:r>
            <a:r>
              <a:rPr lang="pt-BR" dirty="0" err="1"/>
              <a:t>icon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add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image</a:t>
            </a:r>
            <a:endParaRPr lang="en-US" dirty="0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BBC42F6E-E2F9-44D5-976F-3158A7F42479}"/>
              </a:ext>
            </a:extLst>
          </p:cNvPr>
          <p:cNvGrpSpPr/>
          <p:nvPr userDrawn="1"/>
        </p:nvGrpSpPr>
        <p:grpSpPr>
          <a:xfrm>
            <a:off x="0" y="0"/>
            <a:ext cx="12192000" cy="1176745"/>
            <a:chOff x="0" y="0"/>
            <a:chExt cx="12192000" cy="1176745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xmlns="" id="{E1DFC98B-2E07-4F27-BAEE-795EA145F4C4}"/>
                </a:ext>
              </a:extLst>
            </p:cNvPr>
            <p:cNvSpPr/>
            <p:nvPr userDrawn="1"/>
          </p:nvSpPr>
          <p:spPr>
            <a:xfrm>
              <a:off x="0" y="0"/>
              <a:ext cx="12192000" cy="192023"/>
            </a:xfrm>
            <a:prstGeom prst="rect">
              <a:avLst/>
            </a:prstGeom>
            <a:solidFill>
              <a:srgbClr val="E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xmlns="" id="{D0B1630A-01F8-45ED-9CA3-89E0FBF1CA9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157" r="12230" b="22528"/>
            <a:stretch/>
          </p:blipFill>
          <p:spPr>
            <a:xfrm>
              <a:off x="10493807" y="633899"/>
              <a:ext cx="1367453" cy="542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82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3B982CD0-20DB-44A1-B09D-68744B1B165F}"/>
              </a:ext>
            </a:extLst>
          </p:cNvPr>
          <p:cNvGrpSpPr/>
          <p:nvPr userDrawn="1"/>
        </p:nvGrpSpPr>
        <p:grpSpPr>
          <a:xfrm>
            <a:off x="0" y="6075596"/>
            <a:ext cx="12192000" cy="788553"/>
            <a:chOff x="0" y="6075596"/>
            <a:chExt cx="12192000" cy="788553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04D16162-F286-47D7-8B50-D9C9E818086B}"/>
                </a:ext>
              </a:extLst>
            </p:cNvPr>
            <p:cNvSpPr/>
            <p:nvPr userDrawn="1"/>
          </p:nvSpPr>
          <p:spPr>
            <a:xfrm>
              <a:off x="0" y="6075596"/>
              <a:ext cx="12192000" cy="788553"/>
            </a:xfrm>
            <a:prstGeom prst="rect">
              <a:avLst/>
            </a:prstGeom>
            <a:solidFill>
              <a:srgbClr val="E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473A5831-BF5A-4CE2-84E7-6A72EB53E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06" b="15222"/>
            <a:stretch/>
          </p:blipFill>
          <p:spPr>
            <a:xfrm>
              <a:off x="231440" y="6131378"/>
              <a:ext cx="1367453" cy="676987"/>
            </a:xfrm>
            <a:prstGeom prst="rect">
              <a:avLst/>
            </a:prstGeom>
          </p:spPr>
        </p:pic>
        <p:pic>
          <p:nvPicPr>
            <p:cNvPr id="17" name="Imagem 16" descr="Uma imagem contendo céu&#10;&#10;Descrição gerada automaticamente">
              <a:extLst>
                <a:ext uri="{FF2B5EF4-FFF2-40B4-BE49-F238E27FC236}">
                  <a16:creationId xmlns:a16="http://schemas.microsoft.com/office/drawing/2014/main" xmlns="" id="{A48EC716-7663-4768-B9E9-1311F529D9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796" y="6383472"/>
              <a:ext cx="1436369" cy="307386"/>
            </a:xfrm>
            <a:prstGeom prst="rect">
              <a:avLst/>
            </a:prstGeom>
          </p:spPr>
        </p:pic>
      </p:grp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0179CEB5-EE14-4ED0-8483-E85FABEC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pt-BR"/>
              <a:t>Module number - Presenter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D192C33-C972-4463-9D42-69E54596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fld id="{13AE05E6-7973-4514-8019-30E7A733F20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465AA3B5-E3A3-4592-BF09-FD1B3717A915}"/>
              </a:ext>
            </a:extLst>
          </p:cNvPr>
          <p:cNvSpPr/>
          <p:nvPr userDrawn="1"/>
        </p:nvSpPr>
        <p:spPr>
          <a:xfrm>
            <a:off x="838200" y="774954"/>
            <a:ext cx="4664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cap="all" baseline="0" dirty="0">
                <a:solidFill>
                  <a:schemeClr val="tx1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Acknowledgments</a:t>
            </a:r>
            <a:endParaRPr lang="en-US" sz="4000" b="1" cap="all" baseline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5" name="Espaço Reservado para Conteúdo 26">
            <a:extLst>
              <a:ext uri="{FF2B5EF4-FFF2-40B4-BE49-F238E27FC236}">
                <a16:creationId xmlns:a16="http://schemas.microsoft.com/office/drawing/2014/main" xmlns="" id="{B75B84BB-1445-4235-9E0F-3CDB6B6C7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24780"/>
            <a:ext cx="10515600" cy="4062413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badi Extra Light" panose="020B0204020104020204" pitchFamily="34" charset="0"/>
              </a:defRPr>
            </a:lvl1pPr>
            <a:lvl2pPr marL="914400" indent="-457200">
              <a:buFont typeface="+mj-lt"/>
              <a:buAutoNum type="romanLcPeriod"/>
              <a:defRPr>
                <a:latin typeface="Abadi Extra Light" panose="020B0204020104020204" pitchFamily="34" charset="0"/>
              </a:defRPr>
            </a:lvl2pPr>
            <a:lvl3pPr marL="1371600" indent="-457200">
              <a:buFont typeface="+mj-lt"/>
              <a:buAutoNum type="alphaLcPeriod"/>
              <a:defRPr>
                <a:latin typeface="Abadi Extra Light" panose="020B0204020104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>
                <a:latin typeface="Abadi Extra Light" panose="020B0204020104020204" pitchFamily="34" charset="0"/>
              </a:defRPr>
            </a:lvl4pPr>
            <a:lvl5pPr marL="2171700" indent="-342900">
              <a:buFont typeface="Abadi Extra Light" panose="020B0204020104020204" pitchFamily="34" charset="0"/>
              <a:buChar char="–"/>
              <a:defRPr>
                <a:latin typeface="Abadi Extra Light" panose="020B0204020104020204" pitchFamily="34" charset="0"/>
              </a:defRPr>
            </a:lvl5pPr>
          </a:lstStyle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20E3035C-E998-4377-ADF9-7402D2EA59F9}"/>
              </a:ext>
            </a:extLst>
          </p:cNvPr>
          <p:cNvGrpSpPr/>
          <p:nvPr userDrawn="1"/>
        </p:nvGrpSpPr>
        <p:grpSpPr>
          <a:xfrm>
            <a:off x="0" y="0"/>
            <a:ext cx="12192000" cy="1176745"/>
            <a:chOff x="0" y="0"/>
            <a:chExt cx="12192000" cy="1176745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xmlns="" id="{1437F6E3-38AD-428B-86A4-1D44A936C962}"/>
                </a:ext>
              </a:extLst>
            </p:cNvPr>
            <p:cNvSpPr/>
            <p:nvPr userDrawn="1"/>
          </p:nvSpPr>
          <p:spPr>
            <a:xfrm>
              <a:off x="0" y="0"/>
              <a:ext cx="12192000" cy="192023"/>
            </a:xfrm>
            <a:prstGeom prst="rect">
              <a:avLst/>
            </a:prstGeom>
            <a:solidFill>
              <a:srgbClr val="E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xmlns="" id="{F032BECD-3793-4F93-A4CD-F4B10CCC30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157" r="12230" b="22528"/>
            <a:stretch/>
          </p:blipFill>
          <p:spPr>
            <a:xfrm>
              <a:off x="10493807" y="633899"/>
              <a:ext cx="1367453" cy="542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4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34AA702-9991-4960-845F-F4C0D1536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9" y="2577328"/>
            <a:ext cx="4788991" cy="344248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A7C89A09-59C7-4EA1-924C-410DEA2EE6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7" r="12230" b="22528"/>
          <a:stretch/>
        </p:blipFill>
        <p:spPr>
          <a:xfrm>
            <a:off x="3649493" y="829032"/>
            <a:ext cx="4893014" cy="194240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2A9C30F6-0F6F-458B-84D3-F3953566042D}"/>
              </a:ext>
            </a:extLst>
          </p:cNvPr>
          <p:cNvSpPr/>
          <p:nvPr userDrawn="1"/>
        </p:nvSpPr>
        <p:spPr>
          <a:xfrm>
            <a:off x="0" y="0"/>
            <a:ext cx="12192000" cy="192023"/>
          </a:xfrm>
          <a:prstGeom prst="rect">
            <a:avLst/>
          </a:prstGeom>
          <a:solidFill>
            <a:srgbClr val="E3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m 23" descr="Uma imagem contendo céu&#10;&#10;Descrição gerada automaticamente">
            <a:extLst>
              <a:ext uri="{FF2B5EF4-FFF2-40B4-BE49-F238E27FC236}">
                <a16:creationId xmlns:a16="http://schemas.microsoft.com/office/drawing/2014/main" xmlns="" id="{2C5DD844-043D-4D36-B2EB-AF3FD76DD1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42" y="3823912"/>
            <a:ext cx="4695944" cy="1004942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28932273-597C-42E1-A468-5783E1D76104}"/>
              </a:ext>
            </a:extLst>
          </p:cNvPr>
          <p:cNvSpPr/>
          <p:nvPr userDrawn="1"/>
        </p:nvSpPr>
        <p:spPr>
          <a:xfrm>
            <a:off x="0" y="6075596"/>
            <a:ext cx="12192000" cy="788553"/>
          </a:xfrm>
          <a:prstGeom prst="rect">
            <a:avLst/>
          </a:prstGeom>
          <a:solidFill>
            <a:srgbClr val="E3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spaço Reservado para Rodapé 3">
            <a:extLst>
              <a:ext uri="{FF2B5EF4-FFF2-40B4-BE49-F238E27FC236}">
                <a16:creationId xmlns:a16="http://schemas.microsoft.com/office/drawing/2014/main" xmlns="" id="{7393B9FF-ED64-4660-B0B3-E102A973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pt-BR"/>
              <a:t>Module number - Presenter</a:t>
            </a:r>
          </a:p>
        </p:txBody>
      </p:sp>
      <p:sp>
        <p:nvSpPr>
          <p:cNvPr id="29" name="Espaço Reservado para Número de Slide 4">
            <a:extLst>
              <a:ext uri="{FF2B5EF4-FFF2-40B4-BE49-F238E27FC236}">
                <a16:creationId xmlns:a16="http://schemas.microsoft.com/office/drawing/2014/main" xmlns="" id="{578E4455-0C42-4A28-A492-983D7A60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</a:lstStyle>
          <a:p>
            <a:fld id="{13AE05E6-7973-4514-8019-30E7A733F20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02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solidFill>
                  <a:srgbClr val="2806B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 i="1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 i="1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400"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43" y="6429396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Lecture 01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24"/>
            <a:ext cx="3860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Pesce</a:t>
            </a:r>
            <a:r>
              <a:rPr lang="en-US" dirty="0"/>
              <a:t> and </a:t>
            </a:r>
            <a:r>
              <a:rPr lang="en-US" dirty="0" err="1"/>
              <a:t>Casetta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43" y="6400824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46F1-9564-4A4B-8D20-4981300C84A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9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4473-FCC4-4FBE-9652-25055FD575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4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B663360-8D4D-4001-8E75-A325994AA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C3BEF09-612D-47DE-8479-1F52C6E0E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0D5FC2-305A-4469-A27B-8A1A68025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0CC97-3F23-4820-AE92-ED7A0547B621}" type="datetime1">
              <a:rPr lang="pt-BR" smtClean="0"/>
              <a:t>13/05/2023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D0DD097-CDEA-4A19-AC0B-DFCAB59D5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Module number - Presenter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43BA1A1-D632-46E7-AC5B-8FD5F2DD0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05E6-7973-4514-8019-30E7A733F203}" type="slidenum">
              <a:rPr lang="pt-BR" smtClean="0"/>
              <a:pPr/>
              <a:t>‹nº›</a:t>
            </a:fld>
            <a:r>
              <a:rPr lang="pt-BR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12547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0" r:id="rId4"/>
    <p:sldLayoutId id="2147483657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attes.cnpq.br/991292764987137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26.wmf"/><Relationship Id="rId9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3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8.gif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7.wmf"/><Relationship Id="rId5" Type="http://schemas.openxmlformats.org/officeDocument/2006/relationships/image" Target="../media/image149.pn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148.png"/><Relationship Id="rId9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14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8.png"/><Relationship Id="rId5" Type="http://schemas.openxmlformats.org/officeDocument/2006/relationships/image" Target="../media/image38.gif"/><Relationship Id="rId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14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8.png"/><Relationship Id="rId5" Type="http://schemas.openxmlformats.org/officeDocument/2006/relationships/image" Target="../media/image38.gif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2.jpeg"/><Relationship Id="rId4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wmf"/><Relationship Id="rId11" Type="http://schemas.openxmlformats.org/officeDocument/2006/relationships/image" Target="../media/image65.wmf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2.wmf"/><Relationship Id="rId9" Type="http://schemas.openxmlformats.org/officeDocument/2006/relationships/image" Target="../media/image6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66.emf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73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7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hyperlink" Target="http://slideplayer.com.br/slide/1240490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hyperlink" Target="http://slideplayer.com.br/slide/1240490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nep.gov.br/" TargetMode="External"/><Relationship Id="rId13" Type="http://schemas.openxmlformats.org/officeDocument/2006/relationships/image" Target="../media/image116.jpeg"/><Relationship Id="rId3" Type="http://schemas.openxmlformats.org/officeDocument/2006/relationships/image" Target="../media/image111.png"/><Relationship Id="rId7" Type="http://schemas.openxmlformats.org/officeDocument/2006/relationships/image" Target="../media/image113.png"/><Relationship Id="rId12" Type="http://schemas.openxmlformats.org/officeDocument/2006/relationships/hyperlink" Target="http://www.fapesp.br/" TargetMode="External"/><Relationship Id="rId2" Type="http://schemas.openxmlformats.org/officeDocument/2006/relationships/hyperlink" Target="http://lmo.poli.usp.br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apes.gov.br/pt/" TargetMode="External"/><Relationship Id="rId11" Type="http://schemas.openxmlformats.org/officeDocument/2006/relationships/image" Target="../media/image115.jpeg"/><Relationship Id="rId5" Type="http://schemas.openxmlformats.org/officeDocument/2006/relationships/image" Target="../media/image112.png"/><Relationship Id="rId10" Type="http://schemas.openxmlformats.org/officeDocument/2006/relationships/hyperlink" Target="https://www.poli.usp.br/" TargetMode="External"/><Relationship Id="rId4" Type="http://schemas.openxmlformats.org/officeDocument/2006/relationships/hyperlink" Target="http://www.cnpq.br/" TargetMode="External"/><Relationship Id="rId9" Type="http://schemas.openxmlformats.org/officeDocument/2006/relationships/image" Target="../media/image1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AB372317-B4E3-4EA7-A9B7-4E3A7718EC6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447666" y="2457450"/>
            <a:ext cx="8982334" cy="80616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A REDUCED </a:t>
            </a:r>
            <a:r>
              <a:rPr lang="en-US" sz="3200" dirty="0">
                <a:latin typeface="+mn-lt"/>
              </a:rPr>
              <a:t>ORDER </a:t>
            </a:r>
            <a:r>
              <a:rPr lang="en-US" sz="3200" dirty="0" smtClean="0">
                <a:latin typeface="+mn-lt"/>
              </a:rPr>
              <a:t>MODEL IN ocean engineering DYNAMICS</a:t>
            </a:r>
            <a:endParaRPr lang="en-US" sz="3200" dirty="0">
              <a:latin typeface="+mn-lt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D0B5566-A80E-4F4F-AEEF-639E065F8BC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40270" y="4516454"/>
            <a:ext cx="3072318" cy="277813"/>
          </a:xfrm>
        </p:spPr>
        <p:txBody>
          <a:bodyPr/>
          <a:lstStyle/>
          <a:p>
            <a:r>
              <a:rPr lang="en-US" sz="2000" b="1" i="1" cap="none" dirty="0">
                <a:latin typeface="+mn-lt"/>
                <a:hlinkClick r:id="rId2"/>
              </a:rPr>
              <a:t>Professor Celso P. Pesce</a:t>
            </a:r>
          </a:p>
          <a:p>
            <a:r>
              <a:rPr lang="en-US" sz="1600" cap="none" dirty="0">
                <a:latin typeface="+mn-lt"/>
                <a:hlinkClick r:id="rId2"/>
              </a:rPr>
              <a:t>ceppesce@usp.br </a:t>
            </a:r>
            <a:endParaRPr lang="en-US" sz="1600" cap="none" dirty="0">
              <a:latin typeface="+mn-lt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9C5B6B6-1B10-463E-9590-D8A3BE789C1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140270" y="5268754"/>
            <a:ext cx="3072318" cy="277813"/>
          </a:xfrm>
        </p:spPr>
        <p:txBody>
          <a:bodyPr/>
          <a:lstStyle/>
          <a:p>
            <a:r>
              <a:rPr lang="en-US" b="1" dirty="0"/>
              <a:t>University of São Paulo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xmlns="" id="{9277D015-6080-4A1D-BE82-83C396784E9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859991" y="4093546"/>
            <a:ext cx="827317" cy="381000"/>
          </a:xfrm>
        </p:spPr>
        <p:txBody>
          <a:bodyPr/>
          <a:lstStyle/>
          <a:p>
            <a:r>
              <a:rPr lang="en-US" dirty="0"/>
              <a:t>28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98B3DAC-268D-43E6-AC66-CF5A11E9F157}"/>
              </a:ext>
            </a:extLst>
          </p:cNvPr>
          <p:cNvSpPr/>
          <p:nvPr/>
        </p:nvSpPr>
        <p:spPr>
          <a:xfrm>
            <a:off x="7828240" y="5727382"/>
            <a:ext cx="4063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with collaboration of</a:t>
            </a:r>
          </a:p>
          <a:p>
            <a:pPr algn="ctr"/>
            <a:r>
              <a:rPr lang="en-US" dirty="0"/>
              <a:t>Dr. Guilherme R. </a:t>
            </a:r>
            <a:r>
              <a:rPr lang="en-US" cap="all" dirty="0"/>
              <a:t>F</a:t>
            </a:r>
            <a:r>
              <a:rPr lang="en-US" dirty="0"/>
              <a:t>ranzini, Associate Prof.</a:t>
            </a:r>
          </a:p>
          <a:p>
            <a:pPr algn="ctr"/>
            <a:r>
              <a:rPr lang="en-US" dirty="0"/>
              <a:t>Dr. Renato </a:t>
            </a:r>
            <a:r>
              <a:rPr lang="en-US" cap="all" dirty="0" err="1"/>
              <a:t>m.m.</a:t>
            </a:r>
            <a:r>
              <a:rPr lang="en-US" dirty="0"/>
              <a:t> </a:t>
            </a:r>
            <a:r>
              <a:rPr lang="en-US" cap="all" dirty="0" err="1"/>
              <a:t>o</a:t>
            </a:r>
            <a:r>
              <a:rPr lang="en-US" dirty="0" err="1"/>
              <a:t>rsino</a:t>
            </a:r>
            <a:r>
              <a:rPr lang="en-US" dirty="0"/>
              <a:t>, Assistant Prof.</a:t>
            </a:r>
          </a:p>
        </p:txBody>
      </p:sp>
    </p:spTree>
    <p:extLst>
      <p:ext uri="{BB962C8B-B14F-4D97-AF65-F5344CB8AC3E}">
        <p14:creationId xmlns:p14="http://schemas.microsoft.com/office/powerpoint/2010/main" val="2684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5B8D6E71-C954-4529-8EA7-C521CE2D6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196" y="449760"/>
            <a:ext cx="9499817" cy="769441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 nonlinear Mooring forces on the Horizontal plane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C46F72CF-1951-408E-8013-B5AE0D1B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769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xmlns="" id="{F5DBFE59-B999-4150-8920-E8FC267A22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566077"/>
              </p:ext>
            </p:extLst>
          </p:nvPr>
        </p:nvGraphicFramePr>
        <p:xfrm>
          <a:off x="2512142" y="1531655"/>
          <a:ext cx="7167716" cy="94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8" name="Equation" r:id="rId3" imgW="2882900" imgH="381000" progId="Equation.DSMT4">
                  <p:embed/>
                </p:oleObj>
              </mc:Choice>
              <mc:Fallback>
                <p:oleObj name="Equation" r:id="rId3" imgW="2882900" imgH="38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142" y="1531655"/>
                        <a:ext cx="7167716" cy="94623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xmlns="" id="{B420437E-8D4E-4B39-A2D8-551BC0F6FD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551411"/>
              </p:ext>
            </p:extLst>
          </p:nvPr>
        </p:nvGraphicFramePr>
        <p:xfrm>
          <a:off x="683595" y="3791693"/>
          <a:ext cx="6326979" cy="897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9" name="Equation" r:id="rId5" imgW="2882900" imgH="406400" progId="Equation.DSMT4">
                  <p:embed/>
                </p:oleObj>
              </mc:Choice>
              <mc:Fallback>
                <p:oleObj name="Equation" r:id="rId5" imgW="2882900" imgH="406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95" y="3791693"/>
                        <a:ext cx="6326979" cy="897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0BB142AD-C006-4875-830F-7119D45CF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322203"/>
              </p:ext>
            </p:extLst>
          </p:nvPr>
        </p:nvGraphicFramePr>
        <p:xfrm>
          <a:off x="3170419" y="2985185"/>
          <a:ext cx="3840155" cy="499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0" name="Equation" r:id="rId7" imgW="1688367" imgH="215806" progId="Equation.DSMT4">
                  <p:embed/>
                </p:oleObj>
              </mc:Choice>
              <mc:Fallback>
                <p:oleObj name="Equation" r:id="rId7" imgW="1688367" imgH="21580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419" y="2985185"/>
                        <a:ext cx="3840155" cy="499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to 89">
            <a:extLst>
              <a:ext uri="{FF2B5EF4-FFF2-40B4-BE49-F238E27FC236}">
                <a16:creationId xmlns:a16="http://schemas.microsoft.com/office/drawing/2014/main" xmlns="" id="{18D34DBF-8B57-4FE3-AA10-49338FD16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861830"/>
              </p:ext>
            </p:extLst>
          </p:nvPr>
        </p:nvGraphicFramePr>
        <p:xfrm>
          <a:off x="1562848" y="4967157"/>
          <a:ext cx="5447726" cy="60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1" name="Equation" r:id="rId9" imgW="2413000" imgH="266700" progId="Equation.DSMT4">
                  <p:embed/>
                </p:oleObj>
              </mc:Choice>
              <mc:Fallback>
                <p:oleObj name="Equation" r:id="rId9" imgW="2413000" imgH="266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848" y="4967157"/>
                        <a:ext cx="5447726" cy="602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B00A21ED-F2B1-4AAB-87D8-6470ED463A8A}"/>
              </a:ext>
            </a:extLst>
          </p:cNvPr>
          <p:cNvSpPr txBox="1"/>
          <p:nvPr/>
        </p:nvSpPr>
        <p:spPr>
          <a:xfrm>
            <a:off x="7374734" y="3034926"/>
            <a:ext cx="384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Horizontal mooring </a:t>
            </a:r>
            <a:r>
              <a:rPr lang="pt-BR" dirty="0" err="1"/>
              <a:t>line</a:t>
            </a:r>
            <a:r>
              <a:rPr lang="pt-BR" dirty="0"/>
              <a:t> force </a:t>
            </a:r>
            <a:r>
              <a:rPr lang="pt-BR" dirty="0" err="1"/>
              <a:t>function</a:t>
            </a:r>
            <a:endParaRPr lang="pt-BR" dirty="0"/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xmlns="" id="{25C45B2C-DF39-4050-8018-5059C49256D8}"/>
              </a:ext>
            </a:extLst>
          </p:cNvPr>
          <p:cNvSpPr txBox="1"/>
          <p:nvPr/>
        </p:nvSpPr>
        <p:spPr>
          <a:xfrm>
            <a:off x="7374734" y="4014196"/>
            <a:ext cx="340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Mooring </a:t>
            </a:r>
            <a:r>
              <a:rPr lang="pt-BR" dirty="0" err="1"/>
              <a:t>line</a:t>
            </a:r>
            <a:r>
              <a:rPr lang="pt-BR" dirty="0"/>
              <a:t> </a:t>
            </a:r>
            <a:r>
              <a:rPr lang="pt-BR" dirty="0" err="1"/>
              <a:t>unit</a:t>
            </a:r>
            <a:r>
              <a:rPr lang="pt-BR" dirty="0"/>
              <a:t> </a:t>
            </a:r>
            <a:r>
              <a:rPr lang="pt-BR" dirty="0" err="1"/>
              <a:t>director</a:t>
            </a:r>
            <a:r>
              <a:rPr lang="pt-BR" dirty="0"/>
              <a:t> vector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xmlns="" id="{2D480BE9-2EFA-4F70-B957-614E21CB8ACE}"/>
              </a:ext>
            </a:extLst>
          </p:cNvPr>
          <p:cNvSpPr txBox="1"/>
          <p:nvPr/>
        </p:nvSpPr>
        <p:spPr>
          <a:xfrm>
            <a:off x="7374734" y="5075239"/>
            <a:ext cx="384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Fairlead</a:t>
            </a:r>
            <a:r>
              <a:rPr lang="pt-BR" dirty="0"/>
              <a:t> position, for </a:t>
            </a:r>
            <a:r>
              <a:rPr lang="pt-BR" dirty="0" err="1"/>
              <a:t>each</a:t>
            </a:r>
            <a:r>
              <a:rPr lang="pt-BR" dirty="0"/>
              <a:t> mooring </a:t>
            </a:r>
            <a:r>
              <a:rPr lang="pt-BR" dirty="0" err="1"/>
              <a:t>line</a:t>
            </a:r>
            <a:endParaRPr lang="pt-BR" dirty="0"/>
          </a:p>
        </p:txBody>
      </p:sp>
      <p:sp>
        <p:nvSpPr>
          <p:cNvPr id="12" name="Espaço Reservado para Rodapé 1">
            <a:extLst>
              <a:ext uri="{FF2B5EF4-FFF2-40B4-BE49-F238E27FC236}">
                <a16:creationId xmlns:a16="http://schemas.microsoft.com/office/drawing/2014/main" xmlns="" id="{A09A4DA3-A3F2-4917-92C0-58E46FEF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sp>
        <p:nvSpPr>
          <p:cNvPr id="13" name="Espaço Reservado para Número de Slide 2">
            <a:extLst>
              <a:ext uri="{FF2B5EF4-FFF2-40B4-BE49-F238E27FC236}">
                <a16:creationId xmlns:a16="http://schemas.microsoft.com/office/drawing/2014/main" xmlns="" id="{64C1DB06-802C-4EA2-BE3E-15E9E7C7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AE05E6-7973-4514-8019-30E7A733F203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92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8CA7B45-7AB3-488B-A9D5-B7B4BE5E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891F6EA-8A01-4920-83E8-27381C19F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364034"/>
            <a:ext cx="9655607" cy="769441"/>
          </a:xfrm>
          <a:noFill/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CatenarY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mooring lines on a frictionless seabed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xmlns="" id="{F312CDC2-1875-474E-AB0C-302CA7EB4B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355035"/>
              </p:ext>
            </p:extLst>
          </p:nvPr>
        </p:nvGraphicFramePr>
        <p:xfrm>
          <a:off x="6096000" y="3703354"/>
          <a:ext cx="312667" cy="44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1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03354"/>
                        <a:ext cx="312667" cy="443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xmlns="" id="{72F86024-1CD5-4B43-9233-A3C56F6E4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533774"/>
              </p:ext>
            </p:extLst>
          </p:nvPr>
        </p:nvGraphicFramePr>
        <p:xfrm>
          <a:off x="6079628" y="4314780"/>
          <a:ext cx="345410" cy="44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2" name="Equation" r:id="rId5" imgW="139680" imgH="177480" progId="Equation.DSMT4">
                  <p:embed/>
                </p:oleObj>
              </mc:Choice>
              <mc:Fallback>
                <p:oleObj name="Equation" r:id="rId5" imgW="139680" imgH="17748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xmlns="" id="{F312CDC2-1875-474E-AB0C-302CA7EB4B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628" y="4314780"/>
                        <a:ext cx="345410" cy="443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97BF2229-F454-4105-9DB3-DAE383425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195689"/>
              </p:ext>
            </p:extLst>
          </p:nvPr>
        </p:nvGraphicFramePr>
        <p:xfrm>
          <a:off x="6081713" y="5006974"/>
          <a:ext cx="3746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3" name="Equation" r:id="rId7" imgW="152280" imgH="190440" progId="Equation.DSMT4">
                  <p:embed/>
                </p:oleObj>
              </mc:Choice>
              <mc:Fallback>
                <p:oleObj name="Equation" r:id="rId7" imgW="152280" imgH="19044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xmlns="" id="{72F86024-1CD5-4B43-9233-A3C56F6E44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5006974"/>
                        <a:ext cx="374650" cy="474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44AAFF9-5506-474E-BA6E-31D9CFBCAF32}"/>
              </a:ext>
            </a:extLst>
          </p:cNvPr>
          <p:cNvSpPr txBox="1"/>
          <p:nvPr/>
        </p:nvSpPr>
        <p:spPr>
          <a:xfrm>
            <a:off x="6729419" y="374732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Mooring </a:t>
            </a:r>
            <a:r>
              <a:rPr lang="pt-BR" dirty="0" err="1"/>
              <a:t>line</a:t>
            </a:r>
            <a:r>
              <a:rPr lang="pt-BR" dirty="0"/>
              <a:t> linear </a:t>
            </a:r>
            <a:r>
              <a:rPr lang="pt-BR" dirty="0" err="1"/>
              <a:t>immersed</a:t>
            </a:r>
            <a:r>
              <a:rPr lang="pt-BR" dirty="0"/>
              <a:t> </a:t>
            </a:r>
            <a:r>
              <a:rPr lang="pt-BR" dirty="0" err="1"/>
              <a:t>weight</a:t>
            </a:r>
            <a:r>
              <a:rPr lang="pt-BR" dirty="0"/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05027EE-3456-4FCD-90DF-44E07DE9AAB0}"/>
              </a:ext>
            </a:extLst>
          </p:cNvPr>
          <p:cNvSpPr txBox="1"/>
          <p:nvPr/>
        </p:nvSpPr>
        <p:spPr>
          <a:xfrm>
            <a:off x="6729419" y="431478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Mooring </a:t>
            </a:r>
            <a:r>
              <a:rPr lang="pt-BR" dirty="0" err="1"/>
              <a:t>line</a:t>
            </a:r>
            <a:r>
              <a:rPr lang="pt-BR" dirty="0"/>
              <a:t> total </a:t>
            </a:r>
            <a:r>
              <a:rPr lang="pt-BR" dirty="0" err="1"/>
              <a:t>length</a:t>
            </a:r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B828430A-8BA8-4821-B8E1-02CDEDAE9954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59" y="3409949"/>
            <a:ext cx="4343400" cy="23431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xmlns="" id="{48A08AF5-197B-4E39-BF4C-5B0FFA24B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21387"/>
              </p:ext>
            </p:extLst>
          </p:nvPr>
        </p:nvGraphicFramePr>
        <p:xfrm>
          <a:off x="2285999" y="1327143"/>
          <a:ext cx="7907279" cy="164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4" name="Equation" r:id="rId10" imgW="3124200" imgH="647700" progId="Equation.DSMT4">
                  <p:embed/>
                </p:oleObj>
              </mc:Choice>
              <mc:Fallback>
                <p:oleObj name="Equation" r:id="rId10" imgW="3124200" imgH="647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9" y="1327143"/>
                        <a:ext cx="7907279" cy="164937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9A84B4FB-2A5E-476A-82D0-723A6E46EA7F}"/>
              </a:ext>
            </a:extLst>
          </p:cNvPr>
          <p:cNvSpPr txBox="1"/>
          <p:nvPr/>
        </p:nvSpPr>
        <p:spPr>
          <a:xfrm>
            <a:off x="6699466" y="502182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Distance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fairlead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sea</a:t>
            </a:r>
            <a:r>
              <a:rPr lang="pt-BR" dirty="0"/>
              <a:t> </a:t>
            </a:r>
            <a:r>
              <a:rPr lang="pt-BR" dirty="0" err="1"/>
              <a:t>bottom</a:t>
            </a:r>
            <a:endParaRPr lang="pt-BR" dirty="0"/>
          </a:p>
        </p:txBody>
      </p:sp>
      <p:sp>
        <p:nvSpPr>
          <p:cNvPr id="17" name="Espaço Reservado para Rodapé 1">
            <a:extLst>
              <a:ext uri="{FF2B5EF4-FFF2-40B4-BE49-F238E27FC236}">
                <a16:creationId xmlns:a16="http://schemas.microsoft.com/office/drawing/2014/main" xmlns="" id="{F343B19D-188D-4787-95A2-81D165A4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4934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8CA7B45-7AB3-488B-A9D5-B7B4BE5E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891F6EA-8A01-4920-83E8-27381C19F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02" y="245499"/>
            <a:ext cx="10916660" cy="769441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 linear Mooring forces: local stiffness matrix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F491B61D-FDB7-441A-B97E-A0A19B1FF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565789"/>
              </p:ext>
            </p:extLst>
          </p:nvPr>
        </p:nvGraphicFramePr>
        <p:xfrm>
          <a:off x="3933825" y="1373931"/>
          <a:ext cx="2014538" cy="486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60" name="Equation" r:id="rId3" imgW="825500" imgH="203200" progId="Equation.DSMT4">
                  <p:embed/>
                </p:oleObj>
              </mc:Choice>
              <mc:Fallback>
                <p:oleObj name="Equation" r:id="rId3" imgW="8255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1373931"/>
                        <a:ext cx="2014538" cy="486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3D740CED-6A4B-4476-8939-AB997532A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96370"/>
              </p:ext>
            </p:extLst>
          </p:nvPr>
        </p:nvGraphicFramePr>
        <p:xfrm>
          <a:off x="1877078" y="2637142"/>
          <a:ext cx="4071285" cy="60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61" name="Equation" r:id="rId5" imgW="1612900" imgH="241300" progId="Equation.DSMT4">
                  <p:embed/>
                </p:oleObj>
              </mc:Choice>
              <mc:Fallback>
                <p:oleObj name="Equation" r:id="rId5" imgW="16129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078" y="2637142"/>
                        <a:ext cx="4071285" cy="602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xmlns="" id="{A6521D28-5A06-40DF-A585-B787E2F23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254896"/>
              </p:ext>
            </p:extLst>
          </p:nvPr>
        </p:nvGraphicFramePr>
        <p:xfrm>
          <a:off x="3828405" y="1890643"/>
          <a:ext cx="2119958" cy="60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62" name="Equation" r:id="rId7" imgW="838200" imgH="241300" progId="Equation.DSMT4">
                  <p:embed/>
                </p:oleObj>
              </mc:Choice>
              <mc:Fallback>
                <p:oleObj name="Equation" r:id="rId7" imgW="838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405" y="1890643"/>
                        <a:ext cx="2119958" cy="602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CBB26FA1-607B-474B-968E-694DF5B53034}"/>
              </a:ext>
            </a:extLst>
          </p:cNvPr>
          <p:cNvSpPr txBox="1"/>
          <p:nvPr/>
        </p:nvSpPr>
        <p:spPr>
          <a:xfrm>
            <a:off x="6243638" y="2739450"/>
            <a:ext cx="33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Geometric</a:t>
            </a:r>
            <a:r>
              <a:rPr lang="pt-BR" dirty="0"/>
              <a:t> </a:t>
            </a:r>
            <a:r>
              <a:rPr lang="pt-BR" dirty="0" err="1"/>
              <a:t>parameters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20CBFC24-54CE-4B1C-9DFD-F7B758015F61}"/>
              </a:ext>
            </a:extLst>
          </p:cNvPr>
          <p:cNvSpPr txBox="1"/>
          <p:nvPr/>
        </p:nvSpPr>
        <p:spPr>
          <a:xfrm>
            <a:off x="6243638" y="1431083"/>
            <a:ext cx="290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Generalized</a:t>
            </a:r>
            <a:r>
              <a:rPr lang="pt-BR" dirty="0"/>
              <a:t> mooring forces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709983C8-47F1-42B4-9A14-968629EF4CC8}"/>
              </a:ext>
            </a:extLst>
          </p:cNvPr>
          <p:cNvSpPr txBox="1"/>
          <p:nvPr/>
        </p:nvSpPr>
        <p:spPr>
          <a:xfrm>
            <a:off x="6243638" y="2068042"/>
            <a:ext cx="258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Generalized</a:t>
            </a:r>
            <a:r>
              <a:rPr lang="pt-BR" dirty="0"/>
              <a:t> </a:t>
            </a:r>
            <a:r>
              <a:rPr lang="pt-BR" dirty="0" err="1"/>
              <a:t>coordinates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DAE90BA6-4BBC-40AA-B235-14B63697ECE9}"/>
              </a:ext>
            </a:extLst>
          </p:cNvPr>
          <p:cNvSpPr txBox="1"/>
          <p:nvPr/>
        </p:nvSpPr>
        <p:spPr>
          <a:xfrm>
            <a:off x="4257664" y="3830325"/>
            <a:ext cx="373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LOCAL STIFFNESS MATRIX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xmlns="" id="{BE42A6EC-58BB-45EF-AB72-EDA1D02081F8}"/>
              </a:ext>
            </a:extLst>
          </p:cNvPr>
          <p:cNvGrpSpPr/>
          <p:nvPr/>
        </p:nvGrpSpPr>
        <p:grpSpPr>
          <a:xfrm>
            <a:off x="2293292" y="4524226"/>
            <a:ext cx="9060508" cy="1484312"/>
            <a:chOff x="2293292" y="4524226"/>
            <a:chExt cx="9060508" cy="1484312"/>
          </a:xfrm>
        </p:grpSpPr>
        <p:graphicFrame>
          <p:nvGraphicFramePr>
            <p:cNvPr id="14" name="Objeto 13">
              <a:extLst>
                <a:ext uri="{FF2B5EF4-FFF2-40B4-BE49-F238E27FC236}">
                  <a16:creationId xmlns:a16="http://schemas.microsoft.com/office/drawing/2014/main" xmlns="" id="{46351E16-46F4-4DDA-BDB1-CB14C8656D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4036644"/>
                </p:ext>
              </p:extLst>
            </p:nvPr>
          </p:nvGraphicFramePr>
          <p:xfrm>
            <a:off x="2293292" y="4750644"/>
            <a:ext cx="3070225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663" name="Equation" r:id="rId9" imgW="1295280" imgH="419040" progId="Equation.DSMT4">
                    <p:embed/>
                  </p:oleObj>
                </mc:Choice>
                <mc:Fallback>
                  <p:oleObj name="Equation" r:id="rId9" imgW="1295280" imgH="4190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3292" y="4750644"/>
                          <a:ext cx="3070225" cy="98742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xmlns="" id="{2740400F-6FBF-4D54-B68C-34E1833581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8075569"/>
                </p:ext>
              </p:extLst>
            </p:nvPr>
          </p:nvGraphicFramePr>
          <p:xfrm>
            <a:off x="6937375" y="4524226"/>
            <a:ext cx="4416425" cy="148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664" name="Equation" r:id="rId11" imgW="1866600" imgH="622080" progId="Equation.DSMT4">
                    <p:embed/>
                  </p:oleObj>
                </mc:Choice>
                <mc:Fallback>
                  <p:oleObj name="Equation" r:id="rId11" imgW="1866600" imgH="62208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7375" y="4524226"/>
                          <a:ext cx="4416425" cy="1484312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Seta: para a Direita 21">
              <a:extLst>
                <a:ext uri="{FF2B5EF4-FFF2-40B4-BE49-F238E27FC236}">
                  <a16:creationId xmlns:a16="http://schemas.microsoft.com/office/drawing/2014/main" xmlns="" id="{AE0B0F32-8360-4D4A-9058-BDE3B0C57392}"/>
                </a:ext>
              </a:extLst>
            </p:cNvPr>
            <p:cNvSpPr/>
            <p:nvPr/>
          </p:nvSpPr>
          <p:spPr>
            <a:xfrm>
              <a:off x="5795962" y="5081174"/>
              <a:ext cx="600075" cy="2594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Espaço Reservado para Rodapé 1">
            <a:extLst>
              <a:ext uri="{FF2B5EF4-FFF2-40B4-BE49-F238E27FC236}">
                <a16:creationId xmlns:a16="http://schemas.microsoft.com/office/drawing/2014/main" xmlns="" id="{AFF5490D-AEF5-4875-83BF-47D520CE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12660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>
            <a:extLst>
              <a:ext uri="{FF2B5EF4-FFF2-40B4-BE49-F238E27FC236}">
                <a16:creationId xmlns:a16="http://schemas.microsoft.com/office/drawing/2014/main" xmlns="" id="{0FC83A48-635B-474A-884B-F528B709C00E}"/>
              </a:ext>
            </a:extLst>
          </p:cNvPr>
          <p:cNvGrpSpPr>
            <a:grpSpLocks noChangeAspect="1"/>
          </p:cNvGrpSpPr>
          <p:nvPr/>
        </p:nvGrpSpPr>
        <p:grpSpPr>
          <a:xfrm>
            <a:off x="9006306" y="1646290"/>
            <a:ext cx="2560319" cy="1958645"/>
            <a:chOff x="4297381" y="3709132"/>
            <a:chExt cx="3086100" cy="2360867"/>
          </a:xfrm>
        </p:grpSpPr>
        <p:pic>
          <p:nvPicPr>
            <p:cNvPr id="31" name="Picture 6" descr="Resultado de imagem para berimbau brasil">
              <a:extLst>
                <a:ext uri="{FF2B5EF4-FFF2-40B4-BE49-F238E27FC236}">
                  <a16:creationId xmlns:a16="http://schemas.microsoft.com/office/drawing/2014/main" xmlns="" id="{4F6FFCB9-E0F6-43B7-B356-BCDC331A3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7997">
              <a:off x="4659997" y="3346516"/>
              <a:ext cx="2360867" cy="308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xmlns="" id="{98ADD974-F8C5-4D42-874B-CD5ACF37C6D8}"/>
                </a:ext>
              </a:extLst>
            </p:cNvPr>
            <p:cNvCxnSpPr/>
            <p:nvPr/>
          </p:nvCxnSpPr>
          <p:spPr>
            <a:xfrm>
              <a:off x="5964681" y="4712678"/>
              <a:ext cx="5613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xmlns="" id="{F8037CD7-32F8-4A7C-9B23-BEF0CD0F96C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231330" y="4450841"/>
              <a:ext cx="0" cy="5616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xmlns="" id="{4864C5BB-D990-4129-9F1B-478AFC0A292C}"/>
                    </a:ext>
                  </a:extLst>
                </p:cNvPr>
                <p:cNvSpPr/>
                <p:nvPr/>
              </p:nvSpPr>
              <p:spPr>
                <a:xfrm>
                  <a:off x="6502168" y="4480494"/>
                  <a:ext cx="4388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4864C5BB-D990-4129-9F1B-478AFC0A29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2168" y="4480494"/>
                  <a:ext cx="438838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ângulo 34">
                  <a:extLst>
                    <a:ext uri="{FF2B5EF4-FFF2-40B4-BE49-F238E27FC236}">
                      <a16:creationId xmlns:a16="http://schemas.microsoft.com/office/drawing/2014/main" xmlns="" id="{8803ACF4-A73C-4FA2-919F-F2776B68C5D8}"/>
                    </a:ext>
                  </a:extLst>
                </p:cNvPr>
                <p:cNvSpPr/>
                <p:nvPr/>
              </p:nvSpPr>
              <p:spPr>
                <a:xfrm>
                  <a:off x="6019513" y="4004501"/>
                  <a:ext cx="438838" cy="3754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pt-B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tângulo 34">
                  <a:extLst>
                    <a:ext uri="{FF2B5EF4-FFF2-40B4-BE49-F238E27FC236}">
                      <a16:creationId xmlns:a16="http://schemas.microsoft.com/office/drawing/2014/main" id="{8803ACF4-A73C-4FA2-919F-F2776B68C5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513" y="4004501"/>
                  <a:ext cx="438838" cy="375424"/>
                </a:xfrm>
                <a:prstGeom prst="rect">
                  <a:avLst/>
                </a:prstGeom>
                <a:blipFill>
                  <a:blip r:embed="rId5"/>
                  <a:stretch>
                    <a:fillRect b="-2156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4D101C-C1FD-4DFB-8D39-95A425D84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20145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3317799C-B411-4110-AF01-A11D7B0C7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818" y="2062161"/>
            <a:ext cx="161544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xmlns="" id="{28C4806B-48CC-485B-A159-7291BC3F6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4" y="4243386"/>
            <a:ext cx="156494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xmlns="" id="{933BAE23-5A7F-4FC1-A7BC-64070CF94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4" y="5379650"/>
            <a:ext cx="139598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60D59B5D-7CAB-414D-A62E-C7480C8D5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3" y="5425368"/>
            <a:ext cx="131256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CCB63481-95BC-41BF-AB33-3196C2374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4" y="2915799"/>
            <a:ext cx="148900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31853392-00D1-44B4-BC29-4B8C202B1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331" y="3966477"/>
            <a:ext cx="170362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xmlns="" id="{0ACF2CA6-545F-43DD-ABF5-AB4D4A90C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500" y="2776600"/>
            <a:ext cx="23662714" cy="4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FE0703E-9D84-4EC6-9B13-01889E122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4" y="20273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74F1CB83-6653-4B5E-BB05-A979BBF9FA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735529"/>
              </p:ext>
            </p:extLst>
          </p:nvPr>
        </p:nvGraphicFramePr>
        <p:xfrm>
          <a:off x="2670508" y="1666867"/>
          <a:ext cx="6066029" cy="277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00" name="Equation" r:id="rId6" imgW="2870200" imgH="1282700" progId="Equation.DSMT4">
                  <p:embed/>
                </p:oleObj>
              </mc:Choice>
              <mc:Fallback>
                <p:oleObj name="Equation" r:id="rId6" imgW="2870200" imgH="12827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xmlns="" id="{74F1CB83-6653-4B5E-BB05-A979BBF9FA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508" y="1666867"/>
                        <a:ext cx="6066029" cy="27753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1">
            <a:extLst>
              <a:ext uri="{FF2B5EF4-FFF2-40B4-BE49-F238E27FC236}">
                <a16:creationId xmlns:a16="http://schemas.microsoft.com/office/drawing/2014/main" xmlns="" id="{7AF61273-8E0B-46E0-B737-D71D5A0E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49" y="5237908"/>
            <a:ext cx="33654134" cy="4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Balão de Fala: Oval 18">
            <a:extLst>
              <a:ext uri="{FF2B5EF4-FFF2-40B4-BE49-F238E27FC236}">
                <a16:creationId xmlns:a16="http://schemas.microsoft.com/office/drawing/2014/main" xmlns="" id="{E0CA56D0-03B1-4FE1-9F19-F9BFD6794E61}"/>
              </a:ext>
            </a:extLst>
          </p:cNvPr>
          <p:cNvSpPr/>
          <p:nvPr/>
        </p:nvSpPr>
        <p:spPr>
          <a:xfrm>
            <a:off x="147998" y="4075368"/>
            <a:ext cx="2465658" cy="874304"/>
          </a:xfrm>
          <a:prstGeom prst="wedgeEllipseCallout">
            <a:avLst>
              <a:gd name="adj1" fmla="val 103350"/>
              <a:gd name="adj2" fmla="val 8051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Mooring </a:t>
            </a:r>
            <a:r>
              <a:rPr lang="pt-BR" dirty="0" err="1"/>
              <a:t>line</a:t>
            </a:r>
            <a:r>
              <a:rPr lang="pt-BR" dirty="0"/>
              <a:t> </a:t>
            </a:r>
            <a:r>
              <a:rPr lang="pt-BR" dirty="0" err="1"/>
              <a:t>tangent</a:t>
            </a:r>
            <a:r>
              <a:rPr lang="pt-BR" dirty="0"/>
              <a:t> </a:t>
            </a:r>
            <a:r>
              <a:rPr lang="pt-BR" dirty="0" err="1"/>
              <a:t>stiffness</a:t>
            </a:r>
            <a:endParaRPr lang="pt-BR" dirty="0"/>
          </a:p>
        </p:txBody>
      </p:sp>
      <p:sp>
        <p:nvSpPr>
          <p:cNvPr id="29" name="Balão de Fala: Oval 28">
            <a:extLst>
              <a:ext uri="{FF2B5EF4-FFF2-40B4-BE49-F238E27FC236}">
                <a16:creationId xmlns:a16="http://schemas.microsoft.com/office/drawing/2014/main" xmlns="" id="{0FA3B3FC-1B59-47D3-9BCD-F4F95A3DF180}"/>
              </a:ext>
            </a:extLst>
          </p:cNvPr>
          <p:cNvSpPr/>
          <p:nvPr/>
        </p:nvSpPr>
        <p:spPr>
          <a:xfrm>
            <a:off x="9156718" y="4102953"/>
            <a:ext cx="2465658" cy="874304"/>
          </a:xfrm>
          <a:prstGeom prst="wedgeEllipseCallout">
            <a:avLst>
              <a:gd name="adj1" fmla="val -53876"/>
              <a:gd name="adj2" fmla="val 6949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Mooring </a:t>
            </a:r>
            <a:r>
              <a:rPr lang="pt-BR" dirty="0" err="1"/>
              <a:t>line</a:t>
            </a:r>
            <a:r>
              <a:rPr lang="pt-BR" dirty="0"/>
              <a:t> </a:t>
            </a:r>
            <a:r>
              <a:rPr lang="pt-BR" dirty="0" err="1"/>
              <a:t>string</a:t>
            </a:r>
            <a:r>
              <a:rPr lang="pt-BR" dirty="0"/>
              <a:t> </a:t>
            </a:r>
            <a:r>
              <a:rPr lang="pt-BR" dirty="0" err="1"/>
              <a:t>stiffness</a:t>
            </a:r>
            <a:endParaRPr lang="pt-BR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xmlns="" id="{D472E92E-8B97-488B-AD8F-1636C5F7B5E6}"/>
              </a:ext>
            </a:extLst>
          </p:cNvPr>
          <p:cNvSpPr txBox="1">
            <a:spLocks noChangeArrowheads="1"/>
          </p:cNvSpPr>
          <p:nvPr/>
        </p:nvSpPr>
        <p:spPr>
          <a:xfrm>
            <a:off x="213302" y="245499"/>
            <a:ext cx="10916660" cy="7694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 linear Mooring forces: local stiffness matrix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ço Reservado para Rodapé 1">
            <a:extLst>
              <a:ext uri="{FF2B5EF4-FFF2-40B4-BE49-F238E27FC236}">
                <a16:creationId xmlns:a16="http://schemas.microsoft.com/office/drawing/2014/main" xmlns="" id="{2AAD883D-31D7-4A51-B39C-AF74B71C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sp>
        <p:nvSpPr>
          <p:cNvPr id="38" name="Espaço Reservado para Número de Slide 2">
            <a:extLst>
              <a:ext uri="{FF2B5EF4-FFF2-40B4-BE49-F238E27FC236}">
                <a16:creationId xmlns:a16="http://schemas.microsoft.com/office/drawing/2014/main" xmlns="" id="{150DF008-E893-4B4F-8553-F5A22032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AE05E6-7973-4514-8019-30E7A733F203}" type="slidenum">
              <a:rPr lang="pt-BR" smtClean="0"/>
              <a:pPr/>
              <a:t>13</a:t>
            </a:fld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995488" y="5347474"/>
            <a:ext cx="2542956" cy="513575"/>
            <a:chOff x="1995488" y="5347474"/>
            <a:chExt cx="2542956" cy="513575"/>
          </a:xfrm>
        </p:grpSpPr>
        <p:graphicFrame>
          <p:nvGraphicFramePr>
            <p:cNvPr id="25" name="Objeto 24">
              <a:extLst>
                <a:ext uri="{FF2B5EF4-FFF2-40B4-BE49-F238E27FC236}">
                  <a16:creationId xmlns:a16="http://schemas.microsoft.com/office/drawing/2014/main" xmlns="" id="{F4BDE815-4920-4696-8BF6-63516A4B40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1361849"/>
                </p:ext>
              </p:extLst>
            </p:nvPr>
          </p:nvGraphicFramePr>
          <p:xfrm>
            <a:off x="1995488" y="5360726"/>
            <a:ext cx="2542956" cy="500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01" name="Equation" r:id="rId8" imgW="1041120" imgH="203040" progId="Equation.DSMT4">
                    <p:embed/>
                  </p:oleObj>
                </mc:Choice>
                <mc:Fallback>
                  <p:oleObj name="Equation" r:id="rId8" imgW="1041120" imgH="203040" progId="Equation.DSMT4">
                    <p:embed/>
                    <p:pic>
                      <p:nvPicPr>
                        <p:cNvPr id="25" name="Objeto 24">
                          <a:extLst>
                            <a:ext uri="{FF2B5EF4-FFF2-40B4-BE49-F238E27FC236}">
                              <a16:creationId xmlns:a16="http://schemas.microsoft.com/office/drawing/2014/main" xmlns="" id="{F4BDE815-4920-4696-8BF6-63516A4B40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5488" y="5360726"/>
                          <a:ext cx="2542956" cy="500323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CaixaDeTexto 1"/>
            <p:cNvSpPr txBox="1"/>
            <p:nvPr/>
          </p:nvSpPr>
          <p:spPr>
            <a:xfrm>
              <a:off x="3074504" y="5347474"/>
              <a:ext cx="1060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smtClean="0"/>
                <a:t>=</a:t>
              </a:r>
              <a:endParaRPr lang="pt-BR" sz="2400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7099300" y="5309091"/>
            <a:ext cx="2279592" cy="555134"/>
            <a:chOff x="7099300" y="5309091"/>
            <a:chExt cx="2279592" cy="555134"/>
          </a:xfrm>
        </p:grpSpPr>
        <p:graphicFrame>
          <p:nvGraphicFramePr>
            <p:cNvPr id="27" name="Objeto 26">
              <a:extLst>
                <a:ext uri="{FF2B5EF4-FFF2-40B4-BE49-F238E27FC236}">
                  <a16:creationId xmlns:a16="http://schemas.microsoft.com/office/drawing/2014/main" xmlns="" id="{689010A3-0EE6-400F-8AD8-9E55DC8382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5557573"/>
                </p:ext>
              </p:extLst>
            </p:nvPr>
          </p:nvGraphicFramePr>
          <p:xfrm>
            <a:off x="7099300" y="5309091"/>
            <a:ext cx="2279592" cy="555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02" name="Equation" r:id="rId10" imgW="850680" imgH="215640" progId="Equation.DSMT4">
                    <p:embed/>
                  </p:oleObj>
                </mc:Choice>
                <mc:Fallback>
                  <p:oleObj name="Equation" r:id="rId10" imgW="850680" imgH="215640" progId="Equation.DSMT4">
                    <p:embed/>
                    <p:pic>
                      <p:nvPicPr>
                        <p:cNvPr id="27" name="Objeto 26">
                          <a:extLst>
                            <a:ext uri="{FF2B5EF4-FFF2-40B4-BE49-F238E27FC236}">
                              <a16:creationId xmlns:a16="http://schemas.microsoft.com/office/drawing/2014/main" xmlns="" id="{689010A3-0EE6-400F-8AD8-9E55DC8382E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9300" y="5309091"/>
                          <a:ext cx="2279592" cy="55513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CaixaDeTexto 35"/>
            <p:cNvSpPr txBox="1"/>
            <p:nvPr/>
          </p:nvSpPr>
          <p:spPr>
            <a:xfrm>
              <a:off x="7858259" y="5357613"/>
              <a:ext cx="1060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smtClean="0"/>
                <a:t>=</a:t>
              </a:r>
              <a:endParaRPr lang="pt-B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177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8CA7B45-7AB3-488B-A9D5-B7B4BE5E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14</a:t>
            </a:fld>
            <a:endParaRPr lang="pt-BR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FF1B9752-C77E-4472-BF74-AF5CE5A73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819620"/>
              </p:ext>
            </p:extLst>
          </p:nvPr>
        </p:nvGraphicFramePr>
        <p:xfrm>
          <a:off x="1074362" y="2078831"/>
          <a:ext cx="10279438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0" name="Equation" r:id="rId3" imgW="4318000" imgH="1130300" progId="Equation.DSMT4">
                  <p:embed/>
                </p:oleObj>
              </mc:Choice>
              <mc:Fallback>
                <p:oleObj name="Equation" r:id="rId3" imgW="4318000" imgH="1130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362" y="2078831"/>
                        <a:ext cx="10279438" cy="2700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CD2B8C35-85BF-4245-86AB-D44553580A0D}"/>
              </a:ext>
            </a:extLst>
          </p:cNvPr>
          <p:cNvSpPr txBox="1">
            <a:spLocks noChangeArrowheads="1"/>
          </p:cNvSpPr>
          <p:nvPr/>
        </p:nvSpPr>
        <p:spPr>
          <a:xfrm>
            <a:off x="213302" y="245499"/>
            <a:ext cx="10916660" cy="7694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 linear Mooring forces: local stiffness matrix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ço Reservado para Rodapé 1">
            <a:extLst>
              <a:ext uri="{FF2B5EF4-FFF2-40B4-BE49-F238E27FC236}">
                <a16:creationId xmlns:a16="http://schemas.microsoft.com/office/drawing/2014/main" xmlns="" id="{87AE6BBB-9C59-4116-9320-6AACDF4C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427B5BCE-D554-4BEE-9024-6494AE614EC8}"/>
              </a:ext>
            </a:extLst>
          </p:cNvPr>
          <p:cNvGrpSpPr>
            <a:grpSpLocks noChangeAspect="1"/>
          </p:cNvGrpSpPr>
          <p:nvPr/>
        </p:nvGrpSpPr>
        <p:grpSpPr>
          <a:xfrm>
            <a:off x="9006306" y="1646290"/>
            <a:ext cx="2560319" cy="1958645"/>
            <a:chOff x="4297381" y="3709132"/>
            <a:chExt cx="3086100" cy="2360867"/>
          </a:xfrm>
        </p:grpSpPr>
        <p:pic>
          <p:nvPicPr>
            <p:cNvPr id="22" name="Picture 6" descr="Resultado de imagem para berimbau brasil">
              <a:extLst>
                <a:ext uri="{FF2B5EF4-FFF2-40B4-BE49-F238E27FC236}">
                  <a16:creationId xmlns:a16="http://schemas.microsoft.com/office/drawing/2014/main" xmlns="" id="{AFDBA5AC-F5D7-487D-9075-564F7229B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7997">
              <a:off x="4659997" y="3346516"/>
              <a:ext cx="2360867" cy="308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xmlns="" id="{2DD27710-B59D-43A3-9595-3DF486C95E08}"/>
                </a:ext>
              </a:extLst>
            </p:cNvPr>
            <p:cNvCxnSpPr/>
            <p:nvPr/>
          </p:nvCxnSpPr>
          <p:spPr>
            <a:xfrm>
              <a:off x="5964681" y="4713232"/>
              <a:ext cx="5613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xmlns="" id="{89E30897-BE19-447E-90EE-78893773318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231330" y="4450841"/>
              <a:ext cx="0" cy="5616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tângulo 24">
                  <a:extLst>
                    <a:ext uri="{FF2B5EF4-FFF2-40B4-BE49-F238E27FC236}">
                      <a16:creationId xmlns:a16="http://schemas.microsoft.com/office/drawing/2014/main" xmlns="" id="{EF567AD6-CD56-480F-993D-CCFD4C869922}"/>
                    </a:ext>
                  </a:extLst>
                </p:cNvPr>
                <p:cNvSpPr/>
                <p:nvPr/>
              </p:nvSpPr>
              <p:spPr>
                <a:xfrm>
                  <a:off x="6502168" y="4480494"/>
                  <a:ext cx="4388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tângulo 24">
                  <a:extLst>
                    <a:ext uri="{FF2B5EF4-FFF2-40B4-BE49-F238E27FC236}">
                      <a16:creationId xmlns:a16="http://schemas.microsoft.com/office/drawing/2014/main" id="{EF567AD6-CD56-480F-993D-CCFD4C8699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2168" y="4480494"/>
                  <a:ext cx="438838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tângulo 25">
                  <a:extLst>
                    <a:ext uri="{FF2B5EF4-FFF2-40B4-BE49-F238E27FC236}">
                      <a16:creationId xmlns:a16="http://schemas.microsoft.com/office/drawing/2014/main" xmlns="" id="{36EBEA65-10A0-4988-A486-D0442A91B7C2}"/>
                    </a:ext>
                  </a:extLst>
                </p:cNvPr>
                <p:cNvSpPr/>
                <p:nvPr/>
              </p:nvSpPr>
              <p:spPr>
                <a:xfrm>
                  <a:off x="6019513" y="4004501"/>
                  <a:ext cx="438838" cy="3754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pt-B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tângulo 25">
                  <a:extLst>
                    <a:ext uri="{FF2B5EF4-FFF2-40B4-BE49-F238E27FC236}">
                      <a16:creationId xmlns:a16="http://schemas.microsoft.com/office/drawing/2014/main" id="{36EBEA65-10A0-4988-A486-D0442A91B7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513" y="4004501"/>
                  <a:ext cx="438838" cy="375424"/>
                </a:xfrm>
                <a:prstGeom prst="rect">
                  <a:avLst/>
                </a:prstGeom>
                <a:blipFill>
                  <a:blip r:embed="rId7"/>
                  <a:stretch>
                    <a:fillRect b="-2156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259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8CA7B45-7AB3-488B-A9D5-B7B4BE5E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15</a:t>
            </a:fld>
            <a:endParaRPr lang="pt-BR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xmlns="" id="{28CB4CD3-5B9E-409D-85A1-644B8EC38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912550"/>
              </p:ext>
            </p:extLst>
          </p:nvPr>
        </p:nvGraphicFramePr>
        <p:xfrm>
          <a:off x="1264485" y="2136377"/>
          <a:ext cx="9828389" cy="258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4" name="Equation" r:id="rId3" imgW="4203360" imgH="1104840" progId="Equation.DSMT4">
                  <p:embed/>
                </p:oleObj>
              </mc:Choice>
              <mc:Fallback>
                <p:oleObj name="Equation" r:id="rId3" imgW="4203360" imgH="1104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485" y="2136377"/>
                        <a:ext cx="9828389" cy="2585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0EFD5607-A9D3-4715-B062-D75417131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02" y="245499"/>
            <a:ext cx="10916660" cy="769441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 linear Mooring forces: local stiffness matrix</a:t>
            </a:r>
          </a:p>
        </p:txBody>
      </p:sp>
      <p:sp>
        <p:nvSpPr>
          <p:cNvPr id="16" name="Espaço Reservado para Rodapé 1">
            <a:extLst>
              <a:ext uri="{FF2B5EF4-FFF2-40B4-BE49-F238E27FC236}">
                <a16:creationId xmlns:a16="http://schemas.microsoft.com/office/drawing/2014/main" xmlns="" id="{548F0075-42E9-40A8-8E77-7668EF91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D01C2DCA-A16B-490B-8785-B47B3005D290}"/>
              </a:ext>
            </a:extLst>
          </p:cNvPr>
          <p:cNvGrpSpPr>
            <a:grpSpLocks noChangeAspect="1"/>
          </p:cNvGrpSpPr>
          <p:nvPr/>
        </p:nvGrpSpPr>
        <p:grpSpPr>
          <a:xfrm>
            <a:off x="9006306" y="1646290"/>
            <a:ext cx="2560319" cy="1958645"/>
            <a:chOff x="4297381" y="3709132"/>
            <a:chExt cx="3086100" cy="2360867"/>
          </a:xfrm>
        </p:grpSpPr>
        <p:pic>
          <p:nvPicPr>
            <p:cNvPr id="18" name="Picture 6" descr="Resultado de imagem para berimbau brasil">
              <a:extLst>
                <a:ext uri="{FF2B5EF4-FFF2-40B4-BE49-F238E27FC236}">
                  <a16:creationId xmlns:a16="http://schemas.microsoft.com/office/drawing/2014/main" xmlns="" id="{82C291D1-E38A-499B-8DD8-9B0E1ED98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7997">
              <a:off x="4659997" y="3346516"/>
              <a:ext cx="2360867" cy="308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xmlns="" id="{6C509791-7E83-47E5-B63B-5FBB3862D51C}"/>
                </a:ext>
              </a:extLst>
            </p:cNvPr>
            <p:cNvCxnSpPr/>
            <p:nvPr/>
          </p:nvCxnSpPr>
          <p:spPr>
            <a:xfrm>
              <a:off x="5964681" y="4713232"/>
              <a:ext cx="5613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xmlns="" id="{FB261E0F-3528-4266-8605-06E714833AC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231330" y="4450841"/>
              <a:ext cx="0" cy="5616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tângulo 20">
                  <a:extLst>
                    <a:ext uri="{FF2B5EF4-FFF2-40B4-BE49-F238E27FC236}">
                      <a16:creationId xmlns:a16="http://schemas.microsoft.com/office/drawing/2014/main" xmlns="" id="{2F8FF7EE-1B9C-417B-9493-B640A3F21760}"/>
                    </a:ext>
                  </a:extLst>
                </p:cNvPr>
                <p:cNvSpPr/>
                <p:nvPr/>
              </p:nvSpPr>
              <p:spPr>
                <a:xfrm>
                  <a:off x="6502168" y="4480494"/>
                  <a:ext cx="4388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tângulo 20">
                  <a:extLst>
                    <a:ext uri="{FF2B5EF4-FFF2-40B4-BE49-F238E27FC236}">
                      <a16:creationId xmlns:a16="http://schemas.microsoft.com/office/drawing/2014/main" id="{2F8FF7EE-1B9C-417B-9493-B640A3F217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2168" y="4480494"/>
                  <a:ext cx="438838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tângulo 21">
                  <a:extLst>
                    <a:ext uri="{FF2B5EF4-FFF2-40B4-BE49-F238E27FC236}">
                      <a16:creationId xmlns:a16="http://schemas.microsoft.com/office/drawing/2014/main" xmlns="" id="{7AE1ED78-56A8-41EC-93C0-BF481852EF01}"/>
                    </a:ext>
                  </a:extLst>
                </p:cNvPr>
                <p:cNvSpPr/>
                <p:nvPr/>
              </p:nvSpPr>
              <p:spPr>
                <a:xfrm>
                  <a:off x="6019513" y="4004501"/>
                  <a:ext cx="438838" cy="3754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pt-B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tângulo 21">
                  <a:extLst>
                    <a:ext uri="{FF2B5EF4-FFF2-40B4-BE49-F238E27FC236}">
                      <a16:creationId xmlns:a16="http://schemas.microsoft.com/office/drawing/2014/main" id="{7AE1ED78-56A8-41EC-93C0-BF481852EF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513" y="4004501"/>
                  <a:ext cx="438838" cy="375424"/>
                </a:xfrm>
                <a:prstGeom prst="rect">
                  <a:avLst/>
                </a:prstGeom>
                <a:blipFill>
                  <a:blip r:embed="rId7"/>
                  <a:stretch>
                    <a:fillRect b="-2156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19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C936EBC-6FB8-483D-90BA-3443FB190D6A}"/>
              </a:ext>
            </a:extLst>
          </p:cNvPr>
          <p:cNvSpPr txBox="1"/>
          <p:nvPr/>
        </p:nvSpPr>
        <p:spPr>
          <a:xfrm>
            <a:off x="3277972" y="5109712"/>
            <a:ext cx="224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Meneghini</a:t>
            </a:r>
            <a:r>
              <a:rPr lang="pt-BR" dirty="0"/>
              <a:t> et al, 2010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9506D3B7-C559-4D07-97EF-A75F630FB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36403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Basics on classic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E82EA893-924A-4F09-ACBD-1E2799F1B702}"/>
              </a:ext>
            </a:extLst>
          </p:cNvPr>
          <p:cNvGrpSpPr/>
          <p:nvPr/>
        </p:nvGrpSpPr>
        <p:grpSpPr>
          <a:xfrm>
            <a:off x="6248401" y="1070507"/>
            <a:ext cx="5193983" cy="3185160"/>
            <a:chOff x="6248401" y="1070507"/>
            <a:chExt cx="5193983" cy="318516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xmlns="" id="{82317273-FADE-45B5-BA4B-B1CFDFF18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1" y="1070507"/>
              <a:ext cx="5193983" cy="3185160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188E507C-44B4-4F98-89B8-263B2F5BB930}"/>
                </a:ext>
              </a:extLst>
            </p:cNvPr>
            <p:cNvSpPr txBox="1"/>
            <p:nvPr/>
          </p:nvSpPr>
          <p:spPr>
            <a:xfrm>
              <a:off x="6416725" y="1507517"/>
              <a:ext cx="1747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err="1">
                  <a:solidFill>
                    <a:srgbClr val="FFFFFF"/>
                  </a:solidFill>
                </a:rPr>
                <a:t>Batchelor</a:t>
              </a:r>
              <a:r>
                <a:rPr lang="pt-BR" sz="1400" dirty="0">
                  <a:solidFill>
                    <a:srgbClr val="FFFFFF"/>
                  </a:solidFill>
                </a:rPr>
                <a:t>, 1967</a:t>
              </a:r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0CC31AE-A312-40C9-990A-4AD0E04F0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841" y="4366565"/>
            <a:ext cx="5374958" cy="135731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2F66720-FA86-41B1-A293-9A2CDDC0DB57}"/>
              </a:ext>
            </a:extLst>
          </p:cNvPr>
          <p:cNvSpPr txBox="1"/>
          <p:nvPr/>
        </p:nvSpPr>
        <p:spPr>
          <a:xfrm>
            <a:off x="6416725" y="5661080"/>
            <a:ext cx="1320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cs typeface="Arial" panose="020B0604020202020204" pitchFamily="34" charset="0"/>
              </a:rPr>
              <a:t>Re=140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9EC3E14B-32E0-486B-B1A8-A02C732BE897}"/>
              </a:ext>
            </a:extLst>
          </p:cNvPr>
          <p:cNvSpPr txBox="1"/>
          <p:nvPr/>
        </p:nvSpPr>
        <p:spPr>
          <a:xfrm>
            <a:off x="8922572" y="5648464"/>
            <a:ext cx="1320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cs typeface="Arial" panose="020B0604020202020204" pitchFamily="34" charset="0"/>
              </a:rPr>
              <a:t>Re=10</a:t>
            </a:r>
            <a:r>
              <a:rPr lang="pt-BR" sz="1600" baseline="30000" dirty="0">
                <a:cs typeface="Arial" panose="020B0604020202020204" pitchFamily="34" charset="0"/>
              </a:rPr>
              <a:t>4</a:t>
            </a:r>
            <a:endParaRPr lang="pt-BR" sz="1600" dirty="0"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DD2FC58-B360-4514-AB7B-720FF6E22453}"/>
              </a:ext>
            </a:extLst>
          </p:cNvPr>
          <p:cNvSpPr txBox="1"/>
          <p:nvPr/>
        </p:nvSpPr>
        <p:spPr>
          <a:xfrm>
            <a:off x="6405710" y="5298056"/>
            <a:ext cx="174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FFFF"/>
                </a:solidFill>
              </a:rPr>
              <a:t>Van </a:t>
            </a:r>
            <a:r>
              <a:rPr lang="pt-BR" sz="1400" dirty="0" err="1">
                <a:solidFill>
                  <a:srgbClr val="FFFFFF"/>
                </a:solidFill>
              </a:rPr>
              <a:t>Dyke</a:t>
            </a:r>
            <a:r>
              <a:rPr lang="pt-BR" sz="1400" dirty="0">
                <a:solidFill>
                  <a:srgbClr val="FFFFFF"/>
                </a:solidFill>
              </a:rPr>
              <a:t>, 1982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4D0E95CB-1C09-4415-90A2-D58CC5335307}"/>
              </a:ext>
            </a:extLst>
          </p:cNvPr>
          <p:cNvGrpSpPr/>
          <p:nvPr/>
        </p:nvGrpSpPr>
        <p:grpSpPr>
          <a:xfrm>
            <a:off x="944347" y="1092283"/>
            <a:ext cx="4667250" cy="3581400"/>
            <a:chOff x="944347" y="1092283"/>
            <a:chExt cx="4667250" cy="3581400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xmlns="" id="{11A209F5-DFC4-4365-8282-C054AD6A8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347" y="1092283"/>
              <a:ext cx="4667250" cy="3581400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59170850-273E-4ABE-836A-1E92DEAADB6F}"/>
                </a:ext>
              </a:extLst>
            </p:cNvPr>
            <p:cNvSpPr txBox="1"/>
            <p:nvPr/>
          </p:nvSpPr>
          <p:spPr>
            <a:xfrm>
              <a:off x="3500585" y="2250891"/>
              <a:ext cx="1747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FFFF"/>
                  </a:solidFill>
                </a:rPr>
                <a:t>Van </a:t>
              </a:r>
              <a:r>
                <a:rPr lang="pt-BR" sz="1400" dirty="0" err="1">
                  <a:solidFill>
                    <a:srgbClr val="FFFFFF"/>
                  </a:solidFill>
                </a:rPr>
                <a:t>Dyke</a:t>
              </a:r>
              <a:r>
                <a:rPr lang="pt-BR" sz="1400" dirty="0">
                  <a:solidFill>
                    <a:srgbClr val="FFFFFF"/>
                  </a:solidFill>
                </a:rPr>
                <a:t>, 1982</a:t>
              </a:r>
            </a:p>
          </p:txBody>
        </p:sp>
      </p:grpSp>
      <p:sp>
        <p:nvSpPr>
          <p:cNvPr id="20" name="Espaço Reservado para Rodapé 1">
            <a:extLst>
              <a:ext uri="{FF2B5EF4-FFF2-40B4-BE49-F238E27FC236}">
                <a16:creationId xmlns:a16="http://schemas.microsoft.com/office/drawing/2014/main" xmlns="" id="{D14F2F3D-4E4B-427B-A773-98B1C9CB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34657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267B478A-BF85-45F0-926A-FC0D6E3E75FC}"/>
              </a:ext>
            </a:extLst>
          </p:cNvPr>
          <p:cNvGrpSpPr/>
          <p:nvPr/>
        </p:nvGrpSpPr>
        <p:grpSpPr>
          <a:xfrm>
            <a:off x="6391271" y="1747843"/>
            <a:ext cx="5686425" cy="4134179"/>
            <a:chOff x="6505575" y="1061993"/>
            <a:chExt cx="5686425" cy="4134179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53736C89-28E1-4A99-B5B6-4F4EFB4D6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5575" y="1300162"/>
              <a:ext cx="5686425" cy="3457575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B59A5628-9DFB-43A0-870F-80F5200CADF4}"/>
                </a:ext>
              </a:extLst>
            </p:cNvPr>
            <p:cNvSpPr txBox="1"/>
            <p:nvPr/>
          </p:nvSpPr>
          <p:spPr>
            <a:xfrm>
              <a:off x="6958013" y="4611397"/>
              <a:ext cx="49101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err="1"/>
                <a:t>Generation</a:t>
              </a:r>
              <a:r>
                <a:rPr lang="pt-BR" sz="1600" dirty="0"/>
                <a:t> </a:t>
              </a:r>
              <a:r>
                <a:rPr lang="pt-BR" sz="1600" dirty="0" err="1"/>
                <a:t>and</a:t>
              </a:r>
              <a:r>
                <a:rPr lang="pt-BR" sz="1600" dirty="0"/>
                <a:t> </a:t>
              </a:r>
              <a:r>
                <a:rPr lang="pt-BR" sz="1600" dirty="0" err="1"/>
                <a:t>vortex</a:t>
              </a:r>
              <a:r>
                <a:rPr lang="pt-BR" sz="1600" dirty="0"/>
                <a:t> </a:t>
              </a:r>
              <a:r>
                <a:rPr lang="pt-BR" sz="1600" dirty="0" err="1"/>
                <a:t>shedding</a:t>
              </a:r>
              <a:r>
                <a:rPr lang="pt-BR" sz="1600" dirty="0"/>
                <a:t> </a:t>
              </a:r>
              <a:r>
                <a:rPr lang="pt-BR" sz="1600" dirty="0" err="1"/>
                <a:t>at</a:t>
              </a:r>
              <a:r>
                <a:rPr lang="pt-BR" sz="1600" dirty="0"/>
                <a:t> Re=500. </a:t>
              </a:r>
              <a:r>
                <a:rPr lang="pt-BR" sz="1600" dirty="0" err="1"/>
                <a:t>Half-cycle</a:t>
              </a:r>
              <a:r>
                <a:rPr lang="pt-BR" sz="1600" dirty="0"/>
                <a:t>. Blackburn &amp; Henderson, 1999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D05E093B-FF20-4F1D-B58B-124BEE02A580}"/>
                </a:ext>
              </a:extLst>
            </p:cNvPr>
            <p:cNvSpPr txBox="1"/>
            <p:nvPr/>
          </p:nvSpPr>
          <p:spPr>
            <a:xfrm>
              <a:off x="7110413" y="2727371"/>
              <a:ext cx="27574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err="1"/>
                <a:t>Stream</a:t>
              </a:r>
              <a:r>
                <a:rPr lang="pt-BR" sz="1600" dirty="0"/>
                <a:t> </a:t>
              </a:r>
              <a:r>
                <a:rPr lang="pt-BR" sz="1600" dirty="0" err="1"/>
                <a:t>lines</a:t>
              </a:r>
              <a:endParaRPr lang="pt-BR" sz="1600" dirty="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xmlns="" id="{D09F2505-DE10-4C83-B75D-5FF830A6B38D}"/>
                </a:ext>
              </a:extLst>
            </p:cNvPr>
            <p:cNvSpPr txBox="1"/>
            <p:nvPr/>
          </p:nvSpPr>
          <p:spPr>
            <a:xfrm>
              <a:off x="7110413" y="1061993"/>
              <a:ext cx="27574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err="1"/>
                <a:t>Vorticity</a:t>
              </a:r>
              <a:r>
                <a:rPr lang="pt-BR" sz="1600" dirty="0"/>
                <a:t> </a:t>
              </a:r>
              <a:r>
                <a:rPr lang="pt-BR" sz="1600" dirty="0" err="1"/>
                <a:t>contours</a:t>
              </a:r>
              <a:endParaRPr lang="pt-BR" sz="1600" dirty="0"/>
            </a:p>
          </p:txBody>
        </p:sp>
      </p:grp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AD2FA39-839E-43A5-9DB9-F4B0A173C2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133476"/>
            <a:ext cx="5828071" cy="4753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err="1">
                <a:latin typeface="+mn-lt"/>
              </a:rPr>
              <a:t>Vortex</a:t>
            </a:r>
            <a:r>
              <a:rPr lang="pt-BR" sz="2000" b="1" dirty="0">
                <a:latin typeface="+mn-lt"/>
              </a:rPr>
              <a:t> </a:t>
            </a:r>
            <a:r>
              <a:rPr lang="pt-BR" sz="2000" b="1" dirty="0" err="1">
                <a:latin typeface="+mn-lt"/>
              </a:rPr>
              <a:t>shedding</a:t>
            </a:r>
            <a:r>
              <a:rPr lang="pt-BR" sz="2000" b="1" dirty="0">
                <a:latin typeface="+mn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800" dirty="0" err="1">
                <a:latin typeface="+mn-lt"/>
              </a:rPr>
              <a:t>Flow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pasting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bluff-bodies</a:t>
            </a:r>
            <a:endParaRPr lang="pt-BR" sz="1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Comes </a:t>
            </a:r>
            <a:r>
              <a:rPr lang="pt-BR" sz="1800" dirty="0" err="1">
                <a:latin typeface="+mn-lt"/>
              </a:rPr>
              <a:t>from</a:t>
            </a:r>
            <a:r>
              <a:rPr lang="pt-BR" sz="1800" dirty="0">
                <a:latin typeface="+mn-lt"/>
              </a:rPr>
              <a:t> the </a:t>
            </a:r>
            <a:r>
              <a:rPr lang="pt-BR" sz="1800" dirty="0" err="1">
                <a:latin typeface="+mn-lt"/>
              </a:rPr>
              <a:t>inherent</a:t>
            </a:r>
            <a:r>
              <a:rPr lang="pt-BR" sz="18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pt-BR" sz="1800" dirty="0">
                <a:latin typeface="+mn-lt"/>
              </a:rPr>
              <a:t>      </a:t>
            </a:r>
            <a:r>
              <a:rPr lang="pt-BR" sz="1800" dirty="0" err="1">
                <a:latin typeface="+mn-lt"/>
              </a:rPr>
              <a:t>instability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and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interaction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between</a:t>
            </a:r>
            <a:r>
              <a:rPr lang="pt-BR" sz="1800" dirty="0">
                <a:latin typeface="+mn-lt"/>
              </a:rPr>
              <a:t>  </a:t>
            </a:r>
            <a:r>
              <a:rPr lang="pt-BR" sz="1800" dirty="0" err="1">
                <a:latin typeface="+mn-lt"/>
              </a:rPr>
              <a:t>shear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layers</a:t>
            </a:r>
            <a:endParaRPr lang="pt-BR" sz="1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Is a self-</a:t>
            </a:r>
            <a:r>
              <a:rPr lang="pt-BR" sz="1800" dirty="0" err="1">
                <a:latin typeface="+mn-lt"/>
              </a:rPr>
              <a:t>regulated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and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stable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phenomenon</a:t>
            </a:r>
            <a:r>
              <a:rPr lang="pt-BR" sz="1800" dirty="0">
                <a:latin typeface="+mn-lt"/>
              </a:rPr>
              <a:t>:                       </a:t>
            </a:r>
            <a:r>
              <a:rPr lang="pt-BR" sz="1800" b="1" dirty="0" err="1">
                <a:solidFill>
                  <a:srgbClr val="FF0000"/>
                </a:solidFill>
                <a:latin typeface="+mn-lt"/>
              </a:rPr>
              <a:t>Hopf</a:t>
            </a:r>
            <a:r>
              <a:rPr lang="pt-BR" sz="1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1800" b="1" dirty="0" err="1">
                <a:solidFill>
                  <a:srgbClr val="FF0000"/>
                </a:solidFill>
                <a:latin typeface="+mn-lt"/>
              </a:rPr>
              <a:t>bifurcation</a:t>
            </a:r>
            <a:r>
              <a:rPr lang="pt-BR" sz="1800" b="1" dirty="0">
                <a:solidFill>
                  <a:srgbClr val="FF0000"/>
                </a:solidFill>
                <a:latin typeface="+mn-lt"/>
              </a:rPr>
              <a:t>   </a:t>
            </a:r>
            <a:r>
              <a:rPr lang="pt-BR" sz="1800" dirty="0" err="1">
                <a:latin typeface="+mn-lt"/>
              </a:rPr>
              <a:t>with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onset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at</a:t>
            </a:r>
            <a:r>
              <a:rPr lang="pt-BR" sz="1800" dirty="0">
                <a:latin typeface="+mn-lt"/>
              </a:rPr>
              <a:t> Re~50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800" dirty="0" err="1">
                <a:latin typeface="+mn-lt"/>
              </a:rPr>
              <a:t>Important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dimensionless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parameters</a:t>
            </a:r>
            <a:r>
              <a:rPr lang="pt-BR" sz="1800" dirty="0">
                <a:latin typeface="+mn-lt"/>
              </a:rPr>
              <a:t>:</a:t>
            </a:r>
          </a:p>
          <a:p>
            <a:pPr marL="400050" lvl="1" indent="0">
              <a:buNone/>
            </a:pPr>
            <a:r>
              <a:rPr lang="pt-BR" sz="1800" dirty="0">
                <a:latin typeface="+mn-lt"/>
              </a:rPr>
              <a:t>			</a:t>
            </a:r>
          </a:p>
          <a:p>
            <a:pPr marL="400050" lvl="1" indent="0">
              <a:buNone/>
            </a:pPr>
            <a:r>
              <a:rPr lang="pt-BR" sz="1800" dirty="0">
                <a:latin typeface="+mn-lt"/>
              </a:rPr>
              <a:t>		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Reynolds </a:t>
            </a:r>
            <a:r>
              <a:rPr lang="pt-BR" sz="1800" dirty="0" err="1">
                <a:latin typeface="+mn-lt"/>
              </a:rPr>
              <a:t>number</a:t>
            </a:r>
            <a:r>
              <a:rPr lang="pt-BR" sz="1800" dirty="0">
                <a:latin typeface="+mn-lt"/>
              </a:rPr>
              <a:t>: </a:t>
            </a:r>
            <a:r>
              <a:rPr lang="pt-BR" sz="1800" dirty="0" err="1">
                <a:latin typeface="+mn-lt"/>
              </a:rPr>
              <a:t>ratio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between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inertial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and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viscous</a:t>
            </a:r>
            <a:r>
              <a:rPr lang="pt-BR" sz="1800" dirty="0">
                <a:latin typeface="+mn-lt"/>
              </a:rPr>
              <a:t> forces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800" dirty="0" err="1">
                <a:latin typeface="+mn-lt"/>
              </a:rPr>
              <a:t>Strouhal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number</a:t>
            </a:r>
            <a:r>
              <a:rPr lang="pt-BR" sz="1800" dirty="0">
                <a:latin typeface="+mn-lt"/>
              </a:rPr>
              <a:t>: </a:t>
            </a:r>
            <a:r>
              <a:rPr lang="pt-BR" sz="1800" dirty="0" err="1">
                <a:latin typeface="+mn-lt"/>
              </a:rPr>
              <a:t>depends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on</a:t>
            </a:r>
            <a:r>
              <a:rPr lang="pt-BR" sz="1800" dirty="0">
                <a:latin typeface="+mn-lt"/>
              </a:rPr>
              <a:t> the </a:t>
            </a:r>
            <a:r>
              <a:rPr lang="pt-BR" sz="1800" dirty="0" err="1">
                <a:latin typeface="+mn-lt"/>
              </a:rPr>
              <a:t>body</a:t>
            </a:r>
            <a:r>
              <a:rPr lang="pt-BR" sz="1800" dirty="0">
                <a:latin typeface="+mn-lt"/>
              </a:rPr>
              <a:t> shape </a:t>
            </a:r>
            <a:r>
              <a:rPr lang="pt-BR" sz="1800" dirty="0" err="1">
                <a:latin typeface="+mn-lt"/>
              </a:rPr>
              <a:t>and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regulates</a:t>
            </a:r>
            <a:r>
              <a:rPr lang="pt-BR" sz="1800" dirty="0">
                <a:latin typeface="+mn-lt"/>
              </a:rPr>
              <a:t> the </a:t>
            </a:r>
            <a:r>
              <a:rPr lang="pt-BR" sz="1800" dirty="0" err="1">
                <a:latin typeface="+mn-lt"/>
              </a:rPr>
              <a:t>shedding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frequency</a:t>
            </a:r>
            <a:endParaRPr lang="pt-BR" sz="1800" dirty="0">
              <a:latin typeface="+mn-lt"/>
            </a:endParaRPr>
          </a:p>
          <a:p>
            <a:pPr marL="0" indent="0">
              <a:buNone/>
            </a:pPr>
            <a:endParaRPr lang="pt-BR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latin typeface="+mn-lt"/>
            </a:endParaRPr>
          </a:p>
          <a:p>
            <a:pPr marL="0" indent="0">
              <a:buNone/>
            </a:pPr>
            <a:endParaRPr lang="pt-BR" sz="2400" dirty="0">
              <a:latin typeface="+mn-lt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DFCC112-9DD6-4764-8C4D-446482B5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8F2C77F0-B474-492B-BDB9-7BEA510BB335}"/>
              </a:ext>
            </a:extLst>
          </p:cNvPr>
          <p:cNvSpPr txBox="1">
            <a:spLocks noChangeArrowheads="1"/>
          </p:cNvSpPr>
          <p:nvPr/>
        </p:nvSpPr>
        <p:spPr>
          <a:xfrm>
            <a:off x="930059" y="364034"/>
            <a:ext cx="9655607" cy="7694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viv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xmlns="" id="{89E4F15F-C714-40DC-B5BB-84542EF41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32569"/>
              </p:ext>
            </p:extLst>
          </p:nvPr>
        </p:nvGraphicFramePr>
        <p:xfrm>
          <a:off x="2662237" y="3657600"/>
          <a:ext cx="27527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4" name="Equation" r:id="rId4" imgW="1726920" imgH="393480" progId="Equation.DSMT4">
                  <p:embed/>
                </p:oleObj>
              </mc:Choice>
              <mc:Fallback>
                <p:oleObj name="Equation" r:id="rId4" imgW="1726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2237" y="3657600"/>
                        <a:ext cx="2752725" cy="6254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Balão de Pensamento: Nuvem 21">
            <a:extLst>
              <a:ext uri="{FF2B5EF4-FFF2-40B4-BE49-F238E27FC236}">
                <a16:creationId xmlns:a16="http://schemas.microsoft.com/office/drawing/2014/main" xmlns="" id="{46CD20D1-2B6B-4252-B9EF-9819E3573972}"/>
              </a:ext>
            </a:extLst>
          </p:cNvPr>
          <p:cNvSpPr/>
          <p:nvPr/>
        </p:nvSpPr>
        <p:spPr>
          <a:xfrm>
            <a:off x="3540920" y="154825"/>
            <a:ext cx="3914775" cy="2134533"/>
          </a:xfrm>
          <a:prstGeom prst="cloudCallout">
            <a:avLst>
              <a:gd name="adj1" fmla="val -66736"/>
              <a:gd name="adj2" fmla="val 80378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 err="1">
                <a:solidFill>
                  <a:srgbClr val="FF0000"/>
                </a:solidFill>
                <a:cs typeface="Arial" panose="020B0604020202020204" pitchFamily="34" charset="0"/>
              </a:rPr>
              <a:t>Vortex-wake</a:t>
            </a:r>
            <a:r>
              <a:rPr lang="pt-BR" i="1" dirty="0">
                <a:solidFill>
                  <a:srgbClr val="FF0000"/>
                </a:solidFill>
                <a:cs typeface="Arial" panose="020B0604020202020204" pitchFamily="34" charset="0"/>
              </a:rPr>
              <a:t> dynamics </a:t>
            </a:r>
            <a:r>
              <a:rPr lang="pt-BR" i="1" dirty="0" err="1">
                <a:solidFill>
                  <a:srgbClr val="FF0000"/>
                </a:solidFill>
                <a:cs typeface="Arial" panose="020B0604020202020204" pitchFamily="34" charset="0"/>
              </a:rPr>
              <a:t>could</a:t>
            </a:r>
            <a:r>
              <a:rPr lang="pt-BR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i="1" dirty="0" err="1">
                <a:solidFill>
                  <a:srgbClr val="FF0000"/>
                </a:solidFill>
                <a:cs typeface="Arial" panose="020B0604020202020204" pitchFamily="34" charset="0"/>
              </a:rPr>
              <a:t>be</a:t>
            </a:r>
            <a:r>
              <a:rPr lang="pt-BR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i="1" dirty="0" err="1">
                <a:solidFill>
                  <a:srgbClr val="FF0000"/>
                </a:solidFill>
                <a:cs typeface="Arial" panose="020B0604020202020204" pitchFamily="34" charset="0"/>
              </a:rPr>
              <a:t>represented</a:t>
            </a:r>
            <a:r>
              <a:rPr lang="pt-BR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i="1" dirty="0" err="1">
                <a:solidFill>
                  <a:srgbClr val="FF0000"/>
                </a:solidFill>
                <a:cs typeface="Arial" panose="020B0604020202020204" pitchFamily="34" charset="0"/>
              </a:rPr>
              <a:t>through</a:t>
            </a:r>
            <a:r>
              <a:rPr lang="pt-BR" i="1" dirty="0">
                <a:solidFill>
                  <a:srgbClr val="FF0000"/>
                </a:solidFill>
                <a:cs typeface="Arial" panose="020B0604020202020204" pitchFamily="34" charset="0"/>
              </a:rPr>
              <a:t> van der Pol </a:t>
            </a:r>
            <a:r>
              <a:rPr lang="pt-BR" i="1" dirty="0" err="1">
                <a:solidFill>
                  <a:srgbClr val="FF0000"/>
                </a:solidFill>
                <a:cs typeface="Arial" panose="020B0604020202020204" pitchFamily="34" charset="0"/>
              </a:rPr>
              <a:t>or</a:t>
            </a:r>
            <a:r>
              <a:rPr lang="pt-BR" i="1" dirty="0">
                <a:solidFill>
                  <a:srgbClr val="FF0000"/>
                </a:solidFill>
                <a:cs typeface="Arial" panose="020B0604020202020204" pitchFamily="34" charset="0"/>
              </a:rPr>
              <a:t> Rayleigh </a:t>
            </a:r>
            <a:r>
              <a:rPr lang="pt-BR" i="1" dirty="0" err="1">
                <a:solidFill>
                  <a:srgbClr val="FF0000"/>
                </a:solidFill>
                <a:cs typeface="Arial" panose="020B0604020202020204" pitchFamily="34" charset="0"/>
              </a:rPr>
              <a:t>oscillators</a:t>
            </a:r>
            <a:endParaRPr lang="pt-BR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Espaço Reservado para Rodapé 1">
            <a:extLst>
              <a:ext uri="{FF2B5EF4-FFF2-40B4-BE49-F238E27FC236}">
                <a16:creationId xmlns:a16="http://schemas.microsoft.com/office/drawing/2014/main" xmlns="" id="{D60C78FE-3942-4F4B-B79C-F4B300DC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sp>
        <p:nvSpPr>
          <p:cNvPr id="14" name="Balão de Pensamento: Nuvem 13">
            <a:extLst>
              <a:ext uri="{FF2B5EF4-FFF2-40B4-BE49-F238E27FC236}">
                <a16:creationId xmlns:a16="http://schemas.microsoft.com/office/drawing/2014/main" xmlns="" id="{F59CB844-2B34-4AB4-BA43-C36475EA4CE0}"/>
              </a:ext>
            </a:extLst>
          </p:cNvPr>
          <p:cNvSpPr/>
          <p:nvPr/>
        </p:nvSpPr>
        <p:spPr>
          <a:xfrm>
            <a:off x="5038721" y="2922559"/>
            <a:ext cx="3914775" cy="2134533"/>
          </a:xfrm>
          <a:prstGeom prst="cloudCallout">
            <a:avLst>
              <a:gd name="adj1" fmla="val -105057"/>
              <a:gd name="adj2" fmla="val -40105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 err="1">
                <a:solidFill>
                  <a:srgbClr val="0408BC"/>
                </a:solidFill>
                <a:cs typeface="Arial" panose="020B0604020202020204" pitchFamily="34" charset="0"/>
              </a:rPr>
              <a:t>See</a:t>
            </a:r>
            <a:r>
              <a:rPr lang="pt-BR" i="1" dirty="0">
                <a:solidFill>
                  <a:srgbClr val="0408BC"/>
                </a:solidFill>
                <a:cs typeface="Arial" panose="020B0604020202020204" pitchFamily="34" charset="0"/>
              </a:rPr>
              <a:t> Aranha, JBSMSE, 2004 for a </a:t>
            </a:r>
            <a:r>
              <a:rPr lang="pt-BR" i="1" dirty="0" smtClean="0">
                <a:solidFill>
                  <a:srgbClr val="0408BC"/>
                </a:solidFill>
                <a:cs typeface="Arial" panose="020B0604020202020204" pitchFamily="34" charset="0"/>
              </a:rPr>
              <a:t>formal </a:t>
            </a:r>
            <a:r>
              <a:rPr lang="pt-BR" i="1" dirty="0" err="1" smtClean="0">
                <a:solidFill>
                  <a:srgbClr val="0408BC"/>
                </a:solidFill>
                <a:cs typeface="Arial" panose="020B0604020202020204" pitchFamily="34" charset="0"/>
              </a:rPr>
              <a:t>mathematical</a:t>
            </a:r>
            <a:r>
              <a:rPr lang="pt-BR" i="1" dirty="0" smtClean="0">
                <a:solidFill>
                  <a:srgbClr val="0408BC"/>
                </a:solidFill>
                <a:cs typeface="Arial" panose="020B0604020202020204" pitchFamily="34" charset="0"/>
              </a:rPr>
              <a:t> </a:t>
            </a:r>
            <a:r>
              <a:rPr lang="pt-BR" i="1" dirty="0" err="1" smtClean="0">
                <a:solidFill>
                  <a:srgbClr val="0408BC"/>
                </a:solidFill>
                <a:cs typeface="Arial" panose="020B0604020202020204" pitchFamily="34" charset="0"/>
              </a:rPr>
              <a:t>treatment</a:t>
            </a:r>
            <a:r>
              <a:rPr lang="pt-BR" i="1" dirty="0" smtClean="0">
                <a:solidFill>
                  <a:srgbClr val="0408BC"/>
                </a:solidFill>
                <a:cs typeface="Arial" panose="020B0604020202020204" pitchFamily="34" charset="0"/>
              </a:rPr>
              <a:t> </a:t>
            </a:r>
            <a:r>
              <a:rPr lang="pt-BR" i="1" dirty="0" err="1" smtClean="0">
                <a:solidFill>
                  <a:srgbClr val="0408BC"/>
                </a:solidFill>
                <a:cs typeface="Arial" panose="020B0604020202020204" pitchFamily="34" charset="0"/>
              </a:rPr>
              <a:t>from</a:t>
            </a:r>
            <a:r>
              <a:rPr lang="pt-BR" i="1" dirty="0" smtClean="0">
                <a:solidFill>
                  <a:srgbClr val="0408BC"/>
                </a:solidFill>
                <a:cs typeface="Arial" panose="020B0604020202020204" pitchFamily="34" charset="0"/>
              </a:rPr>
              <a:t> </a:t>
            </a:r>
            <a:r>
              <a:rPr lang="pt-BR" i="1" dirty="0" err="1">
                <a:solidFill>
                  <a:srgbClr val="0408BC"/>
                </a:solidFill>
                <a:cs typeface="Arial" panose="020B0604020202020204" pitchFamily="34" charset="0"/>
              </a:rPr>
              <a:t>first</a:t>
            </a:r>
            <a:r>
              <a:rPr lang="pt-BR" i="1" dirty="0">
                <a:solidFill>
                  <a:srgbClr val="0408BC"/>
                </a:solidFill>
                <a:cs typeface="Arial" panose="020B0604020202020204" pitchFamily="34" charset="0"/>
              </a:rPr>
              <a:t> </a:t>
            </a:r>
            <a:r>
              <a:rPr lang="pt-BR" i="1" dirty="0" err="1">
                <a:solidFill>
                  <a:srgbClr val="0408BC"/>
                </a:solidFill>
                <a:cs typeface="Arial" panose="020B0604020202020204" pitchFamily="34" charset="0"/>
              </a:rPr>
              <a:t>principles</a:t>
            </a:r>
            <a:r>
              <a:rPr lang="pt-BR" i="1" dirty="0">
                <a:solidFill>
                  <a:srgbClr val="0408BC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363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DFCC112-9DD6-4764-8C4D-446482B5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AD2FA39-839E-43A5-9DB9-F4B0A173C2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133476"/>
            <a:ext cx="5683250" cy="1824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err="1">
                <a:latin typeface="+mn-lt"/>
              </a:rPr>
              <a:t>Vortex</a:t>
            </a:r>
            <a:r>
              <a:rPr lang="pt-BR" sz="2000" b="1" dirty="0">
                <a:latin typeface="+mn-lt"/>
              </a:rPr>
              <a:t> </a:t>
            </a:r>
            <a:r>
              <a:rPr lang="pt-BR" sz="2000" b="1" dirty="0" err="1">
                <a:latin typeface="+mn-lt"/>
              </a:rPr>
              <a:t>Induced</a:t>
            </a:r>
            <a:r>
              <a:rPr lang="pt-BR" sz="2000" b="1" dirty="0">
                <a:latin typeface="+mn-lt"/>
              </a:rPr>
              <a:t> </a:t>
            </a:r>
            <a:r>
              <a:rPr lang="pt-BR" sz="2000" b="1" dirty="0" err="1">
                <a:latin typeface="+mn-lt"/>
              </a:rPr>
              <a:t>Vibrations</a:t>
            </a:r>
            <a:r>
              <a:rPr lang="pt-BR" sz="2000" b="1" dirty="0">
                <a:latin typeface="+mn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800" dirty="0" err="1">
                <a:latin typeface="+mn-lt"/>
              </a:rPr>
              <a:t>Nonlinear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fluid-structure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interaction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resonant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phenomenon</a:t>
            </a:r>
            <a:endParaRPr lang="pt-BR" sz="1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Self-</a:t>
            </a:r>
            <a:r>
              <a:rPr lang="pt-BR" sz="1800" dirty="0" err="1">
                <a:latin typeface="+mn-lt"/>
              </a:rPr>
              <a:t>regulated</a:t>
            </a:r>
            <a:endParaRPr lang="pt-BR" sz="1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800" dirty="0" err="1">
                <a:latin typeface="+mn-lt"/>
              </a:rPr>
              <a:t>Important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dimensionless</a:t>
            </a:r>
            <a:r>
              <a:rPr lang="pt-BR" sz="1800" dirty="0">
                <a:latin typeface="+mn-lt"/>
              </a:rPr>
              <a:t> </a:t>
            </a:r>
            <a:r>
              <a:rPr lang="pt-BR" sz="1800" dirty="0" err="1">
                <a:latin typeface="+mn-lt"/>
              </a:rPr>
              <a:t>parameters</a:t>
            </a:r>
            <a:r>
              <a:rPr lang="pt-BR" sz="1800" dirty="0">
                <a:latin typeface="+mn-lt"/>
              </a:rPr>
              <a:t>:</a:t>
            </a:r>
          </a:p>
          <a:p>
            <a:pPr marL="0" indent="0">
              <a:buNone/>
            </a:pPr>
            <a:endParaRPr lang="pt-BR" sz="2400" dirty="0">
              <a:latin typeface="+mn-lt"/>
            </a:endParaRPr>
          </a:p>
          <a:p>
            <a:pPr marL="0" indent="0">
              <a:buNone/>
            </a:pPr>
            <a:endParaRPr lang="pt-BR" sz="2400" dirty="0">
              <a:latin typeface="+mn-lt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8F2C77F0-B474-492B-BDB9-7BEA510BB335}"/>
              </a:ext>
            </a:extLst>
          </p:cNvPr>
          <p:cNvSpPr txBox="1">
            <a:spLocks noChangeArrowheads="1"/>
          </p:cNvSpPr>
          <p:nvPr/>
        </p:nvSpPr>
        <p:spPr>
          <a:xfrm>
            <a:off x="930059" y="364034"/>
            <a:ext cx="9655607" cy="7694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xmlns="" id="{5FA9D31C-1F11-41AB-8095-1F7879DCC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922145"/>
              </p:ext>
            </p:extLst>
          </p:nvPr>
        </p:nvGraphicFramePr>
        <p:xfrm>
          <a:off x="1215589" y="3096852"/>
          <a:ext cx="4652962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68" name="Equation" r:id="rId3" imgW="2641320" imgH="1231560" progId="Equation.DSMT4">
                  <p:embed/>
                </p:oleObj>
              </mc:Choice>
              <mc:Fallback>
                <p:oleObj name="Equation" r:id="rId3" imgW="2641320" imgH="123156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xmlns="" id="{5FA9D31C-1F11-41AB-8095-1F7879DCC4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5589" y="3096852"/>
                        <a:ext cx="4652962" cy="216693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38E124E-19C2-43B3-9D83-BF5083D4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450" y="1195387"/>
            <a:ext cx="4884420" cy="48234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B98F97F4-0574-4855-B682-3D8CCE05E242}"/>
              </a:ext>
            </a:extLst>
          </p:cNvPr>
          <p:cNvSpPr txBox="1"/>
          <p:nvPr/>
        </p:nvSpPr>
        <p:spPr>
          <a:xfrm>
            <a:off x="9162732" y="4552500"/>
            <a:ext cx="2243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Meneghini</a:t>
            </a:r>
            <a:r>
              <a:rPr lang="pt-BR" sz="1400" dirty="0"/>
              <a:t> et al, 2010</a:t>
            </a:r>
          </a:p>
        </p:txBody>
      </p:sp>
      <p:sp>
        <p:nvSpPr>
          <p:cNvPr id="10" name="Espaço Reservado para Rodapé 1">
            <a:extLst>
              <a:ext uri="{FF2B5EF4-FFF2-40B4-BE49-F238E27FC236}">
                <a16:creationId xmlns:a16="http://schemas.microsoft.com/office/drawing/2014/main" xmlns="" id="{DA87B3B7-E423-4DAA-B148-739611C8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18350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BE26A57D-64C3-4D08-91B0-08B34236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06A0940F-3F4A-44E1-B1BB-ABEA09EE3A0E}"/>
              </a:ext>
            </a:extLst>
          </p:cNvPr>
          <p:cNvSpPr txBox="1">
            <a:spLocks noChangeArrowheads="1"/>
          </p:cNvSpPr>
          <p:nvPr/>
        </p:nvSpPr>
        <p:spPr>
          <a:xfrm>
            <a:off x="930059" y="364034"/>
            <a:ext cx="9655607" cy="7694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6E0DA725-6267-4C27-B183-7A261EFB5ACC}"/>
              </a:ext>
            </a:extLst>
          </p:cNvPr>
          <p:cNvGrpSpPr/>
          <p:nvPr/>
        </p:nvGrpSpPr>
        <p:grpSpPr>
          <a:xfrm>
            <a:off x="533932" y="1930717"/>
            <a:ext cx="4812030" cy="3234690"/>
            <a:chOff x="361949" y="1247774"/>
            <a:chExt cx="4812030" cy="3234690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xmlns="" id="{22D0EB34-F650-4CD0-9190-76CEE926203C}"/>
                </a:ext>
              </a:extLst>
            </p:cNvPr>
            <p:cNvGrpSpPr/>
            <p:nvPr/>
          </p:nvGrpSpPr>
          <p:grpSpPr>
            <a:xfrm>
              <a:off x="361949" y="1247774"/>
              <a:ext cx="4812030" cy="3234690"/>
              <a:chOff x="361949" y="1247774"/>
              <a:chExt cx="4812030" cy="3234690"/>
            </a:xfrm>
          </p:grpSpPr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xmlns="" id="{1591F15B-8A77-44F4-962D-6F8D5B7E5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1949" y="1247774"/>
                <a:ext cx="4812030" cy="3234690"/>
              </a:xfrm>
              <a:prstGeom prst="rect">
                <a:avLst/>
              </a:prstGeom>
            </p:spPr>
          </p:pic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xmlns="" id="{98BDE035-3F11-4B58-991E-3F42E25CE240}"/>
                  </a:ext>
                </a:extLst>
              </p:cNvPr>
              <p:cNvSpPr txBox="1"/>
              <p:nvPr/>
            </p:nvSpPr>
            <p:spPr>
              <a:xfrm>
                <a:off x="3267075" y="3688317"/>
                <a:ext cx="15430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err="1"/>
                  <a:t>Norberg</a:t>
                </a:r>
                <a:r>
                  <a:rPr lang="pt-BR" sz="1400" dirty="0"/>
                  <a:t>, 2000</a:t>
                </a:r>
              </a:p>
            </p:txBody>
          </p:sp>
        </p:grp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1C6DA23A-E46B-4998-8431-39C2657A9A17}"/>
                </a:ext>
              </a:extLst>
            </p:cNvPr>
            <p:cNvSpPr txBox="1"/>
            <p:nvPr/>
          </p:nvSpPr>
          <p:spPr>
            <a:xfrm>
              <a:off x="367664" y="1516420"/>
              <a:ext cx="240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err="1"/>
                <a:t>St</a:t>
              </a:r>
              <a:r>
                <a:rPr lang="pt-BR" dirty="0"/>
                <a:t> x Re</a:t>
              </a: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60F638D-3324-4EB2-B403-1C5CFA050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12" y="1133475"/>
            <a:ext cx="5972175" cy="4829175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6AFF3D36-035B-4C2F-BDC0-CF5BAAF09474}"/>
              </a:ext>
            </a:extLst>
          </p:cNvPr>
          <p:cNvGrpSpPr/>
          <p:nvPr/>
        </p:nvGrpSpPr>
        <p:grpSpPr>
          <a:xfrm>
            <a:off x="6197973" y="1306235"/>
            <a:ext cx="3670459" cy="3053038"/>
            <a:chOff x="6197973" y="1306235"/>
            <a:chExt cx="3670459" cy="3053038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AAB6F8D8-C35C-4347-AEFC-36C6D133E2F4}"/>
                </a:ext>
              </a:extLst>
            </p:cNvPr>
            <p:cNvSpPr txBox="1"/>
            <p:nvPr/>
          </p:nvSpPr>
          <p:spPr>
            <a:xfrm>
              <a:off x="8642564" y="3774498"/>
              <a:ext cx="1062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*=248; </a:t>
              </a:r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pt-BR" sz="1600" dirty="0">
                  <a:latin typeface="Symbol" panose="05050102010706020507" pitchFamily="18" charset="2"/>
                  <a:cs typeface="Times New Roman" panose="02020603050405020304" pitchFamily="18" charset="0"/>
                </a:rPr>
                <a:t>z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=3,28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84996C18-1C75-4AF0-97F9-F9A211378BA4}"/>
                </a:ext>
              </a:extLst>
            </p:cNvPr>
            <p:cNvSpPr txBox="1"/>
            <p:nvPr/>
          </p:nvSpPr>
          <p:spPr>
            <a:xfrm>
              <a:off x="8506355" y="2796023"/>
              <a:ext cx="1062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*=10.1; </a:t>
              </a:r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pt-BR" sz="1600" dirty="0">
                  <a:latin typeface="Symbol" panose="05050102010706020507" pitchFamily="18" charset="2"/>
                  <a:cs typeface="Times New Roman" panose="02020603050405020304" pitchFamily="18" charset="0"/>
                </a:rPr>
                <a:t>z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=0.13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7C205E82-214D-405B-94D9-EBC7C028B2BE}"/>
                </a:ext>
              </a:extLst>
            </p:cNvPr>
            <p:cNvSpPr txBox="1"/>
            <p:nvPr/>
          </p:nvSpPr>
          <p:spPr>
            <a:xfrm>
              <a:off x="6197973" y="1306235"/>
              <a:ext cx="3670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err="1"/>
                <a:t>Adapted</a:t>
              </a:r>
              <a:r>
                <a:rPr lang="pt-BR" sz="1600" dirty="0"/>
                <a:t> </a:t>
              </a:r>
              <a:r>
                <a:rPr lang="pt-BR" sz="1600" dirty="0" err="1"/>
                <a:t>from</a:t>
              </a:r>
              <a:r>
                <a:rPr lang="pt-BR" sz="1600" dirty="0"/>
                <a:t> </a:t>
              </a:r>
              <a:r>
                <a:rPr lang="pt-BR" sz="1600" dirty="0" err="1"/>
                <a:t>Khalak</a:t>
              </a:r>
              <a:r>
                <a:rPr lang="pt-BR" sz="1600" dirty="0"/>
                <a:t> &amp; Williamson, 1999</a:t>
              </a:r>
            </a:p>
          </p:txBody>
        </p:sp>
      </p:grpSp>
      <p:sp>
        <p:nvSpPr>
          <p:cNvPr id="17" name="Espaço Reservado para Rodapé 1">
            <a:extLst>
              <a:ext uri="{FF2B5EF4-FFF2-40B4-BE49-F238E27FC236}">
                <a16:creationId xmlns:a16="http://schemas.microsoft.com/office/drawing/2014/main" xmlns="" id="{733E0EA3-E8BF-4795-994C-612F1CE4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35610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DF89B603-EEB2-4D2B-9DF1-8578E7E7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Module 28 - C.P. Pesce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239CBC05-4C4A-418C-97AC-9EF98EE8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5467E1A-A5BA-4762-BB34-CB671D63E0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Analytical Model for Mooring forces on the Horizontal Plane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Current Induced Motions of a moored mono-column </a:t>
            </a:r>
            <a:r>
              <a:rPr lang="en-US" dirty="0" smtClean="0">
                <a:latin typeface="+mn-lt"/>
              </a:rPr>
              <a:t>platform</a:t>
            </a:r>
            <a:endParaRPr lang="en-US" dirty="0">
              <a:latin typeface="+mn-lt"/>
            </a:endParaRPr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xmlns="" id="{DCAA36E9-C0CB-485D-8DD6-DB7D06629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summary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97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8CB13F2-8559-41FE-B66B-162CB8AC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20</a:t>
            </a:fld>
            <a:endParaRPr lang="pt-BR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2E8AE155-938B-4A1E-BC9B-45C8FC7A3215}"/>
              </a:ext>
            </a:extLst>
          </p:cNvPr>
          <p:cNvGrpSpPr/>
          <p:nvPr/>
        </p:nvGrpSpPr>
        <p:grpSpPr>
          <a:xfrm>
            <a:off x="2571750" y="1390650"/>
            <a:ext cx="7127875" cy="4343400"/>
            <a:chOff x="1033463" y="1447800"/>
            <a:chExt cx="7127875" cy="4343400"/>
          </a:xfrm>
        </p:grpSpPr>
        <p:graphicFrame>
          <p:nvGraphicFramePr>
            <p:cNvPr id="8" name="Object 25">
              <a:extLst>
                <a:ext uri="{FF2B5EF4-FFF2-40B4-BE49-F238E27FC236}">
                  <a16:creationId xmlns:a16="http://schemas.microsoft.com/office/drawing/2014/main" xmlns="" id="{F41DD8A0-49AA-432E-BA3D-A05316BE7B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4301276"/>
                </p:ext>
              </p:extLst>
            </p:nvPr>
          </p:nvGraphicFramePr>
          <p:xfrm>
            <a:off x="4775993" y="5100638"/>
            <a:ext cx="1763713" cy="64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376" name="Equation" r:id="rId3" imgW="1167893" imgH="431613" progId="Equation.3">
                    <p:embed/>
                  </p:oleObj>
                </mc:Choice>
                <mc:Fallback>
                  <p:oleObj name="Equation" r:id="rId3" imgW="1167893" imgH="431613" progId="Equation.3">
                    <p:embed/>
                    <p:pic>
                      <p:nvPicPr>
                        <p:cNvPr id="1053721" name="Object 25">
                          <a:extLst>
                            <a:ext uri="{FF2B5EF4-FFF2-40B4-BE49-F238E27FC236}">
                              <a16:creationId xmlns:a16="http://schemas.microsoft.com/office/drawing/2014/main" xmlns="" id="{F9FB05CB-C434-4EBF-BB5A-CE863F11241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5993" y="5100638"/>
                          <a:ext cx="1763713" cy="64452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26" descr="Fig2_9">
              <a:extLst>
                <a:ext uri="{FF2B5EF4-FFF2-40B4-BE49-F238E27FC236}">
                  <a16:creationId xmlns:a16="http://schemas.microsoft.com/office/drawing/2014/main" xmlns="" id="{69B5977E-A4EF-4856-B092-2016D8BD8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600200"/>
              <a:ext cx="3257550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28">
              <a:extLst>
                <a:ext uri="{FF2B5EF4-FFF2-40B4-BE49-F238E27FC236}">
                  <a16:creationId xmlns:a16="http://schemas.microsoft.com/office/drawing/2014/main" xmlns="" id="{05BBE319-C357-4B7B-A463-644D679F2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1812132"/>
              <a:ext cx="1714500" cy="419100"/>
            </a:xfrm>
            <a:prstGeom prst="wedgeRoundRectCallout">
              <a:avLst>
                <a:gd name="adj1" fmla="val -117871"/>
                <a:gd name="adj2" fmla="val 271972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r>
                <a:rPr lang="en-GB" altLang="pt-BR"/>
                <a:t>Lock-in</a:t>
              </a:r>
            </a:p>
          </p:txBody>
        </p:sp>
        <p:sp>
          <p:nvSpPr>
            <p:cNvPr id="7" name="Text Box 24">
              <a:extLst>
                <a:ext uri="{FF2B5EF4-FFF2-40B4-BE49-F238E27FC236}">
                  <a16:creationId xmlns:a16="http://schemas.microsoft.com/office/drawing/2014/main" xmlns="" id="{E958BB2B-C355-482F-B683-1A73478E4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463" y="1447800"/>
              <a:ext cx="3124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4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Feng (1968)</a:t>
              </a:r>
            </a:p>
          </p:txBody>
        </p:sp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xmlns="" id="{A5AAA1F6-E044-472C-B860-E88281DD33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9368844"/>
                </p:ext>
              </p:extLst>
            </p:nvPr>
          </p:nvGraphicFramePr>
          <p:xfrm>
            <a:off x="4627563" y="2538413"/>
            <a:ext cx="3533775" cy="241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377" name="Equation" r:id="rId6" imgW="2006280" imgH="1371600" progId="Equation.DSMT4">
                    <p:embed/>
                  </p:oleObj>
                </mc:Choice>
                <mc:Fallback>
                  <p:oleObj name="Equation" r:id="rId6" imgW="2006280" imgH="1371600" progId="Equation.DSMT4">
                    <p:embed/>
                    <p:pic>
                      <p:nvPicPr>
                        <p:cNvPr id="9" name="Objeto 8">
                          <a:extLst>
                            <a:ext uri="{FF2B5EF4-FFF2-40B4-BE49-F238E27FC236}">
                              <a16:creationId xmlns:a16="http://schemas.microsoft.com/office/drawing/2014/main" xmlns="" id="{5FA9D31C-1F11-41AB-8095-1F7879DCC4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627563" y="2538413"/>
                          <a:ext cx="3533775" cy="2413000"/>
                        </a:xfrm>
                        <a:prstGeom prst="rect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55AC08D1-2E0F-4484-9CC1-35C16C53C338}"/>
              </a:ext>
            </a:extLst>
          </p:cNvPr>
          <p:cNvSpPr txBox="1">
            <a:spLocks noChangeArrowheads="1"/>
          </p:cNvSpPr>
          <p:nvPr/>
        </p:nvSpPr>
        <p:spPr>
          <a:xfrm>
            <a:off x="930059" y="364034"/>
            <a:ext cx="9655607" cy="7694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ço Reservado para Rodapé 1">
            <a:extLst>
              <a:ext uri="{FF2B5EF4-FFF2-40B4-BE49-F238E27FC236}">
                <a16:creationId xmlns:a16="http://schemas.microsoft.com/office/drawing/2014/main" xmlns="" id="{E93D948E-ACB8-4230-A354-F35C7521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36499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13B7A6C7-320D-4821-BD41-C64014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Module number - Presenter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DD0967D9-2445-441D-AF7B-57C7E6E4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21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9B7F307-07F4-4AD7-83F2-2BFDC9F9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1616701"/>
            <a:ext cx="6943725" cy="43243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0DFFA6F-9DD6-41E5-8F10-98EE26234AED}"/>
              </a:ext>
            </a:extLst>
          </p:cNvPr>
          <p:cNvSpPr txBox="1"/>
          <p:nvPr/>
        </p:nvSpPr>
        <p:spPr>
          <a:xfrm>
            <a:off x="1271588" y="500063"/>
            <a:ext cx="8758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Wake-</a:t>
            </a:r>
            <a:r>
              <a:rPr lang="pt-BR" sz="2000" b="1" dirty="0" err="1"/>
              <a:t>oscillator</a:t>
            </a:r>
            <a:r>
              <a:rPr lang="pt-BR" sz="2000" b="1" dirty="0"/>
              <a:t> </a:t>
            </a:r>
            <a:r>
              <a:rPr lang="pt-BR" sz="2000" b="1" dirty="0" err="1"/>
              <a:t>model</a:t>
            </a:r>
            <a:r>
              <a:rPr lang="pt-BR" sz="2000" b="1" dirty="0"/>
              <a:t> </a:t>
            </a:r>
            <a:r>
              <a:rPr lang="pt-BR" sz="2000" dirty="0"/>
              <a:t>for 1DOF VIV </a:t>
            </a:r>
            <a:r>
              <a:rPr lang="pt-BR" sz="2000" dirty="0" err="1"/>
              <a:t>considering</a:t>
            </a:r>
            <a:r>
              <a:rPr lang="pt-BR" sz="2000" dirty="0"/>
              <a:t> </a:t>
            </a:r>
            <a:r>
              <a:rPr lang="pt-BR" sz="2000" b="1" dirty="0" err="1"/>
              <a:t>Added</a:t>
            </a:r>
            <a:r>
              <a:rPr lang="pt-BR" sz="2000" b="1" dirty="0"/>
              <a:t> Mass </a:t>
            </a:r>
            <a:r>
              <a:rPr lang="pt-BR" sz="2000" dirty="0"/>
              <a:t>as </a:t>
            </a:r>
            <a:r>
              <a:rPr lang="pt-BR" sz="2000" dirty="0" err="1"/>
              <a:t>function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reduced</a:t>
            </a:r>
            <a:r>
              <a:rPr lang="pt-BR" sz="2000" dirty="0"/>
              <a:t> </a:t>
            </a:r>
            <a:r>
              <a:rPr lang="pt-BR" sz="2000" dirty="0" err="1"/>
              <a:t>velocity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a </a:t>
            </a:r>
            <a:r>
              <a:rPr lang="pt-BR" sz="2000" dirty="0" err="1"/>
              <a:t>stall</a:t>
            </a:r>
            <a:r>
              <a:rPr lang="pt-BR" sz="2000" dirty="0"/>
              <a:t> </a:t>
            </a:r>
            <a:r>
              <a:rPr lang="pt-BR" sz="2000" dirty="0" err="1"/>
              <a:t>term</a:t>
            </a:r>
            <a:endParaRPr lang="pt-BR" sz="2000" dirty="0"/>
          </a:p>
          <a:p>
            <a:pPr algn="ctr"/>
            <a:r>
              <a:rPr lang="pt-BR" sz="2000" dirty="0" err="1"/>
              <a:t>Fujarra</a:t>
            </a:r>
            <a:r>
              <a:rPr lang="pt-BR" sz="2000" dirty="0"/>
              <a:t>, 2002 (PhD </a:t>
            </a:r>
            <a:r>
              <a:rPr lang="pt-BR" sz="2000" dirty="0" err="1"/>
              <a:t>thesis</a:t>
            </a:r>
            <a:r>
              <a:rPr lang="pt-BR" sz="2000" dirty="0"/>
              <a:t>)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Fujarra</a:t>
            </a:r>
            <a:r>
              <a:rPr lang="pt-BR" sz="2000" dirty="0"/>
              <a:t> &amp; Pesce (ASME-FSI, 2002) </a:t>
            </a:r>
          </a:p>
        </p:txBody>
      </p:sp>
    </p:spTree>
    <p:extLst>
      <p:ext uri="{BB962C8B-B14F-4D97-AF65-F5344CB8AC3E}">
        <p14:creationId xmlns:p14="http://schemas.microsoft.com/office/powerpoint/2010/main" val="21835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8CB13F2-8559-41FE-B66B-162CB8AC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55AC08D1-2E0F-4484-9CC1-35C16C53C338}"/>
              </a:ext>
            </a:extLst>
          </p:cNvPr>
          <p:cNvSpPr txBox="1">
            <a:spLocks noChangeArrowheads="1"/>
          </p:cNvSpPr>
          <p:nvPr/>
        </p:nvSpPr>
        <p:spPr>
          <a:xfrm>
            <a:off x="930059" y="364034"/>
            <a:ext cx="9655607" cy="7694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2DoF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51D2F36F-03F4-4CE0-97DC-F2F3EBF82BFF}"/>
              </a:ext>
            </a:extLst>
          </p:cNvPr>
          <p:cNvGrpSpPr/>
          <p:nvPr/>
        </p:nvGrpSpPr>
        <p:grpSpPr>
          <a:xfrm>
            <a:off x="2085975" y="1133475"/>
            <a:ext cx="7677150" cy="4122182"/>
            <a:chOff x="2085975" y="1133475"/>
            <a:chExt cx="7677150" cy="4122182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75B02E58-DB47-4B25-BB5C-AEF025764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1133475"/>
              <a:ext cx="7677150" cy="364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xmlns="" id="{4662E633-3D95-409E-9CA7-25A629BABDE4}"/>
                </a:ext>
              </a:extLst>
            </p:cNvPr>
            <p:cNvSpPr txBox="1"/>
            <p:nvPr/>
          </p:nvSpPr>
          <p:spPr>
            <a:xfrm>
              <a:off x="3857625" y="4886325"/>
              <a:ext cx="4614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err="1"/>
                <a:t>Eight-shaped</a:t>
              </a:r>
              <a:r>
                <a:rPr lang="pt-BR" dirty="0"/>
                <a:t> </a:t>
              </a:r>
              <a:r>
                <a:rPr lang="pt-BR" dirty="0" err="1"/>
                <a:t>trajectories</a:t>
              </a:r>
              <a:r>
                <a:rPr lang="pt-BR" dirty="0"/>
                <a:t>: dual </a:t>
              </a:r>
              <a:r>
                <a:rPr lang="pt-BR" dirty="0" err="1"/>
                <a:t>resonance</a:t>
              </a:r>
              <a:endParaRPr lang="pt-BR" dirty="0"/>
            </a:p>
          </p:txBody>
        </p:sp>
      </p:grpSp>
      <p:sp>
        <p:nvSpPr>
          <p:cNvPr id="8" name="Espaço Reservado para Rodapé 1">
            <a:extLst>
              <a:ext uri="{FF2B5EF4-FFF2-40B4-BE49-F238E27FC236}">
                <a16:creationId xmlns:a16="http://schemas.microsoft.com/office/drawing/2014/main" xmlns="" id="{8DF27705-99EC-4B01-811B-AD135951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10217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23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739EE26-8E32-4640-8647-EB6E46A8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00" y="1126139"/>
            <a:ext cx="6000000" cy="460571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C9F478D-736E-4C32-9C6A-F6019F580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998" y="1265852"/>
            <a:ext cx="5234286" cy="241142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64098AF-5315-4ECC-815E-60B2784EC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713" y="3781082"/>
            <a:ext cx="4502857" cy="214857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C732F1-7A95-4139-B3D4-6467FBE4F74F}"/>
              </a:ext>
            </a:extLst>
          </p:cNvPr>
          <p:cNvSpPr txBox="1"/>
          <p:nvPr/>
        </p:nvSpPr>
        <p:spPr>
          <a:xfrm>
            <a:off x="1278718" y="5674769"/>
            <a:ext cx="531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Gonçalves et al., </a:t>
            </a:r>
            <a:r>
              <a:rPr lang="pt-BR" dirty="0" err="1"/>
              <a:t>Ocean</a:t>
            </a:r>
            <a:r>
              <a:rPr lang="pt-BR" dirty="0"/>
              <a:t> </a:t>
            </a:r>
            <a:r>
              <a:rPr lang="pt-BR" dirty="0" err="1"/>
              <a:t>Engineering</a:t>
            </a:r>
            <a:r>
              <a:rPr lang="pt-BR" dirty="0"/>
              <a:t> 2018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16F07766-E530-42C0-A651-E7199B604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709" y="404324"/>
            <a:ext cx="10423741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induced motions on low aspect ratio cylinders</a:t>
            </a:r>
          </a:p>
        </p:txBody>
      </p:sp>
      <p:sp>
        <p:nvSpPr>
          <p:cNvPr id="10" name="Espaço Reservado para Rodapé 1">
            <a:extLst>
              <a:ext uri="{FF2B5EF4-FFF2-40B4-BE49-F238E27FC236}">
                <a16:creationId xmlns:a16="http://schemas.microsoft.com/office/drawing/2014/main" xmlns="" id="{A52F93C4-2DF8-4E9A-94AF-4C238712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1945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C732F1-7A95-4139-B3D4-6467FBE4F74F}"/>
              </a:ext>
            </a:extLst>
          </p:cNvPr>
          <p:cNvSpPr txBox="1"/>
          <p:nvPr/>
        </p:nvSpPr>
        <p:spPr>
          <a:xfrm>
            <a:off x="3625633" y="5452419"/>
            <a:ext cx="531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Added</a:t>
            </a:r>
            <a:r>
              <a:rPr lang="pt-BR" dirty="0" smtClean="0"/>
              <a:t> Mass in VIV</a:t>
            </a:r>
          </a:p>
          <a:p>
            <a:pPr algn="ctr"/>
            <a:r>
              <a:rPr lang="pt-BR" dirty="0" smtClean="0"/>
              <a:t>Gonçalves</a:t>
            </a:r>
            <a:r>
              <a:rPr lang="pt-BR" dirty="0"/>
              <a:t>, R.T., PhD </a:t>
            </a:r>
            <a:r>
              <a:rPr lang="pt-BR" dirty="0" err="1"/>
              <a:t>Thesis</a:t>
            </a:r>
            <a:r>
              <a:rPr lang="pt-BR" dirty="0"/>
              <a:t>, 2013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AC1A85C-0F6A-4151-8D36-4867126D9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9166"/>
            <a:ext cx="5638800" cy="38290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62B1DE1-D663-48C5-A0FB-7079A8872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5" y="1470544"/>
            <a:ext cx="5591175" cy="3724275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0DB4279D-B2D9-4DBB-A2CE-378CEBED0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709" y="404324"/>
            <a:ext cx="10423741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induced motions on low aspect ratio cylinders</a:t>
            </a:r>
          </a:p>
        </p:txBody>
      </p:sp>
      <p:sp>
        <p:nvSpPr>
          <p:cNvPr id="8" name="Espaço Reservado para Rodapé 1">
            <a:extLst>
              <a:ext uri="{FF2B5EF4-FFF2-40B4-BE49-F238E27FC236}">
                <a16:creationId xmlns:a16="http://schemas.microsoft.com/office/drawing/2014/main" xmlns="" id="{187D2644-4C71-4566-9FA0-58ACA53D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34714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195657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around a low-aspect ratio cylinder (L/D=0.5)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C732F1-7A95-4139-B3D4-6467FBE4F74F}"/>
              </a:ext>
            </a:extLst>
          </p:cNvPr>
          <p:cNvSpPr txBox="1"/>
          <p:nvPr/>
        </p:nvSpPr>
        <p:spPr>
          <a:xfrm>
            <a:off x="3750456" y="5674769"/>
            <a:ext cx="531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Gonçalves et al, 2018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63EDAC6-92AC-484A-9D4E-C47FBB80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59" y="799426"/>
            <a:ext cx="3877619" cy="500285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86768C8-F204-4004-9A29-8558268B77A5}"/>
              </a:ext>
            </a:extLst>
          </p:cNvPr>
          <p:cNvSpPr txBox="1"/>
          <p:nvPr/>
        </p:nvSpPr>
        <p:spPr>
          <a:xfrm>
            <a:off x="1827763" y="5766303"/>
            <a:ext cx="208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V</a:t>
            </a:r>
            <a:r>
              <a:rPr lang="pt-BR" b="1" baseline="-25000" dirty="0" err="1"/>
              <a:t>x</a:t>
            </a:r>
            <a:r>
              <a:rPr lang="pt-BR" b="1" dirty="0"/>
              <a:t>/U, Re=43000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1A964DC-9D95-4280-BC4F-28A763496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705" y="1184143"/>
            <a:ext cx="4777142" cy="428857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2E672446-FC4A-4DD1-AFEC-153E48735F33}"/>
              </a:ext>
            </a:extLst>
          </p:cNvPr>
          <p:cNvSpPr txBox="1"/>
          <p:nvPr/>
        </p:nvSpPr>
        <p:spPr>
          <a:xfrm>
            <a:off x="7744078" y="5421922"/>
            <a:ext cx="240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Vorticity</a:t>
            </a:r>
            <a:r>
              <a:rPr lang="pt-BR" b="1" dirty="0"/>
              <a:t> </a:t>
            </a:r>
            <a:r>
              <a:rPr lang="pt-BR" b="1" dirty="0" err="1"/>
              <a:t>isosurface</a:t>
            </a:r>
            <a:endParaRPr lang="pt-BR" b="1" dirty="0"/>
          </a:p>
          <a:p>
            <a:pPr algn="ctr"/>
            <a:r>
              <a:rPr lang="pt-BR" b="1" dirty="0"/>
              <a:t>Re=43000</a:t>
            </a:r>
          </a:p>
        </p:txBody>
      </p:sp>
      <p:sp>
        <p:nvSpPr>
          <p:cNvPr id="10" name="Espaço Reservado para Rodapé 1">
            <a:extLst>
              <a:ext uri="{FF2B5EF4-FFF2-40B4-BE49-F238E27FC236}">
                <a16:creationId xmlns:a16="http://schemas.microsoft.com/office/drawing/2014/main" xmlns="" id="{3A1BCCD9-288F-4349-B758-C7929893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27927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9506D3B7-C559-4D07-97EF-A75F630FB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184" y="136525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induced forces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0C94412B-2F7D-4FB1-AC14-8FBAE7FFD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86512"/>
              </p:ext>
            </p:extLst>
          </p:nvPr>
        </p:nvGraphicFramePr>
        <p:xfrm>
          <a:off x="576262" y="926458"/>
          <a:ext cx="5467465" cy="1928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0" name="Equation" r:id="rId3" imgW="2616200" imgH="927100" progId="Equation.DSMT4">
                  <p:embed/>
                </p:oleObj>
              </mc:Choice>
              <mc:Fallback>
                <p:oleObj name="Equation" r:id="rId3" imgW="2616200" imgH="927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" y="926458"/>
                        <a:ext cx="5467465" cy="19285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0013FCC0-7381-44F6-9022-0E89BAC66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806115"/>
              </p:ext>
            </p:extLst>
          </p:nvPr>
        </p:nvGraphicFramePr>
        <p:xfrm>
          <a:off x="561975" y="3194078"/>
          <a:ext cx="5596405" cy="834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1" name="Equation" r:id="rId5" imgW="2616200" imgH="393700" progId="Equation.DSMT4">
                  <p:embed/>
                </p:oleObj>
              </mc:Choice>
              <mc:Fallback>
                <p:oleObj name="Equation" r:id="rId5" imgW="26162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3194078"/>
                        <a:ext cx="5596405" cy="83437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2A19D745-73FF-49C0-9249-9F6A285A01AB}"/>
              </a:ext>
            </a:extLst>
          </p:cNvPr>
          <p:cNvGrpSpPr/>
          <p:nvPr/>
        </p:nvGrpSpPr>
        <p:grpSpPr>
          <a:xfrm>
            <a:off x="6970002" y="1267296"/>
            <a:ext cx="4894750" cy="3630038"/>
            <a:chOff x="7005482" y="1503728"/>
            <a:chExt cx="4894750" cy="3630038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xmlns="" id="{A975FEFC-9EC0-4CED-84F8-F994639547E2}"/>
                </a:ext>
              </a:extLst>
            </p:cNvPr>
            <p:cNvGrpSpPr/>
            <p:nvPr/>
          </p:nvGrpSpPr>
          <p:grpSpPr>
            <a:xfrm>
              <a:off x="7669161" y="1503728"/>
              <a:ext cx="4231071" cy="3630038"/>
              <a:chOff x="6495064" y="1613981"/>
              <a:chExt cx="4231071" cy="3630038"/>
            </a:xfrm>
          </p:grpSpPr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xmlns="" id="{C5C45DB2-03E0-41DD-9D06-335A025F2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95064" y="1613981"/>
                <a:ext cx="4231071" cy="3630038"/>
              </a:xfrm>
              <a:prstGeom prst="rect">
                <a:avLst/>
              </a:prstGeom>
            </p:spPr>
          </p:pic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xmlns="" id="{4A38D998-4B83-4126-903A-AB9D13F8724D}"/>
                  </a:ext>
                </a:extLst>
              </p:cNvPr>
              <p:cNvSpPr/>
              <p:nvPr/>
            </p:nvSpPr>
            <p:spPr>
              <a:xfrm>
                <a:off x="6729413" y="1673225"/>
                <a:ext cx="1423987" cy="631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xmlns="" id="{3A9ED94C-5B1E-4999-86F0-E41A40AA791A}"/>
                </a:ext>
              </a:extLst>
            </p:cNvPr>
            <p:cNvGrpSpPr/>
            <p:nvPr/>
          </p:nvGrpSpPr>
          <p:grpSpPr>
            <a:xfrm>
              <a:off x="7005482" y="3092268"/>
              <a:ext cx="839058" cy="550584"/>
              <a:chOff x="7005482" y="3092268"/>
              <a:chExt cx="839058" cy="550584"/>
            </a:xfrm>
          </p:grpSpPr>
          <p:sp>
            <p:nvSpPr>
              <p:cNvPr id="17" name="Seta: para a Direita 16">
                <a:extLst>
                  <a:ext uri="{FF2B5EF4-FFF2-40B4-BE49-F238E27FC236}">
                    <a16:creationId xmlns:a16="http://schemas.microsoft.com/office/drawing/2014/main" xmlns="" id="{2D330631-DD69-4BBA-B1B5-EF3B86DCACB6}"/>
                  </a:ext>
                </a:extLst>
              </p:cNvPr>
              <p:cNvSpPr/>
              <p:nvPr/>
            </p:nvSpPr>
            <p:spPr>
              <a:xfrm>
                <a:off x="7005482" y="3429000"/>
                <a:ext cx="722671" cy="2138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xmlns="" id="{1080135B-17DD-45CE-9EC9-DE5D2332B5F2}"/>
                  </a:ext>
                </a:extLst>
              </p:cNvPr>
              <p:cNvSpPr txBox="1"/>
              <p:nvPr/>
            </p:nvSpPr>
            <p:spPr>
              <a:xfrm>
                <a:off x="7254606" y="3092268"/>
                <a:ext cx="5899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</p:grpSp>
      </p:grp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xmlns="" id="{54E6F8DD-F301-4DAE-84CD-B131DF2EC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847734"/>
              </p:ext>
            </p:extLst>
          </p:nvPr>
        </p:nvGraphicFramePr>
        <p:xfrm>
          <a:off x="547686" y="4367547"/>
          <a:ext cx="6422316" cy="65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2" name="Equation" r:id="rId8" imgW="3340100" imgH="342900" progId="Equation.DSMT4">
                  <p:embed/>
                </p:oleObj>
              </mc:Choice>
              <mc:Fallback>
                <p:oleObj name="Equation" r:id="rId8" imgW="3340100" imgH="342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6" y="4367547"/>
                        <a:ext cx="6422316" cy="65869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300B77E9-A492-4D0E-994D-116771FF8879}"/>
              </a:ext>
            </a:extLst>
          </p:cNvPr>
          <p:cNvGrpSpPr/>
          <p:nvPr/>
        </p:nvGrpSpPr>
        <p:grpSpPr>
          <a:xfrm>
            <a:off x="2111027" y="5196482"/>
            <a:ext cx="7608610" cy="769441"/>
            <a:chOff x="2111027" y="5196482"/>
            <a:chExt cx="7608610" cy="769441"/>
          </a:xfrm>
        </p:grpSpPr>
        <p:graphicFrame>
          <p:nvGraphicFramePr>
            <p:cNvPr id="24" name="Objeto 23">
              <a:extLst>
                <a:ext uri="{FF2B5EF4-FFF2-40B4-BE49-F238E27FC236}">
                  <a16:creationId xmlns:a16="http://schemas.microsoft.com/office/drawing/2014/main" xmlns="" id="{110A400B-244B-4368-813F-48C11DA289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504867"/>
                </p:ext>
              </p:extLst>
            </p:nvPr>
          </p:nvGraphicFramePr>
          <p:xfrm>
            <a:off x="3307629" y="5196482"/>
            <a:ext cx="6412008" cy="769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63" name="Equation" r:id="rId10" imgW="2857500" imgH="342900" progId="Equation.DSMT4">
                    <p:embed/>
                  </p:oleObj>
                </mc:Choice>
                <mc:Fallback>
                  <p:oleObj name="Equation" r:id="rId10" imgW="2857500" imgH="3429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7629" y="5196482"/>
                          <a:ext cx="6412008" cy="769441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408BC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Seta: para a Direita 24">
              <a:extLst>
                <a:ext uri="{FF2B5EF4-FFF2-40B4-BE49-F238E27FC236}">
                  <a16:creationId xmlns:a16="http://schemas.microsoft.com/office/drawing/2014/main" xmlns="" id="{4000A0BE-939A-444D-A8F7-0BE9F276D259}"/>
                </a:ext>
              </a:extLst>
            </p:cNvPr>
            <p:cNvSpPr/>
            <p:nvPr/>
          </p:nvSpPr>
          <p:spPr>
            <a:xfrm>
              <a:off x="2111027" y="5365343"/>
              <a:ext cx="722671" cy="3496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3BF9393-8B15-4D81-A340-C9477797FB73}"/>
              </a:ext>
            </a:extLst>
          </p:cNvPr>
          <p:cNvSpPr/>
          <p:nvPr/>
        </p:nvSpPr>
        <p:spPr>
          <a:xfrm>
            <a:off x="6240055" y="568911"/>
            <a:ext cx="382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(Inspired in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Ogink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Metrikine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, 2010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and Franzini &amp;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Bunzel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, 2018)</a:t>
            </a:r>
            <a:endParaRPr lang="pt-BR" dirty="0"/>
          </a:p>
        </p:txBody>
      </p:sp>
      <p:sp>
        <p:nvSpPr>
          <p:cNvPr id="21" name="Espaço Reservado para Rodapé 1">
            <a:extLst>
              <a:ext uri="{FF2B5EF4-FFF2-40B4-BE49-F238E27FC236}">
                <a16:creationId xmlns:a16="http://schemas.microsoft.com/office/drawing/2014/main" xmlns="" id="{D258DDD7-E25F-4211-97D7-F3DD4FCF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159585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576" y="136525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Phenomenological model and hydrodynamic forces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99001B50-2AF8-4425-B3C3-C4C3FD68E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429950"/>
              </p:ext>
            </p:extLst>
          </p:nvPr>
        </p:nvGraphicFramePr>
        <p:xfrm>
          <a:off x="1415963" y="1976733"/>
          <a:ext cx="5245274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63" name="Equation" r:id="rId3" imgW="1905000" imgH="698500" progId="Equation.DSMT4">
                  <p:embed/>
                </p:oleObj>
              </mc:Choice>
              <mc:Fallback>
                <p:oleObj name="Equation" r:id="rId3" imgW="1905000" imgH="698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963" y="1976733"/>
                        <a:ext cx="5245274" cy="191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5957159-E478-4EDA-A907-F2EA12F96776}"/>
              </a:ext>
            </a:extLst>
          </p:cNvPr>
          <p:cNvSpPr txBox="1"/>
          <p:nvPr/>
        </p:nvSpPr>
        <p:spPr>
          <a:xfrm>
            <a:off x="1057275" y="1314450"/>
            <a:ext cx="598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 </a:t>
            </a:r>
            <a:r>
              <a:rPr lang="pt-BR" sz="2400" b="1" dirty="0" err="1"/>
              <a:t>dof</a:t>
            </a:r>
            <a:r>
              <a:rPr lang="pt-BR" sz="2400" b="1" dirty="0"/>
              <a:t> </a:t>
            </a:r>
            <a:r>
              <a:rPr lang="pt-BR" sz="2400" b="1" dirty="0" err="1"/>
              <a:t>wake-oscillators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the van der Pol </a:t>
            </a:r>
            <a:r>
              <a:rPr lang="pt-BR" sz="2400" b="1" dirty="0" err="1"/>
              <a:t>type</a:t>
            </a:r>
            <a:r>
              <a:rPr lang="pt-BR" sz="2400" b="1" dirty="0"/>
              <a:t>: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xmlns="" id="{76057FF8-A922-432F-BD9A-15CC35907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47861"/>
              </p:ext>
            </p:extLst>
          </p:nvPr>
        </p:nvGraphicFramePr>
        <p:xfrm>
          <a:off x="1415963" y="4551413"/>
          <a:ext cx="2391806" cy="711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64" name="Equation" r:id="rId5" imgW="799753" imgH="241195" progId="Equation.DSMT4">
                  <p:embed/>
                </p:oleObj>
              </mc:Choice>
              <mc:Fallback>
                <p:oleObj name="Equation" r:id="rId5" imgW="799753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963" y="4551413"/>
                        <a:ext cx="2391806" cy="7118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6595060-8F53-4960-BA97-4CADAA2DA37E}"/>
              </a:ext>
            </a:extLst>
          </p:cNvPr>
          <p:cNvSpPr txBox="1"/>
          <p:nvPr/>
        </p:nvSpPr>
        <p:spPr>
          <a:xfrm>
            <a:off x="1057275" y="3990503"/>
            <a:ext cx="990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governing</a:t>
            </a:r>
            <a:r>
              <a:rPr lang="pt-BR" sz="2400" b="1" dirty="0"/>
              <a:t> </a:t>
            </a:r>
            <a:r>
              <a:rPr lang="pt-BR" sz="2400" b="1" dirty="0" err="1"/>
              <a:t>two</a:t>
            </a:r>
            <a:r>
              <a:rPr lang="pt-BR" sz="2400" b="1" dirty="0"/>
              <a:t> new </a:t>
            </a:r>
            <a:r>
              <a:rPr lang="pt-BR" sz="2400" b="1" dirty="0" err="1"/>
              <a:t>generalized</a:t>
            </a:r>
            <a:r>
              <a:rPr lang="pt-BR" sz="2400" b="1" dirty="0"/>
              <a:t> </a:t>
            </a:r>
            <a:r>
              <a:rPr lang="pt-BR" sz="2400" b="1" dirty="0" err="1"/>
              <a:t>coordinates</a:t>
            </a:r>
            <a:r>
              <a:rPr lang="pt-BR" sz="2400" b="1" dirty="0"/>
              <a:t>, </a:t>
            </a:r>
            <a:r>
              <a:rPr lang="pt-BR" sz="2400" b="1" dirty="0" err="1"/>
              <a:t>related</a:t>
            </a:r>
            <a:r>
              <a:rPr lang="pt-BR" sz="2400" b="1" dirty="0"/>
              <a:t> </a:t>
            </a:r>
            <a:r>
              <a:rPr lang="pt-BR" sz="2400" b="1" dirty="0" err="1"/>
              <a:t>to</a:t>
            </a:r>
            <a:r>
              <a:rPr lang="pt-BR" sz="2400" b="1" dirty="0"/>
              <a:t> the </a:t>
            </a:r>
            <a:r>
              <a:rPr lang="pt-BR" sz="2400" b="1" i="1" dirty="0" err="1"/>
              <a:t>wake</a:t>
            </a:r>
            <a:r>
              <a:rPr lang="pt-BR" sz="2400" b="1" i="1" dirty="0"/>
              <a:t> dynamics</a:t>
            </a:r>
            <a:r>
              <a:rPr lang="pt-BR" sz="2400" b="1" dirty="0"/>
              <a:t>: 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xmlns="" id="{578695B1-C3AC-46AC-AB2E-BDEF7C51C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1963"/>
              </p:ext>
            </p:extLst>
          </p:nvPr>
        </p:nvGraphicFramePr>
        <p:xfrm>
          <a:off x="8884677" y="2623908"/>
          <a:ext cx="2564930" cy="595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65" name="Equation" r:id="rId7" imgW="939392" imgH="215806" progId="Equation.DSMT4">
                  <p:embed/>
                </p:oleObj>
              </mc:Choice>
              <mc:Fallback>
                <p:oleObj name="Equation" r:id="rId7" imgW="939392" imgH="21580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4677" y="2623908"/>
                        <a:ext cx="2564930" cy="5958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xmlns="" id="{290D2C23-ADA9-4FCA-ACFE-A6C2EE5C5870}"/>
              </a:ext>
            </a:extLst>
          </p:cNvPr>
          <p:cNvSpPr/>
          <p:nvPr/>
        </p:nvSpPr>
        <p:spPr>
          <a:xfrm>
            <a:off x="10432526" y="1737096"/>
            <a:ext cx="1457056" cy="505681"/>
          </a:xfrm>
          <a:prstGeom prst="wedgeEllipseCallout">
            <a:avLst>
              <a:gd name="adj1" fmla="val -93536"/>
              <a:gd name="adj2" fmla="val 122035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Shedding</a:t>
            </a:r>
            <a:r>
              <a:rPr lang="pt-BR" sz="1400" dirty="0"/>
              <a:t> </a:t>
            </a:r>
            <a:r>
              <a:rPr lang="pt-BR" sz="1400" dirty="0" err="1"/>
              <a:t>frequency</a:t>
            </a:r>
            <a:endParaRPr lang="pt-BR" sz="1400" dirty="0"/>
          </a:p>
        </p:txBody>
      </p:sp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xmlns="" id="{3ECC1236-183A-48AF-8364-F840E7F10FE5}"/>
              </a:ext>
            </a:extLst>
          </p:cNvPr>
          <p:cNvSpPr/>
          <p:nvPr/>
        </p:nvSpPr>
        <p:spPr>
          <a:xfrm>
            <a:off x="7448820" y="1819633"/>
            <a:ext cx="1457056" cy="505681"/>
          </a:xfrm>
          <a:prstGeom prst="wedgeEllipseCallout">
            <a:avLst>
              <a:gd name="adj1" fmla="val -107469"/>
              <a:gd name="adj2" fmla="val 15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Inertial</a:t>
            </a:r>
            <a:r>
              <a:rPr lang="pt-BR" sz="1400" dirty="0"/>
              <a:t> </a:t>
            </a:r>
            <a:r>
              <a:rPr lang="pt-BR" sz="1400" dirty="0" err="1"/>
              <a:t>coupling</a:t>
            </a:r>
            <a:endParaRPr lang="pt-BR" sz="1400" dirty="0"/>
          </a:p>
        </p:txBody>
      </p:sp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xmlns="" id="{45D9061E-8600-40A2-8576-EAAFCC8021F3}"/>
              </a:ext>
            </a:extLst>
          </p:cNvPr>
          <p:cNvSpPr/>
          <p:nvPr/>
        </p:nvSpPr>
        <p:spPr>
          <a:xfrm>
            <a:off x="4071963" y="1698842"/>
            <a:ext cx="1837037" cy="505681"/>
          </a:xfrm>
          <a:prstGeom prst="wedgeEllipseCallout">
            <a:avLst>
              <a:gd name="adj1" fmla="val -4645"/>
              <a:gd name="adj2" fmla="val 74267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Enforced</a:t>
            </a:r>
            <a:r>
              <a:rPr lang="pt-BR" sz="1400" dirty="0"/>
              <a:t> dual </a:t>
            </a:r>
            <a:r>
              <a:rPr lang="pt-BR" sz="1400" dirty="0" err="1"/>
              <a:t>resonance</a:t>
            </a:r>
            <a:endParaRPr lang="pt-BR" sz="1400" dirty="0"/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53D866E2-5F48-4873-903B-67D424C1F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323513"/>
              </p:ext>
            </p:extLst>
          </p:nvPr>
        </p:nvGraphicFramePr>
        <p:xfrm>
          <a:off x="1415963" y="5543550"/>
          <a:ext cx="27257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66" name="Equation" r:id="rId9" imgW="1079280" imgH="190440" progId="Equation.DSMT4">
                  <p:embed/>
                </p:oleObj>
              </mc:Choice>
              <mc:Fallback>
                <p:oleObj name="Equation" r:id="rId9" imgW="1079280" imgH="1904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963" y="5543550"/>
                        <a:ext cx="2725738" cy="48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309397AD-90B3-4273-863E-C1EAFB632E22}"/>
              </a:ext>
            </a:extLst>
          </p:cNvPr>
          <p:cNvSpPr txBox="1"/>
          <p:nvPr/>
        </p:nvSpPr>
        <p:spPr>
          <a:xfrm>
            <a:off x="4596960" y="5543550"/>
            <a:ext cx="489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Empirical</a:t>
            </a:r>
            <a:r>
              <a:rPr lang="pt-BR" sz="2400" b="1" dirty="0"/>
              <a:t> </a:t>
            </a:r>
            <a:r>
              <a:rPr lang="pt-BR" sz="2400" b="1" dirty="0" err="1"/>
              <a:t>parameters</a:t>
            </a:r>
            <a:r>
              <a:rPr lang="pt-BR" sz="2400" b="1" dirty="0"/>
              <a:t> </a:t>
            </a:r>
            <a:r>
              <a:rPr lang="pt-BR" sz="2400" b="1" dirty="0" err="1"/>
              <a:t>to</a:t>
            </a:r>
            <a:r>
              <a:rPr lang="pt-BR" sz="2400" b="1" dirty="0"/>
              <a:t> </a:t>
            </a:r>
            <a:r>
              <a:rPr lang="pt-BR" sz="2400" b="1" dirty="0" err="1"/>
              <a:t>be</a:t>
            </a:r>
            <a:r>
              <a:rPr lang="pt-BR" sz="2400" b="1" dirty="0"/>
              <a:t> </a:t>
            </a:r>
            <a:r>
              <a:rPr lang="pt-BR" sz="2400" b="1" dirty="0" err="1"/>
              <a:t>adjusted</a:t>
            </a:r>
            <a:endParaRPr lang="pt-BR" sz="2400" b="1" dirty="0"/>
          </a:p>
        </p:txBody>
      </p:sp>
      <p:sp>
        <p:nvSpPr>
          <p:cNvPr id="21" name="Espaço Reservado para Rodapé 1">
            <a:extLst>
              <a:ext uri="{FF2B5EF4-FFF2-40B4-BE49-F238E27FC236}">
                <a16:creationId xmlns:a16="http://schemas.microsoft.com/office/drawing/2014/main" xmlns="" id="{9804CA16-DE36-44F0-83D6-98A6541D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632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 animBg="1"/>
      <p:bldP spid="14" grpId="0" animBg="1"/>
      <p:bldP spid="15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>
            <a:extLst>
              <a:ext uri="{FF2B5EF4-FFF2-40B4-BE49-F238E27FC236}">
                <a16:creationId xmlns:a16="http://schemas.microsoft.com/office/drawing/2014/main" xmlns="" id="{45825C3D-5FCC-4400-AFB7-E4132E13DA22}"/>
              </a:ext>
            </a:extLst>
          </p:cNvPr>
          <p:cNvGrpSpPr>
            <a:grpSpLocks noChangeAspect="1"/>
          </p:cNvGrpSpPr>
          <p:nvPr/>
        </p:nvGrpSpPr>
        <p:grpSpPr>
          <a:xfrm>
            <a:off x="9206425" y="2689561"/>
            <a:ext cx="2936850" cy="2178023"/>
            <a:chOff x="7005482" y="1503728"/>
            <a:chExt cx="4894750" cy="3630038"/>
          </a:xfrm>
        </p:grpSpPr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xmlns="" id="{479F6009-99B5-438D-A597-885F37C6DA6B}"/>
                </a:ext>
              </a:extLst>
            </p:cNvPr>
            <p:cNvGrpSpPr/>
            <p:nvPr/>
          </p:nvGrpSpPr>
          <p:grpSpPr>
            <a:xfrm>
              <a:off x="7669161" y="1503728"/>
              <a:ext cx="4231071" cy="3630038"/>
              <a:chOff x="6495064" y="1613981"/>
              <a:chExt cx="4231071" cy="3630038"/>
            </a:xfrm>
          </p:grpSpPr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xmlns="" id="{CA34DDF4-6AF5-4DCF-BA6D-85205C091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5064" y="1613981"/>
                <a:ext cx="4231071" cy="3630038"/>
              </a:xfrm>
              <a:prstGeom prst="rect">
                <a:avLst/>
              </a:prstGeom>
            </p:spPr>
          </p:pic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xmlns="" id="{ED58E131-C23B-4AF0-8FE7-E8F997BE47E0}"/>
                  </a:ext>
                </a:extLst>
              </p:cNvPr>
              <p:cNvSpPr/>
              <p:nvPr/>
            </p:nvSpPr>
            <p:spPr>
              <a:xfrm>
                <a:off x="6729413" y="1673225"/>
                <a:ext cx="1423987" cy="631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xmlns="" id="{4B87E960-A16B-4609-A173-15E1514B95D0}"/>
                </a:ext>
              </a:extLst>
            </p:cNvPr>
            <p:cNvGrpSpPr/>
            <p:nvPr/>
          </p:nvGrpSpPr>
          <p:grpSpPr>
            <a:xfrm>
              <a:off x="7005482" y="2807640"/>
              <a:ext cx="722671" cy="835212"/>
              <a:chOff x="7005482" y="2807640"/>
              <a:chExt cx="722671" cy="835212"/>
            </a:xfrm>
          </p:grpSpPr>
          <p:sp>
            <p:nvSpPr>
              <p:cNvPr id="28" name="Seta: para a Direita 27">
                <a:extLst>
                  <a:ext uri="{FF2B5EF4-FFF2-40B4-BE49-F238E27FC236}">
                    <a16:creationId xmlns:a16="http://schemas.microsoft.com/office/drawing/2014/main" xmlns="" id="{50BDAD72-AB4C-405D-A3CE-4FD3BA1611D9}"/>
                  </a:ext>
                </a:extLst>
              </p:cNvPr>
              <p:cNvSpPr/>
              <p:nvPr/>
            </p:nvSpPr>
            <p:spPr>
              <a:xfrm>
                <a:off x="7005482" y="3429000"/>
                <a:ext cx="722671" cy="2138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xmlns="" id="{E0C8883A-23FA-4610-BD68-80BE95E2B21B}"/>
                  </a:ext>
                </a:extLst>
              </p:cNvPr>
              <p:cNvSpPr txBox="1"/>
              <p:nvPr/>
            </p:nvSpPr>
            <p:spPr>
              <a:xfrm>
                <a:off x="7083771" y="2807640"/>
                <a:ext cx="507104" cy="671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</p:grpSp>
      </p:grp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576" y="136525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Phenomenological model and hydrodynamic forces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F1F09199-2862-4A7C-8306-35BB0DD30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008991"/>
              </p:ext>
            </p:extLst>
          </p:nvPr>
        </p:nvGraphicFramePr>
        <p:xfrm>
          <a:off x="750888" y="1479550"/>
          <a:ext cx="327342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52" name="Equation" r:id="rId4" imgW="1498320" imgH="698400" progId="Equation.DSMT4">
                  <p:embed/>
                </p:oleObj>
              </mc:Choice>
              <mc:Fallback>
                <p:oleObj name="Equation" r:id="rId4" imgW="1498320" imgH="698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1479550"/>
                        <a:ext cx="3273425" cy="1511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Agrupar 17">
            <a:extLst>
              <a:ext uri="{FF2B5EF4-FFF2-40B4-BE49-F238E27FC236}">
                <a16:creationId xmlns:a16="http://schemas.microsoft.com/office/drawing/2014/main" xmlns="" id="{613CBAA4-6529-4FFE-BF84-42A475068828}"/>
              </a:ext>
            </a:extLst>
          </p:cNvPr>
          <p:cNvGrpSpPr/>
          <p:nvPr/>
        </p:nvGrpSpPr>
        <p:grpSpPr>
          <a:xfrm>
            <a:off x="4395787" y="1850271"/>
            <a:ext cx="7315200" cy="769441"/>
            <a:chOff x="2111027" y="5196482"/>
            <a:chExt cx="7608610" cy="769441"/>
          </a:xfrm>
        </p:grpSpPr>
        <p:graphicFrame>
          <p:nvGraphicFramePr>
            <p:cNvPr id="19" name="Objeto 18">
              <a:extLst>
                <a:ext uri="{FF2B5EF4-FFF2-40B4-BE49-F238E27FC236}">
                  <a16:creationId xmlns:a16="http://schemas.microsoft.com/office/drawing/2014/main" xmlns="" id="{2B7BF4C1-A32A-4A84-BED7-283C5A09D2F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6937633"/>
                </p:ext>
              </p:extLst>
            </p:nvPr>
          </p:nvGraphicFramePr>
          <p:xfrm>
            <a:off x="3307629" y="5196482"/>
            <a:ext cx="6412008" cy="769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153" name="Equation" r:id="rId6" imgW="2857500" imgH="342900" progId="Equation.DSMT4">
                    <p:embed/>
                  </p:oleObj>
                </mc:Choice>
                <mc:Fallback>
                  <p:oleObj name="Equation" r:id="rId6" imgW="2857500" imgH="342900" progId="Equation.DSMT4">
                    <p:embed/>
                    <p:pic>
                      <p:nvPicPr>
                        <p:cNvPr id="24" name="Objeto 23">
                          <a:extLst>
                            <a:ext uri="{FF2B5EF4-FFF2-40B4-BE49-F238E27FC236}">
                              <a16:creationId xmlns:a16="http://schemas.microsoft.com/office/drawing/2014/main" xmlns="" id="{110A400B-244B-4368-813F-48C11DA289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7629" y="5196482"/>
                          <a:ext cx="6412008" cy="769441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408BC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Seta: para a Direita 20">
              <a:extLst>
                <a:ext uri="{FF2B5EF4-FFF2-40B4-BE49-F238E27FC236}">
                  <a16:creationId xmlns:a16="http://schemas.microsoft.com/office/drawing/2014/main" xmlns="" id="{BD1F8E9E-6594-47E9-AFCA-DA8BAC43F2A3}"/>
                </a:ext>
              </a:extLst>
            </p:cNvPr>
            <p:cNvSpPr/>
            <p:nvPr/>
          </p:nvSpPr>
          <p:spPr>
            <a:xfrm>
              <a:off x="2111027" y="5365343"/>
              <a:ext cx="722671" cy="3496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xmlns="" id="{6EC776F7-7D3F-4104-A0D9-4C8923CB6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736439"/>
              </p:ext>
            </p:extLst>
          </p:nvPr>
        </p:nvGraphicFramePr>
        <p:xfrm>
          <a:off x="739712" y="3506867"/>
          <a:ext cx="81930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54" name="Equation" r:id="rId8" imgW="3327120" imgH="190440" progId="Equation.DSMT4">
                  <p:embed/>
                </p:oleObj>
              </mc:Choice>
              <mc:Fallback>
                <p:oleObj name="Equation" r:id="rId8" imgW="3327120" imgH="190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12" y="3506867"/>
                        <a:ext cx="8193088" cy="4714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4D19C346-1621-4BD8-8527-AE9562A4C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912177"/>
              </p:ext>
            </p:extLst>
          </p:nvPr>
        </p:nvGraphicFramePr>
        <p:xfrm>
          <a:off x="738188" y="4292520"/>
          <a:ext cx="88804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55" name="Equation" r:id="rId10" imgW="3606480" imgH="393480" progId="Equation.DSMT4">
                  <p:embed/>
                </p:oleObj>
              </mc:Choice>
              <mc:Fallback>
                <p:oleObj name="Equation" r:id="rId10" imgW="3606480" imgH="3934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xmlns="" id="{6EC776F7-7D3F-4104-A0D9-4C8923CB6A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4292520"/>
                        <a:ext cx="8880475" cy="9747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8CAE9AA1-F104-402F-8ED4-48436DA90A92}"/>
              </a:ext>
            </a:extLst>
          </p:cNvPr>
          <p:cNvSpPr txBox="1"/>
          <p:nvPr/>
        </p:nvSpPr>
        <p:spPr>
          <a:xfrm>
            <a:off x="7143750" y="5343525"/>
            <a:ext cx="247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(Rosetti et al, 2009)</a:t>
            </a:r>
            <a:endParaRPr lang="pt-BR" dirty="0"/>
          </a:p>
        </p:txBody>
      </p:sp>
      <p:sp>
        <p:nvSpPr>
          <p:cNvPr id="32" name="Espaço Reservado para Rodapé 1">
            <a:extLst>
              <a:ext uri="{FF2B5EF4-FFF2-40B4-BE49-F238E27FC236}">
                <a16:creationId xmlns:a16="http://schemas.microsoft.com/office/drawing/2014/main" xmlns="" id="{2ABA9560-F508-40EB-ACA3-37FD28FC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728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0681182D-4E72-4FDC-8307-7F8323428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574" y="302419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5-dof reduced order model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xmlns="" id="{D6B76DDE-3B1B-4907-AFCE-DD920FCE05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55229"/>
              </p:ext>
            </p:extLst>
          </p:nvPr>
        </p:nvGraphicFramePr>
        <p:xfrm>
          <a:off x="3068576" y="1298823"/>
          <a:ext cx="2276341" cy="61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47" name="Equation" r:id="rId3" imgW="812447" imgH="215806" progId="Equation.DSMT4">
                  <p:embed/>
                </p:oleObj>
              </mc:Choice>
              <mc:Fallback>
                <p:oleObj name="Equation" r:id="rId3" imgW="812447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576" y="1298823"/>
                        <a:ext cx="2276341" cy="61595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xmlns="" id="{D7BA0548-6628-49C0-80A2-6CF9F18BBE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96565"/>
              </p:ext>
            </p:extLst>
          </p:nvPr>
        </p:nvGraphicFramePr>
        <p:xfrm>
          <a:off x="6411272" y="1284536"/>
          <a:ext cx="268446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48" name="Equation" r:id="rId5" imgW="927000" imgH="215640" progId="Equation.DSMT4">
                  <p:embed/>
                </p:oleObj>
              </mc:Choice>
              <mc:Fallback>
                <p:oleObj name="Equation" r:id="rId5" imgW="92700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272" y="1284536"/>
                        <a:ext cx="2684463" cy="6302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E8C714AA-237A-412A-804D-D494D65BB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814844"/>
              </p:ext>
            </p:extLst>
          </p:nvPr>
        </p:nvGraphicFramePr>
        <p:xfrm>
          <a:off x="307066" y="2361474"/>
          <a:ext cx="11651570" cy="2939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49" name="Equation" r:id="rId7" imgW="5105160" imgH="1282680" progId="Equation.DSMT4">
                  <p:embed/>
                </p:oleObj>
              </mc:Choice>
              <mc:Fallback>
                <p:oleObj name="Equation" r:id="rId7" imgW="5105160" imgH="12826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66" y="2361474"/>
                        <a:ext cx="11651570" cy="293928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spaço Reservado para Rodapé 1">
            <a:extLst>
              <a:ext uri="{FF2B5EF4-FFF2-40B4-BE49-F238E27FC236}">
                <a16:creationId xmlns:a16="http://schemas.microsoft.com/office/drawing/2014/main" xmlns="" id="{47C8F192-5A0E-4443-8F15-405A12FE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8277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4AAB2E6-7029-44DB-94B5-BCF6BCC2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C603B68-0BF3-44C9-8444-64F92A15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1928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xmlns="" id="{4DB2D9FE-FA1B-4D8C-BB3F-46603F62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78" y="1233641"/>
            <a:ext cx="3550560" cy="30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xmlns="" id="{1C6B0111-5084-4A7C-B1EE-439F347D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1" y="1262217"/>
            <a:ext cx="3215048" cy="32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9758C96-FBA5-498D-A331-935A17463193}"/>
              </a:ext>
            </a:extLst>
          </p:cNvPr>
          <p:cNvSpPr txBox="1"/>
          <p:nvPr/>
        </p:nvSpPr>
        <p:spPr>
          <a:xfrm>
            <a:off x="6176962" y="4726466"/>
            <a:ext cx="4887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Sevan Marine Co.</a:t>
            </a:r>
          </a:p>
          <a:p>
            <a:pPr algn="ctr"/>
            <a:r>
              <a:rPr lang="en-US" dirty="0"/>
              <a:t>Up: FPSO Sevan Hummingbird.</a:t>
            </a:r>
          </a:p>
          <a:p>
            <a:pPr algn="ctr"/>
            <a:r>
              <a:rPr lang="en-US" dirty="0"/>
              <a:t>Bottom: FPSO Sevan </a:t>
            </a:r>
            <a:r>
              <a:rPr lang="en-US" dirty="0" err="1"/>
              <a:t>Piranema</a:t>
            </a:r>
            <a:endParaRPr lang="en-US" dirty="0"/>
          </a:p>
          <a:p>
            <a:pPr algn="ctr"/>
            <a:r>
              <a:rPr lang="en-US" dirty="0"/>
              <a:t>(Gonçalves et al, 2010b)</a:t>
            </a:r>
            <a:endParaRPr lang="pt-BR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BF6B5778-74A8-435C-B393-E72DAA5D6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4384" y="421184"/>
            <a:ext cx="9655607" cy="76944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Monocolumn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AB77248-C90D-4B5F-865F-2D4D4543CF2E}"/>
              </a:ext>
            </a:extLst>
          </p:cNvPr>
          <p:cNvSpPr txBox="1"/>
          <p:nvPr/>
        </p:nvSpPr>
        <p:spPr>
          <a:xfrm>
            <a:off x="2136339" y="4678713"/>
            <a:ext cx="3043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MonoBR-GoM</a:t>
            </a:r>
            <a:endParaRPr lang="en-US" dirty="0"/>
          </a:p>
          <a:p>
            <a:pPr algn="ctr"/>
            <a:r>
              <a:rPr lang="en-US" dirty="0"/>
              <a:t>with a moon-pool</a:t>
            </a:r>
          </a:p>
          <a:p>
            <a:pPr algn="ctr"/>
            <a:r>
              <a:rPr lang="en-US" dirty="0"/>
              <a:t>(Nishimoto et al, 2010)</a:t>
            </a:r>
          </a:p>
        </p:txBody>
      </p:sp>
      <p:sp>
        <p:nvSpPr>
          <p:cNvPr id="10" name="Espaço Reservado para Rodapé 1">
            <a:extLst>
              <a:ext uri="{FF2B5EF4-FFF2-40B4-BE49-F238E27FC236}">
                <a16:creationId xmlns:a16="http://schemas.microsoft.com/office/drawing/2014/main" xmlns="" id="{627BDB83-AAB4-434D-B035-401D7D55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12945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20765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a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(L/D=0.4)</a:t>
            </a:r>
          </a:p>
        </p:txBody>
      </p:sp>
      <p:pic>
        <p:nvPicPr>
          <p:cNvPr id="15" name="Imagem 14">
            <a:hlinkClick r:id="rId2"/>
            <a:extLst>
              <a:ext uri="{FF2B5EF4-FFF2-40B4-BE49-F238E27FC236}">
                <a16:creationId xmlns:a16="http://schemas.microsoft.com/office/drawing/2014/main" xmlns="" id="{8AED23F8-E14F-4062-B37B-169FD0798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4" y="1133475"/>
            <a:ext cx="5312345" cy="398425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53792A8-D6D4-4D0F-B6AB-3C8869E61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979" y="1912797"/>
            <a:ext cx="5977319" cy="197868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74921BF-F3C6-44CA-A001-EDD5DC7D5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057" y="4188700"/>
            <a:ext cx="6645085" cy="157321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43836DF-596E-44AD-AFE1-761F8E272FC3}"/>
              </a:ext>
            </a:extLst>
          </p:cNvPr>
          <p:cNvSpPr/>
          <p:nvPr/>
        </p:nvSpPr>
        <p:spPr>
          <a:xfrm>
            <a:off x="5915025" y="5457827"/>
            <a:ext cx="5129213" cy="2428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Rodapé 1">
            <a:extLst>
              <a:ext uri="{FF2B5EF4-FFF2-40B4-BE49-F238E27FC236}">
                <a16:creationId xmlns:a16="http://schemas.microsoft.com/office/drawing/2014/main" xmlns="" id="{914AD1AE-CC21-466E-83C1-9E1D2B7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245253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469" y="198845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Monocolumn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mooring system</a:t>
            </a:r>
          </a:p>
        </p:txBody>
      </p:sp>
      <p:pic>
        <p:nvPicPr>
          <p:cNvPr id="15" name="Imagem 14">
            <a:hlinkClick r:id="rId2"/>
            <a:extLst>
              <a:ext uri="{FF2B5EF4-FFF2-40B4-BE49-F238E27FC236}">
                <a16:creationId xmlns:a16="http://schemas.microsoft.com/office/drawing/2014/main" xmlns="" id="{8AED23F8-E14F-4062-B37B-169FD0798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4" y="1133475"/>
            <a:ext cx="5312345" cy="398425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A92C22E-A1DA-4385-85CB-8565D16ED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436" y="4075105"/>
            <a:ext cx="8159773" cy="2011125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6F29F8ED-056A-4CED-92BD-185EF157EC53}"/>
              </a:ext>
            </a:extLst>
          </p:cNvPr>
          <p:cNvSpPr/>
          <p:nvPr/>
        </p:nvSpPr>
        <p:spPr>
          <a:xfrm>
            <a:off x="9929813" y="4069307"/>
            <a:ext cx="2197396" cy="21694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32F93FE8-4858-41AC-8F62-7D5D0870F7FC}"/>
              </a:ext>
            </a:extLst>
          </p:cNvPr>
          <p:cNvGrpSpPr/>
          <p:nvPr/>
        </p:nvGrpSpPr>
        <p:grpSpPr>
          <a:xfrm>
            <a:off x="5291239" y="771770"/>
            <a:ext cx="6396460" cy="3184552"/>
            <a:chOff x="2946245" y="1722085"/>
            <a:chExt cx="6396460" cy="3184552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E2151250-1FC9-4264-8E43-A6BEAF024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1001" y="1722085"/>
              <a:ext cx="3728088" cy="3184552"/>
            </a:xfrm>
            <a:prstGeom prst="rect">
              <a:avLst/>
            </a:prstGeom>
          </p:spPr>
        </p:pic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C09401B3-5857-4A40-814E-9AC21599CAC2}"/>
                </a:ext>
              </a:extLst>
            </p:cNvPr>
            <p:cNvGrpSpPr/>
            <p:nvPr/>
          </p:nvGrpSpPr>
          <p:grpSpPr>
            <a:xfrm>
              <a:off x="2946245" y="3195003"/>
              <a:ext cx="1464211" cy="700807"/>
              <a:chOff x="211127" y="3446150"/>
              <a:chExt cx="1464211" cy="700807"/>
            </a:xfrm>
          </p:grpSpPr>
          <p:sp>
            <p:nvSpPr>
              <p:cNvPr id="17" name="Seta: para a Direita 16">
                <a:extLst>
                  <a:ext uri="{FF2B5EF4-FFF2-40B4-BE49-F238E27FC236}">
                    <a16:creationId xmlns:a16="http://schemas.microsoft.com/office/drawing/2014/main" xmlns="" id="{72233FEC-5412-4430-A504-17DC72B95373}"/>
                  </a:ext>
                </a:extLst>
              </p:cNvPr>
              <p:cNvSpPr/>
              <p:nvPr/>
            </p:nvSpPr>
            <p:spPr>
              <a:xfrm>
                <a:off x="578902" y="3446150"/>
                <a:ext cx="728663" cy="285750"/>
              </a:xfrm>
              <a:prstGeom prst="rightArrow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xmlns="" id="{AB6B89C3-9FB0-4A62-95EC-30A0EE4AD002}"/>
                  </a:ext>
                </a:extLst>
              </p:cNvPr>
              <p:cNvSpPr txBox="1"/>
              <p:nvPr/>
            </p:nvSpPr>
            <p:spPr>
              <a:xfrm>
                <a:off x="211127" y="3777625"/>
                <a:ext cx="1464211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i="1" dirty="0">
                    <a:latin typeface="Symbol" panose="05050102010706020507" pitchFamily="18" charset="2"/>
                  </a:rPr>
                  <a:t>a </a:t>
                </a:r>
                <a:r>
                  <a:rPr lang="pt-BR" dirty="0"/>
                  <a:t>= 0</a:t>
                </a:r>
              </a:p>
            </p:txBody>
          </p: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xmlns="" id="{4E54ECC8-0D9B-4B50-A363-6D3D81C8C514}"/>
                </a:ext>
              </a:extLst>
            </p:cNvPr>
            <p:cNvGrpSpPr/>
            <p:nvPr/>
          </p:nvGrpSpPr>
          <p:grpSpPr>
            <a:xfrm>
              <a:off x="7878494" y="3152718"/>
              <a:ext cx="1464211" cy="726640"/>
              <a:chOff x="10529833" y="3446150"/>
              <a:chExt cx="1464211" cy="726640"/>
            </a:xfrm>
          </p:grpSpPr>
          <p:sp>
            <p:nvSpPr>
              <p:cNvPr id="14" name="Seta: para a Direita 13">
                <a:extLst>
                  <a:ext uri="{FF2B5EF4-FFF2-40B4-BE49-F238E27FC236}">
                    <a16:creationId xmlns:a16="http://schemas.microsoft.com/office/drawing/2014/main" xmlns="" id="{CDFEC573-67FF-4628-B283-F584647EA751}"/>
                  </a:ext>
                </a:extLst>
              </p:cNvPr>
              <p:cNvSpPr/>
              <p:nvPr/>
            </p:nvSpPr>
            <p:spPr>
              <a:xfrm flipH="1">
                <a:off x="10897608" y="3446150"/>
                <a:ext cx="728663" cy="285750"/>
              </a:xfrm>
              <a:prstGeom prst="rightArrow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xmlns="" id="{6339842E-81F4-4371-A9EF-69FDEFDEE219}"/>
                  </a:ext>
                </a:extLst>
              </p:cNvPr>
              <p:cNvSpPr txBox="1"/>
              <p:nvPr/>
            </p:nvSpPr>
            <p:spPr>
              <a:xfrm>
                <a:off x="10529833" y="3803458"/>
                <a:ext cx="1464211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i="1" dirty="0">
                    <a:latin typeface="Symbol" panose="05050102010706020507" pitchFamily="18" charset="2"/>
                  </a:rPr>
                  <a:t>a </a:t>
                </a:r>
                <a:r>
                  <a:rPr lang="pt-BR" dirty="0"/>
                  <a:t>= </a:t>
                </a:r>
                <a:r>
                  <a:rPr lang="pt-BR" i="1" dirty="0">
                    <a:latin typeface="Symbol" panose="05050102010706020507" pitchFamily="18" charset="2"/>
                  </a:rPr>
                  <a:t>p</a:t>
                </a:r>
              </a:p>
            </p:txBody>
          </p:sp>
        </p:grpSp>
      </p:grpSp>
      <p:sp>
        <p:nvSpPr>
          <p:cNvPr id="19" name="Espaço Reservado para Rodapé 1">
            <a:extLst>
              <a:ext uri="{FF2B5EF4-FFF2-40B4-BE49-F238E27FC236}">
                <a16:creationId xmlns:a16="http://schemas.microsoft.com/office/drawing/2014/main" xmlns="" id="{10D9FF13-91A1-4F51-84FF-FD5EC6DC6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19039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32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20765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a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(L/D=0.4)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CE976F41-D4D7-43FF-B140-9B51C194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13" y="1836724"/>
            <a:ext cx="3728088" cy="3184552"/>
          </a:xfrm>
          <a:prstGeom prst="rect">
            <a:avLst/>
          </a:prstGeom>
        </p:spPr>
      </p:pic>
      <p:sp>
        <p:nvSpPr>
          <p:cNvPr id="13" name="Espaço Reservado para Rodapé 1">
            <a:extLst>
              <a:ext uri="{FF2B5EF4-FFF2-40B4-BE49-F238E27FC236}">
                <a16:creationId xmlns:a16="http://schemas.microsoft.com/office/drawing/2014/main" xmlns="" id="{C6AB92ED-1060-49EB-B06F-855864FB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pic>
        <p:nvPicPr>
          <p:cNvPr id="4" name="Imagem 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0B50DD8C-3C43-456B-AEE8-DC3669321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40" y="1240244"/>
            <a:ext cx="5760000" cy="432036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6FA85A8-D281-4D75-BB36-61C14FA2E3CC}"/>
              </a:ext>
            </a:extLst>
          </p:cNvPr>
          <p:cNvSpPr txBox="1"/>
          <p:nvPr/>
        </p:nvSpPr>
        <p:spPr>
          <a:xfrm>
            <a:off x="5243514" y="5408897"/>
            <a:ext cx="681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Local mooring </a:t>
            </a:r>
            <a:r>
              <a:rPr lang="pt-BR" dirty="0" err="1"/>
              <a:t>stiffness</a:t>
            </a:r>
            <a:r>
              <a:rPr lang="pt-BR" dirty="0"/>
              <a:t> </a:t>
            </a:r>
            <a:r>
              <a:rPr lang="pt-BR" dirty="0" err="1"/>
              <a:t>matrix</a:t>
            </a:r>
            <a:r>
              <a:rPr lang="pt-BR" dirty="0"/>
              <a:t> as </a:t>
            </a:r>
            <a:r>
              <a:rPr lang="pt-BR" dirty="0" err="1"/>
              <a:t>function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platform</a:t>
            </a:r>
            <a:r>
              <a:rPr lang="pt-BR" dirty="0"/>
              <a:t> offset (% </a:t>
            </a:r>
            <a:r>
              <a:rPr lang="pt-BR" dirty="0" err="1"/>
              <a:t>depth</a:t>
            </a:r>
            <a:r>
              <a:rPr lang="pt-BR" dirty="0"/>
              <a:t>) </a:t>
            </a:r>
            <a:r>
              <a:rPr lang="pt-BR" dirty="0" err="1">
                <a:solidFill>
                  <a:srgbClr val="FF0000"/>
                </a:solidFill>
              </a:rPr>
              <a:t>at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yaw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angle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i="1" dirty="0">
                <a:solidFill>
                  <a:srgbClr val="FF0000"/>
                </a:solidFill>
                <a:latin typeface="Symbol" panose="05050102010706020507" pitchFamily="18" charset="2"/>
              </a:rPr>
              <a:t>Y </a:t>
            </a:r>
            <a:r>
              <a:rPr lang="pt-BR" dirty="0">
                <a:solidFill>
                  <a:srgbClr val="FF0000"/>
                </a:solidFill>
              </a:rPr>
              <a:t>=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pt-BR" i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0B734AE-2D2C-455B-A16E-6E7C12AA7F8C}"/>
              </a:ext>
            </a:extLst>
          </p:cNvPr>
          <p:cNvSpPr txBox="1"/>
          <p:nvPr/>
        </p:nvSpPr>
        <p:spPr>
          <a:xfrm>
            <a:off x="5471650" y="4498258"/>
            <a:ext cx="218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kN</a:t>
            </a:r>
            <a:r>
              <a:rPr lang="pt-BR" dirty="0"/>
              <a:t>, m</a:t>
            </a:r>
          </a:p>
        </p:txBody>
      </p:sp>
    </p:spTree>
    <p:extLst>
      <p:ext uri="{BB962C8B-B14F-4D97-AF65-F5344CB8AC3E}">
        <p14:creationId xmlns:p14="http://schemas.microsoft.com/office/powerpoint/2010/main" val="5263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33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20765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a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(L/D=0.4)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CE976F41-D4D7-43FF-B140-9B51C194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13" y="1836724"/>
            <a:ext cx="3728088" cy="3184552"/>
          </a:xfrm>
          <a:prstGeom prst="rect">
            <a:avLst/>
          </a:prstGeom>
        </p:spPr>
      </p:pic>
      <p:sp>
        <p:nvSpPr>
          <p:cNvPr id="13" name="Espaço Reservado para Rodapé 1">
            <a:extLst>
              <a:ext uri="{FF2B5EF4-FFF2-40B4-BE49-F238E27FC236}">
                <a16:creationId xmlns:a16="http://schemas.microsoft.com/office/drawing/2014/main" xmlns="" id="{C6AB92ED-1060-49EB-B06F-855864FB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6FA85A8-D281-4D75-BB36-61C14FA2E3CC}"/>
              </a:ext>
            </a:extLst>
          </p:cNvPr>
          <p:cNvSpPr txBox="1"/>
          <p:nvPr/>
        </p:nvSpPr>
        <p:spPr>
          <a:xfrm>
            <a:off x="5243514" y="5408897"/>
            <a:ext cx="681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Natural </a:t>
            </a:r>
            <a:r>
              <a:rPr lang="pt-BR" dirty="0" err="1"/>
              <a:t>periods</a:t>
            </a:r>
            <a:r>
              <a:rPr lang="pt-BR" dirty="0"/>
              <a:t> as </a:t>
            </a:r>
            <a:r>
              <a:rPr lang="pt-BR" dirty="0" err="1"/>
              <a:t>function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platform</a:t>
            </a:r>
            <a:r>
              <a:rPr lang="pt-BR" dirty="0"/>
              <a:t> offset (% </a:t>
            </a:r>
            <a:r>
              <a:rPr lang="pt-BR" dirty="0" err="1"/>
              <a:t>depth</a:t>
            </a:r>
            <a:r>
              <a:rPr lang="pt-BR" dirty="0"/>
              <a:t>)</a:t>
            </a:r>
          </a:p>
          <a:p>
            <a:pPr algn="ctr"/>
            <a:r>
              <a:rPr lang="pt-BR" dirty="0" err="1">
                <a:solidFill>
                  <a:srgbClr val="FF0000"/>
                </a:solidFill>
              </a:rPr>
              <a:t>at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yaw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angle</a:t>
            </a:r>
            <a:r>
              <a:rPr lang="pt-BR" i="1" dirty="0" err="1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pt-BR" i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=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pt-BR" i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9" name="Imagem 8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1AC27F84-01AE-4525-827E-3A94DC95E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88" y="1635453"/>
            <a:ext cx="7200000" cy="360091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480DE1F-3F20-40BA-93E6-BA7229ACA6C9}"/>
              </a:ext>
            </a:extLst>
          </p:cNvPr>
          <p:cNvSpPr txBox="1"/>
          <p:nvPr/>
        </p:nvSpPr>
        <p:spPr>
          <a:xfrm>
            <a:off x="4300538" y="1222227"/>
            <a:ext cx="41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Perfectly</a:t>
            </a:r>
            <a:r>
              <a:rPr lang="pt-BR" dirty="0"/>
              <a:t> </a:t>
            </a:r>
            <a:r>
              <a:rPr lang="pt-BR" dirty="0" err="1"/>
              <a:t>symmetric</a:t>
            </a:r>
            <a:r>
              <a:rPr lang="pt-BR" dirty="0"/>
              <a:t> mooring </a:t>
            </a:r>
            <a:r>
              <a:rPr lang="pt-BR" dirty="0" err="1"/>
              <a:t>arrangement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33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34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20765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a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(L/D=0.4)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CE976F41-D4D7-43FF-B140-9B51C194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13" y="1836724"/>
            <a:ext cx="3728088" cy="3184552"/>
          </a:xfrm>
          <a:prstGeom prst="rect">
            <a:avLst/>
          </a:prstGeom>
        </p:spPr>
      </p:pic>
      <p:sp>
        <p:nvSpPr>
          <p:cNvPr id="13" name="Espaço Reservado para Rodapé 1">
            <a:extLst>
              <a:ext uri="{FF2B5EF4-FFF2-40B4-BE49-F238E27FC236}">
                <a16:creationId xmlns:a16="http://schemas.microsoft.com/office/drawing/2014/main" xmlns="" id="{C6AB92ED-1060-49EB-B06F-855864FB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6FA85A8-D281-4D75-BB36-61C14FA2E3CC}"/>
              </a:ext>
            </a:extLst>
          </p:cNvPr>
          <p:cNvSpPr txBox="1"/>
          <p:nvPr/>
        </p:nvSpPr>
        <p:spPr>
          <a:xfrm>
            <a:off x="5243514" y="5408897"/>
            <a:ext cx="681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Natural </a:t>
            </a:r>
            <a:r>
              <a:rPr lang="pt-BR" dirty="0" err="1"/>
              <a:t>periods</a:t>
            </a:r>
            <a:r>
              <a:rPr lang="pt-BR" dirty="0"/>
              <a:t> as </a:t>
            </a:r>
            <a:r>
              <a:rPr lang="pt-BR" dirty="0" err="1"/>
              <a:t>function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platform</a:t>
            </a:r>
            <a:r>
              <a:rPr lang="pt-BR" dirty="0"/>
              <a:t> offset (% </a:t>
            </a:r>
            <a:r>
              <a:rPr lang="pt-BR" dirty="0" err="1"/>
              <a:t>depth</a:t>
            </a:r>
            <a:r>
              <a:rPr lang="pt-BR" dirty="0"/>
              <a:t>)</a:t>
            </a:r>
          </a:p>
          <a:p>
            <a:pPr algn="ctr"/>
            <a:r>
              <a:rPr lang="pt-BR" dirty="0" err="1">
                <a:solidFill>
                  <a:srgbClr val="FF0000"/>
                </a:solidFill>
              </a:rPr>
              <a:t>at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yaw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angle</a:t>
            </a:r>
            <a:r>
              <a:rPr lang="pt-BR" i="1" dirty="0" err="1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pt-BR" i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=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pt-BR" i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4" name="Imagem 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6060E12D-98A0-4FCD-ADDE-3946F3E02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37" y="1628543"/>
            <a:ext cx="7200000" cy="36009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664A584-1AD4-49D2-8783-A73BF4814C92}"/>
              </a:ext>
            </a:extLst>
          </p:cNvPr>
          <p:cNvSpPr txBox="1"/>
          <p:nvPr/>
        </p:nvSpPr>
        <p:spPr>
          <a:xfrm>
            <a:off x="3719717" y="1194597"/>
            <a:ext cx="519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Small</a:t>
            </a:r>
            <a:r>
              <a:rPr lang="pt-BR" dirty="0"/>
              <a:t> </a:t>
            </a:r>
            <a:r>
              <a:rPr lang="pt-BR" dirty="0" err="1"/>
              <a:t>changes</a:t>
            </a:r>
            <a:r>
              <a:rPr lang="pt-BR" dirty="0"/>
              <a:t> in </a:t>
            </a:r>
            <a:r>
              <a:rPr lang="pt-BR" dirty="0" err="1"/>
              <a:t>symmetric</a:t>
            </a:r>
            <a:r>
              <a:rPr lang="pt-BR" dirty="0"/>
              <a:t> mooring </a:t>
            </a:r>
            <a:r>
              <a:rPr lang="pt-BR" dirty="0" err="1"/>
              <a:t>arrangement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B39FD1F-8CCF-41BD-8C5D-4DAB3BC69CDB}"/>
              </a:ext>
            </a:extLst>
          </p:cNvPr>
          <p:cNvSpPr txBox="1"/>
          <p:nvPr/>
        </p:nvSpPr>
        <p:spPr>
          <a:xfrm>
            <a:off x="272834" y="3244334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179.76 º</a:t>
            </a:r>
          </a:p>
        </p:txBody>
      </p:sp>
    </p:spTree>
    <p:extLst>
      <p:ext uri="{BB962C8B-B14F-4D97-AF65-F5344CB8AC3E}">
        <p14:creationId xmlns:p14="http://schemas.microsoft.com/office/powerpoint/2010/main" val="29102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BB0E3B28-D470-46B9-A2B8-9022D6B48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4" y="3912835"/>
            <a:ext cx="3600000" cy="180045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364544F1-5014-429A-AAC2-BBF65FFC3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51" y="3931239"/>
            <a:ext cx="3600000" cy="180045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2BDF9880-39BA-4BF8-B7DA-118E110B38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4" y="1099097"/>
            <a:ext cx="3600000" cy="180045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D14C0BB-7DAC-4CDA-8A3E-8B70AF1A73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66" y="2531770"/>
            <a:ext cx="3600000" cy="180045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15C56D6-F093-4868-8B2C-D4351FFAD9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51" y="1090916"/>
            <a:ext cx="3600000" cy="1800457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35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20765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a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(L/D=0.4)</a:t>
            </a:r>
          </a:p>
        </p:txBody>
      </p:sp>
      <p:sp>
        <p:nvSpPr>
          <p:cNvPr id="13" name="Espaço Reservado para Rodapé 1">
            <a:extLst>
              <a:ext uri="{FF2B5EF4-FFF2-40B4-BE49-F238E27FC236}">
                <a16:creationId xmlns:a16="http://schemas.microsoft.com/office/drawing/2014/main" xmlns="" id="{C6AB92ED-1060-49EB-B06F-855864FB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6FA85A8-D281-4D75-BB36-61C14FA2E3CC}"/>
              </a:ext>
            </a:extLst>
          </p:cNvPr>
          <p:cNvSpPr txBox="1"/>
          <p:nvPr/>
        </p:nvSpPr>
        <p:spPr>
          <a:xfrm>
            <a:off x="2688432" y="5630751"/>
            <a:ext cx="681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Oscillation</a:t>
            </a:r>
            <a:r>
              <a:rPr lang="pt-BR" dirty="0"/>
              <a:t> </a:t>
            </a:r>
            <a:r>
              <a:rPr lang="pt-BR" dirty="0" err="1"/>
              <a:t>modes</a:t>
            </a:r>
            <a:r>
              <a:rPr lang="pt-BR" dirty="0"/>
              <a:t> for </a:t>
            </a:r>
            <a:r>
              <a:rPr lang="pt-BR" dirty="0" err="1"/>
              <a:t>five</a:t>
            </a:r>
            <a:r>
              <a:rPr lang="pt-BR" dirty="0"/>
              <a:t> offsets (m).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595EBCCC-15F6-438D-B511-FACCDE8C3951}"/>
              </a:ext>
            </a:extLst>
          </p:cNvPr>
          <p:cNvSpPr txBox="1"/>
          <p:nvPr/>
        </p:nvSpPr>
        <p:spPr>
          <a:xfrm>
            <a:off x="8610600" y="2528771"/>
            <a:ext cx="165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(100,100)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BBA2E23-A85B-453E-BF96-1A1439856810}"/>
              </a:ext>
            </a:extLst>
          </p:cNvPr>
          <p:cNvSpPr txBox="1"/>
          <p:nvPr/>
        </p:nvSpPr>
        <p:spPr>
          <a:xfrm>
            <a:off x="8483313" y="5286808"/>
            <a:ext cx="165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(100,-100)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A7B05BF1-792E-4DFC-B402-AC44B1DDB1F9}"/>
              </a:ext>
            </a:extLst>
          </p:cNvPr>
          <p:cNvSpPr txBox="1"/>
          <p:nvPr/>
        </p:nvSpPr>
        <p:spPr>
          <a:xfrm>
            <a:off x="1902920" y="5360995"/>
            <a:ext cx="165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(-100,-100)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935443F0-EC8C-4188-A007-F1ABD78D956F}"/>
              </a:ext>
            </a:extLst>
          </p:cNvPr>
          <p:cNvSpPr txBox="1"/>
          <p:nvPr/>
        </p:nvSpPr>
        <p:spPr>
          <a:xfrm>
            <a:off x="1892474" y="2507753"/>
            <a:ext cx="165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(-100,100)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8E25E261-562D-4310-8135-7ECB9D5EEEEF}"/>
              </a:ext>
            </a:extLst>
          </p:cNvPr>
          <p:cNvSpPr txBox="1"/>
          <p:nvPr/>
        </p:nvSpPr>
        <p:spPr>
          <a:xfrm>
            <a:off x="5279308" y="3943444"/>
            <a:ext cx="165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(0,0)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686C8E49-59A1-4755-868B-5FF28973F2D0}"/>
              </a:ext>
            </a:extLst>
          </p:cNvPr>
          <p:cNvSpPr txBox="1"/>
          <p:nvPr/>
        </p:nvSpPr>
        <p:spPr>
          <a:xfrm>
            <a:off x="3995737" y="936402"/>
            <a:ext cx="41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Perfectly</a:t>
            </a:r>
            <a:r>
              <a:rPr lang="pt-BR" dirty="0"/>
              <a:t> </a:t>
            </a:r>
            <a:r>
              <a:rPr lang="pt-BR" dirty="0" err="1"/>
              <a:t>symmetric</a:t>
            </a:r>
            <a:r>
              <a:rPr lang="pt-BR" dirty="0"/>
              <a:t> mooring </a:t>
            </a:r>
            <a:r>
              <a:rPr lang="pt-BR" dirty="0" err="1"/>
              <a:t>arrangement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7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EB6526FA-7670-492B-90E3-87BF681AC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52" y="3925969"/>
            <a:ext cx="3600000" cy="180045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9984EE9B-96F7-4120-9A21-BB9929AE9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47" y="3911681"/>
            <a:ext cx="3600000" cy="1800457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36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20765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a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(L/D=0.4)</a:t>
            </a:r>
          </a:p>
        </p:txBody>
      </p:sp>
      <p:sp>
        <p:nvSpPr>
          <p:cNvPr id="13" name="Espaço Reservado para Rodapé 1">
            <a:extLst>
              <a:ext uri="{FF2B5EF4-FFF2-40B4-BE49-F238E27FC236}">
                <a16:creationId xmlns:a16="http://schemas.microsoft.com/office/drawing/2014/main" xmlns="" id="{C6AB92ED-1060-49EB-B06F-855864FB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6FA85A8-D281-4D75-BB36-61C14FA2E3CC}"/>
              </a:ext>
            </a:extLst>
          </p:cNvPr>
          <p:cNvSpPr txBox="1"/>
          <p:nvPr/>
        </p:nvSpPr>
        <p:spPr>
          <a:xfrm>
            <a:off x="2688432" y="5630751"/>
            <a:ext cx="681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Oscillation</a:t>
            </a:r>
            <a:r>
              <a:rPr lang="pt-BR" dirty="0"/>
              <a:t> </a:t>
            </a:r>
            <a:r>
              <a:rPr lang="pt-BR" dirty="0" err="1"/>
              <a:t>modes</a:t>
            </a:r>
            <a:r>
              <a:rPr lang="pt-BR" dirty="0"/>
              <a:t> for </a:t>
            </a:r>
            <a:r>
              <a:rPr lang="pt-BR" dirty="0" err="1"/>
              <a:t>five</a:t>
            </a:r>
            <a:r>
              <a:rPr lang="pt-BR" dirty="0"/>
              <a:t> offsets (m).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A19B116C-DC16-4BA4-9237-21C3E24438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12" y="2528771"/>
            <a:ext cx="3600000" cy="180045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57714AA6-CF24-405D-A53F-F973ABA109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52" y="1088708"/>
            <a:ext cx="3600000" cy="180045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1DB0DC03-37BB-4D27-A08A-FF80D49A8D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7" y="1094619"/>
            <a:ext cx="3600000" cy="180045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595EBCCC-15F6-438D-B511-FACCDE8C3951}"/>
              </a:ext>
            </a:extLst>
          </p:cNvPr>
          <p:cNvSpPr txBox="1"/>
          <p:nvPr/>
        </p:nvSpPr>
        <p:spPr>
          <a:xfrm>
            <a:off x="8610600" y="2528771"/>
            <a:ext cx="165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(100,100)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BBA2E23-A85B-453E-BF96-1A1439856810}"/>
              </a:ext>
            </a:extLst>
          </p:cNvPr>
          <p:cNvSpPr txBox="1"/>
          <p:nvPr/>
        </p:nvSpPr>
        <p:spPr>
          <a:xfrm>
            <a:off x="8483313" y="5286808"/>
            <a:ext cx="165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(100,-100)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A7B05BF1-792E-4DFC-B402-AC44B1DDB1F9}"/>
              </a:ext>
            </a:extLst>
          </p:cNvPr>
          <p:cNvSpPr txBox="1"/>
          <p:nvPr/>
        </p:nvSpPr>
        <p:spPr>
          <a:xfrm>
            <a:off x="1902920" y="5360995"/>
            <a:ext cx="165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(-100,-100)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935443F0-EC8C-4188-A007-F1ABD78D956F}"/>
              </a:ext>
            </a:extLst>
          </p:cNvPr>
          <p:cNvSpPr txBox="1"/>
          <p:nvPr/>
        </p:nvSpPr>
        <p:spPr>
          <a:xfrm>
            <a:off x="1892474" y="2507753"/>
            <a:ext cx="165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(-100,100)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8E25E261-562D-4310-8135-7ECB9D5EEEEF}"/>
              </a:ext>
            </a:extLst>
          </p:cNvPr>
          <p:cNvSpPr txBox="1"/>
          <p:nvPr/>
        </p:nvSpPr>
        <p:spPr>
          <a:xfrm>
            <a:off x="5279308" y="3943444"/>
            <a:ext cx="165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(0,0)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90E76094-09A3-426E-9DF3-91DF8F9FA0C3}"/>
              </a:ext>
            </a:extLst>
          </p:cNvPr>
          <p:cNvSpPr txBox="1"/>
          <p:nvPr/>
        </p:nvSpPr>
        <p:spPr>
          <a:xfrm>
            <a:off x="3619702" y="951706"/>
            <a:ext cx="519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Small</a:t>
            </a:r>
            <a:r>
              <a:rPr lang="pt-BR" dirty="0"/>
              <a:t> </a:t>
            </a:r>
            <a:r>
              <a:rPr lang="pt-BR" dirty="0" err="1"/>
              <a:t>changes</a:t>
            </a:r>
            <a:r>
              <a:rPr lang="pt-BR" dirty="0"/>
              <a:t> in </a:t>
            </a:r>
            <a:r>
              <a:rPr lang="pt-BR" dirty="0" err="1"/>
              <a:t>symmetric</a:t>
            </a:r>
            <a:r>
              <a:rPr lang="pt-BR" dirty="0"/>
              <a:t> mooring </a:t>
            </a:r>
            <a:r>
              <a:rPr lang="pt-BR" dirty="0" err="1"/>
              <a:t>arrangement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683ACA4B-C5BE-42BC-97C8-046E6CB1D3F8}"/>
              </a:ext>
            </a:extLst>
          </p:cNvPr>
          <p:cNvSpPr txBox="1"/>
          <p:nvPr/>
        </p:nvSpPr>
        <p:spPr>
          <a:xfrm>
            <a:off x="272834" y="3244334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179.76 º</a:t>
            </a:r>
          </a:p>
        </p:txBody>
      </p:sp>
    </p:spTree>
    <p:extLst>
      <p:ext uri="{BB962C8B-B14F-4D97-AF65-F5344CB8AC3E}">
        <p14:creationId xmlns:p14="http://schemas.microsoft.com/office/powerpoint/2010/main" val="18481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FBE3AFAF-4C9F-4C60-92BC-F78A2E8E7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94" y="1245697"/>
            <a:ext cx="5760000" cy="4320366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37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20765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a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(L/D=0.4)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CE976F41-D4D7-43FF-B140-9B51C1945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213" y="1836724"/>
            <a:ext cx="3728088" cy="3184552"/>
          </a:xfrm>
          <a:prstGeom prst="rect">
            <a:avLst/>
          </a:prstGeom>
        </p:spPr>
      </p:pic>
      <p:sp>
        <p:nvSpPr>
          <p:cNvPr id="13" name="Espaço Reservado para Rodapé 1">
            <a:extLst>
              <a:ext uri="{FF2B5EF4-FFF2-40B4-BE49-F238E27FC236}">
                <a16:creationId xmlns:a16="http://schemas.microsoft.com/office/drawing/2014/main" xmlns="" id="{C6AB92ED-1060-49EB-B06F-855864FB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2F9B5A2-8C2D-40D4-A77E-7492282B7361}"/>
              </a:ext>
            </a:extLst>
          </p:cNvPr>
          <p:cNvSpPr txBox="1"/>
          <p:nvPr/>
        </p:nvSpPr>
        <p:spPr>
          <a:xfrm>
            <a:off x="5243514" y="5423185"/>
            <a:ext cx="681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Local mooring </a:t>
            </a:r>
            <a:r>
              <a:rPr lang="pt-BR" dirty="0" err="1"/>
              <a:t>stiffness</a:t>
            </a:r>
            <a:r>
              <a:rPr lang="pt-BR" dirty="0"/>
              <a:t> </a:t>
            </a:r>
            <a:r>
              <a:rPr lang="pt-BR" dirty="0" err="1"/>
              <a:t>matrix</a:t>
            </a:r>
            <a:r>
              <a:rPr lang="pt-BR" dirty="0"/>
              <a:t> as </a:t>
            </a:r>
            <a:r>
              <a:rPr lang="pt-BR" dirty="0" err="1"/>
              <a:t>function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platform</a:t>
            </a:r>
            <a:r>
              <a:rPr lang="pt-BR" dirty="0"/>
              <a:t> offset (% </a:t>
            </a:r>
            <a:r>
              <a:rPr lang="pt-BR" dirty="0" err="1"/>
              <a:t>depth</a:t>
            </a:r>
            <a:r>
              <a:rPr lang="pt-BR" dirty="0"/>
              <a:t>) </a:t>
            </a:r>
            <a:r>
              <a:rPr lang="pt-BR" dirty="0" err="1">
                <a:solidFill>
                  <a:srgbClr val="FF0000"/>
                </a:solidFill>
              </a:rPr>
              <a:t>at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yaw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angle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i="1" dirty="0">
                <a:solidFill>
                  <a:srgbClr val="FF0000"/>
                </a:solidFill>
                <a:latin typeface="Symbol" panose="05050102010706020507" pitchFamily="18" charset="2"/>
              </a:rPr>
              <a:t>Y </a:t>
            </a:r>
            <a:r>
              <a:rPr lang="pt-BR" dirty="0">
                <a:solidFill>
                  <a:srgbClr val="FF0000"/>
                </a:solidFill>
              </a:rPr>
              <a:t>=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pt-BR" i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7204571-CD8F-4946-AE6B-B12F134F2619}"/>
              </a:ext>
            </a:extLst>
          </p:cNvPr>
          <p:cNvSpPr txBox="1"/>
          <p:nvPr/>
        </p:nvSpPr>
        <p:spPr>
          <a:xfrm>
            <a:off x="5471650" y="4498258"/>
            <a:ext cx="218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kN</a:t>
            </a:r>
            <a:r>
              <a:rPr lang="pt-BR" dirty="0"/>
              <a:t>, m</a:t>
            </a:r>
          </a:p>
        </p:txBody>
      </p:sp>
    </p:spTree>
    <p:extLst>
      <p:ext uri="{BB962C8B-B14F-4D97-AF65-F5344CB8AC3E}">
        <p14:creationId xmlns:p14="http://schemas.microsoft.com/office/powerpoint/2010/main" val="39404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38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20765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a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(L/D=0.4)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CE976F41-D4D7-43FF-B140-9B51C194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13" y="1836724"/>
            <a:ext cx="3728088" cy="3184552"/>
          </a:xfrm>
          <a:prstGeom prst="rect">
            <a:avLst/>
          </a:prstGeom>
        </p:spPr>
      </p:pic>
      <p:sp>
        <p:nvSpPr>
          <p:cNvPr id="13" name="Espaço Reservado para Rodapé 1">
            <a:extLst>
              <a:ext uri="{FF2B5EF4-FFF2-40B4-BE49-F238E27FC236}">
                <a16:creationId xmlns:a16="http://schemas.microsoft.com/office/drawing/2014/main" xmlns="" id="{C6AB92ED-1060-49EB-B06F-855864FB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6FA85A8-D281-4D75-BB36-61C14FA2E3CC}"/>
              </a:ext>
            </a:extLst>
          </p:cNvPr>
          <p:cNvSpPr txBox="1"/>
          <p:nvPr/>
        </p:nvSpPr>
        <p:spPr>
          <a:xfrm>
            <a:off x="5243514" y="5408897"/>
            <a:ext cx="681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Natural </a:t>
            </a:r>
            <a:r>
              <a:rPr lang="pt-BR" dirty="0" err="1"/>
              <a:t>periods</a:t>
            </a:r>
            <a:r>
              <a:rPr lang="pt-BR" dirty="0"/>
              <a:t> as </a:t>
            </a:r>
            <a:r>
              <a:rPr lang="pt-BR" dirty="0" err="1"/>
              <a:t>function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platform</a:t>
            </a:r>
            <a:r>
              <a:rPr lang="pt-BR" dirty="0"/>
              <a:t> offset (% </a:t>
            </a:r>
            <a:r>
              <a:rPr lang="pt-BR" dirty="0" err="1"/>
              <a:t>depth</a:t>
            </a:r>
            <a:r>
              <a:rPr lang="pt-BR" dirty="0"/>
              <a:t>)</a:t>
            </a:r>
          </a:p>
          <a:p>
            <a:pPr algn="ctr"/>
            <a:r>
              <a:rPr lang="pt-BR" dirty="0" err="1">
                <a:solidFill>
                  <a:srgbClr val="FF0000"/>
                </a:solidFill>
              </a:rPr>
              <a:t>at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yaw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angle</a:t>
            </a:r>
            <a:r>
              <a:rPr lang="pt-BR" i="1" dirty="0" err="1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pt-BR" i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=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pt-BR" i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664A584-1AD4-49D2-8783-A73BF4814C92}"/>
              </a:ext>
            </a:extLst>
          </p:cNvPr>
          <p:cNvSpPr txBox="1"/>
          <p:nvPr/>
        </p:nvSpPr>
        <p:spPr>
          <a:xfrm>
            <a:off x="3719717" y="1194597"/>
            <a:ext cx="519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Small</a:t>
            </a:r>
            <a:r>
              <a:rPr lang="pt-BR" dirty="0"/>
              <a:t> </a:t>
            </a:r>
            <a:r>
              <a:rPr lang="pt-BR" dirty="0" err="1"/>
              <a:t>changes</a:t>
            </a:r>
            <a:r>
              <a:rPr lang="pt-BR" dirty="0"/>
              <a:t> in </a:t>
            </a:r>
            <a:r>
              <a:rPr lang="pt-BR" dirty="0" err="1"/>
              <a:t>symmetric</a:t>
            </a:r>
            <a:r>
              <a:rPr lang="pt-BR" dirty="0"/>
              <a:t> mooring </a:t>
            </a:r>
            <a:r>
              <a:rPr lang="pt-BR" dirty="0" err="1"/>
              <a:t>arrangement</a:t>
            </a:r>
            <a:endParaRPr lang="pt-BR" dirty="0"/>
          </a:p>
        </p:txBody>
      </p:sp>
      <p:pic>
        <p:nvPicPr>
          <p:cNvPr id="7" name="Imagem 6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4C11813C-F01B-4F73-953D-6CB19EB6A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89" y="1614516"/>
            <a:ext cx="7200000" cy="36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39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20765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a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(L/D=0.4)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7D3E13B-1BF3-4F5D-8A47-4520D3545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853" y="821701"/>
            <a:ext cx="8416293" cy="5534649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C0FE1E16-0BAE-40EC-BB3B-A478B8CD8128}"/>
              </a:ext>
            </a:extLst>
          </p:cNvPr>
          <p:cNvGrpSpPr/>
          <p:nvPr/>
        </p:nvGrpSpPr>
        <p:grpSpPr>
          <a:xfrm>
            <a:off x="211127" y="3446150"/>
            <a:ext cx="1662858" cy="977806"/>
            <a:chOff x="211127" y="3446150"/>
            <a:chExt cx="1662858" cy="977806"/>
          </a:xfrm>
        </p:grpSpPr>
        <p:sp>
          <p:nvSpPr>
            <p:cNvPr id="9" name="Seta: para a Direita 8">
              <a:extLst>
                <a:ext uri="{FF2B5EF4-FFF2-40B4-BE49-F238E27FC236}">
                  <a16:creationId xmlns:a16="http://schemas.microsoft.com/office/drawing/2014/main" xmlns="" id="{9383B55A-FB37-4AE4-B90F-98931F2A33D0}"/>
                </a:ext>
              </a:extLst>
            </p:cNvPr>
            <p:cNvSpPr/>
            <p:nvPr/>
          </p:nvSpPr>
          <p:spPr>
            <a:xfrm>
              <a:off x="578902" y="3446150"/>
              <a:ext cx="728663" cy="285750"/>
            </a:xfrm>
            <a:prstGeom prst="rightArrow">
              <a:avLst/>
            </a:prstGeom>
            <a:noFill/>
            <a:ln w="28575">
              <a:solidFill>
                <a:srgbClr val="0408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5B2C2B27-DF63-4594-BC1A-D9540AC05270}"/>
                </a:ext>
              </a:extLst>
            </p:cNvPr>
            <p:cNvSpPr txBox="1"/>
            <p:nvPr/>
          </p:nvSpPr>
          <p:spPr>
            <a:xfrm>
              <a:off x="211127" y="3777625"/>
              <a:ext cx="16628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0408BC"/>
                  </a:solidFill>
                </a:rPr>
                <a:t>Linear mooring </a:t>
              </a:r>
              <a:r>
                <a:rPr lang="pt-BR" b="1" i="1" dirty="0">
                  <a:solidFill>
                    <a:srgbClr val="0408BC"/>
                  </a:solidFill>
                  <a:latin typeface="Symbol" panose="05050102010706020507" pitchFamily="18" charset="2"/>
                </a:rPr>
                <a:t>a </a:t>
              </a:r>
              <a:r>
                <a:rPr lang="pt-BR" dirty="0">
                  <a:solidFill>
                    <a:srgbClr val="0408BC"/>
                  </a:solidFill>
                </a:rPr>
                <a:t>= 0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13E08D16-3546-49ED-AF4C-F28961371524}"/>
              </a:ext>
            </a:extLst>
          </p:cNvPr>
          <p:cNvGrpSpPr/>
          <p:nvPr/>
        </p:nvGrpSpPr>
        <p:grpSpPr>
          <a:xfrm>
            <a:off x="10383397" y="3446150"/>
            <a:ext cx="1676035" cy="1003639"/>
            <a:chOff x="10529833" y="3446150"/>
            <a:chExt cx="1676035" cy="1003639"/>
          </a:xfrm>
        </p:grpSpPr>
        <p:sp>
          <p:nvSpPr>
            <p:cNvPr id="12" name="Seta: para a Direita 11">
              <a:extLst>
                <a:ext uri="{FF2B5EF4-FFF2-40B4-BE49-F238E27FC236}">
                  <a16:creationId xmlns:a16="http://schemas.microsoft.com/office/drawing/2014/main" xmlns="" id="{5A199569-FB06-4201-8A95-D2DA431ED90E}"/>
                </a:ext>
              </a:extLst>
            </p:cNvPr>
            <p:cNvSpPr/>
            <p:nvPr/>
          </p:nvSpPr>
          <p:spPr>
            <a:xfrm flipH="1">
              <a:off x="10897608" y="3446150"/>
              <a:ext cx="728663" cy="285750"/>
            </a:xfrm>
            <a:prstGeom prst="rightArrow">
              <a:avLst/>
            </a:prstGeom>
            <a:noFill/>
            <a:ln w="19050">
              <a:solidFill>
                <a:srgbClr val="0408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39750B4C-F9F0-425C-B72B-E63B69D0D119}"/>
                </a:ext>
              </a:extLst>
            </p:cNvPr>
            <p:cNvSpPr txBox="1"/>
            <p:nvPr/>
          </p:nvSpPr>
          <p:spPr>
            <a:xfrm>
              <a:off x="10529833" y="3803458"/>
              <a:ext cx="16760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0408BC"/>
                  </a:solidFill>
                </a:rPr>
                <a:t>Linear mooring </a:t>
              </a:r>
              <a:r>
                <a:rPr lang="pt-BR" b="1" i="1" dirty="0">
                  <a:solidFill>
                    <a:srgbClr val="0408BC"/>
                  </a:solidFill>
                  <a:latin typeface="Symbol" panose="05050102010706020507" pitchFamily="18" charset="2"/>
                </a:rPr>
                <a:t>a </a:t>
              </a:r>
              <a:r>
                <a:rPr lang="pt-BR" dirty="0">
                  <a:solidFill>
                    <a:srgbClr val="0408BC"/>
                  </a:solidFill>
                </a:rPr>
                <a:t>= </a:t>
              </a:r>
              <a:r>
                <a:rPr lang="pt-BR" b="1" i="1" dirty="0">
                  <a:solidFill>
                    <a:srgbClr val="0408BC"/>
                  </a:solidFill>
                  <a:latin typeface="Symbol" panose="05050102010706020507" pitchFamily="18" charset="2"/>
                </a:rPr>
                <a:t>p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1AAACE6E-75A5-45D9-8162-4494532E6ADB}"/>
              </a:ext>
            </a:extLst>
          </p:cNvPr>
          <p:cNvGrpSpPr/>
          <p:nvPr/>
        </p:nvGrpSpPr>
        <p:grpSpPr>
          <a:xfrm>
            <a:off x="10154196" y="1896897"/>
            <a:ext cx="2093391" cy="939936"/>
            <a:chOff x="10304146" y="1929941"/>
            <a:chExt cx="2093391" cy="939936"/>
          </a:xfrm>
        </p:grpSpPr>
        <p:sp>
          <p:nvSpPr>
            <p:cNvPr id="11" name="Seta: para a Direita 10">
              <a:extLst>
                <a:ext uri="{FF2B5EF4-FFF2-40B4-BE49-F238E27FC236}">
                  <a16:creationId xmlns:a16="http://schemas.microsoft.com/office/drawing/2014/main" xmlns="" id="{D36EB87C-F312-451E-A48C-4A8B90B4D035}"/>
                </a:ext>
              </a:extLst>
            </p:cNvPr>
            <p:cNvSpPr/>
            <p:nvPr/>
          </p:nvSpPr>
          <p:spPr>
            <a:xfrm flipH="1">
              <a:off x="10874911" y="2584127"/>
              <a:ext cx="728663" cy="285750"/>
            </a:xfrm>
            <a:prstGeom prst="rightArrow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214BEF8F-6342-4BBD-A20F-FAB4420B748A}"/>
                </a:ext>
              </a:extLst>
            </p:cNvPr>
            <p:cNvSpPr txBox="1"/>
            <p:nvPr/>
          </p:nvSpPr>
          <p:spPr>
            <a:xfrm>
              <a:off x="10304146" y="1929941"/>
              <a:ext cx="2093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err="1">
                  <a:solidFill>
                    <a:srgbClr val="FF0000"/>
                  </a:solidFill>
                </a:rPr>
                <a:t>Nonlinear</a:t>
              </a:r>
              <a:r>
                <a:rPr lang="pt-BR" dirty="0">
                  <a:solidFill>
                    <a:srgbClr val="FF0000"/>
                  </a:solidFill>
                </a:rPr>
                <a:t> mooring </a:t>
              </a:r>
              <a:r>
                <a:rPr lang="pt-BR" b="1" i="1" dirty="0">
                  <a:solidFill>
                    <a:srgbClr val="FF0000"/>
                  </a:solidFill>
                  <a:latin typeface="Symbol" panose="05050102010706020507" pitchFamily="18" charset="2"/>
                </a:rPr>
                <a:t>a </a:t>
              </a:r>
              <a:r>
                <a:rPr lang="pt-BR" dirty="0">
                  <a:solidFill>
                    <a:srgbClr val="FF0000"/>
                  </a:solidFill>
                </a:rPr>
                <a:t>= </a:t>
              </a:r>
              <a:r>
                <a:rPr lang="pt-BR" b="1" i="1" dirty="0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0250FE93-66FD-40CD-BC20-EDEA2379DC7E}"/>
              </a:ext>
            </a:extLst>
          </p:cNvPr>
          <p:cNvGrpSpPr/>
          <p:nvPr/>
        </p:nvGrpSpPr>
        <p:grpSpPr>
          <a:xfrm>
            <a:off x="-13869" y="1929941"/>
            <a:ext cx="2093392" cy="939936"/>
            <a:chOff x="-13869" y="1929941"/>
            <a:chExt cx="2093392" cy="939936"/>
          </a:xfrm>
        </p:grpSpPr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xmlns="" id="{C078C250-20E2-4995-AB0B-FD88D180634A}"/>
                </a:ext>
              </a:extLst>
            </p:cNvPr>
            <p:cNvSpPr/>
            <p:nvPr/>
          </p:nvSpPr>
          <p:spPr>
            <a:xfrm>
              <a:off x="565727" y="2584127"/>
              <a:ext cx="728663" cy="285750"/>
            </a:xfrm>
            <a:prstGeom prst="rightArrow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F839D470-68CD-4197-AF2C-588AF094F094}"/>
                </a:ext>
              </a:extLst>
            </p:cNvPr>
            <p:cNvSpPr txBox="1"/>
            <p:nvPr/>
          </p:nvSpPr>
          <p:spPr>
            <a:xfrm>
              <a:off x="-13869" y="1929941"/>
              <a:ext cx="2093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err="1">
                  <a:solidFill>
                    <a:srgbClr val="FF0000"/>
                  </a:solidFill>
                </a:rPr>
                <a:t>Nonlinear</a:t>
              </a:r>
              <a:r>
                <a:rPr lang="pt-BR" dirty="0">
                  <a:solidFill>
                    <a:srgbClr val="FF0000"/>
                  </a:solidFill>
                </a:rPr>
                <a:t> mooring </a:t>
              </a:r>
              <a:r>
                <a:rPr lang="pt-BR" b="1" i="1" dirty="0">
                  <a:solidFill>
                    <a:srgbClr val="FF0000"/>
                  </a:solidFill>
                  <a:latin typeface="Symbol" panose="05050102010706020507" pitchFamily="18" charset="2"/>
                </a:rPr>
                <a:t>a </a:t>
              </a:r>
              <a:r>
                <a:rPr lang="pt-BR" dirty="0">
                  <a:solidFill>
                    <a:srgbClr val="FF0000"/>
                  </a:solidFill>
                </a:rPr>
                <a:t>= </a:t>
              </a:r>
              <a:r>
                <a:rPr lang="pt-BR" b="1" i="1" dirty="0">
                  <a:solidFill>
                    <a:srgbClr val="FF0000"/>
                  </a:solidFill>
                  <a:latin typeface="Symbol" panose="05050102010706020507" pitchFamily="18" charset="2"/>
                </a:rPr>
                <a:t>0</a:t>
              </a:r>
            </a:p>
          </p:txBody>
        </p:sp>
      </p:grpSp>
      <p:sp>
        <p:nvSpPr>
          <p:cNvPr id="29" name="Espaço Reservado para Rodapé 1">
            <a:extLst>
              <a:ext uri="{FF2B5EF4-FFF2-40B4-BE49-F238E27FC236}">
                <a16:creationId xmlns:a16="http://schemas.microsoft.com/office/drawing/2014/main" xmlns="" id="{8C90B01D-BA62-4DD6-A32E-BDECFDFD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35011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36403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MonoBr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trajectories and dynamic response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5BD73F0-9935-45D7-8770-22CCCB53C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22" y="1066745"/>
            <a:ext cx="4371975" cy="43033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7F26D55-FCF4-484E-878B-A522EE430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12" y="1974504"/>
            <a:ext cx="7076123" cy="2696528"/>
          </a:xfrm>
          <a:prstGeom prst="rect">
            <a:avLst/>
          </a:prstGeom>
        </p:spPr>
      </p:pic>
      <p:sp>
        <p:nvSpPr>
          <p:cNvPr id="8" name="Espaço Reservado para Rodapé 1">
            <a:extLst>
              <a:ext uri="{FF2B5EF4-FFF2-40B4-BE49-F238E27FC236}">
                <a16:creationId xmlns:a16="http://schemas.microsoft.com/office/drawing/2014/main" xmlns="" id="{74D3996D-0CF7-418F-9CAF-80019794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1C732F1-7A95-4139-B3D4-6467FBE4F74F}"/>
              </a:ext>
            </a:extLst>
          </p:cNvPr>
          <p:cNvSpPr txBox="1"/>
          <p:nvPr/>
        </p:nvSpPr>
        <p:spPr>
          <a:xfrm>
            <a:off x="4521982" y="5188895"/>
            <a:ext cx="6605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/>
              <a:t>MonoBR</a:t>
            </a:r>
            <a:r>
              <a:rPr lang="pt-BR" sz="1600" b="1" dirty="0"/>
              <a:t>, Experimental </a:t>
            </a:r>
            <a:r>
              <a:rPr lang="pt-BR" sz="1600" b="1" dirty="0" smtClean="0"/>
              <a:t>data</a:t>
            </a:r>
          </a:p>
          <a:p>
            <a:pPr algn="ctr"/>
            <a:r>
              <a:rPr lang="pt-BR" sz="1600" b="1" dirty="0" smtClean="0"/>
              <a:t>Gonçalves</a:t>
            </a:r>
            <a:r>
              <a:rPr lang="pt-BR" sz="1600" b="1" dirty="0"/>
              <a:t>, R.T., PhD </a:t>
            </a:r>
            <a:r>
              <a:rPr lang="pt-BR" sz="1600" b="1" dirty="0" err="1"/>
              <a:t>Thesis</a:t>
            </a:r>
            <a:r>
              <a:rPr lang="pt-BR" sz="1600" b="1" dirty="0"/>
              <a:t>, </a:t>
            </a:r>
            <a:r>
              <a:rPr lang="pt-BR" sz="1600" b="1" dirty="0" smtClean="0"/>
              <a:t>2013;</a:t>
            </a:r>
          </a:p>
          <a:p>
            <a:pPr algn="ctr"/>
            <a:r>
              <a:rPr lang="pt-BR" sz="1600" b="1" dirty="0" smtClean="0"/>
              <a:t>Gonçalves </a:t>
            </a:r>
            <a:r>
              <a:rPr lang="pt-BR" sz="1600" b="1" dirty="0" smtClean="0"/>
              <a:t>et al </a:t>
            </a:r>
            <a:r>
              <a:rPr lang="pt-BR" sz="1600" b="1" dirty="0" smtClean="0"/>
              <a:t>2010, J </a:t>
            </a:r>
            <a:r>
              <a:rPr lang="pt-BR" sz="1600" b="1" dirty="0" smtClean="0"/>
              <a:t>Offshore </a:t>
            </a:r>
            <a:r>
              <a:rPr lang="pt-BR" sz="1600" b="1" dirty="0" err="1" smtClean="0"/>
              <a:t>Mech</a:t>
            </a:r>
            <a:r>
              <a:rPr lang="pt-BR" sz="1600" b="1" dirty="0" smtClean="0"/>
              <a:t> and </a:t>
            </a:r>
            <a:r>
              <a:rPr lang="pt-BR" sz="1600" b="1" dirty="0" err="1" smtClean="0"/>
              <a:t>Arctic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Engineering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739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40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20765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a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(L/D=0.4)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0EF24DF8-0F23-45BF-99AD-7A04C332ABE9}"/>
              </a:ext>
            </a:extLst>
          </p:cNvPr>
          <p:cNvGrpSpPr/>
          <p:nvPr/>
        </p:nvGrpSpPr>
        <p:grpSpPr>
          <a:xfrm>
            <a:off x="2946245" y="1722085"/>
            <a:ext cx="6396460" cy="3184552"/>
            <a:chOff x="2946245" y="1722085"/>
            <a:chExt cx="6396460" cy="3184552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xmlns="" id="{CE976F41-D4D7-43FF-B140-9B51C1945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1001" y="1722085"/>
              <a:ext cx="3728088" cy="3184552"/>
            </a:xfrm>
            <a:prstGeom prst="rect">
              <a:avLst/>
            </a:prstGeom>
          </p:spPr>
        </p:pic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xmlns="" id="{20E33CFA-4319-4F4F-92B6-6D913A12677B}"/>
                </a:ext>
              </a:extLst>
            </p:cNvPr>
            <p:cNvGrpSpPr/>
            <p:nvPr/>
          </p:nvGrpSpPr>
          <p:grpSpPr>
            <a:xfrm>
              <a:off x="2946245" y="3195003"/>
              <a:ext cx="1464211" cy="700807"/>
              <a:chOff x="211127" y="3446150"/>
              <a:chExt cx="1464211" cy="700807"/>
            </a:xfrm>
          </p:grpSpPr>
          <p:sp>
            <p:nvSpPr>
              <p:cNvPr id="24" name="Seta: para a Direita 23">
                <a:extLst>
                  <a:ext uri="{FF2B5EF4-FFF2-40B4-BE49-F238E27FC236}">
                    <a16:creationId xmlns:a16="http://schemas.microsoft.com/office/drawing/2014/main" xmlns="" id="{3FB18C66-7330-4D14-9502-CEF638A153BD}"/>
                  </a:ext>
                </a:extLst>
              </p:cNvPr>
              <p:cNvSpPr/>
              <p:nvPr/>
            </p:nvSpPr>
            <p:spPr>
              <a:xfrm>
                <a:off x="578902" y="3446150"/>
                <a:ext cx="728663" cy="285750"/>
              </a:xfrm>
              <a:prstGeom prst="rightArrow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xmlns="" id="{A2111E4F-049F-4847-B592-F87045CB1DB8}"/>
                  </a:ext>
                </a:extLst>
              </p:cNvPr>
              <p:cNvSpPr txBox="1"/>
              <p:nvPr/>
            </p:nvSpPr>
            <p:spPr>
              <a:xfrm>
                <a:off x="211127" y="3777625"/>
                <a:ext cx="1464211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i="1" dirty="0">
                    <a:latin typeface="Symbol" panose="05050102010706020507" pitchFamily="18" charset="2"/>
                  </a:rPr>
                  <a:t>a </a:t>
                </a:r>
                <a:r>
                  <a:rPr lang="pt-BR" dirty="0"/>
                  <a:t>= 0</a:t>
                </a:r>
              </a:p>
            </p:txBody>
          </p:sp>
        </p:grpSp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xmlns="" id="{5D2BE2BC-C3B2-4FF3-92AB-B1327EB6B20F}"/>
                </a:ext>
              </a:extLst>
            </p:cNvPr>
            <p:cNvGrpSpPr/>
            <p:nvPr/>
          </p:nvGrpSpPr>
          <p:grpSpPr>
            <a:xfrm>
              <a:off x="7878494" y="3152718"/>
              <a:ext cx="1464211" cy="726640"/>
              <a:chOff x="10529833" y="3446150"/>
              <a:chExt cx="1464211" cy="726640"/>
            </a:xfrm>
          </p:grpSpPr>
          <p:sp>
            <p:nvSpPr>
              <p:cNvPr id="27" name="Seta: para a Direita 26">
                <a:extLst>
                  <a:ext uri="{FF2B5EF4-FFF2-40B4-BE49-F238E27FC236}">
                    <a16:creationId xmlns:a16="http://schemas.microsoft.com/office/drawing/2014/main" xmlns="" id="{8D1EB09B-D137-4DFF-8870-907375DE6437}"/>
                  </a:ext>
                </a:extLst>
              </p:cNvPr>
              <p:cNvSpPr/>
              <p:nvPr/>
            </p:nvSpPr>
            <p:spPr>
              <a:xfrm flipH="1">
                <a:off x="10897608" y="3446150"/>
                <a:ext cx="728663" cy="285750"/>
              </a:xfrm>
              <a:prstGeom prst="rightArrow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xmlns="" id="{7DD0C271-3C44-4E13-AB0F-802D39A8D9E1}"/>
                  </a:ext>
                </a:extLst>
              </p:cNvPr>
              <p:cNvSpPr txBox="1"/>
              <p:nvPr/>
            </p:nvSpPr>
            <p:spPr>
              <a:xfrm>
                <a:off x="10529833" y="3803458"/>
                <a:ext cx="1464211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i="1" dirty="0">
                    <a:latin typeface="Symbol" panose="05050102010706020507" pitchFamily="18" charset="2"/>
                  </a:rPr>
                  <a:t>a </a:t>
                </a:r>
                <a:r>
                  <a:rPr lang="pt-BR" dirty="0"/>
                  <a:t>= </a:t>
                </a:r>
                <a:r>
                  <a:rPr lang="pt-BR" i="1" dirty="0">
                    <a:latin typeface="Symbol" panose="05050102010706020507" pitchFamily="18" charset="2"/>
                  </a:rPr>
                  <a:t>p</a:t>
                </a:r>
              </a:p>
            </p:txBody>
          </p:sp>
        </p:grpSp>
      </p:grpSp>
      <p:sp>
        <p:nvSpPr>
          <p:cNvPr id="13" name="Espaço Reservado para Rodapé 1">
            <a:extLst>
              <a:ext uri="{FF2B5EF4-FFF2-40B4-BE49-F238E27FC236}">
                <a16:creationId xmlns:a16="http://schemas.microsoft.com/office/drawing/2014/main" xmlns="" id="{C6AB92ED-1060-49EB-B06F-855864FB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26967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41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20765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a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(L/D=0.4)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1E27E7C3-35DD-4A65-84A4-14DC1E982F5E}"/>
              </a:ext>
            </a:extLst>
          </p:cNvPr>
          <p:cNvGrpSpPr/>
          <p:nvPr/>
        </p:nvGrpSpPr>
        <p:grpSpPr>
          <a:xfrm>
            <a:off x="930059" y="1603186"/>
            <a:ext cx="10725117" cy="4127073"/>
            <a:chOff x="930059" y="1770921"/>
            <a:chExt cx="10725117" cy="4127073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xmlns="" id="{D7C35A05-DCD9-4B14-A189-28D3124ED9A1}"/>
                </a:ext>
              </a:extLst>
            </p:cNvPr>
            <p:cNvGrpSpPr/>
            <p:nvPr/>
          </p:nvGrpSpPr>
          <p:grpSpPr>
            <a:xfrm>
              <a:off x="930059" y="1770921"/>
              <a:ext cx="10725117" cy="3114719"/>
              <a:chOff x="930059" y="1770921"/>
              <a:chExt cx="10725117" cy="3114719"/>
            </a:xfrm>
          </p:grpSpPr>
          <p:pic>
            <p:nvPicPr>
              <p:cNvPr id="4" name="Imagem 3">
                <a:extLst>
                  <a:ext uri="{FF2B5EF4-FFF2-40B4-BE49-F238E27FC236}">
                    <a16:creationId xmlns:a16="http://schemas.microsoft.com/office/drawing/2014/main" xmlns="" id="{EB850F3A-C181-4857-989D-D85F54636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0059" y="1770921"/>
                <a:ext cx="3575039" cy="2745387"/>
              </a:xfrm>
              <a:prstGeom prst="rect">
                <a:avLst/>
              </a:prstGeom>
            </p:spPr>
          </p:pic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xmlns="" id="{3A414E6A-733E-4C63-80B6-4CAB96FC0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5098" y="1770921"/>
                <a:ext cx="3575039" cy="2745387"/>
              </a:xfrm>
              <a:prstGeom prst="rect">
                <a:avLst/>
              </a:prstGeom>
            </p:spPr>
          </p:pic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xmlns="" id="{F6057562-58FE-4044-8B0B-E906082B0D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80137" y="1770921"/>
                <a:ext cx="3575039" cy="2745387"/>
              </a:xfrm>
              <a:prstGeom prst="rect">
                <a:avLst/>
              </a:prstGeom>
            </p:spPr>
          </p:pic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xmlns="" id="{99D8A411-5EE5-4FB2-A9E8-D2FF54CA03C0}"/>
                  </a:ext>
                </a:extLst>
              </p:cNvPr>
              <p:cNvSpPr txBox="1"/>
              <p:nvPr/>
            </p:nvSpPr>
            <p:spPr>
              <a:xfrm>
                <a:off x="2467548" y="4516308"/>
                <a:ext cx="500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(a)</a:t>
                </a: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xmlns="" id="{515C94A7-0F0F-4AE3-8AD2-FD99E163203F}"/>
                  </a:ext>
                </a:extLst>
              </p:cNvPr>
              <p:cNvSpPr txBox="1"/>
              <p:nvPr/>
            </p:nvSpPr>
            <p:spPr>
              <a:xfrm>
                <a:off x="6059254" y="4516308"/>
                <a:ext cx="500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(b)</a:t>
                </a: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xmlns="" id="{F6A02AD4-50AC-4068-B7B2-B20CF7616C4E}"/>
                  </a:ext>
                </a:extLst>
              </p:cNvPr>
              <p:cNvSpPr txBox="1"/>
              <p:nvPr/>
            </p:nvSpPr>
            <p:spPr>
              <a:xfrm>
                <a:off x="9634293" y="4516308"/>
                <a:ext cx="500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(c)</a:t>
                </a:r>
              </a:p>
            </p:txBody>
          </p:sp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D1650261-1416-4DA2-9B7F-5C6E9A446475}"/>
                </a:ext>
              </a:extLst>
            </p:cNvPr>
            <p:cNvSpPr txBox="1"/>
            <p:nvPr/>
          </p:nvSpPr>
          <p:spPr>
            <a:xfrm>
              <a:off x="930059" y="4974664"/>
              <a:ext cx="107251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Figure 7 – Normalized amplitudes and oscillation frequencies, as a function of the reduced velocity.</a:t>
              </a:r>
            </a:p>
            <a:p>
              <a:pPr algn="ctr"/>
              <a:r>
                <a:rPr lang="en-US" b="1" dirty="0"/>
                <a:t>(a): linear mooring model, </a:t>
              </a:r>
              <a:r>
                <a:rPr lang="en-US" b="1" i="1" dirty="0">
                  <a:latin typeface="Symbol" panose="05050102010706020507" pitchFamily="18" charset="2"/>
                </a:rPr>
                <a:t>a</a:t>
              </a:r>
              <a:r>
                <a:rPr lang="en-US" b="1" i="1" dirty="0"/>
                <a:t>  </a:t>
              </a:r>
              <a:r>
                <a:rPr lang="en-US" b="1" dirty="0"/>
                <a:t>= 0, </a:t>
              </a:r>
              <a:r>
                <a:rPr lang="en-US" b="1" i="1" dirty="0">
                  <a:latin typeface="Symbol" panose="05050102010706020507" pitchFamily="18" charset="2"/>
                </a:rPr>
                <a:t>p</a:t>
              </a:r>
              <a:r>
                <a:rPr lang="en-US" b="1" dirty="0"/>
                <a:t>; (b): nonlinear mooring model, </a:t>
              </a:r>
              <a:r>
                <a:rPr lang="en-US" b="1" i="1" dirty="0">
                  <a:latin typeface="Symbol" panose="05050102010706020507" pitchFamily="18" charset="2"/>
                </a:rPr>
                <a:t>a </a:t>
              </a:r>
              <a:r>
                <a:rPr lang="en-US" b="1" i="1" dirty="0"/>
                <a:t> </a:t>
              </a:r>
              <a:r>
                <a:rPr lang="en-US" b="1" dirty="0"/>
                <a:t>= 0; (c): nonlinear mooring model, </a:t>
              </a:r>
              <a:r>
                <a:rPr lang="en-US" b="1" i="1" dirty="0">
                  <a:latin typeface="Symbol" panose="05050102010706020507" pitchFamily="18" charset="2"/>
                </a:rPr>
                <a:t>a </a:t>
              </a:r>
              <a:r>
                <a:rPr lang="en-US" b="1" i="1" dirty="0"/>
                <a:t> </a:t>
              </a:r>
              <a:r>
                <a:rPr lang="en-US" b="1" dirty="0"/>
                <a:t>= </a:t>
              </a:r>
              <a:r>
                <a:rPr lang="en-US" b="1" i="1" dirty="0">
                  <a:latin typeface="Symbol" panose="05050102010706020507" pitchFamily="18" charset="2"/>
                </a:rPr>
                <a:t>p</a:t>
              </a:r>
              <a:r>
                <a:rPr lang="en-US" b="1" dirty="0"/>
                <a:t>.</a:t>
              </a:r>
              <a:endParaRPr lang="pt-BR" b="1" dirty="0"/>
            </a:p>
            <a:p>
              <a:pPr algn="ctr"/>
              <a:endParaRPr lang="pt-BR" dirty="0"/>
            </a:p>
          </p:txBody>
        </p:sp>
      </p:grpSp>
      <p:sp>
        <p:nvSpPr>
          <p:cNvPr id="30" name="Balão de Fala: Oval 29">
            <a:extLst>
              <a:ext uri="{FF2B5EF4-FFF2-40B4-BE49-F238E27FC236}">
                <a16:creationId xmlns:a16="http://schemas.microsoft.com/office/drawing/2014/main" xmlns="" id="{8AA7AC99-7B4B-4F40-9AC4-8FF3C5F20BB9}"/>
              </a:ext>
            </a:extLst>
          </p:cNvPr>
          <p:cNvSpPr/>
          <p:nvPr/>
        </p:nvSpPr>
        <p:spPr>
          <a:xfrm>
            <a:off x="5574607" y="1127741"/>
            <a:ext cx="1259335" cy="547120"/>
          </a:xfrm>
          <a:prstGeom prst="wedgeEllipseCallout">
            <a:avLst>
              <a:gd name="adj1" fmla="val 72127"/>
              <a:gd name="adj2" fmla="val 8977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baseline="-25000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i="1" baseline="-25000" dirty="0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</a:p>
        </p:txBody>
      </p:sp>
      <p:sp>
        <p:nvSpPr>
          <p:cNvPr id="31" name="Balão de Fala: Oval 30">
            <a:extLst>
              <a:ext uri="{FF2B5EF4-FFF2-40B4-BE49-F238E27FC236}">
                <a16:creationId xmlns:a16="http://schemas.microsoft.com/office/drawing/2014/main" xmlns="" id="{BCA78EE4-5575-433D-A816-10C049B734CC}"/>
              </a:ext>
            </a:extLst>
          </p:cNvPr>
          <p:cNvSpPr/>
          <p:nvPr/>
        </p:nvSpPr>
        <p:spPr>
          <a:xfrm>
            <a:off x="7523732" y="1136459"/>
            <a:ext cx="1259335" cy="475098"/>
          </a:xfrm>
          <a:prstGeom prst="wedgeEllipseCallout">
            <a:avLst>
              <a:gd name="adj1" fmla="val -76998"/>
              <a:gd name="adj2" fmla="val 22737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A233F488-B473-40DE-846D-2BD1C9E91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667251"/>
              </p:ext>
            </p:extLst>
          </p:nvPr>
        </p:nvGraphicFramePr>
        <p:xfrm>
          <a:off x="3165475" y="5610225"/>
          <a:ext cx="65373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95" name="Equation" r:id="rId6" imgW="3047760" imgH="190440" progId="Equation.DSMT4">
                  <p:embed/>
                </p:oleObj>
              </mc:Choice>
              <mc:Fallback>
                <p:oleObj name="Equation" r:id="rId6" imgW="3047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65475" y="5610225"/>
                        <a:ext cx="6537325" cy="40798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Espaço Reservado para Rodapé 1">
            <a:extLst>
              <a:ext uri="{FF2B5EF4-FFF2-40B4-BE49-F238E27FC236}">
                <a16:creationId xmlns:a16="http://schemas.microsoft.com/office/drawing/2014/main" xmlns="" id="{071D9127-88BD-44EC-B50B-FA7246C2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36648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42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20765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a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(L/D=0.4)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AF283172-2DDF-459A-B1D2-ACB1E4586D32}"/>
              </a:ext>
            </a:extLst>
          </p:cNvPr>
          <p:cNvGrpSpPr/>
          <p:nvPr/>
        </p:nvGrpSpPr>
        <p:grpSpPr>
          <a:xfrm>
            <a:off x="930059" y="1663336"/>
            <a:ext cx="10725117" cy="4066923"/>
            <a:chOff x="930059" y="1663336"/>
            <a:chExt cx="10725117" cy="4066923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99D8A411-5EE5-4FB2-A9E8-D2FF54CA03C0}"/>
                </a:ext>
              </a:extLst>
            </p:cNvPr>
            <p:cNvSpPr txBox="1"/>
            <p:nvPr/>
          </p:nvSpPr>
          <p:spPr>
            <a:xfrm>
              <a:off x="2467548" y="4348573"/>
              <a:ext cx="500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(a)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xmlns="" id="{515C94A7-0F0F-4AE3-8AD2-FD99E163203F}"/>
                </a:ext>
              </a:extLst>
            </p:cNvPr>
            <p:cNvSpPr txBox="1"/>
            <p:nvPr/>
          </p:nvSpPr>
          <p:spPr>
            <a:xfrm>
              <a:off x="6059254" y="4348573"/>
              <a:ext cx="500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(b)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F6A02AD4-50AC-4068-B7B2-B20CF7616C4E}"/>
                </a:ext>
              </a:extLst>
            </p:cNvPr>
            <p:cNvSpPr txBox="1"/>
            <p:nvPr/>
          </p:nvSpPr>
          <p:spPr>
            <a:xfrm>
              <a:off x="9634293" y="4348573"/>
              <a:ext cx="500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(c)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D1650261-1416-4DA2-9B7F-5C6E9A446475}"/>
                </a:ext>
              </a:extLst>
            </p:cNvPr>
            <p:cNvSpPr txBox="1"/>
            <p:nvPr/>
          </p:nvSpPr>
          <p:spPr>
            <a:xfrm>
              <a:off x="930059" y="4806929"/>
              <a:ext cx="107251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Figure 8. Surge, sway and yaw motions. </a:t>
              </a:r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dirty="0">
                  <a:solidFill>
                    <a:srgbClr val="FF0000"/>
                  </a:solidFill>
                </a:rPr>
                <a:t>=0.56m/s; </a:t>
              </a:r>
              <a:r>
                <a:rPr lang="en-US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i="1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dirty="0">
                  <a:solidFill>
                    <a:srgbClr val="FF0000"/>
                  </a:solidFill>
                </a:rPr>
                <a:t>=4.4</a:t>
              </a:r>
              <a:r>
                <a:rPr lang="en-US" b="1" dirty="0"/>
                <a:t>.</a:t>
              </a:r>
            </a:p>
            <a:p>
              <a:pPr algn="ctr"/>
              <a:r>
                <a:rPr lang="en-US" b="1" dirty="0"/>
                <a:t>(a): linear mooring model, </a:t>
              </a:r>
              <a:r>
                <a:rPr lang="en-US" b="1" i="1" dirty="0">
                  <a:latin typeface="Symbol" panose="05050102010706020507" pitchFamily="18" charset="2"/>
                </a:rPr>
                <a:t>a </a:t>
              </a:r>
              <a:r>
                <a:rPr lang="en-US" b="1" i="1" dirty="0"/>
                <a:t> </a:t>
              </a:r>
              <a:r>
                <a:rPr lang="en-US" b="1" dirty="0"/>
                <a:t>= 0, </a:t>
              </a:r>
              <a:r>
                <a:rPr lang="en-US" b="1" i="1" dirty="0">
                  <a:latin typeface="Symbol" panose="05050102010706020507" pitchFamily="18" charset="2"/>
                </a:rPr>
                <a:t>p</a:t>
              </a:r>
              <a:r>
                <a:rPr lang="en-US" b="1" dirty="0"/>
                <a:t>; (b): nonlinear mooring model, </a:t>
              </a:r>
              <a:r>
                <a:rPr lang="en-US" b="1" i="1" dirty="0">
                  <a:latin typeface="Symbol" panose="05050102010706020507" pitchFamily="18" charset="2"/>
                </a:rPr>
                <a:t>a</a:t>
              </a:r>
              <a:r>
                <a:rPr lang="en-US" b="1" i="1" dirty="0"/>
                <a:t>  </a:t>
              </a:r>
              <a:r>
                <a:rPr lang="en-US" b="1" dirty="0"/>
                <a:t>= 0; (c): nonlinear mooring model, </a:t>
              </a:r>
              <a:r>
                <a:rPr lang="en-US" b="1" i="1" dirty="0">
                  <a:latin typeface="Symbol" panose="05050102010706020507" pitchFamily="18" charset="2"/>
                </a:rPr>
                <a:t>a</a:t>
              </a:r>
              <a:r>
                <a:rPr lang="en-US" b="1" i="1" dirty="0"/>
                <a:t>  </a:t>
              </a:r>
              <a:r>
                <a:rPr lang="en-US" b="1" dirty="0"/>
                <a:t>= </a:t>
              </a:r>
              <a:r>
                <a:rPr lang="en-US" b="1" i="1" dirty="0">
                  <a:latin typeface="Symbol" panose="05050102010706020507" pitchFamily="18" charset="2"/>
                </a:rPr>
                <a:t>p</a:t>
              </a:r>
              <a:r>
                <a:rPr lang="en-US" b="1" dirty="0"/>
                <a:t>.</a:t>
              </a:r>
              <a:endParaRPr lang="pt-BR" b="1" dirty="0"/>
            </a:p>
            <a:p>
              <a:pPr algn="ctr"/>
              <a:endParaRPr lang="pt-BR" dirty="0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xmlns="" id="{75AF371F-3075-45A6-8C6C-5341784C8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4347" y="1663336"/>
              <a:ext cx="3474462" cy="2701956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D963FF71-CCA5-4486-981C-603232B56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6615" y="1663336"/>
              <a:ext cx="3474462" cy="2701956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8339A82F-37FE-47EB-8505-97F3327DD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522" y="1663336"/>
              <a:ext cx="3602468" cy="2701956"/>
            </a:xfrm>
            <a:prstGeom prst="rect">
              <a:avLst/>
            </a:prstGeom>
          </p:spPr>
        </p:pic>
      </p:grpSp>
      <p:sp>
        <p:nvSpPr>
          <p:cNvPr id="22" name="Balão de Fala: Oval 21">
            <a:extLst>
              <a:ext uri="{FF2B5EF4-FFF2-40B4-BE49-F238E27FC236}">
                <a16:creationId xmlns:a16="http://schemas.microsoft.com/office/drawing/2014/main" xmlns="" id="{0BE43B09-0113-4F06-AEC1-4A1D9341D993}"/>
              </a:ext>
            </a:extLst>
          </p:cNvPr>
          <p:cNvSpPr/>
          <p:nvPr/>
        </p:nvSpPr>
        <p:spPr>
          <a:xfrm>
            <a:off x="7467137" y="4163173"/>
            <a:ext cx="1962613" cy="554732"/>
          </a:xfrm>
          <a:prstGeom prst="wedgeEllipseCallout">
            <a:avLst>
              <a:gd name="adj1" fmla="val -40550"/>
              <a:gd name="adj2" fmla="val -1239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i="1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Yaw</a:t>
            </a:r>
            <a:r>
              <a:rPr lang="pt-BR" sz="1600" i="1" dirty="0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neglectable</a:t>
            </a:r>
            <a:endParaRPr lang="pt-BR" sz="1600" i="1" dirty="0">
              <a:solidFill>
                <a:srgbClr val="0408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Balão de Fala: Oval 22">
            <a:extLst>
              <a:ext uri="{FF2B5EF4-FFF2-40B4-BE49-F238E27FC236}">
                <a16:creationId xmlns:a16="http://schemas.microsoft.com/office/drawing/2014/main" xmlns="" id="{01FB197F-9D47-48BA-B6A9-B8FD0F0A658B}"/>
              </a:ext>
            </a:extLst>
          </p:cNvPr>
          <p:cNvSpPr/>
          <p:nvPr/>
        </p:nvSpPr>
        <p:spPr>
          <a:xfrm>
            <a:off x="7029770" y="977095"/>
            <a:ext cx="1962613" cy="554732"/>
          </a:xfrm>
          <a:prstGeom prst="wedgeEllipseCallout">
            <a:avLst>
              <a:gd name="adj1" fmla="val -28174"/>
              <a:gd name="adj2" fmla="val 8980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i="1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pt-BR" sz="1600" i="1" dirty="0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oscillations</a:t>
            </a:r>
            <a:endParaRPr lang="pt-BR" sz="1600" i="1" dirty="0">
              <a:solidFill>
                <a:srgbClr val="0408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spaço Reservado para Rodapé 1">
            <a:extLst>
              <a:ext uri="{FF2B5EF4-FFF2-40B4-BE49-F238E27FC236}">
                <a16:creationId xmlns:a16="http://schemas.microsoft.com/office/drawing/2014/main" xmlns="" id="{99B06403-A76D-44A0-AB09-CD88C091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7242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43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20765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a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(L/D=0.4)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42F46893-78D8-426C-BA18-3470C4809700}"/>
              </a:ext>
            </a:extLst>
          </p:cNvPr>
          <p:cNvGrpSpPr/>
          <p:nvPr/>
        </p:nvGrpSpPr>
        <p:grpSpPr>
          <a:xfrm>
            <a:off x="930059" y="1663336"/>
            <a:ext cx="10725117" cy="4066923"/>
            <a:chOff x="930059" y="1663336"/>
            <a:chExt cx="10725117" cy="4066923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32C66C4C-7529-4E97-ADF8-42973B5A1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8715" y="1738583"/>
              <a:ext cx="3602468" cy="2701956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xmlns="" id="{05372AE0-AB61-43FE-8A2E-4AF01196B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6517" y="1738583"/>
              <a:ext cx="3474462" cy="2701956"/>
            </a:xfrm>
            <a:prstGeom prst="rect">
              <a:avLst/>
            </a:prstGeom>
          </p:spPr>
        </p:pic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xmlns="" id="{AF283172-2DDF-459A-B1D2-ACB1E4586D32}"/>
                </a:ext>
              </a:extLst>
            </p:cNvPr>
            <p:cNvGrpSpPr/>
            <p:nvPr/>
          </p:nvGrpSpPr>
          <p:grpSpPr>
            <a:xfrm>
              <a:off x="930059" y="4348573"/>
              <a:ext cx="10725117" cy="1381686"/>
              <a:chOff x="930059" y="4348573"/>
              <a:chExt cx="10725117" cy="1381686"/>
            </a:xfrm>
          </p:grpSpPr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xmlns="" id="{99D8A411-5EE5-4FB2-A9E8-D2FF54CA03C0}"/>
                  </a:ext>
                </a:extLst>
              </p:cNvPr>
              <p:cNvSpPr txBox="1"/>
              <p:nvPr/>
            </p:nvSpPr>
            <p:spPr>
              <a:xfrm>
                <a:off x="2467548" y="4348573"/>
                <a:ext cx="500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(a)</a:t>
                </a: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xmlns="" id="{515C94A7-0F0F-4AE3-8AD2-FD99E163203F}"/>
                  </a:ext>
                </a:extLst>
              </p:cNvPr>
              <p:cNvSpPr txBox="1"/>
              <p:nvPr/>
            </p:nvSpPr>
            <p:spPr>
              <a:xfrm>
                <a:off x="6059254" y="4348573"/>
                <a:ext cx="500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(b)</a:t>
                </a: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xmlns="" id="{F6A02AD4-50AC-4068-B7B2-B20CF7616C4E}"/>
                  </a:ext>
                </a:extLst>
              </p:cNvPr>
              <p:cNvSpPr txBox="1"/>
              <p:nvPr/>
            </p:nvSpPr>
            <p:spPr>
              <a:xfrm>
                <a:off x="9634293" y="4348573"/>
                <a:ext cx="500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(c)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xmlns="" id="{D1650261-1416-4DA2-9B7F-5C6E9A446475}"/>
                  </a:ext>
                </a:extLst>
              </p:cNvPr>
              <p:cNvSpPr txBox="1"/>
              <p:nvPr/>
            </p:nvSpPr>
            <p:spPr>
              <a:xfrm>
                <a:off x="930059" y="4806929"/>
                <a:ext cx="107251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Figure 8. Surge, sway and yaw motions.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dirty="0">
                    <a:solidFill>
                      <a:srgbClr val="FF0000"/>
                    </a:solidFill>
                  </a:rPr>
                  <a:t>=1.28m/s; </a:t>
                </a:r>
                <a:r>
                  <a:rPr lang="en-US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solidFill>
                      <a:srgbClr val="FF0000"/>
                    </a:solidFill>
                  </a:rPr>
                  <a:t>=10.0</a:t>
                </a:r>
                <a:r>
                  <a:rPr lang="en-US" b="1" dirty="0"/>
                  <a:t>.</a:t>
                </a:r>
              </a:p>
              <a:p>
                <a:pPr algn="ctr"/>
                <a:r>
                  <a:rPr lang="en-US" b="1" dirty="0"/>
                  <a:t>(a): linear mooring model, </a:t>
                </a:r>
                <a:r>
                  <a:rPr lang="en-US" b="1" i="1" dirty="0">
                    <a:latin typeface="Symbol" panose="05050102010706020507" pitchFamily="18" charset="2"/>
                  </a:rPr>
                  <a:t>a </a:t>
                </a:r>
                <a:r>
                  <a:rPr lang="en-US" b="1" i="1" dirty="0"/>
                  <a:t> </a:t>
                </a:r>
                <a:r>
                  <a:rPr lang="en-US" b="1" dirty="0"/>
                  <a:t>= 0, </a:t>
                </a:r>
                <a:r>
                  <a:rPr lang="en-US" b="1" i="1" dirty="0">
                    <a:latin typeface="Symbol" panose="05050102010706020507" pitchFamily="18" charset="2"/>
                  </a:rPr>
                  <a:t>p</a:t>
                </a:r>
                <a:r>
                  <a:rPr lang="en-US" b="1" dirty="0"/>
                  <a:t>; (b): nonlinear mooring model, </a:t>
                </a:r>
                <a:r>
                  <a:rPr lang="en-US" b="1" i="1" dirty="0">
                    <a:latin typeface="Symbol" panose="05050102010706020507" pitchFamily="18" charset="2"/>
                  </a:rPr>
                  <a:t>a</a:t>
                </a:r>
                <a:r>
                  <a:rPr lang="en-US" b="1" i="1" dirty="0"/>
                  <a:t>  </a:t>
                </a:r>
                <a:r>
                  <a:rPr lang="en-US" b="1" dirty="0"/>
                  <a:t>= 0; (c): nonlinear mooring model, </a:t>
                </a:r>
                <a:r>
                  <a:rPr lang="en-US" b="1" i="1" dirty="0">
                    <a:latin typeface="Symbol" panose="05050102010706020507" pitchFamily="18" charset="2"/>
                  </a:rPr>
                  <a:t>a</a:t>
                </a:r>
                <a:r>
                  <a:rPr lang="en-US" b="1" i="1" dirty="0"/>
                  <a:t>  </a:t>
                </a:r>
                <a:r>
                  <a:rPr lang="en-US" b="1" dirty="0"/>
                  <a:t>= </a:t>
                </a:r>
                <a:r>
                  <a:rPr lang="en-US" b="1" i="1" dirty="0">
                    <a:latin typeface="Symbol" panose="05050102010706020507" pitchFamily="18" charset="2"/>
                  </a:rPr>
                  <a:t>p</a:t>
                </a:r>
                <a:r>
                  <a:rPr lang="en-US" b="1" dirty="0"/>
                  <a:t>.</a:t>
                </a:r>
                <a:endParaRPr lang="pt-BR" b="1" dirty="0"/>
              </a:p>
              <a:p>
                <a:pPr algn="ctr"/>
                <a:endParaRPr lang="pt-BR" dirty="0"/>
              </a:p>
            </p:txBody>
          </p:sp>
        </p:grp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B3C6F62D-3859-44FC-A637-F02142DED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291" y="1663336"/>
              <a:ext cx="3474462" cy="2701956"/>
            </a:xfrm>
            <a:prstGeom prst="rect">
              <a:avLst/>
            </a:prstGeom>
          </p:spPr>
        </p:pic>
      </p:grpSp>
      <p:sp>
        <p:nvSpPr>
          <p:cNvPr id="19" name="Balão de Fala: Oval 18">
            <a:extLst>
              <a:ext uri="{FF2B5EF4-FFF2-40B4-BE49-F238E27FC236}">
                <a16:creationId xmlns:a16="http://schemas.microsoft.com/office/drawing/2014/main" xmlns="" id="{D0951D7C-37D3-4D96-B965-B657F3BBB9C8}"/>
              </a:ext>
            </a:extLst>
          </p:cNvPr>
          <p:cNvSpPr/>
          <p:nvPr/>
        </p:nvSpPr>
        <p:spPr>
          <a:xfrm>
            <a:off x="7467137" y="4163173"/>
            <a:ext cx="1962613" cy="554732"/>
          </a:xfrm>
          <a:prstGeom prst="wedgeEllipseCallout">
            <a:avLst>
              <a:gd name="adj1" fmla="val -40550"/>
              <a:gd name="adj2" fmla="val -1239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i="1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Yaw</a:t>
            </a:r>
            <a:r>
              <a:rPr lang="pt-BR" sz="1600" i="1" dirty="0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lang="pt-BR" sz="1600" i="1" dirty="0">
              <a:solidFill>
                <a:srgbClr val="0408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Balão de Fala: Oval 22">
            <a:extLst>
              <a:ext uri="{FF2B5EF4-FFF2-40B4-BE49-F238E27FC236}">
                <a16:creationId xmlns:a16="http://schemas.microsoft.com/office/drawing/2014/main" xmlns="" id="{01FB197F-9D47-48BA-B6A9-B8FD0F0A658B}"/>
              </a:ext>
            </a:extLst>
          </p:cNvPr>
          <p:cNvSpPr/>
          <p:nvPr/>
        </p:nvSpPr>
        <p:spPr>
          <a:xfrm>
            <a:off x="7029770" y="977095"/>
            <a:ext cx="1962613" cy="554732"/>
          </a:xfrm>
          <a:prstGeom prst="wedgeEllipseCallout">
            <a:avLst>
              <a:gd name="adj1" fmla="val -33270"/>
              <a:gd name="adj2" fmla="val 12843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i="1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t-BR" sz="1600" i="1" dirty="0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oscillations</a:t>
            </a:r>
            <a:endParaRPr lang="pt-BR" sz="1600" i="1" dirty="0">
              <a:solidFill>
                <a:srgbClr val="0408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spaço Reservado para Rodapé 1">
            <a:extLst>
              <a:ext uri="{FF2B5EF4-FFF2-40B4-BE49-F238E27FC236}">
                <a16:creationId xmlns:a16="http://schemas.microsoft.com/office/drawing/2014/main" xmlns="" id="{2455B857-EDEA-44DB-AE28-140D2C0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309332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44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20765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a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monocolum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(L/D=0.4)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326F1EC1-7AD3-477E-9558-D548D74134F9}"/>
              </a:ext>
            </a:extLst>
          </p:cNvPr>
          <p:cNvGrpSpPr/>
          <p:nvPr/>
        </p:nvGrpSpPr>
        <p:grpSpPr>
          <a:xfrm>
            <a:off x="930059" y="1718057"/>
            <a:ext cx="10725117" cy="4012202"/>
            <a:chOff x="930059" y="1718057"/>
            <a:chExt cx="10725117" cy="4012202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C6F64691-8908-42D4-9B95-0D34923A0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3761" y="1773631"/>
              <a:ext cx="3602468" cy="2701956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F7684B9F-A1CE-4CD0-9822-C8ACDF807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8965" y="1764477"/>
              <a:ext cx="3431031" cy="2701956"/>
            </a:xfrm>
            <a:prstGeom prst="rect">
              <a:avLst/>
            </a:prstGeom>
          </p:spPr>
        </p:pic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xmlns="" id="{AF283172-2DDF-459A-B1D2-ACB1E4586D32}"/>
                </a:ext>
              </a:extLst>
            </p:cNvPr>
            <p:cNvGrpSpPr/>
            <p:nvPr/>
          </p:nvGrpSpPr>
          <p:grpSpPr>
            <a:xfrm>
              <a:off x="930059" y="4348573"/>
              <a:ext cx="10725117" cy="1381686"/>
              <a:chOff x="930059" y="4348573"/>
              <a:chExt cx="10725117" cy="1381686"/>
            </a:xfrm>
          </p:grpSpPr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xmlns="" id="{99D8A411-5EE5-4FB2-A9E8-D2FF54CA03C0}"/>
                  </a:ext>
                </a:extLst>
              </p:cNvPr>
              <p:cNvSpPr txBox="1"/>
              <p:nvPr/>
            </p:nvSpPr>
            <p:spPr>
              <a:xfrm>
                <a:off x="2467548" y="4348573"/>
                <a:ext cx="500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(a)</a:t>
                </a: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xmlns="" id="{515C94A7-0F0F-4AE3-8AD2-FD99E163203F}"/>
                  </a:ext>
                </a:extLst>
              </p:cNvPr>
              <p:cNvSpPr txBox="1"/>
              <p:nvPr/>
            </p:nvSpPr>
            <p:spPr>
              <a:xfrm>
                <a:off x="6059254" y="4348573"/>
                <a:ext cx="500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(b)</a:t>
                </a: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xmlns="" id="{F6A02AD4-50AC-4068-B7B2-B20CF7616C4E}"/>
                  </a:ext>
                </a:extLst>
              </p:cNvPr>
              <p:cNvSpPr txBox="1"/>
              <p:nvPr/>
            </p:nvSpPr>
            <p:spPr>
              <a:xfrm>
                <a:off x="9634293" y="4348573"/>
                <a:ext cx="500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(c)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xmlns="" id="{D1650261-1416-4DA2-9B7F-5C6E9A446475}"/>
                  </a:ext>
                </a:extLst>
              </p:cNvPr>
              <p:cNvSpPr txBox="1"/>
              <p:nvPr/>
            </p:nvSpPr>
            <p:spPr>
              <a:xfrm>
                <a:off x="930059" y="4806929"/>
                <a:ext cx="107251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Figure 8. Surge, sway and yaw motions.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dirty="0">
                    <a:solidFill>
                      <a:srgbClr val="FF0000"/>
                    </a:solidFill>
                  </a:rPr>
                  <a:t>=2.0m/s; </a:t>
                </a:r>
                <a:r>
                  <a:rPr lang="en-US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solidFill>
                      <a:srgbClr val="FF0000"/>
                    </a:solidFill>
                  </a:rPr>
                  <a:t>=15.7</a:t>
                </a:r>
                <a:r>
                  <a:rPr lang="en-US" b="1" dirty="0"/>
                  <a:t>.</a:t>
                </a:r>
              </a:p>
              <a:p>
                <a:pPr algn="ctr"/>
                <a:r>
                  <a:rPr lang="en-US" b="1" dirty="0"/>
                  <a:t>(a): linear mooring model, </a:t>
                </a:r>
                <a:r>
                  <a:rPr lang="en-US" b="1" i="1" dirty="0">
                    <a:latin typeface="Symbol" panose="05050102010706020507" pitchFamily="18" charset="2"/>
                  </a:rPr>
                  <a:t>a </a:t>
                </a:r>
                <a:r>
                  <a:rPr lang="en-US" b="1" i="1" dirty="0"/>
                  <a:t> </a:t>
                </a:r>
                <a:r>
                  <a:rPr lang="en-US" b="1" dirty="0"/>
                  <a:t>= 0, </a:t>
                </a:r>
                <a:r>
                  <a:rPr lang="en-US" b="1" i="1" dirty="0">
                    <a:latin typeface="Symbol" panose="05050102010706020507" pitchFamily="18" charset="2"/>
                  </a:rPr>
                  <a:t>p</a:t>
                </a:r>
                <a:r>
                  <a:rPr lang="en-US" b="1" dirty="0"/>
                  <a:t>; (b): nonlinear mooring model, </a:t>
                </a:r>
                <a:r>
                  <a:rPr lang="en-US" b="1" i="1" dirty="0">
                    <a:latin typeface="Symbol" panose="05050102010706020507" pitchFamily="18" charset="2"/>
                  </a:rPr>
                  <a:t>a</a:t>
                </a:r>
                <a:r>
                  <a:rPr lang="en-US" b="1" i="1" dirty="0"/>
                  <a:t>  </a:t>
                </a:r>
                <a:r>
                  <a:rPr lang="en-US" b="1" dirty="0"/>
                  <a:t>= 0; (c): nonlinear mooring model, </a:t>
                </a:r>
                <a:r>
                  <a:rPr lang="en-US" b="1" i="1" dirty="0">
                    <a:latin typeface="Symbol" panose="05050102010706020507" pitchFamily="18" charset="2"/>
                  </a:rPr>
                  <a:t>a</a:t>
                </a:r>
                <a:r>
                  <a:rPr lang="en-US" b="1" i="1" dirty="0"/>
                  <a:t>  </a:t>
                </a:r>
                <a:r>
                  <a:rPr lang="en-US" b="1" dirty="0"/>
                  <a:t>= </a:t>
                </a:r>
                <a:r>
                  <a:rPr lang="en-US" b="1" i="1" dirty="0">
                    <a:latin typeface="Symbol" panose="05050102010706020507" pitchFamily="18" charset="2"/>
                  </a:rPr>
                  <a:t>p</a:t>
                </a:r>
                <a:r>
                  <a:rPr lang="en-US" b="1" dirty="0"/>
                  <a:t>.</a:t>
                </a:r>
                <a:endParaRPr lang="pt-BR" b="1" dirty="0"/>
              </a:p>
              <a:p>
                <a:pPr algn="ctr"/>
                <a:endParaRPr lang="pt-BR" dirty="0"/>
              </a:p>
            </p:txBody>
          </p:sp>
        </p:grp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xmlns="" id="{127AA03C-CF22-4172-A4AC-8E3D8775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487" y="1718057"/>
              <a:ext cx="3431031" cy="2701956"/>
            </a:xfrm>
            <a:prstGeom prst="rect">
              <a:avLst/>
            </a:prstGeom>
          </p:spPr>
        </p:pic>
      </p:grpSp>
      <p:sp>
        <p:nvSpPr>
          <p:cNvPr id="22" name="Balão de Fala: Oval 21">
            <a:extLst>
              <a:ext uri="{FF2B5EF4-FFF2-40B4-BE49-F238E27FC236}">
                <a16:creationId xmlns:a16="http://schemas.microsoft.com/office/drawing/2014/main" xmlns="" id="{ADEE25B6-D912-47C8-B341-2901741085DB}"/>
              </a:ext>
            </a:extLst>
          </p:cNvPr>
          <p:cNvSpPr/>
          <p:nvPr/>
        </p:nvSpPr>
        <p:spPr>
          <a:xfrm>
            <a:off x="7467137" y="4163173"/>
            <a:ext cx="1962613" cy="554732"/>
          </a:xfrm>
          <a:prstGeom prst="wedgeEllipseCallout">
            <a:avLst>
              <a:gd name="adj1" fmla="val -40550"/>
              <a:gd name="adj2" fmla="val -1239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i="1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Yaw</a:t>
            </a:r>
            <a:r>
              <a:rPr lang="pt-BR" sz="1600" i="1" dirty="0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</a:t>
            </a:r>
            <a:endParaRPr lang="pt-BR" sz="1600" i="1" dirty="0">
              <a:solidFill>
                <a:srgbClr val="0408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Balão de Fala: Oval 22">
            <a:extLst>
              <a:ext uri="{FF2B5EF4-FFF2-40B4-BE49-F238E27FC236}">
                <a16:creationId xmlns:a16="http://schemas.microsoft.com/office/drawing/2014/main" xmlns="" id="{01FB197F-9D47-48BA-B6A9-B8FD0F0A658B}"/>
              </a:ext>
            </a:extLst>
          </p:cNvPr>
          <p:cNvSpPr/>
          <p:nvPr/>
        </p:nvSpPr>
        <p:spPr>
          <a:xfrm>
            <a:off x="7029770" y="977095"/>
            <a:ext cx="1962613" cy="554732"/>
          </a:xfrm>
          <a:prstGeom prst="wedgeEllipseCallout">
            <a:avLst>
              <a:gd name="adj1" fmla="val -33270"/>
              <a:gd name="adj2" fmla="val 12843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i="1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t-BR" sz="1600" i="1" dirty="0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t-BR" sz="1600" i="1" dirty="0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rgbClr val="040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oscillations</a:t>
            </a:r>
            <a:endParaRPr lang="pt-BR" sz="1600" i="1" dirty="0">
              <a:solidFill>
                <a:srgbClr val="0408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spaço Reservado para Rodapé 1">
            <a:extLst>
              <a:ext uri="{FF2B5EF4-FFF2-40B4-BE49-F238E27FC236}">
                <a16:creationId xmlns:a16="http://schemas.microsoft.com/office/drawing/2014/main" xmlns="" id="{9EE9F51A-4C2A-4134-A0D4-81781BD8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107239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AC8075C-2218-4E87-9EFC-6297CF74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45</a:t>
            </a:fld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2BFAD1B-B9BE-4BD5-916E-9E3EB4393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59" y="364034"/>
            <a:ext cx="9655607" cy="7694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MonoBr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trajectories and dynamic response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C732F1-7A95-4139-B3D4-6467FBE4F74F}"/>
              </a:ext>
            </a:extLst>
          </p:cNvPr>
          <p:cNvSpPr txBox="1"/>
          <p:nvPr/>
        </p:nvSpPr>
        <p:spPr>
          <a:xfrm>
            <a:off x="4521982" y="5188895"/>
            <a:ext cx="64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/>
              <a:t>MonoBR</a:t>
            </a:r>
            <a:r>
              <a:rPr lang="pt-BR" sz="1600" b="1" dirty="0"/>
              <a:t>, Experimental data, </a:t>
            </a:r>
            <a:r>
              <a:rPr lang="pt-BR" sz="1600" b="1" i="1" dirty="0">
                <a:solidFill>
                  <a:srgbClr val="FF0000"/>
                </a:solidFill>
              </a:rPr>
              <a:t>linear mooring </a:t>
            </a:r>
            <a:r>
              <a:rPr lang="pt-BR" sz="1600" b="1" i="1" dirty="0" err="1">
                <a:solidFill>
                  <a:srgbClr val="FF0000"/>
                </a:solidFill>
              </a:rPr>
              <a:t>lines</a:t>
            </a:r>
            <a:endParaRPr lang="pt-BR" sz="1600" b="1" i="1" dirty="0">
              <a:solidFill>
                <a:srgbClr val="FF0000"/>
              </a:solidFill>
            </a:endParaRPr>
          </a:p>
          <a:p>
            <a:pPr algn="ctr"/>
            <a:r>
              <a:rPr lang="pt-BR" sz="1600" b="1" dirty="0"/>
              <a:t>Gonçalves, R.T., PhD </a:t>
            </a:r>
            <a:r>
              <a:rPr lang="pt-BR" sz="1600" b="1" dirty="0" err="1"/>
              <a:t>Thesis</a:t>
            </a:r>
            <a:r>
              <a:rPr lang="pt-BR" sz="1600" b="1" dirty="0"/>
              <a:t>, </a:t>
            </a:r>
            <a:r>
              <a:rPr lang="pt-BR" sz="1600" b="1" dirty="0" smtClean="0"/>
              <a:t>2013</a:t>
            </a:r>
          </a:p>
          <a:p>
            <a:pPr algn="ctr"/>
            <a:r>
              <a:rPr lang="pt-BR" sz="1600" b="1" dirty="0" smtClean="0"/>
              <a:t>Gonçalves </a:t>
            </a:r>
            <a:r>
              <a:rPr lang="pt-BR" sz="1600" b="1" dirty="0" smtClean="0"/>
              <a:t>et al 2010, J Offshore </a:t>
            </a:r>
            <a:r>
              <a:rPr lang="pt-BR" sz="1600" b="1" dirty="0" err="1" smtClean="0"/>
              <a:t>Mech</a:t>
            </a:r>
            <a:r>
              <a:rPr lang="pt-BR" sz="1600" b="1" dirty="0" smtClean="0"/>
              <a:t> and </a:t>
            </a:r>
            <a:r>
              <a:rPr lang="pt-BR" sz="1600" b="1" dirty="0" err="1" smtClean="0"/>
              <a:t>Arctic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Engineering</a:t>
            </a:r>
            <a:endParaRPr lang="pt-BR" sz="16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5BD73F0-9935-45D7-8770-22CCCB53C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22" y="1066745"/>
            <a:ext cx="4371975" cy="43033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7F26D55-FCF4-484E-878B-A522EE430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12" y="1974504"/>
            <a:ext cx="7076123" cy="2696528"/>
          </a:xfrm>
          <a:prstGeom prst="rect">
            <a:avLst/>
          </a:prstGeom>
        </p:spPr>
      </p:pic>
      <p:sp>
        <p:nvSpPr>
          <p:cNvPr id="8" name="Espaço Reservado para Rodapé 1">
            <a:extLst>
              <a:ext uri="{FF2B5EF4-FFF2-40B4-BE49-F238E27FC236}">
                <a16:creationId xmlns:a16="http://schemas.microsoft.com/office/drawing/2014/main" xmlns="" id="{69A19A45-84C6-4CD2-9A31-CB8BD33D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36987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96455823-2493-45B6-A6BC-90506B52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46</a:t>
            </a:fld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38A674B2-1D02-4378-88C6-3883985B29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5340" y="1568081"/>
            <a:ext cx="5481627" cy="44298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+mn-lt"/>
              </a:rPr>
              <a:t>LMO team, particularly: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Dr. Guilherme R. Franzini, Associate Professor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Dr. Renato M.M. Orsino, Assistant Professor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Giovanni A. Amaral, PhD student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Wagner A. Defensor Filho, PhD student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Rafael </a:t>
            </a:r>
            <a:r>
              <a:rPr lang="en-US" sz="1600" b="1" dirty="0" err="1">
                <a:latin typeface="+mn-lt"/>
              </a:rPr>
              <a:t>Salles</a:t>
            </a:r>
            <a:r>
              <a:rPr lang="en-US" sz="1600" b="1" dirty="0">
                <a:latin typeface="+mn-lt"/>
              </a:rPr>
              <a:t>, PhD student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 err="1">
                <a:latin typeface="+mn-lt"/>
              </a:rPr>
              <a:t>Letícia</a:t>
            </a:r>
            <a:r>
              <a:rPr lang="en-US" sz="1600" b="1" dirty="0">
                <a:latin typeface="+mn-lt"/>
              </a:rPr>
              <a:t> S. Madi, MSc student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Renato </a:t>
            </a:r>
            <a:r>
              <a:rPr lang="en-US" sz="1600" b="1" dirty="0" err="1">
                <a:latin typeface="+mn-lt"/>
              </a:rPr>
              <a:t>Finoteli</a:t>
            </a:r>
            <a:r>
              <a:rPr lang="en-US" sz="1600" b="1" dirty="0">
                <a:latin typeface="+mn-lt"/>
              </a:rPr>
              <a:t>, MSc student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+mn-lt"/>
              </a:rPr>
              <a:t>NDF team, particularly: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Dr. Gustavo R.S. </a:t>
            </a:r>
            <a:r>
              <a:rPr lang="en-US" sz="1600" b="1" dirty="0" err="1">
                <a:latin typeface="+mn-lt"/>
              </a:rPr>
              <a:t>Assi</a:t>
            </a:r>
            <a:r>
              <a:rPr lang="en-US" sz="1600" b="1" dirty="0">
                <a:latin typeface="+mn-lt"/>
              </a:rPr>
              <a:t>, Assistant Professor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Professor Julio R. </a:t>
            </a:r>
            <a:r>
              <a:rPr lang="en-US" sz="1600" b="1" dirty="0" err="1">
                <a:latin typeface="+mn-lt"/>
              </a:rPr>
              <a:t>Meneghini</a:t>
            </a:r>
            <a:endParaRPr lang="en-US" sz="1600" b="1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+mn-lt"/>
              </a:rPr>
              <a:t>TPN team, particularly: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Dr. Pedro C. de Mello, TPN Research Lab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Professor Eduardo A. </a:t>
            </a:r>
            <a:r>
              <a:rPr lang="en-US" sz="1600" b="1" dirty="0" err="1">
                <a:latin typeface="+mn-lt"/>
              </a:rPr>
              <a:t>Tannuri</a:t>
            </a:r>
            <a:endParaRPr lang="en-US" sz="1600" b="1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Professor Kazuo Nishimoto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+mn-lt"/>
            </a:endParaRPr>
          </a:p>
        </p:txBody>
      </p:sp>
      <p:sp>
        <p:nvSpPr>
          <p:cNvPr id="8" name="Espaço Reservado para Conteúdo 6">
            <a:extLst>
              <a:ext uri="{FF2B5EF4-FFF2-40B4-BE49-F238E27FC236}">
                <a16:creationId xmlns:a16="http://schemas.microsoft.com/office/drawing/2014/main" xmlns="" id="{B2853681-8EA6-4456-BA12-019FDC84C28F}"/>
              </a:ext>
            </a:extLst>
          </p:cNvPr>
          <p:cNvSpPr txBox="1">
            <a:spLocks/>
          </p:cNvSpPr>
          <p:nvPr/>
        </p:nvSpPr>
        <p:spPr>
          <a:xfrm>
            <a:off x="6562736" y="1696668"/>
            <a:ext cx="5481627" cy="4429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kern="1200">
                <a:solidFill>
                  <a:schemeClr val="tx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2400" kern="1200">
                <a:solidFill>
                  <a:schemeClr val="tx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badi Extra Light" panose="020B0204020104020204" pitchFamily="34" charset="0"/>
              <a:buChar char="–"/>
              <a:defRPr sz="1800" kern="1200">
                <a:solidFill>
                  <a:schemeClr val="tx1"/>
                </a:solidFill>
                <a:latin typeface="Abadi Extra Light" panose="020B02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+mn-lt"/>
              </a:rPr>
              <a:t>Dept of Mechanical Engineering, particularly: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Dr. </a:t>
            </a:r>
            <a:r>
              <a:rPr lang="en-US" sz="1600" b="1" dirty="0" err="1">
                <a:latin typeface="+mn-lt"/>
              </a:rPr>
              <a:t>Décio</a:t>
            </a:r>
            <a:r>
              <a:rPr lang="en-US" sz="1600" b="1" dirty="0">
                <a:latin typeface="+mn-lt"/>
              </a:rPr>
              <a:t> C. </a:t>
            </a:r>
            <a:r>
              <a:rPr lang="en-US" sz="1600" b="1" dirty="0" err="1">
                <a:latin typeface="+mn-lt"/>
              </a:rPr>
              <a:t>Donha</a:t>
            </a:r>
            <a:r>
              <a:rPr lang="en-US" sz="1600" b="1" dirty="0">
                <a:latin typeface="+mn-lt"/>
              </a:rPr>
              <a:t>, Associate Professor and Chair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Everton L. de Oliveira, PhD student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+mn-lt"/>
              </a:rPr>
              <a:t>Dept of Ocean Engineering, particularly: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Dr. Bernardo L. R. Andrade, Chair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Dr. Alexandre N. Simos, Associate Professor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+mn-lt"/>
              </a:rPr>
              <a:t>Ocean Space Utilization Lab, University of Tokyo, particularly: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+mn-lt"/>
              </a:rPr>
              <a:t>Dr. Rodolfo T. Gonçalves, Assistant Professor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b="1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+mn-lt"/>
            </a:endParaRPr>
          </a:p>
        </p:txBody>
      </p:sp>
      <p:sp>
        <p:nvSpPr>
          <p:cNvPr id="6" name="Espaço Reservado para Rodapé 1">
            <a:extLst>
              <a:ext uri="{FF2B5EF4-FFF2-40B4-BE49-F238E27FC236}">
                <a16:creationId xmlns:a16="http://schemas.microsoft.com/office/drawing/2014/main" xmlns="" id="{1D7E4EA6-25EE-4DD2-AC07-D28485F4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32947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45EFB1DB-BF7E-445C-B84E-8C5FE7B1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47</a:t>
            </a:fld>
            <a:endParaRPr lang="pt-BR" dirty="0"/>
          </a:p>
        </p:txBody>
      </p:sp>
      <p:pic>
        <p:nvPicPr>
          <p:cNvPr id="9" name="Imagem 8">
            <a:hlinkClick r:id="rId2"/>
            <a:extLst>
              <a:ext uri="{FF2B5EF4-FFF2-40B4-BE49-F238E27FC236}">
                <a16:creationId xmlns:a16="http://schemas.microsoft.com/office/drawing/2014/main" xmlns="" id="{26A2A2E1-C759-4A01-B28B-E80D145A0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72" y="2691538"/>
            <a:ext cx="3140056" cy="1795885"/>
          </a:xfrm>
          <a:prstGeom prst="rect">
            <a:avLst/>
          </a:prstGeom>
        </p:spPr>
      </p:pic>
      <p:pic>
        <p:nvPicPr>
          <p:cNvPr id="10" name="Picture 7">
            <a:hlinkClick r:id="rId4"/>
            <a:extLst>
              <a:ext uri="{FF2B5EF4-FFF2-40B4-BE49-F238E27FC236}">
                <a16:creationId xmlns:a16="http://schemas.microsoft.com/office/drawing/2014/main" xmlns="" id="{9C253FCC-2B5F-4AE7-8A5C-2306985FD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438079"/>
            <a:ext cx="2180300" cy="9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6"/>
            <a:extLst>
              <a:ext uri="{FF2B5EF4-FFF2-40B4-BE49-F238E27FC236}">
                <a16:creationId xmlns:a16="http://schemas.microsoft.com/office/drawing/2014/main" xmlns="" id="{9C580C3F-9F5F-469E-8016-E62646623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80" y="3429000"/>
            <a:ext cx="1540689" cy="115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hlinkClick r:id="rId8"/>
            <a:extLst>
              <a:ext uri="{FF2B5EF4-FFF2-40B4-BE49-F238E27FC236}">
                <a16:creationId xmlns:a16="http://schemas.microsoft.com/office/drawing/2014/main" xmlns="" id="{BB8D60B1-C387-4E49-8EC3-6A86F249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84" y="4820015"/>
            <a:ext cx="2088232" cy="111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institutogea.org.br/wp-content/uploads/2014/05/Poli-USP-2.jpg">
            <a:hlinkClick r:id="rId10"/>
            <a:extLst>
              <a:ext uri="{FF2B5EF4-FFF2-40B4-BE49-F238E27FC236}">
                <a16:creationId xmlns:a16="http://schemas.microsoft.com/office/drawing/2014/main" xmlns="" id="{5BC0280B-4436-4442-AF5B-5A68067F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53711" y="2109741"/>
            <a:ext cx="2310384" cy="414528"/>
          </a:xfrm>
          <a:prstGeom prst="rect">
            <a:avLst/>
          </a:prstGeom>
          <a:noFill/>
        </p:spPr>
      </p:pic>
      <p:sp>
        <p:nvSpPr>
          <p:cNvPr id="14" name="Espaço Reservado para Rodapé 1">
            <a:extLst>
              <a:ext uri="{FF2B5EF4-FFF2-40B4-BE49-F238E27FC236}">
                <a16:creationId xmlns:a16="http://schemas.microsoft.com/office/drawing/2014/main" xmlns="" id="{48B77947-DD2F-4BAB-9F34-A670DDDE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pic>
        <p:nvPicPr>
          <p:cNvPr id="15" name="Picture 2" descr="http://www.fapesp.br/images/selo50_home.jpg">
            <a:hlinkClick r:id="rId12"/>
            <a:extLst>
              <a:ext uri="{FF2B5EF4-FFF2-40B4-BE49-F238E27FC236}">
                <a16:creationId xmlns:a16="http://schemas.microsoft.com/office/drawing/2014/main" xmlns="" id="{DA97DE5F-7EAF-4C4E-93B1-BC926184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83" y="1737016"/>
            <a:ext cx="1159976" cy="11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C32F78BB-743F-4571-AFA1-ADB8A991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48</a:t>
            </a:fld>
            <a:endParaRPr lang="pt-BR" dirty="0"/>
          </a:p>
        </p:txBody>
      </p:sp>
      <p:sp>
        <p:nvSpPr>
          <p:cNvPr id="4" name="Espaço Reservado para Rodapé 1">
            <a:extLst>
              <a:ext uri="{FF2B5EF4-FFF2-40B4-BE49-F238E27FC236}">
                <a16:creationId xmlns:a16="http://schemas.microsoft.com/office/drawing/2014/main" xmlns="" id="{24FD7103-8F90-491D-A448-1C662E8F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21906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4AAB2E6-7029-44DB-94B5-BCF6BCC2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xmlns="" id="{ADD8B496-0972-40C3-A12A-725E46EC3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809"/>
          <a:stretch>
            <a:fillRect/>
          </a:stretch>
        </p:blipFill>
        <p:spPr bwMode="auto">
          <a:xfrm>
            <a:off x="1060449" y="1417158"/>
            <a:ext cx="4114800" cy="402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6429756B-2D0E-492A-BF5B-59DA6B047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196" y="449760"/>
            <a:ext cx="9655607" cy="769441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order model on the horizontal plane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xmlns="" id="{2B8E3AB0-9919-4A4E-AD08-25CF3122F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717756"/>
              </p:ext>
            </p:extLst>
          </p:nvPr>
        </p:nvGraphicFramePr>
        <p:xfrm>
          <a:off x="5640384" y="2981569"/>
          <a:ext cx="1804988" cy="512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59" name="Equation" r:id="rId4" imgW="838200" imgH="241300" progId="Equation.DSMT4">
                  <p:embed/>
                </p:oleObj>
              </mc:Choice>
              <mc:Fallback>
                <p:oleObj name="Equation" r:id="rId4" imgW="8382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4" y="2981569"/>
                        <a:ext cx="1804988" cy="5127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A16DE8FA-2DEF-45F6-B4C2-BBEC55006E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380287"/>
              </p:ext>
            </p:extLst>
          </p:nvPr>
        </p:nvGraphicFramePr>
        <p:xfrm>
          <a:off x="5640384" y="1748351"/>
          <a:ext cx="3013991" cy="88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60" name="Equation" r:id="rId6" imgW="1320227" imgH="393529" progId="Equation.DSMT4">
                  <p:embed/>
                </p:oleObj>
              </mc:Choice>
              <mc:Fallback>
                <p:oleObj name="Equation" r:id="rId6" imgW="1320227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4" y="1748351"/>
                        <a:ext cx="3013991" cy="889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D459AD6D-6455-443A-88D1-5A5964A94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16847"/>
              </p:ext>
            </p:extLst>
          </p:nvPr>
        </p:nvGraphicFramePr>
        <p:xfrm>
          <a:off x="5640384" y="3787247"/>
          <a:ext cx="1374250" cy="51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61" name="Equation" r:id="rId8" imgW="634725" imgH="241195" progId="Equation.DSMT4">
                  <p:embed/>
                </p:oleObj>
              </mc:Choice>
              <mc:Fallback>
                <p:oleObj name="Equation" r:id="rId8" imgW="634725" imgH="24119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4" y="3787247"/>
                        <a:ext cx="1374250" cy="512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xmlns="" id="{33A453C7-81A3-4C40-B792-B6F5011D3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771090"/>
              </p:ext>
            </p:extLst>
          </p:nvPr>
        </p:nvGraphicFramePr>
        <p:xfrm>
          <a:off x="5643034" y="4534671"/>
          <a:ext cx="137160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62" name="Equation" r:id="rId10" imgW="634680" imgH="444240" progId="Equation.DSMT4">
                  <p:embed/>
                </p:oleObj>
              </mc:Choice>
              <mc:Fallback>
                <p:oleObj name="Equation" r:id="rId10" imgW="634680" imgH="4442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034" y="4534671"/>
                        <a:ext cx="1371600" cy="944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AB38DA1E-562A-44BA-B229-4A01FF9CA292}"/>
              </a:ext>
            </a:extLst>
          </p:cNvPr>
          <p:cNvSpPr txBox="1"/>
          <p:nvPr/>
        </p:nvSpPr>
        <p:spPr>
          <a:xfrm>
            <a:off x="7952627" y="3100386"/>
            <a:ext cx="301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Generalized</a:t>
            </a:r>
            <a:r>
              <a:rPr lang="pt-BR" dirty="0"/>
              <a:t> </a:t>
            </a:r>
            <a:r>
              <a:rPr lang="pt-BR" dirty="0" err="1"/>
              <a:t>coordinates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BDF95DED-667D-4681-91A6-B1C0503CE074}"/>
              </a:ext>
            </a:extLst>
          </p:cNvPr>
          <p:cNvSpPr txBox="1"/>
          <p:nvPr/>
        </p:nvSpPr>
        <p:spPr>
          <a:xfrm>
            <a:off x="7952627" y="3837282"/>
            <a:ext cx="346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Mooring system </a:t>
            </a:r>
            <a:r>
              <a:rPr lang="pt-BR" dirty="0" err="1"/>
              <a:t>generalized</a:t>
            </a:r>
            <a:r>
              <a:rPr lang="pt-BR" dirty="0"/>
              <a:t> forces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CB6DBF32-6611-449F-81D6-8F871278617A}"/>
              </a:ext>
            </a:extLst>
          </p:cNvPr>
          <p:cNvSpPr txBox="1"/>
          <p:nvPr/>
        </p:nvSpPr>
        <p:spPr>
          <a:xfrm>
            <a:off x="7952627" y="4589995"/>
            <a:ext cx="3469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Generalized</a:t>
            </a:r>
            <a:r>
              <a:rPr lang="pt-BR" dirty="0"/>
              <a:t> </a:t>
            </a:r>
            <a:r>
              <a:rPr lang="pt-BR" dirty="0" err="1"/>
              <a:t>viscous</a:t>
            </a:r>
            <a:r>
              <a:rPr lang="pt-BR" dirty="0"/>
              <a:t> </a:t>
            </a:r>
            <a:r>
              <a:rPr lang="pt-BR" dirty="0" err="1"/>
              <a:t>hydrodynamic</a:t>
            </a:r>
            <a:r>
              <a:rPr lang="pt-BR" dirty="0"/>
              <a:t> forces </a:t>
            </a:r>
            <a:r>
              <a:rPr lang="pt-BR" dirty="0" err="1"/>
              <a:t>due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the </a:t>
            </a:r>
            <a:r>
              <a:rPr lang="pt-BR" dirty="0" err="1"/>
              <a:t>incident</a:t>
            </a:r>
            <a:r>
              <a:rPr lang="pt-BR" dirty="0"/>
              <a:t> </a:t>
            </a:r>
            <a:r>
              <a:rPr lang="pt-BR" dirty="0" err="1"/>
              <a:t>current</a:t>
            </a:r>
            <a:endParaRPr lang="pt-BR" dirty="0"/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xmlns="" id="{115B96A0-2F3E-47BC-8980-5B1AC6D589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01601"/>
              </p:ext>
            </p:extLst>
          </p:nvPr>
        </p:nvGraphicFramePr>
        <p:xfrm>
          <a:off x="2740342" y="5440841"/>
          <a:ext cx="755013" cy="326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63" name="Equation" r:id="rId12" imgW="355292" imgH="152268" progId="Equation.DSMT4">
                  <p:embed/>
                </p:oleObj>
              </mc:Choice>
              <mc:Fallback>
                <p:oleObj name="Equation" r:id="rId12" imgW="355292" imgH="152268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xmlns="" id="{750F8BC0-9F5C-4728-BD41-E78D1EBE22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342" y="5440841"/>
                        <a:ext cx="755013" cy="326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CD27D6AB-9407-44FE-9C72-23D10BB413D3}"/>
              </a:ext>
            </a:extLst>
          </p:cNvPr>
          <p:cNvSpPr txBox="1"/>
          <p:nvPr/>
        </p:nvSpPr>
        <p:spPr>
          <a:xfrm>
            <a:off x="8805114" y="2008194"/>
            <a:ext cx="301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Usual Lagrange </a:t>
            </a:r>
            <a:r>
              <a:rPr lang="pt-BR" dirty="0" err="1"/>
              <a:t>Equations</a:t>
            </a:r>
            <a:endParaRPr lang="pt-BR" dirty="0"/>
          </a:p>
        </p:txBody>
      </p:sp>
      <p:sp>
        <p:nvSpPr>
          <p:cNvPr id="16" name="Espaço Reservado para Rodapé 1">
            <a:extLst>
              <a:ext uri="{FF2B5EF4-FFF2-40B4-BE49-F238E27FC236}">
                <a16:creationId xmlns:a16="http://schemas.microsoft.com/office/drawing/2014/main" xmlns="" id="{2B2B86F4-1351-44DB-9E92-8781F24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16545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D3E48A64-1F6E-41FC-96C7-BD9BCE99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6</a:t>
            </a:fld>
            <a:endParaRPr lang="pt-BR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xmlns="" id="{663FFACA-0689-4C27-9751-E16A05FFA2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378256"/>
              </p:ext>
            </p:extLst>
          </p:nvPr>
        </p:nvGraphicFramePr>
        <p:xfrm>
          <a:off x="1100138" y="1045809"/>
          <a:ext cx="1562573" cy="825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65" name="Equation" r:id="rId3" imgW="672808" imgH="342751" progId="Equation.DSMT4">
                  <p:embed/>
                </p:oleObj>
              </mc:Choice>
              <mc:Fallback>
                <p:oleObj name="Equation" r:id="rId3" imgW="672808" imgH="34275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1045809"/>
                        <a:ext cx="1562573" cy="8258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xmlns="" id="{87B76C6B-D842-4586-A28A-AD5319C08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681249"/>
              </p:ext>
            </p:extLst>
          </p:nvPr>
        </p:nvGraphicFramePr>
        <p:xfrm>
          <a:off x="1100138" y="2020954"/>
          <a:ext cx="5992473" cy="133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66" name="Equation" r:id="rId5" imgW="2692080" imgH="596880" progId="Equation.DSMT4">
                  <p:embed/>
                </p:oleObj>
              </mc:Choice>
              <mc:Fallback>
                <p:oleObj name="Equation" r:id="rId5" imgW="2692080" imgH="596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2020954"/>
                        <a:ext cx="5992473" cy="1336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914F4DF-6399-4157-A394-C91312695D93}"/>
              </a:ext>
            </a:extLst>
          </p:cNvPr>
          <p:cNvSpPr txBox="1"/>
          <p:nvPr/>
        </p:nvSpPr>
        <p:spPr>
          <a:xfrm>
            <a:off x="3490912" y="1225336"/>
            <a:ext cx="786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general case, the mass matrix is a full matrix, such that the generalized coordinates couple inertially. In this case, however,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6AADC6A-8853-4ABF-9480-D29F10BD0035}"/>
              </a:ext>
            </a:extLst>
          </p:cNvPr>
          <p:cNvSpPr txBox="1"/>
          <p:nvPr/>
        </p:nvSpPr>
        <p:spPr>
          <a:xfrm>
            <a:off x="7168811" y="2260361"/>
            <a:ext cx="477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the body axisymmetric with respect to a vertical axis,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cs typeface="Times New Roman" panose="02020603050405020304" pitchFamily="18" charset="0"/>
              </a:rPr>
              <a:t>so that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cs typeface="Times New Roman" panose="02020603050405020304" pitchFamily="18" charset="0"/>
              </a:rPr>
              <a:t> is invariant </a:t>
            </a:r>
            <a:r>
              <a:rPr lang="en-US" dirty="0" err="1">
                <a:cs typeface="Times New Roman" panose="02020603050405020304" pitchFamily="18" charset="0"/>
              </a:rPr>
              <a:t>w.r.t.</a:t>
            </a:r>
            <a:r>
              <a:rPr lang="en-US" dirty="0">
                <a:cs typeface="Times New Roman" panose="02020603050405020304" pitchFamily="18" charset="0"/>
              </a:rPr>
              <a:t> the rotation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endParaRPr lang="pt-BR" dirty="0"/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xmlns="" id="{ECA8B856-8AA6-4904-99D1-5DE83CA54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801218"/>
              </p:ext>
            </p:extLst>
          </p:nvPr>
        </p:nvGraphicFramePr>
        <p:xfrm>
          <a:off x="1136989" y="3424827"/>
          <a:ext cx="4267716" cy="88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67" name="Equation" r:id="rId7" imgW="1879600" imgH="393700" progId="Equation.DSMT4">
                  <p:embed/>
                </p:oleObj>
              </mc:Choice>
              <mc:Fallback>
                <p:oleObj name="Equation" r:id="rId7" imgW="1879600" imgH="3937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989" y="3424827"/>
                        <a:ext cx="4267716" cy="888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xmlns="" id="{682466C0-C689-4833-909E-4CE1978F0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219611"/>
              </p:ext>
            </p:extLst>
          </p:nvPr>
        </p:nvGraphicFramePr>
        <p:xfrm>
          <a:off x="1136988" y="4384471"/>
          <a:ext cx="648949" cy="46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68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988" y="4384471"/>
                        <a:ext cx="648949" cy="463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2EA83CE5-2F2A-428E-BA32-A686CDC94948}"/>
              </a:ext>
            </a:extLst>
          </p:cNvPr>
          <p:cNvSpPr txBox="1"/>
          <p:nvPr/>
        </p:nvSpPr>
        <p:spPr>
          <a:xfrm>
            <a:off x="5660230" y="3672676"/>
            <a:ext cx="504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Added</a:t>
            </a:r>
            <a:r>
              <a:rPr lang="pt-BR" dirty="0"/>
              <a:t> </a:t>
            </a:r>
            <a:r>
              <a:rPr lang="pt-BR" dirty="0" err="1"/>
              <a:t>mass</a:t>
            </a:r>
            <a:r>
              <a:rPr lang="pt-BR" dirty="0"/>
              <a:t> </a:t>
            </a:r>
            <a:r>
              <a:rPr lang="pt-BR" dirty="0" err="1"/>
              <a:t>coefficients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very</a:t>
            </a:r>
            <a:r>
              <a:rPr lang="pt-BR" dirty="0"/>
              <a:t> </a:t>
            </a:r>
            <a:r>
              <a:rPr lang="pt-BR" dirty="0" err="1"/>
              <a:t>low</a:t>
            </a:r>
            <a:r>
              <a:rPr lang="pt-BR" dirty="0"/>
              <a:t> </a:t>
            </a:r>
            <a:r>
              <a:rPr lang="pt-BR" dirty="0" err="1"/>
              <a:t>frequencies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03DAC174-2583-40AD-9533-2ED6AAD8F581}"/>
              </a:ext>
            </a:extLst>
          </p:cNvPr>
          <p:cNvSpPr txBox="1"/>
          <p:nvPr/>
        </p:nvSpPr>
        <p:spPr>
          <a:xfrm>
            <a:off x="1917022" y="4423460"/>
            <a:ext cx="592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Mass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water</a:t>
            </a:r>
            <a:r>
              <a:rPr lang="pt-BR" dirty="0"/>
              <a:t> </a:t>
            </a:r>
            <a:r>
              <a:rPr lang="pt-BR" dirty="0" err="1"/>
              <a:t>inside</a:t>
            </a:r>
            <a:r>
              <a:rPr lang="pt-BR" dirty="0"/>
              <a:t> the </a:t>
            </a:r>
            <a:r>
              <a:rPr lang="pt-BR" dirty="0" err="1"/>
              <a:t>moon</a:t>
            </a:r>
            <a:r>
              <a:rPr lang="pt-BR" dirty="0"/>
              <a:t>-pool is </a:t>
            </a:r>
            <a:r>
              <a:rPr lang="pt-BR" b="1" dirty="0" err="1">
                <a:solidFill>
                  <a:srgbClr val="0408BC"/>
                </a:solidFill>
              </a:rPr>
              <a:t>considered</a:t>
            </a:r>
            <a:r>
              <a:rPr lang="pt-BR" b="1" dirty="0">
                <a:solidFill>
                  <a:srgbClr val="0408BC"/>
                </a:solidFill>
              </a:rPr>
              <a:t> </a:t>
            </a:r>
            <a:r>
              <a:rPr lang="pt-BR" b="1" dirty="0" err="1">
                <a:solidFill>
                  <a:srgbClr val="0408BC"/>
                </a:solidFill>
              </a:rPr>
              <a:t>constant</a:t>
            </a:r>
            <a:endParaRPr lang="pt-BR" b="1" dirty="0">
              <a:solidFill>
                <a:srgbClr val="0408BC"/>
              </a:solidFill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xmlns="" id="{141F59BA-E793-493E-B7E6-275218376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196" y="449760"/>
            <a:ext cx="9655607" cy="769441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Equations of Motion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xmlns="" id="{465D1BD6-18BF-4874-92B9-264A9D249EE6}"/>
              </a:ext>
            </a:extLst>
          </p:cNvPr>
          <p:cNvGrpSpPr/>
          <p:nvPr/>
        </p:nvGrpSpPr>
        <p:grpSpPr>
          <a:xfrm>
            <a:off x="2694328" y="5095973"/>
            <a:ext cx="6180122" cy="889019"/>
            <a:chOff x="2722904" y="5153125"/>
            <a:chExt cx="6180122" cy="889019"/>
          </a:xfrm>
        </p:grpSpPr>
        <p:graphicFrame>
          <p:nvGraphicFramePr>
            <p:cNvPr id="25" name="Objeto 24">
              <a:extLst>
                <a:ext uri="{FF2B5EF4-FFF2-40B4-BE49-F238E27FC236}">
                  <a16:creationId xmlns:a16="http://schemas.microsoft.com/office/drawing/2014/main" xmlns="" id="{97EE906A-4868-42C1-8BC4-EBF3CD3780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4439090"/>
                </p:ext>
              </p:extLst>
            </p:nvPr>
          </p:nvGraphicFramePr>
          <p:xfrm>
            <a:off x="6827581" y="5338203"/>
            <a:ext cx="2075445" cy="518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769" name="Equation" r:id="rId11" imgW="799753" imgH="203112" progId="Equation.DSMT4">
                    <p:embed/>
                  </p:oleObj>
                </mc:Choice>
                <mc:Fallback>
                  <p:oleObj name="Equation" r:id="rId11" imgW="799753" imgH="203112" progId="Equation.DSMT4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7581" y="5338203"/>
                          <a:ext cx="2075445" cy="518861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to 27">
              <a:extLst>
                <a:ext uri="{FF2B5EF4-FFF2-40B4-BE49-F238E27FC236}">
                  <a16:creationId xmlns:a16="http://schemas.microsoft.com/office/drawing/2014/main" xmlns="" id="{6A1BEBA2-0542-40FF-8667-06DE08F94D7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650480"/>
                </p:ext>
              </p:extLst>
            </p:nvPr>
          </p:nvGraphicFramePr>
          <p:xfrm>
            <a:off x="2722904" y="5153125"/>
            <a:ext cx="3013991" cy="889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770" name="Equation" r:id="rId13" imgW="1320227" imgH="393529" progId="Equation.DSMT4">
                    <p:embed/>
                  </p:oleObj>
                </mc:Choice>
                <mc:Fallback>
                  <p:oleObj name="Equation" r:id="rId13" imgW="1320227" imgH="393529" progId="Equation.DSMT4">
                    <p:embed/>
                    <p:pic>
                      <p:nvPicPr>
                        <p:cNvPr id="10" name="Objeto 9">
                          <a:extLst>
                            <a:ext uri="{FF2B5EF4-FFF2-40B4-BE49-F238E27FC236}">
                              <a16:creationId xmlns:a16="http://schemas.microsoft.com/office/drawing/2014/main" xmlns="" id="{A16DE8FA-2DEF-45F6-B4C2-BBEC55006E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2904" y="5153125"/>
                          <a:ext cx="3013991" cy="8890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Seta: para a Direita 28">
              <a:extLst>
                <a:ext uri="{FF2B5EF4-FFF2-40B4-BE49-F238E27FC236}">
                  <a16:creationId xmlns:a16="http://schemas.microsoft.com/office/drawing/2014/main" xmlns="" id="{1CA1C90F-A0B6-4C2A-B655-9E63C1601124}"/>
                </a:ext>
              </a:extLst>
            </p:cNvPr>
            <p:cNvSpPr/>
            <p:nvPr/>
          </p:nvSpPr>
          <p:spPr>
            <a:xfrm>
              <a:off x="5957890" y="5483329"/>
              <a:ext cx="600075" cy="2594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Espaço Reservado para Rodapé 1">
            <a:extLst>
              <a:ext uri="{FF2B5EF4-FFF2-40B4-BE49-F238E27FC236}">
                <a16:creationId xmlns:a16="http://schemas.microsoft.com/office/drawing/2014/main" xmlns="" id="{77E7BC4B-F6EA-4D05-A301-F23BA3A1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  <p:sp>
        <p:nvSpPr>
          <p:cNvPr id="2" name="Texto explicativo em forma de nuvem 1"/>
          <p:cNvSpPr/>
          <p:nvPr/>
        </p:nvSpPr>
        <p:spPr>
          <a:xfrm>
            <a:off x="8874450" y="4313032"/>
            <a:ext cx="2655168" cy="1197668"/>
          </a:xfrm>
          <a:prstGeom prst="cloudCallout">
            <a:avLst>
              <a:gd name="adj1" fmla="val -103776"/>
              <a:gd name="adj2" fmla="val 29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Neglecting</a:t>
            </a:r>
            <a:r>
              <a:rPr lang="pt-BR" dirty="0" smtClean="0"/>
              <a:t> </a:t>
            </a:r>
            <a:r>
              <a:rPr lang="pt-BR" dirty="0" err="1" smtClean="0"/>
              <a:t>second-order</a:t>
            </a:r>
            <a:r>
              <a:rPr lang="pt-BR" dirty="0" smtClean="0"/>
              <a:t> </a:t>
            </a:r>
            <a:r>
              <a:rPr lang="pt-BR" dirty="0" err="1" smtClean="0"/>
              <a:t>inertial</a:t>
            </a:r>
            <a:r>
              <a:rPr lang="pt-BR" dirty="0" smtClean="0"/>
              <a:t> </a:t>
            </a:r>
            <a:r>
              <a:rPr lang="pt-BR" dirty="0" err="1" smtClean="0"/>
              <a:t>terms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103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2" grpId="0"/>
      <p:bldP spid="2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33197EFF-772B-4E32-B28B-4B0C330F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7</a:t>
            </a:fld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BDC6D374-6DBB-419D-8EC8-8467D92C1604}"/>
              </a:ext>
            </a:extLst>
          </p:cNvPr>
          <p:cNvGrpSpPr/>
          <p:nvPr/>
        </p:nvGrpSpPr>
        <p:grpSpPr>
          <a:xfrm>
            <a:off x="2731008" y="121920"/>
            <a:ext cx="7269199" cy="6528816"/>
            <a:chOff x="2731008" y="121920"/>
            <a:chExt cx="7269199" cy="6528816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xmlns="" id="{78D16C73-A091-4432-AF67-10A8228D1775}"/>
                </a:ext>
              </a:extLst>
            </p:cNvPr>
            <p:cNvGrpSpPr/>
            <p:nvPr/>
          </p:nvGrpSpPr>
          <p:grpSpPr>
            <a:xfrm>
              <a:off x="2731008" y="121920"/>
              <a:ext cx="7269199" cy="6528816"/>
              <a:chOff x="2731008" y="121920"/>
              <a:chExt cx="7269199" cy="6528816"/>
            </a:xfrm>
          </p:grpSpPr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xmlns="" id="{2663F3A4-87CF-41E5-97C2-FF6A6E22B19C}"/>
                  </a:ext>
                </a:extLst>
              </p:cNvPr>
              <p:cNvGrpSpPr/>
              <p:nvPr/>
            </p:nvGrpSpPr>
            <p:grpSpPr>
              <a:xfrm>
                <a:off x="2731008" y="121920"/>
                <a:ext cx="7242048" cy="6528816"/>
                <a:chOff x="2731008" y="304800"/>
                <a:chExt cx="7242048" cy="6528816"/>
              </a:xfrm>
            </p:grpSpPr>
            <p:sp>
              <p:nvSpPr>
                <p:cNvPr id="35" name="Retângulo: Cantos Arredondados 34">
                  <a:extLst>
                    <a:ext uri="{FF2B5EF4-FFF2-40B4-BE49-F238E27FC236}">
                      <a16:creationId xmlns:a16="http://schemas.microsoft.com/office/drawing/2014/main" xmlns="" id="{2B6B0137-6470-4E84-BE50-6B4C9B30777C}"/>
                    </a:ext>
                  </a:extLst>
                </p:cNvPr>
                <p:cNvSpPr/>
                <p:nvPr/>
              </p:nvSpPr>
              <p:spPr>
                <a:xfrm rot="20850434">
                  <a:off x="5249697" y="2792360"/>
                  <a:ext cx="2731008" cy="1247451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36" name="Conector de Seta Reta 35">
                  <a:extLst>
                    <a:ext uri="{FF2B5EF4-FFF2-40B4-BE49-F238E27FC236}">
                      <a16:creationId xmlns:a16="http://schemas.microsoft.com/office/drawing/2014/main" xmlns="" id="{628D718D-8710-484E-B1D6-DCA033B9CAF0}"/>
                    </a:ext>
                  </a:extLst>
                </p:cNvPr>
                <p:cNvCxnSpPr/>
                <p:nvPr/>
              </p:nvCxnSpPr>
              <p:spPr>
                <a:xfrm>
                  <a:off x="2731008" y="3560064"/>
                  <a:ext cx="72420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de Seta Reta 36">
                  <a:extLst>
                    <a:ext uri="{FF2B5EF4-FFF2-40B4-BE49-F238E27FC236}">
                      <a16:creationId xmlns:a16="http://schemas.microsoft.com/office/drawing/2014/main" xmlns="" id="{8E65AF18-F72C-45E1-BFB3-96CB3ED30A12}"/>
                    </a:ext>
                  </a:extLst>
                </p:cNvPr>
                <p:cNvCxnSpPr/>
                <p:nvPr/>
              </p:nvCxnSpPr>
              <p:spPr>
                <a:xfrm flipV="1">
                  <a:off x="6303264" y="304800"/>
                  <a:ext cx="0" cy="652881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37">
                  <a:extLst>
                    <a:ext uri="{FF2B5EF4-FFF2-40B4-BE49-F238E27FC236}">
                      <a16:creationId xmlns:a16="http://schemas.microsoft.com/office/drawing/2014/main" xmlns="" id="{E3B2C6CF-5D64-4364-BB2F-AEA7A17922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41427" y="1471400"/>
                  <a:ext cx="717098" cy="10647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>
                  <a:extLst>
                    <a:ext uri="{FF2B5EF4-FFF2-40B4-BE49-F238E27FC236}">
                      <a16:creationId xmlns:a16="http://schemas.microsoft.com/office/drawing/2014/main" xmlns="" id="{60D51D1B-912E-4C5B-A039-8B372FAEAE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13591" y="2407920"/>
                  <a:ext cx="1278589" cy="21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>
                  <a:extLst>
                    <a:ext uri="{FF2B5EF4-FFF2-40B4-BE49-F238E27FC236}">
                      <a16:creationId xmlns:a16="http://schemas.microsoft.com/office/drawing/2014/main" xmlns="" id="{18AF4AEF-8B6B-4CDF-BDCD-9C10A95A59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42299" y="3584448"/>
                  <a:ext cx="1062073" cy="1170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>
                  <a:extLst>
                    <a:ext uri="{FF2B5EF4-FFF2-40B4-BE49-F238E27FC236}">
                      <a16:creationId xmlns:a16="http://schemas.microsoft.com/office/drawing/2014/main" xmlns="" id="{37E0215C-C2B4-4883-A7A9-ADEF3B7CA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91858" y="3712465"/>
                  <a:ext cx="466667" cy="19667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41">
                  <a:extLst>
                    <a:ext uri="{FF2B5EF4-FFF2-40B4-BE49-F238E27FC236}">
                      <a16:creationId xmlns:a16="http://schemas.microsoft.com/office/drawing/2014/main" xmlns="" id="{739728C8-AE11-47B0-B5E5-412D8D1BB2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48003" y="1459208"/>
                  <a:ext cx="1100408" cy="16480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to 42">
                  <a:extLst>
                    <a:ext uri="{FF2B5EF4-FFF2-40B4-BE49-F238E27FC236}">
                      <a16:creationId xmlns:a16="http://schemas.microsoft.com/office/drawing/2014/main" xmlns="" id="{6428785D-CFB3-4F93-BD82-A331A22763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48003" y="4239330"/>
                  <a:ext cx="1410069" cy="143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reto 43">
                  <a:extLst>
                    <a:ext uri="{FF2B5EF4-FFF2-40B4-BE49-F238E27FC236}">
                      <a16:creationId xmlns:a16="http://schemas.microsoft.com/office/drawing/2014/main" xmlns="" id="{6C869183-0156-4961-993A-A6B45345E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3410" y="2430479"/>
                  <a:ext cx="1691710" cy="7546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" name="Agrupar 44">
                  <a:extLst>
                    <a:ext uri="{FF2B5EF4-FFF2-40B4-BE49-F238E27FC236}">
                      <a16:creationId xmlns:a16="http://schemas.microsoft.com/office/drawing/2014/main" xmlns="" id="{1A3F6445-05C0-43DA-B336-77A5AA16AA52}"/>
                    </a:ext>
                  </a:extLst>
                </p:cNvPr>
                <p:cNvGrpSpPr/>
                <p:nvPr/>
              </p:nvGrpSpPr>
              <p:grpSpPr>
                <a:xfrm rot="20822330">
                  <a:off x="5221657" y="2621473"/>
                  <a:ext cx="2940995" cy="1530096"/>
                  <a:chOff x="12355027" y="-987770"/>
                  <a:chExt cx="2940995" cy="1530096"/>
                </a:xfrm>
              </p:grpSpPr>
              <p:cxnSp>
                <p:nvCxnSpPr>
                  <p:cNvPr id="47" name="Conector de Seta Reta 46">
                    <a:extLst>
                      <a:ext uri="{FF2B5EF4-FFF2-40B4-BE49-F238E27FC236}">
                        <a16:creationId xmlns:a16="http://schemas.microsoft.com/office/drawing/2014/main" xmlns="" id="{19AC589A-C08D-42C6-9DB1-ED10016259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355027" y="-210766"/>
                    <a:ext cx="2940995" cy="0"/>
                  </a:xfrm>
                  <a:prstGeom prst="straightConnector1">
                    <a:avLst/>
                  </a:prstGeom>
                  <a:ln w="3175">
                    <a:solidFill>
                      <a:schemeClr val="tx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ector de Seta Reta 47">
                    <a:extLst>
                      <a:ext uri="{FF2B5EF4-FFF2-40B4-BE49-F238E27FC236}">
                        <a16:creationId xmlns:a16="http://schemas.microsoft.com/office/drawing/2014/main" xmlns="" id="{390E3279-1E39-4517-A61B-52C57888B87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3758209" y="-987770"/>
                    <a:ext cx="0" cy="1530096"/>
                  </a:xfrm>
                  <a:prstGeom prst="straightConnector1">
                    <a:avLst/>
                  </a:prstGeom>
                  <a:ln w="3175">
                    <a:solidFill>
                      <a:schemeClr val="tx1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Conector reto 45">
                  <a:extLst>
                    <a:ext uri="{FF2B5EF4-FFF2-40B4-BE49-F238E27FC236}">
                      <a16:creationId xmlns:a16="http://schemas.microsoft.com/office/drawing/2014/main" xmlns="" id="{71EB1DF7-5DC9-477E-87A5-E56A0BB8CC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26211" y="4219702"/>
                  <a:ext cx="1910745" cy="5351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xmlns="" id="{89686170-9E5B-46D2-AC42-ED29BF6AF59C}"/>
                  </a:ext>
                </a:extLst>
              </p:cNvPr>
              <p:cNvSpPr txBox="1"/>
              <p:nvPr/>
            </p:nvSpPr>
            <p:spPr>
              <a:xfrm>
                <a:off x="5945501" y="3363046"/>
                <a:ext cx="3577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xmlns="" id="{805CFA37-6D36-491F-BE27-92B95C775E68}"/>
                  </a:ext>
                </a:extLst>
              </p:cNvPr>
              <p:cNvSpPr txBox="1"/>
              <p:nvPr/>
            </p:nvSpPr>
            <p:spPr>
              <a:xfrm>
                <a:off x="6239973" y="2931274"/>
                <a:ext cx="3577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xmlns="" id="{E195CBA7-7047-442B-8CC7-294B2FB5B9C3}"/>
                  </a:ext>
                </a:extLst>
              </p:cNvPr>
              <p:cNvSpPr txBox="1"/>
              <p:nvPr/>
            </p:nvSpPr>
            <p:spPr>
              <a:xfrm>
                <a:off x="8338369" y="858953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xmlns="" id="{E38F2BE2-8A87-4AD9-B4D4-0F56C2BD507C}"/>
                  </a:ext>
                </a:extLst>
              </p:cNvPr>
              <p:cNvSpPr txBox="1"/>
              <p:nvPr/>
            </p:nvSpPr>
            <p:spPr>
              <a:xfrm>
                <a:off x="7379749" y="2004271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sz="20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co 14">
                <a:extLst>
                  <a:ext uri="{FF2B5EF4-FFF2-40B4-BE49-F238E27FC236}">
                    <a16:creationId xmlns:a16="http://schemas.microsoft.com/office/drawing/2014/main" xmlns="" id="{62A0D7CD-C0D8-424F-9F57-DAEB01998E99}"/>
                  </a:ext>
                </a:extLst>
              </p:cNvPr>
              <p:cNvSpPr/>
              <p:nvPr/>
            </p:nvSpPr>
            <p:spPr>
              <a:xfrm>
                <a:off x="3209102" y="822508"/>
                <a:ext cx="5221421" cy="2573952"/>
              </a:xfrm>
              <a:prstGeom prst="arc">
                <a:avLst>
                  <a:gd name="adj1" fmla="val 20942611"/>
                  <a:gd name="adj2" fmla="val 21589664"/>
                </a:avLst>
              </a:prstGeom>
              <a:ln w="3175">
                <a:solidFill>
                  <a:schemeClr val="tx1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Arco 15">
                <a:extLst>
                  <a:ext uri="{FF2B5EF4-FFF2-40B4-BE49-F238E27FC236}">
                    <a16:creationId xmlns:a16="http://schemas.microsoft.com/office/drawing/2014/main" xmlns="" id="{876CDDAD-F5A9-4373-9714-D355618B3D44}"/>
                  </a:ext>
                </a:extLst>
              </p:cNvPr>
              <p:cNvSpPr/>
              <p:nvPr/>
            </p:nvSpPr>
            <p:spPr>
              <a:xfrm>
                <a:off x="3371217" y="1122795"/>
                <a:ext cx="4549966" cy="4648985"/>
              </a:xfrm>
              <a:prstGeom prst="arc">
                <a:avLst>
                  <a:gd name="adj1" fmla="val 20841886"/>
                  <a:gd name="adj2" fmla="val 21497184"/>
                </a:avLst>
              </a:prstGeom>
              <a:ln w="3175">
                <a:solidFill>
                  <a:schemeClr val="tx1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7" name="Conector reto 16">
                <a:extLst>
                  <a:ext uri="{FF2B5EF4-FFF2-40B4-BE49-F238E27FC236}">
                    <a16:creationId xmlns:a16="http://schemas.microsoft.com/office/drawing/2014/main" xmlns="" id="{18567BD5-5645-45EC-B803-FEEBEBB88958}"/>
                  </a:ext>
                </a:extLst>
              </p:cNvPr>
              <p:cNvCxnSpPr/>
              <p:nvPr/>
            </p:nvCxnSpPr>
            <p:spPr>
              <a:xfrm>
                <a:off x="8001541" y="2097243"/>
                <a:ext cx="552834" cy="0"/>
              </a:xfrm>
              <a:prstGeom prst="line">
                <a:avLst/>
              </a:prstGeom>
              <a:ln w="31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>
                <a:extLst>
                  <a:ext uri="{FF2B5EF4-FFF2-40B4-BE49-F238E27FC236}">
                    <a16:creationId xmlns:a16="http://schemas.microsoft.com/office/drawing/2014/main" xmlns="" id="{31C4025C-8A63-44C7-B702-D553F5D5AA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15201" y="2376156"/>
                <a:ext cx="1091412" cy="83913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rco 18">
                <a:extLst>
                  <a:ext uri="{FF2B5EF4-FFF2-40B4-BE49-F238E27FC236}">
                    <a16:creationId xmlns:a16="http://schemas.microsoft.com/office/drawing/2014/main" xmlns="" id="{DFF06212-DD2A-4222-B526-4D19C7C1853C}"/>
                  </a:ext>
                </a:extLst>
              </p:cNvPr>
              <p:cNvSpPr/>
              <p:nvPr/>
            </p:nvSpPr>
            <p:spPr>
              <a:xfrm>
                <a:off x="3209103" y="1860696"/>
                <a:ext cx="4277244" cy="2573952"/>
              </a:xfrm>
              <a:prstGeom prst="arc">
                <a:avLst>
                  <a:gd name="adj1" fmla="val 20763813"/>
                  <a:gd name="adj2" fmla="val 21433475"/>
                </a:avLst>
              </a:prstGeom>
              <a:ln w="3175">
                <a:solidFill>
                  <a:schemeClr val="tx1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xmlns="" id="{F3F3E52C-E61C-49AF-8120-3A22D33D25C3}"/>
                  </a:ext>
                </a:extLst>
              </p:cNvPr>
              <p:cNvSpPr txBox="1"/>
              <p:nvPr/>
            </p:nvSpPr>
            <p:spPr>
              <a:xfrm>
                <a:off x="7539972" y="2960825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y</a:t>
                </a:r>
                <a:endParaRPr lang="pt-BR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xmlns="" id="{B34FA7DA-0663-4075-85A0-A4CC1A71A0EF}"/>
                  </a:ext>
                </a:extLst>
              </p:cNvPr>
              <p:cNvSpPr txBox="1"/>
              <p:nvPr/>
            </p:nvSpPr>
            <p:spPr>
              <a:xfrm>
                <a:off x="7338909" y="2504613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b</a:t>
                </a:r>
                <a:r>
                  <a:rPr lang="pt-BR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xmlns="" id="{96712095-24D0-4712-99D2-697591D0FA24}"/>
                  </a:ext>
                </a:extLst>
              </p:cNvPr>
              <p:cNvSpPr txBox="1"/>
              <p:nvPr/>
            </p:nvSpPr>
            <p:spPr>
              <a:xfrm>
                <a:off x="8301352" y="1596435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 err="1">
                    <a:latin typeface="Symbol" panose="05050102010706020507" pitchFamily="18" charset="2"/>
                    <a:cs typeface="Times New Roman" panose="02020603050405020304" pitchFamily="18" charset="0"/>
                  </a:rPr>
                  <a:t>q</a:t>
                </a:r>
                <a:r>
                  <a:rPr lang="pt-BR" sz="20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xmlns="" id="{DD9936C6-B9F6-4FFB-9FCE-2794A22DC54C}"/>
                  </a:ext>
                </a:extLst>
              </p:cNvPr>
              <p:cNvSpPr txBox="1"/>
              <p:nvPr/>
            </p:nvSpPr>
            <p:spPr>
              <a:xfrm>
                <a:off x="6815613" y="2524317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pt-BR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xmlns="" id="{72CE9311-8A9D-41ED-8C3D-6FD305067C12}"/>
                  </a:ext>
                </a:extLst>
              </p:cNvPr>
              <p:cNvSpPr txBox="1"/>
              <p:nvPr/>
            </p:nvSpPr>
            <p:spPr>
              <a:xfrm>
                <a:off x="9502959" y="3319828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xmlns="" id="{2DA563DA-5544-4024-89E9-CCAC2A4A9D8F}"/>
                  </a:ext>
                </a:extLst>
              </p:cNvPr>
              <p:cNvSpPr txBox="1"/>
              <p:nvPr/>
            </p:nvSpPr>
            <p:spPr>
              <a:xfrm>
                <a:off x="5951436" y="417290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26" name="Lua 25">
                <a:extLst>
                  <a:ext uri="{FF2B5EF4-FFF2-40B4-BE49-F238E27FC236}">
                    <a16:creationId xmlns:a16="http://schemas.microsoft.com/office/drawing/2014/main" xmlns="" id="{7F0A0139-A66D-40C7-BB65-86A4B2C555F6}"/>
                  </a:ext>
                </a:extLst>
              </p:cNvPr>
              <p:cNvSpPr/>
              <p:nvPr/>
            </p:nvSpPr>
            <p:spPr>
              <a:xfrm rot="2647845">
                <a:off x="4097788" y="1229969"/>
                <a:ext cx="73646" cy="100698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Lua 26">
                <a:extLst>
                  <a:ext uri="{FF2B5EF4-FFF2-40B4-BE49-F238E27FC236}">
                    <a16:creationId xmlns:a16="http://schemas.microsoft.com/office/drawing/2014/main" xmlns="" id="{08A2C824-F0FF-4CB2-8B37-5559B4C707CD}"/>
                  </a:ext>
                </a:extLst>
              </p:cNvPr>
              <p:cNvSpPr/>
              <p:nvPr/>
            </p:nvSpPr>
            <p:spPr>
              <a:xfrm rot="1651044">
                <a:off x="3444394" y="2176842"/>
                <a:ext cx="73646" cy="100698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Lua 27">
                <a:extLst>
                  <a:ext uri="{FF2B5EF4-FFF2-40B4-BE49-F238E27FC236}">
                    <a16:creationId xmlns:a16="http://schemas.microsoft.com/office/drawing/2014/main" xmlns="" id="{DCE95167-2A38-4745-8B83-6F0789D2376B}"/>
                  </a:ext>
                </a:extLst>
              </p:cNvPr>
              <p:cNvSpPr/>
              <p:nvPr/>
            </p:nvSpPr>
            <p:spPr>
              <a:xfrm rot="18485116" flipH="1">
                <a:off x="8429434" y="1248991"/>
                <a:ext cx="73646" cy="100698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Lua 28">
                <a:extLst>
                  <a:ext uri="{FF2B5EF4-FFF2-40B4-BE49-F238E27FC236}">
                    <a16:creationId xmlns:a16="http://schemas.microsoft.com/office/drawing/2014/main" xmlns="" id="{950880C9-3E74-481C-8463-F09196318389}"/>
                  </a:ext>
                </a:extLst>
              </p:cNvPr>
              <p:cNvSpPr/>
              <p:nvPr/>
            </p:nvSpPr>
            <p:spPr>
              <a:xfrm rot="9867210">
                <a:off x="9104719" y="2170965"/>
                <a:ext cx="73646" cy="100698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Lua 29">
                <a:extLst>
                  <a:ext uri="{FF2B5EF4-FFF2-40B4-BE49-F238E27FC236}">
                    <a16:creationId xmlns:a16="http://schemas.microsoft.com/office/drawing/2014/main" xmlns="" id="{B29A8DD6-2AD8-4831-B7F6-81FB50463CDF}"/>
                  </a:ext>
                </a:extLst>
              </p:cNvPr>
              <p:cNvSpPr/>
              <p:nvPr/>
            </p:nvSpPr>
            <p:spPr>
              <a:xfrm rot="19927803">
                <a:off x="3474801" y="4538416"/>
                <a:ext cx="73646" cy="100698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Lua 30">
                <a:extLst>
                  <a:ext uri="{FF2B5EF4-FFF2-40B4-BE49-F238E27FC236}">
                    <a16:creationId xmlns:a16="http://schemas.microsoft.com/office/drawing/2014/main" xmlns="" id="{CA593D62-A3E9-42C4-B37D-FD8C4C944C2D}"/>
                  </a:ext>
                </a:extLst>
              </p:cNvPr>
              <p:cNvSpPr/>
              <p:nvPr/>
            </p:nvSpPr>
            <p:spPr>
              <a:xfrm rot="18848073">
                <a:off x="4103188" y="5469601"/>
                <a:ext cx="73646" cy="100698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Lua 31">
                <a:extLst>
                  <a:ext uri="{FF2B5EF4-FFF2-40B4-BE49-F238E27FC236}">
                    <a16:creationId xmlns:a16="http://schemas.microsoft.com/office/drawing/2014/main" xmlns="" id="{B5E4A382-CB64-4A8F-90DC-6A9851F53DA7}"/>
                  </a:ext>
                </a:extLst>
              </p:cNvPr>
              <p:cNvSpPr/>
              <p:nvPr/>
            </p:nvSpPr>
            <p:spPr>
              <a:xfrm rot="15001391">
                <a:off x="8438128" y="5483746"/>
                <a:ext cx="73646" cy="100698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Lua 32">
                <a:extLst>
                  <a:ext uri="{FF2B5EF4-FFF2-40B4-BE49-F238E27FC236}">
                    <a16:creationId xmlns:a16="http://schemas.microsoft.com/office/drawing/2014/main" xmlns="" id="{081B35CD-609A-4310-8A60-922494D22E94}"/>
                  </a:ext>
                </a:extLst>
              </p:cNvPr>
              <p:cNvSpPr/>
              <p:nvPr/>
            </p:nvSpPr>
            <p:spPr>
              <a:xfrm rot="13804861">
                <a:off x="9081132" y="4549076"/>
                <a:ext cx="73646" cy="100698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xmlns="" id="{E60FA619-29BE-46BE-BA71-FC3BD2A15564}"/>
                  </a:ext>
                </a:extLst>
              </p:cNvPr>
              <p:cNvSpPr txBox="1"/>
              <p:nvPr/>
            </p:nvSpPr>
            <p:spPr>
              <a:xfrm>
                <a:off x="7804104" y="1498737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29B076A6-95DF-40C1-A01E-A113B4129A13}"/>
                </a:ext>
              </a:extLst>
            </p:cNvPr>
            <p:cNvSpPr txBox="1"/>
            <p:nvPr/>
          </p:nvSpPr>
          <p:spPr>
            <a:xfrm>
              <a:off x="8008286" y="2747027"/>
              <a:ext cx="497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i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x</a:t>
              </a:r>
              <a:endPara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00C2A08A-E303-4A87-B3B2-4046DD77AF4F}"/>
                </a:ext>
              </a:extLst>
            </p:cNvPr>
            <p:cNvSpPr txBox="1"/>
            <p:nvPr/>
          </p:nvSpPr>
          <p:spPr>
            <a:xfrm>
              <a:off x="6417115" y="2158902"/>
              <a:ext cx="497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i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h</a:t>
              </a:r>
              <a:endPara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Rectangle 8">
            <a:extLst>
              <a:ext uri="{FF2B5EF4-FFF2-40B4-BE49-F238E27FC236}">
                <a16:creationId xmlns:a16="http://schemas.microsoft.com/office/drawing/2014/main" xmlns="" id="{1C0A9D75-BE6D-4FBF-A9DE-661B7BBEB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196" y="449760"/>
            <a:ext cx="9655607" cy="769441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Mooring forces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AF0774DA-1B0A-4D0E-B806-22746BAF2BAB}"/>
              </a:ext>
            </a:extLst>
          </p:cNvPr>
          <p:cNvSpPr txBox="1"/>
          <p:nvPr/>
        </p:nvSpPr>
        <p:spPr>
          <a:xfrm>
            <a:off x="628650" y="4872038"/>
            <a:ext cx="258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Generic</a:t>
            </a:r>
            <a:r>
              <a:rPr lang="pt-BR" b="1" dirty="0"/>
              <a:t> mooring system</a:t>
            </a:r>
          </a:p>
        </p:txBody>
      </p:sp>
      <p:sp>
        <p:nvSpPr>
          <p:cNvPr id="52" name="Espaço Reservado para Rodapé 1">
            <a:extLst>
              <a:ext uri="{FF2B5EF4-FFF2-40B4-BE49-F238E27FC236}">
                <a16:creationId xmlns:a16="http://schemas.microsoft.com/office/drawing/2014/main" xmlns="" id="{849E820A-AB9C-419B-B5E6-814D58EA6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2476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610CBE7-9FAB-4BE7-B6E2-C0D44436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8</a:t>
            </a:fld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487CC6EF-6934-4362-9056-BB99B360EC70}"/>
              </a:ext>
            </a:extLst>
          </p:cNvPr>
          <p:cNvGrpSpPr/>
          <p:nvPr/>
        </p:nvGrpSpPr>
        <p:grpSpPr>
          <a:xfrm>
            <a:off x="2731008" y="60960"/>
            <a:ext cx="7269199" cy="6528816"/>
            <a:chOff x="2731008" y="60960"/>
            <a:chExt cx="7269199" cy="6528816"/>
          </a:xfrm>
        </p:grpSpPr>
        <p:sp>
          <p:nvSpPr>
            <p:cNvPr id="8" name="Círculo: Vazio 7">
              <a:extLst>
                <a:ext uri="{FF2B5EF4-FFF2-40B4-BE49-F238E27FC236}">
                  <a16:creationId xmlns:a16="http://schemas.microsoft.com/office/drawing/2014/main" xmlns="" id="{F2C1DB01-FB40-4A28-A431-75E54F7573C5}"/>
                </a:ext>
              </a:extLst>
            </p:cNvPr>
            <p:cNvSpPr/>
            <p:nvPr/>
          </p:nvSpPr>
          <p:spPr>
            <a:xfrm>
              <a:off x="4720523" y="1805965"/>
              <a:ext cx="3181344" cy="3053722"/>
            </a:xfrm>
            <a:prstGeom prst="donut">
              <a:avLst>
                <a:gd name="adj" fmla="val 19642"/>
              </a:avLst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xmlns="" id="{C72D7DD6-C764-4F39-B1F2-0B607CCCE431}"/>
                </a:ext>
              </a:extLst>
            </p:cNvPr>
            <p:cNvGrpSpPr/>
            <p:nvPr/>
          </p:nvGrpSpPr>
          <p:grpSpPr>
            <a:xfrm>
              <a:off x="2731008" y="60960"/>
              <a:ext cx="7269199" cy="6528816"/>
              <a:chOff x="2731008" y="60960"/>
              <a:chExt cx="7269199" cy="6528816"/>
            </a:xfrm>
          </p:grpSpPr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xmlns="" id="{BF89300E-727B-4542-8B57-FBA73C8D38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2806" y="3303912"/>
                <a:ext cx="2930458" cy="1377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xmlns="" id="{525AE213-6274-46BF-A33D-36F34DD46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4811" y="4646031"/>
                <a:ext cx="795545" cy="118461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xmlns="" id="{1FC05CD9-026B-4E13-97ED-D76F6A21F1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21883" y="858838"/>
                <a:ext cx="706939" cy="112039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de Seta Reta 15">
                <a:extLst>
                  <a:ext uri="{FF2B5EF4-FFF2-40B4-BE49-F238E27FC236}">
                    <a16:creationId xmlns:a16="http://schemas.microsoft.com/office/drawing/2014/main" xmlns="" id="{5B684BCF-BD61-41EC-BAFE-BE1461C9C6CE}"/>
                  </a:ext>
                </a:extLst>
              </p:cNvPr>
              <p:cNvCxnSpPr/>
              <p:nvPr/>
            </p:nvCxnSpPr>
            <p:spPr>
              <a:xfrm>
                <a:off x="2731008" y="3316224"/>
                <a:ext cx="72420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de Seta Reta 16">
                <a:extLst>
                  <a:ext uri="{FF2B5EF4-FFF2-40B4-BE49-F238E27FC236}">
                    <a16:creationId xmlns:a16="http://schemas.microsoft.com/office/drawing/2014/main" xmlns="" id="{B72A05C8-29AA-4B6E-9402-08AA85CA9E6C}"/>
                  </a:ext>
                </a:extLst>
              </p:cNvPr>
              <p:cNvCxnSpPr/>
              <p:nvPr/>
            </p:nvCxnSpPr>
            <p:spPr>
              <a:xfrm flipV="1">
                <a:off x="6303264" y="60960"/>
                <a:ext cx="0" cy="65288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xmlns="" id="{C7AFEA05-7BBF-47C6-9B99-1E81BE911019}"/>
                  </a:ext>
                </a:extLst>
              </p:cNvPr>
              <p:cNvSpPr txBox="1"/>
              <p:nvPr/>
            </p:nvSpPr>
            <p:spPr>
              <a:xfrm>
                <a:off x="7741853" y="361050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xmlns="" id="{4DE54DF3-0F01-4DE7-86B5-FA3BD5C6B3D8}"/>
                  </a:ext>
                </a:extLst>
              </p:cNvPr>
              <p:cNvSpPr txBox="1"/>
              <p:nvPr/>
            </p:nvSpPr>
            <p:spPr>
              <a:xfrm>
                <a:off x="6805740" y="1570004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sz="20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rco 19">
                <a:extLst>
                  <a:ext uri="{FF2B5EF4-FFF2-40B4-BE49-F238E27FC236}">
                    <a16:creationId xmlns:a16="http://schemas.microsoft.com/office/drawing/2014/main" xmlns="" id="{4FBD1010-BC66-4758-9E96-B06EAEDE3369}"/>
                  </a:ext>
                </a:extLst>
              </p:cNvPr>
              <p:cNvSpPr/>
              <p:nvPr/>
            </p:nvSpPr>
            <p:spPr>
              <a:xfrm>
                <a:off x="3683843" y="603052"/>
                <a:ext cx="4246808" cy="2573952"/>
              </a:xfrm>
              <a:prstGeom prst="arc">
                <a:avLst>
                  <a:gd name="adj1" fmla="val 20396124"/>
                  <a:gd name="adj2" fmla="val 21589664"/>
                </a:avLst>
              </a:prstGeom>
              <a:ln w="3175">
                <a:solidFill>
                  <a:schemeClr val="tx1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Arco 20">
                <a:extLst>
                  <a:ext uri="{FF2B5EF4-FFF2-40B4-BE49-F238E27FC236}">
                    <a16:creationId xmlns:a16="http://schemas.microsoft.com/office/drawing/2014/main" xmlns="" id="{D31452B2-FADD-49F7-86A1-408EE4A8BC27}"/>
                  </a:ext>
                </a:extLst>
              </p:cNvPr>
              <p:cNvSpPr/>
              <p:nvPr/>
            </p:nvSpPr>
            <p:spPr>
              <a:xfrm>
                <a:off x="3796924" y="1862238"/>
                <a:ext cx="3775771" cy="2883095"/>
              </a:xfrm>
              <a:prstGeom prst="arc">
                <a:avLst>
                  <a:gd name="adj1" fmla="val 19262891"/>
                  <a:gd name="adj2" fmla="val 7498"/>
                </a:avLst>
              </a:prstGeom>
              <a:ln w="3175">
                <a:solidFill>
                  <a:schemeClr val="tx1"/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xmlns="" id="{2BA3A30D-9BA2-4541-8AD2-0C078F073C68}"/>
                  </a:ext>
                </a:extLst>
              </p:cNvPr>
              <p:cNvSpPr txBox="1"/>
              <p:nvPr/>
            </p:nvSpPr>
            <p:spPr>
              <a:xfrm>
                <a:off x="7821994" y="1275852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 err="1">
                    <a:latin typeface="Symbol" panose="05050102010706020507" pitchFamily="18" charset="2"/>
                    <a:cs typeface="Times New Roman" panose="02020603050405020304" pitchFamily="18" charset="0"/>
                  </a:rPr>
                  <a:t>q</a:t>
                </a:r>
                <a:r>
                  <a:rPr lang="pt-BR" sz="20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xmlns="" id="{1F3BA443-FA8E-4EBC-A9D0-1B4C800FCBB5}"/>
                  </a:ext>
                </a:extLst>
              </p:cNvPr>
              <p:cNvSpPr txBox="1"/>
              <p:nvPr/>
            </p:nvSpPr>
            <p:spPr>
              <a:xfrm>
                <a:off x="9502959" y="3319828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xmlns="" id="{A84EE6B9-380D-4F2C-BCAD-37C21C23829E}"/>
                  </a:ext>
                </a:extLst>
              </p:cNvPr>
              <p:cNvSpPr txBox="1"/>
              <p:nvPr/>
            </p:nvSpPr>
            <p:spPr>
              <a:xfrm>
                <a:off x="5951436" y="417290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25" name="Lua 24">
                <a:extLst>
                  <a:ext uri="{FF2B5EF4-FFF2-40B4-BE49-F238E27FC236}">
                    <a16:creationId xmlns:a16="http://schemas.microsoft.com/office/drawing/2014/main" xmlns="" id="{71A900C4-4C27-4433-8723-AB23A281B05A}"/>
                  </a:ext>
                </a:extLst>
              </p:cNvPr>
              <p:cNvSpPr/>
              <p:nvPr/>
            </p:nvSpPr>
            <p:spPr>
              <a:xfrm rot="11098">
                <a:off x="3372806" y="3265874"/>
                <a:ext cx="73646" cy="100698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Lua 25">
                <a:extLst>
                  <a:ext uri="{FF2B5EF4-FFF2-40B4-BE49-F238E27FC236}">
                    <a16:creationId xmlns:a16="http://schemas.microsoft.com/office/drawing/2014/main" xmlns="" id="{56DCF359-BE0E-4878-8D76-1957210C449C}"/>
                  </a:ext>
                </a:extLst>
              </p:cNvPr>
              <p:cNvSpPr/>
              <p:nvPr/>
            </p:nvSpPr>
            <p:spPr>
              <a:xfrm rot="18209582" flipH="1">
                <a:off x="7843533" y="749109"/>
                <a:ext cx="73646" cy="100698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Lua 26">
                <a:extLst>
                  <a:ext uri="{FF2B5EF4-FFF2-40B4-BE49-F238E27FC236}">
                    <a16:creationId xmlns:a16="http://schemas.microsoft.com/office/drawing/2014/main" xmlns="" id="{5E733FF8-47E7-41D4-8859-460D5DD55E10}"/>
                  </a:ext>
                </a:extLst>
              </p:cNvPr>
              <p:cNvSpPr/>
              <p:nvPr/>
            </p:nvSpPr>
            <p:spPr>
              <a:xfrm rot="13946248">
                <a:off x="7841857" y="5767499"/>
                <a:ext cx="73646" cy="100698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xmlns="" id="{EC6EDA19-CFBD-414D-AC8E-12EF6E5F9675}"/>
                  </a:ext>
                </a:extLst>
              </p:cNvPr>
              <p:cNvSpPr txBox="1"/>
              <p:nvPr/>
            </p:nvSpPr>
            <p:spPr>
              <a:xfrm>
                <a:off x="7084811" y="1230729"/>
                <a:ext cx="497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xmlns="" id="{16AA0F5A-E642-4AE0-8B1D-AE9ABF2E8AFE}"/>
                  </a:ext>
                </a:extLst>
              </p:cNvPr>
              <p:cNvSpPr/>
              <p:nvPr/>
            </p:nvSpPr>
            <p:spPr>
              <a:xfrm>
                <a:off x="3458806" y="385483"/>
                <a:ext cx="5730791" cy="5861481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0" name="Agrupar 29">
                <a:extLst>
                  <a:ext uri="{FF2B5EF4-FFF2-40B4-BE49-F238E27FC236}">
                    <a16:creationId xmlns:a16="http://schemas.microsoft.com/office/drawing/2014/main" xmlns="" id="{16559190-B4CF-4CBC-8AB2-EC86D7788605}"/>
                  </a:ext>
                </a:extLst>
              </p:cNvPr>
              <p:cNvGrpSpPr/>
              <p:nvPr/>
            </p:nvGrpSpPr>
            <p:grpSpPr>
              <a:xfrm>
                <a:off x="5050131" y="1286182"/>
                <a:ext cx="3374304" cy="2761703"/>
                <a:chOff x="5050131" y="1286182"/>
                <a:chExt cx="3374304" cy="2761703"/>
              </a:xfrm>
            </p:grpSpPr>
            <p:cxnSp>
              <p:nvCxnSpPr>
                <p:cNvPr id="31" name="Conector de Seta Reta 30">
                  <a:extLst>
                    <a:ext uri="{FF2B5EF4-FFF2-40B4-BE49-F238E27FC236}">
                      <a16:creationId xmlns:a16="http://schemas.microsoft.com/office/drawing/2014/main" xmlns="" id="{E8CFF36B-E4C9-425A-86F5-1380BB0B47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0131" y="3316224"/>
                  <a:ext cx="2955604" cy="0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de Seta Reta 31">
                  <a:extLst>
                    <a:ext uri="{FF2B5EF4-FFF2-40B4-BE49-F238E27FC236}">
                      <a16:creationId xmlns:a16="http://schemas.microsoft.com/office/drawing/2014/main" xmlns="" id="{9956B8DB-2AE5-4028-9A9A-75D72D533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02177" y="1570004"/>
                  <a:ext cx="0" cy="2477881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xmlns="" id="{2A73995B-55B7-488E-BD26-94CC6C33A5B3}"/>
                    </a:ext>
                  </a:extLst>
                </p:cNvPr>
                <p:cNvSpPr txBox="1"/>
                <p:nvPr/>
              </p:nvSpPr>
              <p:spPr>
                <a:xfrm>
                  <a:off x="6173913" y="3185106"/>
                  <a:ext cx="35776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xmlns="" id="{48195D12-9BA9-47F7-83F2-78AF0325AED6}"/>
                    </a:ext>
                  </a:extLst>
                </p:cNvPr>
                <p:cNvSpPr txBox="1"/>
                <p:nvPr/>
              </p:nvSpPr>
              <p:spPr>
                <a:xfrm>
                  <a:off x="5845555" y="2861576"/>
                  <a:ext cx="35776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cxnSp>
              <p:nvCxnSpPr>
                <p:cNvPr id="35" name="Conector reto 34">
                  <a:extLst>
                    <a:ext uri="{FF2B5EF4-FFF2-40B4-BE49-F238E27FC236}">
                      <a16:creationId xmlns:a16="http://schemas.microsoft.com/office/drawing/2014/main" xmlns="" id="{403F8DD1-917F-4B1D-BCB1-32A34CA792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52901" y="1902171"/>
                  <a:ext cx="552834" cy="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xmlns="" id="{370755F4-E017-4D9B-9BAB-E21281D3344F}"/>
                    </a:ext>
                  </a:extLst>
                </p:cNvPr>
                <p:cNvSpPr txBox="1"/>
                <p:nvPr/>
              </p:nvSpPr>
              <p:spPr>
                <a:xfrm>
                  <a:off x="7302988" y="2260833"/>
                  <a:ext cx="4972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000" i="1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b</a:t>
                  </a:r>
                  <a:r>
                    <a:rPr lang="pt-BR" sz="2000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xmlns="" id="{46F5ED1A-A971-4C5E-AA08-0ABBF21D37BA}"/>
                    </a:ext>
                  </a:extLst>
                </p:cNvPr>
                <p:cNvSpPr txBox="1"/>
                <p:nvPr/>
              </p:nvSpPr>
              <p:spPr>
                <a:xfrm>
                  <a:off x="7927187" y="3357366"/>
                  <a:ext cx="4972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000" i="1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x</a:t>
                  </a:r>
                  <a:endParaRPr lang="pt-BR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xmlns="" id="{6619733B-B264-490D-A045-87609143ED9A}"/>
                    </a:ext>
                  </a:extLst>
                </p:cNvPr>
                <p:cNvSpPr txBox="1"/>
                <p:nvPr/>
              </p:nvSpPr>
              <p:spPr>
                <a:xfrm>
                  <a:off x="5944565" y="1286182"/>
                  <a:ext cx="4972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000" i="1" dirty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h</a:t>
                  </a:r>
                  <a:endParaRPr lang="pt-BR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xmlns="" id="{A47D8707-8102-49E9-AF05-1D819EBFAA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0216" y="3303912"/>
              <a:ext cx="1" cy="30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xmlns="" id="{29708DBA-D7DF-4672-A353-AE25F72909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3264" y="1979228"/>
              <a:ext cx="818619" cy="13461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Arco 39">
            <a:extLst>
              <a:ext uri="{FF2B5EF4-FFF2-40B4-BE49-F238E27FC236}">
                <a16:creationId xmlns:a16="http://schemas.microsoft.com/office/drawing/2014/main" xmlns="" id="{58B252A5-AA00-44B5-B1BF-4522D575D752}"/>
              </a:ext>
            </a:extLst>
          </p:cNvPr>
          <p:cNvSpPr/>
          <p:nvPr/>
        </p:nvSpPr>
        <p:spPr>
          <a:xfrm>
            <a:off x="2910168" y="2369422"/>
            <a:ext cx="4079457" cy="2158854"/>
          </a:xfrm>
          <a:prstGeom prst="arc">
            <a:avLst>
              <a:gd name="adj1" fmla="val 20377186"/>
              <a:gd name="adj2" fmla="val 21433475"/>
            </a:avLst>
          </a:prstGeom>
          <a:ln w="3175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1796C14D-2C06-424C-9B9F-78F717A305E6}"/>
              </a:ext>
            </a:extLst>
          </p:cNvPr>
          <p:cNvSpPr txBox="1"/>
          <p:nvPr/>
        </p:nvSpPr>
        <p:spPr>
          <a:xfrm>
            <a:off x="6823974" y="2737011"/>
            <a:ext cx="49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xmlns="" id="{B80206A0-CED6-4AF5-8938-FB5825847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196" y="449760"/>
            <a:ext cx="9655607" cy="769441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Mooring forces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DE826B8A-AFF3-4712-BC7A-1A78D1F75BB9}"/>
              </a:ext>
            </a:extLst>
          </p:cNvPr>
          <p:cNvSpPr txBox="1"/>
          <p:nvPr/>
        </p:nvSpPr>
        <p:spPr>
          <a:xfrm>
            <a:off x="628649" y="4872038"/>
            <a:ext cx="316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Monocolumn</a:t>
            </a:r>
            <a:r>
              <a:rPr lang="pt-BR" b="1" dirty="0"/>
              <a:t> mooring system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CFA4CD52-2AAB-4C69-B500-BD05175086EC}"/>
              </a:ext>
            </a:extLst>
          </p:cNvPr>
          <p:cNvSpPr txBox="1"/>
          <p:nvPr/>
        </p:nvSpPr>
        <p:spPr>
          <a:xfrm>
            <a:off x="6291250" y="2387408"/>
            <a:ext cx="49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8073834-1542-4AB3-9C85-6D1959E99092}"/>
              </a:ext>
            </a:extLst>
          </p:cNvPr>
          <p:cNvSpPr txBox="1"/>
          <p:nvPr/>
        </p:nvSpPr>
        <p:spPr>
          <a:xfrm>
            <a:off x="914604" y="2137722"/>
            <a:ext cx="225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Horizontal plane </a:t>
            </a:r>
            <a:r>
              <a:rPr lang="pt-BR" dirty="0" err="1"/>
              <a:t>projection</a:t>
            </a:r>
            <a:endParaRPr lang="pt-BR" dirty="0"/>
          </a:p>
        </p:txBody>
      </p:sp>
      <p:sp>
        <p:nvSpPr>
          <p:cNvPr id="45" name="Espaço Reservado para Rodapé 1">
            <a:extLst>
              <a:ext uri="{FF2B5EF4-FFF2-40B4-BE49-F238E27FC236}">
                <a16:creationId xmlns:a16="http://schemas.microsoft.com/office/drawing/2014/main" xmlns="" id="{6A8A7CCD-5768-407D-99D8-C6D6D04C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7667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610CBE7-9FAB-4BE7-B6E2-C0D44436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05E6-7973-4514-8019-30E7A733F203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xmlns="" id="{88AA3589-BAA6-4595-9D31-A87A9DE8A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196" y="449760"/>
            <a:ext cx="9655607" cy="769441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Mooring forces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C3DE328C-89AA-49B0-A2B0-AF743472756E}"/>
              </a:ext>
            </a:extLst>
          </p:cNvPr>
          <p:cNvSpPr txBox="1"/>
          <p:nvPr/>
        </p:nvSpPr>
        <p:spPr>
          <a:xfrm>
            <a:off x="628649" y="4872038"/>
            <a:ext cx="316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Monocolumn</a:t>
            </a:r>
            <a:r>
              <a:rPr lang="pt-BR" b="1" dirty="0"/>
              <a:t> mooring system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64C4B8F1-6026-4D9C-91DC-E9770656D11F}"/>
              </a:ext>
            </a:extLst>
          </p:cNvPr>
          <p:cNvGrpSpPr/>
          <p:nvPr/>
        </p:nvGrpSpPr>
        <p:grpSpPr>
          <a:xfrm>
            <a:off x="2731008" y="60960"/>
            <a:ext cx="7269199" cy="6528816"/>
            <a:chOff x="2731008" y="60960"/>
            <a:chExt cx="7269199" cy="6528816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xmlns="" id="{11A65BF1-787A-4690-BCA3-AE4100A4CE32}"/>
                </a:ext>
              </a:extLst>
            </p:cNvPr>
            <p:cNvGrpSpPr/>
            <p:nvPr/>
          </p:nvGrpSpPr>
          <p:grpSpPr>
            <a:xfrm>
              <a:off x="3372806" y="60960"/>
              <a:ext cx="6627401" cy="6528816"/>
              <a:chOff x="3372806" y="60960"/>
              <a:chExt cx="6627401" cy="6528816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xmlns="" id="{5CB9BBC4-D3CE-4E33-BAE6-65D739698C23}"/>
                  </a:ext>
                </a:extLst>
              </p:cNvPr>
              <p:cNvGrpSpPr/>
              <p:nvPr/>
            </p:nvGrpSpPr>
            <p:grpSpPr>
              <a:xfrm>
                <a:off x="3372806" y="60960"/>
                <a:ext cx="6627401" cy="6528816"/>
                <a:chOff x="3372806" y="60960"/>
                <a:chExt cx="6627401" cy="6528816"/>
              </a:xfrm>
            </p:grpSpPr>
            <p:sp>
              <p:nvSpPr>
                <p:cNvPr id="9" name="Círculo: Vazio 8">
                  <a:extLst>
                    <a:ext uri="{FF2B5EF4-FFF2-40B4-BE49-F238E27FC236}">
                      <a16:creationId xmlns:a16="http://schemas.microsoft.com/office/drawing/2014/main" xmlns="" id="{23E69B11-E85D-4E05-BD4A-84C57D9C4013}"/>
                    </a:ext>
                  </a:extLst>
                </p:cNvPr>
                <p:cNvSpPr/>
                <p:nvPr/>
              </p:nvSpPr>
              <p:spPr>
                <a:xfrm rot="20866390">
                  <a:off x="4937099" y="1553293"/>
                  <a:ext cx="3181344" cy="3053722"/>
                </a:xfrm>
                <a:prstGeom prst="donut">
                  <a:avLst>
                    <a:gd name="adj" fmla="val 19642"/>
                  </a:avLst>
                </a:prstGeom>
                <a:solidFill>
                  <a:schemeClr val="tx2">
                    <a:lumMod val="1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" name="Agrupar 9">
                  <a:extLst>
                    <a:ext uri="{FF2B5EF4-FFF2-40B4-BE49-F238E27FC236}">
                      <a16:creationId xmlns:a16="http://schemas.microsoft.com/office/drawing/2014/main" xmlns="" id="{901AE78C-E7A7-4D6F-AE7E-3FEDA789217B}"/>
                    </a:ext>
                  </a:extLst>
                </p:cNvPr>
                <p:cNvGrpSpPr/>
                <p:nvPr/>
              </p:nvGrpSpPr>
              <p:grpSpPr>
                <a:xfrm>
                  <a:off x="3372806" y="60960"/>
                  <a:ext cx="6627401" cy="6528816"/>
                  <a:chOff x="3372806" y="60960"/>
                  <a:chExt cx="6627401" cy="6528816"/>
                </a:xfrm>
              </p:grpSpPr>
              <p:cxnSp>
                <p:nvCxnSpPr>
                  <p:cNvPr id="13" name="Conector reto 12">
                    <a:extLst>
                      <a:ext uri="{FF2B5EF4-FFF2-40B4-BE49-F238E27FC236}">
                        <a16:creationId xmlns:a16="http://schemas.microsoft.com/office/drawing/2014/main" xmlns="" id="{DB42444C-7997-4DA2-B9B1-B75C21EF1D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372806" y="3177004"/>
                    <a:ext cx="1536078" cy="12690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ector reto 13">
                    <a:extLst>
                      <a:ext uri="{FF2B5EF4-FFF2-40B4-BE49-F238E27FC236}">
                        <a16:creationId xmlns:a16="http://schemas.microsoft.com/office/drawing/2014/main" xmlns="" id="{B592C669-E96F-4888-9FD3-5C7E87ECAB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39049" y="4451684"/>
                    <a:ext cx="641307" cy="137896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Conector reto 14">
                    <a:extLst>
                      <a:ext uri="{FF2B5EF4-FFF2-40B4-BE49-F238E27FC236}">
                        <a16:creationId xmlns:a16="http://schemas.microsoft.com/office/drawing/2014/main" xmlns="" id="{AAD01C84-15FB-4A73-B420-B6333FBD04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127890" y="858838"/>
                    <a:ext cx="700934" cy="79124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ector de Seta Reta 15">
                    <a:extLst>
                      <a:ext uri="{FF2B5EF4-FFF2-40B4-BE49-F238E27FC236}">
                        <a16:creationId xmlns:a16="http://schemas.microsoft.com/office/drawing/2014/main" xmlns="" id="{9D8FCBDC-DD0A-480C-949E-FAD3C35B3F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03264" y="60960"/>
                    <a:ext cx="0" cy="652881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CaixaDeTexto 16">
                    <a:extLst>
                      <a:ext uri="{FF2B5EF4-FFF2-40B4-BE49-F238E27FC236}">
                        <a16:creationId xmlns:a16="http://schemas.microsoft.com/office/drawing/2014/main" xmlns="" id="{5598C7AE-CB79-4D90-B67D-8F75ADD47959}"/>
                      </a:ext>
                    </a:extLst>
                  </p:cNvPr>
                  <p:cNvSpPr txBox="1"/>
                  <p:nvPr/>
                </p:nvSpPr>
                <p:spPr>
                  <a:xfrm>
                    <a:off x="7741853" y="361050"/>
                    <a:ext cx="4972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r>
                      <a:rPr lang="pt-BR" sz="2000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</a:p>
                </p:txBody>
              </p:sp>
              <p:sp>
                <p:nvSpPr>
                  <p:cNvPr id="18" name="CaixaDeTexto 17">
                    <a:extLst>
                      <a:ext uri="{FF2B5EF4-FFF2-40B4-BE49-F238E27FC236}">
                        <a16:creationId xmlns:a16="http://schemas.microsoft.com/office/drawing/2014/main" xmlns="" id="{AA0AB01D-BA26-43B5-AE1C-A647ADE298A7}"/>
                      </a:ext>
                    </a:extLst>
                  </p:cNvPr>
                  <p:cNvSpPr txBox="1"/>
                  <p:nvPr/>
                </p:nvSpPr>
                <p:spPr>
                  <a:xfrm>
                    <a:off x="6851700" y="1183983"/>
                    <a:ext cx="4972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2000" i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pt-BR" sz="2000" i="1" baseline="-25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pt-BR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Arco 18">
                    <a:extLst>
                      <a:ext uri="{FF2B5EF4-FFF2-40B4-BE49-F238E27FC236}">
                        <a16:creationId xmlns:a16="http://schemas.microsoft.com/office/drawing/2014/main" xmlns="" id="{D1198468-9662-4AA9-9617-6A5487C08C84}"/>
                      </a:ext>
                    </a:extLst>
                  </p:cNvPr>
                  <p:cNvSpPr/>
                  <p:nvPr/>
                </p:nvSpPr>
                <p:spPr>
                  <a:xfrm>
                    <a:off x="3683843" y="603052"/>
                    <a:ext cx="4246808" cy="2573952"/>
                  </a:xfrm>
                  <a:prstGeom prst="arc">
                    <a:avLst>
                      <a:gd name="adj1" fmla="val 20213447"/>
                      <a:gd name="adj2" fmla="val 21589664"/>
                    </a:avLst>
                  </a:prstGeom>
                  <a:ln w="3175">
                    <a:solidFill>
                      <a:schemeClr val="tx1"/>
                    </a:solidFill>
                    <a:prstDash val="sysDot"/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0" name="Arco 19">
                    <a:extLst>
                      <a:ext uri="{FF2B5EF4-FFF2-40B4-BE49-F238E27FC236}">
                        <a16:creationId xmlns:a16="http://schemas.microsoft.com/office/drawing/2014/main" xmlns="" id="{D105C33B-7FA6-42CA-A2B1-6B179CA46987}"/>
                      </a:ext>
                    </a:extLst>
                  </p:cNvPr>
                  <p:cNvSpPr/>
                  <p:nvPr/>
                </p:nvSpPr>
                <p:spPr>
                  <a:xfrm rot="20225019">
                    <a:off x="4100553" y="1695965"/>
                    <a:ext cx="3844760" cy="3316377"/>
                  </a:xfrm>
                  <a:prstGeom prst="arc">
                    <a:avLst>
                      <a:gd name="adj1" fmla="val 19589570"/>
                      <a:gd name="adj2" fmla="val 644210"/>
                    </a:avLst>
                  </a:prstGeom>
                  <a:ln w="3175">
                    <a:solidFill>
                      <a:schemeClr val="tx1"/>
                    </a:solidFill>
                    <a:prstDash val="sysDot"/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1" name="CaixaDeTexto 20">
                    <a:extLst>
                      <a:ext uri="{FF2B5EF4-FFF2-40B4-BE49-F238E27FC236}">
                        <a16:creationId xmlns:a16="http://schemas.microsoft.com/office/drawing/2014/main" xmlns="" id="{91481C1E-FD1D-4522-AB9E-CC707DB5E6DE}"/>
                      </a:ext>
                    </a:extLst>
                  </p:cNvPr>
                  <p:cNvSpPr txBox="1"/>
                  <p:nvPr/>
                </p:nvSpPr>
                <p:spPr>
                  <a:xfrm>
                    <a:off x="7821994" y="1275852"/>
                    <a:ext cx="4972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2000" i="1" dirty="0" err="1">
                        <a:latin typeface="Symbol" panose="05050102010706020507" pitchFamily="18" charset="2"/>
                        <a:cs typeface="Times New Roman" panose="02020603050405020304" pitchFamily="18" charset="0"/>
                      </a:rPr>
                      <a:t>q</a:t>
                    </a:r>
                    <a:r>
                      <a:rPr lang="pt-BR" sz="2000" i="1" baseline="-25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pt-BR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CaixaDeTexto 21">
                    <a:extLst>
                      <a:ext uri="{FF2B5EF4-FFF2-40B4-BE49-F238E27FC236}">
                        <a16:creationId xmlns:a16="http://schemas.microsoft.com/office/drawing/2014/main" xmlns="" id="{37326FC7-2C80-4EC7-9B4F-7E73BAB91293}"/>
                      </a:ext>
                    </a:extLst>
                  </p:cNvPr>
                  <p:cNvSpPr txBox="1"/>
                  <p:nvPr/>
                </p:nvSpPr>
                <p:spPr>
                  <a:xfrm>
                    <a:off x="9502959" y="3319828"/>
                    <a:ext cx="4972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23" name="CaixaDeTexto 22">
                    <a:extLst>
                      <a:ext uri="{FF2B5EF4-FFF2-40B4-BE49-F238E27FC236}">
                        <a16:creationId xmlns:a16="http://schemas.microsoft.com/office/drawing/2014/main" xmlns="" id="{C30AA4F1-E647-4279-893E-A70063987AB3}"/>
                      </a:ext>
                    </a:extLst>
                  </p:cNvPr>
                  <p:cNvSpPr txBox="1"/>
                  <p:nvPr/>
                </p:nvSpPr>
                <p:spPr>
                  <a:xfrm>
                    <a:off x="5951436" y="417290"/>
                    <a:ext cx="4972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</a:p>
                </p:txBody>
              </p:sp>
              <p:sp>
                <p:nvSpPr>
                  <p:cNvPr id="24" name="Lua 23">
                    <a:extLst>
                      <a:ext uri="{FF2B5EF4-FFF2-40B4-BE49-F238E27FC236}">
                        <a16:creationId xmlns:a16="http://schemas.microsoft.com/office/drawing/2014/main" xmlns="" id="{82651E4A-0278-4664-8682-F3E7DADBB9AF}"/>
                      </a:ext>
                    </a:extLst>
                  </p:cNvPr>
                  <p:cNvSpPr/>
                  <p:nvPr/>
                </p:nvSpPr>
                <p:spPr>
                  <a:xfrm rot="11098">
                    <a:off x="3372806" y="3265874"/>
                    <a:ext cx="73646" cy="100698"/>
                  </a:xfrm>
                  <a:prstGeom prst="moo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5" name="Lua 24">
                    <a:extLst>
                      <a:ext uri="{FF2B5EF4-FFF2-40B4-BE49-F238E27FC236}">
                        <a16:creationId xmlns:a16="http://schemas.microsoft.com/office/drawing/2014/main" xmlns="" id="{4BFF4A21-D0F3-41DC-BAB0-890B0AF2CD9B}"/>
                      </a:ext>
                    </a:extLst>
                  </p:cNvPr>
                  <p:cNvSpPr/>
                  <p:nvPr/>
                </p:nvSpPr>
                <p:spPr>
                  <a:xfrm rot="18209582" flipH="1">
                    <a:off x="7843533" y="749109"/>
                    <a:ext cx="73646" cy="100698"/>
                  </a:xfrm>
                  <a:prstGeom prst="moo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6" name="Lua 25">
                    <a:extLst>
                      <a:ext uri="{FF2B5EF4-FFF2-40B4-BE49-F238E27FC236}">
                        <a16:creationId xmlns:a16="http://schemas.microsoft.com/office/drawing/2014/main" xmlns="" id="{D116361C-48D8-4F39-826A-76882AC601D3}"/>
                      </a:ext>
                    </a:extLst>
                  </p:cNvPr>
                  <p:cNvSpPr/>
                  <p:nvPr/>
                </p:nvSpPr>
                <p:spPr>
                  <a:xfrm rot="13946248">
                    <a:off x="7841857" y="5767499"/>
                    <a:ext cx="73646" cy="100698"/>
                  </a:xfrm>
                  <a:prstGeom prst="moo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7" name="CaixaDeTexto 26">
                    <a:extLst>
                      <a:ext uri="{FF2B5EF4-FFF2-40B4-BE49-F238E27FC236}">
                        <a16:creationId xmlns:a16="http://schemas.microsoft.com/office/drawing/2014/main" xmlns="" id="{B3EDBE3C-F278-4EE3-AEEB-5128B216848F}"/>
                      </a:ext>
                    </a:extLst>
                  </p:cNvPr>
                  <p:cNvSpPr txBox="1"/>
                  <p:nvPr/>
                </p:nvSpPr>
                <p:spPr>
                  <a:xfrm>
                    <a:off x="7133865" y="905485"/>
                    <a:ext cx="4972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</a:t>
                    </a:r>
                    <a:r>
                      <a:rPr lang="pt-BR" sz="2000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pt-BR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Elipse 27">
                    <a:extLst>
                      <a:ext uri="{FF2B5EF4-FFF2-40B4-BE49-F238E27FC236}">
                        <a16:creationId xmlns:a16="http://schemas.microsoft.com/office/drawing/2014/main" xmlns="" id="{7CE749CF-67AB-461B-8003-027370EEB743}"/>
                      </a:ext>
                    </a:extLst>
                  </p:cNvPr>
                  <p:cNvSpPr/>
                  <p:nvPr/>
                </p:nvSpPr>
                <p:spPr>
                  <a:xfrm>
                    <a:off x="3458806" y="385483"/>
                    <a:ext cx="5730791" cy="5861481"/>
                  </a:xfrm>
                  <a:prstGeom prst="ellips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grpSp>
                <p:nvGrpSpPr>
                  <p:cNvPr id="29" name="Agrupar 28">
                    <a:extLst>
                      <a:ext uri="{FF2B5EF4-FFF2-40B4-BE49-F238E27FC236}">
                        <a16:creationId xmlns:a16="http://schemas.microsoft.com/office/drawing/2014/main" xmlns="" id="{99A3C2CA-1E31-4977-81C9-D549750EEF25}"/>
                      </a:ext>
                    </a:extLst>
                  </p:cNvPr>
                  <p:cNvGrpSpPr/>
                  <p:nvPr/>
                </p:nvGrpSpPr>
                <p:grpSpPr>
                  <a:xfrm>
                    <a:off x="4631107" y="1034952"/>
                    <a:ext cx="4042093" cy="3508931"/>
                    <a:chOff x="4631107" y="1034952"/>
                    <a:chExt cx="4042093" cy="3508931"/>
                  </a:xfrm>
                </p:grpSpPr>
                <p:cxnSp>
                  <p:nvCxnSpPr>
                    <p:cNvPr id="30" name="Conector de Seta Reta 29">
                      <a:extLst>
                        <a:ext uri="{FF2B5EF4-FFF2-40B4-BE49-F238E27FC236}">
                          <a16:creationId xmlns:a16="http://schemas.microsoft.com/office/drawing/2014/main" xmlns="" id="{4F077F55-F8DA-4A08-AE37-57FFD66CDA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631107" y="2941052"/>
                      <a:ext cx="3887251" cy="242589"/>
                    </a:xfrm>
                    <a:prstGeom prst="straightConnector1">
                      <a:avLst/>
                    </a:prstGeom>
                    <a:ln w="3175">
                      <a:solidFill>
                        <a:schemeClr val="tx1"/>
                      </a:solidFill>
                      <a:prstDash val="sysDot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Conector de Seta Reta 30">
                      <a:extLst>
                        <a:ext uri="{FF2B5EF4-FFF2-40B4-BE49-F238E27FC236}">
                          <a16:creationId xmlns:a16="http://schemas.microsoft.com/office/drawing/2014/main" xmlns="" id="{7B0A8256-58B5-4EB7-8711-EF3C0A3EB0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6426248" y="1337419"/>
                      <a:ext cx="236133" cy="3206464"/>
                    </a:xfrm>
                    <a:prstGeom prst="straightConnector1">
                      <a:avLst/>
                    </a:prstGeom>
                    <a:ln w="3175">
                      <a:solidFill>
                        <a:schemeClr val="tx1"/>
                      </a:solidFill>
                      <a:prstDash val="sys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" name="CaixaDeTexto 31">
                      <a:extLst>
                        <a:ext uri="{FF2B5EF4-FFF2-40B4-BE49-F238E27FC236}">
                          <a16:creationId xmlns:a16="http://schemas.microsoft.com/office/drawing/2014/main" xmlns="" id="{A86191C7-A324-4294-9823-998A26A9C3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58239" y="2716793"/>
                      <a:ext cx="35776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p:txBody>
                </p:sp>
                <p:cxnSp>
                  <p:nvCxnSpPr>
                    <p:cNvPr id="33" name="Conector reto 32">
                      <a:extLst>
                        <a:ext uri="{FF2B5EF4-FFF2-40B4-BE49-F238E27FC236}">
                          <a16:creationId xmlns:a16="http://schemas.microsoft.com/office/drawing/2014/main" xmlns="" id="{B70573F7-63D9-43B9-AE26-8704113907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452901" y="1902171"/>
                      <a:ext cx="552834" cy="0"/>
                    </a:xfrm>
                    <a:prstGeom prst="line">
                      <a:avLst/>
                    </a:prstGeom>
                    <a:ln w="3175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4" name="CaixaDeTexto 33">
                      <a:extLst>
                        <a:ext uri="{FF2B5EF4-FFF2-40B4-BE49-F238E27FC236}">
                          <a16:creationId xmlns:a16="http://schemas.microsoft.com/office/drawing/2014/main" xmlns="" id="{4597675B-E387-4C62-B925-3DA7AA11E0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76005" y="2395755"/>
                      <a:ext cx="49724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2000" i="1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pt-BR" sz="2000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6" name="CaixaDeTexto 35">
                      <a:extLst>
                        <a:ext uri="{FF2B5EF4-FFF2-40B4-BE49-F238E27FC236}">
                          <a16:creationId xmlns:a16="http://schemas.microsoft.com/office/drawing/2014/main" xmlns="" id="{D8B9F4A9-0E98-448E-B7D1-9622D0AA01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75952" y="2850556"/>
                      <a:ext cx="49724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2000" i="1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x</a:t>
                      </a:r>
                      <a:endParaRPr lang="pt-BR" sz="2000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7" name="CaixaDeTexto 36">
                      <a:extLst>
                        <a:ext uri="{FF2B5EF4-FFF2-40B4-BE49-F238E27FC236}">
                          <a16:creationId xmlns:a16="http://schemas.microsoft.com/office/drawing/2014/main" xmlns="" id="{230F3A79-BF05-4AAB-97F2-02BE505FE3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96707" y="1034952"/>
                      <a:ext cx="49724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2000" i="1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h</a:t>
                      </a:r>
                      <a:endParaRPr lang="pt-BR" sz="2000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xmlns="" id="{CD10C650-D811-43DC-8088-ED871357DF8F}"/>
                  </a:ext>
                </a:extLst>
              </p:cNvPr>
              <p:cNvSpPr txBox="1"/>
              <p:nvPr/>
            </p:nvSpPr>
            <p:spPr>
              <a:xfrm>
                <a:off x="6258792" y="3293994"/>
                <a:ext cx="3577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cxnSp>
            <p:nvCxnSpPr>
              <p:cNvPr id="8" name="Conector reto 7">
                <a:extLst>
                  <a:ext uri="{FF2B5EF4-FFF2-40B4-BE49-F238E27FC236}">
                    <a16:creationId xmlns:a16="http://schemas.microsoft.com/office/drawing/2014/main" xmlns="" id="{8F285EBA-FA88-48AF-BDB2-2B036E36A2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44423" y="1651898"/>
                <a:ext cx="595499" cy="141687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o 37">
              <a:extLst>
                <a:ext uri="{FF2B5EF4-FFF2-40B4-BE49-F238E27FC236}">
                  <a16:creationId xmlns:a16="http://schemas.microsoft.com/office/drawing/2014/main" xmlns="" id="{54123B8C-928E-4396-9B44-DBE195260EEF}"/>
                </a:ext>
              </a:extLst>
            </p:cNvPr>
            <p:cNvSpPr/>
            <p:nvPr/>
          </p:nvSpPr>
          <p:spPr>
            <a:xfrm>
              <a:off x="3118259" y="1901222"/>
              <a:ext cx="4277244" cy="2433258"/>
            </a:xfrm>
            <a:prstGeom prst="arc">
              <a:avLst>
                <a:gd name="adj1" fmla="val 20002701"/>
                <a:gd name="adj2" fmla="val 21433475"/>
              </a:avLst>
            </a:prstGeom>
            <a:ln w="3175">
              <a:solidFill>
                <a:schemeClr val="tx1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xmlns="" id="{18E04D80-B4EA-4224-8FFE-68D524FA5F70}"/>
                </a:ext>
              </a:extLst>
            </p:cNvPr>
            <p:cNvSpPr txBox="1"/>
            <p:nvPr/>
          </p:nvSpPr>
          <p:spPr>
            <a:xfrm>
              <a:off x="6938405" y="2566067"/>
              <a:ext cx="497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i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pt-BR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xmlns="" id="{908FB5BD-02B5-44EB-91F5-5CA4EFF24B70}"/>
                </a:ext>
              </a:extLst>
            </p:cNvPr>
            <p:cNvSpPr txBox="1"/>
            <p:nvPr/>
          </p:nvSpPr>
          <p:spPr>
            <a:xfrm>
              <a:off x="6475958" y="2158119"/>
              <a:ext cx="497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pt-BR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cxnSp>
          <p:nvCxnSpPr>
            <p:cNvPr id="44" name="Conector de Seta Reta 43">
              <a:extLst>
                <a:ext uri="{FF2B5EF4-FFF2-40B4-BE49-F238E27FC236}">
                  <a16:creationId xmlns:a16="http://schemas.microsoft.com/office/drawing/2014/main" xmlns="" id="{6A38836B-0484-41D3-BEB5-F29CC1CD1418}"/>
                </a:ext>
              </a:extLst>
            </p:cNvPr>
            <p:cNvCxnSpPr/>
            <p:nvPr/>
          </p:nvCxnSpPr>
          <p:spPr>
            <a:xfrm>
              <a:off x="2731008" y="3316224"/>
              <a:ext cx="72420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1C58130F-C16A-4DE3-A6B5-B908B7E1A29D}"/>
              </a:ext>
            </a:extLst>
          </p:cNvPr>
          <p:cNvSpPr txBox="1"/>
          <p:nvPr/>
        </p:nvSpPr>
        <p:spPr>
          <a:xfrm>
            <a:off x="914604" y="2137722"/>
            <a:ext cx="225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Horizontal plane </a:t>
            </a:r>
            <a:r>
              <a:rPr lang="pt-BR" dirty="0" err="1"/>
              <a:t>projection</a:t>
            </a:r>
            <a:endParaRPr lang="pt-BR" dirty="0"/>
          </a:p>
        </p:txBody>
      </p:sp>
      <p:sp>
        <p:nvSpPr>
          <p:cNvPr id="47" name="Espaço Reservado para Rodapé 1">
            <a:extLst>
              <a:ext uri="{FF2B5EF4-FFF2-40B4-BE49-F238E27FC236}">
                <a16:creationId xmlns:a16="http://schemas.microsoft.com/office/drawing/2014/main" xmlns="" id="{F7BB5023-41FB-47D3-93A0-6C05FF83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BR" dirty="0"/>
              <a:t>Module 28 - C.P. Pesce</a:t>
            </a:r>
          </a:p>
        </p:txBody>
      </p:sp>
    </p:spTree>
    <p:extLst>
      <p:ext uri="{BB962C8B-B14F-4D97-AF65-F5344CB8AC3E}">
        <p14:creationId xmlns:p14="http://schemas.microsoft.com/office/powerpoint/2010/main" val="39328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SP_School_of_Advanced_Sciences_On_Nonlinear_Dynamics.potx" id="{1B4E7A46-98CA-4F1B-8339-66CB500348E6}" vid="{3FD98BA3-4DA9-45C3-9E37-1FB3552502C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Template_SP_School_of_Advanced_Sciences_On_Nonlinear_Dynamics</Template>
  <TotalTime>3127</TotalTime>
  <Words>1826</Words>
  <Application>Microsoft Office PowerPoint</Application>
  <PresentationFormat>Widescreen</PresentationFormat>
  <Paragraphs>383</Paragraphs>
  <Slides>48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9" baseType="lpstr">
      <vt:lpstr>SimSun</vt:lpstr>
      <vt:lpstr>Abadi Extra Light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Tema do Office</vt:lpstr>
      <vt:lpstr>Equation</vt:lpstr>
      <vt:lpstr>Apresentação do PowerPoint</vt:lpstr>
      <vt:lpstr>summary</vt:lpstr>
      <vt:lpstr>Monocolumn platforms</vt:lpstr>
      <vt:lpstr>MonoBr – trajectories and dynamic response</vt:lpstr>
      <vt:lpstr>Reduced order model on the horizontal plane</vt:lpstr>
      <vt:lpstr>Equations of Motion</vt:lpstr>
      <vt:lpstr>Mooring forces</vt:lpstr>
      <vt:lpstr>Mooring forces</vt:lpstr>
      <vt:lpstr>Mooring forces</vt:lpstr>
      <vt:lpstr>Generalized nonlinear Mooring forces on the Horizontal plane</vt:lpstr>
      <vt:lpstr>CatenarY mooring lines on a frictionless seabed</vt:lpstr>
      <vt:lpstr>Generalized linear Mooring forces: local stiffness matrix</vt:lpstr>
      <vt:lpstr>Apresentação do PowerPoint</vt:lpstr>
      <vt:lpstr>Apresentação do PowerPoint</vt:lpstr>
      <vt:lpstr>Generalized linear Mooring forces: local stiffness matrix</vt:lpstr>
      <vt:lpstr>Basics on classic viv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Current induced motions on low aspect ratio cylinders</vt:lpstr>
      <vt:lpstr>Current induced motions on low aspect ratio cylinders</vt:lpstr>
      <vt:lpstr>Flow around a low-aspect ratio cylinder (L/D=0.5)</vt:lpstr>
      <vt:lpstr>Current induced forces</vt:lpstr>
      <vt:lpstr>Phenomenological model and hydrodynamic forces</vt:lpstr>
      <vt:lpstr>Phenomenological model and hydrodynamic forces</vt:lpstr>
      <vt:lpstr>The 5-dof reduced order model</vt:lpstr>
      <vt:lpstr>Case study - a monocolum platform (L/D=0.4)</vt:lpstr>
      <vt:lpstr>Monocolumn mooring system</vt:lpstr>
      <vt:lpstr>Case study - a monocolum platform (L/D=0.4)</vt:lpstr>
      <vt:lpstr>Case study - a monocolum platform (L/D=0.4)</vt:lpstr>
      <vt:lpstr>Case study - a monocolum platform (L/D=0.4)</vt:lpstr>
      <vt:lpstr>Case study - a monocolum platform (L/D=0.4)</vt:lpstr>
      <vt:lpstr>Case study - a monocolum platform (L/D=0.4)</vt:lpstr>
      <vt:lpstr>Case study - a monocolum platform (L/D=0.4)</vt:lpstr>
      <vt:lpstr>Case study - a monocolum platform (L/D=0.4)</vt:lpstr>
      <vt:lpstr>Case study - a monocolum platform (L/D=0.4)</vt:lpstr>
      <vt:lpstr>Case study - a monocolum platform (L/D=0.4)</vt:lpstr>
      <vt:lpstr>Case study - a monocolum platform (L/D=0.4)</vt:lpstr>
      <vt:lpstr>Case study - a monocolum platform (L/D=0.4)</vt:lpstr>
      <vt:lpstr>Case study - a monocolum platform (L/D=0.4)</vt:lpstr>
      <vt:lpstr>Case study - a monocolum platform (L/D=0.4)</vt:lpstr>
      <vt:lpstr>MonoBr – trajectories and dynamic response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Giovanni Aiosa Amaral</dc:creator>
  <cp:lastModifiedBy>LMO_USP</cp:lastModifiedBy>
  <cp:revision>780</cp:revision>
  <dcterms:created xsi:type="dcterms:W3CDTF">2019-02-05T19:41:55Z</dcterms:created>
  <dcterms:modified xsi:type="dcterms:W3CDTF">2023-05-13T17:55:51Z</dcterms:modified>
</cp:coreProperties>
</file>