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71" r:id="rId4"/>
    <p:sldId id="262" r:id="rId5"/>
    <p:sldId id="259" r:id="rId6"/>
    <p:sldId id="272" r:id="rId7"/>
    <p:sldId id="267" r:id="rId8"/>
    <p:sldId id="268" r:id="rId9"/>
    <p:sldId id="263" r:id="rId10"/>
    <p:sldId id="269" r:id="rId11"/>
    <p:sldId id="270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32AE80-38CC-46C5-B0BB-4133D8E417AE}" v="1623" dt="2018-05-09T20:28:56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e Duarte" userId="f46ad5395b6124f2" providerId="LiveId" clId="{5332AE80-38CC-46C5-B0BB-4133D8E417AE}"/>
    <pc:docChg chg="custSel addSld modSld sldOrd">
      <pc:chgData name="Adriane Duarte" userId="f46ad5395b6124f2" providerId="LiveId" clId="{5332AE80-38CC-46C5-B0BB-4133D8E417AE}" dt="2018-05-09T20:28:56.421" v="1622" actId="20577"/>
      <pc:docMkLst>
        <pc:docMk/>
      </pc:docMkLst>
      <pc:sldChg chg="modSp">
        <pc:chgData name="Adriane Duarte" userId="f46ad5395b6124f2" providerId="LiveId" clId="{5332AE80-38CC-46C5-B0BB-4133D8E417AE}" dt="2018-05-07T21:34:49.444" v="1167" actId="20577"/>
        <pc:sldMkLst>
          <pc:docMk/>
          <pc:sldMk cId="741985270" sldId="267"/>
        </pc:sldMkLst>
        <pc:spChg chg="mod">
          <ac:chgData name="Adriane Duarte" userId="f46ad5395b6124f2" providerId="LiveId" clId="{5332AE80-38CC-46C5-B0BB-4133D8E417AE}" dt="2018-05-07T21:34:49.444" v="1167" actId="20577"/>
          <ac:spMkLst>
            <pc:docMk/>
            <pc:sldMk cId="741985270" sldId="267"/>
            <ac:spMk id="3" creationId="{00000000-0000-0000-0000-000000000000}"/>
          </ac:spMkLst>
        </pc:spChg>
        <pc:spChg chg="mod">
          <ac:chgData name="Adriane Duarte" userId="f46ad5395b6124f2" providerId="LiveId" clId="{5332AE80-38CC-46C5-B0BB-4133D8E417AE}" dt="2018-05-07T21:34:37.600" v="1143" actId="27636"/>
          <ac:spMkLst>
            <pc:docMk/>
            <pc:sldMk cId="741985270" sldId="267"/>
            <ac:spMk id="4" creationId="{00000000-0000-0000-0000-000000000000}"/>
          </ac:spMkLst>
        </pc:spChg>
      </pc:sldChg>
      <pc:sldChg chg="modSp">
        <pc:chgData name="Adriane Duarte" userId="f46ad5395b6124f2" providerId="LiveId" clId="{5332AE80-38CC-46C5-B0BB-4133D8E417AE}" dt="2018-05-09T20:28:56.421" v="1622" actId="20577"/>
        <pc:sldMkLst>
          <pc:docMk/>
          <pc:sldMk cId="2521483082" sldId="269"/>
        </pc:sldMkLst>
        <pc:spChg chg="mod">
          <ac:chgData name="Adriane Duarte" userId="f46ad5395b6124f2" providerId="LiveId" clId="{5332AE80-38CC-46C5-B0BB-4133D8E417AE}" dt="2018-05-07T21:37:51.490" v="1180" actId="27636"/>
          <ac:spMkLst>
            <pc:docMk/>
            <pc:sldMk cId="2521483082" sldId="269"/>
            <ac:spMk id="2" creationId="{00000000-0000-0000-0000-000000000000}"/>
          </ac:spMkLst>
        </pc:spChg>
        <pc:spChg chg="mod">
          <ac:chgData name="Adriane Duarte" userId="f46ad5395b6124f2" providerId="LiveId" clId="{5332AE80-38CC-46C5-B0BB-4133D8E417AE}" dt="2018-05-09T20:28:56.421" v="1622" actId="20577"/>
          <ac:spMkLst>
            <pc:docMk/>
            <pc:sldMk cId="2521483082" sldId="269"/>
            <ac:spMk id="4" creationId="{00000000-0000-0000-0000-000000000000}"/>
          </ac:spMkLst>
        </pc:spChg>
        <pc:picChg chg="mod">
          <ac:chgData name="Adriane Duarte" userId="f46ad5395b6124f2" providerId="LiveId" clId="{5332AE80-38CC-46C5-B0BB-4133D8E417AE}" dt="2018-05-07T21:37:12.802" v="1170" actId="14100"/>
          <ac:picMkLst>
            <pc:docMk/>
            <pc:sldMk cId="2521483082" sldId="269"/>
            <ac:picMk id="1028" creationId="{00000000-0000-0000-0000-000000000000}"/>
          </ac:picMkLst>
        </pc:picChg>
      </pc:sldChg>
      <pc:sldChg chg="modSp add ord">
        <pc:chgData name="Adriane Duarte" userId="f46ad5395b6124f2" providerId="LiveId" clId="{5332AE80-38CC-46C5-B0BB-4133D8E417AE}" dt="2018-05-07T21:17:57.904" v="622" actId="20577"/>
        <pc:sldMkLst>
          <pc:docMk/>
          <pc:sldMk cId="1934018908" sldId="271"/>
        </pc:sldMkLst>
        <pc:spChg chg="mod">
          <ac:chgData name="Adriane Duarte" userId="f46ad5395b6124f2" providerId="LiveId" clId="{5332AE80-38CC-46C5-B0BB-4133D8E417AE}" dt="2018-05-07T21:17:57.904" v="622" actId="20577"/>
          <ac:spMkLst>
            <pc:docMk/>
            <pc:sldMk cId="1934018908" sldId="271"/>
            <ac:spMk id="2" creationId="{97D6D55B-08C4-4F3E-B37D-548CB994C4F2}"/>
          </ac:spMkLst>
        </pc:spChg>
        <pc:spChg chg="mod">
          <ac:chgData name="Adriane Duarte" userId="f46ad5395b6124f2" providerId="LiveId" clId="{5332AE80-38CC-46C5-B0BB-4133D8E417AE}" dt="2018-05-07T21:17:36.888" v="612" actId="121"/>
          <ac:spMkLst>
            <pc:docMk/>
            <pc:sldMk cId="1934018908" sldId="271"/>
            <ac:spMk id="3" creationId="{0E3B22D7-9177-4096-BC39-16787F24FE41}"/>
          </ac:spMkLst>
        </pc:spChg>
      </pc:sldChg>
      <pc:sldChg chg="addSp delSp modSp add mod ord setBg setClrOvrMap">
        <pc:chgData name="Adriane Duarte" userId="f46ad5395b6124f2" providerId="LiveId" clId="{5332AE80-38CC-46C5-B0BB-4133D8E417AE}" dt="2018-05-09T20:28:18.702" v="1621" actId="20577"/>
        <pc:sldMkLst>
          <pc:docMk/>
          <pc:sldMk cId="2783884898" sldId="272"/>
        </pc:sldMkLst>
        <pc:spChg chg="mod">
          <ac:chgData name="Adriane Duarte" userId="f46ad5395b6124f2" providerId="LiveId" clId="{5332AE80-38CC-46C5-B0BB-4133D8E417AE}" dt="2018-05-09T20:22:37.214" v="1183" actId="14100"/>
          <ac:spMkLst>
            <pc:docMk/>
            <pc:sldMk cId="2783884898" sldId="272"/>
            <ac:spMk id="2" creationId="{8FFB20C5-F103-4729-953D-ECFA3DC28836}"/>
          </ac:spMkLst>
        </pc:spChg>
        <pc:spChg chg="mod">
          <ac:chgData name="Adriane Duarte" userId="f46ad5395b6124f2" providerId="LiveId" clId="{5332AE80-38CC-46C5-B0BB-4133D8E417AE}" dt="2018-05-09T20:28:18.702" v="1621" actId="20577"/>
          <ac:spMkLst>
            <pc:docMk/>
            <pc:sldMk cId="2783884898" sldId="272"/>
            <ac:spMk id="3" creationId="{A38AD32A-384B-46CE-941E-BCB70BAD5E1D}"/>
          </ac:spMkLst>
        </pc:spChg>
        <pc:spChg chg="del">
          <ac:chgData name="Adriane Duarte" userId="f46ad5395b6124f2" providerId="LiveId" clId="{5332AE80-38CC-46C5-B0BB-4133D8E417AE}" dt="2018-05-07T21:20:53.087" v="624" actId="27636"/>
          <ac:spMkLst>
            <pc:docMk/>
            <pc:sldMk cId="2783884898" sldId="272"/>
            <ac:spMk id="4" creationId="{9E1E1DCF-5F61-40B4-8DEE-F6133153B22A}"/>
          </ac:spMkLst>
        </pc:spChg>
        <pc:spChg chg="add">
          <ac:chgData name="Adriane Duarte" userId="f46ad5395b6124f2" providerId="LiveId" clId="{5332AE80-38CC-46C5-B0BB-4133D8E417AE}" dt="2018-05-07T21:21:11.953" v="625" actId="26606"/>
          <ac:spMkLst>
            <pc:docMk/>
            <pc:sldMk cId="2783884898" sldId="272"/>
            <ac:spMk id="71" creationId="{4F74D28C-3268-4E35-8EE1-D92CB4A85A7D}"/>
          </ac:spMkLst>
        </pc:spChg>
        <pc:spChg chg="add">
          <ac:chgData name="Adriane Duarte" userId="f46ad5395b6124f2" providerId="LiveId" clId="{5332AE80-38CC-46C5-B0BB-4133D8E417AE}" dt="2018-05-07T21:21:11.953" v="625" actId="26606"/>
          <ac:spMkLst>
            <pc:docMk/>
            <pc:sldMk cId="2783884898" sldId="272"/>
            <ac:spMk id="73" creationId="{58D44E42-C462-4105-BC86-FE75B4E3C4AF}"/>
          </ac:spMkLst>
        </pc:spChg>
        <pc:picChg chg="add mod ord">
          <ac:chgData name="Adriane Duarte" userId="f46ad5395b6124f2" providerId="LiveId" clId="{5332AE80-38CC-46C5-B0BB-4133D8E417AE}" dt="2018-05-07T21:21:11.953" v="625" actId="26606"/>
          <ac:picMkLst>
            <pc:docMk/>
            <pc:sldMk cId="2783884898" sldId="272"/>
            <ac:picMk id="1026" creationId="{63635274-F583-448E-A26C-3D66914498A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00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44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67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6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69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22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4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12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00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88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93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CF316-76F8-4B06-8515-FFAF9BA9E965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43F93-B370-40C9-9660-9F3F16885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37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8708"/>
          </a:xfrm>
        </p:spPr>
        <p:txBody>
          <a:bodyPr>
            <a:noAutofit/>
          </a:bodyPr>
          <a:lstStyle/>
          <a:p>
            <a:pPr algn="ctr"/>
            <a:r>
              <a:rPr lang="pt-BR" sz="6600" dirty="0"/>
              <a:t>Poesia </a:t>
            </a:r>
            <a:r>
              <a:rPr lang="pt-BR" sz="6600" dirty="0" err="1"/>
              <a:t>hexamêtrica</a:t>
            </a:r>
            <a:r>
              <a:rPr lang="pt-BR" sz="6600" dirty="0"/>
              <a:t> didática</a:t>
            </a:r>
          </a:p>
        </p:txBody>
      </p:sp>
      <p:pic>
        <p:nvPicPr>
          <p:cNvPr id="4098" name="Picture 2" descr="http://www.beazley.ox.ac.uk/images/pottery/painters/keypieces/tiverios/21-p156top-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61" y="1343833"/>
            <a:ext cx="11430000" cy="544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9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55716"/>
          </a:xfrm>
        </p:spPr>
        <p:txBody>
          <a:bodyPr>
            <a:normAutofit/>
          </a:bodyPr>
          <a:lstStyle/>
          <a:p>
            <a:r>
              <a:rPr lang="pt-BR" i="1"/>
              <a:t>Teogonia</a:t>
            </a:r>
            <a:r>
              <a:rPr lang="pt-BR"/>
              <a:t>: proêmio ou  hino às </a:t>
            </a:r>
            <a:r>
              <a:rPr lang="pt-BR" dirty="0"/>
              <a:t>Musas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1729047"/>
            <a:ext cx="4343400" cy="4139941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Pelas Musas </a:t>
            </a:r>
            <a:r>
              <a:rPr lang="pt-BR" dirty="0" err="1"/>
              <a:t>heliconíades</a:t>
            </a:r>
            <a:r>
              <a:rPr lang="pt-BR" dirty="0"/>
              <a:t> comecemos a cantar.</a:t>
            </a:r>
          </a:p>
          <a:p>
            <a:r>
              <a:rPr lang="pt-BR" dirty="0"/>
              <a:t>Elas têm grande e divino o monte </a:t>
            </a:r>
            <a:r>
              <a:rPr lang="pt-BR" dirty="0" err="1"/>
              <a:t>Hélicon</a:t>
            </a:r>
            <a:endParaRPr lang="pt-BR" dirty="0"/>
          </a:p>
          <a:p>
            <a:r>
              <a:rPr lang="pt-BR" dirty="0"/>
              <a:t>em volta da fonte violácea com pés suaves</a:t>
            </a:r>
          </a:p>
          <a:p>
            <a:r>
              <a:rPr lang="pt-BR" dirty="0"/>
              <a:t>Dançam e do altar do bem forte filho de Cronos.</a:t>
            </a:r>
          </a:p>
          <a:p>
            <a:r>
              <a:rPr lang="pt-BR" dirty="0"/>
              <a:t>Banharam a tenra pele no </a:t>
            </a:r>
            <a:r>
              <a:rPr lang="pt-BR" dirty="0" err="1"/>
              <a:t>Parmesso</a:t>
            </a:r>
            <a:endParaRPr lang="pt-BR" dirty="0"/>
          </a:p>
          <a:p>
            <a:r>
              <a:rPr lang="pt-BR" dirty="0"/>
              <a:t>ou na fonte do Cavalo ou no Olmo divino</a:t>
            </a:r>
          </a:p>
          <a:p>
            <a:r>
              <a:rPr lang="pt-BR" dirty="0"/>
              <a:t>e irrompendo com os pés fizeram coros</a:t>
            </a:r>
          </a:p>
          <a:p>
            <a:r>
              <a:rPr lang="pt-BR" dirty="0"/>
              <a:t>Belos e ardentes no ápice do </a:t>
            </a:r>
            <a:r>
              <a:rPr lang="pt-BR" dirty="0" err="1"/>
              <a:t>Hélicon</a:t>
            </a:r>
            <a:r>
              <a:rPr lang="pt-BR" dirty="0"/>
              <a:t>.</a:t>
            </a:r>
          </a:p>
          <a:p>
            <a:r>
              <a:rPr lang="pt-BR" dirty="0"/>
              <a:t>Daí precipitando-se ocultas por muita névoa</a:t>
            </a:r>
          </a:p>
          <a:p>
            <a:r>
              <a:rPr lang="pt-BR" dirty="0"/>
              <a:t>Vão em renques noturnos lançando belíssima voz,</a:t>
            </a:r>
          </a:p>
          <a:p>
            <a:r>
              <a:rPr lang="pt-BR" dirty="0" err="1"/>
              <a:t>Hineando</a:t>
            </a:r>
            <a:r>
              <a:rPr lang="pt-BR" dirty="0"/>
              <a:t> Zeus </a:t>
            </a:r>
            <a:r>
              <a:rPr lang="pt-BR" dirty="0" err="1"/>
              <a:t>porta-égide</a:t>
            </a:r>
            <a:r>
              <a:rPr lang="pt-BR" dirty="0"/>
              <a:t>, a soberana Hera</a:t>
            </a:r>
          </a:p>
          <a:p>
            <a:r>
              <a:rPr lang="pt-BR" dirty="0"/>
              <a:t>[...]</a:t>
            </a:r>
          </a:p>
          <a:p>
            <a:r>
              <a:rPr lang="pt-BR" dirty="0"/>
              <a:t>E o sagrado ser dos outros imortais sempre vivos.</a:t>
            </a:r>
          </a:p>
          <a:p>
            <a:endParaRPr lang="pt-BR" dirty="0"/>
          </a:p>
          <a:p>
            <a:pPr algn="r"/>
            <a:r>
              <a:rPr lang="pt-BR" dirty="0" err="1"/>
              <a:t>vv</a:t>
            </a:r>
            <a:r>
              <a:rPr lang="pt-BR" dirty="0"/>
              <a:t> 01-21, Tradução de </a:t>
            </a:r>
            <a:r>
              <a:rPr lang="pt-BR" dirty="0" err="1"/>
              <a:t>Jaa</a:t>
            </a:r>
            <a:r>
              <a:rPr lang="pt-BR" dirty="0"/>
              <a:t> </a:t>
            </a:r>
            <a:r>
              <a:rPr lang="pt-BR" dirty="0" err="1"/>
              <a:t>Torrano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8" name="Picture 4" descr="Thamyris and the Muses | Athenian red-figure vase fragment C4th B.C. | National Archaeological Museum, Athe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81" y="766119"/>
            <a:ext cx="5663557" cy="49031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8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i="1" dirty="0"/>
              <a:t>Teogonia</a:t>
            </a:r>
            <a:r>
              <a:rPr lang="pt-BR" dirty="0"/>
              <a:t>: o hino às Musas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463040"/>
            <a:ext cx="5181600" cy="4713923"/>
          </a:xfrm>
        </p:spPr>
        <p:txBody>
          <a:bodyPr>
            <a:normAutofit fontScale="85000" lnSpcReduction="20000"/>
          </a:bodyPr>
          <a:lstStyle/>
          <a:p>
            <a:r>
              <a:rPr lang="pt-BR" sz="1800" i="1" dirty="0"/>
              <a:t>Teogonia</a:t>
            </a:r>
            <a:r>
              <a:rPr lang="pt-BR" sz="1800" dirty="0"/>
              <a:t>, vv. 22-35</a:t>
            </a:r>
          </a:p>
          <a:p>
            <a:pPr marL="0" indent="0">
              <a:buNone/>
            </a:pPr>
            <a:r>
              <a:rPr lang="pt-BR" sz="1800" dirty="0"/>
              <a:t>Elas um dia a Hesíodo </a:t>
            </a:r>
            <a:r>
              <a:rPr lang="pt-BR" sz="1800" u="sng" dirty="0"/>
              <a:t>ensinaram</a:t>
            </a:r>
            <a:r>
              <a:rPr lang="pt-BR" sz="1800" dirty="0"/>
              <a:t> belo canto</a:t>
            </a:r>
          </a:p>
          <a:p>
            <a:pPr marL="0" indent="0">
              <a:buNone/>
            </a:pPr>
            <a:r>
              <a:rPr lang="pt-BR" sz="1800" dirty="0"/>
              <a:t>quando pastoreava ovelhas ao pé do </a:t>
            </a:r>
            <a:r>
              <a:rPr lang="pt-BR" sz="1800" dirty="0" err="1"/>
              <a:t>Hélicon</a:t>
            </a:r>
            <a:r>
              <a:rPr lang="pt-BR" sz="1800" dirty="0"/>
              <a:t> divino.</a:t>
            </a:r>
          </a:p>
          <a:p>
            <a:pPr marL="0" indent="0">
              <a:buNone/>
            </a:pPr>
            <a:r>
              <a:rPr lang="pt-BR" sz="1800" dirty="0"/>
              <a:t>Esta palavra primeiro disseram-me as deusas</a:t>
            </a:r>
          </a:p>
          <a:p>
            <a:pPr marL="0" indent="0">
              <a:buNone/>
            </a:pPr>
            <a:r>
              <a:rPr lang="pt-BR" sz="1800" dirty="0"/>
              <a:t>Musas </a:t>
            </a:r>
            <a:r>
              <a:rPr lang="pt-BR" sz="1800" dirty="0" err="1"/>
              <a:t>Olimpíades</a:t>
            </a:r>
            <a:r>
              <a:rPr lang="pt-BR" sz="1800" dirty="0"/>
              <a:t>, virgens de Zeus </a:t>
            </a:r>
            <a:r>
              <a:rPr lang="pt-BR" sz="1800" dirty="0" err="1"/>
              <a:t>porta-égide</a:t>
            </a:r>
            <a:r>
              <a:rPr lang="pt-BR" sz="1800" dirty="0"/>
              <a:t>:</a:t>
            </a:r>
          </a:p>
          <a:p>
            <a:pPr marL="0" indent="0">
              <a:buNone/>
            </a:pPr>
            <a:r>
              <a:rPr lang="pt-BR" sz="1800" dirty="0"/>
              <a:t>“Pastores agrestes, vis, infâmias e ventres só,</a:t>
            </a:r>
          </a:p>
          <a:p>
            <a:pPr marL="0" indent="0">
              <a:buNone/>
            </a:pPr>
            <a:r>
              <a:rPr lang="pt-BR" sz="1800" dirty="0"/>
              <a:t>sabemos muitas mentiras dizer símeis aos fatos</a:t>
            </a:r>
          </a:p>
          <a:p>
            <a:pPr marL="0" indent="0">
              <a:buNone/>
            </a:pPr>
            <a:r>
              <a:rPr lang="pt-BR" sz="1800" dirty="0"/>
              <a:t>e sabemos, se queremos, dar a ouvir revelações”.</a:t>
            </a:r>
          </a:p>
          <a:p>
            <a:pPr marL="0" indent="0">
              <a:buNone/>
            </a:pPr>
            <a:r>
              <a:rPr lang="pt-BR" sz="1800" dirty="0"/>
              <a:t>Assim falaram as virgens do grande Zeus verídicas,</a:t>
            </a:r>
          </a:p>
          <a:p>
            <a:pPr marL="0" indent="0">
              <a:buNone/>
            </a:pPr>
            <a:r>
              <a:rPr lang="pt-BR" sz="1800" dirty="0"/>
              <a:t>por cetro deram-me um ramo, a um loureiro viçoso</a:t>
            </a:r>
          </a:p>
          <a:p>
            <a:pPr marL="0" indent="0">
              <a:buNone/>
            </a:pPr>
            <a:r>
              <a:rPr lang="pt-BR" sz="1800" dirty="0"/>
              <a:t>colhendo-o admirável e inspiraram-me um canto</a:t>
            </a:r>
          </a:p>
          <a:p>
            <a:pPr marL="0" indent="0">
              <a:buNone/>
            </a:pPr>
            <a:r>
              <a:rPr lang="pt-BR" sz="1800" dirty="0"/>
              <a:t>divino para que eu glorie o futuro e o passado,</a:t>
            </a:r>
          </a:p>
          <a:p>
            <a:pPr marL="0" indent="0">
              <a:buNone/>
            </a:pPr>
            <a:r>
              <a:rPr lang="pt-BR" sz="1800" dirty="0"/>
              <a:t>impeliram-me a </a:t>
            </a:r>
            <a:r>
              <a:rPr lang="pt-BR" sz="1800" dirty="0" err="1"/>
              <a:t>hinear</a:t>
            </a:r>
            <a:r>
              <a:rPr lang="pt-BR" sz="1800" dirty="0"/>
              <a:t> o ser venturoso dos sempre vivos</a:t>
            </a:r>
          </a:p>
          <a:p>
            <a:pPr marL="0" indent="0">
              <a:buNone/>
            </a:pPr>
            <a:r>
              <a:rPr lang="pt-BR" sz="1800" dirty="0"/>
              <a:t>e a elas primeiro e por último sempre cantar.</a:t>
            </a:r>
          </a:p>
          <a:p>
            <a:pPr marL="0" indent="0">
              <a:buNone/>
            </a:pPr>
            <a:r>
              <a:rPr lang="pt-BR" sz="1800" dirty="0"/>
              <a:t>Mas porque me vem isso de carvalho e de pedra?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463040"/>
            <a:ext cx="5181600" cy="4713923"/>
          </a:xfrm>
        </p:spPr>
        <p:txBody>
          <a:bodyPr>
            <a:normAutofit fontScale="85000" lnSpcReduction="20000"/>
          </a:bodyPr>
          <a:lstStyle/>
          <a:p>
            <a:r>
              <a:rPr lang="pt-BR" sz="1800" i="1" dirty="0"/>
              <a:t>Teogonia</a:t>
            </a:r>
            <a:r>
              <a:rPr lang="pt-BR" sz="1800" dirty="0"/>
              <a:t>, vv. 104-115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/>
              <a:t>Alegrai, filhas de Zeus, dai ardente canto,</a:t>
            </a:r>
          </a:p>
          <a:p>
            <a:pPr marL="0" indent="0">
              <a:buNone/>
            </a:pPr>
            <a:r>
              <a:rPr lang="pt-BR" sz="1800" dirty="0"/>
              <a:t>gloriai o sagrado ser dos imortais sempre vivos,</a:t>
            </a:r>
          </a:p>
          <a:p>
            <a:pPr marL="0" indent="0">
              <a:buNone/>
            </a:pPr>
            <a:r>
              <a:rPr lang="pt-BR" sz="1800" dirty="0"/>
              <a:t>os que nasceram da Terra e do Céu constelado,</a:t>
            </a:r>
          </a:p>
          <a:p>
            <a:pPr marL="0" indent="0">
              <a:buNone/>
            </a:pPr>
            <a:r>
              <a:rPr lang="pt-BR" sz="1800" dirty="0"/>
              <a:t>os da Noite trevosa, os que o salgado Mar criou.</a:t>
            </a:r>
          </a:p>
          <a:p>
            <a:pPr marL="0" indent="0">
              <a:buNone/>
            </a:pPr>
            <a:r>
              <a:rPr lang="pt-BR" sz="1800" dirty="0"/>
              <a:t>Dizei como no começo deuses e Terra nasceram,</a:t>
            </a:r>
          </a:p>
          <a:p>
            <a:pPr marL="0" indent="0">
              <a:buNone/>
            </a:pPr>
            <a:r>
              <a:rPr lang="pt-BR" sz="1800" dirty="0"/>
              <a:t>os Rios, o Mar infinito e impetuoso de ondas,</a:t>
            </a:r>
          </a:p>
          <a:p>
            <a:pPr marL="0" indent="0">
              <a:buNone/>
            </a:pPr>
            <a:r>
              <a:rPr lang="pt-BR" sz="1800" dirty="0"/>
              <a:t>os Astros brilhantes e o Céu amplo em cima.</a:t>
            </a:r>
          </a:p>
          <a:p>
            <a:pPr marL="0" indent="0">
              <a:buNone/>
            </a:pPr>
            <a:r>
              <a:rPr lang="pt-BR" sz="1800" dirty="0"/>
              <a:t>Os deles nascidos deuses e doadores de bens</a:t>
            </a:r>
          </a:p>
          <a:p>
            <a:pPr marL="0" indent="0">
              <a:buNone/>
            </a:pPr>
            <a:r>
              <a:rPr lang="pt-BR" sz="1800" dirty="0"/>
              <a:t>como dividiram a opulência e repartiram as honras</a:t>
            </a:r>
          </a:p>
          <a:p>
            <a:pPr marL="0" indent="0">
              <a:buNone/>
            </a:pPr>
            <a:r>
              <a:rPr lang="pt-BR" sz="1800" dirty="0"/>
              <a:t>e como no começo tiveram o rugoso Olimpo.</a:t>
            </a:r>
          </a:p>
          <a:p>
            <a:pPr marL="0" indent="0">
              <a:buNone/>
            </a:pPr>
            <a:r>
              <a:rPr lang="pt-BR" sz="1800" dirty="0"/>
              <a:t>Dizei-me isso, Musas que tendes o palácio olímpio,</a:t>
            </a:r>
          </a:p>
          <a:p>
            <a:pPr marL="0" indent="0">
              <a:buNone/>
            </a:pPr>
            <a:r>
              <a:rPr lang="pt-BR" sz="1800" dirty="0"/>
              <a:t>dês o começo e quem dentre eles primeiro nasceu.</a:t>
            </a:r>
          </a:p>
          <a:p>
            <a:pPr marL="0" indent="0">
              <a:buNone/>
            </a:pPr>
            <a:endParaRPr lang="pt-BR" sz="1800" dirty="0"/>
          </a:p>
          <a:p>
            <a:pPr marL="0" indent="0" algn="r">
              <a:buNone/>
            </a:pPr>
            <a:r>
              <a:rPr lang="pt-BR" sz="1800" dirty="0"/>
              <a:t>Tradução </a:t>
            </a:r>
            <a:r>
              <a:rPr lang="pt-BR" sz="1800" dirty="0" err="1"/>
              <a:t>Jaa</a:t>
            </a:r>
            <a:r>
              <a:rPr lang="pt-BR" sz="1800" dirty="0"/>
              <a:t> </a:t>
            </a:r>
            <a:r>
              <a:rPr lang="pt-BR" sz="1800" dirty="0" err="1"/>
              <a:t>Torrano</a:t>
            </a:r>
            <a:r>
              <a:rPr lang="pt-B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11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“O que vem a ser um poema didático?”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636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“A própria expressão “poema (ou poesia) didático”, correntemente empregada pela crítica moderna no exame de certas obras literárias antigas, já contém as sementes orientadoras de nossa reflexão sobre o presente subtópico de análise. De fato, a palavra portuguesa “didático” remonta ao verbo grego </a:t>
            </a:r>
            <a:r>
              <a:rPr lang="pt-BR" i="1" dirty="0" err="1"/>
              <a:t>didásco</a:t>
            </a:r>
            <a:r>
              <a:rPr lang="pt-BR" dirty="0"/>
              <a:t> (lat. </a:t>
            </a:r>
            <a:r>
              <a:rPr lang="pt-BR" i="1" dirty="0" err="1"/>
              <a:t>doceo</a:t>
            </a:r>
            <a:r>
              <a:rPr lang="pt-BR" dirty="0"/>
              <a:t>, de mesma raiz indo-europeia), cujos sentidos oferecidos em dicionário especializado incluem “ensinar” e “instruir”. Assim, de início podemos dizer que todo poema didático compromete-se, essencialmente, com a instrução do seu público.”</a:t>
            </a:r>
          </a:p>
          <a:p>
            <a:pPr marL="0" indent="0" algn="r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Matheus </a:t>
            </a:r>
            <a:r>
              <a:rPr lang="pt-BR" dirty="0" err="1"/>
              <a:t>Trevisam</a:t>
            </a:r>
            <a:endParaRPr lang="pt-BR" dirty="0"/>
          </a:p>
          <a:p>
            <a:pPr marL="0" indent="0" algn="r">
              <a:buNone/>
            </a:pPr>
            <a:r>
              <a:rPr lang="pt-BR" dirty="0"/>
              <a:t>in </a:t>
            </a:r>
            <a:r>
              <a:rPr lang="pt-BR" i="1" dirty="0"/>
              <a:t>Poesia didática. Virgílio, Ovídio e Lucrécio</a:t>
            </a:r>
            <a:r>
              <a:rPr lang="pt-BR" dirty="0"/>
              <a:t>.</a:t>
            </a:r>
          </a:p>
          <a:p>
            <a:pPr marL="0" indent="0" algn="r">
              <a:buNone/>
            </a:pPr>
            <a:r>
              <a:rPr lang="pt-BR" dirty="0"/>
              <a:t>Campinas, Editora da Unicamp, 2014: 30.</a:t>
            </a:r>
          </a:p>
        </p:txBody>
      </p:sp>
    </p:spTree>
    <p:extLst>
      <p:ext uri="{BB962C8B-B14F-4D97-AF65-F5344CB8AC3E}">
        <p14:creationId xmlns:p14="http://schemas.microsoft.com/office/powerpoint/2010/main" val="13835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6D55B-08C4-4F3E-B37D-548CB994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ainda...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3B22D7-9177-4096-BC39-16787F24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“Poesia didática é poesia que ensina: o nome é derivado do verbo grego </a:t>
            </a:r>
            <a:r>
              <a:rPr lang="pt-BR" dirty="0" err="1"/>
              <a:t>didaskein</a:t>
            </a:r>
            <a:r>
              <a:rPr lang="pt-BR" dirty="0"/>
              <a:t> (ensinar), e o gênero – ou subgênero – é definido principalmente por seu assunto. Isso é geralmente de natureza técnica ou filosófica: os temas dos poemas didáticos sobreviventes vão da agricultura e da caça à astronomia e à física epicurista. Embora [...] a maioria dos poemas didáticos tenha um subtexto moral mais ou menos explícito, o objetivo ostensivo de tais obras é tradicionalmente, o ensino sistemático de uma habilidade ou de um sistema filosófico, mais do que a exortação ética como tal.”</a:t>
            </a:r>
          </a:p>
          <a:p>
            <a:pPr marL="0" indent="0" algn="r">
              <a:buNone/>
            </a:pPr>
            <a:r>
              <a:rPr lang="pt-BR" dirty="0"/>
              <a:t>Monica Gale</a:t>
            </a:r>
          </a:p>
        </p:txBody>
      </p:sp>
    </p:spTree>
    <p:extLst>
      <p:ext uri="{BB962C8B-B14F-4D97-AF65-F5344CB8AC3E}">
        <p14:creationId xmlns:p14="http://schemas.microsoft.com/office/powerpoint/2010/main" val="193401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Características do poema didático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04356"/>
            <a:ext cx="5181600" cy="4572607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Apresentar um único emissor de preceitos ou saberes (“mestre” ou “professor”).</a:t>
            </a:r>
          </a:p>
          <a:p>
            <a:pPr algn="just"/>
            <a:r>
              <a:rPr lang="pt-BR" dirty="0"/>
              <a:t>Ter por receptor um ou mais “alunos”.</a:t>
            </a:r>
          </a:p>
          <a:p>
            <a:pPr algn="just"/>
            <a:r>
              <a:rPr lang="pt-BR" dirty="0"/>
              <a:t>Ter o objetivo de transmitir conhecimento sobre assunto que considera dominar.</a:t>
            </a:r>
          </a:p>
          <a:p>
            <a:pPr algn="just"/>
            <a:r>
              <a:rPr lang="pt-BR" dirty="0"/>
              <a:t>Empregar uma gama variada de modos discursivos: exposição, descrição, narração, com recurso a exemplos mitológicos, fábulas, etc.</a:t>
            </a:r>
          </a:p>
          <a:p>
            <a:pPr algn="just"/>
            <a:r>
              <a:rPr lang="pt-BR" dirty="0"/>
              <a:t>Uso do hexâmetro datílico.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Peter </a:t>
            </a:r>
            <a:r>
              <a:rPr lang="pt-BR" dirty="0" err="1"/>
              <a:t>Toohey</a:t>
            </a:r>
            <a:r>
              <a:rPr lang="pt-BR" dirty="0"/>
              <a:t> (apud </a:t>
            </a:r>
            <a:r>
              <a:rPr lang="pt-BR" dirty="0" err="1"/>
              <a:t>Trevizam</a:t>
            </a:r>
            <a:r>
              <a:rPr lang="pt-BR" dirty="0"/>
              <a:t>, 2014:30)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604356"/>
            <a:ext cx="5181600" cy="4572607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  <a:p>
            <a:pPr algn="just"/>
            <a:r>
              <a:rPr lang="pt-BR" dirty="0"/>
              <a:t>Intento didático explícito;</a:t>
            </a:r>
          </a:p>
          <a:p>
            <a:pPr algn="just"/>
            <a:r>
              <a:rPr lang="pt-BR" dirty="0"/>
              <a:t>Constelação professor-aluno;</a:t>
            </a:r>
          </a:p>
          <a:p>
            <a:pPr algn="just"/>
            <a:r>
              <a:rPr lang="pt-BR" u="sng" dirty="0"/>
              <a:t>Autoconsciência poética</a:t>
            </a:r>
            <a:r>
              <a:rPr lang="pt-BR" dirty="0"/>
              <a:t> (identificação da </a:t>
            </a:r>
            <a:r>
              <a:rPr lang="pt-BR" i="1" dirty="0"/>
              <a:t>persona/voz</a:t>
            </a:r>
            <a:r>
              <a:rPr lang="pt-BR" dirty="0"/>
              <a:t> textual como a de um poeta);</a:t>
            </a:r>
          </a:p>
          <a:p>
            <a:pPr algn="just"/>
            <a:r>
              <a:rPr lang="pt-BR" dirty="0"/>
              <a:t>Ilusão de </a:t>
            </a:r>
            <a:r>
              <a:rPr lang="pt-BR" u="sng" dirty="0"/>
              <a:t>simultaneidade poética </a:t>
            </a:r>
            <a:r>
              <a:rPr lang="pt-BR" dirty="0"/>
              <a:t>(</a:t>
            </a:r>
            <a:r>
              <a:rPr lang="pt-BR" dirty="0" err="1"/>
              <a:t>i.e</a:t>
            </a:r>
            <a:r>
              <a:rPr lang="pt-BR" dirty="0"/>
              <a:t>, “apresentar a fala como se todas as vezes fosse realizada no momento da leitura/escuta, em plena simultaneidade do contato do público com a obra [...]”).</a:t>
            </a:r>
          </a:p>
          <a:p>
            <a:pPr marL="0" indent="0" algn="r">
              <a:buNone/>
            </a:pPr>
            <a:endParaRPr lang="pt-BR" dirty="0"/>
          </a:p>
          <a:p>
            <a:pPr marL="0" indent="0" algn="r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 err="1"/>
              <a:t>Katharina</a:t>
            </a:r>
            <a:r>
              <a:rPr lang="pt-BR" dirty="0"/>
              <a:t> </a:t>
            </a:r>
            <a:r>
              <a:rPr lang="pt-BR" dirty="0" err="1"/>
              <a:t>Volk</a:t>
            </a:r>
            <a:r>
              <a:rPr lang="pt-BR" dirty="0"/>
              <a:t> (apud </a:t>
            </a:r>
            <a:r>
              <a:rPr lang="pt-BR" dirty="0" err="1"/>
              <a:t>Trevizam</a:t>
            </a:r>
            <a:r>
              <a:rPr lang="pt-BR" dirty="0"/>
              <a:t>, 2014:38)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825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poesia didática constitui um gênero autônomo?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O fato de empregar o hexâmetro datílico assim como a poesia épica aproxima os “gêneros”.</a:t>
            </a:r>
          </a:p>
          <a:p>
            <a:pPr algn="just"/>
            <a:r>
              <a:rPr lang="pt-BR" dirty="0"/>
              <a:t>Os tratados de poética antiga (Aristóteles, </a:t>
            </a:r>
            <a:r>
              <a:rPr lang="pt-BR" dirty="0" err="1"/>
              <a:t>Quintiliano</a:t>
            </a:r>
            <a:r>
              <a:rPr lang="pt-BR" dirty="0"/>
              <a:t>) não distinguem subgêneros do </a:t>
            </a:r>
            <a:r>
              <a:rPr lang="pt-BR" i="1" dirty="0" err="1"/>
              <a:t>epos</a:t>
            </a:r>
            <a:r>
              <a:rPr lang="pt-BR" dirty="0"/>
              <a:t> e com frequência Homero e Hesíodo são vistos como expoentes de uma mesma vertente genérica, destoando quanto à matéria abordada (épica heroica, épica didática).</a:t>
            </a:r>
          </a:p>
          <a:p>
            <a:pPr algn="just"/>
            <a:r>
              <a:rPr lang="pt-BR" dirty="0"/>
              <a:t>Os poetas, no entanto, sobretudo os latinos, parecem reconhecer tradições distintas (cf. a apresentação que precede o proêmio da </a:t>
            </a:r>
            <a:r>
              <a:rPr lang="pt-BR" i="1" dirty="0"/>
              <a:t>Eneida</a:t>
            </a:r>
            <a:r>
              <a:rPr lang="pt-BR" dirty="0"/>
              <a:t>, p. ex.).</a:t>
            </a:r>
          </a:p>
          <a:p>
            <a:pPr algn="just"/>
            <a:r>
              <a:rPr lang="pt-BR" dirty="0"/>
              <a:t>Conclusão: “Em vez de falar da épica e da poesia didática como gêneros separados, pode ser mais acurado distinguir a épica didática da épica mitológica e histórica, mas com essa condição [conceder que haja especifidades entre os subgêneros] , e tendo em mente que toda a poesia séria foi reputada educativa na maior parte do tempo na Antiguidade, parecemos justificados ao fazer a distinção.”  (Monica Gale, apud </a:t>
            </a:r>
            <a:r>
              <a:rPr lang="pt-BR" dirty="0" err="1"/>
              <a:t>Trevizam</a:t>
            </a:r>
            <a:r>
              <a:rPr lang="pt-BR" dirty="0"/>
              <a:t>, 2014:36)</a:t>
            </a:r>
          </a:p>
        </p:txBody>
      </p:sp>
    </p:spTree>
    <p:extLst>
      <p:ext uri="{BB962C8B-B14F-4D97-AF65-F5344CB8AC3E}">
        <p14:creationId xmlns:p14="http://schemas.microsoft.com/office/powerpoint/2010/main" val="378253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63635274-F583-448E-A26C-3D66914498A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907" y="286808"/>
            <a:ext cx="3595410" cy="481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FB20C5-F103-4729-953D-ECFA3DC28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804335"/>
            <a:ext cx="4906281" cy="12139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HESÍODO (750-650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a.C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8AD32A-384B-46CE-941E-BCB70BAD5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514" y="2018270"/>
            <a:ext cx="5838332" cy="46049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i="1" dirty="0">
                <a:solidFill>
                  <a:srgbClr val="FFC000"/>
                </a:solidFill>
              </a:rPr>
              <a:t>Teogonia</a:t>
            </a:r>
          </a:p>
          <a:p>
            <a:r>
              <a:rPr lang="en-US" sz="1800" i="1" dirty="0" err="1">
                <a:solidFill>
                  <a:srgbClr val="FFC000"/>
                </a:solidFill>
              </a:rPr>
              <a:t>Os</a:t>
            </a:r>
            <a:r>
              <a:rPr lang="en-US" sz="1800" i="1" dirty="0">
                <a:solidFill>
                  <a:srgbClr val="FFC000"/>
                </a:solidFill>
              </a:rPr>
              <a:t> </a:t>
            </a:r>
            <a:r>
              <a:rPr lang="en-US" sz="1800" i="1" dirty="0" err="1">
                <a:solidFill>
                  <a:srgbClr val="FFC000"/>
                </a:solidFill>
              </a:rPr>
              <a:t>trabalhos</a:t>
            </a:r>
            <a:r>
              <a:rPr lang="en-US" sz="1800" i="1" dirty="0">
                <a:solidFill>
                  <a:srgbClr val="FFC000"/>
                </a:solidFill>
              </a:rPr>
              <a:t> e </a:t>
            </a:r>
            <a:r>
              <a:rPr lang="en-US" sz="1800" i="1" dirty="0" err="1">
                <a:solidFill>
                  <a:srgbClr val="FFC000"/>
                </a:solidFill>
              </a:rPr>
              <a:t>os</a:t>
            </a:r>
            <a:r>
              <a:rPr lang="en-US" sz="1800" i="1" dirty="0">
                <a:solidFill>
                  <a:srgbClr val="FFC000"/>
                </a:solidFill>
              </a:rPr>
              <a:t> </a:t>
            </a:r>
            <a:r>
              <a:rPr lang="en-US" sz="1800" i="1" dirty="0" err="1">
                <a:solidFill>
                  <a:srgbClr val="FFC000"/>
                </a:solidFill>
              </a:rPr>
              <a:t>dias</a:t>
            </a:r>
            <a:endParaRPr lang="en-US" sz="1800" i="1" dirty="0">
              <a:solidFill>
                <a:srgbClr val="FFC000"/>
              </a:solidFill>
            </a:endParaRPr>
          </a:p>
          <a:p>
            <a:r>
              <a:rPr lang="en-US" sz="1800" i="1" dirty="0" err="1"/>
              <a:t>Catálogo</a:t>
            </a:r>
            <a:r>
              <a:rPr lang="en-US" sz="1800" i="1" dirty="0"/>
              <a:t> das </a:t>
            </a:r>
            <a:r>
              <a:rPr lang="en-US" sz="1800" i="1" dirty="0" err="1"/>
              <a:t>Mulheres</a:t>
            </a:r>
            <a:endParaRPr lang="en-US" sz="1800" i="1" dirty="0"/>
          </a:p>
          <a:p>
            <a:r>
              <a:rPr lang="en-US" sz="1800" i="1" dirty="0"/>
              <a:t>O escudo de </a:t>
            </a:r>
            <a:r>
              <a:rPr lang="en-US" sz="1800" i="1" dirty="0" err="1"/>
              <a:t>Héracles</a:t>
            </a:r>
            <a:endParaRPr lang="en-US" sz="1800" i="1" dirty="0"/>
          </a:p>
          <a:p>
            <a:endParaRPr lang="en-US" sz="1800" i="1" dirty="0"/>
          </a:p>
          <a:p>
            <a:pPr marL="0" indent="0">
              <a:buNone/>
            </a:pPr>
            <a:r>
              <a:rPr lang="en-US" sz="1400" dirty="0"/>
              <a:t>“ De </a:t>
            </a:r>
            <a:r>
              <a:rPr lang="en-US" sz="1400" dirty="0" err="1"/>
              <a:t>lá</a:t>
            </a:r>
            <a:r>
              <a:rPr lang="en-US" sz="1400" dirty="0"/>
              <a:t> [</a:t>
            </a:r>
            <a:r>
              <a:rPr lang="en-US" sz="1400" dirty="0" err="1"/>
              <a:t>Áulis</a:t>
            </a:r>
            <a:r>
              <a:rPr lang="en-US" sz="1400" dirty="0"/>
              <a:t>], para </a:t>
            </a: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jogos</a:t>
            </a:r>
            <a:r>
              <a:rPr lang="en-US" sz="1400" dirty="0"/>
              <a:t> do </a:t>
            </a:r>
            <a:r>
              <a:rPr lang="en-US" sz="1400" dirty="0" err="1"/>
              <a:t>valoroso</a:t>
            </a:r>
            <a:r>
              <a:rPr lang="en-US" sz="1400" dirty="0"/>
              <a:t> </a:t>
            </a:r>
            <a:r>
              <a:rPr lang="en-US" sz="1400" dirty="0" err="1"/>
              <a:t>Anfidamante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fiz</a:t>
            </a:r>
            <a:r>
              <a:rPr lang="en-US" sz="1400" dirty="0"/>
              <a:t> a </a:t>
            </a:r>
            <a:r>
              <a:rPr lang="en-US" sz="1400" dirty="0" err="1"/>
              <a:t>travessia</a:t>
            </a:r>
            <a:r>
              <a:rPr lang="en-US" sz="1400" dirty="0"/>
              <a:t> a </a:t>
            </a:r>
            <a:r>
              <a:rPr lang="en-US" sz="1400" dirty="0" err="1"/>
              <a:t>Cálcis</a:t>
            </a:r>
            <a:r>
              <a:rPr lang="en-US" sz="1400" dirty="0"/>
              <a:t>: </a:t>
            </a:r>
            <a:r>
              <a:rPr lang="en-US" sz="1400" dirty="0" err="1"/>
              <a:t>muitos</a:t>
            </a:r>
            <a:r>
              <a:rPr lang="en-US" sz="1400" dirty="0"/>
              <a:t> </a:t>
            </a:r>
            <a:r>
              <a:rPr lang="en-US" sz="1400" dirty="0" err="1"/>
              <a:t>prêmios</a:t>
            </a:r>
            <a:r>
              <a:rPr lang="en-US" sz="1400" dirty="0"/>
              <a:t> </a:t>
            </a:r>
            <a:r>
              <a:rPr lang="en-US" sz="1400" dirty="0" err="1"/>
              <a:t>anunciados</a:t>
            </a: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filhos</a:t>
            </a:r>
            <a:r>
              <a:rPr lang="en-US" sz="1400" dirty="0"/>
              <a:t> do </a:t>
            </a:r>
            <a:r>
              <a:rPr lang="en-US" sz="1400" dirty="0" err="1"/>
              <a:t>herói</a:t>
            </a:r>
            <a:r>
              <a:rPr lang="en-US" sz="1400" dirty="0"/>
              <a:t> </a:t>
            </a:r>
            <a:r>
              <a:rPr lang="en-US" sz="1400" dirty="0" err="1"/>
              <a:t>magnânimo</a:t>
            </a:r>
            <a:r>
              <a:rPr lang="en-US" sz="1400" dirty="0"/>
              <a:t> </a:t>
            </a:r>
            <a:r>
              <a:rPr lang="en-US" sz="1400" dirty="0" err="1"/>
              <a:t>colocaram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</a:t>
            </a:r>
            <a:r>
              <a:rPr lang="en-US" sz="1400" dirty="0" err="1"/>
              <a:t>jogo</a:t>
            </a:r>
            <a:r>
              <a:rPr lang="en-US" sz="1400" dirty="0"/>
              <a:t>. E me </a:t>
            </a:r>
            <a:r>
              <a:rPr lang="en-US" sz="1400" dirty="0" err="1"/>
              <a:t>orgulho</a:t>
            </a:r>
            <a:r>
              <a:rPr lang="en-US" sz="1400" dirty="0"/>
              <a:t> de </a:t>
            </a:r>
            <a:r>
              <a:rPr lang="en-US" sz="1400" dirty="0" err="1"/>
              <a:t>ali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 err="1"/>
              <a:t>vencendo</a:t>
            </a:r>
            <a:r>
              <a:rPr lang="en-US" sz="1400" dirty="0"/>
              <a:t> com um </a:t>
            </a:r>
            <a:r>
              <a:rPr lang="en-US" sz="1400" dirty="0" err="1"/>
              <a:t>hino</a:t>
            </a:r>
            <a:r>
              <a:rPr lang="en-US" sz="1400" dirty="0"/>
              <a:t>, </a:t>
            </a:r>
            <a:r>
              <a:rPr lang="en-US" sz="1400" dirty="0" err="1"/>
              <a:t>ter</a:t>
            </a:r>
            <a:r>
              <a:rPr lang="en-US" sz="1400" dirty="0"/>
              <a:t> </a:t>
            </a:r>
            <a:r>
              <a:rPr lang="en-US" sz="1400" dirty="0" err="1"/>
              <a:t>levado</a:t>
            </a:r>
            <a:r>
              <a:rPr lang="en-US" sz="1400" dirty="0"/>
              <a:t> </a:t>
            </a:r>
            <a:r>
              <a:rPr lang="en-US" sz="1400" dirty="0" err="1"/>
              <a:t>uma</a:t>
            </a:r>
            <a:r>
              <a:rPr lang="en-US" sz="1400" dirty="0"/>
              <a:t> </a:t>
            </a:r>
            <a:r>
              <a:rPr lang="en-US" sz="1400" dirty="0" err="1"/>
              <a:t>trípode</a:t>
            </a:r>
            <a:r>
              <a:rPr lang="en-US" sz="1400" dirty="0"/>
              <a:t> com </a:t>
            </a:r>
            <a:r>
              <a:rPr lang="en-US" sz="1400" dirty="0" err="1"/>
              <a:t>asas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que </a:t>
            </a:r>
            <a:r>
              <a:rPr lang="en-US" sz="1400" dirty="0" err="1"/>
              <a:t>eu</a:t>
            </a:r>
            <a:r>
              <a:rPr lang="en-US" sz="1400" dirty="0"/>
              <a:t> </a:t>
            </a:r>
            <a:r>
              <a:rPr lang="en-US" sz="1400" dirty="0" err="1"/>
              <a:t>dediquei</a:t>
            </a:r>
            <a:r>
              <a:rPr lang="en-US" sz="1400" dirty="0"/>
              <a:t> </a:t>
            </a:r>
            <a:r>
              <a:rPr lang="en-US" sz="1400" dirty="0" err="1"/>
              <a:t>às</a:t>
            </a:r>
            <a:r>
              <a:rPr lang="en-US" sz="1400" dirty="0"/>
              <a:t> </a:t>
            </a:r>
            <a:r>
              <a:rPr lang="en-US" sz="1400" dirty="0" err="1"/>
              <a:t>Musas</a:t>
            </a:r>
            <a:r>
              <a:rPr lang="en-US" sz="1400" dirty="0"/>
              <a:t> do </a:t>
            </a:r>
            <a:r>
              <a:rPr lang="en-US" sz="1400" dirty="0" err="1"/>
              <a:t>Hélicon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 err="1"/>
              <a:t>onde</a:t>
            </a:r>
            <a:r>
              <a:rPr lang="en-US" sz="1400" dirty="0"/>
              <a:t> </a:t>
            </a:r>
            <a:r>
              <a:rPr lang="en-US" sz="1400" dirty="0" err="1"/>
              <a:t>primeiro</a:t>
            </a:r>
            <a:r>
              <a:rPr lang="en-US" sz="1400" dirty="0"/>
              <a:t> </a:t>
            </a:r>
            <a:r>
              <a:rPr lang="en-US" sz="1400" dirty="0" err="1"/>
              <a:t>elas</a:t>
            </a:r>
            <a:r>
              <a:rPr lang="en-US" sz="1400" dirty="0"/>
              <a:t> me </a:t>
            </a:r>
            <a:r>
              <a:rPr lang="en-US" sz="1400" dirty="0" err="1"/>
              <a:t>puseram</a:t>
            </a:r>
            <a:r>
              <a:rPr lang="en-US" sz="1400" dirty="0"/>
              <a:t> no </a:t>
            </a:r>
            <a:r>
              <a:rPr lang="en-US" sz="1400" dirty="0" err="1"/>
              <a:t>caminho</a:t>
            </a:r>
            <a:r>
              <a:rPr lang="en-US" sz="1400" dirty="0"/>
              <a:t> do canto claro.”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 algn="r">
              <a:buNone/>
            </a:pP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trabalhos</a:t>
            </a:r>
            <a:r>
              <a:rPr lang="en-US" sz="1400" dirty="0"/>
              <a:t> e </a:t>
            </a: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dias</a:t>
            </a:r>
            <a:r>
              <a:rPr lang="en-US" sz="1400" dirty="0"/>
              <a:t>, 654-659 (trad. Alessandro </a:t>
            </a:r>
            <a:r>
              <a:rPr lang="en-US" sz="1400" dirty="0" err="1"/>
              <a:t>Rolim</a:t>
            </a:r>
            <a:r>
              <a:rPr lang="en-US" sz="1400" dirty="0"/>
              <a:t> de Moura)</a:t>
            </a:r>
          </a:p>
        </p:txBody>
      </p:sp>
    </p:spTree>
    <p:extLst>
      <p:ext uri="{BB962C8B-B14F-4D97-AF65-F5344CB8AC3E}">
        <p14:creationId xmlns:p14="http://schemas.microsoft.com/office/powerpoint/2010/main" val="2783884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1080654"/>
          </a:xfrm>
        </p:spPr>
        <p:txBody>
          <a:bodyPr/>
          <a:lstStyle/>
          <a:p>
            <a:pPr algn="ctr"/>
            <a:r>
              <a:rPr lang="pt-BR" dirty="0"/>
              <a:t>Poesia didática: Hesíodo e Virgílio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097280"/>
            <a:ext cx="5181600" cy="5611091"/>
          </a:xfrm>
        </p:spPr>
        <p:txBody>
          <a:bodyPr>
            <a:normAutofit fontScale="85000" lnSpcReduction="20000"/>
          </a:bodyPr>
          <a:lstStyle/>
          <a:p>
            <a:r>
              <a:rPr lang="pt-BR" sz="1700" i="1" dirty="0"/>
              <a:t>Os trabalhos e os dias</a:t>
            </a:r>
            <a:r>
              <a:rPr lang="pt-BR" sz="1700" dirty="0"/>
              <a:t>, 27-32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Ó </a:t>
            </a:r>
            <a:r>
              <a:rPr lang="pt-BR" sz="1400" dirty="0" err="1"/>
              <a:t>Perses</a:t>
            </a:r>
            <a:r>
              <a:rPr lang="pt-BR" sz="1400" dirty="0"/>
              <a:t>! mete isso em teu ânimo,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a Luta malevolente teu peito do trabalho não afaste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para ouvir querelas na ágora e a elas dar ouvidos.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Pois pouco interesse há em querelas e discursos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para quem em casa abundante sustento não tem armazenado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na sua estação: o que a terra traz, o trigo de Deméter.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pt-BR" sz="1400" dirty="0"/>
              <a:t>Tradução de Mary Lafer </a:t>
            </a:r>
            <a:endParaRPr lang="pt-BR" sz="1400" b="1" dirty="0"/>
          </a:p>
          <a:p>
            <a:pPr>
              <a:lnSpc>
                <a:spcPct val="100000"/>
              </a:lnSpc>
            </a:pPr>
            <a:r>
              <a:rPr lang="pt-BR" sz="1700" i="1" dirty="0"/>
              <a:t>Os trabalhos e os dias</a:t>
            </a:r>
            <a:r>
              <a:rPr lang="pt-BR" sz="1700" dirty="0"/>
              <a:t>, 609-617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Quando Órion e </a:t>
            </a:r>
            <a:r>
              <a:rPr lang="pt-BR" sz="1400" dirty="0" err="1"/>
              <a:t>Sírius</a:t>
            </a:r>
            <a:r>
              <a:rPr lang="pt-BR" sz="1400" dirty="0"/>
              <a:t> chegarem ao meio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do céu e a </a:t>
            </a:r>
            <a:r>
              <a:rPr lang="pt-BR" sz="1400" dirty="0" err="1"/>
              <a:t>dedirrósea</a:t>
            </a:r>
            <a:r>
              <a:rPr lang="pt-BR" sz="1400" dirty="0"/>
              <a:t> Aurora vir Arcturo,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ó </a:t>
            </a:r>
            <a:r>
              <a:rPr lang="pt-BR" sz="1400" dirty="0" err="1"/>
              <a:t>Perses</a:t>
            </a:r>
            <a:r>
              <a:rPr lang="pt-BR" sz="1400" dirty="0"/>
              <a:t>, então colhe todos os cachos de uva e leva-os para casa.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Deixa-os no sol por dez dias e dez noites,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na sombra por cinco, e no sexto derrama em jarros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o presente de Dioniso, o cheio de alegria.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Mas quando as Plêiades, as </a:t>
            </a:r>
            <a:r>
              <a:rPr lang="pt-BR" sz="1400" dirty="0" err="1"/>
              <a:t>Híades</a:t>
            </a:r>
            <a:r>
              <a:rPr lang="pt-BR" sz="1400" dirty="0"/>
              <a:t> e a força de Órion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se põem, então é o tempo de lembrar-se da semeadura,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1400" dirty="0"/>
              <a:t>e que o não esteja preparado sob a terra.</a:t>
            </a:r>
          </a:p>
          <a:p>
            <a:pPr>
              <a:lnSpc>
                <a:spcPct val="100000"/>
              </a:lnSpc>
            </a:pPr>
            <a:endParaRPr lang="pt-BR" sz="1400" dirty="0"/>
          </a:p>
          <a:p>
            <a:pPr marL="0" indent="0" algn="r">
              <a:lnSpc>
                <a:spcPct val="100000"/>
              </a:lnSpc>
              <a:buNone/>
            </a:pPr>
            <a:r>
              <a:rPr lang="pt-BR" sz="1400" dirty="0"/>
              <a:t>Tradução de Alessandro Rolim de Moura</a:t>
            </a:r>
          </a:p>
          <a:p>
            <a:pPr marL="0" indent="0">
              <a:lnSpc>
                <a:spcPct val="100000"/>
              </a:lnSpc>
              <a:buNone/>
            </a:pPr>
            <a:endParaRPr lang="pt-BR" sz="1600" dirty="0"/>
          </a:p>
          <a:p>
            <a:pPr marL="0" indent="0">
              <a:lnSpc>
                <a:spcPct val="100000"/>
              </a:lnSpc>
              <a:buNone/>
            </a:pPr>
            <a:endParaRPr lang="pt-BR" sz="1600" dirty="0"/>
          </a:p>
          <a:p>
            <a:pPr marL="0" indent="0">
              <a:lnSpc>
                <a:spcPct val="100000"/>
              </a:lnSpc>
              <a:buNone/>
            </a:pPr>
            <a:endParaRPr lang="pt-BR" sz="1600" dirty="0"/>
          </a:p>
          <a:p>
            <a:pPr marL="0" indent="0">
              <a:lnSpc>
                <a:spcPct val="100000"/>
              </a:lnSpc>
              <a:buNone/>
            </a:pPr>
            <a:endParaRPr lang="pt-BR" sz="16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19799" y="1097280"/>
            <a:ext cx="5717771" cy="5519651"/>
          </a:xfrm>
        </p:spPr>
        <p:txBody>
          <a:bodyPr>
            <a:normAutofit fontScale="85000" lnSpcReduction="20000"/>
          </a:bodyPr>
          <a:lstStyle/>
          <a:p>
            <a:r>
              <a:rPr lang="pt-BR" sz="2000" i="1" dirty="0"/>
              <a:t>As Geórgicas</a:t>
            </a:r>
            <a:r>
              <a:rPr lang="pt-BR" sz="2000" dirty="0"/>
              <a:t>, I, 60-70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1600" dirty="0"/>
              <a:t>A natureza, em definitivo, impôs tais leis</a:t>
            </a:r>
          </a:p>
          <a:p>
            <a:pPr marL="0" indent="0">
              <a:buNone/>
            </a:pPr>
            <a:r>
              <a:rPr lang="pt-BR" sz="1600" dirty="0"/>
              <a:t>e perenes convenções a lugares determinados, desde que</a:t>
            </a:r>
          </a:p>
          <a:p>
            <a:pPr marL="0" indent="0">
              <a:buNone/>
            </a:pPr>
            <a:r>
              <a:rPr lang="pt-BR" sz="1600" dirty="0" err="1"/>
              <a:t>Deucalião</a:t>
            </a:r>
            <a:r>
              <a:rPr lang="pt-BR" sz="1600" dirty="0"/>
              <a:t> atirou pedras no mundo vazio,</a:t>
            </a:r>
          </a:p>
          <a:p>
            <a:pPr marL="0" indent="0">
              <a:buNone/>
            </a:pPr>
            <a:r>
              <a:rPr lang="pt-BR" sz="1600" dirty="0"/>
              <a:t>origem dos mortais, estirpe dura. Então vamos!</a:t>
            </a:r>
          </a:p>
          <a:p>
            <a:pPr marL="0" indent="0">
              <a:buNone/>
            </a:pPr>
            <a:r>
              <a:rPr lang="pt-BR" sz="1600" dirty="0"/>
              <a:t>Que touros vigorosos trabalhem o rico chão</a:t>
            </a:r>
          </a:p>
          <a:p>
            <a:pPr marL="0" indent="0">
              <a:buNone/>
            </a:pPr>
            <a:r>
              <a:rPr lang="pt-BR" sz="1600" dirty="0"/>
              <a:t>da terra logo nos meses iniciais do ano, e o calor poeirento</a:t>
            </a:r>
          </a:p>
          <a:p>
            <a:pPr marL="0" indent="0">
              <a:buNone/>
            </a:pPr>
            <a:r>
              <a:rPr lang="pt-BR" sz="1600" dirty="0"/>
              <a:t>cozinhe com sóis abrasadores e glebas expostas;</a:t>
            </a:r>
          </a:p>
          <a:p>
            <a:pPr marL="0" indent="0">
              <a:buNone/>
            </a:pPr>
            <a:r>
              <a:rPr lang="pt-BR" sz="1600" dirty="0"/>
              <a:t>contudo, se a terra não for fértil, bastará levantá-la</a:t>
            </a:r>
          </a:p>
          <a:p>
            <a:pPr marL="0" indent="0">
              <a:buNone/>
            </a:pPr>
            <a:r>
              <a:rPr lang="pt-BR" sz="1600" dirty="0"/>
              <a:t>com um leve sulco sob o próprio Arcturo:</a:t>
            </a:r>
          </a:p>
          <a:p>
            <a:pPr marL="0" indent="0">
              <a:buNone/>
            </a:pPr>
            <a:r>
              <a:rPr lang="pt-BR" sz="1600" dirty="0"/>
              <a:t>em um caso, para que a erva searas não atrapalhe;</a:t>
            </a:r>
          </a:p>
          <a:p>
            <a:pPr marL="0" indent="0">
              <a:buNone/>
            </a:pPr>
            <a:r>
              <a:rPr lang="pt-BR" sz="1600" dirty="0"/>
              <a:t>em outro, para que a pouca umidade não se vá da areia seca.</a:t>
            </a:r>
          </a:p>
          <a:p>
            <a:pPr marL="0" indent="0">
              <a:buNone/>
            </a:pPr>
            <a:endParaRPr lang="pt-BR" sz="1600" dirty="0"/>
          </a:p>
          <a:p>
            <a:pPr marL="0" indent="0" algn="r">
              <a:buNone/>
            </a:pPr>
            <a:r>
              <a:rPr lang="pt-BR" sz="1600" dirty="0"/>
              <a:t>Tradução de Matheus Trevisan</a:t>
            </a:r>
          </a:p>
        </p:txBody>
      </p:sp>
    </p:spTree>
    <p:extLst>
      <p:ext uri="{BB962C8B-B14F-4D97-AF65-F5344CB8AC3E}">
        <p14:creationId xmlns:p14="http://schemas.microsoft.com/office/powerpoint/2010/main" val="741985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Iopas</a:t>
            </a:r>
            <a:r>
              <a:rPr lang="pt-BR" dirty="0"/>
              <a:t>, um expoente da poesia didática?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i="1" dirty="0"/>
              <a:t>Eneida</a:t>
            </a:r>
            <a:r>
              <a:rPr lang="pt-BR" dirty="0"/>
              <a:t> (I, 740-746):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[...] Na cítara de ouro o </a:t>
            </a:r>
            <a:r>
              <a:rPr lang="pt-BR" dirty="0" err="1"/>
              <a:t>crinito</a:t>
            </a:r>
            <a:endParaRPr lang="pt-BR" dirty="0"/>
          </a:p>
          <a:p>
            <a:pPr marL="0" indent="0">
              <a:buNone/>
            </a:pPr>
            <a:r>
              <a:rPr lang="pt-BR" dirty="0" err="1"/>
              <a:t>Iopas</a:t>
            </a:r>
            <a:r>
              <a:rPr lang="pt-BR" dirty="0"/>
              <a:t> dedilha e descanta o que Atlante a tocar lhe ensinara.</a:t>
            </a:r>
          </a:p>
          <a:p>
            <a:pPr marL="0" indent="0">
              <a:buNone/>
            </a:pPr>
            <a:r>
              <a:rPr lang="pt-BR" dirty="0"/>
              <a:t>Canta os eclipses do sol, as mudanças constantes da lua,</a:t>
            </a:r>
          </a:p>
          <a:p>
            <a:pPr marL="0" indent="0">
              <a:buNone/>
            </a:pPr>
            <a:r>
              <a:rPr lang="pt-BR" dirty="0"/>
              <a:t>a geração dos mortais e dos brutos, as chuvas e o fogo,</a:t>
            </a:r>
          </a:p>
          <a:p>
            <a:pPr marL="0" indent="0">
              <a:buNone/>
            </a:pPr>
            <a:r>
              <a:rPr lang="pt-BR" dirty="0"/>
              <a:t>as duas Ursas, as </a:t>
            </a:r>
            <a:r>
              <a:rPr lang="pt-BR" dirty="0" err="1"/>
              <a:t>Híadas</a:t>
            </a:r>
            <a:r>
              <a:rPr lang="pt-BR" dirty="0"/>
              <a:t> de águas perenes, e Arcturo,</a:t>
            </a:r>
          </a:p>
          <a:p>
            <a:pPr marL="0" indent="0">
              <a:buNone/>
            </a:pPr>
            <a:r>
              <a:rPr lang="pt-BR" dirty="0"/>
              <a:t>qual a razão de banharem-se os sóis no Oceano</a:t>
            </a:r>
          </a:p>
          <a:p>
            <a:pPr marL="0" indent="0">
              <a:buNone/>
            </a:pPr>
            <a:r>
              <a:rPr lang="pt-BR" dirty="0"/>
              <a:t>e de tão longas então se mostrarem nessa época do ano as noites.</a:t>
            </a:r>
          </a:p>
          <a:p>
            <a:pPr marL="0" indent="0" algn="r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dirty="0"/>
              <a:t>Tradução de Carlos Alberto Nunes</a:t>
            </a:r>
          </a:p>
        </p:txBody>
      </p:sp>
    </p:spTree>
    <p:extLst>
      <p:ext uri="{BB962C8B-B14F-4D97-AF65-F5344CB8AC3E}">
        <p14:creationId xmlns:p14="http://schemas.microsoft.com/office/powerpoint/2010/main" val="362943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</a:t>
            </a:r>
            <a:r>
              <a:rPr lang="pt-BR" i="1" dirty="0"/>
              <a:t>Teogonia</a:t>
            </a:r>
            <a:r>
              <a:rPr lang="pt-BR" dirty="0"/>
              <a:t> é um poema didático?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2916"/>
            <a:ext cx="10515600" cy="4664047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Heródoto (</a:t>
            </a:r>
            <a:r>
              <a:rPr lang="pt-BR" i="1" dirty="0"/>
              <a:t>Histórias</a:t>
            </a:r>
            <a:r>
              <a:rPr lang="pt-BR" dirty="0"/>
              <a:t>, II, 53):</a:t>
            </a:r>
          </a:p>
          <a:p>
            <a:pPr marL="0" indent="0" algn="just">
              <a:buNone/>
            </a:pPr>
            <a:r>
              <a:rPr lang="pt-BR" dirty="0"/>
              <a:t>“Mas os helenos por assim dizer não sabiam até há bem pouco tempo qual era a origem de cada um dos deuses, nem se todos eles sempre existiram, nem qual era a sua forma. Realmente, suponho que a época de Homero e Hesíodo não é mais de quatrocentos anos anterior à nossa, e foram eles que em seus poemas deram aos helenos a genealogia dos deuses e lhes atribuíram seus diferentes epítetos e suas atribuições, honrarias e funções, e descreveram sua figura.” (Trad. Mario da Gama </a:t>
            </a:r>
            <a:r>
              <a:rPr lang="pt-BR" dirty="0" err="1"/>
              <a:t>Kury</a:t>
            </a:r>
            <a:r>
              <a:rPr lang="pt-BR"/>
              <a:t>)</a:t>
            </a:r>
            <a:endParaRPr lang="pt-BR" dirty="0"/>
          </a:p>
          <a:p>
            <a:r>
              <a:rPr lang="pt-BR" dirty="0" err="1"/>
              <a:t>Trevizam</a:t>
            </a:r>
            <a:r>
              <a:rPr lang="pt-BR" dirty="0"/>
              <a:t> (20014:40):</a:t>
            </a:r>
          </a:p>
          <a:p>
            <a:pPr marL="0" indent="0" algn="just">
              <a:buNone/>
            </a:pPr>
            <a:r>
              <a:rPr lang="pt-BR" dirty="0"/>
              <a:t>“Os primórdios da poesia didática antiga remontam ao Hesíodo de </a:t>
            </a:r>
            <a:r>
              <a:rPr lang="pt-BR" i="1" dirty="0"/>
              <a:t>Os trabalhos e os dias</a:t>
            </a:r>
            <a:r>
              <a:rPr lang="pt-BR" dirty="0"/>
              <a:t> (não da </a:t>
            </a:r>
            <a:r>
              <a:rPr lang="pt-BR" i="1" dirty="0"/>
              <a:t>Teogonia</a:t>
            </a:r>
            <a:r>
              <a:rPr lang="pt-BR" dirty="0"/>
              <a:t>, tem-se por vezes observado).”</a:t>
            </a:r>
          </a:p>
          <a:p>
            <a:pPr marL="0" indent="0" algn="just">
              <a:buNone/>
            </a:pPr>
            <a:r>
              <a:rPr lang="pt-BR" dirty="0"/>
              <a:t>Esclarece o autor em nota (n. 62): “Para a inserção da </a:t>
            </a:r>
            <a:r>
              <a:rPr lang="pt-BR" i="1" dirty="0"/>
              <a:t>Teogonia</a:t>
            </a:r>
            <a:r>
              <a:rPr lang="pt-BR" dirty="0"/>
              <a:t> no panorama da poesia didática antiga, falta-lhe a nítida moldagem de um destinatário-aluno (P. </a:t>
            </a:r>
            <a:r>
              <a:rPr lang="pt-BR" dirty="0" err="1"/>
              <a:t>Toohey</a:t>
            </a:r>
            <a:r>
              <a:rPr lang="pt-BR" dirty="0"/>
              <a:t>).”</a:t>
            </a:r>
          </a:p>
        </p:txBody>
      </p:sp>
    </p:spTree>
    <p:extLst>
      <p:ext uri="{BB962C8B-B14F-4D97-AF65-F5344CB8AC3E}">
        <p14:creationId xmlns:p14="http://schemas.microsoft.com/office/powerpoint/2010/main" val="1696477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1630</Words>
  <Application>Microsoft Office PowerPoint</Application>
  <PresentationFormat>Widescreen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Poesia hexamêtrica didática</vt:lpstr>
      <vt:lpstr>“O que vem a ser um poema didático?”</vt:lpstr>
      <vt:lpstr>E ainda...</vt:lpstr>
      <vt:lpstr>Características do poema didático</vt:lpstr>
      <vt:lpstr>A poesia didática constitui um gênero autônomo?</vt:lpstr>
      <vt:lpstr>HESÍODO (750-650 a.C.)</vt:lpstr>
      <vt:lpstr>Poesia didática: Hesíodo e Virgílio</vt:lpstr>
      <vt:lpstr>Iopas, um expoente da poesia didática?</vt:lpstr>
      <vt:lpstr>A Teogonia é um poema didático?</vt:lpstr>
      <vt:lpstr>Teogonia: proêmio ou  hino às Musas</vt:lpstr>
      <vt:lpstr>Teogonia: o hino às Musas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Poesia hexamêtrica didática</dc:title>
  <dc:creator>Adriane Duarte</dc:creator>
  <cp:lastModifiedBy>Adriane Duarte</cp:lastModifiedBy>
  <cp:revision>38</cp:revision>
  <dcterms:created xsi:type="dcterms:W3CDTF">2017-04-25T19:08:57Z</dcterms:created>
  <dcterms:modified xsi:type="dcterms:W3CDTF">2018-05-09T20:29:05Z</dcterms:modified>
</cp:coreProperties>
</file>