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89" r:id="rId3"/>
    <p:sldId id="320" r:id="rId4"/>
    <p:sldId id="290" r:id="rId5"/>
    <p:sldId id="291" r:id="rId6"/>
    <p:sldId id="292" r:id="rId7"/>
    <p:sldId id="294" r:id="rId8"/>
    <p:sldId id="298" r:id="rId9"/>
    <p:sldId id="299" r:id="rId10"/>
    <p:sldId id="301" r:id="rId11"/>
    <p:sldId id="317" r:id="rId12"/>
    <p:sldId id="318" r:id="rId13"/>
    <p:sldId id="316" r:id="rId14"/>
    <p:sldId id="319" r:id="rId15"/>
    <p:sldId id="303" r:id="rId16"/>
    <p:sldId id="304" r:id="rId17"/>
    <p:sldId id="306" r:id="rId18"/>
    <p:sldId id="307" r:id="rId19"/>
    <p:sldId id="308" r:id="rId20"/>
    <p:sldId id="309" r:id="rId21"/>
    <p:sldId id="312" r:id="rId22"/>
    <p:sldId id="31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8" d="100"/>
          <a:sy n="108" d="100"/>
        </p:scale>
        <p:origin x="40" y="10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D5845-5E9E-C448-9ABB-0FDE95E73919}" type="datetimeFigureOut">
              <a:rPr lang="en-US" smtClean="0"/>
              <a:t>28/05/15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8CB05-BC56-F043-8087-4B1234A85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5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8CB05-BC56-F043-8087-4B1234A853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867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8CB05-BC56-F043-8087-4B1234A8531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86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8CB05-BC56-F043-8087-4B1234A8531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867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8CB05-BC56-F043-8087-4B1234A8531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867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8CB05-BC56-F043-8087-4B1234A8531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867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8CB05-BC56-F043-8087-4B1234A8531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867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8CB05-BC56-F043-8087-4B1234A8531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867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8CB05-BC56-F043-8087-4B1234A8531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867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8CB05-BC56-F043-8087-4B1234A8531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867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8CB05-BC56-F043-8087-4B1234A8531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867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8CB05-BC56-F043-8087-4B1234A8531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86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8CB05-BC56-F043-8087-4B1234A853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867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8CB05-BC56-F043-8087-4B1234A8531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867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8CB05-BC56-F043-8087-4B1234A8531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86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8CB05-BC56-F043-8087-4B1234A8531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86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8CB05-BC56-F043-8087-4B1234A8531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86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8CB05-BC56-F043-8087-4B1234A8531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86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8CB05-BC56-F043-8087-4B1234A8531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86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8CB05-BC56-F043-8087-4B1234A8531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867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8CB05-BC56-F043-8087-4B1234A8531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867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8CB05-BC56-F043-8087-4B1234A8531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86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x-none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x-none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28/05/15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  <a:p>
            <a:pPr lvl="1" eaLnBrk="1" latinLnBrk="0" hangingPunct="1"/>
            <a:r>
              <a:rPr kumimoji="0" lang="x-none" smtClean="0"/>
              <a:t>Second level</a:t>
            </a:r>
          </a:p>
          <a:p>
            <a:pPr lvl="2" eaLnBrk="1" latinLnBrk="0" hangingPunct="1"/>
            <a:r>
              <a:rPr kumimoji="0" lang="x-none" smtClean="0"/>
              <a:t>Third level</a:t>
            </a:r>
          </a:p>
          <a:p>
            <a:pPr lvl="3" eaLnBrk="1" latinLnBrk="0" hangingPunct="1"/>
            <a:r>
              <a:rPr kumimoji="0" lang="x-none" smtClean="0"/>
              <a:t>Fourth level</a:t>
            </a:r>
          </a:p>
          <a:p>
            <a:pPr lvl="4" eaLnBrk="1" latinLnBrk="0" hangingPunct="1"/>
            <a:r>
              <a:rPr kumimoji="0"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28/05/15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rossmackenzie.net/wp-content/uploads/2013/07/shutterstock_122704327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4399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Petição</a:t>
            </a:r>
            <a:r>
              <a:rPr lang="en-US" sz="3600" dirty="0"/>
              <a:t> </a:t>
            </a:r>
            <a:r>
              <a:rPr lang="en-US" sz="3600" dirty="0" err="1"/>
              <a:t>Inicial</a:t>
            </a:r>
            <a:r>
              <a:rPr lang="en-US" sz="3600" dirty="0"/>
              <a:t> e </a:t>
            </a:r>
            <a:r>
              <a:rPr lang="en-US" sz="3600" dirty="0" err="1"/>
              <a:t>Respostas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352" y="1638711"/>
            <a:ext cx="8229600" cy="4625609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Indeferimento</a:t>
            </a:r>
            <a:r>
              <a:rPr lang="en-US" sz="3000" dirty="0" smtClean="0"/>
              <a:t> da </a:t>
            </a:r>
            <a:r>
              <a:rPr lang="en-US" sz="3000" dirty="0" err="1" smtClean="0"/>
              <a:t>Inicial</a:t>
            </a:r>
            <a:endParaRPr lang="en-US" sz="3000" dirty="0"/>
          </a:p>
          <a:p>
            <a:pPr marL="118872" indent="0">
              <a:buNone/>
            </a:pPr>
            <a:endParaRPr lang="en-US" sz="2100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667" y="1"/>
            <a:ext cx="2739496" cy="1408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97382"/>
              </p:ext>
            </p:extLst>
          </p:nvPr>
        </p:nvGraphicFramePr>
        <p:xfrm>
          <a:off x="484496" y="2457087"/>
          <a:ext cx="8202304" cy="39180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11226"/>
                <a:gridCol w="3991078"/>
              </a:tblGrid>
              <a:tr h="351869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CPC 1973</a:t>
                      </a:r>
                      <a:endParaRPr lang="pt-BR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CPC 2015</a:t>
                      </a:r>
                      <a:endParaRPr lang="pt-BR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1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Art. 296. Indeferida a petição inicial, o autor poderá apelar, facultado ao juiz, no prazo de 48 (quarenta e oito) horas, reformar sua decisão.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Art. 331. Indeferida a petição inicial, o autor poderá apelar, facultado ao juiz, no 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prazo de 5 (cinco) dias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retratar-se. 	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1869">
                <a:tc>
                  <a:txBody>
                    <a:bodyPr/>
                    <a:lstStyle/>
                    <a:p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Parágrafo único. Não sendo reformada a decisão, os autos serão imediatamente encaminhados ao tribunal competente. 	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§ 1º Se não houver retratação, o juiz mandará citar o réu para responder ao recurso. 	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1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§ 2º Sendo a sentença reformada pelo tribunal, o 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prazo para a contestação começará a correr da intimação do retorno dos autos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observado o disposto no art. 334.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1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§ 3º Não interposta a apelação, o réu será intimado do trânsito em julgado da sentença. 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867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Petição</a:t>
            </a:r>
            <a:r>
              <a:rPr lang="en-US" sz="3600" dirty="0"/>
              <a:t> </a:t>
            </a:r>
            <a:r>
              <a:rPr lang="en-US" sz="3600" dirty="0" err="1"/>
              <a:t>Inicial</a:t>
            </a:r>
            <a:r>
              <a:rPr lang="en-US" sz="3600" dirty="0"/>
              <a:t> e </a:t>
            </a:r>
            <a:r>
              <a:rPr lang="en-US" sz="3600" dirty="0" err="1"/>
              <a:t>Respostas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352" y="1638711"/>
            <a:ext cx="8229600" cy="4625609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Improcedência</a:t>
            </a:r>
            <a:r>
              <a:rPr lang="en-US" sz="3000" dirty="0" smtClean="0"/>
              <a:t> </a:t>
            </a:r>
            <a:r>
              <a:rPr lang="en-US" sz="3000" dirty="0" err="1" smtClean="0"/>
              <a:t>liminar</a:t>
            </a:r>
            <a:r>
              <a:rPr lang="en-US" sz="3000" dirty="0" smtClean="0"/>
              <a:t> do </a:t>
            </a:r>
            <a:r>
              <a:rPr lang="en-US" sz="3000" dirty="0" err="1" smtClean="0"/>
              <a:t>pedido</a:t>
            </a:r>
            <a:endParaRPr lang="en-US" sz="3000" dirty="0"/>
          </a:p>
          <a:p>
            <a:pPr marL="118872" indent="0">
              <a:buNone/>
            </a:pPr>
            <a:endParaRPr lang="en-US" sz="2100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667" y="1"/>
            <a:ext cx="2739496" cy="1408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666812"/>
              </p:ext>
            </p:extLst>
          </p:nvPr>
        </p:nvGraphicFramePr>
        <p:xfrm>
          <a:off x="484496" y="2457087"/>
          <a:ext cx="8202304" cy="4283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11226"/>
                <a:gridCol w="3991078"/>
              </a:tblGrid>
              <a:tr h="351869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CPC 1973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CPC 2015</a:t>
                      </a:r>
                      <a:endParaRPr lang="pt-BR" sz="1400" dirty="0"/>
                    </a:p>
                  </a:txBody>
                  <a:tcPr/>
                </a:tc>
              </a:tr>
              <a:tr h="351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Art. 285-A. Quando a matéria controvertida for unicamente de direito e no juízo já houver sido proferida sentença de total improcedência em outros casos idênticos, poderá ser dispensada a citação e proferida sentença, reproduzindo-se o teor da anteriormente prolatada.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Art. 332.  Nas causas que dispensem a fase instrutória, o juiz, independentemente da citação do réu, julgará liminarmente improcedente o pedido que contrariar: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- enunciado de súmula do Supremo Tribunal Federal ou do Superior Tribunal de Justiça;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 - acórdão proferido pelo Supremo Tribunal Federal ou pelo Superior Tribunal de Justiça em julgamento de recursos repetitivos;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III - entendimento firmado em incidente de resolução de demandas repetitivas ou de assunção de competência;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IV - enunciado de súmula de tribunal de justiça sobre direito local.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1519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Petição</a:t>
            </a:r>
            <a:r>
              <a:rPr lang="en-US" sz="3600" dirty="0"/>
              <a:t> </a:t>
            </a:r>
            <a:r>
              <a:rPr lang="en-US" sz="3600" dirty="0" err="1"/>
              <a:t>Inicial</a:t>
            </a:r>
            <a:r>
              <a:rPr lang="en-US" sz="3600" dirty="0"/>
              <a:t> e </a:t>
            </a:r>
            <a:r>
              <a:rPr lang="en-US" sz="3600" dirty="0" err="1"/>
              <a:t>Respostas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352" y="1638711"/>
            <a:ext cx="8229600" cy="4625609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Improcedência</a:t>
            </a:r>
            <a:r>
              <a:rPr lang="en-US" sz="3000" dirty="0" smtClean="0"/>
              <a:t> </a:t>
            </a:r>
            <a:r>
              <a:rPr lang="en-US" sz="3000" dirty="0" err="1" smtClean="0"/>
              <a:t>liminar</a:t>
            </a:r>
            <a:r>
              <a:rPr lang="en-US" sz="3000" dirty="0" smtClean="0"/>
              <a:t> do </a:t>
            </a:r>
            <a:r>
              <a:rPr lang="en-US" sz="3000" dirty="0" err="1" smtClean="0"/>
              <a:t>pedido</a:t>
            </a:r>
            <a:endParaRPr lang="en-US" sz="3000" dirty="0"/>
          </a:p>
          <a:p>
            <a:pPr marL="118872" indent="0">
              <a:buNone/>
            </a:pPr>
            <a:endParaRPr lang="en-US" sz="2100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667" y="1"/>
            <a:ext cx="2739496" cy="1408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118091"/>
              </p:ext>
            </p:extLst>
          </p:nvPr>
        </p:nvGraphicFramePr>
        <p:xfrm>
          <a:off x="484496" y="2457088"/>
          <a:ext cx="8202304" cy="41676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11226"/>
                <a:gridCol w="3991078"/>
              </a:tblGrid>
              <a:tr h="271924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CPC 1973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CPC 2015</a:t>
                      </a:r>
                      <a:endParaRPr lang="pt-BR" sz="1400" dirty="0"/>
                    </a:p>
                  </a:txBody>
                  <a:tcPr/>
                </a:tc>
              </a:tr>
              <a:tr h="3862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Art. 285-A. Quando a matéria controvertida for unicamente de direito e no juízo já houver sido proferida sentença de total improcedência em outros casos idênticos, poderá ser dispensada a citação e proferida sentença, reproduzindo-se o teor da anteriormente prolatada.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§ 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1º 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 juiz também poderá julgar liminarmente improcedente o pedido se verificar, desde logo, a ocorrência de decadência ou de prescrição.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§ 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2º 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Não interposta a apelação, o réu será intimado do trânsito em julgado da sentença, nos termos do art. 241.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§ 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3º 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Interposta a apelação, o juiz poderá retratar-se em 5 (cinco) dias.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§ 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4º Se 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houver retratação, o juiz determinará o prosseguimento do processo, com a citação do réu, e, se não houver retratação, determinará a citação do réu para apresentar contrarrazões, no prazo de 15 (quinze) dias.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650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Petição</a:t>
            </a:r>
            <a:r>
              <a:rPr lang="en-US" sz="3600" dirty="0"/>
              <a:t> </a:t>
            </a:r>
            <a:r>
              <a:rPr lang="en-US" sz="3600" dirty="0" err="1"/>
              <a:t>Inicial</a:t>
            </a:r>
            <a:r>
              <a:rPr lang="en-US" sz="3600" dirty="0"/>
              <a:t> e </a:t>
            </a:r>
            <a:r>
              <a:rPr lang="en-US" sz="3600" dirty="0" err="1"/>
              <a:t>Respostas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352" y="1638711"/>
            <a:ext cx="8229600" cy="4625609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Decis</a:t>
            </a:r>
            <a:r>
              <a:rPr lang="en-US" sz="3000" dirty="0" err="1" smtClean="0"/>
              <a:t>ão</a:t>
            </a:r>
            <a:r>
              <a:rPr lang="en-US" sz="3000" dirty="0" smtClean="0"/>
              <a:t> </a:t>
            </a:r>
            <a:r>
              <a:rPr lang="en-US" sz="3000" dirty="0" err="1" smtClean="0"/>
              <a:t>para</a:t>
            </a:r>
            <a:r>
              <a:rPr lang="en-US" sz="3000" dirty="0" smtClean="0"/>
              <a:t> </a:t>
            </a:r>
            <a:r>
              <a:rPr lang="en-US" sz="3000" dirty="0" err="1" smtClean="0"/>
              <a:t>citação</a:t>
            </a:r>
            <a:endParaRPr lang="en-US" sz="3000" dirty="0"/>
          </a:p>
          <a:p>
            <a:pPr marL="118872" indent="0">
              <a:buNone/>
            </a:pPr>
            <a:endParaRPr lang="en-US" sz="2100" dirty="0" smtClean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73924"/>
              </p:ext>
            </p:extLst>
          </p:nvPr>
        </p:nvGraphicFramePr>
        <p:xfrm>
          <a:off x="484496" y="2457087"/>
          <a:ext cx="8202304" cy="43918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11226"/>
                <a:gridCol w="3991078"/>
              </a:tblGrid>
              <a:tr h="351869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CPC 1973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CPC 2015</a:t>
                      </a:r>
                      <a:endParaRPr lang="pt-BR" sz="1400" dirty="0"/>
                    </a:p>
                  </a:txBody>
                  <a:tcPr/>
                </a:tc>
              </a:tr>
              <a:tr h="351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Art. 285. Estando em termos a petição inicial, o juiz a despachará, ordenando a citação do réu, para responder; do mandado constará que, não sendo contestada a ação, se presumirão aceitos pelo réu, como verdadeiros, os fatos articulados pelo autor.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Art. 334. Se a petição inicial preencher os requisitos essenciais e não for o caso de improcedência liminar do pedido, o juiz designará audiência de conciliação ou de mediação com antecedência mínima de 30 (trinta) dias, devendo ser citado o réu com pelo menos 20 (vinte) dias de antecedência. </a:t>
                      </a:r>
                    </a:p>
                  </a:txBody>
                  <a:tcPr/>
                </a:tc>
              </a:tr>
              <a:tr h="351869">
                <a:tc>
                  <a:txBody>
                    <a:bodyPr/>
                    <a:lstStyle/>
                    <a:p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5º O autor deverá indicar, na petição inicial, seu desinteresse na </a:t>
                      </a:r>
                      <a:r>
                        <a:rPr kumimoji="0" lang="pt-BR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autocomposição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e o réu deverá fazê-lo, por petição, apresentada com 10 (dez) dias de antecedência, contados da data da audiência. 	</a:t>
                      </a:r>
                    </a:p>
                    <a:p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1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§ 6º Havendo litisconsórcio, o desinteresse na realização da audiência deve ser manifestado por todos os litisconsortes.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1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021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Petição</a:t>
            </a:r>
            <a:r>
              <a:rPr lang="en-US" sz="3600" dirty="0"/>
              <a:t> </a:t>
            </a:r>
            <a:r>
              <a:rPr lang="en-US" sz="3600" dirty="0" err="1"/>
              <a:t>Inicial</a:t>
            </a:r>
            <a:r>
              <a:rPr lang="en-US" sz="3600" dirty="0"/>
              <a:t> e </a:t>
            </a:r>
            <a:r>
              <a:rPr lang="en-US" sz="3600" dirty="0" err="1"/>
              <a:t>Respostas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04" y="1638711"/>
            <a:ext cx="8229600" cy="4625609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Respostas</a:t>
            </a:r>
            <a:r>
              <a:rPr lang="en-US" sz="3000" dirty="0" smtClean="0"/>
              <a:t> do </a:t>
            </a:r>
            <a:r>
              <a:rPr lang="en-US" sz="3000" dirty="0" err="1" smtClean="0"/>
              <a:t>Réu</a:t>
            </a:r>
            <a:endParaRPr lang="en-US" sz="3000" dirty="0"/>
          </a:p>
          <a:p>
            <a:pPr marL="118872" indent="0">
              <a:buNone/>
            </a:pPr>
            <a:endParaRPr lang="en-US" sz="2100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667" y="1"/>
            <a:ext cx="2739496" cy="1408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76806"/>
              </p:ext>
            </p:extLst>
          </p:nvPr>
        </p:nvGraphicFramePr>
        <p:xfrm>
          <a:off x="484496" y="2306959"/>
          <a:ext cx="8202304" cy="40704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11226"/>
                <a:gridCol w="3991078"/>
              </a:tblGrid>
              <a:tr h="351869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CPC 1973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CPC 2015</a:t>
                      </a:r>
                      <a:endParaRPr lang="pt-BR" sz="1400" dirty="0"/>
                    </a:p>
                  </a:txBody>
                  <a:tcPr/>
                </a:tc>
              </a:tr>
              <a:tr h="351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Art. 297. O réu poderá oferecer, no prazo de 15 (quinze) dias, em petição escrita, dirigida ao juiz da causa, contestação, exceção e reconvenção. 	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Art. 241. Começa a correr o prazo: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- quando a citação ou intimação for pelo correio, da data de juntada aos autos do aviso de recebimento;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 - quando a citação ou intimação for por oficial de justiça, da data de juntada aos autos do mandado cumprido;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III - quando houver vários réus, da data de juntada aos autos do último aviso de recebimento ou mandado citatório cumprido;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Art. 335. O réu poderá oferecer contestação, por petição, no prazo de 15 (quinze) dias, cujo termo inicial será a data: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– da audiência de conciliação ou de mediação, ou da última sessão de conciliação, quando qualquer parte não comparecer ou, comparecendo, não houver </a:t>
                      </a:r>
                      <a:r>
                        <a:rPr kumimoji="0" lang="pt-BR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autocomposição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	</a:t>
                      </a:r>
                    </a:p>
                    <a:p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 – do protocolo do pedido de cancelamento da audiência de conciliação ou de mediação apresentado pelo réu, quando ocorrer a hipótese do art. 334, § 4º, inciso I </a:t>
                      </a:r>
                    </a:p>
                    <a:p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III – prevista no art. 231, de acordo com o modo como foi feita a citação, nos demais casos.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742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Petição</a:t>
            </a:r>
            <a:r>
              <a:rPr lang="en-US" sz="3600" dirty="0"/>
              <a:t> </a:t>
            </a:r>
            <a:r>
              <a:rPr lang="en-US" sz="3600" dirty="0" err="1"/>
              <a:t>Inicial</a:t>
            </a:r>
            <a:r>
              <a:rPr lang="en-US" sz="3600" dirty="0"/>
              <a:t> e </a:t>
            </a:r>
            <a:r>
              <a:rPr lang="en-US" sz="3600" dirty="0" err="1"/>
              <a:t>Respostas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04" y="1652359"/>
            <a:ext cx="8229600" cy="4625609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Respostas</a:t>
            </a:r>
            <a:r>
              <a:rPr lang="en-US" sz="3000" dirty="0" smtClean="0"/>
              <a:t> do </a:t>
            </a:r>
            <a:r>
              <a:rPr lang="en-US" sz="3000" dirty="0" err="1" smtClean="0"/>
              <a:t>Réu</a:t>
            </a:r>
            <a:endParaRPr lang="en-US" sz="3000" dirty="0"/>
          </a:p>
          <a:p>
            <a:pPr marL="118872" indent="0">
              <a:buNone/>
            </a:pPr>
            <a:endParaRPr lang="en-US" sz="2100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667" y="1"/>
            <a:ext cx="2739496" cy="1408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781057"/>
              </p:ext>
            </p:extLst>
          </p:nvPr>
        </p:nvGraphicFramePr>
        <p:xfrm>
          <a:off x="484496" y="2457087"/>
          <a:ext cx="8202304" cy="42533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11226"/>
                <a:gridCol w="3991078"/>
              </a:tblGrid>
              <a:tr h="351869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CPC 1973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CPC 2015</a:t>
                      </a:r>
                      <a:endParaRPr lang="pt-BR" sz="1400" dirty="0"/>
                    </a:p>
                  </a:txBody>
                  <a:tcPr/>
                </a:tc>
              </a:tr>
              <a:tr h="351869">
                <a:tc>
                  <a:txBody>
                    <a:bodyPr/>
                    <a:lstStyle/>
                    <a:p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Art. 298. Quando forem citados para a ação vários réus, o prazo para responder ser-lhes-á comum, salvo o disposto no art. 191.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§ 1º No caso de litisconsórcio passivo, ocorrendo a hipótese do art. 334, § 6º, o termo inicial previsto no inciso II será, para cada um dos réus, a data de apresentação de seu respectivo pedido de cancelamento da audiência. 	</a:t>
                      </a:r>
                    </a:p>
                    <a:p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46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Parágrafo único. Se o autor desistir da ação quanto a algum réu ainda não citado, o prazo para a resposta correrá da intimação do despacho que deferir a desistência. 	</a:t>
                      </a:r>
                    </a:p>
                    <a:p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§ 2º Quando ocorrer a hipótese do art. 334, § 4º, inciso II, havendo litisconsórcio passivo e o autor desistir da ação em relação a réu ainda não citado, o prazo para resposta correrá da data de intimação da decisão que homologar a desistência 	</a:t>
                      </a:r>
                    </a:p>
                    <a:p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1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Art. 299. A contestação e a reconvenção serão oferecidas simultaneamente, em peças autônomas; a exceção será processada em apenso aos autos principais.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323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Petição</a:t>
            </a:r>
            <a:r>
              <a:rPr lang="en-US" sz="3600" dirty="0"/>
              <a:t> </a:t>
            </a:r>
            <a:r>
              <a:rPr lang="en-US" sz="3600" dirty="0" err="1"/>
              <a:t>Inicial</a:t>
            </a:r>
            <a:r>
              <a:rPr lang="en-US" sz="3600" dirty="0"/>
              <a:t> e </a:t>
            </a:r>
            <a:r>
              <a:rPr lang="en-US" sz="3600" dirty="0" err="1"/>
              <a:t>Respostas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12" y="1529527"/>
            <a:ext cx="8229600" cy="4625609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Contestação</a:t>
            </a:r>
            <a:endParaRPr lang="en-US" sz="3000" dirty="0"/>
          </a:p>
          <a:p>
            <a:pPr marL="118872" indent="0">
              <a:buNone/>
            </a:pPr>
            <a:endParaRPr lang="en-US" sz="2100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667" y="1"/>
            <a:ext cx="2739496" cy="1408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458877"/>
              </p:ext>
            </p:extLst>
          </p:nvPr>
        </p:nvGraphicFramePr>
        <p:xfrm>
          <a:off x="484496" y="2457087"/>
          <a:ext cx="8202304" cy="15101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11226"/>
                <a:gridCol w="3991078"/>
              </a:tblGrid>
              <a:tr h="351869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CPC 1973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CPC 2015</a:t>
                      </a:r>
                      <a:endParaRPr lang="pt-BR" sz="1400" dirty="0"/>
                    </a:p>
                  </a:txBody>
                  <a:tcPr/>
                </a:tc>
              </a:tr>
              <a:tr h="351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Art. 300. Compete ao réu alegar, na contestação, toda a matéria de defesa, expondo as razões de fato e de direito, com que impugna o pedido do autor e especificando as provas que pretende produzir. 	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Art. 336. Incumbe ao réu alegar, na contestação, toda a matéria de defesa, expondo as razões de fato e de direito com que impugna o pedido do autor e especificando as provas que pretende produzir. 	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894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Petição</a:t>
            </a:r>
            <a:r>
              <a:rPr lang="en-US" sz="3600" dirty="0"/>
              <a:t> </a:t>
            </a:r>
            <a:r>
              <a:rPr lang="en-US" sz="3600" dirty="0" err="1"/>
              <a:t>Inicial</a:t>
            </a:r>
            <a:r>
              <a:rPr lang="en-US" sz="3600" dirty="0"/>
              <a:t> e </a:t>
            </a:r>
            <a:r>
              <a:rPr lang="en-US" sz="3600" dirty="0" err="1"/>
              <a:t>Respostas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12" y="1515879"/>
            <a:ext cx="8229600" cy="4625609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Contestação</a:t>
            </a:r>
            <a:endParaRPr lang="en-US" sz="3000" dirty="0"/>
          </a:p>
          <a:p>
            <a:pPr marL="118872" indent="0">
              <a:buNone/>
            </a:pPr>
            <a:endParaRPr lang="en-US" sz="2100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667" y="1"/>
            <a:ext cx="2739496" cy="1408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788658"/>
              </p:ext>
            </p:extLst>
          </p:nvPr>
        </p:nvGraphicFramePr>
        <p:xfrm>
          <a:off x="225185" y="2088591"/>
          <a:ext cx="8640386" cy="46981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2619"/>
                <a:gridCol w="4397767"/>
              </a:tblGrid>
              <a:tr h="231527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j-lt"/>
                        </a:rPr>
                        <a:t>CPC 1973</a:t>
                      </a:r>
                      <a:endParaRPr lang="pt-BR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j-lt"/>
                        </a:rPr>
                        <a:t>CPC 2015</a:t>
                      </a:r>
                      <a:endParaRPr lang="pt-BR" sz="1200" dirty="0">
                        <a:latin typeface="+mj-lt"/>
                      </a:endParaRPr>
                    </a:p>
                  </a:txBody>
                  <a:tcPr/>
                </a:tc>
              </a:tr>
              <a:tr h="298402">
                <a:tc>
                  <a:txBody>
                    <a:bodyPr/>
                    <a:lstStyle/>
                    <a:p>
                      <a:r>
                        <a:rPr kumimoji="0" lang="pt-BR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Art. 301. Compete-lhe, porém, antes de discutir o mérito, alegar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Art. 337. Incumbe ao réu, antes de discutir o mérito, alegar	</a:t>
                      </a:r>
                    </a:p>
                  </a:txBody>
                  <a:tcPr/>
                </a:tc>
              </a:tr>
              <a:tr h="3095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 - inexistência ou nulidade da citação;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 – inexistência ou nulidade da citação; 	</a:t>
                      </a:r>
                    </a:p>
                  </a:txBody>
                  <a:tcPr/>
                </a:tc>
              </a:tr>
              <a:tr h="312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II - incompetência absoluta;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II – incompetência absoluta e relativa; 	</a:t>
                      </a:r>
                    </a:p>
                  </a:txBody>
                  <a:tcPr/>
                </a:tc>
              </a:tr>
              <a:tr h="3114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200" b="0" i="0" u="none" strike="noStrike" kern="1200" baseline="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III – incorreção do valor da causa; 	</a:t>
                      </a:r>
                    </a:p>
                  </a:txBody>
                  <a:tcPr/>
                </a:tc>
              </a:tr>
              <a:tr h="2675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III - inépcia da petição inicial;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IV – inépcia da petição inicial; 	</a:t>
                      </a:r>
                    </a:p>
                  </a:txBody>
                  <a:tcPr/>
                </a:tc>
              </a:tr>
              <a:tr h="2797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IV - perempção;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V – perempção; 	</a:t>
                      </a:r>
                    </a:p>
                  </a:txBody>
                  <a:tcPr/>
                </a:tc>
              </a:tr>
              <a:tr h="2456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V - litispendência;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VI – litispendência; 	</a:t>
                      </a:r>
                    </a:p>
                  </a:txBody>
                  <a:tcPr/>
                </a:tc>
              </a:tr>
              <a:tr h="2306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Vl</a:t>
                      </a:r>
                      <a:r>
                        <a:rPr kumimoji="0" lang="pt-BR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- coisa julgada;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VII – coisa julgada; 	</a:t>
                      </a:r>
                    </a:p>
                  </a:txBody>
                  <a:tcPr/>
                </a:tc>
              </a:tr>
              <a:tr h="2429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VII - conexão;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VIII – conexão; 	</a:t>
                      </a:r>
                    </a:p>
                  </a:txBody>
                  <a:tcPr/>
                </a:tc>
              </a:tr>
              <a:tr h="3916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Vlll</a:t>
                      </a:r>
                      <a:r>
                        <a:rPr kumimoji="0" lang="pt-BR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- incapacidade da parte, defeito de representação ou falta de autorização;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IX – incapacidade da parte, defeito de representação ou falta de autorização; </a:t>
                      </a:r>
                    </a:p>
                  </a:txBody>
                  <a:tcPr/>
                </a:tc>
              </a:tr>
              <a:tr h="2347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IX - convenção de arbitragem;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X – convenção de arbitragem; 	</a:t>
                      </a:r>
                    </a:p>
                  </a:txBody>
                  <a:tcPr/>
                </a:tc>
              </a:tr>
              <a:tr h="192433">
                <a:tc>
                  <a:txBody>
                    <a:bodyPr/>
                    <a:lstStyle/>
                    <a:p>
                      <a:r>
                        <a:rPr kumimoji="0" lang="pt-BR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X - carência de ação;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XI – ausência de legitimidade ou de interesse processual; 	</a:t>
                      </a:r>
                    </a:p>
                  </a:txBody>
                  <a:tcPr/>
                </a:tc>
              </a:tr>
              <a:tr h="351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Xl</a:t>
                      </a:r>
                      <a:r>
                        <a:rPr kumimoji="0" lang="pt-BR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- falta de caução ou de outra prestação, que a lei exige como preliminar.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XII – falta de caução ou de outra prestação que a lei exige como preliminar; 	</a:t>
                      </a:r>
                    </a:p>
                  </a:txBody>
                  <a:tcPr/>
                </a:tc>
              </a:tr>
              <a:tr h="351869">
                <a:tc>
                  <a:txBody>
                    <a:bodyPr/>
                    <a:lstStyle/>
                    <a:p>
                      <a:endParaRPr lang="pt-BR" sz="1200" b="0" i="0" u="none" strike="noStrike" baseline="0" dirty="0" smtClean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XIII – indevida concessão do benefício de gratuidade de justiça.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0012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Petição</a:t>
            </a:r>
            <a:r>
              <a:rPr lang="en-US" sz="3600" dirty="0"/>
              <a:t> </a:t>
            </a:r>
            <a:r>
              <a:rPr lang="en-US" sz="3600" dirty="0" err="1"/>
              <a:t>Inicial</a:t>
            </a:r>
            <a:r>
              <a:rPr lang="en-US" sz="3600" dirty="0"/>
              <a:t> e </a:t>
            </a:r>
            <a:r>
              <a:rPr lang="en-US" sz="3600" dirty="0" err="1"/>
              <a:t>Respostas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12" y="1543175"/>
            <a:ext cx="8229600" cy="4625609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Contestação</a:t>
            </a:r>
            <a:endParaRPr lang="en-US" sz="3000" dirty="0"/>
          </a:p>
          <a:p>
            <a:pPr marL="118872" indent="0">
              <a:buNone/>
            </a:pPr>
            <a:endParaRPr lang="en-US" sz="2100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667" y="1"/>
            <a:ext cx="2739496" cy="1408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323212"/>
              </p:ext>
            </p:extLst>
          </p:nvPr>
        </p:nvGraphicFramePr>
        <p:xfrm>
          <a:off x="225184" y="2443439"/>
          <a:ext cx="8918815" cy="19811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79333"/>
                <a:gridCol w="4539482"/>
              </a:tblGrid>
              <a:tr h="231527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+mj-lt"/>
                        </a:rPr>
                        <a:t>CPC 1973</a:t>
                      </a:r>
                      <a:endParaRPr lang="pt-BR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+mj-lt"/>
                        </a:rPr>
                        <a:t>CPC 2015</a:t>
                      </a:r>
                      <a:endParaRPr lang="pt-BR" sz="1400" dirty="0">
                        <a:latin typeface="+mj-lt"/>
                      </a:endParaRPr>
                    </a:p>
                  </a:txBody>
                  <a:tcPr/>
                </a:tc>
              </a:tr>
              <a:tr h="312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§ 4o Com exceção do compromisso arbitral, o juiz conhecerá de ofício da matéria enumerada neste artigo.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§ 5º Excetuadas a convenção de arbitragem e a incompetência relativa, o juiz conhecerá de ofício das matérias enumeradas neste artigo. 	</a:t>
                      </a:r>
                    </a:p>
                  </a:txBody>
                  <a:tcPr/>
                </a:tc>
              </a:tr>
              <a:tr h="312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§ 6º A ausência de alegação da existência de convenção de arbitragem, na forma prevista neste Capítulo, implica aceitação da jurisdição estatal e renúncia ao juízo arbitral. 	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637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Petição</a:t>
            </a:r>
            <a:r>
              <a:rPr lang="en-US" sz="3600" dirty="0"/>
              <a:t> </a:t>
            </a:r>
            <a:r>
              <a:rPr lang="en-US" sz="3600" dirty="0" err="1"/>
              <a:t>Inicial</a:t>
            </a:r>
            <a:r>
              <a:rPr lang="en-US" sz="3600" dirty="0"/>
              <a:t> e </a:t>
            </a:r>
            <a:r>
              <a:rPr lang="en-US" sz="3600" dirty="0" err="1"/>
              <a:t>Respostas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184" y="1488583"/>
            <a:ext cx="8229600" cy="4625609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Contestação</a:t>
            </a:r>
            <a:endParaRPr lang="en-US" sz="3000" dirty="0"/>
          </a:p>
          <a:p>
            <a:pPr marL="118872" indent="0">
              <a:buNone/>
            </a:pPr>
            <a:endParaRPr lang="en-US" sz="2100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667" y="1"/>
            <a:ext cx="2739496" cy="1408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984433"/>
              </p:ext>
            </p:extLst>
          </p:nvPr>
        </p:nvGraphicFramePr>
        <p:xfrm>
          <a:off x="416255" y="2361551"/>
          <a:ext cx="8435667" cy="41757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1787"/>
                <a:gridCol w="5753880"/>
              </a:tblGrid>
              <a:tr h="231527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+mj-lt"/>
                        </a:rPr>
                        <a:t>CPC 1973</a:t>
                      </a:r>
                      <a:endParaRPr lang="pt-BR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+mj-lt"/>
                        </a:rPr>
                        <a:t>CPC 2015</a:t>
                      </a:r>
                      <a:endParaRPr lang="pt-BR" sz="1400" dirty="0">
                        <a:latin typeface="+mj-lt"/>
                      </a:endParaRPr>
                    </a:p>
                  </a:txBody>
                  <a:tcPr/>
                </a:tc>
              </a:tr>
              <a:tr h="4255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Art. 338. Alegando o réu, na contestação, ser parte ilegítima ou não ser o responsável pelo prejuízo invocado, o juiz facultará ao autor, em 15 (quinze) dias, a alteração da petição inicial para substituição do réu. </a:t>
                      </a:r>
                    </a:p>
                  </a:txBody>
                  <a:tcPr/>
                </a:tc>
              </a:tr>
              <a:tr h="3095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Parágrafo único. Realizada a substituição, o autor reembolsará as despesas e pagará os honorários ao procurador do réu excluído, que serão fixados entre três e cinco por cento do valor da causa ou, sendo este irrisório, nos termos do art. 85, § 8º. 	</a:t>
                      </a:r>
                    </a:p>
                  </a:txBody>
                  <a:tcPr/>
                </a:tc>
              </a:tr>
              <a:tr h="312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Art. 339. Quando alegar sua ilegitimidade, incumbe ao réu indicar o sujeito passivo da relação jurídica discutida sempre que tiver conhecimento, sob pena de arcar com as despesas processuais e de indenizar o autor pelos prejuízos decorrentes da falta de indicação. </a:t>
                      </a:r>
                    </a:p>
                  </a:txBody>
                  <a:tcPr/>
                </a:tc>
              </a:tr>
              <a:tr h="312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§ 1º O autor, ao aceitar a indicação, procederá, no prazo de 15 (quinze) dias, à alteração da petição inicial para a substituição do réu, observando-se, ainda, o parágrafo único do art. 338. </a:t>
                      </a:r>
                    </a:p>
                  </a:txBody>
                  <a:tcPr/>
                </a:tc>
              </a:tr>
              <a:tr h="4840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§ 2º No prazo de 15 (quinze) dias, o autor pode optar por alterar a petição inicial para incluir, como litisconsorte passivo, o sujeito indicado pelo réu.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902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00146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Premissas</a:t>
            </a:r>
            <a:r>
              <a:rPr lang="en-US" sz="3600" dirty="0" smtClean="0"/>
              <a:t> de </a:t>
            </a:r>
            <a:r>
              <a:rPr lang="en-US" sz="3600" dirty="0" err="1" smtClean="0"/>
              <a:t>interpretaç</a:t>
            </a:r>
            <a:r>
              <a:rPr lang="en-US" sz="3600" dirty="0" err="1" smtClean="0"/>
              <a:t>ão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08" y="1570471"/>
            <a:ext cx="8229600" cy="4625609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Cooperaç</a:t>
            </a:r>
            <a:r>
              <a:rPr lang="en-US" sz="3000" dirty="0" err="1" smtClean="0"/>
              <a:t>ão</a:t>
            </a:r>
            <a:r>
              <a:rPr lang="en-US" sz="3000" dirty="0" smtClean="0"/>
              <a:t> entre </a:t>
            </a:r>
            <a:r>
              <a:rPr lang="en-US" sz="3000" dirty="0" err="1" smtClean="0"/>
              <a:t>os</a:t>
            </a:r>
            <a:r>
              <a:rPr lang="en-US" sz="3000" dirty="0" smtClean="0"/>
              <a:t> </a:t>
            </a:r>
            <a:r>
              <a:rPr lang="en-US" sz="3000" dirty="0" err="1" smtClean="0"/>
              <a:t>sujeitos</a:t>
            </a:r>
            <a:r>
              <a:rPr lang="en-US" sz="3000" dirty="0" smtClean="0"/>
              <a:t> </a:t>
            </a:r>
            <a:r>
              <a:rPr lang="en-US" sz="3000" dirty="0" err="1" smtClean="0"/>
              <a:t>processuais</a:t>
            </a:r>
            <a:endParaRPr lang="en-US" sz="2100" dirty="0" smtClean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413979"/>
              </p:ext>
            </p:extLst>
          </p:nvPr>
        </p:nvGraphicFramePr>
        <p:xfrm>
          <a:off x="361662" y="2338692"/>
          <a:ext cx="8462964" cy="265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62964"/>
              </a:tblGrid>
              <a:tr h="351869">
                <a:tc>
                  <a:txBody>
                    <a:bodyPr/>
                    <a:lstStyle/>
                    <a:p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6.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Todos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sujeitos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processo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devem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cooperar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entre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obtenha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tempo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razoável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decisão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mérito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justa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efetiva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sz="1400" dirty="0" smtClean="0">
                        <a:effectLst/>
                      </a:endParaRPr>
                    </a:p>
                    <a:p>
                      <a:endParaRPr kumimoji="0"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7. É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assegurada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às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partes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paridade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tratamento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relação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exercício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direitos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faculdades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processuais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aos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meios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defesa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aos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ônus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aos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deveres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à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aplicação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sanções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processuais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competindo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juiz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zelar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pelo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efetivo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contraditório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en-US" sz="1400" dirty="0" smtClean="0">
                        <a:effectLst/>
                      </a:endParaRPr>
                    </a:p>
                    <a:p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8.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aplicar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ordenamento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jurídico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o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juiz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atendera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́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aos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fins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sociais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às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exigências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bem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comum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resguardando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promovendo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dignidade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pessoa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humana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observando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proporcionalidade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razoabilidade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legalidade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publicidade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a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eficiência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en-US" sz="1400" dirty="0" smtClean="0">
                        <a:effectLst/>
                      </a:endParaRPr>
                    </a:p>
                    <a:p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9.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Não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proferira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́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decisão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contra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uma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das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partes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ela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seja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previamente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ouvida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sz="1400" dirty="0"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399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Petição</a:t>
            </a:r>
            <a:r>
              <a:rPr lang="en-US" sz="3600" dirty="0"/>
              <a:t> </a:t>
            </a:r>
            <a:r>
              <a:rPr lang="en-US" sz="3600" dirty="0" err="1"/>
              <a:t>Inicial</a:t>
            </a:r>
            <a:r>
              <a:rPr lang="en-US" sz="3600" dirty="0"/>
              <a:t> e </a:t>
            </a:r>
            <a:r>
              <a:rPr lang="en-US" sz="3600" dirty="0" err="1"/>
              <a:t>Respostas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184" y="1488583"/>
            <a:ext cx="8229600" cy="4625609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Contestação</a:t>
            </a:r>
            <a:endParaRPr lang="en-US" sz="3000" dirty="0"/>
          </a:p>
          <a:p>
            <a:pPr marL="118872" indent="0">
              <a:buNone/>
            </a:pPr>
            <a:endParaRPr lang="en-US" sz="2100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667" y="1"/>
            <a:ext cx="2739496" cy="1408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780593"/>
              </p:ext>
            </p:extLst>
          </p:nvPr>
        </p:nvGraphicFramePr>
        <p:xfrm>
          <a:off x="416255" y="2361551"/>
          <a:ext cx="8435667" cy="37795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1787"/>
                <a:gridCol w="5753880"/>
              </a:tblGrid>
              <a:tr h="231527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+mj-lt"/>
                        </a:rPr>
                        <a:t>CPC 1973</a:t>
                      </a:r>
                      <a:endParaRPr lang="pt-BR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+mj-lt"/>
                        </a:rPr>
                        <a:t>CPC 2015</a:t>
                      </a:r>
                      <a:endParaRPr lang="pt-BR" sz="1400" dirty="0">
                        <a:latin typeface="+mj-lt"/>
                      </a:endParaRPr>
                    </a:p>
                  </a:txBody>
                  <a:tcPr/>
                </a:tc>
              </a:tr>
              <a:tr h="312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Art. 340. Havendo alegação de incompetência relativa ou absoluta, a 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contestação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poderá ser protocolada no foro de domicílio do réu, fato que será imediatamente comunicado ao juiz da causa, preferencialmente por meio eletrônico. 	</a:t>
                      </a:r>
                    </a:p>
                  </a:txBody>
                  <a:tcPr/>
                </a:tc>
              </a:tr>
              <a:tr h="312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§ 1º A contestação será submetida a livre distribuição ou, se o réu houver sido citado por meio de carta precatória, juntada aos autos dessa carta, seguindo-se a sua imediata remessa para o juízo da causa. 	</a:t>
                      </a:r>
                    </a:p>
                  </a:txBody>
                  <a:tcPr/>
                </a:tc>
              </a:tr>
              <a:tr h="312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§ 2º Reconhecida a competência do foro indicado pelo réu, o juízo para o qual for distribuída a contestação ou a carta precatória será considerado prevento. 	</a:t>
                      </a:r>
                    </a:p>
                    <a:p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§ 3º Alegada a incompetência nos termos do </a:t>
                      </a:r>
                      <a:r>
                        <a:rPr kumimoji="0" lang="pt-BR" sz="14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caput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será suspensa a realização da audiência de conciliação ou de mediação, se tiver sido designada. 	</a:t>
                      </a:r>
                    </a:p>
                    <a:p>
                      <a:r>
                        <a:rPr kumimoji="0" lang="pt-BR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§ 4º Definida a competência, o juízo competente designará nova data para a audiência de conciliação ou de mediação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	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532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Petição</a:t>
            </a:r>
            <a:r>
              <a:rPr lang="en-US" sz="3600" dirty="0"/>
              <a:t> </a:t>
            </a:r>
            <a:r>
              <a:rPr lang="en-US" sz="3600" dirty="0" err="1"/>
              <a:t>Inicial</a:t>
            </a:r>
            <a:r>
              <a:rPr lang="en-US" sz="3600" dirty="0"/>
              <a:t> e </a:t>
            </a:r>
            <a:r>
              <a:rPr lang="en-US" sz="3600" dirty="0" err="1"/>
              <a:t>Respostas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184" y="1488583"/>
            <a:ext cx="8229600" cy="4625609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Reconvenção</a:t>
            </a:r>
            <a:endParaRPr lang="en-US" sz="3000" dirty="0"/>
          </a:p>
          <a:p>
            <a:pPr marL="118872" indent="0">
              <a:buNone/>
            </a:pPr>
            <a:endParaRPr lang="en-US" sz="2100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667" y="1"/>
            <a:ext cx="2739496" cy="1408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60483"/>
              </p:ext>
            </p:extLst>
          </p:nvPr>
        </p:nvGraphicFramePr>
        <p:xfrm>
          <a:off x="429903" y="2402495"/>
          <a:ext cx="8435667" cy="29260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05870"/>
                <a:gridCol w="4129797"/>
              </a:tblGrid>
              <a:tr h="231527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+mj-lt"/>
                        </a:rPr>
                        <a:t>CPC 1973</a:t>
                      </a:r>
                      <a:endParaRPr lang="pt-BR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+mj-lt"/>
                        </a:rPr>
                        <a:t>CPC 2015</a:t>
                      </a:r>
                      <a:endParaRPr lang="pt-BR" sz="1400" dirty="0">
                        <a:latin typeface="+mj-lt"/>
                      </a:endParaRPr>
                    </a:p>
                  </a:txBody>
                  <a:tcPr/>
                </a:tc>
              </a:tr>
              <a:tr h="312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Art. 315. O réu pode reconvir ao autor no mesmo processo, toda vez que a reconvenção seja conexa com a ação principal ou com o fundamento da defesa.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Art. 343. Na contestação, é lícito ao réu propor reconvenção para manifestar pretensão própria, conexa com a ação principal ou com o fundamento da defesa</a:t>
                      </a:r>
                    </a:p>
                  </a:txBody>
                  <a:tcPr/>
                </a:tc>
              </a:tr>
              <a:tr h="312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Art. 316. Oferecida a reconvenção, o autor reconvindo será intimado, na pessoa do seu procurador, para contestá-la no prazo de 15 (quinze) dias.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§ 1º Proposta a reconvenção, o autor será intimado, na pessoa de seu advogado, para apresentar resposta no prazo de 15 (quinze) dias. 	</a:t>
                      </a:r>
                    </a:p>
                  </a:txBody>
                  <a:tcPr/>
                </a:tc>
              </a:tr>
              <a:tr h="6559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Art. 317. A desistência da ação, ou a existência de qualquer causa que a extinga, não obsta ao prosseguimento da reconvenção.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§ 2º A desistência da ação ou a ocorrência de causa extintiva que impeça o exame de seu mérito não obsta ao prosseguimento do processo quanto à reconvenção 	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816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Petição</a:t>
            </a:r>
            <a:r>
              <a:rPr lang="en-US" sz="3600" dirty="0"/>
              <a:t> </a:t>
            </a:r>
            <a:r>
              <a:rPr lang="en-US" sz="3600" dirty="0" err="1"/>
              <a:t>Inicial</a:t>
            </a:r>
            <a:r>
              <a:rPr lang="en-US" sz="3600" dirty="0"/>
              <a:t> e </a:t>
            </a:r>
            <a:r>
              <a:rPr lang="en-US" sz="3600" dirty="0" err="1"/>
              <a:t>Respostas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184" y="1488583"/>
            <a:ext cx="8229600" cy="4625609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Reconvenção</a:t>
            </a:r>
            <a:endParaRPr lang="en-US" sz="3000" dirty="0"/>
          </a:p>
          <a:p>
            <a:pPr marL="118872" indent="0">
              <a:buNone/>
            </a:pPr>
            <a:endParaRPr lang="en-US" sz="2100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667" y="1"/>
            <a:ext cx="2739496" cy="1408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179851"/>
              </p:ext>
            </p:extLst>
          </p:nvPr>
        </p:nvGraphicFramePr>
        <p:xfrm>
          <a:off x="429903" y="2074943"/>
          <a:ext cx="8435667" cy="35356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05870"/>
                <a:gridCol w="4129797"/>
              </a:tblGrid>
              <a:tr h="231527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+mj-lt"/>
                        </a:rPr>
                        <a:t>CPC 1973</a:t>
                      </a:r>
                      <a:endParaRPr lang="pt-BR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+mj-lt"/>
                        </a:rPr>
                        <a:t>CPC 2015</a:t>
                      </a:r>
                      <a:endParaRPr lang="pt-BR" sz="1400" dirty="0">
                        <a:latin typeface="+mj-lt"/>
                      </a:endParaRPr>
                    </a:p>
                  </a:txBody>
                  <a:tcPr/>
                </a:tc>
              </a:tr>
              <a:tr h="3275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§ 3º A reconvenção pode ser proposta contra o autor e terceiro</a:t>
                      </a:r>
                    </a:p>
                  </a:txBody>
                  <a:tcPr/>
                </a:tc>
              </a:tr>
              <a:tr h="312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§ 4º A reconvenção pode ser proposta pelo réu em litisconsórcio com terceiro. </a:t>
                      </a:r>
                    </a:p>
                  </a:txBody>
                  <a:tcPr/>
                </a:tc>
              </a:tr>
              <a:tr h="312530">
                <a:tc>
                  <a:txBody>
                    <a:bodyPr/>
                    <a:lstStyle/>
                    <a:p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Art. 315. </a:t>
                      </a:r>
                    </a:p>
                    <a:p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Parágrafo único. Não pode o réu, em seu próprio nome, reconvir ao autor, quando este demandar em nome de outrem.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§ 5º Se o autor for substituto processual, o reconvinte deverá afirmar ser titular de direito em face do substituído, e a reconvenção deverá ser proposta em face do autor, também na qualidade de substituto processual. 	</a:t>
                      </a:r>
                    </a:p>
                  </a:txBody>
                  <a:tcPr/>
                </a:tc>
              </a:tr>
              <a:tr h="312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§ 6º O réu pode propor reconvenção independentemente de oferecer contestação. 	</a:t>
                      </a:r>
                    </a:p>
                  </a:txBody>
                  <a:tcPr/>
                </a:tc>
              </a:tr>
              <a:tr h="312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Art. 318. Julgar-se-ão na mesma sentença a ação e a reconvenção.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2389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00146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Petição</a:t>
            </a:r>
            <a:r>
              <a:rPr lang="en-US" sz="3600" dirty="0" smtClean="0"/>
              <a:t> </a:t>
            </a:r>
            <a:r>
              <a:rPr lang="en-US" sz="3600" dirty="0" err="1" smtClean="0"/>
              <a:t>Inicial</a:t>
            </a:r>
            <a:r>
              <a:rPr lang="en-US" sz="3600" dirty="0" smtClean="0"/>
              <a:t> e </a:t>
            </a:r>
            <a:r>
              <a:rPr lang="en-US" sz="3600" dirty="0" err="1" smtClean="0"/>
              <a:t>Respostas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08" y="1570471"/>
            <a:ext cx="8229600" cy="4625609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Petição</a:t>
            </a:r>
            <a:r>
              <a:rPr lang="en-US" sz="3000" dirty="0" smtClean="0"/>
              <a:t> </a:t>
            </a:r>
            <a:r>
              <a:rPr lang="en-US" sz="3000" dirty="0" err="1" smtClean="0"/>
              <a:t>Inicial</a:t>
            </a:r>
            <a:endParaRPr lang="en-US" sz="2100" dirty="0" smtClean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507789"/>
              </p:ext>
            </p:extLst>
          </p:nvPr>
        </p:nvGraphicFramePr>
        <p:xfrm>
          <a:off x="361662" y="2338692"/>
          <a:ext cx="8462964" cy="44703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31482"/>
                <a:gridCol w="4231482"/>
              </a:tblGrid>
              <a:tr h="351869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CPC 1973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CPC 2015</a:t>
                      </a:r>
                      <a:endParaRPr lang="pt-BR" sz="1400" dirty="0"/>
                    </a:p>
                  </a:txBody>
                  <a:tcPr/>
                </a:tc>
              </a:tr>
              <a:tr h="3528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u="none" strike="noStrike" kern="1200" baseline="0" dirty="0" smtClean="0"/>
                        <a:t>Art. 282. A petição inicial indicará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Art. 319. A petição inicial indicará: 	</a:t>
                      </a:r>
                    </a:p>
                  </a:txBody>
                  <a:tcPr/>
                </a:tc>
              </a:tr>
              <a:tr h="2868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u="none" strike="noStrike" kern="1200" baseline="0" dirty="0" smtClean="0"/>
                        <a:t>I - o juiz ou tribunal, a que é dirigida; 	</a:t>
                      </a:r>
                      <a:endParaRPr kumimoji="0" lang="pt-BR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– o juízo a que é dirigida; 	</a:t>
                      </a:r>
                    </a:p>
                  </a:txBody>
                  <a:tcPr/>
                </a:tc>
              </a:tr>
              <a:tr h="5349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 - os nomes, prenomes, estado civil, profissão, domicílio e residência do autor e do réu;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 – os nomes, os prenomes, o estado civil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a existência de união estável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a profissão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o número de inscrição no Cadastro de Pessoas Físicas ou no Cadastro Nacional da Pessoa Jurídica, o endereço eletrônico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o domicílio e a residência do autor e do ré</a:t>
                      </a:r>
                    </a:p>
                  </a:txBody>
                  <a:tcPr/>
                </a:tc>
              </a:tr>
              <a:tr h="283873">
                <a:tc>
                  <a:txBody>
                    <a:bodyPr/>
                    <a:lstStyle/>
                    <a:p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III - o fato e os fundamentos jurídicos do pedido;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III – o fato e os fundamentos jurídicos do pedido; 	</a:t>
                      </a:r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IV - o pedido, com as suas especificações;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IV – o pedido com as suas especificações; 	</a:t>
                      </a:r>
                    </a:p>
                  </a:txBody>
                  <a:tcPr/>
                </a:tc>
              </a:tr>
              <a:tr h="2338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 - o valor da causa;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 – o valor da causa;</a:t>
                      </a:r>
                    </a:p>
                  </a:txBody>
                  <a:tcPr/>
                </a:tc>
              </a:tr>
              <a:tr h="4339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 - as provas com que o autor pretende demonstrar a verdade dos fatos alegados;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 – as provas com que o autor pretende demonstrar a verdade dos fatos alegados 	</a:t>
                      </a:r>
                    </a:p>
                  </a:txBody>
                  <a:tcPr/>
                </a:tc>
              </a:tr>
              <a:tr h="351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VII – a opção do autor pela realização ou não de audiência de conciliação ou de mediação. 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</a:tr>
              <a:tr h="351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VII - o requerimento para a citação do réu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2128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Petição</a:t>
            </a:r>
            <a:r>
              <a:rPr lang="en-US" sz="3600" dirty="0"/>
              <a:t> </a:t>
            </a:r>
            <a:r>
              <a:rPr lang="en-US" sz="3600" dirty="0" err="1"/>
              <a:t>Inicial</a:t>
            </a:r>
            <a:r>
              <a:rPr lang="en-US" sz="3600" dirty="0"/>
              <a:t> e </a:t>
            </a:r>
            <a:r>
              <a:rPr lang="en-US" sz="3600" dirty="0" err="1"/>
              <a:t>Respostas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err="1" smtClean="0"/>
              <a:t>Petição</a:t>
            </a:r>
            <a:r>
              <a:rPr lang="en-US" sz="3000" dirty="0" smtClean="0"/>
              <a:t> </a:t>
            </a:r>
            <a:r>
              <a:rPr lang="en-US" sz="3000" dirty="0" err="1" smtClean="0"/>
              <a:t>Inicial</a:t>
            </a:r>
            <a:endParaRPr lang="en-US" sz="3000" dirty="0"/>
          </a:p>
          <a:p>
            <a:pPr marL="118872" indent="0">
              <a:buNone/>
            </a:pPr>
            <a:endParaRPr lang="en-US" sz="2100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667" y="1"/>
            <a:ext cx="2739496" cy="1408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569287"/>
              </p:ext>
            </p:extLst>
          </p:nvPr>
        </p:nvGraphicFramePr>
        <p:xfrm>
          <a:off x="457200" y="2557060"/>
          <a:ext cx="7881582" cy="27597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1033"/>
                <a:gridCol w="6100549"/>
              </a:tblGrid>
              <a:tr h="351869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CPC 1973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CPC 2015</a:t>
                      </a:r>
                      <a:endParaRPr lang="pt-BR" sz="1400" dirty="0"/>
                    </a:p>
                  </a:txBody>
                  <a:tcPr/>
                </a:tc>
              </a:tr>
              <a:tr h="4072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u="none" strike="noStrike" kern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§ 1º Caso não disponha das informações previstas no inciso II, poderá o autor, na petição inicial, requerer ao juiz diligências necessárias a sua obtenção.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1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§ 2º A petição inicial não será indeferida se, a despeito da falta de informações a que se refere o inciso II, for possível a citação do réu.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1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§ 3º A petição inicial não será indeferida pelo não atendimento ao disposto no inciso II deste artigo se a obtenção de tais informações tornar impossível ou excessivamente oneroso o acesso à justiça.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481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Petição</a:t>
            </a:r>
            <a:r>
              <a:rPr lang="en-US" sz="3600" dirty="0"/>
              <a:t> </a:t>
            </a:r>
            <a:r>
              <a:rPr lang="en-US" sz="3600" dirty="0" err="1"/>
              <a:t>Inicial</a:t>
            </a:r>
            <a:r>
              <a:rPr lang="en-US" sz="3600" dirty="0"/>
              <a:t> e </a:t>
            </a:r>
            <a:r>
              <a:rPr lang="en-US" sz="3600" dirty="0" err="1"/>
              <a:t>Respostas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err="1" smtClean="0"/>
              <a:t>Petição</a:t>
            </a:r>
            <a:r>
              <a:rPr lang="en-US" sz="3000" dirty="0" smtClean="0"/>
              <a:t> </a:t>
            </a:r>
            <a:r>
              <a:rPr lang="en-US" sz="3000" dirty="0" err="1" smtClean="0"/>
              <a:t>Inicial</a:t>
            </a:r>
            <a:endParaRPr lang="en-US" sz="2100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667" y="1"/>
            <a:ext cx="2739496" cy="1408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527637"/>
              </p:ext>
            </p:extLst>
          </p:nvPr>
        </p:nvGraphicFramePr>
        <p:xfrm>
          <a:off x="457200" y="2557060"/>
          <a:ext cx="7881582" cy="36132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46561"/>
                <a:gridCol w="3835021"/>
              </a:tblGrid>
              <a:tr h="351869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CPC 1973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CPC 2015</a:t>
                      </a:r>
                      <a:endParaRPr lang="pt-BR" sz="1400" dirty="0"/>
                    </a:p>
                  </a:txBody>
                  <a:tcPr/>
                </a:tc>
              </a:tr>
              <a:tr h="4072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Art. 283. A petição inicial será instruída com os documentos indispensáveis à propositura da ação.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Art. 320. A petição inicial será instruída com os documentos indispensáveis à propositura da ação.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1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Art. 284. Verificando o juiz que a petição inicial não preenche os requisitos exigidos nos </a:t>
                      </a:r>
                      <a:r>
                        <a:rPr kumimoji="0" lang="pt-BR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arts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282 e 283, ou que apresenta defeitos e irregularidades capazes de dificultar o julgamento de mérito, determinará que o autor a emende, ou a complete, no prazo de 10 (dez) dias.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Art. 321. O juiz, ao verificar que a petição inicial não preenche os requisitos dos </a:t>
                      </a:r>
                      <a:r>
                        <a:rPr kumimoji="0" lang="pt-BR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arts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319 e 320 ou que apresenta defeitos e irregularidades capazes de dificultar o julgamento de mérito, determinará que o autor, no prazo de 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15 (quinze) dias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a emende ou a complete, 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indicando com precisão o que deve ser corrigido ou completado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1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Parágrafo único. Se o autor não cumprir a diligência, o juiz indeferirá a petição inicial.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Parágrafo único. Se o autor não cumprir a diligência, o juiz indeferirá a petição inicial. 	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1471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Petição</a:t>
            </a:r>
            <a:r>
              <a:rPr lang="en-US" sz="3600" dirty="0"/>
              <a:t> </a:t>
            </a:r>
            <a:r>
              <a:rPr lang="en-US" sz="3600" dirty="0" err="1"/>
              <a:t>Inicial</a:t>
            </a:r>
            <a:r>
              <a:rPr lang="en-US" sz="3600" dirty="0"/>
              <a:t> e </a:t>
            </a:r>
            <a:r>
              <a:rPr lang="en-US" sz="3600" dirty="0" err="1"/>
              <a:t>Respostas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Do </a:t>
            </a:r>
            <a:r>
              <a:rPr lang="en-US" sz="3000" dirty="0" err="1" smtClean="0"/>
              <a:t>Pedido</a:t>
            </a:r>
            <a:endParaRPr lang="en-US" sz="3000" dirty="0"/>
          </a:p>
          <a:p>
            <a:pPr marL="118872" indent="0">
              <a:buNone/>
            </a:pPr>
            <a:endParaRPr lang="en-US" sz="2100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667" y="1"/>
            <a:ext cx="2739496" cy="1408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021694"/>
              </p:ext>
            </p:extLst>
          </p:nvPr>
        </p:nvGraphicFramePr>
        <p:xfrm>
          <a:off x="457200" y="2557060"/>
          <a:ext cx="7881582" cy="27597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10084"/>
                <a:gridCol w="3971498"/>
              </a:tblGrid>
              <a:tr h="351869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CPC 1973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CPC 2015</a:t>
                      </a:r>
                      <a:endParaRPr lang="pt-BR" sz="1400" dirty="0"/>
                    </a:p>
                  </a:txBody>
                  <a:tcPr/>
                </a:tc>
              </a:tr>
              <a:tr h="407234">
                <a:tc>
                  <a:txBody>
                    <a:bodyPr/>
                    <a:lstStyle/>
                    <a:p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Art. 293. Os pedidos são interpretados restritivamente, compreendendo-se, entretanto, no principal os juros legais.</a:t>
                      </a:r>
                    </a:p>
                    <a:p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Art. 322. O pedido deve ser certo </a:t>
                      </a:r>
                    </a:p>
                  </a:txBody>
                  <a:tcPr/>
                </a:tc>
              </a:tr>
              <a:tr h="351869">
                <a:tc>
                  <a:txBody>
                    <a:bodyPr/>
                    <a:lstStyle/>
                    <a:p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§ 1º Compreendem-se no principal os juros legais, a correção monetária e as verbas de sucumbência, inclusive os 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honorários advocatícios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	</a:t>
                      </a:r>
                    </a:p>
                  </a:txBody>
                  <a:tcPr/>
                </a:tc>
              </a:tr>
              <a:tr h="351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§ 2º A interpretação do pedido considerará o 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conjunto da postulação 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 observará o princípio da boa-fé. 	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874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Petição</a:t>
            </a:r>
            <a:r>
              <a:rPr lang="en-US" sz="3600" dirty="0"/>
              <a:t> </a:t>
            </a:r>
            <a:r>
              <a:rPr lang="en-US" sz="3600" dirty="0" err="1"/>
              <a:t>Inicial</a:t>
            </a:r>
            <a:r>
              <a:rPr lang="en-US" sz="3600" dirty="0"/>
              <a:t> e </a:t>
            </a:r>
            <a:r>
              <a:rPr lang="en-US" sz="3600" dirty="0" err="1"/>
              <a:t>Respostas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08" y="1625063"/>
            <a:ext cx="8229600" cy="4625609"/>
          </a:xfrm>
        </p:spPr>
        <p:txBody>
          <a:bodyPr>
            <a:normAutofit/>
          </a:bodyPr>
          <a:lstStyle/>
          <a:p>
            <a:r>
              <a:rPr lang="en-US" sz="3000" dirty="0" smtClean="0"/>
              <a:t>Do </a:t>
            </a:r>
            <a:r>
              <a:rPr lang="en-US" sz="3000" dirty="0" err="1" smtClean="0"/>
              <a:t>Pedido</a:t>
            </a:r>
            <a:endParaRPr lang="en-US" sz="3000" dirty="0"/>
          </a:p>
          <a:p>
            <a:pPr marL="118872" indent="0">
              <a:buNone/>
            </a:pPr>
            <a:endParaRPr lang="en-US" sz="2100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667" y="1"/>
            <a:ext cx="2739496" cy="1408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107927"/>
              </p:ext>
            </p:extLst>
          </p:nvPr>
        </p:nvGraphicFramePr>
        <p:xfrm>
          <a:off x="484496" y="2393284"/>
          <a:ext cx="7881582" cy="26683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46561"/>
                <a:gridCol w="3835021"/>
              </a:tblGrid>
              <a:tr h="351869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CPC 1973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CPC 2015</a:t>
                      </a:r>
                      <a:endParaRPr lang="pt-BR" sz="1400" dirty="0"/>
                    </a:p>
                  </a:txBody>
                  <a:tcPr/>
                </a:tc>
              </a:tr>
              <a:tr h="351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Art. 288. O pedido será alternativo, quando, pela natureza da obrigação, o devedor puder cumprir a prestação de mais de um modo.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Art. 325. O pedido será alternativo quando, pela natureza da obrigação, o devedor puder cumprir a prestação de mais de um modo.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</a:tr>
              <a:tr h="351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Parágrafo único. Quando, pela lei ou pelo contrato, a escolha couber ao devedor, o juiz </a:t>
                      </a:r>
                      <a:r>
                        <a:rPr kumimoji="0" lang="pt-BR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Ihe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assegurará o direito de cumprir a prestação de um ou de outro modo, ainda que o autor não tenha formulado pedido alternativo.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Parágrafo único. Quando, pela lei ou pelo contrato, 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 escolha couber ao devedor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o juiz lhe assegurará o direito de cumprir a prestação de um ou de outro modo, ainda que o autor não tenha formulado pedido alternativo.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620535"/>
              </p:ext>
            </p:extLst>
          </p:nvPr>
        </p:nvGraphicFramePr>
        <p:xfrm>
          <a:off x="484496" y="5124092"/>
          <a:ext cx="7881582" cy="16763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46561"/>
                <a:gridCol w="3835021"/>
              </a:tblGrid>
              <a:tr h="351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Art. 289. É lícito formular mais de um pedido em ordem 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sucessiva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a fim de que o juiz conheça do posterior, em 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não podendo acolher 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 anterior.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Art. 326. É lícito formular mais de um pedido em ordem 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subsidiária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a fim de que o juiz conheça do posterior, 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quando não acolher 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 anterior.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1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Parágrafo único. É lícito formular mais de um pedido, 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alternativamente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para que o juiz acolha um deles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		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441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Petição</a:t>
            </a:r>
            <a:r>
              <a:rPr lang="en-US" sz="3600" dirty="0"/>
              <a:t> </a:t>
            </a:r>
            <a:r>
              <a:rPr lang="en-US" sz="3600" dirty="0" err="1"/>
              <a:t>Inicial</a:t>
            </a:r>
            <a:r>
              <a:rPr lang="en-US" sz="3600" dirty="0"/>
              <a:t> e </a:t>
            </a:r>
            <a:r>
              <a:rPr lang="en-US" sz="3600" dirty="0" err="1"/>
              <a:t>Respostas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000" y="1611415"/>
            <a:ext cx="8229600" cy="4625609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Indeferimento</a:t>
            </a:r>
            <a:r>
              <a:rPr lang="en-US" sz="3000" dirty="0" smtClean="0"/>
              <a:t> da </a:t>
            </a:r>
            <a:r>
              <a:rPr lang="en-US" sz="3000" dirty="0" err="1" smtClean="0"/>
              <a:t>Inicial</a:t>
            </a:r>
            <a:endParaRPr lang="en-US" sz="3000" dirty="0"/>
          </a:p>
          <a:p>
            <a:pPr marL="118872" indent="0">
              <a:buNone/>
            </a:pPr>
            <a:endParaRPr lang="en-US" sz="2100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667" y="1"/>
            <a:ext cx="2739496" cy="1408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115275"/>
              </p:ext>
            </p:extLst>
          </p:nvPr>
        </p:nvGraphicFramePr>
        <p:xfrm>
          <a:off x="484496" y="2457087"/>
          <a:ext cx="7881582" cy="39539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46561"/>
                <a:gridCol w="3835021"/>
              </a:tblGrid>
              <a:tr h="351869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CPC 1973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CPC 2015</a:t>
                      </a:r>
                      <a:endParaRPr lang="pt-BR" sz="1400" dirty="0"/>
                    </a:p>
                  </a:txBody>
                  <a:tcPr/>
                </a:tc>
              </a:tr>
              <a:tr h="351869">
                <a:tc>
                  <a:txBody>
                    <a:bodyPr/>
                    <a:lstStyle/>
                    <a:p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Art. 295. A petição inicial será indeferida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Art. 330. A petição inicial será indeferida quando:</a:t>
                      </a:r>
                    </a:p>
                  </a:txBody>
                  <a:tcPr/>
                </a:tc>
              </a:tr>
              <a:tr h="351869">
                <a:tc>
                  <a:txBody>
                    <a:bodyPr/>
                    <a:lstStyle/>
                    <a:p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- quando for inepta;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– for inepta; 	</a:t>
                      </a:r>
                    </a:p>
                  </a:txBody>
                  <a:tcPr/>
                </a:tc>
              </a:tr>
              <a:tr h="351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 - quando a parte for manifestamente ilegítima;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 – a parte for manifestamente ilegítima; </a:t>
                      </a:r>
                    </a:p>
                  </a:txBody>
                  <a:tcPr/>
                </a:tc>
              </a:tr>
              <a:tr h="351869">
                <a:tc>
                  <a:txBody>
                    <a:bodyPr/>
                    <a:lstStyle/>
                    <a:p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III - quando o autor carecer de interesse processual;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III – o autor carecer de interesse processual; </a:t>
                      </a:r>
                    </a:p>
                  </a:txBody>
                  <a:tcPr/>
                </a:tc>
              </a:tr>
              <a:tr h="351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IV - quando o juiz verificar, desde logo, a decadência ou a prescrição (art. 219, § 5o);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1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 - quando o tipo de procedimento, escolhido pelo autor, não corresponder à natureza da causa, ou ao valor da ação; caso em que só não será indeferida, se puder adaptar-se ao tipo de procedimento legal;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1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Vl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quando não atendidas as prescrições dos </a:t>
                      </a:r>
                      <a:r>
                        <a:rPr kumimoji="0" lang="pt-BR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arts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39, parágrafo único, primeira parte, e 284.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IV – não atendidas as prescrições dos </a:t>
                      </a:r>
                      <a:r>
                        <a:rPr kumimoji="0" lang="pt-BR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arts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106 e 321.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[procuração e emenda]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650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Petição</a:t>
            </a:r>
            <a:r>
              <a:rPr lang="en-US" sz="3600" dirty="0"/>
              <a:t> </a:t>
            </a:r>
            <a:r>
              <a:rPr lang="en-US" sz="3600" dirty="0" err="1"/>
              <a:t>Inicial</a:t>
            </a:r>
            <a:r>
              <a:rPr lang="en-US" sz="3600" dirty="0"/>
              <a:t> e </a:t>
            </a:r>
            <a:r>
              <a:rPr lang="en-US" sz="3600" dirty="0" err="1"/>
              <a:t>Respostas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352" y="1625063"/>
            <a:ext cx="8229600" cy="4625609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Indeferimento</a:t>
            </a:r>
            <a:r>
              <a:rPr lang="en-US" sz="3000" dirty="0" smtClean="0"/>
              <a:t> da </a:t>
            </a:r>
            <a:r>
              <a:rPr lang="en-US" sz="3000" dirty="0" err="1" smtClean="0"/>
              <a:t>Inicial</a:t>
            </a:r>
            <a:endParaRPr lang="en-US" sz="3000" dirty="0"/>
          </a:p>
          <a:p>
            <a:pPr marL="118872" indent="0">
              <a:buNone/>
            </a:pPr>
            <a:endParaRPr lang="en-US" sz="2100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667" y="1"/>
            <a:ext cx="2739496" cy="1408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085889"/>
              </p:ext>
            </p:extLst>
          </p:nvPr>
        </p:nvGraphicFramePr>
        <p:xfrm>
          <a:off x="484496" y="2347903"/>
          <a:ext cx="8202304" cy="3815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11226"/>
                <a:gridCol w="3991078"/>
              </a:tblGrid>
              <a:tr h="351869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CPC 1973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CPC 2015</a:t>
                      </a:r>
                      <a:endParaRPr lang="pt-BR" sz="1400" dirty="0"/>
                    </a:p>
                  </a:txBody>
                  <a:tcPr/>
                </a:tc>
              </a:tr>
              <a:tr h="351869">
                <a:tc>
                  <a:txBody>
                    <a:bodyPr/>
                    <a:lstStyle/>
                    <a:p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Parágrafo único. Considera-se inepta a petição inicial quando: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§ 1º Considera-se inepta a petição inicial quando: 	</a:t>
                      </a:r>
                    </a:p>
                    <a:p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</a:tr>
              <a:tr h="351869">
                <a:tc>
                  <a:txBody>
                    <a:bodyPr/>
                    <a:lstStyle/>
                    <a:p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- </a:t>
                      </a:r>
                      <a:r>
                        <a:rPr kumimoji="0" lang="pt-BR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Ihe</a:t>
                      </a: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faltar pedido ou causa de pedir;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– lhe faltar pedido ou causa de pedir; </a:t>
                      </a:r>
                    </a:p>
                  </a:txBody>
                  <a:tcPr/>
                </a:tc>
              </a:tr>
              <a:tr h="351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II – o pedido for indeterminado, ressalvadas as hipóteses legais em que se permite o pedido genérico; </a:t>
                      </a:r>
                    </a:p>
                  </a:txBody>
                  <a:tcPr/>
                </a:tc>
              </a:tr>
              <a:tr h="351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III - o pedido for juridicamente impossível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 - da narração dos fatos não decorrer logicamente a conclusão; 	</a:t>
                      </a:r>
                    </a:p>
                    <a:p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III – da narração dos fatos não decorrer logicamente a conclusão 	</a:t>
                      </a:r>
                    </a:p>
                  </a:txBody>
                  <a:tcPr/>
                </a:tc>
              </a:tr>
              <a:tr h="351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IV - contiver pedidos incompatíveis entre si.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IV – contiver pedidos incompatíveis entre si. 	</a:t>
                      </a:r>
                    </a:p>
                  </a:txBody>
                  <a:tcPr/>
                </a:tc>
              </a:tr>
              <a:tr h="351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939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2685</TotalTime>
  <Words>3341</Words>
  <Application>Microsoft Macintosh PowerPoint</Application>
  <PresentationFormat>On-screen Show (4:3)</PresentationFormat>
  <Paragraphs>279</Paragraphs>
  <Slides>22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Module</vt:lpstr>
      <vt:lpstr>PowerPoint Presentation</vt:lpstr>
      <vt:lpstr>Premissas de interpretação</vt:lpstr>
      <vt:lpstr>Petição Inicial e Respostas</vt:lpstr>
      <vt:lpstr>Petição Inicial e Respostas</vt:lpstr>
      <vt:lpstr>Petição Inicial e Respostas</vt:lpstr>
      <vt:lpstr>Petição Inicial e Respostas</vt:lpstr>
      <vt:lpstr>Petição Inicial e Respostas</vt:lpstr>
      <vt:lpstr>Petição Inicial e Respostas</vt:lpstr>
      <vt:lpstr>Petição Inicial e Respostas</vt:lpstr>
      <vt:lpstr>Petição Inicial e Respostas</vt:lpstr>
      <vt:lpstr>Petição Inicial e Respostas</vt:lpstr>
      <vt:lpstr>Petição Inicial e Respostas</vt:lpstr>
      <vt:lpstr>Petição Inicial e Respostas</vt:lpstr>
      <vt:lpstr>Petição Inicial e Respostas</vt:lpstr>
      <vt:lpstr>Petição Inicial e Respostas</vt:lpstr>
      <vt:lpstr>Petição Inicial e Respostas</vt:lpstr>
      <vt:lpstr>Petição Inicial e Respostas</vt:lpstr>
      <vt:lpstr>Petição Inicial e Respostas</vt:lpstr>
      <vt:lpstr>Petição Inicial e Respostas</vt:lpstr>
      <vt:lpstr>Petição Inicial e Respostas</vt:lpstr>
      <vt:lpstr>Petição Inicial e Respostas</vt:lpstr>
      <vt:lpstr>Petição Inicial e Respostas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 Elias</dc:creator>
  <cp:lastModifiedBy>Carlos Elias</cp:lastModifiedBy>
  <cp:revision>54</cp:revision>
  <dcterms:created xsi:type="dcterms:W3CDTF">2015-05-02T17:33:41Z</dcterms:created>
  <dcterms:modified xsi:type="dcterms:W3CDTF">2015-05-29T01:20:33Z</dcterms:modified>
</cp:coreProperties>
</file>