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24"/>
  </p:notesMasterIdLst>
  <p:handoutMasterIdLst>
    <p:handoutMasterId r:id="rId25"/>
  </p:handoutMasterIdLst>
  <p:sldIdLst>
    <p:sldId id="440" r:id="rId2"/>
    <p:sldId id="455" r:id="rId3"/>
    <p:sldId id="597" r:id="rId4"/>
    <p:sldId id="439" r:id="rId5"/>
    <p:sldId id="562" r:id="rId6"/>
    <p:sldId id="565" r:id="rId7"/>
    <p:sldId id="566" r:id="rId8"/>
    <p:sldId id="563" r:id="rId9"/>
    <p:sldId id="593" r:id="rId10"/>
    <p:sldId id="587" r:id="rId11"/>
    <p:sldId id="598" r:id="rId12"/>
    <p:sldId id="572" r:id="rId13"/>
    <p:sldId id="573" r:id="rId14"/>
    <p:sldId id="583" r:id="rId15"/>
    <p:sldId id="574" r:id="rId16"/>
    <p:sldId id="575" r:id="rId17"/>
    <p:sldId id="578" r:id="rId18"/>
    <p:sldId id="579" r:id="rId19"/>
    <p:sldId id="586" r:id="rId20"/>
    <p:sldId id="580" r:id="rId21"/>
    <p:sldId id="596" r:id="rId22"/>
    <p:sldId id="486" r:id="rId23"/>
  </p:sldIdLst>
  <p:sldSz cx="9144000" cy="6858000" type="screen4x3"/>
  <p:notesSz cx="6808788" cy="99409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7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7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7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7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42" y="4721900"/>
            <a:ext cx="4993111" cy="44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7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593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445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418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222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383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934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150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520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9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19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348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563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06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5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80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515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97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00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85906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08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e Operações Societárias</a:t>
            </a: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Representação esquemática do desdobramento antes e depois da Lei nº. 12.973/14</a:t>
            </a:r>
          </a:p>
        </p:txBody>
      </p:sp>
      <p:sp>
        <p:nvSpPr>
          <p:cNvPr id="2" name="Rectangle 1"/>
          <p:cNvSpPr/>
          <p:nvPr/>
        </p:nvSpPr>
        <p:spPr>
          <a:xfrm>
            <a:off x="2411760" y="3140968"/>
            <a:ext cx="2066198" cy="1014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Ágio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4491" y="4204462"/>
            <a:ext cx="2066198" cy="1084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Patrimônio Líquido</a:t>
            </a:r>
          </a:p>
        </p:txBody>
      </p:sp>
      <p:sp>
        <p:nvSpPr>
          <p:cNvPr id="9" name="Rectangle 8"/>
          <p:cNvSpPr/>
          <p:nvPr/>
        </p:nvSpPr>
        <p:spPr>
          <a:xfrm>
            <a:off x="4826099" y="3144578"/>
            <a:ext cx="2066198" cy="476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Ágio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33308" y="3668803"/>
            <a:ext cx="2060605" cy="4767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Mais-valia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308" y="4193029"/>
            <a:ext cx="2066198" cy="1084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Patrimônio Líquido</a:t>
            </a:r>
          </a:p>
        </p:txBody>
      </p:sp>
      <p:sp>
        <p:nvSpPr>
          <p:cNvPr id="6" name="Left Brace 5"/>
          <p:cNvSpPr/>
          <p:nvPr/>
        </p:nvSpPr>
        <p:spPr>
          <a:xfrm>
            <a:off x="2077887" y="3149677"/>
            <a:ext cx="181148" cy="1014768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Left Brace 13"/>
          <p:cNvSpPr/>
          <p:nvPr/>
        </p:nvSpPr>
        <p:spPr>
          <a:xfrm>
            <a:off x="2077887" y="4271735"/>
            <a:ext cx="181148" cy="1014768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eft Brace 14"/>
          <p:cNvSpPr/>
          <p:nvPr/>
        </p:nvSpPr>
        <p:spPr>
          <a:xfrm rot="10800000">
            <a:off x="7012635" y="3140968"/>
            <a:ext cx="184258" cy="480394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Left Brace 15"/>
          <p:cNvSpPr/>
          <p:nvPr/>
        </p:nvSpPr>
        <p:spPr>
          <a:xfrm rot="10800000">
            <a:off x="7012635" y="3675707"/>
            <a:ext cx="184258" cy="480394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eft Brace 16"/>
          <p:cNvSpPr/>
          <p:nvPr/>
        </p:nvSpPr>
        <p:spPr>
          <a:xfrm rot="10800000">
            <a:off x="7025138" y="4204461"/>
            <a:ext cx="171755" cy="1069723"/>
          </a:xfrm>
          <a:prstGeom prst="lef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7231729" y="31651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1729" y="371057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20998" y="455074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2867" y="459445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9097" y="346368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200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29379" y="2500242"/>
            <a:ext cx="163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Antes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da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Lei nº 12.973/14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43718" y="2496506"/>
            <a:ext cx="163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Após 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Lei nº 12.973/14</a:t>
            </a:r>
          </a:p>
        </p:txBody>
      </p:sp>
    </p:spTree>
    <p:extLst>
      <p:ext uri="{BB962C8B-B14F-4D97-AF65-F5344CB8AC3E}">
        <p14:creationId xmlns:p14="http://schemas.microsoft.com/office/powerpoint/2010/main" val="67246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13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Existem alguns casos controversos que envolvem amortização de ágio (no cenário anterior a Lei nº 12.973/14, e que devem perdurar mesmo após a nova legislação).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Uma grande parte dos casos controversos envolvem as chamadas “empresas veículo”.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casos controversos a que nos referimos acima serão discutidos em detalhe nas aulas 11 e 12, que tratam sobre planejamento tributário e análise de casos.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Atualmente, a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CSRF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(Câmara Superior de Recursos Fiscais) desenvolveu a tese do “real adquirente”, aplicada em muitos dos casos em discussão na esfera administrativa.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tendência é que parte desses casos seja levada para discussão no Poder Judiciário.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348970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530396" y="3356992"/>
            <a:ext cx="3743332" cy="38946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Reorganizações Societárias</a:t>
            </a:r>
          </a:p>
        </p:txBody>
      </p:sp>
    </p:spTree>
    <p:extLst>
      <p:ext uri="{BB962C8B-B14F-4D97-AF65-F5344CB8AC3E}">
        <p14:creationId xmlns:p14="http://schemas.microsoft.com/office/powerpoint/2010/main" val="256207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e devolução de capital social</a:t>
            </a:r>
            <a:endParaRPr lang="pt-BR" sz="1800" b="1" i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26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Aumento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 capital social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Quando da criação de uma nova sociedade, o capital social é formado pela contribuição dos sócios dos recursos necessários para o desempenho das atividades sociais.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contexto de uma operação societária, o aumento de capital da sociedade alvo pode ser realizado para um novo sócio adquirir participação societária no negócio e contribuir com recursos que poderão auxiliar no desenvolvimento da atividade empresarial.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aumento de capital pode ser realizado: (i) em dinheiro; e/ou (ii) em bens (slide 24). </a:t>
            </a:r>
          </a:p>
        </p:txBody>
      </p:sp>
    </p:spTree>
    <p:extLst>
      <p:ext uri="{BB962C8B-B14F-4D97-AF65-F5344CB8AC3E}">
        <p14:creationId xmlns:p14="http://schemas.microsoft.com/office/powerpoint/2010/main" val="21128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e devolução de capital social</a:t>
            </a:r>
            <a:endParaRPr lang="pt-BR" sz="1800" b="1" i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Devolução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 capital social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uma devolução/redução do capital social, o objetivo é devolver para os atuais sócios ativos que não sejam mais necessários para as atividades da pessoa jurídica.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devolução de capital pode ser realizada: (i) em dinheiro; e/ou (ii) em bens (slide 24).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88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e devolução de capital social</a:t>
            </a:r>
            <a:endParaRPr lang="pt-BR" sz="1800" b="1" i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62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Aumento de capital em bens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“A” subscreve o capital social de “C” integralizando-o pela contribuição da participação em D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Aumento a valor de custo/contábil ou a mercado (art. 23 da Lei nº 9.249/95)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Avaliação a Valor Justo (“AVJ”) na subscrição de ações (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16 e 17 da Lei nº 12.973/14 e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arts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110 a 113 da IN nº 1.700/17)</a:t>
            </a:r>
          </a:p>
        </p:txBody>
      </p:sp>
      <p:cxnSp>
        <p:nvCxnSpPr>
          <p:cNvPr id="4" name="Straight Connector 3"/>
          <p:cNvCxnSpPr>
            <a:stCxn id="5" idx="2"/>
            <a:endCxn id="9" idx="0"/>
          </p:cNvCxnSpPr>
          <p:nvPr/>
        </p:nvCxnSpPr>
        <p:spPr>
          <a:xfrm>
            <a:off x="2437118" y="3405530"/>
            <a:ext cx="0" cy="529341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Rounded Rectangle 4"/>
          <p:cNvSpPr/>
          <p:nvPr/>
        </p:nvSpPr>
        <p:spPr>
          <a:xfrm>
            <a:off x="2077118" y="2829530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cxnSp>
        <p:nvCxnSpPr>
          <p:cNvPr id="6" name="Straight Connector 5"/>
          <p:cNvCxnSpPr>
            <a:stCxn id="7" idx="2"/>
            <a:endCxn id="8" idx="0"/>
          </p:cNvCxnSpPr>
          <p:nvPr/>
        </p:nvCxnSpPr>
        <p:spPr>
          <a:xfrm>
            <a:off x="3626797" y="3405529"/>
            <a:ext cx="0" cy="514668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Rounded Rectangle 6"/>
          <p:cNvSpPr/>
          <p:nvPr/>
        </p:nvSpPr>
        <p:spPr>
          <a:xfrm>
            <a:off x="3266797" y="2829529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66797" y="3920197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077118" y="3934871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90745" y="3854170"/>
            <a:ext cx="888083" cy="774701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2637115" y="4049599"/>
            <a:ext cx="550843" cy="370921"/>
          </a:xfrm>
          <a:prstGeom prst="striped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1654020" y="4765619"/>
            <a:ext cx="2600948" cy="416685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0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Integralização do capital em bens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 caso, com a participação detida em D)</a:t>
            </a:r>
            <a:endParaRPr kumimoji="0" lang="pt-BR" altLang="pt-BR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>
            <a:stCxn id="20" idx="2"/>
            <a:endCxn id="19" idx="0"/>
          </p:cNvCxnSpPr>
          <p:nvPr/>
        </p:nvCxnSpPr>
        <p:spPr>
          <a:xfrm>
            <a:off x="5929388" y="4224834"/>
            <a:ext cx="0" cy="10452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Rounded Rectangle 14"/>
          <p:cNvSpPr/>
          <p:nvPr/>
        </p:nvSpPr>
        <p:spPr>
          <a:xfrm>
            <a:off x="5084647" y="2848800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81559" y="2848799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17" name="Elbow Connector 16"/>
          <p:cNvCxnSpPr>
            <a:stCxn id="15" idx="2"/>
            <a:endCxn id="20" idx="0"/>
          </p:cNvCxnSpPr>
          <p:nvPr/>
        </p:nvCxnSpPr>
        <p:spPr>
          <a:xfrm rot="16200000" flipH="1">
            <a:off x="5575000" y="3294446"/>
            <a:ext cx="224034" cy="48474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Elbow Connector 17"/>
          <p:cNvCxnSpPr>
            <a:stCxn id="16" idx="2"/>
            <a:endCxn id="20" idx="0"/>
          </p:cNvCxnSpPr>
          <p:nvPr/>
        </p:nvCxnSpPr>
        <p:spPr>
          <a:xfrm rot="5400000">
            <a:off x="6073457" y="3280731"/>
            <a:ext cx="224035" cy="51217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ounded Rectangle 18"/>
          <p:cNvSpPr/>
          <p:nvPr/>
        </p:nvSpPr>
        <p:spPr>
          <a:xfrm>
            <a:off x="5569388" y="4329354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569388" y="3648834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572000" y="2709200"/>
            <a:ext cx="0" cy="2520000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1454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e devolução de capital social</a:t>
            </a:r>
            <a:endParaRPr lang="pt-BR" sz="1800" b="1" i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296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Devolução de capital em bens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“C” devolve participação detida por “A” e “B” com entrega (em bens) do investimento em “D”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Devolução a valor de custo/contábil ou a mercado (art. 22 da Lei nº 9.249/95)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Realização de ganhos diferidos de C em D? (e.g. AVJ; SC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Cosit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nº 415/17)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572000" y="2709200"/>
            <a:ext cx="0" cy="2520000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8" idx="2"/>
            <a:endCxn id="27" idx="0"/>
          </p:cNvCxnSpPr>
          <p:nvPr/>
        </p:nvCxnSpPr>
        <p:spPr>
          <a:xfrm>
            <a:off x="3266464" y="4238330"/>
            <a:ext cx="0" cy="10452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Rounded Rectangle 22"/>
          <p:cNvSpPr/>
          <p:nvPr/>
        </p:nvSpPr>
        <p:spPr>
          <a:xfrm>
            <a:off x="2421723" y="2862296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418635" y="2862295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25" name="Elbow Connector 24"/>
          <p:cNvCxnSpPr>
            <a:stCxn id="23" idx="2"/>
            <a:endCxn id="28" idx="0"/>
          </p:cNvCxnSpPr>
          <p:nvPr/>
        </p:nvCxnSpPr>
        <p:spPr>
          <a:xfrm rot="16200000" flipH="1">
            <a:off x="2912076" y="3307942"/>
            <a:ext cx="224034" cy="48474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Elbow Connector 25"/>
          <p:cNvCxnSpPr>
            <a:stCxn id="24" idx="2"/>
            <a:endCxn id="28" idx="0"/>
          </p:cNvCxnSpPr>
          <p:nvPr/>
        </p:nvCxnSpPr>
        <p:spPr>
          <a:xfrm rot="5400000">
            <a:off x="3410533" y="3294227"/>
            <a:ext cx="224035" cy="51217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" name="Rounded Rectangle 26"/>
          <p:cNvSpPr/>
          <p:nvPr/>
        </p:nvSpPr>
        <p:spPr>
          <a:xfrm>
            <a:off x="2906464" y="4342850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906464" y="3662330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29" name="Striped Right Arrow 28"/>
          <p:cNvSpPr/>
          <p:nvPr/>
        </p:nvSpPr>
        <p:spPr>
          <a:xfrm rot="16200000">
            <a:off x="2277587" y="3975221"/>
            <a:ext cx="813865" cy="242247"/>
          </a:xfrm>
          <a:prstGeom prst="striped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Striped Right Arrow 29"/>
          <p:cNvSpPr/>
          <p:nvPr/>
        </p:nvSpPr>
        <p:spPr>
          <a:xfrm rot="16200000">
            <a:off x="3460309" y="3975220"/>
            <a:ext cx="813865" cy="242247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endParaRPr lang="pt-BR" sz="1400" b="1" ker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5879207" y="2727706"/>
            <a:ext cx="9178" cy="1248075"/>
          </a:xfrm>
          <a:prstGeom prst="bentConnector3">
            <a:avLst>
              <a:gd name="adj1" fmla="val 2590739"/>
            </a:avLst>
          </a:prstGeom>
          <a:noFill/>
          <a:ln w="25400" cap="flat" cmpd="sng" algn="ctr">
            <a:gradFill>
              <a:gsLst>
                <a:gs pos="50000">
                  <a:sysClr val="window" lastClr="FFFFFF">
                    <a:lumMod val="50000"/>
                  </a:sysClr>
                </a:gs>
                <a:gs pos="50000">
                  <a:schemeClr val="accent2"/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Elbow Connector 31"/>
          <p:cNvCxnSpPr/>
          <p:nvPr/>
        </p:nvCxnSpPr>
        <p:spPr>
          <a:xfrm rot="16200000" flipH="1">
            <a:off x="5903988" y="3399239"/>
            <a:ext cx="2854" cy="1282964"/>
          </a:xfrm>
          <a:prstGeom prst="bentConnector3">
            <a:avLst>
              <a:gd name="adj1" fmla="val -8009811"/>
            </a:avLst>
          </a:prstGeom>
          <a:noFill/>
          <a:ln w="25400" cap="flat" cmpd="sng" algn="ctr">
            <a:gradFill>
              <a:gsLst>
                <a:gs pos="50000">
                  <a:sysClr val="window" lastClr="FFFFFF">
                    <a:lumMod val="50000"/>
                  </a:sysClr>
                </a:gs>
                <a:gs pos="50000">
                  <a:schemeClr val="accent2"/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Connector 32"/>
          <p:cNvCxnSpPr/>
          <p:nvPr/>
        </p:nvCxnSpPr>
        <p:spPr>
          <a:xfrm>
            <a:off x="5877612" y="3582297"/>
            <a:ext cx="0" cy="216000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Rounded Rectangle 33"/>
          <p:cNvSpPr/>
          <p:nvPr/>
        </p:nvSpPr>
        <p:spPr>
          <a:xfrm>
            <a:off x="4931999" y="2844989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121678" y="2844988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121678" y="3927609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931999" y="3950330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4817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Fusão de sociedades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uma fusão, duas ou mais sociedades são unidas para formar uma nova sociedade, que lhes sucederá em todos os direitos e obrigações (artigo 228 da Lei nº 6.404/76).</a:t>
            </a:r>
            <a:endParaRPr lang="pt-BR" altLang="pt-BR" sz="1800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Acervos fundidos avaliados segundo as regras contábeis (a partir da Lei nº 12.973/14)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Perda do prejuízo fiscal acumulado das sociedades envolvidas (C e D) 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(art. 585 do RIR/18)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0" y="2709200"/>
            <a:ext cx="0" cy="2520000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5" name="Rounded Rectangle 4"/>
          <p:cNvSpPr/>
          <p:nvPr/>
        </p:nvSpPr>
        <p:spPr>
          <a:xfrm>
            <a:off x="2302201" y="2986405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91880" y="2986404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1880" y="4077072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302201" y="4091746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2227684" y="3991871"/>
            <a:ext cx="2052230" cy="774701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2865756" y="4194462"/>
            <a:ext cx="782570" cy="367217"/>
          </a:xfrm>
          <a:prstGeom prst="leftRightArrow">
            <a:avLst/>
          </a:prstGeom>
          <a:gradFill flip="none" rotWithShape="1">
            <a:gsLst>
              <a:gs pos="50000">
                <a:schemeClr val="bg1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endParaRPr lang="pt-BR" sz="1400" b="1" ker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2441229" y="4784396"/>
            <a:ext cx="1643714" cy="273060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0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Fusão entre D e C</a:t>
            </a:r>
            <a:endParaRPr kumimoji="0" lang="pt-BR" altLang="pt-BR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Connector 11"/>
          <p:cNvCxnSpPr>
            <a:stCxn id="5" idx="2"/>
            <a:endCxn id="8" idx="0"/>
          </p:cNvCxnSpPr>
          <p:nvPr/>
        </p:nvCxnSpPr>
        <p:spPr>
          <a:xfrm>
            <a:off x="2662201" y="3562405"/>
            <a:ext cx="0" cy="529341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4" name="Elbow Connector 13"/>
          <p:cNvCxnSpPr>
            <a:stCxn id="6" idx="2"/>
            <a:endCxn id="7" idx="0"/>
          </p:cNvCxnSpPr>
          <p:nvPr/>
        </p:nvCxnSpPr>
        <p:spPr>
          <a:xfrm rot="5400000">
            <a:off x="3600896" y="3826088"/>
            <a:ext cx="514668" cy="0"/>
          </a:xfrm>
          <a:prstGeom prst="bentConnector3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Rounded Rectangle 14"/>
          <p:cNvSpPr/>
          <p:nvPr/>
        </p:nvSpPr>
        <p:spPr>
          <a:xfrm>
            <a:off x="4805502" y="2971731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95181" y="2971730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17" name="Elbow Connector 16"/>
          <p:cNvCxnSpPr>
            <a:stCxn id="15" idx="2"/>
            <a:endCxn id="19" idx="0"/>
          </p:cNvCxnSpPr>
          <p:nvPr/>
        </p:nvCxnSpPr>
        <p:spPr>
          <a:xfrm rot="16200000" flipH="1">
            <a:off x="5202095" y="3511137"/>
            <a:ext cx="529341" cy="602527"/>
          </a:xfrm>
          <a:prstGeom prst="bentConnector3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Elbow Connector 17"/>
          <p:cNvCxnSpPr>
            <a:stCxn id="16" idx="2"/>
            <a:endCxn id="19" idx="0"/>
          </p:cNvCxnSpPr>
          <p:nvPr/>
        </p:nvCxnSpPr>
        <p:spPr>
          <a:xfrm rot="5400000">
            <a:off x="5796934" y="3518825"/>
            <a:ext cx="529342" cy="587152"/>
          </a:xfrm>
          <a:prstGeom prst="bentConnector3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ounded Rectangle 18"/>
          <p:cNvSpPr/>
          <p:nvPr/>
        </p:nvSpPr>
        <p:spPr>
          <a:xfrm>
            <a:off x="5408029" y="4077072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295270" y="3309799"/>
            <a:ext cx="1551305" cy="1476297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  <a:tabLst>
                <a:tab pos="363538" algn="l"/>
              </a:tabLst>
            </a:pPr>
            <a:r>
              <a:rPr lang="pt-BR" sz="1400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Investimentos de A em D e de B em C são fundidos na nova sociedade E</a:t>
            </a:r>
          </a:p>
        </p:txBody>
      </p:sp>
    </p:spTree>
    <p:extLst>
      <p:ext uri="{BB962C8B-B14F-4D97-AF65-F5344CB8AC3E}">
        <p14:creationId xmlns:p14="http://schemas.microsoft.com/office/powerpoint/2010/main" val="2781172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uma incorporação, uma das sociedades é absorvida por outra, que lhe sucede em todos os direitos e obrigações (artigo 227 da Lei nº 6.404/76).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Acervo incorporado avaliado segundo as regras contábeis (a partir da Lei nº 12.973/14)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Perda do prejuízo fiscal acumulado da incorporada (D) com a incorporação </a:t>
            </a:r>
            <a:r>
              <a:rPr lang="pt-BR" altLang="pt-BR" sz="12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(art. 585 do RIR/18)</a:t>
            </a:r>
          </a:p>
        </p:txBody>
      </p:sp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Incorporação de sociedades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0" y="2709200"/>
            <a:ext cx="0" cy="2520000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5" name="Rounded Rectangle 4"/>
          <p:cNvSpPr/>
          <p:nvPr/>
        </p:nvSpPr>
        <p:spPr>
          <a:xfrm>
            <a:off x="2302201" y="2986405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805502" y="2971731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133383" y="3346231"/>
            <a:ext cx="1800530" cy="1476297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  <a:tabLst>
                <a:tab pos="363538" algn="l"/>
              </a:tabLst>
            </a:pPr>
            <a:r>
              <a:rPr lang="pt-BR" sz="1400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 incorpora patrimônio de D e entrega participação em seu capital para 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489053" y="2987362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489053" y="4078030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299374" y="4092704"/>
            <a:ext cx="720000" cy="5760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69354" y="3992829"/>
            <a:ext cx="2192947" cy="961484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Text Placeholder 1"/>
          <p:cNvSpPr txBox="1">
            <a:spLocks/>
          </p:cNvSpPr>
          <p:nvPr/>
        </p:nvSpPr>
        <p:spPr>
          <a:xfrm>
            <a:off x="2394924" y="4955270"/>
            <a:ext cx="1782742" cy="273060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0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Incorporação de D e C</a:t>
            </a:r>
            <a:endParaRPr kumimoji="0" lang="pt-BR" altLang="pt-BR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5" name="Straight Connector 44"/>
          <p:cNvCxnSpPr>
            <a:endCxn id="42" idx="0"/>
          </p:cNvCxnSpPr>
          <p:nvPr/>
        </p:nvCxnSpPr>
        <p:spPr>
          <a:xfrm>
            <a:off x="2659374" y="3563363"/>
            <a:ext cx="0" cy="529341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6" name="Elbow Connector 45"/>
          <p:cNvCxnSpPr>
            <a:stCxn id="40" idx="2"/>
            <a:endCxn id="41" idx="0"/>
          </p:cNvCxnSpPr>
          <p:nvPr/>
        </p:nvCxnSpPr>
        <p:spPr>
          <a:xfrm rot="5400000">
            <a:off x="3598069" y="3827046"/>
            <a:ext cx="514668" cy="0"/>
          </a:xfrm>
          <a:prstGeom prst="bentConnector3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7" name="Striped Right Arrow 46"/>
          <p:cNvSpPr/>
          <p:nvPr/>
        </p:nvSpPr>
        <p:spPr>
          <a:xfrm>
            <a:off x="2857529" y="4180569"/>
            <a:ext cx="550843" cy="370921"/>
          </a:xfrm>
          <a:prstGeom prst="stripedRightArrow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995181" y="2971730"/>
            <a:ext cx="720000" cy="576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50" name="Elbow Connector 49"/>
          <p:cNvCxnSpPr>
            <a:endCxn id="52" idx="0"/>
          </p:cNvCxnSpPr>
          <p:nvPr/>
        </p:nvCxnSpPr>
        <p:spPr>
          <a:xfrm rot="16200000" flipH="1">
            <a:off x="5202095" y="3511137"/>
            <a:ext cx="529341" cy="602527"/>
          </a:xfrm>
          <a:prstGeom prst="bentConnector3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Elbow Connector 50"/>
          <p:cNvCxnSpPr>
            <a:stCxn id="49" idx="2"/>
            <a:endCxn id="52" idx="0"/>
          </p:cNvCxnSpPr>
          <p:nvPr/>
        </p:nvCxnSpPr>
        <p:spPr>
          <a:xfrm rot="5400000">
            <a:off x="5796934" y="3518825"/>
            <a:ext cx="529342" cy="587152"/>
          </a:xfrm>
          <a:prstGeom prst="bentConnector3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2" name="Rounded Rectangle 51"/>
          <p:cNvSpPr/>
          <p:nvPr/>
        </p:nvSpPr>
        <p:spPr>
          <a:xfrm>
            <a:off x="5408029" y="4077072"/>
            <a:ext cx="720000" cy="5760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857706" y="4379221"/>
            <a:ext cx="283222" cy="288224"/>
          </a:xfrm>
          <a:prstGeom prst="round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accent2">
                <a:lumMod val="60000"/>
                <a:lumOff val="40000"/>
              </a:schemeClr>
            </a:bgClr>
          </a:patt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7" name="Text Placeholder 1"/>
          <p:cNvSpPr txBox="1">
            <a:spLocks/>
          </p:cNvSpPr>
          <p:nvPr/>
        </p:nvSpPr>
        <p:spPr>
          <a:xfrm>
            <a:off x="2169354" y="4674978"/>
            <a:ext cx="996920" cy="273060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00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Incorporada</a:t>
            </a:r>
            <a:endParaRPr kumimoji="0" lang="pt-BR" altLang="pt-BR" sz="80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3299615" y="4671538"/>
            <a:ext cx="1101673" cy="273060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0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Incorporadora</a:t>
            </a:r>
            <a:endParaRPr kumimoji="0" lang="pt-BR" altLang="pt-BR" sz="80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87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298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 às avessas (incorporação reversa) e compensação de prejuízos fiscais:</a:t>
            </a:r>
          </a:p>
          <a:p>
            <a:pPr marL="284400" lvl="0" algn="just" defTabSz="4572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 ÀS AVESSAS. DESCONSIDERAÇÃO DOS EFEITOS TRIBUTÁRIOS. Deve ser mantida a glosa de prejuízos fiscais e bases negativas da CSLL nas hipóteses de incorporação às avessas, quando uma empresa extremamente deficitária, com patrimônio líquido reduzido, com o intuito de redução de pagamento de tributos, incorpora uma empresa lucrativa, com patrimônio líquido seis vezes maior que sua incorporadora, e na sequência assume a denominação social da incorporada e passa a ser administrada pela incorporada.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9101-­003.008, Câmara Superior do CARF, agosto de 2017)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Incorporação de sociedades</a:t>
            </a:r>
          </a:p>
        </p:txBody>
      </p:sp>
    </p:spTree>
    <p:extLst>
      <p:ext uri="{BB962C8B-B14F-4D97-AF65-F5344CB8AC3E}">
        <p14:creationId xmlns:p14="http://schemas.microsoft.com/office/powerpoint/2010/main" val="393107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55121"/>
              </p:ext>
            </p:extLst>
          </p:nvPr>
        </p:nvGraphicFramePr>
        <p:xfrm>
          <a:off x="683568" y="1583288"/>
          <a:ext cx="7848872" cy="3382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Aquisição de participações societárias por pessoas jurídicas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Desdobramento e tratamento fiscal ANTES da Lei nº 12.973/14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05-06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Desdobramento e tratamento fiscal APÓS</a:t>
                      </a:r>
                      <a:r>
                        <a:rPr lang="pt-BR" sz="1600" b="0" kern="120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nº 12.973/14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07-10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Casos controversos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Reorganizações</a:t>
                      </a:r>
                      <a:r>
                        <a:rPr lang="pt-BR" sz="1600" b="1" kern="120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societárias</a:t>
                      </a:r>
                      <a:endParaRPr lang="pt-BR" sz="1600" b="1" kern="1200" cap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Aumento e devolução de capital social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Fusão de sociedades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Incorporação</a:t>
                      </a:r>
                      <a:r>
                        <a:rPr lang="pt-BR" sz="1600" b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sociedades</a:t>
                      </a:r>
                      <a:endParaRPr lang="pt-BR" sz="1600" b="0" cap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18-19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Cisão de sociedades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uma cisão, o patrimônio de uma sociedade é dividido (cindido) e a parcela cindida é transferida para uma outra sociedade (artigo 229 da Lei nº 6.404/76).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Acervo cindido avaliado segundo as regras contábeis (a partir da Lei nº 12.973/14) </a:t>
            </a:r>
          </a:p>
        </p:txBody>
      </p:sp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Cisão de sociedades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66041" y="3185969"/>
            <a:ext cx="3382153" cy="211523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20462" y="3517699"/>
            <a:ext cx="597600" cy="5652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798299" y="3517698"/>
            <a:ext cx="597600" cy="565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24" name="Elbow Connector 23"/>
          <p:cNvCxnSpPr>
            <a:stCxn id="22" idx="2"/>
            <a:endCxn id="61" idx="0"/>
          </p:cNvCxnSpPr>
          <p:nvPr/>
        </p:nvCxnSpPr>
        <p:spPr>
          <a:xfrm rot="16200000" flipH="1">
            <a:off x="1236986" y="4165174"/>
            <a:ext cx="525467" cy="360915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Elbow Connector 24"/>
          <p:cNvCxnSpPr>
            <a:stCxn id="23" idx="2"/>
            <a:endCxn id="61" idx="0"/>
          </p:cNvCxnSpPr>
          <p:nvPr/>
        </p:nvCxnSpPr>
        <p:spPr>
          <a:xfrm rot="5400000">
            <a:off x="1625904" y="4137171"/>
            <a:ext cx="525468" cy="41692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6" name="Rounded Rectangle 25"/>
          <p:cNvSpPr/>
          <p:nvPr/>
        </p:nvSpPr>
        <p:spPr>
          <a:xfrm>
            <a:off x="2624248" y="3517699"/>
            <a:ext cx="597600" cy="5652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440185" y="3517698"/>
            <a:ext cx="597600" cy="565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827584" y="2612100"/>
            <a:ext cx="3420610" cy="514455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363538" algn="l"/>
              </a:tabLst>
            </a:pPr>
            <a:r>
              <a:rPr lang="pt-BR" sz="1400" b="1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Cisão parcial </a:t>
            </a:r>
          </a:p>
          <a:p>
            <a:pPr marL="0" lvl="1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363538" algn="l"/>
              </a:tabLst>
            </a:pPr>
            <a:r>
              <a:rPr lang="pt-BR" sz="1200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(parte do patrimônio de C é vertida para D)</a:t>
            </a:r>
          </a:p>
        </p:txBody>
      </p:sp>
      <p:sp>
        <p:nvSpPr>
          <p:cNvPr id="29" name="Text Placeholder 1"/>
          <p:cNvSpPr txBox="1">
            <a:spLocks/>
          </p:cNvSpPr>
          <p:nvPr/>
        </p:nvSpPr>
        <p:spPr>
          <a:xfrm>
            <a:off x="913666" y="3174138"/>
            <a:ext cx="737698" cy="466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Antes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 Placeholder 1"/>
          <p:cNvSpPr txBox="1">
            <a:spLocks/>
          </p:cNvSpPr>
          <p:nvPr/>
        </p:nvSpPr>
        <p:spPr>
          <a:xfrm>
            <a:off x="3315794" y="3170371"/>
            <a:ext cx="846383" cy="466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Depois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Elbow Connector 30"/>
          <p:cNvCxnSpPr>
            <a:stCxn id="27" idx="2"/>
            <a:endCxn id="26" idx="2"/>
          </p:cNvCxnSpPr>
          <p:nvPr/>
        </p:nvCxnSpPr>
        <p:spPr>
          <a:xfrm rot="5400000">
            <a:off x="3331017" y="3674930"/>
            <a:ext cx="1" cy="815937"/>
          </a:xfrm>
          <a:prstGeom prst="bentConnector3">
            <a:avLst>
              <a:gd name="adj1" fmla="val 22860100000"/>
            </a:avLst>
          </a:prstGeom>
          <a:noFill/>
          <a:ln w="25400" cap="flat" cmpd="sng" algn="ctr">
            <a:gradFill>
              <a:gsLst>
                <a:gs pos="50000">
                  <a:schemeClr val="accent2"/>
                </a:gs>
                <a:gs pos="50000">
                  <a:schemeClr val="bg1">
                    <a:lumMod val="50000"/>
                  </a:schemeClr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" name="Rectangle 31"/>
          <p:cNvSpPr/>
          <p:nvPr/>
        </p:nvSpPr>
        <p:spPr>
          <a:xfrm>
            <a:off x="4718239" y="3185969"/>
            <a:ext cx="3382153" cy="211523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872660" y="3517699"/>
            <a:ext cx="597600" cy="5652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650497" y="3517698"/>
            <a:ext cx="597600" cy="565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35" name="Elbow Connector 34"/>
          <p:cNvCxnSpPr>
            <a:stCxn id="33" idx="2"/>
            <a:endCxn id="58" idx="0"/>
          </p:cNvCxnSpPr>
          <p:nvPr/>
        </p:nvCxnSpPr>
        <p:spPr>
          <a:xfrm rot="16200000" flipH="1">
            <a:off x="5089184" y="4165174"/>
            <a:ext cx="525467" cy="360915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6" name="Elbow Connector 35"/>
          <p:cNvCxnSpPr>
            <a:stCxn id="34" idx="2"/>
            <a:endCxn id="58" idx="0"/>
          </p:cNvCxnSpPr>
          <p:nvPr/>
        </p:nvCxnSpPr>
        <p:spPr>
          <a:xfrm rot="5400000">
            <a:off x="5478102" y="4137171"/>
            <a:ext cx="525468" cy="41692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7" name="Rounded Rectangle 36"/>
          <p:cNvSpPr/>
          <p:nvPr/>
        </p:nvSpPr>
        <p:spPr>
          <a:xfrm>
            <a:off x="6476446" y="3517699"/>
            <a:ext cx="597600" cy="56520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292383" y="3517698"/>
            <a:ext cx="597600" cy="565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7181410" y="4313119"/>
            <a:ext cx="0" cy="216000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8" name="Text Placeholder 1"/>
          <p:cNvSpPr txBox="1">
            <a:spLocks/>
          </p:cNvSpPr>
          <p:nvPr/>
        </p:nvSpPr>
        <p:spPr>
          <a:xfrm>
            <a:off x="4765864" y="3174138"/>
            <a:ext cx="737698" cy="466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Antes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 Placeholder 1"/>
          <p:cNvSpPr txBox="1">
            <a:spLocks/>
          </p:cNvSpPr>
          <p:nvPr/>
        </p:nvSpPr>
        <p:spPr>
          <a:xfrm>
            <a:off x="7167992" y="3170371"/>
            <a:ext cx="846383" cy="466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363538" algn="l"/>
              </a:tabLst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Depois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Text Placeholder 1"/>
          <p:cNvSpPr txBox="1">
            <a:spLocks/>
          </p:cNvSpPr>
          <p:nvPr/>
        </p:nvSpPr>
        <p:spPr>
          <a:xfrm>
            <a:off x="4665110" y="2612100"/>
            <a:ext cx="3420610" cy="514455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0"/>
              </a:spcAft>
              <a:buNone/>
              <a:tabLst>
                <a:tab pos="363538" algn="l"/>
              </a:tabLst>
            </a:pPr>
            <a:r>
              <a:rPr lang="pt-BR" sz="1400" b="1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Cisão total </a:t>
            </a:r>
          </a:p>
          <a:p>
            <a:pPr marL="0" lvl="1" indent="0">
              <a:spcAft>
                <a:spcPts val="0"/>
              </a:spcAft>
              <a:buNone/>
              <a:tabLst>
                <a:tab pos="363538" algn="l"/>
              </a:tabLst>
            </a:pPr>
            <a:r>
              <a:rPr lang="pt-BR" sz="1200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(C é extinta e patrimônio é vertido para D e </a:t>
            </a:r>
            <a:r>
              <a:rPr lang="pt-BR" sz="1200" dirty="0" err="1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</a:t>
            </a:r>
            <a:r>
              <a:rPr lang="pt-BR" sz="1200" dirty="0">
                <a:solidFill>
                  <a:srgbClr val="59595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338737" y="4313119"/>
            <a:ext cx="0" cy="216000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7" name="Elbow Connector 56"/>
          <p:cNvCxnSpPr>
            <a:stCxn id="38" idx="2"/>
            <a:endCxn id="37" idx="2"/>
          </p:cNvCxnSpPr>
          <p:nvPr/>
        </p:nvCxnSpPr>
        <p:spPr>
          <a:xfrm rot="5400000">
            <a:off x="7183215" y="3674930"/>
            <a:ext cx="1" cy="815937"/>
          </a:xfrm>
          <a:prstGeom prst="bentConnector3">
            <a:avLst>
              <a:gd name="adj1" fmla="val 22860100000"/>
            </a:avLst>
          </a:prstGeom>
          <a:noFill/>
          <a:ln w="25400" cap="flat" cmpd="sng" algn="ctr">
            <a:gradFill>
              <a:gsLst>
                <a:gs pos="50000">
                  <a:schemeClr val="accent2"/>
                </a:gs>
                <a:gs pos="50000">
                  <a:schemeClr val="bg1">
                    <a:lumMod val="50000"/>
                  </a:schemeClr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8" name="Rounded Rectangle 57"/>
          <p:cNvSpPr/>
          <p:nvPr/>
        </p:nvSpPr>
        <p:spPr>
          <a:xfrm>
            <a:off x="5233575" y="4608366"/>
            <a:ext cx="597600" cy="5652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endParaRPr lang="pt-BR" sz="1400" b="1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Text Placeholder 1"/>
          <p:cNvSpPr txBox="1">
            <a:spLocks/>
          </p:cNvSpPr>
          <p:nvPr/>
        </p:nvSpPr>
        <p:spPr>
          <a:xfrm>
            <a:off x="5423372" y="4737105"/>
            <a:ext cx="218006" cy="253164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 panose="020B0604020202020204" pitchFamily="34" charset="0"/>
              <a:buNone/>
              <a:tabLst>
                <a:tab pos="363538" algn="l"/>
              </a:tabLst>
            </a:pPr>
            <a:r>
              <a:rPr lang="pt-BR" sz="1400" b="1" dirty="0">
                <a:cs typeface="Arial"/>
              </a:rPr>
              <a:t>C</a:t>
            </a:r>
            <a:endParaRPr lang="pt-BR" altLang="pt-BR" sz="1400" b="1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516299" y="4765301"/>
            <a:ext cx="432952" cy="429471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381377" y="4608366"/>
            <a:ext cx="597600" cy="565200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endParaRPr lang="pt-BR" sz="1400" b="1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711245" y="4765302"/>
            <a:ext cx="432952" cy="429471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307191" y="4539676"/>
            <a:ext cx="771928" cy="692155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4" name="Text Placeholder 1"/>
          <p:cNvSpPr txBox="1">
            <a:spLocks/>
          </p:cNvSpPr>
          <p:nvPr/>
        </p:nvSpPr>
        <p:spPr>
          <a:xfrm>
            <a:off x="1571174" y="4737105"/>
            <a:ext cx="218006" cy="253164"/>
          </a:xfrm>
          <a:prstGeom prst="rect">
            <a:avLst/>
          </a:prstGeom>
        </p:spPr>
        <p:txBody>
          <a:bodyPr/>
          <a:lstStyle>
            <a:lvl1pPr marL="363538" indent="-36353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3538" algn="l"/>
              </a:tabLst>
              <a:defRPr sz="1800" b="0" i="0" u="non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31825" indent="-268288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31825" algn="l"/>
              </a:tabLs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81075" indent="-349250" algn="just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981075" algn="l"/>
              </a:tabLs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 panose="020B0604020202020204" pitchFamily="34" charset="0"/>
              <a:buNone/>
              <a:tabLst>
                <a:tab pos="363538" algn="l"/>
              </a:tabLst>
            </a:pPr>
            <a:r>
              <a:rPr lang="pt-BR" sz="1400" b="1">
                <a:cs typeface="Arial"/>
              </a:rPr>
              <a:t>C</a:t>
            </a:r>
            <a:endParaRPr lang="pt-BR" altLang="pt-BR" sz="1400" b="1" dirty="0">
              <a:solidFill>
                <a:srgbClr val="FF0000"/>
              </a:solidFill>
              <a:cs typeface="Arial"/>
            </a:endParaRPr>
          </a:p>
        </p:txBody>
      </p:sp>
      <p:cxnSp>
        <p:nvCxnSpPr>
          <p:cNvPr id="65" name="Elbow Connector 64"/>
          <p:cNvCxnSpPr>
            <a:stCxn id="62" idx="0"/>
            <a:endCxn id="60" idx="0"/>
          </p:cNvCxnSpPr>
          <p:nvPr/>
        </p:nvCxnSpPr>
        <p:spPr>
          <a:xfrm rot="5400000" flipH="1" flipV="1">
            <a:off x="3330248" y="4362775"/>
            <a:ext cx="1" cy="805054"/>
          </a:xfrm>
          <a:prstGeom prst="bentConnector3">
            <a:avLst>
              <a:gd name="adj1" fmla="val 22860100000"/>
            </a:avLst>
          </a:prstGeom>
          <a:noFill/>
          <a:ln w="25400" cap="flat" cmpd="sng" algn="ctr">
            <a:gradFill>
              <a:gsLst>
                <a:gs pos="50000">
                  <a:sysClr val="window" lastClr="FFFFFF">
                    <a:lumMod val="50000"/>
                  </a:sysClr>
                </a:gs>
                <a:gs pos="50000">
                  <a:schemeClr val="accent2"/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6" name="Rounded Rectangle 65"/>
          <p:cNvSpPr/>
          <p:nvPr/>
        </p:nvSpPr>
        <p:spPr>
          <a:xfrm>
            <a:off x="7368497" y="4765301"/>
            <a:ext cx="432952" cy="429471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563443" y="4765302"/>
            <a:ext cx="432952" cy="429471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60000"/>
                  <a:lumOff val="40000"/>
                </a:schemeClr>
              </a:gs>
              <a:gs pos="50000">
                <a:sysClr val="window" lastClr="FFFFFF">
                  <a:lumMod val="85000"/>
                </a:sysClr>
              </a:gs>
            </a:gsLst>
            <a:lin ang="10800000" scaled="1"/>
            <a:tileRect/>
          </a:gradFill>
          <a:ln w="9525" cap="flat" cmpd="sng" algn="ctr">
            <a:solidFill>
              <a:schemeClr val="accent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14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cxnSp>
        <p:nvCxnSpPr>
          <p:cNvPr id="68" name="Elbow Connector 67"/>
          <p:cNvCxnSpPr>
            <a:stCxn id="67" idx="0"/>
            <a:endCxn id="66" idx="0"/>
          </p:cNvCxnSpPr>
          <p:nvPr/>
        </p:nvCxnSpPr>
        <p:spPr>
          <a:xfrm rot="5400000" flipH="1" flipV="1">
            <a:off x="7182446" y="4362775"/>
            <a:ext cx="1" cy="805054"/>
          </a:xfrm>
          <a:prstGeom prst="bentConnector3">
            <a:avLst>
              <a:gd name="adj1" fmla="val 22860100000"/>
            </a:avLst>
          </a:prstGeom>
          <a:noFill/>
          <a:ln w="25400" cap="flat" cmpd="sng" algn="ctr">
            <a:gradFill>
              <a:gsLst>
                <a:gs pos="50000">
                  <a:sysClr val="window" lastClr="FFFFFF">
                    <a:lumMod val="50000"/>
                  </a:sysClr>
                </a:gs>
                <a:gs pos="50000">
                  <a:schemeClr val="accent2"/>
                </a:gs>
              </a:gsLst>
              <a:lin ang="5400000" scaled="1"/>
            </a:gra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9" name="Straight Connector 68"/>
          <p:cNvCxnSpPr/>
          <p:nvPr/>
        </p:nvCxnSpPr>
        <p:spPr>
          <a:xfrm flipV="1">
            <a:off x="5154207" y="4532330"/>
            <a:ext cx="771928" cy="692155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0" name="Straight Connector 69"/>
          <p:cNvCxnSpPr/>
          <p:nvPr/>
        </p:nvCxnSpPr>
        <p:spPr>
          <a:xfrm>
            <a:off x="5170798" y="4553006"/>
            <a:ext cx="721723" cy="653076"/>
          </a:xfrm>
          <a:prstGeom prst="line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1" name="Rounded Rectangle 70"/>
          <p:cNvSpPr/>
          <p:nvPr/>
        </p:nvSpPr>
        <p:spPr>
          <a:xfrm>
            <a:off x="6922068" y="5048308"/>
            <a:ext cx="202712" cy="191008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40000"/>
                  <a:lumOff val="60000"/>
                </a:schemeClr>
              </a:gs>
              <a:gs pos="50000">
                <a:schemeClr val="bg1">
                  <a:lumMod val="95000"/>
                </a:schemeClr>
              </a:gs>
            </a:gsLst>
            <a:lin ang="10800000" scaled="1"/>
            <a:tileRect/>
          </a:gra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8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718778" y="5040823"/>
            <a:ext cx="202712" cy="191008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40000"/>
                  <a:lumOff val="60000"/>
                </a:schemeClr>
              </a:gs>
              <a:gs pos="50000">
                <a:schemeClr val="bg1">
                  <a:lumMod val="95000"/>
                </a:schemeClr>
              </a:gs>
            </a:gsLst>
            <a:lin ang="10800000" scaled="1"/>
            <a:tileRect/>
          </a:gra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8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043293" y="5040823"/>
            <a:ext cx="202712" cy="191008"/>
          </a:xfrm>
          <a:prstGeom prst="roundRect">
            <a:avLst/>
          </a:prstGeom>
          <a:gradFill flip="none" rotWithShape="1">
            <a:gsLst>
              <a:gs pos="50000">
                <a:schemeClr val="accent2">
                  <a:lumMod val="40000"/>
                  <a:lumOff val="60000"/>
                </a:schemeClr>
              </a:gs>
              <a:gs pos="50000">
                <a:schemeClr val="bg1">
                  <a:lumMod val="95000"/>
                </a:schemeClr>
              </a:gs>
            </a:gsLst>
            <a:lin ang="10800000" scaled="1"/>
            <a:tileRect/>
          </a:gra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/>
            <a:r>
              <a:rPr lang="pt-BR" sz="800" b="1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64260" y="4860909"/>
            <a:ext cx="393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X%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47056" y="4850215"/>
            <a:ext cx="393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39537" y="4860909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Y%</a:t>
            </a:r>
          </a:p>
        </p:txBody>
      </p:sp>
    </p:spTree>
    <p:extLst>
      <p:ext uri="{BB962C8B-B14F-4D97-AF65-F5344CB8AC3E}">
        <p14:creationId xmlns:p14="http://schemas.microsoft.com/office/powerpoint/2010/main" val="418821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231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Perda do prejuízo fiscal acumulado da empresa cindida (art. 585 do RIR/18).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 cisão total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perda completa do prejuízo fiscal acumulado da empresa cindida (tal como na fusão ou na incorporação, em relação à incorporada);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Na cisão parcial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perda do prejuízo fiscal acumulado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proporcional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ao valor do acervo / patrimônio cindido (parágrafo único do art. 585 do RIR/18).</a:t>
            </a:r>
          </a:p>
          <a:p>
            <a:pPr marL="24705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Cisão de sociedades</a:t>
            </a:r>
          </a:p>
        </p:txBody>
      </p:sp>
    </p:spTree>
    <p:extLst>
      <p:ext uri="{BB962C8B-B14F-4D97-AF65-F5344CB8AC3E}">
        <p14:creationId xmlns:p14="http://schemas.microsoft.com/office/powerpoint/2010/main" val="1490024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15386" y="3561807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 Pós-Graduação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Aubin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Miguita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dmiguita@vbso.com.br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Vitor Manuel F. de L. Castro / vitor.manuel.castro@usp.br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Abril de 2019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426461" y="3356992"/>
            <a:ext cx="7951216" cy="797141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Aquisição de participações societárias por pessoas jurídicas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600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Desdobramento e tratamento fiscal antes e após a Lei nº 12.973/14</a:t>
            </a:r>
          </a:p>
        </p:txBody>
      </p:sp>
    </p:spTree>
    <p:extLst>
      <p:ext uri="{BB962C8B-B14F-4D97-AF65-F5344CB8AC3E}">
        <p14:creationId xmlns:p14="http://schemas.microsoft.com/office/powerpoint/2010/main" val="136472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62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Como indicado na Aula 08, a aquisição de participações societárias relevantes por pessoa jurídica requer que o custo de aquisição da participação societária seja desdobrado em determinados componentes.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São considerados relevantes (e avaliados por MEP) os investimentos em: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controladas;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coligadas; e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Sociedades de um mesmo grupo ou que estejam sob controle comum.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desdobramento,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após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 publicação da Lei nº. 12.973/14, deve ser realizado em: 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investimento,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(ii)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mais ou menos-valia, 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(iii)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ágio ou ganho por compra vantajosa.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28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ANTES</a:t>
            </a:r>
            <a:r>
              <a:rPr lang="pt-BR" altLang="pt-BR" sz="1800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da Lei nº 12.973/14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Desdobramento</a:t>
            </a:r>
          </a:p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Investimento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correspondente ao valor de patrimônio líquido da sociedade investida no momento da aquisição, proporcionalmente à participação societária adquirida, apurado conforme o método de equivalência patrimonial (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MEP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</a:p>
          <a:p>
            <a:pPr marL="2844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Ágio ou deságio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correspondente à diferença positiva ou negativa entre o preço de aquisição e o PL da investida proporcional à participação societária adquirida.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Fundamentação do ágio ou deságio em: 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 diferença de valor de mercado dos bens do ativo da investida; 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(ii) expectativa de rentabilidade futura; e/ou 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(iii) intangíveis ou outras razões econômicas.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 (i) e (ii), documentação comprobatória deveria ser arquivada na contabilidade.</a:t>
            </a:r>
          </a:p>
        </p:txBody>
      </p:sp>
    </p:spTree>
    <p:extLst>
      <p:ext uri="{BB962C8B-B14F-4D97-AF65-F5344CB8AC3E}">
        <p14:creationId xmlns:p14="http://schemas.microsoft.com/office/powerpoint/2010/main" val="258822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95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ANTES</a:t>
            </a:r>
            <a:r>
              <a:rPr lang="pt-BR" altLang="pt-BR" sz="1800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da Lei nº 12.973/14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Tratamento fiscal do ágio/deságio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Regra geral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Ágio ou deságio integra o custo de aquisição da participação societária no momento do cálculo do ganho de capital (aumentando ou diminuindo o custo).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Incorporação, fusão ou cisão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entre investidora/investida  (art. 7º e 8º da Lei nº 9.532/97). 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Fundamentado em mais-valia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é acrescido ao valor dos bens, aumentando a despesa com depreciação/ amortização/exaustão (ágio) ou reduzindo-a (deságio).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Fundamentado em rentabilidade futura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pode ser amortizado em 1/60 ao mês, gerando despesas dedutíveis (ágio) ou adições ao Lucro Real e ao Resultado Ajustado (deságio).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Fundamentado em outras razões econômicas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deduzido como perda (no caso de ágio) ou computado como receita no encerramento da empresa (deságio).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Aplicável para aquisições realizadas até o final de 2014 com reorganizações societárias até o final de 2017 (art. 65 da Lei nº 12.973/14 e art. 291 da IN nº 1.700/17)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9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APÓS</a:t>
            </a:r>
            <a:r>
              <a:rPr lang="pt-BR" altLang="pt-BR" sz="1800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Lei nº 12.973/14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Desdobramento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Investimento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correspondente ao valor do patrimônio líquido da sociedade investida na aquisição, proporcionalmente à participação societária adquirida, conforme MEP.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Mais ou menos-valia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correspondente à diferença entre o valor do patrimônio líquido da participação societária adquirida e valor justo dos ativos/passivos da investida.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Mais ou menos-valia deverá ser demonstrada por meio de laudo de avaliação (“PPA”) e deverá ser protocolado na RFB ou arquivado em cartório até o último dia útil do 13º (décimo terceiro) mês subsequente ao da aquisição da participação. *¹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Ágio ou ganho por compra vantajosa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correspondente à diferença entre o preço de aquisição e a soma do valor de PL e da mais ou menos-valia de ativos da investida.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150059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Artigo 20, § 3º do Decreto-Lei nº 1.598/77, conforme alterado pela Lei nº 12.973/14, e artigo 178, § 2º da IN nº 1.700/17</a:t>
            </a:r>
          </a:p>
        </p:txBody>
      </p:sp>
    </p:spTree>
    <p:extLst>
      <p:ext uri="{BB962C8B-B14F-4D97-AF65-F5344CB8AC3E}">
        <p14:creationId xmlns:p14="http://schemas.microsoft.com/office/powerpoint/2010/main" val="162959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APÓS</a:t>
            </a:r>
            <a:r>
              <a:rPr lang="pt-BR" altLang="pt-BR" sz="1800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Lei nº 12.973/14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Tratamento fiscal *¹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Regra geral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Mais ou menos-valia e ágio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integram o custo de aquisição da participação societária quando do cálculo do ganho de capital (aumentando/diminuindo o custo).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por compra vantajosa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é adicionado ao Lucro Real e ao Resultado Ajustado no momento da alienação da participação societária.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Incorporação, fusão, cisão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entre investidora/investida.</a:t>
            </a: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Mais ou menos-valia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acrescida aos bens/direitos que deram causa, aumentando despesa com depreciação/amortização/exaustão (mais-valia) ou reduzindo-a (menos-valia).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Ágio ou ganho por compra vantajosa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amortizados em 1/60 ao mês: exclusões (se ágio) ou adições (se ganho por compra vantajosa) ao Lucro Real e ao Resultado Ajustado.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383" y="6150059"/>
            <a:ext cx="8609374" cy="2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Artigos 20 a 25 da Lei nº 12.973/14 e artigos 185 a 189, entre outros, da IN nº 1.700/17</a:t>
            </a:r>
          </a:p>
        </p:txBody>
      </p:sp>
    </p:spTree>
    <p:extLst>
      <p:ext uri="{BB962C8B-B14F-4D97-AF65-F5344CB8AC3E}">
        <p14:creationId xmlns:p14="http://schemas.microsoft.com/office/powerpoint/2010/main" val="140832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Aquisição de participações societárias por pessoas jurídicas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APÓS</a:t>
            </a:r>
            <a:r>
              <a:rPr lang="pt-BR" altLang="pt-BR" sz="1800" u="sng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Lei nº 12.973/14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Tratamento fiscal (cont.)</a:t>
            </a:r>
          </a:p>
          <a:p>
            <a:pPr marL="756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mais-valia ou o ágio somente podem ser aproveitados para fins fiscais (nos termos do slide anterior) em aquisições de participações societárias entre </a:t>
            </a: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partes não dependentes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Requisito/critério expressamente previsto pela legislação após a Lei nº 12.973/14 *¹.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 partes são consideradas “dependentes” quando: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adquirente e alienante são controlados, direta ou indiretamente, pela mesma parte;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existir relação de controle entre o adquirente e o alienante;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 alienante for sócio, titular, conselheiro ou administrador da PJ adquirente;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o alienante for parente, cônjuge ou companheiro das pessoas indicadas em “c”; ou</a:t>
            </a:r>
          </a:p>
          <a:p>
            <a:pPr marL="5328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em decorrência de outras relações em que fique comprovada dependência societária.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8383" y="6150059"/>
            <a:ext cx="8609374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*¹ Artigos 20 e 22 da Lei nº 12.973/14 e artigo 185, incisos I e III da IN nº 1.700/17.</a:t>
            </a:r>
          </a:p>
        </p:txBody>
      </p:sp>
    </p:spTree>
    <p:extLst>
      <p:ext uri="{BB962C8B-B14F-4D97-AF65-F5344CB8AC3E}">
        <p14:creationId xmlns:p14="http://schemas.microsoft.com/office/powerpoint/2010/main" val="367360041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11986</TotalTime>
  <Words>2116</Words>
  <Application>Microsoft Office PowerPoint</Application>
  <PresentationFormat>Apresentação na tela (4:3)</PresentationFormat>
  <Paragraphs>268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819</cp:revision>
  <cp:lastPrinted>2019-04-23T18:33:37Z</cp:lastPrinted>
  <dcterms:created xsi:type="dcterms:W3CDTF">2000-08-13T15:03:49Z</dcterms:created>
  <dcterms:modified xsi:type="dcterms:W3CDTF">2020-02-28T17:31:45Z</dcterms:modified>
</cp:coreProperties>
</file>