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2"/>
  </p:notesMasterIdLst>
  <p:sldIdLst>
    <p:sldId id="354" r:id="rId2"/>
    <p:sldId id="359" r:id="rId3"/>
    <p:sldId id="363" r:id="rId4"/>
    <p:sldId id="361" r:id="rId5"/>
    <p:sldId id="364" r:id="rId6"/>
    <p:sldId id="296" r:id="rId7"/>
    <p:sldId id="383" r:id="rId8"/>
    <p:sldId id="384" r:id="rId9"/>
    <p:sldId id="385" r:id="rId10"/>
    <p:sldId id="386" r:id="rId11"/>
    <p:sldId id="387" r:id="rId12"/>
    <p:sldId id="388" r:id="rId13"/>
    <p:sldId id="360" r:id="rId14"/>
    <p:sldId id="302" r:id="rId15"/>
    <p:sldId id="304" r:id="rId16"/>
    <p:sldId id="362" r:id="rId17"/>
    <p:sldId id="357" r:id="rId18"/>
    <p:sldId id="355" r:id="rId19"/>
    <p:sldId id="356" r:id="rId20"/>
    <p:sldId id="260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70" r:id="rId29"/>
    <p:sldId id="373" r:id="rId30"/>
    <p:sldId id="374" r:id="rId31"/>
    <p:sldId id="375" r:id="rId32"/>
    <p:sldId id="376" r:id="rId33"/>
    <p:sldId id="377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7" r:id="rId54"/>
    <p:sldId id="318" r:id="rId55"/>
    <p:sldId id="319" r:id="rId56"/>
    <p:sldId id="320" r:id="rId57"/>
    <p:sldId id="333" r:id="rId58"/>
    <p:sldId id="378" r:id="rId59"/>
    <p:sldId id="379" r:id="rId60"/>
    <p:sldId id="380" r:id="rId61"/>
    <p:sldId id="261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381" r:id="rId80"/>
    <p:sldId id="382" r:id="rId8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2448B55-5AA9-4B4A-A3F3-1A20EDD992E1}" type="datetimeFigureOut">
              <a:rPr lang="pt-BR"/>
              <a:pPr>
                <a:defRPr/>
              </a:pPr>
              <a:t>21/08/2018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F6FF0DC-339A-4FF5-ADA0-3B3B4688DB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542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6FF0DC-339A-4FF5-ADA0-3B3B4688DB9E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3263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DF7189-32AE-450B-9DC8-8862B7E30065}" type="slidenum">
              <a:rPr lang="pt-BR"/>
              <a:pPr/>
              <a:t>5</a:t>
            </a:fld>
            <a:endParaRPr lang="pt-B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24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5883A-2DA2-4E25-B45F-04FC3AB0A560}" type="slidenum">
              <a:rPr lang="pt-BR"/>
              <a:pPr/>
              <a:t>15</a:t>
            </a:fld>
            <a:endParaRPr lang="pt-BR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083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44083" y="2368"/>
                </a:cxn>
                <a:cxn ang="0">
                  <a:pos x="64000" y="32000"/>
                </a:cxn>
                <a:cxn ang="0">
                  <a:pos x="44083" y="61631"/>
                </a:cxn>
                <a:cxn ang="0">
                  <a:pos x="44083" y="61631"/>
                </a:cxn>
                <a:cxn ang="0">
                  <a:pos x="44082" y="61631"/>
                </a:cxn>
                <a:cxn ang="0">
                  <a:pos x="44083" y="61632"/>
                </a:cxn>
                <a:cxn ang="0">
                  <a:pos x="44083" y="2368"/>
                </a:cxn>
                <a:cxn ang="0">
                  <a:pos x="44082" y="2368"/>
                </a:cxn>
                <a:cxn ang="0">
                  <a:pos x="44083" y="2368"/>
                </a:cxn>
              </a:cxnLst>
              <a:rect l="T13" t="T15" r="T17" b="T19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latin typeface="Arial" charset="0"/>
              </a:endParaRPr>
            </a:p>
          </p:txBody>
        </p:sp>
      </p:grp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0C2A4F-636F-4642-89C7-4A7F583056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6A861-402A-4A3E-9CE4-52FF0A53C2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B0FD1-F1A0-45C0-B921-55D4B78884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301625" y="1600200"/>
            <a:ext cx="8540750" cy="449897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ACA85F9A-99A3-4B6D-9371-07B86D97376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8BC0B34B-D318-4824-9E49-855BE9FE52AB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B5E9E-FFCA-439B-8ED9-0096155613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74919-2F34-447E-AF21-8DB6E3079C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AD4A-D995-413E-995C-136299C18F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B9800-5E21-4EF9-B488-2F8E5A7AC3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D471C-9586-4804-A4C1-5F08A1B14A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86365-3358-48E3-A17F-FE16C3DF01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B4A1D-F695-454D-89F7-DFE17A03B3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760B9-5090-44A8-AE68-41163AB502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296" y="5746"/>
                </a:cxn>
                <a:cxn ang="0">
                  <a:pos x="64000" y="32000"/>
                </a:cxn>
                <a:cxn ang="0">
                  <a:pos x="50296" y="58253"/>
                </a:cxn>
                <a:cxn ang="0">
                  <a:pos x="50296" y="58253"/>
                </a:cxn>
                <a:cxn ang="0">
                  <a:pos x="50295" y="58253"/>
                </a:cxn>
                <a:cxn ang="0">
                  <a:pos x="50296" y="58254"/>
                </a:cxn>
                <a:cxn ang="0">
                  <a:pos x="50296" y="5746"/>
                </a:cxn>
                <a:cxn ang="0">
                  <a:pos x="50295" y="5746"/>
                </a:cxn>
                <a:cxn ang="0">
                  <a:pos x="50296" y="5746"/>
                </a:cxn>
              </a:cxnLst>
              <a:rect l="T13" t="T15" r="T17" b="T19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077" y="5595"/>
                </a:cxn>
                <a:cxn ang="0">
                  <a:pos x="64000" y="32000"/>
                </a:cxn>
                <a:cxn ang="0">
                  <a:pos x="50077" y="58404"/>
                </a:cxn>
                <a:cxn ang="0">
                  <a:pos x="50077" y="58404"/>
                </a:cxn>
                <a:cxn ang="0">
                  <a:pos x="50076" y="58404"/>
                </a:cxn>
                <a:cxn ang="0">
                  <a:pos x="50077" y="58405"/>
                </a:cxn>
                <a:cxn ang="0">
                  <a:pos x="50077" y="5595"/>
                </a:cxn>
                <a:cxn ang="0">
                  <a:pos x="50076" y="5595"/>
                </a:cxn>
                <a:cxn ang="0">
                  <a:pos x="50077" y="5595"/>
                </a:cxn>
              </a:cxnLst>
              <a:rect l="T13" t="T15" r="T17" b="T19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latin typeface="Arial" charset="0"/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C241AF7-B4E2-474E-89D8-831E90D6A1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6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1.xml"/><Relationship Id="rId4" Type="http://schemas.openxmlformats.org/officeDocument/2006/relationships/slide" Target="slide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143248"/>
            <a:ext cx="9144000" cy="2525273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</a:rPr>
              <a:t>Planejamento da Produção</a:t>
            </a:r>
            <a:r>
              <a:rPr lang="pt-BR" sz="2800" b="1" dirty="0">
                <a:solidFill>
                  <a:srgbClr val="FF0000"/>
                </a:solidFill>
              </a:rPr>
              <a:t/>
            </a:r>
            <a:br>
              <a:rPr lang="pt-BR" sz="2800" b="1" dirty="0">
                <a:solidFill>
                  <a:srgbClr val="FF0000"/>
                </a:solidFill>
              </a:rPr>
            </a:br>
            <a:r>
              <a:rPr lang="pt-BR" sz="2800" b="1" dirty="0">
                <a:solidFill>
                  <a:srgbClr val="FF0000"/>
                </a:solidFill>
              </a:rPr>
              <a:t> </a:t>
            </a:r>
            <a:br>
              <a:rPr lang="pt-BR" sz="2800" b="1" dirty="0">
                <a:solidFill>
                  <a:srgbClr val="FF0000"/>
                </a:solidFill>
              </a:rPr>
            </a:br>
            <a:r>
              <a:rPr lang="pt-BR" sz="2800" b="1" dirty="0">
                <a:solidFill>
                  <a:srgbClr val="FF0000"/>
                </a:solidFill>
              </a:rPr>
              <a:t>Prof. Dr. Edgar G. F. de Beauclair </a:t>
            </a:r>
            <a:r>
              <a:rPr lang="pt-BR" sz="2400" b="1" dirty="0">
                <a:solidFill>
                  <a:srgbClr val="FF0000"/>
                </a:solidFill>
              </a:rPr>
              <a:t/>
            </a:r>
            <a:br>
              <a:rPr lang="pt-BR" sz="2400" b="1" dirty="0">
                <a:solidFill>
                  <a:srgbClr val="FF0000"/>
                </a:solidFill>
              </a:rPr>
            </a:br>
            <a:r>
              <a:rPr lang="pt-BR" sz="2400" b="1" dirty="0">
                <a:solidFill>
                  <a:srgbClr val="FF0000"/>
                </a:solidFill>
              </a:rPr>
              <a:t>edgar.beauclair@usp.br</a:t>
            </a:r>
            <a:r>
              <a:rPr lang="pt-BR" sz="2800" b="1" dirty="0">
                <a:solidFill>
                  <a:srgbClr val="FF0000"/>
                </a:solidFill>
              </a:rPr>
              <a:t/>
            </a:r>
            <a:br>
              <a:rPr lang="pt-BR" sz="2800" b="1" dirty="0">
                <a:solidFill>
                  <a:srgbClr val="FF0000"/>
                </a:solidFill>
              </a:rPr>
            </a:br>
            <a:r>
              <a:rPr lang="pt-BR" sz="2800" b="1" dirty="0">
                <a:solidFill>
                  <a:srgbClr val="FF0000"/>
                </a:solidFill>
              </a:rPr>
              <a:t> </a:t>
            </a:r>
            <a:r>
              <a:rPr lang="pt-BR" b="1" dirty="0">
                <a:solidFill>
                  <a:srgbClr val="FF0000"/>
                </a:solidFill>
              </a:rPr>
              <a:t/>
            </a:r>
            <a:br>
              <a:rPr lang="pt-BR" b="1" dirty="0">
                <a:solidFill>
                  <a:srgbClr val="FF0000"/>
                </a:solidFill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infoescola.com/wp-content/uploads/2010/04/cana-de-a%C3%A7uca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01"/>
            <a:ext cx="2932940" cy="205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codebate.com.br/foto/can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14883"/>
            <a:ext cx="2968855" cy="21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.bp.blogspot.com/_nQY_cbanfEg/TJi8SFfCf0I/AAAAAAAAGww/AgEY1xDFogE/s1600/Colheita+de+cana+de+a%C3%A7ucar+21-09-10+s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152" y="-31023"/>
            <a:ext cx="3140848" cy="210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03.olx.com.br/ui/9/68/55/1288793722_134646355_2-Curso-Online-Cultivo-da-cana-de-acucar-Vitoria-12887937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40" y="1"/>
            <a:ext cx="3087336" cy="20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w2.google.com/mw-panoramio/photos/small/52203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55" y="4714883"/>
            <a:ext cx="3087336" cy="21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tribunahoje.com/vgmidia/imagens/5756_ext_arquiv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76" y="4714883"/>
            <a:ext cx="3123724" cy="221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12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PEST - TECNOLÓGICOS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Mudanças na tecnologia de produção</a:t>
            </a:r>
          </a:p>
          <a:p>
            <a:pPr lvl="1"/>
            <a:r>
              <a:rPr lang="pt-BR" dirty="0"/>
              <a:t>Inovação</a:t>
            </a:r>
          </a:p>
          <a:p>
            <a:pPr lvl="1"/>
            <a:r>
              <a:rPr lang="pt-BR" dirty="0"/>
              <a:t>Pesquisa &amp; desenvolvimento</a:t>
            </a:r>
          </a:p>
          <a:p>
            <a:pPr lvl="1"/>
            <a:r>
              <a:rPr lang="pt-BR" dirty="0"/>
              <a:t>Automação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CUSTOS e QUALIDADE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71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PESTAL - AMBIENTAIS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Impactos ao meio ambiente em todo ciclo produtivo</a:t>
            </a:r>
          </a:p>
          <a:p>
            <a:r>
              <a:rPr lang="pt-BR" dirty="0"/>
              <a:t>Sustentabilidade</a:t>
            </a:r>
          </a:p>
          <a:p>
            <a:r>
              <a:rPr lang="pt-BR" dirty="0"/>
              <a:t>Aspectos ecológicos e ambientais</a:t>
            </a:r>
          </a:p>
          <a:p>
            <a:r>
              <a:rPr lang="pt-BR" dirty="0"/>
              <a:t>Mudanças climáticas afetam agronegócio</a:t>
            </a:r>
          </a:p>
          <a:p>
            <a:endParaRPr lang="pt-BR" dirty="0"/>
          </a:p>
          <a:p>
            <a:r>
              <a:rPr lang="pt-BR" dirty="0"/>
              <a:t>Pode ser incluído nas avaliações anteriores 	</a:t>
            </a:r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71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PESTAL - LEGAIS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Enquadramento legal da atividade e sua regulamentação</a:t>
            </a:r>
          </a:p>
          <a:p>
            <a:pPr lvl="1"/>
            <a:r>
              <a:rPr lang="pt-BR" dirty="0"/>
              <a:t>Direito do consumidor</a:t>
            </a:r>
          </a:p>
          <a:p>
            <a:pPr lvl="1"/>
            <a:r>
              <a:rPr lang="pt-BR" dirty="0"/>
              <a:t>Direito da concorrência</a:t>
            </a:r>
          </a:p>
          <a:p>
            <a:pPr lvl="1"/>
            <a:r>
              <a:rPr lang="pt-BR" dirty="0"/>
              <a:t>Direito do trabalho</a:t>
            </a:r>
          </a:p>
          <a:p>
            <a:pPr lvl="1"/>
            <a:r>
              <a:rPr lang="pt-BR" dirty="0"/>
              <a:t>Regulamentação setorial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Pode ser incluído nas </a:t>
            </a:r>
            <a:r>
              <a:rPr lang="pt-BR"/>
              <a:t>avaliações anteriores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396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sz="2000" b="1" dirty="0">
                <a:solidFill>
                  <a:srgbClr val="FF0000"/>
                </a:solidFill>
              </a:rPr>
              <a:t>trong</a:t>
            </a:r>
            <a:r>
              <a:rPr lang="en-US" b="1" dirty="0">
                <a:solidFill>
                  <a:srgbClr val="FF0000"/>
                </a:solidFill>
              </a:rPr>
              <a:t> W</a:t>
            </a:r>
            <a:r>
              <a:rPr lang="en-US" sz="2000" b="1" dirty="0">
                <a:solidFill>
                  <a:srgbClr val="FF0000"/>
                </a:solidFill>
              </a:rPr>
              <a:t>eak</a:t>
            </a:r>
            <a:r>
              <a:rPr lang="en-US" b="1" dirty="0">
                <a:solidFill>
                  <a:srgbClr val="FF0000"/>
                </a:solidFill>
              </a:rPr>
              <a:t> O</a:t>
            </a:r>
            <a:r>
              <a:rPr lang="en-US" sz="2000" b="1" dirty="0">
                <a:solidFill>
                  <a:srgbClr val="FF0000"/>
                </a:solidFill>
              </a:rPr>
              <a:t>pportunity</a:t>
            </a:r>
            <a:r>
              <a:rPr lang="en-US" b="1" dirty="0">
                <a:solidFill>
                  <a:srgbClr val="FF0000"/>
                </a:solidFill>
              </a:rPr>
              <a:t> T</a:t>
            </a:r>
            <a:r>
              <a:rPr lang="en-US" sz="2000" b="1" dirty="0">
                <a:solidFill>
                  <a:srgbClr val="FF0000"/>
                </a:solidFill>
              </a:rPr>
              <a:t>hreat -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dirty="0">
                <a:solidFill>
                  <a:schemeClr val="accent1"/>
                </a:solidFill>
              </a:rPr>
              <a:t>Análise do Negócio</a:t>
            </a:r>
          </a:p>
          <a:p>
            <a:pPr eaLnBrk="1" hangingPunct="1">
              <a:buFontTx/>
              <a:buNone/>
            </a:pPr>
            <a:endParaRPr lang="pt-BR" dirty="0"/>
          </a:p>
          <a:p>
            <a:pPr eaLnBrk="1" hangingPunct="1">
              <a:buFontTx/>
              <a:buNone/>
            </a:pPr>
            <a:endParaRPr lang="pt-BR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962400" y="26670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pt-BR"/>
              <a:t> Pontos Fortes</a:t>
            </a:r>
          </a:p>
          <a:p>
            <a:pPr algn="ctr"/>
            <a:r>
              <a:rPr lang="pt-BR"/>
              <a:t>( S )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447800" y="3886200"/>
            <a:ext cx="2057400" cy="1143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pt-BR"/>
              <a:t> Oportunidades</a:t>
            </a:r>
          </a:p>
          <a:p>
            <a:pPr algn="ctr"/>
            <a:r>
              <a:rPr lang="pt-BR"/>
              <a:t>( O )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324600" y="3810000"/>
            <a:ext cx="1981200" cy="1143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pt-BR"/>
              <a:t> Ameaças</a:t>
            </a:r>
          </a:p>
          <a:p>
            <a:pPr algn="ctr"/>
            <a:r>
              <a:rPr lang="pt-BR"/>
              <a:t>( T )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886200" y="5105400"/>
            <a:ext cx="20574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pt-BR"/>
              <a:t> Pontos Fracos</a:t>
            </a:r>
          </a:p>
          <a:p>
            <a:pPr algn="ctr"/>
            <a:r>
              <a:rPr lang="pt-BR"/>
              <a:t>( W )</a:t>
            </a:r>
          </a:p>
        </p:txBody>
      </p:sp>
    </p:spTree>
    <p:extLst>
      <p:ext uri="{BB962C8B-B14F-4D97-AF65-F5344CB8AC3E}">
        <p14:creationId xmlns:p14="http://schemas.microsoft.com/office/powerpoint/2010/main" val="28624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7" grpId="0" build="p" autoUpdateAnimBg="0"/>
      <p:bldP spid="1028" grpId="0" animBg="1" autoUpdateAnimBg="0"/>
      <p:bldP spid="1029" grpId="0" animBg="1" autoUpdateAnimBg="0"/>
      <p:bldP spid="1030" grpId="0" animBg="1" autoUpdateAnimBg="0"/>
      <p:bldP spid="103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5</a:t>
            </a:r>
            <a:r>
              <a:rPr lang="pt-BR" sz="3600" b="1" dirty="0">
                <a:solidFill>
                  <a:srgbClr val="FF0000"/>
                </a:solidFill>
              </a:rPr>
              <a:t>   Forças    (Porter)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6792"/>
            <a:ext cx="7772400" cy="5301208"/>
          </a:xfrm>
        </p:spPr>
        <p:txBody>
          <a:bodyPr/>
          <a:lstStyle/>
          <a:p>
            <a:pPr>
              <a:buFontTx/>
              <a:buNone/>
            </a:pPr>
            <a:r>
              <a:rPr lang="pt-BR" b="1" dirty="0">
                <a:solidFill>
                  <a:schemeClr val="accent1"/>
                </a:solidFill>
              </a:rPr>
              <a:t>Análise do Negócio</a:t>
            </a:r>
          </a:p>
          <a:p>
            <a:pPr>
              <a:buFontTx/>
              <a:buNone/>
            </a:pPr>
            <a:endParaRPr lang="pt-BR" dirty="0"/>
          </a:p>
          <a:p>
            <a:pPr>
              <a:buFontTx/>
              <a:buNone/>
            </a:pPr>
            <a:endParaRPr lang="pt-BR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038600" y="2209800"/>
            <a:ext cx="2438400" cy="1371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pt-BR"/>
              <a:t>Ameaças de </a:t>
            </a:r>
          </a:p>
          <a:p>
            <a:pPr algn="ctr"/>
            <a:r>
              <a:rPr lang="pt-BR"/>
              <a:t>Novos Entrantes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038600" y="3657600"/>
            <a:ext cx="2438400" cy="1371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pt-BR"/>
              <a:t> Concorrência</a:t>
            </a:r>
          </a:p>
          <a:p>
            <a:pPr algn="ctr"/>
            <a:r>
              <a:rPr lang="pt-BR"/>
              <a:t>Existentes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6553200" y="3657600"/>
            <a:ext cx="2438400" cy="1371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pt-BR"/>
              <a:t> Poder de Barganha</a:t>
            </a:r>
          </a:p>
          <a:p>
            <a:pPr algn="ctr"/>
            <a:r>
              <a:rPr lang="pt-BR"/>
              <a:t>Clientes</a:t>
            </a:r>
          </a:p>
          <a:p>
            <a:pPr algn="ctr"/>
            <a:r>
              <a:rPr lang="pt-BR"/>
              <a:t>Consumidores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3657600"/>
            <a:ext cx="2438400" cy="1371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pt-BR"/>
              <a:t>Poder de Barganha</a:t>
            </a:r>
          </a:p>
          <a:p>
            <a:pPr algn="ctr"/>
            <a:r>
              <a:rPr lang="pt-BR"/>
              <a:t>Fornecedores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4038600" y="5105400"/>
            <a:ext cx="2438400" cy="1371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pt-BR"/>
              <a:t> Ameaça de </a:t>
            </a:r>
          </a:p>
          <a:p>
            <a:pPr algn="ctr"/>
            <a:r>
              <a:rPr lang="pt-BR"/>
              <a:t>Substitutos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build="p" autoUpdateAnimBg="0"/>
      <p:bldP spid="5124" grpId="0" animBg="1" autoUpdateAnimBg="0"/>
      <p:bldP spid="5129" grpId="0" animBg="1" autoUpdateAnimBg="0"/>
      <p:bldP spid="5130" grpId="0" animBg="1" autoUpdateAnimBg="0"/>
      <p:bldP spid="5131" grpId="0" animBg="1" autoUpdateAnimBg="0"/>
      <p:bldP spid="5132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Estratégia Competitiva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r>
              <a:rPr lang="pt-BR" b="1" dirty="0">
                <a:solidFill>
                  <a:schemeClr val="accent1"/>
                </a:solidFill>
              </a:rPr>
              <a:t>Modelo Michael Porter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043608" y="3048000"/>
            <a:ext cx="3452192" cy="1371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kumimoji="1" lang="pt-BR" sz="2800" i="1" dirty="0"/>
          </a:p>
          <a:p>
            <a:pPr algn="ctr" eaLnBrk="0" hangingPunct="0"/>
            <a:r>
              <a:rPr kumimoji="1" lang="pt-BR" sz="2800" i="1" dirty="0"/>
              <a:t>Segmento Amplo</a:t>
            </a:r>
          </a:p>
          <a:p>
            <a:pPr algn="ctr" eaLnBrk="0" hangingPunct="0"/>
            <a:r>
              <a:rPr kumimoji="1" lang="pt-BR" sz="2800" i="1" dirty="0"/>
              <a:t>Baixo Custo</a:t>
            </a:r>
          </a:p>
          <a:p>
            <a:pPr algn="ctr" eaLnBrk="0" hangingPunct="0"/>
            <a:endParaRPr kumimoji="1" lang="es-ES" sz="2800" i="1" dirty="0">
              <a:solidFill>
                <a:srgbClr val="CCFFFF"/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043608" y="4724400"/>
            <a:ext cx="3452192" cy="1447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kumimoji="1" lang="pt-BR" sz="2800" i="1" dirty="0"/>
          </a:p>
          <a:p>
            <a:pPr algn="ctr" eaLnBrk="0" hangingPunct="0"/>
            <a:r>
              <a:rPr kumimoji="1" lang="pt-BR" sz="2800" i="1" dirty="0"/>
              <a:t>Segmento Restrito</a:t>
            </a:r>
          </a:p>
          <a:p>
            <a:pPr algn="ctr" eaLnBrk="0" hangingPunct="0"/>
            <a:r>
              <a:rPr kumimoji="1" lang="pt-BR" sz="2800" i="1" dirty="0"/>
              <a:t>Baixo Custo</a:t>
            </a:r>
          </a:p>
          <a:p>
            <a:pPr algn="ctr" eaLnBrk="0" hangingPunct="0"/>
            <a:endParaRPr kumimoji="1" lang="es-ES" sz="2800" i="1" dirty="0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076056" y="4724400"/>
            <a:ext cx="3384376" cy="1447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kumimoji="1" lang="pt-BR" sz="2800" i="1" dirty="0"/>
          </a:p>
          <a:p>
            <a:pPr algn="ctr" eaLnBrk="0" hangingPunct="0"/>
            <a:r>
              <a:rPr kumimoji="1" lang="pt-BR" sz="2800" i="1" dirty="0"/>
              <a:t>Segmento Restrito</a:t>
            </a:r>
          </a:p>
          <a:p>
            <a:pPr algn="ctr" eaLnBrk="0" hangingPunct="0"/>
            <a:r>
              <a:rPr kumimoji="1" lang="pt-BR" sz="2800" i="1" dirty="0"/>
              <a:t>Diferenciação</a:t>
            </a:r>
          </a:p>
          <a:p>
            <a:pPr algn="ctr" eaLnBrk="0" hangingPunct="0"/>
            <a:endParaRPr kumimoji="1" lang="es-ES" sz="2800" i="1" dirty="0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076056" y="3068960"/>
            <a:ext cx="3384376" cy="135064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kumimoji="1" lang="pt-BR" sz="2800" i="1" dirty="0"/>
          </a:p>
          <a:p>
            <a:pPr algn="ctr" eaLnBrk="0" hangingPunct="0"/>
            <a:r>
              <a:rPr kumimoji="1" lang="pt-BR" sz="2800" i="1" dirty="0"/>
              <a:t>Segmento Amplo</a:t>
            </a:r>
          </a:p>
          <a:p>
            <a:pPr algn="ctr" eaLnBrk="0" hangingPunct="0"/>
            <a:r>
              <a:rPr kumimoji="1" lang="pt-BR" sz="2800" i="1" dirty="0"/>
              <a:t>Diferenciação</a:t>
            </a:r>
          </a:p>
          <a:p>
            <a:pPr algn="ctr" eaLnBrk="0" hangingPunct="0"/>
            <a:endParaRPr kumimoji="1" lang="es-ES" sz="2800" i="1" dirty="0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utoUpdateAnimBg="0"/>
      <p:bldP spid="9225" grpId="0" build="p" autoUpdateAnimBg="0"/>
      <p:bldP spid="9220" grpId="0" animBg="1" autoUpdateAnimBg="0"/>
      <p:bldP spid="9221" grpId="0" animBg="1" autoUpdateAnimBg="0"/>
      <p:bldP spid="9222" grpId="0" animBg="1" autoUpdateAnimBg="0"/>
      <p:bldP spid="922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 descr="C:\Meus documentos\Minhas imagens\cana.jpg"/>
          <p:cNvSpPr>
            <a:spLocks noChangeShapeType="1"/>
          </p:cNvSpPr>
          <p:nvPr/>
        </p:nvSpPr>
        <p:spPr bwMode="auto">
          <a:xfrm>
            <a:off x="1066800" y="1295400"/>
            <a:ext cx="6781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3316" name="Rectangle 4" descr="C:\Meus documentos\Minhas imagens\cana.jpg"/>
          <p:cNvSpPr>
            <a:spLocks noChangeArrowheads="1"/>
          </p:cNvSpPr>
          <p:nvPr/>
        </p:nvSpPr>
        <p:spPr bwMode="auto">
          <a:xfrm>
            <a:off x="1403648" y="228600"/>
            <a:ext cx="53019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4400" b="1" dirty="0">
                <a:solidFill>
                  <a:srgbClr val="003300"/>
                </a:solidFill>
              </a:rPr>
              <a:t>Planejamento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75656" y="16288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Como fazer um Planejamento Estratégico?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304800" y="6400800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sz="1600"/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0" y="2209800"/>
            <a:ext cx="2286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/>
              <a:t>Identificação e diagnóstico dos problemas</a:t>
            </a: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0" y="2971800"/>
            <a:ext cx="2286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/>
              <a:t>Geração de soluções alternativas</a:t>
            </a: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0" y="3657600"/>
            <a:ext cx="2286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/>
              <a:t>Avaliação das melhores alternativas</a:t>
            </a:r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0" y="43434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/>
              <a:t>ESCOLHAS</a:t>
            </a: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0" y="51816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/>
              <a:t>Implementar</a:t>
            </a: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0" y="59436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/>
              <a:t>Avaliar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28600" y="2209800"/>
            <a:ext cx="8610600" cy="4024313"/>
            <a:chOff x="144" y="1392"/>
            <a:chExt cx="5424" cy="2535"/>
          </a:xfrm>
        </p:grpSpPr>
        <p:sp>
          <p:nvSpPr>
            <p:cNvPr id="13351" name="Rectangle 39"/>
            <p:cNvSpPr>
              <a:spLocks noChangeArrowheads="1"/>
            </p:cNvSpPr>
            <p:nvPr/>
          </p:nvSpPr>
          <p:spPr bwMode="auto">
            <a:xfrm>
              <a:off x="144" y="2688"/>
              <a:ext cx="537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2016" y="1392"/>
              <a:ext cx="145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dirty="0">
                  <a:solidFill>
                    <a:schemeClr val="tx2"/>
                  </a:solidFill>
                </a:rPr>
                <a:t>Análise situacional</a:t>
              </a: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1680" y="1872"/>
              <a:ext cx="211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dirty="0">
                  <a:solidFill>
                    <a:schemeClr val="tx2"/>
                  </a:solidFill>
                </a:rPr>
                <a:t>Objetivos e Planos Alternativos</a:t>
              </a:r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1776" y="2304"/>
              <a:ext cx="206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dirty="0">
                  <a:solidFill>
                    <a:schemeClr val="tx2"/>
                  </a:solidFill>
                </a:rPr>
                <a:t>Avaliação de metas e planos</a:t>
              </a: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1920" y="2659"/>
              <a:ext cx="173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dirty="0"/>
                <a:t>Seleção de metas e planos</a:t>
              </a: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2208" y="3216"/>
              <a:ext cx="17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dirty="0">
                  <a:solidFill>
                    <a:schemeClr val="tx2"/>
                  </a:solidFill>
                </a:rPr>
                <a:t>Implementação</a:t>
              </a:r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1872" y="3696"/>
              <a:ext cx="20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dirty="0">
                  <a:solidFill>
                    <a:schemeClr val="tx2"/>
                  </a:solidFill>
                </a:rPr>
                <a:t>Monitoramento e controle</a:t>
              </a:r>
            </a:p>
          </p:txBody>
        </p:sp>
        <p:sp>
          <p:nvSpPr>
            <p:cNvPr id="13330" name="Line 18"/>
            <p:cNvSpPr>
              <a:spLocks noChangeShapeType="1"/>
            </p:cNvSpPr>
            <p:nvPr/>
          </p:nvSpPr>
          <p:spPr bwMode="auto">
            <a:xfrm flipH="1">
              <a:off x="1536" y="148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>
              <a:off x="3470" y="1480"/>
              <a:ext cx="370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33" name="Text Box 21"/>
            <p:cNvSpPr txBox="1">
              <a:spLocks noChangeArrowheads="1"/>
            </p:cNvSpPr>
            <p:nvPr/>
          </p:nvSpPr>
          <p:spPr bwMode="auto">
            <a:xfrm>
              <a:off x="3888" y="1392"/>
              <a:ext cx="168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/>
                <a:t>Determinação de seus ptos fortes e fracos </a:t>
              </a:r>
              <a:r>
                <a:rPr lang="pt-BR" sz="1400">
                  <a:sym typeface="Wingdings" pitchFamily="2" charset="2"/>
                </a:rPr>
                <a:t> missão</a:t>
              </a:r>
              <a:endParaRPr lang="pt-BR" sz="1400"/>
            </a:p>
          </p:txBody>
        </p:sp>
        <p:sp>
          <p:nvSpPr>
            <p:cNvPr id="13334" name="Line 22"/>
            <p:cNvSpPr>
              <a:spLocks noChangeShapeType="1"/>
            </p:cNvSpPr>
            <p:nvPr/>
          </p:nvSpPr>
          <p:spPr bwMode="auto">
            <a:xfrm>
              <a:off x="3648" y="20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35" name="Text Box 23"/>
            <p:cNvSpPr txBox="1">
              <a:spLocks noChangeArrowheads="1"/>
            </p:cNvSpPr>
            <p:nvPr/>
          </p:nvSpPr>
          <p:spPr bwMode="auto">
            <a:xfrm>
              <a:off x="3888" y="1872"/>
              <a:ext cx="16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/>
                <a:t>Alvos a serem atingidos</a:t>
              </a:r>
            </a:p>
          </p:txBody>
        </p:sp>
        <p:sp>
          <p:nvSpPr>
            <p:cNvPr id="13336" name="Line 24"/>
            <p:cNvSpPr>
              <a:spLocks noChangeShapeType="1"/>
            </p:cNvSpPr>
            <p:nvPr/>
          </p:nvSpPr>
          <p:spPr bwMode="auto">
            <a:xfrm>
              <a:off x="3552" y="24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37" name="Text Box 25"/>
            <p:cNvSpPr txBox="1">
              <a:spLocks noChangeArrowheads="1"/>
            </p:cNvSpPr>
            <p:nvPr/>
          </p:nvSpPr>
          <p:spPr bwMode="auto">
            <a:xfrm>
              <a:off x="3888" y="2304"/>
              <a:ext cx="16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/>
                <a:t>Como  atingir os alvos?</a:t>
              </a:r>
            </a:p>
          </p:txBody>
        </p:sp>
        <p:sp>
          <p:nvSpPr>
            <p:cNvPr id="13338" name="Line 26"/>
            <p:cNvSpPr>
              <a:spLocks noChangeShapeType="1"/>
            </p:cNvSpPr>
            <p:nvPr/>
          </p:nvSpPr>
          <p:spPr bwMode="auto">
            <a:xfrm>
              <a:off x="3504" y="288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39" name="Text Box 27"/>
            <p:cNvSpPr txBox="1">
              <a:spLocks noChangeArrowheads="1"/>
            </p:cNvSpPr>
            <p:nvPr/>
          </p:nvSpPr>
          <p:spPr bwMode="auto">
            <a:xfrm>
              <a:off x="3888" y="2784"/>
              <a:ext cx="16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/>
                <a:t>CENÁRIOS</a:t>
              </a:r>
            </a:p>
          </p:txBody>
        </p:sp>
        <p:sp>
          <p:nvSpPr>
            <p:cNvPr id="13342" name="Line 30"/>
            <p:cNvSpPr>
              <a:spLocks noChangeShapeType="1"/>
            </p:cNvSpPr>
            <p:nvPr/>
          </p:nvSpPr>
          <p:spPr bwMode="auto">
            <a:xfrm flipH="1">
              <a:off x="1536" y="19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44" name="Line 32"/>
            <p:cNvSpPr>
              <a:spLocks noChangeShapeType="1"/>
            </p:cNvSpPr>
            <p:nvPr/>
          </p:nvSpPr>
          <p:spPr bwMode="auto">
            <a:xfrm flipH="1">
              <a:off x="1536" y="24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46" name="Line 34"/>
            <p:cNvSpPr>
              <a:spLocks noChangeShapeType="1"/>
            </p:cNvSpPr>
            <p:nvPr/>
          </p:nvSpPr>
          <p:spPr bwMode="auto">
            <a:xfrm flipH="1">
              <a:off x="1536" y="283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48" name="Line 36"/>
            <p:cNvSpPr>
              <a:spLocks noChangeShapeType="1"/>
            </p:cNvSpPr>
            <p:nvPr/>
          </p:nvSpPr>
          <p:spPr bwMode="auto">
            <a:xfrm flipH="1">
              <a:off x="1536" y="336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52" name="Line 40"/>
            <p:cNvSpPr>
              <a:spLocks noChangeShapeType="1"/>
            </p:cNvSpPr>
            <p:nvPr/>
          </p:nvSpPr>
          <p:spPr bwMode="auto">
            <a:xfrm>
              <a:off x="2592" y="163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53" name="Line 41"/>
            <p:cNvSpPr>
              <a:spLocks noChangeShapeType="1"/>
            </p:cNvSpPr>
            <p:nvPr/>
          </p:nvSpPr>
          <p:spPr bwMode="auto">
            <a:xfrm>
              <a:off x="2592" y="211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54" name="Line 42"/>
            <p:cNvSpPr>
              <a:spLocks noChangeShapeType="1"/>
            </p:cNvSpPr>
            <p:nvPr/>
          </p:nvSpPr>
          <p:spPr bwMode="auto">
            <a:xfrm>
              <a:off x="2592" y="249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55" name="Line 43"/>
            <p:cNvSpPr>
              <a:spLocks noChangeShapeType="1"/>
            </p:cNvSpPr>
            <p:nvPr/>
          </p:nvSpPr>
          <p:spPr bwMode="auto">
            <a:xfrm>
              <a:off x="2592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56" name="Line 44"/>
            <p:cNvSpPr>
              <a:spLocks noChangeShapeType="1"/>
            </p:cNvSpPr>
            <p:nvPr/>
          </p:nvSpPr>
          <p:spPr bwMode="auto">
            <a:xfrm>
              <a:off x="2592" y="307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0748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BIBLIOGRAFIA RECOMENDADA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27213"/>
            <a:ext cx="8215312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/>
              <a:t>Gerência agrícola em destilarias de álcool.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/>
              <a:t>Coord: CAETANO BRUGNARO &amp;                	    ROBERTO SBRAGIA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/>
              <a:t>IAA / PLANALSUCAR.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/>
              <a:t>Superintendência Geral, Piracicaba, SP.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/>
              <a:t>2. ed. Piracicaba, 1986. 210 p.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/>
              <a:t>Coleção PLANALSUCAR, 1.</a:t>
            </a:r>
          </a:p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1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80975"/>
            <a:ext cx="7561262" cy="656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35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7632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4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C:\Meus documentos\Minhas imagens\cana.jpg"/>
          <p:cNvSpPr>
            <a:spLocks noChangeArrowheads="1"/>
          </p:cNvSpPr>
          <p:nvPr/>
        </p:nvSpPr>
        <p:spPr bwMode="auto">
          <a:xfrm>
            <a:off x="2667000" y="228600"/>
            <a:ext cx="403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4400" b="1">
                <a:solidFill>
                  <a:srgbClr val="003300"/>
                </a:solidFill>
              </a:rPr>
              <a:t>Planejar</a:t>
            </a:r>
          </a:p>
        </p:txBody>
      </p:sp>
      <p:sp>
        <p:nvSpPr>
          <p:cNvPr id="8195" name="Line 3" descr="C:\Meus documentos\Minhas imagens\cana.jpg"/>
          <p:cNvSpPr>
            <a:spLocks noChangeShapeType="1"/>
          </p:cNvSpPr>
          <p:nvPr/>
        </p:nvSpPr>
        <p:spPr bwMode="auto">
          <a:xfrm>
            <a:off x="1066800" y="1295400"/>
            <a:ext cx="6781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428728" y="1714488"/>
            <a:ext cx="6553200" cy="3046988"/>
          </a:xfrm>
          <a:prstGeom prst="rect">
            <a:avLst/>
          </a:prstGeom>
          <a:solidFill>
            <a:srgbClr val="00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dirty="0">
                <a:solidFill>
                  <a:schemeClr val="bg1"/>
                </a:solidFill>
              </a:rPr>
              <a:t>É especificar os objetivos a serem atingidos e decidir antecipadamente as ações  apropriadas que devem ser executadas para atingir esses objetivos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257800" y="50292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/>
              <a:t>(Bateman &amp; Snell, 1998)</a:t>
            </a:r>
          </a:p>
        </p:txBody>
      </p:sp>
      <p:sp>
        <p:nvSpPr>
          <p:cNvPr id="8200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9436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447800" y="4648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115616" y="5445224"/>
            <a:ext cx="540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Provê um mapa claro, de circunstâncias únicas e mutantes,  para TODOS os indivíduos e unidades de trabalho. </a:t>
            </a:r>
            <a:r>
              <a:rPr lang="pt-BR" b="1" dirty="0"/>
              <a:t>OPERACIONAL – GESTÃO DA PRODUÇÃO</a:t>
            </a:r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31692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8243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8243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3375"/>
            <a:ext cx="817245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8101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7463"/>
            <a:ext cx="817245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-30163"/>
            <a:ext cx="824388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817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950" y="0"/>
            <a:ext cx="8147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73025"/>
            <a:ext cx="74168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Jaque2012\Estágio\Beauclair\tabela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00"/>
            <a:ext cx="6769100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/>
            <a:r>
              <a:rPr lang="pt-BR" b="1">
                <a:solidFill>
                  <a:srgbClr val="FF0000"/>
                </a:solidFill>
              </a:rPr>
              <a:t>Gestão Estratégica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412776"/>
            <a:ext cx="7313612" cy="511256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pt-BR" dirty="0"/>
          </a:p>
          <a:p>
            <a:pPr algn="ctr" eaLnBrk="1" hangingPunct="1">
              <a:buFontTx/>
              <a:buNone/>
            </a:pPr>
            <a:r>
              <a:rPr lang="pt-BR" sz="4000" b="1" dirty="0">
                <a:solidFill>
                  <a:schemeClr val="accent1"/>
                </a:solidFill>
              </a:rPr>
              <a:t>Gestão: processo </a:t>
            </a:r>
          </a:p>
          <a:p>
            <a:pPr algn="ctr" eaLnBrk="1" hangingPunct="1">
              <a:buFontTx/>
              <a:buNone/>
            </a:pPr>
            <a:r>
              <a:rPr lang="pt-BR" sz="4000" b="1" dirty="0">
                <a:solidFill>
                  <a:schemeClr val="accent1"/>
                </a:solidFill>
              </a:rPr>
              <a:t>de execução contínua</a:t>
            </a:r>
          </a:p>
          <a:p>
            <a:pPr algn="ctr" eaLnBrk="1" hangingPunct="1">
              <a:buFontTx/>
              <a:buNone/>
            </a:pPr>
            <a:endParaRPr lang="pt-BR" sz="4000" b="1" dirty="0">
              <a:solidFill>
                <a:schemeClr val="accent1"/>
              </a:solidFill>
            </a:endParaRPr>
          </a:p>
          <a:p>
            <a:pPr algn="ctr" eaLnBrk="1" hangingPunct="1">
              <a:buFontTx/>
              <a:buNone/>
            </a:pPr>
            <a:r>
              <a:rPr lang="pt-BR" sz="4000" b="1" dirty="0">
                <a:solidFill>
                  <a:schemeClr val="accent1"/>
                </a:solidFill>
              </a:rPr>
              <a:t>Ameniza adversidades</a:t>
            </a:r>
          </a:p>
          <a:p>
            <a:pPr algn="ctr" eaLnBrk="1" hangingPunct="1">
              <a:buFontTx/>
              <a:buNone/>
            </a:pPr>
            <a:endParaRPr lang="pt-BR" sz="4000" b="1" dirty="0">
              <a:solidFill>
                <a:schemeClr val="accent1"/>
              </a:solidFill>
            </a:endParaRPr>
          </a:p>
          <a:p>
            <a:pPr algn="ctr" eaLnBrk="1" hangingPunct="1">
              <a:buFontTx/>
              <a:buNone/>
            </a:pPr>
            <a:r>
              <a:rPr lang="pt-BR" sz="4000" b="1" dirty="0">
                <a:solidFill>
                  <a:schemeClr val="accent1"/>
                </a:solidFill>
              </a:rPr>
              <a:t>Explora oportunidades</a:t>
            </a:r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88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  <p:bldP spid="1843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Jaque2012\Estágio\Beauclair\tabela1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5472113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04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Jaque2012\Estágio\Beauclair\tabela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6192838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4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817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94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6525"/>
            <a:ext cx="7705725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4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LAVOURA EM EQUILÍBRIO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944506"/>
              </p:ext>
            </p:extLst>
          </p:nvPr>
        </p:nvGraphicFramePr>
        <p:xfrm>
          <a:off x="457200" y="1600200"/>
          <a:ext cx="8435280" cy="467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48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827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827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492.000,00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827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827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377.200,00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827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332.100,00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4827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299.300,00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4827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66,00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2050,00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135.300,00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4827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TOTAL;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26.650,00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2.045.900,00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851920" y="6453336"/>
            <a:ext cx="446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LAVOURA EM EQUILÍBRIO – </a:t>
            </a:r>
            <a:r>
              <a:rPr lang="en-US" sz="3200" dirty="0"/>
              <a:t>COM PRODUÇÃO DE MUDAS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501618"/>
              </p:ext>
            </p:extLst>
          </p:nvPr>
        </p:nvGraphicFramePr>
        <p:xfrm>
          <a:off x="457200" y="1600201"/>
          <a:ext cx="8435280" cy="4655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0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96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86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586,00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3514,00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421.680,00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377.200,00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332.100,00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299.300,00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66,00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2050,00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135.300,00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72731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r>
                        <a:rPr lang="en-US" sz="2000" b="1" baseline="0" dirty="0"/>
                        <a:t> 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78,5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26.064,00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2.045.900,00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0239">
                <a:tc>
                  <a:txBody>
                    <a:bodyPr/>
                    <a:lstStyle/>
                    <a:p>
                      <a:r>
                        <a:rPr lang="en-US" sz="2000" b="1" dirty="0"/>
                        <a:t>AREA 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76,8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26.650,00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827584" y="638132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1o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928155"/>
              </p:ext>
            </p:extLst>
          </p:nvPr>
        </p:nvGraphicFramePr>
        <p:xfrm>
          <a:off x="457199" y="1600200"/>
          <a:ext cx="8226425" cy="4565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34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98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66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04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419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1071,43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331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7500,00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0419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0419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0419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0419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0419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0419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0419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r>
                        <a:rPr lang="en-US" sz="2000" b="1" baseline="0" dirty="0"/>
                        <a:t> 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8571,43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83568" y="6381328"/>
            <a:ext cx="762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2o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19034"/>
              </p:ext>
            </p:extLst>
          </p:nvPr>
        </p:nvGraphicFramePr>
        <p:xfrm>
          <a:off x="500033" y="1444624"/>
          <a:ext cx="8536464" cy="4839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05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75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53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99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714,29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6785,71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814.285,20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6.785,71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814.285,20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12.500,00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11560" y="6453336"/>
            <a:ext cx="770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3o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133504"/>
              </p:ext>
            </p:extLst>
          </p:nvPr>
        </p:nvGraphicFramePr>
        <p:xfrm>
          <a:off x="500034" y="1628797"/>
          <a:ext cx="8464456" cy="4654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1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99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23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161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31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714,29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4285,71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514.285,20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7500,00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750.000,00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107,3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11.785,71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1.264.285,20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72,2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17.500,00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11560" y="6381328"/>
            <a:ext cx="770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4o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36325"/>
              </p:ext>
            </p:extLst>
          </p:nvPr>
        </p:nvGraphicFramePr>
        <p:xfrm>
          <a:off x="500034" y="1444628"/>
          <a:ext cx="8392448" cy="4800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7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23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9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66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374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585,71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1324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374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4414,29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529.714,80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374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374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7500,00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690.000,00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374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374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374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3466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101,7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16.914,29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1.719.714,80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2374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79,6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21.600,00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39552" y="6381328"/>
            <a:ext cx="777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C:\Meus documentos\Minhas imagens\cana.jpg"/>
          <p:cNvSpPr>
            <a:spLocks noChangeArrowheads="1"/>
          </p:cNvSpPr>
          <p:nvPr/>
        </p:nvSpPr>
        <p:spPr bwMode="auto">
          <a:xfrm>
            <a:off x="1403648" y="228600"/>
            <a:ext cx="53019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4400" b="1" dirty="0">
                <a:solidFill>
                  <a:srgbClr val="003300"/>
                </a:solidFill>
              </a:rPr>
              <a:t>Planejamento</a:t>
            </a:r>
          </a:p>
        </p:txBody>
      </p:sp>
      <p:sp>
        <p:nvSpPr>
          <p:cNvPr id="7171" name="Line 3" descr="C:\Meus documentos\Minhas imagens\cana.jpg"/>
          <p:cNvSpPr>
            <a:spLocks noChangeShapeType="1"/>
          </p:cNvSpPr>
          <p:nvPr/>
        </p:nvSpPr>
        <p:spPr bwMode="auto">
          <a:xfrm>
            <a:off x="1066800" y="1295400"/>
            <a:ext cx="6781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838200" y="2012950"/>
            <a:ext cx="80772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Sistema </a:t>
            </a:r>
            <a:r>
              <a:rPr lang="pt-BR">
                <a:sym typeface="Wingdings" pitchFamily="2" charset="2"/>
              </a:rPr>
              <a:t> conjunto de partes interagentes e interdependentes que formam um </a:t>
            </a:r>
            <a:r>
              <a:rPr lang="pt-BR" b="1">
                <a:sym typeface="Wingdings" pitchFamily="2" charset="2"/>
              </a:rPr>
              <a:t>todo unitário</a:t>
            </a:r>
            <a:r>
              <a:rPr lang="pt-BR">
                <a:sym typeface="Wingdings" pitchFamily="2" charset="2"/>
              </a:rPr>
              <a:t> com determinado objetivo e efetuam determinada função (Oliveira, 2004).</a:t>
            </a:r>
          </a:p>
          <a:p>
            <a:pPr>
              <a:spcBef>
                <a:spcPct val="50000"/>
              </a:spcBef>
            </a:pPr>
            <a:r>
              <a:rPr lang="pt-BR">
                <a:sym typeface="Wingdings" pitchFamily="2" charset="2"/>
              </a:rPr>
              <a:t>	</a:t>
            </a:r>
            <a:endParaRPr lang="pt-BR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>
            <a:off x="2286000" y="32004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4953000" y="3276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5943600" y="32004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77" name="Text Box 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0" y="3733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Missão</a:t>
            </a:r>
          </a:p>
        </p:txBody>
      </p:sp>
      <p:sp>
        <p:nvSpPr>
          <p:cNvPr id="7178" name="Text Box 1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495800" y="4114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Valores</a:t>
            </a:r>
          </a:p>
        </p:txBody>
      </p:sp>
      <p:sp>
        <p:nvSpPr>
          <p:cNvPr id="7179" name="Text Box 1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096000" y="3886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Objetivos</a:t>
            </a:r>
          </a:p>
        </p:txBody>
      </p:sp>
      <p:sp>
        <p:nvSpPr>
          <p:cNvPr id="7180" name="AutoShape 12"/>
          <p:cNvSpPr>
            <a:spLocks/>
          </p:cNvSpPr>
          <p:nvPr/>
        </p:nvSpPr>
        <p:spPr bwMode="auto">
          <a:xfrm rot="-5373360">
            <a:off x="4187825" y="2282825"/>
            <a:ext cx="385763" cy="5561013"/>
          </a:xfrm>
          <a:prstGeom prst="leftBrace">
            <a:avLst>
              <a:gd name="adj1" fmla="val 12013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181" name="Text 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581400" y="5638800"/>
            <a:ext cx="1752600" cy="476250"/>
          </a:xfrm>
          <a:prstGeom prst="rect">
            <a:avLst/>
          </a:prstGeom>
          <a:solidFill>
            <a:srgbClr val="0033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chemeClr val="bg1"/>
                </a:solidFill>
              </a:rPr>
              <a:t>PLANEJAR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36576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184" name="Text Box 1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124200" y="4038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Visão</a:t>
            </a:r>
          </a:p>
        </p:txBody>
      </p:sp>
    </p:spTree>
    <p:extLst>
      <p:ext uri="{BB962C8B-B14F-4D97-AF65-F5344CB8AC3E}">
        <p14:creationId xmlns:p14="http://schemas.microsoft.com/office/powerpoint/2010/main" val="21761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5o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385489"/>
              </p:ext>
            </p:extLst>
          </p:nvPr>
        </p:nvGraphicFramePr>
        <p:xfrm>
          <a:off x="467544" y="1575462"/>
          <a:ext cx="8536464" cy="490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1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1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63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41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51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585,71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3514,29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421.714,80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460.000,00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7500,00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607.500,00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94,7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21.014,29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1.989.214,80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77,4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25.700,00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83568" y="6525344"/>
            <a:ext cx="762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6o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702905"/>
              </p:ext>
            </p:extLst>
          </p:nvPr>
        </p:nvGraphicFramePr>
        <p:xfrm>
          <a:off x="500034" y="1628803"/>
          <a:ext cx="8536464" cy="4603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1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1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63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41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06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755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585,71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788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755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3514,29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421.714,80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755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755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460.000,00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5755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405.000,00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5755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7500,00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547.500,00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5755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0871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89,4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25.114,29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2.244.214,80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5755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75,3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29.800,00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11560" y="6381328"/>
            <a:ext cx="769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7o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64511"/>
              </p:ext>
            </p:extLst>
          </p:nvPr>
        </p:nvGraphicFramePr>
        <p:xfrm>
          <a:off x="500034" y="1541544"/>
          <a:ext cx="8464454" cy="4897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7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5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522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585,71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06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9522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3514,29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421.714,80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9522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9522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377.200,00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9522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405.000,00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9522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365.000,00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9522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66,00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u="none" dirty="0"/>
                        <a:t>3400,00</a:t>
                      </a:r>
                      <a:endParaRPr lang="pt-BR" sz="20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224.400,00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4780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87,7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25.114,29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2.203.314,80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9522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73,9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29.800,00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83568" y="6525344"/>
            <a:ext cx="762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8o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616833"/>
              </p:ext>
            </p:extLst>
          </p:nvPr>
        </p:nvGraphicFramePr>
        <p:xfrm>
          <a:off x="500034" y="1444624"/>
          <a:ext cx="8536462" cy="4839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3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2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99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585,71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3514,29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421.714,80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377.200,00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332.100,00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365.000,00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66,00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u="none" dirty="0"/>
                        <a:t>4300,00</a:t>
                      </a:r>
                      <a:endParaRPr lang="pt-BR" sz="20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283.800,00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87,2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25.114,29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2.189.814,80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73,5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29.800,00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83568" y="6453336"/>
            <a:ext cx="762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IMPLANTAÇÃO – 9o ANO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674219"/>
              </p:ext>
            </p:extLst>
          </p:nvPr>
        </p:nvGraphicFramePr>
        <p:xfrm>
          <a:off x="500034" y="1459332"/>
          <a:ext cx="8392446" cy="492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7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33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51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95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ESTAGIO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ÁREA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PRODUÇÃO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660">
                <a:tc>
                  <a:txBody>
                    <a:bodyPr/>
                    <a:lstStyle/>
                    <a:p>
                      <a:r>
                        <a:rPr lang="en-US" sz="2000" dirty="0"/>
                        <a:t>MUDA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(7:1)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585,71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872">
                <a:tc>
                  <a:txBody>
                    <a:bodyPr/>
                    <a:lstStyle/>
                    <a:p>
                      <a:r>
                        <a:rPr lang="en-US" sz="2000" dirty="0"/>
                        <a:t>CANA PLANTA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660">
                <a:tc>
                  <a:txBody>
                    <a:bodyPr/>
                    <a:lstStyle/>
                    <a:p>
                      <a:r>
                        <a:rPr lang="en-US" sz="2000" dirty="0"/>
                        <a:t>1o</a:t>
                      </a:r>
                      <a:r>
                        <a:rPr lang="en-US" sz="2000" baseline="0" dirty="0"/>
                        <a:t> CORTE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3514,29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421.714,80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660">
                <a:tc>
                  <a:txBody>
                    <a:bodyPr/>
                    <a:lstStyle/>
                    <a:p>
                      <a:r>
                        <a:rPr lang="en-US" sz="2000" dirty="0"/>
                        <a:t>2o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410.000,00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660">
                <a:tc>
                  <a:txBody>
                    <a:bodyPr/>
                    <a:lstStyle/>
                    <a:p>
                      <a:r>
                        <a:rPr lang="en-US" sz="2000" dirty="0"/>
                        <a:t>3o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377.200,00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660">
                <a:tc>
                  <a:txBody>
                    <a:bodyPr/>
                    <a:lstStyle/>
                    <a:p>
                      <a:r>
                        <a:rPr lang="en-US" sz="2000" dirty="0"/>
                        <a:t>4o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332.100,00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660">
                <a:tc>
                  <a:txBody>
                    <a:bodyPr/>
                    <a:lstStyle/>
                    <a:p>
                      <a:r>
                        <a:rPr lang="en-US" sz="2000" dirty="0"/>
                        <a:t>5o CORTE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73,00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4100,00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299.300,00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660">
                <a:tc>
                  <a:txBody>
                    <a:bodyPr/>
                    <a:lstStyle/>
                    <a:p>
                      <a:r>
                        <a:rPr lang="en-US" sz="2000" dirty="0"/>
                        <a:t>DEMAIS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66,00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u="none" dirty="0"/>
                        <a:t>5200,00</a:t>
                      </a:r>
                      <a:endParaRPr lang="pt-BR" sz="20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343.200,00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5556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CORTE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86,9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25.114,29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2.183.514,80</a:t>
                      </a:r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2660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73,3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29.800,00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83568" y="6381328"/>
            <a:ext cx="762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de Margarido e Santos,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/>
              <a:t>PLANEJAMENTO</a:t>
            </a:r>
            <a:r>
              <a:rPr lang="pt-BR"/>
              <a:t> </a:t>
            </a:r>
            <a:r>
              <a:rPr lang="pt-BR" sz="2400"/>
              <a:t>OTIMIZADO</a:t>
            </a:r>
            <a:r>
              <a:rPr lang="pt-BR"/>
              <a:t> </a:t>
            </a:r>
            <a:r>
              <a:rPr lang="pt-BR" sz="2400"/>
              <a:t>DA</a:t>
            </a:r>
            <a:r>
              <a:rPr lang="pt-BR"/>
              <a:t> </a:t>
            </a:r>
            <a:r>
              <a:rPr lang="pt-BR" sz="2400"/>
              <a:t>SAFRA</a:t>
            </a:r>
            <a:endParaRPr lang="en-US" sz="2400"/>
          </a:p>
        </p:txBody>
      </p:sp>
      <p:sp>
        <p:nvSpPr>
          <p:cNvPr id="1628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2400"/>
              <a:t>GESTÃO DO AGRONEGÓCIO – MODERNAS FERRAMENTAS</a:t>
            </a:r>
          </a:p>
          <a:p>
            <a:pPr>
              <a:lnSpc>
                <a:spcPct val="90000"/>
              </a:lnSpc>
            </a:pPr>
            <a:endParaRPr lang="pt-BR" sz="2400"/>
          </a:p>
          <a:p>
            <a:pPr>
              <a:lnSpc>
                <a:spcPct val="90000"/>
              </a:lnSpc>
            </a:pPr>
            <a:r>
              <a:rPr lang="pt-BR" sz="2400"/>
              <a:t>FAZER “O CERTO” x FAZER “BEM-FEITO”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pt-BR" sz="2400"/>
          </a:p>
          <a:p>
            <a:pPr>
              <a:lnSpc>
                <a:spcPct val="90000"/>
              </a:lnSpc>
            </a:pPr>
            <a:r>
              <a:rPr lang="pt-BR" sz="2400"/>
              <a:t>EFICÁCIA x EFICIÊNCIA =&gt; EFETIVIDADE</a:t>
            </a:r>
          </a:p>
          <a:p>
            <a:pPr>
              <a:lnSpc>
                <a:spcPct val="90000"/>
              </a:lnSpc>
            </a:pPr>
            <a:endParaRPr lang="pt-BR" sz="2400"/>
          </a:p>
          <a:p>
            <a:pPr>
              <a:lnSpc>
                <a:spcPct val="90000"/>
              </a:lnSpc>
            </a:pPr>
            <a:r>
              <a:rPr lang="pt-BR" sz="2400"/>
              <a:t>PLANEJAMENTO ESTRATÉGICO E OPERACIONAL</a:t>
            </a:r>
          </a:p>
          <a:p>
            <a:pPr>
              <a:lnSpc>
                <a:spcPct val="90000"/>
              </a:lnSpc>
            </a:pPr>
            <a:endParaRPr lang="pt-BR" sz="2400"/>
          </a:p>
          <a:p>
            <a:pPr>
              <a:lnSpc>
                <a:spcPct val="90000"/>
              </a:lnSpc>
            </a:pPr>
            <a:r>
              <a:rPr lang="pt-BR" sz="2400"/>
              <a:t>PLANEJAMENTO INTEGRADO: 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AGRÍCOLA + INDUSTRIAL + COMERCIAL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BASE FÍSICA E FINANCEIRA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162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162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/>
              <a:t>PLANEJAMENTO OTIMIZADO DA SAFRA</a:t>
            </a:r>
            <a:endParaRPr lang="en-US" sz="2400"/>
          </a:p>
        </p:txBody>
      </p:sp>
      <p:sp>
        <p:nvSpPr>
          <p:cNvPr id="1638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400"/>
              <a:t>IMPORTÂNCIA DA FORMAÇÃO DE CENÁRIOS</a:t>
            </a:r>
          </a:p>
          <a:p>
            <a:endParaRPr lang="pt-BR" sz="2400"/>
          </a:p>
          <a:p>
            <a:r>
              <a:rPr lang="pt-BR" sz="2400"/>
              <a:t>ELABORAÇÃO DE ESTIMATIVAS DE PRODUÇÃO E MATURAÇÃO</a:t>
            </a:r>
          </a:p>
          <a:p>
            <a:endParaRPr lang="pt-BR" sz="2400"/>
          </a:p>
          <a:p>
            <a:r>
              <a:rPr lang="pt-BR" sz="2400"/>
              <a:t>OBTENÇÃO DAS INFORMAÇÕES DE PRODUÇÃO</a:t>
            </a:r>
          </a:p>
          <a:p>
            <a:endParaRPr lang="pt-BR" sz="2400"/>
          </a:p>
          <a:p>
            <a:r>
              <a:rPr lang="pt-BR" sz="2400"/>
              <a:t>SIMULAÇÃO E OTIMIZAÇÃO - MODELAGEM</a:t>
            </a:r>
          </a:p>
          <a:p>
            <a:endParaRPr lang="pt-BR" sz="2400"/>
          </a:p>
          <a:p>
            <a:r>
              <a:rPr lang="pt-BR" sz="2400"/>
              <a:t>“AMEAÇAS E OPORTUNIDADES”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63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63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32656"/>
            <a:ext cx="8540750" cy="750912"/>
          </a:xfrm>
        </p:spPr>
        <p:txBody>
          <a:bodyPr/>
          <a:lstStyle/>
          <a:p>
            <a:r>
              <a:rPr lang="pt-BR" sz="2400" dirty="0"/>
              <a:t>     PLANEJAMENTO OTIMIZADO DA SAFRA - CENÁRIOS</a:t>
            </a:r>
            <a:endParaRPr lang="en-US" sz="2400" dirty="0"/>
          </a:p>
        </p:txBody>
      </p:sp>
      <p:graphicFrame>
        <p:nvGraphicFramePr>
          <p:cNvPr id="166098" name="Group 210"/>
          <p:cNvGraphicFramePr>
            <a:graphicFrameLocks noGrp="1"/>
          </p:cNvGraphicFramePr>
          <p:nvPr>
            <p:ph idx="1"/>
          </p:nvPr>
        </p:nvGraphicFramePr>
        <p:xfrm>
          <a:off x="301625" y="1600200"/>
          <a:ext cx="8566468" cy="4376738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0805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91757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Varie.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Amb.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2c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3c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4c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5c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6c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Início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Meio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Fim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70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70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60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45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60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160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155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60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70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70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125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70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70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60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160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65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170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65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180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...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...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...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...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Rot="1" noChangeArrowheads="1"/>
          </p:cNvSpPr>
          <p:nvPr/>
        </p:nvSpPr>
        <p:spPr bwMode="auto">
          <a:xfrm>
            <a:off x="304800" y="762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PLANEJAMENTO OTIMIZADO DA SAFRA</a:t>
            </a:r>
          </a:p>
        </p:txBody>
      </p:sp>
      <p:sp>
        <p:nvSpPr>
          <p:cNvPr id="17408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83568" y="1556792"/>
            <a:ext cx="7927975" cy="4542383"/>
          </a:xfrm>
        </p:spPr>
        <p:txBody>
          <a:bodyPr/>
          <a:lstStyle/>
          <a:p>
            <a:r>
              <a:rPr lang="pt-BR" sz="2400" dirty="0">
                <a:solidFill>
                  <a:schemeClr val="tx2"/>
                </a:solidFill>
              </a:rPr>
              <a:t>CURVAS TEÓRICAS DE PRODUTIVIDADE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838200" y="1981200"/>
            <a:ext cx="7772400" cy="4694238"/>
            <a:chOff x="528" y="1248"/>
            <a:chExt cx="4896" cy="2957"/>
          </a:xfrm>
        </p:grpSpPr>
        <p:sp>
          <p:nvSpPr>
            <p:cNvPr id="174085" name="AutoShape 5"/>
            <p:cNvSpPr>
              <a:spLocks noChangeAspect="1" noChangeArrowheads="1" noTextEdit="1"/>
            </p:cNvSpPr>
            <p:nvPr/>
          </p:nvSpPr>
          <p:spPr bwMode="auto">
            <a:xfrm>
              <a:off x="528" y="1248"/>
              <a:ext cx="4896" cy="2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87" name="Rectangle 7"/>
            <p:cNvSpPr>
              <a:spLocks noChangeArrowheads="1"/>
            </p:cNvSpPr>
            <p:nvPr/>
          </p:nvSpPr>
          <p:spPr bwMode="auto">
            <a:xfrm>
              <a:off x="578" y="1298"/>
              <a:ext cx="4786" cy="285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88" name="Rectangle 8"/>
            <p:cNvSpPr>
              <a:spLocks noChangeArrowheads="1"/>
            </p:cNvSpPr>
            <p:nvPr/>
          </p:nvSpPr>
          <p:spPr bwMode="auto">
            <a:xfrm>
              <a:off x="1264" y="1507"/>
              <a:ext cx="2886" cy="199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89" name="Line 9"/>
            <p:cNvSpPr>
              <a:spLocks noChangeShapeType="1"/>
            </p:cNvSpPr>
            <p:nvPr/>
          </p:nvSpPr>
          <p:spPr bwMode="auto">
            <a:xfrm>
              <a:off x="1264" y="3249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0" name="Line 10"/>
            <p:cNvSpPr>
              <a:spLocks noChangeShapeType="1"/>
            </p:cNvSpPr>
            <p:nvPr/>
          </p:nvSpPr>
          <p:spPr bwMode="auto">
            <a:xfrm>
              <a:off x="1264" y="3000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1" name="Line 11"/>
            <p:cNvSpPr>
              <a:spLocks noChangeShapeType="1"/>
            </p:cNvSpPr>
            <p:nvPr/>
          </p:nvSpPr>
          <p:spPr bwMode="auto">
            <a:xfrm>
              <a:off x="1264" y="2751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2" name="Line 12"/>
            <p:cNvSpPr>
              <a:spLocks noChangeShapeType="1"/>
            </p:cNvSpPr>
            <p:nvPr/>
          </p:nvSpPr>
          <p:spPr bwMode="auto">
            <a:xfrm>
              <a:off x="1264" y="2502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3" name="Line 13"/>
            <p:cNvSpPr>
              <a:spLocks noChangeShapeType="1"/>
            </p:cNvSpPr>
            <p:nvPr/>
          </p:nvSpPr>
          <p:spPr bwMode="auto">
            <a:xfrm>
              <a:off x="1264" y="2254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4" name="Line 14"/>
            <p:cNvSpPr>
              <a:spLocks noChangeShapeType="1"/>
            </p:cNvSpPr>
            <p:nvPr/>
          </p:nvSpPr>
          <p:spPr bwMode="auto">
            <a:xfrm>
              <a:off x="1264" y="2005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5" name="Line 15"/>
            <p:cNvSpPr>
              <a:spLocks noChangeShapeType="1"/>
            </p:cNvSpPr>
            <p:nvPr/>
          </p:nvSpPr>
          <p:spPr bwMode="auto">
            <a:xfrm>
              <a:off x="1264" y="1756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6" name="Line 16"/>
            <p:cNvSpPr>
              <a:spLocks noChangeShapeType="1"/>
            </p:cNvSpPr>
            <p:nvPr/>
          </p:nvSpPr>
          <p:spPr bwMode="auto">
            <a:xfrm>
              <a:off x="1264" y="1507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7" name="Rectangle 17"/>
            <p:cNvSpPr>
              <a:spLocks noChangeArrowheads="1"/>
            </p:cNvSpPr>
            <p:nvPr/>
          </p:nvSpPr>
          <p:spPr bwMode="auto">
            <a:xfrm>
              <a:off x="1264" y="1507"/>
              <a:ext cx="2886" cy="1991"/>
            </a:xfrm>
            <a:prstGeom prst="rect">
              <a:avLst/>
            </a:prstGeom>
            <a:noFill/>
            <a:ln w="1587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8" name="Line 18"/>
            <p:cNvSpPr>
              <a:spLocks noChangeShapeType="1"/>
            </p:cNvSpPr>
            <p:nvPr/>
          </p:nvSpPr>
          <p:spPr bwMode="auto">
            <a:xfrm>
              <a:off x="1264" y="1507"/>
              <a:ext cx="1" cy="19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099" name="Line 19"/>
            <p:cNvSpPr>
              <a:spLocks noChangeShapeType="1"/>
            </p:cNvSpPr>
            <p:nvPr/>
          </p:nvSpPr>
          <p:spPr bwMode="auto">
            <a:xfrm>
              <a:off x="1225" y="3498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0" name="Line 20"/>
            <p:cNvSpPr>
              <a:spLocks noChangeShapeType="1"/>
            </p:cNvSpPr>
            <p:nvPr/>
          </p:nvSpPr>
          <p:spPr bwMode="auto">
            <a:xfrm>
              <a:off x="1225" y="3249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1" name="Line 21"/>
            <p:cNvSpPr>
              <a:spLocks noChangeShapeType="1"/>
            </p:cNvSpPr>
            <p:nvPr/>
          </p:nvSpPr>
          <p:spPr bwMode="auto">
            <a:xfrm>
              <a:off x="1225" y="3000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2" name="Line 22"/>
            <p:cNvSpPr>
              <a:spLocks noChangeShapeType="1"/>
            </p:cNvSpPr>
            <p:nvPr/>
          </p:nvSpPr>
          <p:spPr bwMode="auto">
            <a:xfrm>
              <a:off x="1225" y="2751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3" name="Line 23"/>
            <p:cNvSpPr>
              <a:spLocks noChangeShapeType="1"/>
            </p:cNvSpPr>
            <p:nvPr/>
          </p:nvSpPr>
          <p:spPr bwMode="auto">
            <a:xfrm>
              <a:off x="1225" y="2502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4" name="Line 24"/>
            <p:cNvSpPr>
              <a:spLocks noChangeShapeType="1"/>
            </p:cNvSpPr>
            <p:nvPr/>
          </p:nvSpPr>
          <p:spPr bwMode="auto">
            <a:xfrm>
              <a:off x="1225" y="2254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5" name="Line 25"/>
            <p:cNvSpPr>
              <a:spLocks noChangeShapeType="1"/>
            </p:cNvSpPr>
            <p:nvPr/>
          </p:nvSpPr>
          <p:spPr bwMode="auto">
            <a:xfrm>
              <a:off x="1225" y="2005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6" name="Line 26"/>
            <p:cNvSpPr>
              <a:spLocks noChangeShapeType="1"/>
            </p:cNvSpPr>
            <p:nvPr/>
          </p:nvSpPr>
          <p:spPr bwMode="auto">
            <a:xfrm>
              <a:off x="1225" y="1756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7" name="Line 27"/>
            <p:cNvSpPr>
              <a:spLocks noChangeShapeType="1"/>
            </p:cNvSpPr>
            <p:nvPr/>
          </p:nvSpPr>
          <p:spPr bwMode="auto">
            <a:xfrm>
              <a:off x="1225" y="1507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8" name="Line 28"/>
            <p:cNvSpPr>
              <a:spLocks noChangeShapeType="1"/>
            </p:cNvSpPr>
            <p:nvPr/>
          </p:nvSpPr>
          <p:spPr bwMode="auto">
            <a:xfrm>
              <a:off x="1264" y="3498"/>
              <a:ext cx="288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09" name="Line 29"/>
            <p:cNvSpPr>
              <a:spLocks noChangeShapeType="1"/>
            </p:cNvSpPr>
            <p:nvPr/>
          </p:nvSpPr>
          <p:spPr bwMode="auto">
            <a:xfrm flipV="1">
              <a:off x="1264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0" name="Line 30"/>
            <p:cNvSpPr>
              <a:spLocks noChangeShapeType="1"/>
            </p:cNvSpPr>
            <p:nvPr/>
          </p:nvSpPr>
          <p:spPr bwMode="auto">
            <a:xfrm flipV="1">
              <a:off x="1623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1" name="Line 31"/>
            <p:cNvSpPr>
              <a:spLocks noChangeShapeType="1"/>
            </p:cNvSpPr>
            <p:nvPr/>
          </p:nvSpPr>
          <p:spPr bwMode="auto">
            <a:xfrm flipV="1">
              <a:off x="1991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2" name="Line 32"/>
            <p:cNvSpPr>
              <a:spLocks noChangeShapeType="1"/>
            </p:cNvSpPr>
            <p:nvPr/>
          </p:nvSpPr>
          <p:spPr bwMode="auto">
            <a:xfrm flipV="1">
              <a:off x="2349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3" name="Line 33"/>
            <p:cNvSpPr>
              <a:spLocks noChangeShapeType="1"/>
            </p:cNvSpPr>
            <p:nvPr/>
          </p:nvSpPr>
          <p:spPr bwMode="auto">
            <a:xfrm flipV="1">
              <a:off x="2707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4" name="Line 34"/>
            <p:cNvSpPr>
              <a:spLocks noChangeShapeType="1"/>
            </p:cNvSpPr>
            <p:nvPr/>
          </p:nvSpPr>
          <p:spPr bwMode="auto">
            <a:xfrm flipV="1">
              <a:off x="3066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5" name="Line 35"/>
            <p:cNvSpPr>
              <a:spLocks noChangeShapeType="1"/>
            </p:cNvSpPr>
            <p:nvPr/>
          </p:nvSpPr>
          <p:spPr bwMode="auto">
            <a:xfrm flipV="1">
              <a:off x="3434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6" name="Line 36"/>
            <p:cNvSpPr>
              <a:spLocks noChangeShapeType="1"/>
            </p:cNvSpPr>
            <p:nvPr/>
          </p:nvSpPr>
          <p:spPr bwMode="auto">
            <a:xfrm flipV="1">
              <a:off x="3792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7" name="Line 37"/>
            <p:cNvSpPr>
              <a:spLocks noChangeShapeType="1"/>
            </p:cNvSpPr>
            <p:nvPr/>
          </p:nvSpPr>
          <p:spPr bwMode="auto">
            <a:xfrm flipV="1">
              <a:off x="4150" y="34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8" name="Freeform 38">
              <a:hlinkClick r:id="" action="ppaction://noaction" highlightClick="1"/>
            </p:cNvPr>
            <p:cNvSpPr>
              <a:spLocks/>
            </p:cNvSpPr>
            <p:nvPr/>
          </p:nvSpPr>
          <p:spPr bwMode="auto">
            <a:xfrm>
              <a:off x="1444" y="1636"/>
              <a:ext cx="2527" cy="1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25"/>
                </a:cxn>
                <a:cxn ang="0">
                  <a:pos x="73" y="50"/>
                </a:cxn>
                <a:cxn ang="0">
                  <a:pos x="109" y="75"/>
                </a:cxn>
                <a:cxn ang="0">
                  <a:pos x="145" y="100"/>
                </a:cxn>
                <a:cxn ang="0">
                  <a:pos x="181" y="106"/>
                </a:cxn>
                <a:cxn ang="0">
                  <a:pos x="218" y="112"/>
                </a:cxn>
                <a:cxn ang="0">
                  <a:pos x="254" y="118"/>
                </a:cxn>
              </a:cxnLst>
              <a:rect l="0" t="0" r="r" b="b"/>
              <a:pathLst>
                <a:path w="254" h="118">
                  <a:moveTo>
                    <a:pt x="0" y="0"/>
                  </a:moveTo>
                  <a:lnTo>
                    <a:pt x="36" y="25"/>
                  </a:lnTo>
                  <a:lnTo>
                    <a:pt x="73" y="50"/>
                  </a:lnTo>
                  <a:lnTo>
                    <a:pt x="109" y="75"/>
                  </a:lnTo>
                  <a:lnTo>
                    <a:pt x="145" y="100"/>
                  </a:lnTo>
                  <a:lnTo>
                    <a:pt x="181" y="106"/>
                  </a:lnTo>
                  <a:lnTo>
                    <a:pt x="218" y="112"/>
                  </a:lnTo>
                  <a:lnTo>
                    <a:pt x="254" y="11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19" name="Freeform 39"/>
            <p:cNvSpPr>
              <a:spLocks/>
            </p:cNvSpPr>
            <p:nvPr/>
          </p:nvSpPr>
          <p:spPr bwMode="auto">
            <a:xfrm>
              <a:off x="1444" y="1756"/>
              <a:ext cx="2527" cy="13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38"/>
                </a:cxn>
                <a:cxn ang="0">
                  <a:pos x="73" y="75"/>
                </a:cxn>
                <a:cxn ang="0">
                  <a:pos x="109" y="100"/>
                </a:cxn>
                <a:cxn ang="0">
                  <a:pos x="145" y="113"/>
                </a:cxn>
                <a:cxn ang="0">
                  <a:pos x="181" y="125"/>
                </a:cxn>
                <a:cxn ang="0">
                  <a:pos x="218" y="131"/>
                </a:cxn>
                <a:cxn ang="0">
                  <a:pos x="254" y="138"/>
                </a:cxn>
              </a:cxnLst>
              <a:rect l="0" t="0" r="r" b="b"/>
              <a:pathLst>
                <a:path w="254" h="138">
                  <a:moveTo>
                    <a:pt x="0" y="0"/>
                  </a:moveTo>
                  <a:lnTo>
                    <a:pt x="36" y="38"/>
                  </a:lnTo>
                  <a:lnTo>
                    <a:pt x="73" y="75"/>
                  </a:lnTo>
                  <a:lnTo>
                    <a:pt x="109" y="100"/>
                  </a:lnTo>
                  <a:lnTo>
                    <a:pt x="145" y="113"/>
                  </a:lnTo>
                  <a:lnTo>
                    <a:pt x="181" y="125"/>
                  </a:lnTo>
                  <a:lnTo>
                    <a:pt x="218" y="131"/>
                  </a:lnTo>
                  <a:lnTo>
                    <a:pt x="254" y="13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0" name="Freeform 40"/>
            <p:cNvSpPr>
              <a:spLocks/>
            </p:cNvSpPr>
            <p:nvPr/>
          </p:nvSpPr>
          <p:spPr bwMode="auto">
            <a:xfrm>
              <a:off x="1444" y="2005"/>
              <a:ext cx="2527" cy="1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38"/>
                </a:cxn>
                <a:cxn ang="0">
                  <a:pos x="73" y="63"/>
                </a:cxn>
                <a:cxn ang="0">
                  <a:pos x="109" y="88"/>
                </a:cxn>
                <a:cxn ang="0">
                  <a:pos x="145" y="100"/>
                </a:cxn>
                <a:cxn ang="0">
                  <a:pos x="181" y="106"/>
                </a:cxn>
                <a:cxn ang="0">
                  <a:pos x="218" y="113"/>
                </a:cxn>
                <a:cxn ang="0">
                  <a:pos x="254" y="125"/>
                </a:cxn>
              </a:cxnLst>
              <a:rect l="0" t="0" r="r" b="b"/>
              <a:pathLst>
                <a:path w="254" h="125">
                  <a:moveTo>
                    <a:pt x="0" y="0"/>
                  </a:moveTo>
                  <a:lnTo>
                    <a:pt x="36" y="38"/>
                  </a:lnTo>
                  <a:lnTo>
                    <a:pt x="73" y="63"/>
                  </a:lnTo>
                  <a:lnTo>
                    <a:pt x="109" y="88"/>
                  </a:lnTo>
                  <a:lnTo>
                    <a:pt x="145" y="100"/>
                  </a:lnTo>
                  <a:lnTo>
                    <a:pt x="181" y="106"/>
                  </a:lnTo>
                  <a:lnTo>
                    <a:pt x="218" y="113"/>
                  </a:lnTo>
                  <a:lnTo>
                    <a:pt x="254" y="125"/>
                  </a:lnTo>
                </a:path>
              </a:pathLst>
            </a:custGeom>
            <a:noFill/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1" name="Freeform 41"/>
            <p:cNvSpPr>
              <a:spLocks/>
            </p:cNvSpPr>
            <p:nvPr/>
          </p:nvSpPr>
          <p:spPr bwMode="auto">
            <a:xfrm>
              <a:off x="1414" y="1606"/>
              <a:ext cx="59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59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59" h="60">
                  <a:moveTo>
                    <a:pt x="30" y="0"/>
                  </a:moveTo>
                  <a:lnTo>
                    <a:pt x="59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2" name="Freeform 42"/>
            <p:cNvSpPr>
              <a:spLocks/>
            </p:cNvSpPr>
            <p:nvPr/>
          </p:nvSpPr>
          <p:spPr bwMode="auto">
            <a:xfrm>
              <a:off x="1772" y="1855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3" name="Freeform 43"/>
            <p:cNvSpPr>
              <a:spLocks/>
            </p:cNvSpPr>
            <p:nvPr/>
          </p:nvSpPr>
          <p:spPr bwMode="auto">
            <a:xfrm>
              <a:off x="2140" y="2104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4" name="Freeform 44"/>
            <p:cNvSpPr>
              <a:spLocks/>
            </p:cNvSpPr>
            <p:nvPr/>
          </p:nvSpPr>
          <p:spPr bwMode="auto">
            <a:xfrm>
              <a:off x="2498" y="2353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5" name="Freeform 45"/>
            <p:cNvSpPr>
              <a:spLocks/>
            </p:cNvSpPr>
            <p:nvPr/>
          </p:nvSpPr>
          <p:spPr bwMode="auto">
            <a:xfrm>
              <a:off x="2857" y="2602"/>
              <a:ext cx="59" cy="6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59" y="30"/>
                </a:cxn>
                <a:cxn ang="0">
                  <a:pos x="29" y="60"/>
                </a:cxn>
                <a:cxn ang="0">
                  <a:pos x="0" y="30"/>
                </a:cxn>
                <a:cxn ang="0">
                  <a:pos x="29" y="0"/>
                </a:cxn>
              </a:cxnLst>
              <a:rect l="0" t="0" r="r" b="b"/>
              <a:pathLst>
                <a:path w="59" h="60">
                  <a:moveTo>
                    <a:pt x="29" y="0"/>
                  </a:moveTo>
                  <a:lnTo>
                    <a:pt x="59" y="30"/>
                  </a:lnTo>
                  <a:lnTo>
                    <a:pt x="29" y="60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6" name="Freeform 46"/>
            <p:cNvSpPr>
              <a:spLocks/>
            </p:cNvSpPr>
            <p:nvPr/>
          </p:nvSpPr>
          <p:spPr bwMode="auto">
            <a:xfrm>
              <a:off x="3215" y="2662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7" name="Freeform 47"/>
            <p:cNvSpPr>
              <a:spLocks/>
            </p:cNvSpPr>
            <p:nvPr/>
          </p:nvSpPr>
          <p:spPr bwMode="auto">
            <a:xfrm>
              <a:off x="3583" y="2722"/>
              <a:ext cx="60" cy="59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29"/>
                </a:cxn>
                <a:cxn ang="0">
                  <a:pos x="30" y="59"/>
                </a:cxn>
                <a:cxn ang="0">
                  <a:pos x="0" y="29"/>
                </a:cxn>
                <a:cxn ang="0">
                  <a:pos x="30" y="0"/>
                </a:cxn>
              </a:cxnLst>
              <a:rect l="0" t="0" r="r" b="b"/>
              <a:pathLst>
                <a:path w="60" h="59">
                  <a:moveTo>
                    <a:pt x="30" y="0"/>
                  </a:moveTo>
                  <a:lnTo>
                    <a:pt x="60" y="29"/>
                  </a:lnTo>
                  <a:lnTo>
                    <a:pt x="30" y="59"/>
                  </a:lnTo>
                  <a:lnTo>
                    <a:pt x="0" y="2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8" name="Freeform 48"/>
            <p:cNvSpPr>
              <a:spLocks/>
            </p:cNvSpPr>
            <p:nvPr/>
          </p:nvSpPr>
          <p:spPr bwMode="auto">
            <a:xfrm>
              <a:off x="3941" y="2781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29" name="Rectangle 49"/>
            <p:cNvSpPr>
              <a:spLocks noChangeArrowheads="1"/>
            </p:cNvSpPr>
            <p:nvPr/>
          </p:nvSpPr>
          <p:spPr bwMode="auto">
            <a:xfrm>
              <a:off x="1414" y="1726"/>
              <a:ext cx="59" cy="60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0" name="Rectangle 50"/>
            <p:cNvSpPr>
              <a:spLocks noChangeArrowheads="1"/>
            </p:cNvSpPr>
            <p:nvPr/>
          </p:nvSpPr>
          <p:spPr bwMode="auto">
            <a:xfrm>
              <a:off x="1772" y="2104"/>
              <a:ext cx="60" cy="60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1" name="Rectangle 51"/>
            <p:cNvSpPr>
              <a:spLocks noChangeArrowheads="1"/>
            </p:cNvSpPr>
            <p:nvPr/>
          </p:nvSpPr>
          <p:spPr bwMode="auto">
            <a:xfrm>
              <a:off x="2140" y="2473"/>
              <a:ext cx="60" cy="59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2" name="Rectangle 52"/>
            <p:cNvSpPr>
              <a:spLocks noChangeArrowheads="1"/>
            </p:cNvSpPr>
            <p:nvPr/>
          </p:nvSpPr>
          <p:spPr bwMode="auto">
            <a:xfrm>
              <a:off x="2498" y="2722"/>
              <a:ext cx="60" cy="59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3" name="Rectangle 53"/>
            <p:cNvSpPr>
              <a:spLocks noChangeArrowheads="1"/>
            </p:cNvSpPr>
            <p:nvPr/>
          </p:nvSpPr>
          <p:spPr bwMode="auto">
            <a:xfrm>
              <a:off x="2857" y="2851"/>
              <a:ext cx="59" cy="60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4" name="Rectangle 54"/>
            <p:cNvSpPr>
              <a:spLocks noChangeArrowheads="1"/>
            </p:cNvSpPr>
            <p:nvPr/>
          </p:nvSpPr>
          <p:spPr bwMode="auto">
            <a:xfrm>
              <a:off x="3215" y="2970"/>
              <a:ext cx="60" cy="60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5" name="Rectangle 55"/>
            <p:cNvSpPr>
              <a:spLocks noChangeArrowheads="1"/>
            </p:cNvSpPr>
            <p:nvPr/>
          </p:nvSpPr>
          <p:spPr bwMode="auto">
            <a:xfrm>
              <a:off x="3583" y="3030"/>
              <a:ext cx="60" cy="60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6" name="Rectangle 56"/>
            <p:cNvSpPr>
              <a:spLocks noChangeArrowheads="1"/>
            </p:cNvSpPr>
            <p:nvPr/>
          </p:nvSpPr>
          <p:spPr bwMode="auto">
            <a:xfrm>
              <a:off x="3941" y="3100"/>
              <a:ext cx="60" cy="60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7" name="Freeform 57"/>
            <p:cNvSpPr>
              <a:spLocks/>
            </p:cNvSpPr>
            <p:nvPr/>
          </p:nvSpPr>
          <p:spPr bwMode="auto">
            <a:xfrm>
              <a:off x="1414" y="1975"/>
              <a:ext cx="59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59" y="60"/>
                </a:cxn>
                <a:cxn ang="0">
                  <a:pos x="0" y="60"/>
                </a:cxn>
                <a:cxn ang="0">
                  <a:pos x="30" y="0"/>
                </a:cxn>
              </a:cxnLst>
              <a:rect l="0" t="0" r="r" b="b"/>
              <a:pathLst>
                <a:path w="59" h="60">
                  <a:moveTo>
                    <a:pt x="30" y="0"/>
                  </a:moveTo>
                  <a:lnTo>
                    <a:pt x="59" y="60"/>
                  </a:lnTo>
                  <a:lnTo>
                    <a:pt x="0" y="6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8" name="Freeform 58"/>
            <p:cNvSpPr>
              <a:spLocks/>
            </p:cNvSpPr>
            <p:nvPr/>
          </p:nvSpPr>
          <p:spPr bwMode="auto">
            <a:xfrm>
              <a:off x="1772" y="2353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60"/>
                </a:cxn>
                <a:cxn ang="0">
                  <a:pos x="0" y="6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60"/>
                  </a:lnTo>
                  <a:lnTo>
                    <a:pt x="0" y="6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39" name="Freeform 59"/>
            <p:cNvSpPr>
              <a:spLocks/>
            </p:cNvSpPr>
            <p:nvPr/>
          </p:nvSpPr>
          <p:spPr bwMode="auto">
            <a:xfrm>
              <a:off x="2140" y="2602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60"/>
                </a:cxn>
                <a:cxn ang="0">
                  <a:pos x="0" y="6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60"/>
                  </a:lnTo>
                  <a:lnTo>
                    <a:pt x="0" y="6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40" name="Freeform 60"/>
            <p:cNvSpPr>
              <a:spLocks/>
            </p:cNvSpPr>
            <p:nvPr/>
          </p:nvSpPr>
          <p:spPr bwMode="auto">
            <a:xfrm>
              <a:off x="2498" y="2851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60"/>
                </a:cxn>
                <a:cxn ang="0">
                  <a:pos x="0" y="6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60"/>
                  </a:lnTo>
                  <a:lnTo>
                    <a:pt x="0" y="6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41" name="Freeform 61"/>
            <p:cNvSpPr>
              <a:spLocks/>
            </p:cNvSpPr>
            <p:nvPr/>
          </p:nvSpPr>
          <p:spPr bwMode="auto">
            <a:xfrm>
              <a:off x="2857" y="2970"/>
              <a:ext cx="59" cy="6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59" y="60"/>
                </a:cxn>
                <a:cxn ang="0">
                  <a:pos x="0" y="60"/>
                </a:cxn>
                <a:cxn ang="0">
                  <a:pos x="29" y="0"/>
                </a:cxn>
              </a:cxnLst>
              <a:rect l="0" t="0" r="r" b="b"/>
              <a:pathLst>
                <a:path w="59" h="60">
                  <a:moveTo>
                    <a:pt x="29" y="0"/>
                  </a:moveTo>
                  <a:lnTo>
                    <a:pt x="59" y="60"/>
                  </a:lnTo>
                  <a:lnTo>
                    <a:pt x="0" y="6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42" name="Freeform 62"/>
            <p:cNvSpPr>
              <a:spLocks/>
            </p:cNvSpPr>
            <p:nvPr/>
          </p:nvSpPr>
          <p:spPr bwMode="auto">
            <a:xfrm>
              <a:off x="3215" y="3030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60"/>
                </a:cxn>
                <a:cxn ang="0">
                  <a:pos x="0" y="6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60"/>
                  </a:lnTo>
                  <a:lnTo>
                    <a:pt x="0" y="6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43" name="Freeform 63"/>
            <p:cNvSpPr>
              <a:spLocks/>
            </p:cNvSpPr>
            <p:nvPr/>
          </p:nvSpPr>
          <p:spPr bwMode="auto">
            <a:xfrm>
              <a:off x="3583" y="3100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60"/>
                </a:cxn>
                <a:cxn ang="0">
                  <a:pos x="0" y="6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60"/>
                  </a:lnTo>
                  <a:lnTo>
                    <a:pt x="0" y="6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44" name="Freeform 64"/>
            <p:cNvSpPr>
              <a:spLocks/>
            </p:cNvSpPr>
            <p:nvPr/>
          </p:nvSpPr>
          <p:spPr bwMode="auto">
            <a:xfrm>
              <a:off x="3941" y="3219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60"/>
                </a:cxn>
                <a:cxn ang="0">
                  <a:pos x="0" y="6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60"/>
                  </a:lnTo>
                  <a:lnTo>
                    <a:pt x="0" y="6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45" name="Rectangle 65"/>
            <p:cNvSpPr>
              <a:spLocks noChangeArrowheads="1"/>
            </p:cNvSpPr>
            <p:nvPr/>
          </p:nvSpPr>
          <p:spPr bwMode="auto">
            <a:xfrm>
              <a:off x="1095" y="341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174146" name="Rectangle 66"/>
            <p:cNvSpPr>
              <a:spLocks noChangeArrowheads="1"/>
            </p:cNvSpPr>
            <p:nvPr/>
          </p:nvSpPr>
          <p:spPr bwMode="auto">
            <a:xfrm>
              <a:off x="1026" y="3170"/>
              <a:ext cx="21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en-US"/>
            </a:p>
          </p:txBody>
        </p:sp>
        <p:sp>
          <p:nvSpPr>
            <p:cNvPr id="174147" name="Rectangle 67"/>
            <p:cNvSpPr>
              <a:spLocks noChangeArrowheads="1"/>
            </p:cNvSpPr>
            <p:nvPr/>
          </p:nvSpPr>
          <p:spPr bwMode="auto">
            <a:xfrm>
              <a:off x="1026" y="2921"/>
              <a:ext cx="21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en-US"/>
            </a:p>
          </p:txBody>
        </p:sp>
        <p:sp>
          <p:nvSpPr>
            <p:cNvPr id="174148" name="Rectangle 68"/>
            <p:cNvSpPr>
              <a:spLocks noChangeArrowheads="1"/>
            </p:cNvSpPr>
            <p:nvPr/>
          </p:nvSpPr>
          <p:spPr bwMode="auto">
            <a:xfrm>
              <a:off x="1026" y="2672"/>
              <a:ext cx="21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60</a:t>
              </a:r>
              <a:endParaRPr lang="en-US"/>
            </a:p>
          </p:txBody>
        </p:sp>
        <p:sp>
          <p:nvSpPr>
            <p:cNvPr id="174149" name="Rectangle 69"/>
            <p:cNvSpPr>
              <a:spLocks noChangeArrowheads="1"/>
            </p:cNvSpPr>
            <p:nvPr/>
          </p:nvSpPr>
          <p:spPr bwMode="auto">
            <a:xfrm>
              <a:off x="1026" y="2423"/>
              <a:ext cx="21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80</a:t>
              </a:r>
              <a:endParaRPr lang="en-US"/>
            </a:p>
          </p:txBody>
        </p:sp>
        <p:sp>
          <p:nvSpPr>
            <p:cNvPr id="174150" name="Rectangle 70"/>
            <p:cNvSpPr>
              <a:spLocks noChangeArrowheads="1"/>
            </p:cNvSpPr>
            <p:nvPr/>
          </p:nvSpPr>
          <p:spPr bwMode="auto">
            <a:xfrm>
              <a:off x="956" y="2174"/>
              <a:ext cx="29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en-US"/>
            </a:p>
          </p:txBody>
        </p:sp>
        <p:sp>
          <p:nvSpPr>
            <p:cNvPr id="174151" name="Rectangle 71"/>
            <p:cNvSpPr>
              <a:spLocks noChangeArrowheads="1"/>
            </p:cNvSpPr>
            <p:nvPr/>
          </p:nvSpPr>
          <p:spPr bwMode="auto">
            <a:xfrm>
              <a:off x="956" y="1925"/>
              <a:ext cx="29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120</a:t>
              </a:r>
              <a:endParaRPr lang="en-US"/>
            </a:p>
          </p:txBody>
        </p:sp>
        <p:sp>
          <p:nvSpPr>
            <p:cNvPr id="174152" name="Rectangle 72"/>
            <p:cNvSpPr>
              <a:spLocks noChangeArrowheads="1"/>
            </p:cNvSpPr>
            <p:nvPr/>
          </p:nvSpPr>
          <p:spPr bwMode="auto">
            <a:xfrm>
              <a:off x="956" y="1676"/>
              <a:ext cx="29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140</a:t>
              </a:r>
              <a:endParaRPr lang="en-US"/>
            </a:p>
          </p:txBody>
        </p:sp>
        <p:sp>
          <p:nvSpPr>
            <p:cNvPr id="174153" name="Rectangle 73"/>
            <p:cNvSpPr>
              <a:spLocks noChangeArrowheads="1"/>
            </p:cNvSpPr>
            <p:nvPr/>
          </p:nvSpPr>
          <p:spPr bwMode="auto">
            <a:xfrm>
              <a:off x="956" y="1427"/>
              <a:ext cx="29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160</a:t>
              </a:r>
              <a:endParaRPr lang="en-US"/>
            </a:p>
          </p:txBody>
        </p:sp>
        <p:sp>
          <p:nvSpPr>
            <p:cNvPr id="174154" name="Rectangle 74"/>
            <p:cNvSpPr>
              <a:spLocks noChangeArrowheads="1"/>
            </p:cNvSpPr>
            <p:nvPr/>
          </p:nvSpPr>
          <p:spPr bwMode="auto">
            <a:xfrm>
              <a:off x="1414" y="360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/>
            </a:p>
          </p:txBody>
        </p:sp>
        <p:sp>
          <p:nvSpPr>
            <p:cNvPr id="174155" name="Rectangle 75"/>
            <p:cNvSpPr>
              <a:spLocks noChangeArrowheads="1"/>
            </p:cNvSpPr>
            <p:nvPr/>
          </p:nvSpPr>
          <p:spPr bwMode="auto">
            <a:xfrm>
              <a:off x="1772" y="360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/>
            </a:p>
          </p:txBody>
        </p:sp>
        <p:sp>
          <p:nvSpPr>
            <p:cNvPr id="174156" name="Rectangle 76"/>
            <p:cNvSpPr>
              <a:spLocks noChangeArrowheads="1"/>
            </p:cNvSpPr>
            <p:nvPr/>
          </p:nvSpPr>
          <p:spPr bwMode="auto">
            <a:xfrm>
              <a:off x="2140" y="360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US"/>
            </a:p>
          </p:txBody>
        </p:sp>
        <p:sp>
          <p:nvSpPr>
            <p:cNvPr id="174157" name="Rectangle 77"/>
            <p:cNvSpPr>
              <a:spLocks noChangeArrowheads="1"/>
            </p:cNvSpPr>
            <p:nvPr/>
          </p:nvSpPr>
          <p:spPr bwMode="auto">
            <a:xfrm>
              <a:off x="2498" y="360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/>
            </a:p>
          </p:txBody>
        </p:sp>
        <p:sp>
          <p:nvSpPr>
            <p:cNvPr id="174158" name="Rectangle 78"/>
            <p:cNvSpPr>
              <a:spLocks noChangeArrowheads="1"/>
            </p:cNvSpPr>
            <p:nvPr/>
          </p:nvSpPr>
          <p:spPr bwMode="auto">
            <a:xfrm>
              <a:off x="2857" y="360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en-US"/>
            </a:p>
          </p:txBody>
        </p:sp>
        <p:sp>
          <p:nvSpPr>
            <p:cNvPr id="174159" name="Rectangle 79"/>
            <p:cNvSpPr>
              <a:spLocks noChangeArrowheads="1"/>
            </p:cNvSpPr>
            <p:nvPr/>
          </p:nvSpPr>
          <p:spPr bwMode="auto">
            <a:xfrm>
              <a:off x="3215" y="360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6</a:t>
              </a:r>
              <a:endParaRPr lang="en-US"/>
            </a:p>
          </p:txBody>
        </p:sp>
        <p:sp>
          <p:nvSpPr>
            <p:cNvPr id="174160" name="Rectangle 80"/>
            <p:cNvSpPr>
              <a:spLocks noChangeArrowheads="1"/>
            </p:cNvSpPr>
            <p:nvPr/>
          </p:nvSpPr>
          <p:spPr bwMode="auto">
            <a:xfrm>
              <a:off x="3583" y="360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7</a:t>
              </a:r>
              <a:endParaRPr lang="en-US"/>
            </a:p>
          </p:txBody>
        </p:sp>
        <p:sp>
          <p:nvSpPr>
            <p:cNvPr id="174161" name="Rectangle 81"/>
            <p:cNvSpPr>
              <a:spLocks noChangeArrowheads="1"/>
            </p:cNvSpPr>
            <p:nvPr/>
          </p:nvSpPr>
          <p:spPr bwMode="auto">
            <a:xfrm>
              <a:off x="3941" y="3608"/>
              <a:ext cx="13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8</a:t>
              </a:r>
              <a:endParaRPr lang="en-US"/>
            </a:p>
          </p:txBody>
        </p:sp>
        <p:sp>
          <p:nvSpPr>
            <p:cNvPr id="174162" name="Rectangle 82"/>
            <p:cNvSpPr>
              <a:spLocks noChangeArrowheads="1"/>
            </p:cNvSpPr>
            <p:nvPr/>
          </p:nvSpPr>
          <p:spPr bwMode="auto">
            <a:xfrm>
              <a:off x="2150" y="3837"/>
              <a:ext cx="1324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Número de cortes</a:t>
              </a:r>
              <a:endParaRPr lang="en-US"/>
            </a:p>
          </p:txBody>
        </p:sp>
        <p:sp>
          <p:nvSpPr>
            <p:cNvPr id="174163" name="Rectangle 83"/>
            <p:cNvSpPr>
              <a:spLocks noChangeArrowheads="1"/>
            </p:cNvSpPr>
            <p:nvPr/>
          </p:nvSpPr>
          <p:spPr bwMode="auto">
            <a:xfrm rot="16200000">
              <a:off x="129" y="2373"/>
              <a:ext cx="140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Produtividade (t.ha</a:t>
              </a:r>
              <a:endParaRPr lang="en-US"/>
            </a:p>
          </p:txBody>
        </p:sp>
        <p:sp>
          <p:nvSpPr>
            <p:cNvPr id="174164" name="Rectangle 84"/>
            <p:cNvSpPr>
              <a:spLocks noChangeArrowheads="1"/>
            </p:cNvSpPr>
            <p:nvPr/>
          </p:nvSpPr>
          <p:spPr bwMode="auto">
            <a:xfrm rot="16200000">
              <a:off x="717" y="1825"/>
              <a:ext cx="139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-1</a:t>
              </a:r>
              <a:endParaRPr lang="en-US"/>
            </a:p>
          </p:txBody>
        </p:sp>
        <p:sp>
          <p:nvSpPr>
            <p:cNvPr id="174165" name="Rectangle 85"/>
            <p:cNvSpPr>
              <a:spLocks noChangeArrowheads="1"/>
            </p:cNvSpPr>
            <p:nvPr/>
          </p:nvSpPr>
          <p:spPr bwMode="auto">
            <a:xfrm rot="16200000">
              <a:off x="772" y="1730"/>
              <a:ext cx="119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/>
            </a:p>
          </p:txBody>
        </p:sp>
        <p:sp>
          <p:nvSpPr>
            <p:cNvPr id="174166" name="Rectangle 86"/>
            <p:cNvSpPr>
              <a:spLocks noChangeArrowheads="1"/>
            </p:cNvSpPr>
            <p:nvPr/>
          </p:nvSpPr>
          <p:spPr bwMode="auto">
            <a:xfrm>
              <a:off x="4260" y="2184"/>
              <a:ext cx="1064" cy="63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67" name="Line 87"/>
            <p:cNvSpPr>
              <a:spLocks noChangeShapeType="1"/>
            </p:cNvSpPr>
            <p:nvPr/>
          </p:nvSpPr>
          <p:spPr bwMode="auto">
            <a:xfrm>
              <a:off x="4309" y="2303"/>
              <a:ext cx="269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68" name="Freeform 88"/>
            <p:cNvSpPr>
              <a:spLocks/>
            </p:cNvSpPr>
            <p:nvPr/>
          </p:nvSpPr>
          <p:spPr bwMode="auto">
            <a:xfrm>
              <a:off x="4409" y="2273"/>
              <a:ext cx="60" cy="6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69" name="Rectangle 89"/>
            <p:cNvSpPr>
              <a:spLocks noChangeArrowheads="1"/>
            </p:cNvSpPr>
            <p:nvPr/>
          </p:nvSpPr>
          <p:spPr bwMode="auto">
            <a:xfrm>
              <a:off x="4608" y="2214"/>
              <a:ext cx="776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Ambiente A</a:t>
              </a:r>
              <a:endParaRPr lang="en-US"/>
            </a:p>
          </p:txBody>
        </p:sp>
        <p:sp>
          <p:nvSpPr>
            <p:cNvPr id="174170" name="Line 90"/>
            <p:cNvSpPr>
              <a:spLocks noChangeShapeType="1"/>
            </p:cNvSpPr>
            <p:nvPr/>
          </p:nvSpPr>
          <p:spPr bwMode="auto">
            <a:xfrm>
              <a:off x="4309" y="2512"/>
              <a:ext cx="269" cy="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71" name="Rectangle 91"/>
            <p:cNvSpPr>
              <a:spLocks noChangeArrowheads="1"/>
            </p:cNvSpPr>
            <p:nvPr/>
          </p:nvSpPr>
          <p:spPr bwMode="auto">
            <a:xfrm>
              <a:off x="4409" y="2483"/>
              <a:ext cx="60" cy="59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72" name="Rectangle 92"/>
            <p:cNvSpPr>
              <a:spLocks noChangeArrowheads="1"/>
            </p:cNvSpPr>
            <p:nvPr/>
          </p:nvSpPr>
          <p:spPr bwMode="auto">
            <a:xfrm>
              <a:off x="4608" y="2423"/>
              <a:ext cx="786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Ambiente C</a:t>
              </a:r>
              <a:endParaRPr lang="en-US"/>
            </a:p>
          </p:txBody>
        </p:sp>
        <p:sp>
          <p:nvSpPr>
            <p:cNvPr id="174173" name="Line 93"/>
            <p:cNvSpPr>
              <a:spLocks noChangeShapeType="1"/>
            </p:cNvSpPr>
            <p:nvPr/>
          </p:nvSpPr>
          <p:spPr bwMode="auto">
            <a:xfrm>
              <a:off x="4309" y="2722"/>
              <a:ext cx="269" cy="1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74" name="Freeform 94"/>
            <p:cNvSpPr>
              <a:spLocks/>
            </p:cNvSpPr>
            <p:nvPr/>
          </p:nvSpPr>
          <p:spPr bwMode="auto">
            <a:xfrm>
              <a:off x="4409" y="2692"/>
              <a:ext cx="60" cy="59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59"/>
                </a:cxn>
                <a:cxn ang="0">
                  <a:pos x="0" y="59"/>
                </a:cxn>
                <a:cxn ang="0">
                  <a:pos x="30" y="0"/>
                </a:cxn>
              </a:cxnLst>
              <a:rect l="0" t="0" r="r" b="b"/>
              <a:pathLst>
                <a:path w="60" h="59">
                  <a:moveTo>
                    <a:pt x="30" y="0"/>
                  </a:moveTo>
                  <a:lnTo>
                    <a:pt x="60" y="59"/>
                  </a:lnTo>
                  <a:lnTo>
                    <a:pt x="0" y="5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4175" name="Rectangle 95"/>
            <p:cNvSpPr>
              <a:spLocks noChangeArrowheads="1"/>
            </p:cNvSpPr>
            <p:nvPr/>
          </p:nvSpPr>
          <p:spPr bwMode="auto">
            <a:xfrm>
              <a:off x="4608" y="2632"/>
              <a:ext cx="776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Ambiente E</a:t>
              </a:r>
              <a:endParaRPr lang="en-US"/>
            </a:p>
          </p:txBody>
        </p:sp>
        <p:sp>
          <p:nvSpPr>
            <p:cNvPr id="174176" name="Rectangle 96"/>
            <p:cNvSpPr>
              <a:spLocks noChangeArrowheads="1"/>
            </p:cNvSpPr>
            <p:nvPr/>
          </p:nvSpPr>
          <p:spPr bwMode="auto">
            <a:xfrm>
              <a:off x="578" y="1298"/>
              <a:ext cx="4786" cy="2857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99592" y="1700808"/>
            <a:ext cx="7775575" cy="4498975"/>
          </a:xfrm>
        </p:spPr>
        <p:txBody>
          <a:bodyPr/>
          <a:lstStyle/>
          <a:p>
            <a:r>
              <a:rPr lang="pt-BR" sz="2400" dirty="0">
                <a:solidFill>
                  <a:schemeClr val="tx2"/>
                </a:solidFill>
              </a:rPr>
              <a:t>MODELOS DE OTIMIZAÇÃO (PLANTIO E COLHEITA)</a:t>
            </a:r>
          </a:p>
          <a:p>
            <a:pPr>
              <a:buFont typeface="Arial" charset="0"/>
              <a:buNone/>
            </a:pPr>
            <a:endParaRPr lang="pt-BR" sz="2000" dirty="0">
              <a:solidFill>
                <a:srgbClr val="FFFF00"/>
              </a:solidFill>
            </a:endParaRPr>
          </a:p>
          <a:p>
            <a:pPr>
              <a:buFont typeface="Arial" charset="0"/>
              <a:buNone/>
            </a:pPr>
            <a:endParaRPr lang="pt-BR" sz="2000" dirty="0">
              <a:solidFill>
                <a:srgbClr val="FFFF00"/>
              </a:solidFill>
            </a:endParaRPr>
          </a:p>
          <a:p>
            <a:pPr>
              <a:buFont typeface="Arial" charset="0"/>
              <a:buNone/>
            </a:pPr>
            <a:endParaRPr lang="pt-BR" sz="2000" dirty="0">
              <a:solidFill>
                <a:srgbClr val="FFFF00"/>
              </a:solidFill>
            </a:endParaRPr>
          </a:p>
          <a:p>
            <a:pPr>
              <a:buFont typeface="Arial" charset="0"/>
              <a:buNone/>
            </a:pPr>
            <a:endParaRPr lang="pt-BR" sz="2000" dirty="0">
              <a:solidFill>
                <a:srgbClr val="FFFF00"/>
              </a:solidFill>
            </a:endParaRPr>
          </a:p>
          <a:p>
            <a:pPr>
              <a:buFont typeface="Arial" charset="0"/>
              <a:buNone/>
            </a:pPr>
            <a:endParaRPr lang="pt-BR" sz="2000" dirty="0">
              <a:solidFill>
                <a:srgbClr val="FFFF00"/>
              </a:solidFill>
            </a:endParaRPr>
          </a:p>
          <a:p>
            <a:pPr>
              <a:buFont typeface="Arial" charset="0"/>
              <a:buNone/>
            </a:pPr>
            <a:endParaRPr lang="pt-BR" sz="2000" dirty="0">
              <a:solidFill>
                <a:srgbClr val="FFFF00"/>
              </a:solidFill>
            </a:endParaRPr>
          </a:p>
        </p:txBody>
      </p:sp>
      <p:sp>
        <p:nvSpPr>
          <p:cNvPr id="169988" name="Rectangle 4"/>
          <p:cNvSpPr>
            <a:spLocks noRot="1" noChangeArrowheads="1"/>
          </p:cNvSpPr>
          <p:nvPr/>
        </p:nvSpPr>
        <p:spPr bwMode="auto">
          <a:xfrm>
            <a:off x="304800" y="3048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PLANEJAMENTO OTIMIZADO DA SAFRA</a:t>
            </a: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533400" y="2849563"/>
            <a:ext cx="8305800" cy="1515541"/>
            <a:chOff x="336" y="1651"/>
            <a:chExt cx="5232" cy="749"/>
          </a:xfrm>
        </p:grpSpPr>
        <p:sp>
          <p:nvSpPr>
            <p:cNvPr id="169991" name="AutoShape 7"/>
            <p:cNvSpPr>
              <a:spLocks noChangeAspect="1" noChangeArrowheads="1" noTextEdit="1"/>
            </p:cNvSpPr>
            <p:nvPr/>
          </p:nvSpPr>
          <p:spPr bwMode="auto">
            <a:xfrm>
              <a:off x="336" y="1690"/>
              <a:ext cx="5232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9993" name="Rectangle 9"/>
            <p:cNvSpPr>
              <a:spLocks noChangeArrowheads="1"/>
            </p:cNvSpPr>
            <p:nvPr/>
          </p:nvSpPr>
          <p:spPr bwMode="auto">
            <a:xfrm>
              <a:off x="336" y="1948"/>
              <a:ext cx="3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MAX </a:t>
              </a:r>
              <a:endParaRPr lang="en-US"/>
            </a:p>
          </p:txBody>
        </p:sp>
        <p:sp>
          <p:nvSpPr>
            <p:cNvPr id="169994" name="Rectangle 10"/>
            <p:cNvSpPr>
              <a:spLocks noChangeArrowheads="1"/>
            </p:cNvSpPr>
            <p:nvPr/>
          </p:nvSpPr>
          <p:spPr bwMode="auto">
            <a:xfrm>
              <a:off x="1977" y="1651"/>
              <a:ext cx="9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latin typeface="Symbol" pitchFamily="18" charset="2"/>
                </a:rPr>
                <a:t>(</a:t>
              </a:r>
              <a:endParaRPr lang="en-US"/>
            </a:p>
          </p:txBody>
        </p:sp>
        <p:sp>
          <p:nvSpPr>
            <p:cNvPr id="169995" name="Rectangle 11"/>
            <p:cNvSpPr>
              <a:spLocks noChangeArrowheads="1"/>
            </p:cNvSpPr>
            <p:nvPr/>
          </p:nvSpPr>
          <p:spPr bwMode="auto">
            <a:xfrm>
              <a:off x="5383" y="1651"/>
              <a:ext cx="9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latin typeface="Symbol" pitchFamily="18" charset="2"/>
                </a:rPr>
                <a:t>)</a:t>
              </a:r>
              <a:endParaRPr lang="en-US"/>
            </a:p>
          </p:txBody>
        </p:sp>
        <p:sp>
          <p:nvSpPr>
            <p:cNvPr id="169996" name="Rectangle 12"/>
            <p:cNvSpPr>
              <a:spLocks noChangeArrowheads="1"/>
            </p:cNvSpPr>
            <p:nvPr/>
          </p:nvSpPr>
          <p:spPr bwMode="auto">
            <a:xfrm>
              <a:off x="808" y="1998"/>
              <a:ext cx="9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latin typeface="Symbol" pitchFamily="18" charset="2"/>
                </a:rPr>
                <a:t>(</a:t>
              </a:r>
              <a:endParaRPr lang="en-US"/>
            </a:p>
          </p:txBody>
        </p:sp>
        <p:sp>
          <p:nvSpPr>
            <p:cNvPr id="169997" name="Rectangle 13"/>
            <p:cNvSpPr>
              <a:spLocks noChangeArrowheads="1"/>
            </p:cNvSpPr>
            <p:nvPr/>
          </p:nvSpPr>
          <p:spPr bwMode="auto">
            <a:xfrm>
              <a:off x="4416" y="1998"/>
              <a:ext cx="9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latin typeface="Symbol" pitchFamily="18" charset="2"/>
                </a:rPr>
                <a:t>)</a:t>
              </a:r>
              <a:endParaRPr lang="en-US"/>
            </a:p>
          </p:txBody>
        </p:sp>
        <p:sp>
          <p:nvSpPr>
            <p:cNvPr id="169998" name="Rectangle 14"/>
            <p:cNvSpPr>
              <a:spLocks noChangeArrowheads="1"/>
            </p:cNvSpPr>
            <p:nvPr/>
          </p:nvSpPr>
          <p:spPr bwMode="auto">
            <a:xfrm>
              <a:off x="4360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69999" name="Rectangle 15"/>
            <p:cNvSpPr>
              <a:spLocks noChangeArrowheads="1"/>
            </p:cNvSpPr>
            <p:nvPr/>
          </p:nvSpPr>
          <p:spPr bwMode="auto">
            <a:xfrm>
              <a:off x="4009" y="226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00" name="Rectangle 16"/>
            <p:cNvSpPr>
              <a:spLocks noChangeArrowheads="1"/>
            </p:cNvSpPr>
            <p:nvPr/>
          </p:nvSpPr>
          <p:spPr bwMode="auto">
            <a:xfrm>
              <a:off x="3950" y="225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01" name="Rectangle 17"/>
            <p:cNvSpPr>
              <a:spLocks noChangeArrowheads="1"/>
            </p:cNvSpPr>
            <p:nvPr/>
          </p:nvSpPr>
          <p:spPr bwMode="auto">
            <a:xfrm>
              <a:off x="3891" y="2248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02" name="Rectangle 18"/>
            <p:cNvSpPr>
              <a:spLocks noChangeArrowheads="1"/>
            </p:cNvSpPr>
            <p:nvPr/>
          </p:nvSpPr>
          <p:spPr bwMode="auto">
            <a:xfrm>
              <a:off x="3850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03" name="Rectangle 19"/>
            <p:cNvSpPr>
              <a:spLocks noChangeArrowheads="1"/>
            </p:cNvSpPr>
            <p:nvPr/>
          </p:nvSpPr>
          <p:spPr bwMode="auto">
            <a:xfrm>
              <a:off x="3672" y="225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04" name="Rectangle 20"/>
            <p:cNvSpPr>
              <a:spLocks noChangeArrowheads="1"/>
            </p:cNvSpPr>
            <p:nvPr/>
          </p:nvSpPr>
          <p:spPr bwMode="auto">
            <a:xfrm>
              <a:off x="3610" y="2248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05" name="Rectangle 21"/>
            <p:cNvSpPr>
              <a:spLocks noChangeArrowheads="1"/>
            </p:cNvSpPr>
            <p:nvPr/>
          </p:nvSpPr>
          <p:spPr bwMode="auto">
            <a:xfrm>
              <a:off x="3572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06" name="Rectangle 22"/>
            <p:cNvSpPr>
              <a:spLocks noChangeArrowheads="1"/>
            </p:cNvSpPr>
            <p:nvPr/>
          </p:nvSpPr>
          <p:spPr bwMode="auto">
            <a:xfrm>
              <a:off x="3109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07" name="Rectangle 23"/>
            <p:cNvSpPr>
              <a:spLocks noChangeArrowheads="1"/>
            </p:cNvSpPr>
            <p:nvPr/>
          </p:nvSpPr>
          <p:spPr bwMode="auto">
            <a:xfrm>
              <a:off x="2757" y="226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08" name="Rectangle 24"/>
            <p:cNvSpPr>
              <a:spLocks noChangeArrowheads="1"/>
            </p:cNvSpPr>
            <p:nvPr/>
          </p:nvSpPr>
          <p:spPr bwMode="auto">
            <a:xfrm>
              <a:off x="2698" y="225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09" name="Rectangle 25"/>
            <p:cNvSpPr>
              <a:spLocks noChangeArrowheads="1"/>
            </p:cNvSpPr>
            <p:nvPr/>
          </p:nvSpPr>
          <p:spPr bwMode="auto">
            <a:xfrm>
              <a:off x="2640" y="2248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10" name="Rectangle 26"/>
            <p:cNvSpPr>
              <a:spLocks noChangeArrowheads="1"/>
            </p:cNvSpPr>
            <p:nvPr/>
          </p:nvSpPr>
          <p:spPr bwMode="auto">
            <a:xfrm>
              <a:off x="2599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11" name="Rectangle 27"/>
            <p:cNvSpPr>
              <a:spLocks noChangeArrowheads="1"/>
            </p:cNvSpPr>
            <p:nvPr/>
          </p:nvSpPr>
          <p:spPr bwMode="auto">
            <a:xfrm>
              <a:off x="2420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12" name="Rectangle 28"/>
            <p:cNvSpPr>
              <a:spLocks noChangeArrowheads="1"/>
            </p:cNvSpPr>
            <p:nvPr/>
          </p:nvSpPr>
          <p:spPr bwMode="auto">
            <a:xfrm>
              <a:off x="2115" y="2256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m</a:t>
              </a:r>
              <a:endParaRPr lang="en-US"/>
            </a:p>
          </p:txBody>
        </p:sp>
        <p:sp>
          <p:nvSpPr>
            <p:cNvPr id="170013" name="Rectangle 29"/>
            <p:cNvSpPr>
              <a:spLocks noChangeArrowheads="1"/>
            </p:cNvSpPr>
            <p:nvPr/>
          </p:nvSpPr>
          <p:spPr bwMode="auto">
            <a:xfrm>
              <a:off x="2054" y="2248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14" name="Rectangle 30"/>
            <p:cNvSpPr>
              <a:spLocks noChangeArrowheads="1"/>
            </p:cNvSpPr>
            <p:nvPr/>
          </p:nvSpPr>
          <p:spPr bwMode="auto">
            <a:xfrm>
              <a:off x="2013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15" name="Rectangle 31"/>
            <p:cNvSpPr>
              <a:spLocks noChangeArrowheads="1"/>
            </p:cNvSpPr>
            <p:nvPr/>
          </p:nvSpPr>
          <p:spPr bwMode="auto">
            <a:xfrm>
              <a:off x="1640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16" name="Rectangle 32"/>
            <p:cNvSpPr>
              <a:spLocks noChangeArrowheads="1"/>
            </p:cNvSpPr>
            <p:nvPr/>
          </p:nvSpPr>
          <p:spPr bwMode="auto">
            <a:xfrm>
              <a:off x="1289" y="226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17" name="Rectangle 33"/>
            <p:cNvSpPr>
              <a:spLocks noChangeArrowheads="1"/>
            </p:cNvSpPr>
            <p:nvPr/>
          </p:nvSpPr>
          <p:spPr bwMode="auto">
            <a:xfrm>
              <a:off x="1230" y="225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18" name="Rectangle 34"/>
            <p:cNvSpPr>
              <a:spLocks noChangeArrowheads="1"/>
            </p:cNvSpPr>
            <p:nvPr/>
          </p:nvSpPr>
          <p:spPr bwMode="auto">
            <a:xfrm>
              <a:off x="1171" y="2248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19" name="Rectangle 35"/>
            <p:cNvSpPr>
              <a:spLocks noChangeArrowheads="1"/>
            </p:cNvSpPr>
            <p:nvPr/>
          </p:nvSpPr>
          <p:spPr bwMode="auto">
            <a:xfrm>
              <a:off x="1130" y="223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20" name="Rectangle 36"/>
            <p:cNvSpPr>
              <a:spLocks noChangeArrowheads="1"/>
            </p:cNvSpPr>
            <p:nvPr/>
          </p:nvSpPr>
          <p:spPr bwMode="auto">
            <a:xfrm>
              <a:off x="5328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21" name="Rectangle 37"/>
            <p:cNvSpPr>
              <a:spLocks noChangeArrowheads="1"/>
            </p:cNvSpPr>
            <p:nvPr/>
          </p:nvSpPr>
          <p:spPr bwMode="auto">
            <a:xfrm>
              <a:off x="4976" y="191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22" name="Rectangle 38"/>
            <p:cNvSpPr>
              <a:spLocks noChangeArrowheads="1"/>
            </p:cNvSpPr>
            <p:nvPr/>
          </p:nvSpPr>
          <p:spPr bwMode="auto">
            <a:xfrm>
              <a:off x="4917" y="1910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23" name="Rectangle 39"/>
            <p:cNvSpPr>
              <a:spLocks noChangeArrowheads="1"/>
            </p:cNvSpPr>
            <p:nvPr/>
          </p:nvSpPr>
          <p:spPr bwMode="auto">
            <a:xfrm>
              <a:off x="4859" y="1904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24" name="Rectangle 40"/>
            <p:cNvSpPr>
              <a:spLocks noChangeArrowheads="1"/>
            </p:cNvSpPr>
            <p:nvPr/>
          </p:nvSpPr>
          <p:spPr bwMode="auto">
            <a:xfrm>
              <a:off x="4818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25" name="Rectangle 41"/>
            <p:cNvSpPr>
              <a:spLocks noChangeArrowheads="1"/>
            </p:cNvSpPr>
            <p:nvPr/>
          </p:nvSpPr>
          <p:spPr bwMode="auto">
            <a:xfrm>
              <a:off x="4639" y="191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26" name="Rectangle 42"/>
            <p:cNvSpPr>
              <a:spLocks noChangeArrowheads="1"/>
            </p:cNvSpPr>
            <p:nvPr/>
          </p:nvSpPr>
          <p:spPr bwMode="auto">
            <a:xfrm>
              <a:off x="4577" y="1910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27" name="Rectangle 43"/>
            <p:cNvSpPr>
              <a:spLocks noChangeArrowheads="1"/>
            </p:cNvSpPr>
            <p:nvPr/>
          </p:nvSpPr>
          <p:spPr bwMode="auto">
            <a:xfrm>
              <a:off x="4519" y="1904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28" name="Rectangle 44"/>
            <p:cNvSpPr>
              <a:spLocks noChangeArrowheads="1"/>
            </p:cNvSpPr>
            <p:nvPr/>
          </p:nvSpPr>
          <p:spPr bwMode="auto">
            <a:xfrm>
              <a:off x="4478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29" name="Rectangle 45"/>
            <p:cNvSpPr>
              <a:spLocks noChangeArrowheads="1"/>
            </p:cNvSpPr>
            <p:nvPr/>
          </p:nvSpPr>
          <p:spPr bwMode="auto">
            <a:xfrm>
              <a:off x="4041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30" name="Rectangle 46"/>
            <p:cNvSpPr>
              <a:spLocks noChangeArrowheads="1"/>
            </p:cNvSpPr>
            <p:nvPr/>
          </p:nvSpPr>
          <p:spPr bwMode="auto">
            <a:xfrm>
              <a:off x="3546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31" name="Rectangle 47"/>
            <p:cNvSpPr>
              <a:spLocks noChangeArrowheads="1"/>
            </p:cNvSpPr>
            <p:nvPr/>
          </p:nvSpPr>
          <p:spPr bwMode="auto">
            <a:xfrm>
              <a:off x="3194" y="191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32" name="Rectangle 48"/>
            <p:cNvSpPr>
              <a:spLocks noChangeArrowheads="1"/>
            </p:cNvSpPr>
            <p:nvPr/>
          </p:nvSpPr>
          <p:spPr bwMode="auto">
            <a:xfrm>
              <a:off x="3132" y="1910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33" name="Rectangle 49"/>
            <p:cNvSpPr>
              <a:spLocks noChangeArrowheads="1"/>
            </p:cNvSpPr>
            <p:nvPr/>
          </p:nvSpPr>
          <p:spPr bwMode="auto">
            <a:xfrm>
              <a:off x="3077" y="1904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34" name="Rectangle 50"/>
            <p:cNvSpPr>
              <a:spLocks noChangeArrowheads="1"/>
            </p:cNvSpPr>
            <p:nvPr/>
          </p:nvSpPr>
          <p:spPr bwMode="auto">
            <a:xfrm>
              <a:off x="3033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35" name="Rectangle 51"/>
            <p:cNvSpPr>
              <a:spLocks noChangeArrowheads="1"/>
            </p:cNvSpPr>
            <p:nvPr/>
          </p:nvSpPr>
          <p:spPr bwMode="auto">
            <a:xfrm>
              <a:off x="2854" y="1919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36" name="Rectangle 52"/>
            <p:cNvSpPr>
              <a:spLocks noChangeArrowheads="1"/>
            </p:cNvSpPr>
            <p:nvPr/>
          </p:nvSpPr>
          <p:spPr bwMode="auto">
            <a:xfrm>
              <a:off x="2795" y="1910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37" name="Rectangle 53"/>
            <p:cNvSpPr>
              <a:spLocks noChangeArrowheads="1"/>
            </p:cNvSpPr>
            <p:nvPr/>
          </p:nvSpPr>
          <p:spPr bwMode="auto">
            <a:xfrm>
              <a:off x="2737" y="1904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38" name="Rectangle 54"/>
            <p:cNvSpPr>
              <a:spLocks noChangeArrowheads="1"/>
            </p:cNvSpPr>
            <p:nvPr/>
          </p:nvSpPr>
          <p:spPr bwMode="auto">
            <a:xfrm>
              <a:off x="2693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39" name="Rectangle 55"/>
            <p:cNvSpPr>
              <a:spLocks noChangeArrowheads="1"/>
            </p:cNvSpPr>
            <p:nvPr/>
          </p:nvSpPr>
          <p:spPr bwMode="auto">
            <a:xfrm>
              <a:off x="2344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40" name="Rectangle 56"/>
            <p:cNvSpPr>
              <a:spLocks noChangeArrowheads="1"/>
            </p:cNvSpPr>
            <p:nvPr/>
          </p:nvSpPr>
          <p:spPr bwMode="auto">
            <a:xfrm>
              <a:off x="755" y="1708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41" name="Rectangle 57"/>
            <p:cNvSpPr>
              <a:spLocks noChangeArrowheads="1"/>
            </p:cNvSpPr>
            <p:nvPr/>
          </p:nvSpPr>
          <p:spPr bwMode="auto">
            <a:xfrm>
              <a:off x="758" y="1998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42" name="Rectangle 58"/>
            <p:cNvSpPr>
              <a:spLocks noChangeArrowheads="1"/>
            </p:cNvSpPr>
            <p:nvPr/>
          </p:nvSpPr>
          <p:spPr bwMode="auto">
            <a:xfrm>
              <a:off x="928" y="1708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43" name="Rectangle 59"/>
            <p:cNvSpPr>
              <a:spLocks noChangeArrowheads="1"/>
            </p:cNvSpPr>
            <p:nvPr/>
          </p:nvSpPr>
          <p:spPr bwMode="auto">
            <a:xfrm>
              <a:off x="946" y="1998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44" name="Rectangle 60"/>
            <p:cNvSpPr>
              <a:spLocks noChangeArrowheads="1"/>
            </p:cNvSpPr>
            <p:nvPr/>
          </p:nvSpPr>
          <p:spPr bwMode="auto">
            <a:xfrm>
              <a:off x="1098" y="1708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45" name="Rectangle 61"/>
            <p:cNvSpPr>
              <a:spLocks noChangeArrowheads="1"/>
            </p:cNvSpPr>
            <p:nvPr/>
          </p:nvSpPr>
          <p:spPr bwMode="auto">
            <a:xfrm>
              <a:off x="1107" y="1998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46" name="Rectangle 62"/>
            <p:cNvSpPr>
              <a:spLocks noChangeArrowheads="1"/>
            </p:cNvSpPr>
            <p:nvPr/>
          </p:nvSpPr>
          <p:spPr bwMode="auto">
            <a:xfrm>
              <a:off x="1283" y="1708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47" name="Rectangle 63"/>
            <p:cNvSpPr>
              <a:spLocks noChangeArrowheads="1"/>
            </p:cNvSpPr>
            <p:nvPr/>
          </p:nvSpPr>
          <p:spPr bwMode="auto">
            <a:xfrm>
              <a:off x="1292" y="1998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48" name="Rectangle 64"/>
            <p:cNvSpPr>
              <a:spLocks noChangeArrowheads="1"/>
            </p:cNvSpPr>
            <p:nvPr/>
          </p:nvSpPr>
          <p:spPr bwMode="auto">
            <a:xfrm>
              <a:off x="1444" y="1708"/>
              <a:ext cx="7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M</a:t>
              </a:r>
              <a:endParaRPr lang="en-US"/>
            </a:p>
          </p:txBody>
        </p:sp>
        <p:sp>
          <p:nvSpPr>
            <p:cNvPr id="170049" name="Rectangle 65"/>
            <p:cNvSpPr>
              <a:spLocks noChangeArrowheads="1"/>
            </p:cNvSpPr>
            <p:nvPr/>
          </p:nvSpPr>
          <p:spPr bwMode="auto">
            <a:xfrm>
              <a:off x="1456" y="1998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m</a:t>
              </a:r>
              <a:endParaRPr lang="en-US"/>
            </a:p>
          </p:txBody>
        </p:sp>
        <p:sp>
          <p:nvSpPr>
            <p:cNvPr id="170050" name="Rectangle 66"/>
            <p:cNvSpPr>
              <a:spLocks noChangeArrowheads="1"/>
            </p:cNvSpPr>
            <p:nvPr/>
          </p:nvSpPr>
          <p:spPr bwMode="auto">
            <a:xfrm>
              <a:off x="1889" y="1945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m</a:t>
              </a:r>
              <a:endParaRPr lang="en-US"/>
            </a:p>
          </p:txBody>
        </p:sp>
        <p:sp>
          <p:nvSpPr>
            <p:cNvPr id="170051" name="Rectangle 67"/>
            <p:cNvSpPr>
              <a:spLocks noChangeArrowheads="1"/>
            </p:cNvSpPr>
            <p:nvPr/>
          </p:nvSpPr>
          <p:spPr bwMode="auto">
            <a:xfrm>
              <a:off x="1846" y="1937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l</a:t>
              </a:r>
              <a:endParaRPr lang="en-US"/>
            </a:p>
          </p:txBody>
        </p:sp>
        <p:sp>
          <p:nvSpPr>
            <p:cNvPr id="170052" name="Rectangle 68"/>
            <p:cNvSpPr>
              <a:spLocks noChangeArrowheads="1"/>
            </p:cNvSpPr>
            <p:nvPr/>
          </p:nvSpPr>
          <p:spPr bwMode="auto">
            <a:xfrm>
              <a:off x="1787" y="1928"/>
              <a:ext cx="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k</a:t>
              </a:r>
              <a:endParaRPr lang="en-US"/>
            </a:p>
          </p:txBody>
        </p:sp>
        <p:sp>
          <p:nvSpPr>
            <p:cNvPr id="170053" name="Rectangle 69"/>
            <p:cNvSpPr>
              <a:spLocks noChangeArrowheads="1"/>
            </p:cNvSpPr>
            <p:nvPr/>
          </p:nvSpPr>
          <p:spPr bwMode="auto">
            <a:xfrm>
              <a:off x="1743" y="1904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j</a:t>
              </a:r>
              <a:endParaRPr lang="en-US"/>
            </a:p>
          </p:txBody>
        </p:sp>
        <p:sp>
          <p:nvSpPr>
            <p:cNvPr id="170054" name="Rectangle 70"/>
            <p:cNvSpPr>
              <a:spLocks noChangeArrowheads="1"/>
            </p:cNvSpPr>
            <p:nvPr/>
          </p:nvSpPr>
          <p:spPr bwMode="auto">
            <a:xfrm>
              <a:off x="1687" y="1896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latin typeface="Times New Roman" charset="0"/>
                </a:rPr>
                <a:t>i</a:t>
              </a:r>
              <a:endParaRPr lang="en-US"/>
            </a:p>
          </p:txBody>
        </p:sp>
        <p:sp>
          <p:nvSpPr>
            <p:cNvPr id="170055" name="Rectangle 71"/>
            <p:cNvSpPr>
              <a:spLocks noChangeArrowheads="1"/>
            </p:cNvSpPr>
            <p:nvPr/>
          </p:nvSpPr>
          <p:spPr bwMode="auto">
            <a:xfrm>
              <a:off x="4097" y="2151"/>
              <a:ext cx="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ARS</a:t>
              </a:r>
              <a:endParaRPr lang="en-US"/>
            </a:p>
          </p:txBody>
        </p:sp>
        <p:sp>
          <p:nvSpPr>
            <p:cNvPr id="170056" name="Rectangle 72"/>
            <p:cNvSpPr>
              <a:spLocks noChangeArrowheads="1"/>
            </p:cNvSpPr>
            <p:nvPr/>
          </p:nvSpPr>
          <p:spPr bwMode="auto">
            <a:xfrm>
              <a:off x="3742" y="2151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Q</a:t>
              </a:r>
              <a:endParaRPr lang="en-US"/>
            </a:p>
          </p:txBody>
        </p:sp>
        <p:sp>
          <p:nvSpPr>
            <p:cNvPr id="170057" name="Rectangle 73"/>
            <p:cNvSpPr>
              <a:spLocks noChangeArrowheads="1"/>
            </p:cNvSpPr>
            <p:nvPr/>
          </p:nvSpPr>
          <p:spPr bwMode="auto">
            <a:xfrm>
              <a:off x="3302" y="2151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CVT</a:t>
              </a:r>
              <a:endParaRPr lang="en-US"/>
            </a:p>
          </p:txBody>
        </p:sp>
        <p:sp>
          <p:nvSpPr>
            <p:cNvPr id="170058" name="Rectangle 74"/>
            <p:cNvSpPr>
              <a:spLocks noChangeArrowheads="1"/>
            </p:cNvSpPr>
            <p:nvPr/>
          </p:nvSpPr>
          <p:spPr bwMode="auto">
            <a:xfrm>
              <a:off x="2848" y="2151"/>
              <a:ext cx="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ARS</a:t>
              </a:r>
              <a:endParaRPr lang="en-US"/>
            </a:p>
          </p:txBody>
        </p:sp>
        <p:sp>
          <p:nvSpPr>
            <p:cNvPr id="170059" name="Rectangle 75"/>
            <p:cNvSpPr>
              <a:spLocks noChangeArrowheads="1"/>
            </p:cNvSpPr>
            <p:nvPr/>
          </p:nvSpPr>
          <p:spPr bwMode="auto">
            <a:xfrm>
              <a:off x="2490" y="2151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Q</a:t>
              </a:r>
              <a:endParaRPr lang="en-US"/>
            </a:p>
          </p:txBody>
        </p:sp>
        <p:sp>
          <p:nvSpPr>
            <p:cNvPr id="170060" name="Rectangle 76"/>
            <p:cNvSpPr>
              <a:spLocks noChangeArrowheads="1"/>
            </p:cNvSpPr>
            <p:nvPr/>
          </p:nvSpPr>
          <p:spPr bwMode="auto">
            <a:xfrm>
              <a:off x="2232" y="2151"/>
              <a:ext cx="1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DS</a:t>
              </a:r>
              <a:endParaRPr lang="en-US"/>
            </a:p>
          </p:txBody>
        </p:sp>
        <p:sp>
          <p:nvSpPr>
            <p:cNvPr id="170061" name="Rectangle 77"/>
            <p:cNvSpPr>
              <a:spLocks noChangeArrowheads="1"/>
            </p:cNvSpPr>
            <p:nvPr/>
          </p:nvSpPr>
          <p:spPr bwMode="auto">
            <a:xfrm>
              <a:off x="1834" y="2151"/>
              <a:ext cx="1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CT</a:t>
              </a:r>
              <a:endParaRPr lang="en-US"/>
            </a:p>
          </p:txBody>
        </p:sp>
        <p:sp>
          <p:nvSpPr>
            <p:cNvPr id="170062" name="Rectangle 78"/>
            <p:cNvSpPr>
              <a:spLocks noChangeArrowheads="1"/>
            </p:cNvSpPr>
            <p:nvPr/>
          </p:nvSpPr>
          <p:spPr bwMode="auto">
            <a:xfrm>
              <a:off x="1377" y="2151"/>
              <a:ext cx="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ARS</a:t>
              </a:r>
              <a:endParaRPr lang="en-US"/>
            </a:p>
          </p:txBody>
        </p:sp>
        <p:sp>
          <p:nvSpPr>
            <p:cNvPr id="170063" name="Rectangle 79"/>
            <p:cNvSpPr>
              <a:spLocks noChangeArrowheads="1"/>
            </p:cNvSpPr>
            <p:nvPr/>
          </p:nvSpPr>
          <p:spPr bwMode="auto">
            <a:xfrm>
              <a:off x="1022" y="2151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Q</a:t>
              </a:r>
              <a:endParaRPr lang="en-US"/>
            </a:p>
          </p:txBody>
        </p:sp>
        <p:sp>
          <p:nvSpPr>
            <p:cNvPr id="170064" name="Rectangle 80"/>
            <p:cNvSpPr>
              <a:spLocks noChangeArrowheads="1"/>
            </p:cNvSpPr>
            <p:nvPr/>
          </p:nvSpPr>
          <p:spPr bwMode="auto">
            <a:xfrm>
              <a:off x="837" y="2151"/>
              <a:ext cx="1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CI</a:t>
              </a:r>
              <a:endParaRPr lang="en-US"/>
            </a:p>
          </p:txBody>
        </p:sp>
        <p:sp>
          <p:nvSpPr>
            <p:cNvPr id="170065" name="Rectangle 81"/>
            <p:cNvSpPr>
              <a:spLocks noChangeArrowheads="1"/>
            </p:cNvSpPr>
            <p:nvPr/>
          </p:nvSpPr>
          <p:spPr bwMode="auto">
            <a:xfrm>
              <a:off x="5067" y="1804"/>
              <a:ext cx="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ARS</a:t>
              </a:r>
              <a:endParaRPr lang="en-US"/>
            </a:p>
          </p:txBody>
        </p:sp>
        <p:sp>
          <p:nvSpPr>
            <p:cNvPr id="170066" name="Rectangle 82"/>
            <p:cNvSpPr>
              <a:spLocks noChangeArrowheads="1"/>
            </p:cNvSpPr>
            <p:nvPr/>
          </p:nvSpPr>
          <p:spPr bwMode="auto">
            <a:xfrm>
              <a:off x="4709" y="1804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Q</a:t>
              </a:r>
              <a:endParaRPr lang="en-US"/>
            </a:p>
          </p:txBody>
        </p:sp>
        <p:sp>
          <p:nvSpPr>
            <p:cNvPr id="170067" name="Rectangle 83"/>
            <p:cNvSpPr>
              <a:spLocks noChangeArrowheads="1"/>
            </p:cNvSpPr>
            <p:nvPr/>
          </p:nvSpPr>
          <p:spPr bwMode="auto">
            <a:xfrm>
              <a:off x="4120" y="1804"/>
              <a:ext cx="3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PTalc</a:t>
              </a:r>
              <a:endParaRPr lang="en-US"/>
            </a:p>
          </p:txBody>
        </p:sp>
        <p:sp>
          <p:nvSpPr>
            <p:cNvPr id="170068" name="Rectangle 84"/>
            <p:cNvSpPr>
              <a:spLocks noChangeArrowheads="1"/>
            </p:cNvSpPr>
            <p:nvPr/>
          </p:nvSpPr>
          <p:spPr bwMode="auto">
            <a:xfrm>
              <a:off x="3748" y="1804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Palc</a:t>
              </a:r>
              <a:endParaRPr lang="en-US"/>
            </a:p>
          </p:txBody>
        </p:sp>
        <p:sp>
          <p:nvSpPr>
            <p:cNvPr id="170069" name="Rectangle 85"/>
            <p:cNvSpPr>
              <a:spLocks noChangeArrowheads="1"/>
            </p:cNvSpPr>
            <p:nvPr/>
          </p:nvSpPr>
          <p:spPr bwMode="auto">
            <a:xfrm>
              <a:off x="3282" y="1804"/>
              <a:ext cx="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ARS</a:t>
              </a:r>
              <a:endParaRPr lang="en-US"/>
            </a:p>
          </p:txBody>
        </p:sp>
        <p:sp>
          <p:nvSpPr>
            <p:cNvPr id="170070" name="Rectangle 86"/>
            <p:cNvSpPr>
              <a:spLocks noChangeArrowheads="1"/>
            </p:cNvSpPr>
            <p:nvPr/>
          </p:nvSpPr>
          <p:spPr bwMode="auto">
            <a:xfrm>
              <a:off x="2927" y="1804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Q</a:t>
              </a:r>
              <a:endParaRPr lang="en-US"/>
            </a:p>
          </p:txBody>
        </p:sp>
        <p:sp>
          <p:nvSpPr>
            <p:cNvPr id="170071" name="Rectangle 87"/>
            <p:cNvSpPr>
              <a:spLocks noChangeArrowheads="1"/>
            </p:cNvSpPr>
            <p:nvPr/>
          </p:nvSpPr>
          <p:spPr bwMode="auto">
            <a:xfrm>
              <a:off x="2432" y="1804"/>
              <a:ext cx="2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ATR</a:t>
              </a:r>
              <a:endParaRPr lang="en-US"/>
            </a:p>
          </p:txBody>
        </p:sp>
        <p:sp>
          <p:nvSpPr>
            <p:cNvPr id="170072" name="Rectangle 88"/>
            <p:cNvSpPr>
              <a:spLocks noChangeArrowheads="1"/>
            </p:cNvSpPr>
            <p:nvPr/>
          </p:nvSpPr>
          <p:spPr bwMode="auto">
            <a:xfrm>
              <a:off x="2016" y="1804"/>
              <a:ext cx="2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Pacu</a:t>
              </a:r>
              <a:endParaRPr lang="en-US"/>
            </a:p>
          </p:txBody>
        </p:sp>
        <p:sp>
          <p:nvSpPr>
            <p:cNvPr id="170073" name="Rectangle 89"/>
            <p:cNvSpPr>
              <a:spLocks noChangeArrowheads="1"/>
            </p:cNvSpPr>
            <p:nvPr/>
          </p:nvSpPr>
          <p:spPr bwMode="auto">
            <a:xfrm>
              <a:off x="1582" y="1804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C</a:t>
              </a:r>
              <a:endParaRPr lang="en-US"/>
            </a:p>
          </p:txBody>
        </p:sp>
        <p:sp>
          <p:nvSpPr>
            <p:cNvPr id="170074" name="Rectangle 90"/>
            <p:cNvSpPr>
              <a:spLocks noChangeArrowheads="1"/>
            </p:cNvSpPr>
            <p:nvPr/>
          </p:nvSpPr>
          <p:spPr bwMode="auto">
            <a:xfrm>
              <a:off x="4056" y="2151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75" name="Rectangle 91"/>
            <p:cNvSpPr>
              <a:spLocks noChangeArrowheads="1"/>
            </p:cNvSpPr>
            <p:nvPr/>
          </p:nvSpPr>
          <p:spPr bwMode="auto">
            <a:xfrm>
              <a:off x="3716" y="2151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76" name="Rectangle 92"/>
            <p:cNvSpPr>
              <a:spLocks noChangeArrowheads="1"/>
            </p:cNvSpPr>
            <p:nvPr/>
          </p:nvSpPr>
          <p:spPr bwMode="auto">
            <a:xfrm>
              <a:off x="2804" y="2151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77" name="Rectangle 93"/>
            <p:cNvSpPr>
              <a:spLocks noChangeArrowheads="1"/>
            </p:cNvSpPr>
            <p:nvPr/>
          </p:nvSpPr>
          <p:spPr bwMode="auto">
            <a:xfrm>
              <a:off x="2464" y="2151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78" name="Rectangle 94"/>
            <p:cNvSpPr>
              <a:spLocks noChangeArrowheads="1"/>
            </p:cNvSpPr>
            <p:nvPr/>
          </p:nvSpPr>
          <p:spPr bwMode="auto">
            <a:xfrm>
              <a:off x="2194" y="2151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79" name="Rectangle 95"/>
            <p:cNvSpPr>
              <a:spLocks noChangeArrowheads="1"/>
            </p:cNvSpPr>
            <p:nvPr/>
          </p:nvSpPr>
          <p:spPr bwMode="auto">
            <a:xfrm>
              <a:off x="1336" y="2151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80" name="Rectangle 96"/>
            <p:cNvSpPr>
              <a:spLocks noChangeArrowheads="1"/>
            </p:cNvSpPr>
            <p:nvPr/>
          </p:nvSpPr>
          <p:spPr bwMode="auto">
            <a:xfrm>
              <a:off x="995" y="2151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81" name="Rectangle 97"/>
            <p:cNvSpPr>
              <a:spLocks noChangeArrowheads="1"/>
            </p:cNvSpPr>
            <p:nvPr/>
          </p:nvSpPr>
          <p:spPr bwMode="auto">
            <a:xfrm>
              <a:off x="5023" y="1804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82" name="Rectangle 98"/>
            <p:cNvSpPr>
              <a:spLocks noChangeArrowheads="1"/>
            </p:cNvSpPr>
            <p:nvPr/>
          </p:nvSpPr>
          <p:spPr bwMode="auto">
            <a:xfrm>
              <a:off x="4683" y="1804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83" name="Rectangle 99"/>
            <p:cNvSpPr>
              <a:spLocks noChangeArrowheads="1"/>
            </p:cNvSpPr>
            <p:nvPr/>
          </p:nvSpPr>
          <p:spPr bwMode="auto">
            <a:xfrm>
              <a:off x="4085" y="1804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84" name="Rectangle 100"/>
            <p:cNvSpPr>
              <a:spLocks noChangeArrowheads="1"/>
            </p:cNvSpPr>
            <p:nvPr/>
          </p:nvSpPr>
          <p:spPr bwMode="auto">
            <a:xfrm>
              <a:off x="3238" y="1804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85" name="Rectangle 101"/>
            <p:cNvSpPr>
              <a:spLocks noChangeArrowheads="1"/>
            </p:cNvSpPr>
            <p:nvPr/>
          </p:nvSpPr>
          <p:spPr bwMode="auto">
            <a:xfrm>
              <a:off x="2898" y="1804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86" name="Rectangle 102"/>
            <p:cNvSpPr>
              <a:spLocks noChangeArrowheads="1"/>
            </p:cNvSpPr>
            <p:nvPr/>
          </p:nvSpPr>
          <p:spPr bwMode="auto">
            <a:xfrm>
              <a:off x="2388" y="1804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.</a:t>
              </a:r>
              <a:endParaRPr lang="en-US"/>
            </a:p>
          </p:txBody>
        </p:sp>
        <p:sp>
          <p:nvSpPr>
            <p:cNvPr id="170087" name="Rectangle 103"/>
            <p:cNvSpPr>
              <a:spLocks noChangeArrowheads="1"/>
            </p:cNvSpPr>
            <p:nvPr/>
          </p:nvSpPr>
          <p:spPr bwMode="auto">
            <a:xfrm>
              <a:off x="3191" y="2136"/>
              <a:ext cx="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Symbol" pitchFamily="18" charset="2"/>
                </a:rPr>
                <a:t>+</a:t>
              </a:r>
              <a:endParaRPr lang="en-US"/>
            </a:p>
          </p:txBody>
        </p:sp>
        <p:sp>
          <p:nvSpPr>
            <p:cNvPr id="170088" name="Rectangle 104"/>
            <p:cNvSpPr>
              <a:spLocks noChangeArrowheads="1"/>
            </p:cNvSpPr>
            <p:nvPr/>
          </p:nvSpPr>
          <p:spPr bwMode="auto">
            <a:xfrm>
              <a:off x="1722" y="2136"/>
              <a:ext cx="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Symbol" pitchFamily="18" charset="2"/>
                </a:rPr>
                <a:t>+</a:t>
              </a:r>
              <a:endParaRPr lang="en-US"/>
            </a:p>
          </p:txBody>
        </p:sp>
        <p:sp>
          <p:nvSpPr>
            <p:cNvPr id="170089" name="Rectangle 105"/>
            <p:cNvSpPr>
              <a:spLocks noChangeArrowheads="1"/>
            </p:cNvSpPr>
            <p:nvPr/>
          </p:nvSpPr>
          <p:spPr bwMode="auto">
            <a:xfrm>
              <a:off x="697" y="2136"/>
              <a:ext cx="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Symbol" pitchFamily="18" charset="2"/>
                </a:rPr>
                <a:t>-</a:t>
              </a:r>
              <a:endParaRPr lang="en-US"/>
            </a:p>
          </p:txBody>
        </p:sp>
        <p:sp>
          <p:nvSpPr>
            <p:cNvPr id="170090" name="Rectangle 106"/>
            <p:cNvSpPr>
              <a:spLocks noChangeArrowheads="1"/>
            </p:cNvSpPr>
            <p:nvPr/>
          </p:nvSpPr>
          <p:spPr bwMode="auto">
            <a:xfrm>
              <a:off x="3628" y="1789"/>
              <a:ext cx="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Symbol" pitchFamily="18" charset="2"/>
                </a:rPr>
                <a:t>+</a:t>
              </a:r>
              <a:endParaRPr lang="en-US"/>
            </a:p>
          </p:txBody>
        </p:sp>
        <p:sp>
          <p:nvSpPr>
            <p:cNvPr id="170091" name="Rectangle 107"/>
            <p:cNvSpPr>
              <a:spLocks noChangeArrowheads="1"/>
            </p:cNvSpPr>
            <p:nvPr/>
          </p:nvSpPr>
          <p:spPr bwMode="auto">
            <a:xfrm>
              <a:off x="694" y="1752"/>
              <a:ext cx="16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latin typeface="Symbol" pitchFamily="18" charset="2"/>
                </a:rPr>
                <a:t>å</a:t>
              </a:r>
              <a:endParaRPr lang="en-US"/>
            </a:p>
          </p:txBody>
        </p:sp>
        <p:sp>
          <p:nvSpPr>
            <p:cNvPr id="170092" name="Rectangle 108"/>
            <p:cNvSpPr>
              <a:spLocks noChangeArrowheads="1"/>
            </p:cNvSpPr>
            <p:nvPr/>
          </p:nvSpPr>
          <p:spPr bwMode="auto">
            <a:xfrm>
              <a:off x="872" y="1752"/>
              <a:ext cx="16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latin typeface="Symbol" pitchFamily="18" charset="2"/>
                </a:rPr>
                <a:t>å</a:t>
              </a:r>
              <a:endParaRPr lang="en-US"/>
            </a:p>
          </p:txBody>
        </p:sp>
        <p:sp>
          <p:nvSpPr>
            <p:cNvPr id="170093" name="Rectangle 109"/>
            <p:cNvSpPr>
              <a:spLocks noChangeArrowheads="1"/>
            </p:cNvSpPr>
            <p:nvPr/>
          </p:nvSpPr>
          <p:spPr bwMode="auto">
            <a:xfrm>
              <a:off x="1051" y="1752"/>
              <a:ext cx="16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latin typeface="Symbol" pitchFamily="18" charset="2"/>
                </a:rPr>
                <a:t>å</a:t>
              </a:r>
              <a:endParaRPr lang="en-US"/>
            </a:p>
          </p:txBody>
        </p:sp>
        <p:sp>
          <p:nvSpPr>
            <p:cNvPr id="170094" name="Rectangle 110"/>
            <p:cNvSpPr>
              <a:spLocks noChangeArrowheads="1"/>
            </p:cNvSpPr>
            <p:nvPr/>
          </p:nvSpPr>
          <p:spPr bwMode="auto">
            <a:xfrm>
              <a:off x="1230" y="1752"/>
              <a:ext cx="16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latin typeface="Symbol" pitchFamily="18" charset="2"/>
                </a:rPr>
                <a:t>å</a:t>
              </a:r>
              <a:endParaRPr lang="en-US"/>
            </a:p>
          </p:txBody>
        </p:sp>
        <p:sp>
          <p:nvSpPr>
            <p:cNvPr id="170095" name="Rectangle 111"/>
            <p:cNvSpPr>
              <a:spLocks noChangeArrowheads="1"/>
            </p:cNvSpPr>
            <p:nvPr/>
          </p:nvSpPr>
          <p:spPr bwMode="auto">
            <a:xfrm>
              <a:off x="1406" y="1752"/>
              <a:ext cx="16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latin typeface="Symbol" pitchFamily="18" charset="2"/>
                </a:rPr>
                <a:t>å</a:t>
              </a:r>
              <a:endParaRPr lang="en-US"/>
            </a:p>
          </p:txBody>
        </p:sp>
        <p:sp>
          <p:nvSpPr>
            <p:cNvPr id="170096" name="Rectangle 112"/>
            <p:cNvSpPr>
              <a:spLocks noChangeArrowheads="1"/>
            </p:cNvSpPr>
            <p:nvPr/>
          </p:nvSpPr>
          <p:spPr bwMode="auto">
            <a:xfrm>
              <a:off x="5436" y="1948"/>
              <a:ext cx="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/>
            </a:p>
          </p:txBody>
        </p:sp>
      </p:grpSp>
      <p:sp>
        <p:nvSpPr>
          <p:cNvPr id="112" name="Espaço Reservado para Conteúdo 111"/>
          <p:cNvSpPr>
            <a:spLocks noGrp="1"/>
          </p:cNvSpPr>
          <p:nvPr>
            <p:ph sz="half" idx="2"/>
          </p:nvPr>
        </p:nvSpPr>
        <p:spPr>
          <a:xfrm>
            <a:off x="827584" y="4581128"/>
            <a:ext cx="8014791" cy="1518047"/>
          </a:xfrm>
        </p:spPr>
        <p:txBody>
          <a:bodyPr/>
          <a:lstStyle/>
          <a:p>
            <a:r>
              <a:rPr lang="pt-BR" dirty="0"/>
              <a:t>Sujeito à “restrições” (</a:t>
            </a:r>
            <a:r>
              <a:rPr lang="pt-BR" dirty="0" err="1"/>
              <a:t>inequações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Área, capacidades, etc.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pt-BR" b="1">
                <a:solidFill>
                  <a:srgbClr val="FF0000"/>
                </a:solidFill>
              </a:rPr>
              <a:t>          Estratégico x Operacional</a:t>
            </a:r>
            <a:endParaRPr lang="es-ES" b="1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b="1" i="1">
                <a:solidFill>
                  <a:schemeClr val="accent1"/>
                </a:solidFill>
              </a:rPr>
              <a:t>Estratégico  ( certo )			O Que</a:t>
            </a:r>
          </a:p>
          <a:p>
            <a:pPr eaLnBrk="1" hangingPunct="1">
              <a:lnSpc>
                <a:spcPct val="90000"/>
              </a:lnSpc>
            </a:pPr>
            <a:endParaRPr lang="pt-BR" b="1"/>
          </a:p>
          <a:p>
            <a:pPr eaLnBrk="1" hangingPunct="1">
              <a:lnSpc>
                <a:spcPct val="90000"/>
              </a:lnSpc>
            </a:pPr>
            <a:endParaRPr lang="pt-BR" sz="2800" b="1"/>
          </a:p>
          <a:p>
            <a:pPr eaLnBrk="1" hangingPunct="1">
              <a:lnSpc>
                <a:spcPct val="90000"/>
              </a:lnSpc>
            </a:pPr>
            <a:endParaRPr lang="pt-BR" sz="2800" b="1"/>
          </a:p>
          <a:p>
            <a:pPr eaLnBrk="1" hangingPunct="1">
              <a:lnSpc>
                <a:spcPct val="90000"/>
              </a:lnSpc>
            </a:pPr>
            <a:endParaRPr lang="pt-BR" sz="2800" b="1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sz="2800" b="1"/>
          </a:p>
          <a:p>
            <a:pPr eaLnBrk="1" hangingPunct="1">
              <a:lnSpc>
                <a:spcPct val="90000"/>
              </a:lnSpc>
            </a:pPr>
            <a:endParaRPr lang="pt-BR" b="1" i="1"/>
          </a:p>
          <a:p>
            <a:pPr eaLnBrk="1" hangingPunct="1">
              <a:lnSpc>
                <a:spcPct val="90000"/>
              </a:lnSpc>
            </a:pPr>
            <a:r>
              <a:rPr lang="pt-BR" b="1" i="1">
                <a:solidFill>
                  <a:schemeClr val="accent1"/>
                </a:solidFill>
              </a:rPr>
              <a:t>Operacional ( bem feito )			Como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s-ES" sz="2400" b="1"/>
          </a:p>
        </p:txBody>
      </p:sp>
      <p:pic>
        <p:nvPicPr>
          <p:cNvPr id="6148" name="Picture 4" descr="A:\gr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743200"/>
            <a:ext cx="73152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439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7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95536" y="1556792"/>
            <a:ext cx="8748464" cy="4542383"/>
          </a:xfrm>
        </p:spPr>
        <p:txBody>
          <a:bodyPr/>
          <a:lstStyle/>
          <a:p>
            <a:r>
              <a:rPr lang="pt-BR" sz="2400" dirty="0">
                <a:solidFill>
                  <a:schemeClr val="tx2"/>
                </a:solidFill>
              </a:rPr>
              <a:t>CURVAS DE MATURAÇÃO DE DUAS VARIEDADES HIPOTÉTICAS</a:t>
            </a:r>
          </a:p>
        </p:txBody>
      </p:sp>
      <p:sp>
        <p:nvSpPr>
          <p:cNvPr id="175107" name="Rectangle 3"/>
          <p:cNvSpPr>
            <a:spLocks noRot="1" noChangeArrowheads="1"/>
          </p:cNvSpPr>
          <p:nvPr/>
        </p:nvSpPr>
        <p:spPr bwMode="auto">
          <a:xfrm>
            <a:off x="304800" y="762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PLANEJAMENTO OTIMIZADO DA SAFRA</a:t>
            </a:r>
          </a:p>
        </p:txBody>
      </p:sp>
      <p:pic>
        <p:nvPicPr>
          <p:cNvPr id="1751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2420888"/>
            <a:ext cx="7848600" cy="42847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576" y="332656"/>
            <a:ext cx="8086799" cy="822920"/>
          </a:xfrm>
        </p:spPr>
        <p:txBody>
          <a:bodyPr/>
          <a:lstStyle/>
          <a:p>
            <a:r>
              <a:rPr lang="pt-BR" sz="2400" dirty="0"/>
              <a:t>PLANEJAMENTO OTMIZADO DA SAFRA - reduzido</a:t>
            </a:r>
            <a:endParaRPr lang="en-US" sz="2400" dirty="0"/>
          </a:p>
        </p:txBody>
      </p:sp>
      <p:graphicFrame>
        <p:nvGraphicFramePr>
          <p:cNvPr id="177193" name="Group 41"/>
          <p:cNvGraphicFramePr>
            <a:graphicFrameLocks noGrp="1"/>
          </p:cNvGraphicFramePr>
          <p:nvPr>
            <p:ph idx="1"/>
          </p:nvPr>
        </p:nvGraphicFramePr>
        <p:xfrm>
          <a:off x="301625" y="1600200"/>
          <a:ext cx="8540750" cy="4498978"/>
        </p:xfrm>
        <a:graphic>
          <a:graphicData uri="http://schemas.openxmlformats.org/drawingml/2006/table">
            <a:tbl>
              <a:tblPr/>
              <a:tblGrid>
                <a:gridCol w="2135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5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51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5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MÊS 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MÊS 8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TOTAL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OPÇÃO 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Variedade B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Variedade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(kg/t cana)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110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140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250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OPÇÃO 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Variedade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Variedade B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(kg/t cana)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165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265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DIFERENÇA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0013" y="301625"/>
            <a:ext cx="7313612" cy="967135"/>
          </a:xfrm>
        </p:spPr>
        <p:txBody>
          <a:bodyPr/>
          <a:lstStyle/>
          <a:p>
            <a:r>
              <a:rPr lang="pt-BR" sz="2400" dirty="0"/>
              <a:t>PLANEJAMENTO OTIMIZADO DA SAFRA</a:t>
            </a:r>
            <a:endParaRPr lang="en-US" sz="2400" dirty="0"/>
          </a:p>
        </p:txBody>
      </p:sp>
      <p:sp>
        <p:nvSpPr>
          <p:cNvPr id="1710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403648" y="1556792"/>
            <a:ext cx="7313612" cy="5112568"/>
          </a:xfrm>
        </p:spPr>
        <p:txBody>
          <a:bodyPr/>
          <a:lstStyle/>
          <a:p>
            <a:r>
              <a:rPr lang="pt-BR" sz="2000" dirty="0"/>
              <a:t>MODELOS DE OTIMIZAÇÃO DA SAFRA DISPONÍVEIS PARA CONDIÇÕES BRASILEIRAS DESDE 1984 (BEAUCLAIR &amp; PENTEADO)</a:t>
            </a:r>
          </a:p>
          <a:p>
            <a:pPr>
              <a:buNone/>
            </a:pPr>
            <a:endParaRPr lang="pt-BR" sz="2000" dirty="0"/>
          </a:p>
          <a:p>
            <a:r>
              <a:rPr lang="pt-BR" sz="2000" dirty="0"/>
              <a:t>SISTEMAS ESPECIALIZADOS E INTEGRADOS COM BANCO DE DADOS E GRANDE NÚMERO DE PROGRAMAS DE OTIMIZAÇÃO NO MERCADO</a:t>
            </a:r>
          </a:p>
          <a:p>
            <a:pPr>
              <a:buNone/>
            </a:pPr>
            <a:endParaRPr lang="pt-BR" sz="2000" dirty="0"/>
          </a:p>
          <a:p>
            <a:r>
              <a:rPr lang="pt-BR" sz="2000" dirty="0"/>
              <a:t>DISPONIBILIDADE DOS RECURSOS DE GESTÃO</a:t>
            </a:r>
          </a:p>
          <a:p>
            <a:pPr>
              <a:buNone/>
            </a:pPr>
            <a:endParaRPr lang="pt-BR" sz="2000" dirty="0"/>
          </a:p>
          <a:p>
            <a:r>
              <a:rPr lang="pt-BR" sz="2000" dirty="0"/>
              <a:t>PREVISÕES DE PRODUTIVIDADE ACEITÁVEIS</a:t>
            </a:r>
          </a:p>
          <a:p>
            <a:pPr>
              <a:buNone/>
            </a:pPr>
            <a:endParaRPr lang="pt-BR" sz="2000" dirty="0"/>
          </a:p>
          <a:p>
            <a:r>
              <a:rPr lang="pt-BR" sz="2000" dirty="0"/>
              <a:t>PREVISÕES DO COMPORTAMENTO DA MATURAÇÃO - </a:t>
            </a:r>
            <a:r>
              <a:rPr lang="pt-BR" sz="2400" dirty="0">
                <a:solidFill>
                  <a:srgbClr val="FF0000"/>
                </a:solidFill>
              </a:rPr>
              <a:t>PREDPOL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28652" y="1556792"/>
            <a:ext cx="8208912" cy="5301208"/>
          </a:xfrm>
        </p:spPr>
        <p:txBody>
          <a:bodyPr/>
          <a:lstStyle/>
          <a:p>
            <a:r>
              <a:rPr lang="pt-BR" sz="2400" dirty="0">
                <a:solidFill>
                  <a:schemeClr val="tx2"/>
                </a:solidFill>
                <a:effectLst/>
              </a:rPr>
              <a:t>COMO FOI FEITO O MODELO PREDPOL?</a:t>
            </a:r>
          </a:p>
          <a:p>
            <a:pPr lvl="1" algn="just">
              <a:lnSpc>
                <a:spcPct val="120000"/>
              </a:lnSpc>
            </a:pPr>
            <a:r>
              <a:rPr lang="pt-BR" sz="2400" dirty="0">
                <a:effectLst/>
              </a:rPr>
              <a:t> Variedades</a:t>
            </a:r>
          </a:p>
          <a:p>
            <a:pPr lvl="1" algn="just">
              <a:lnSpc>
                <a:spcPct val="120000"/>
              </a:lnSpc>
            </a:pPr>
            <a:r>
              <a:rPr lang="pt-BR" sz="2400" dirty="0">
                <a:effectLst/>
              </a:rPr>
              <a:t> Estágio (ano, ano e meio e socas)</a:t>
            </a:r>
          </a:p>
          <a:p>
            <a:pPr lvl="1" algn="just">
              <a:lnSpc>
                <a:spcPct val="120000"/>
              </a:lnSpc>
            </a:pPr>
            <a:r>
              <a:rPr lang="pt-BR" sz="2400" dirty="0">
                <a:effectLst/>
              </a:rPr>
              <a:t> Ambientes (AB, CD, EF)</a:t>
            </a:r>
          </a:p>
          <a:p>
            <a:pPr lvl="1" algn="just">
              <a:lnSpc>
                <a:spcPct val="120000"/>
              </a:lnSpc>
            </a:pPr>
            <a:r>
              <a:rPr lang="pt-BR" sz="2400" dirty="0">
                <a:effectLst/>
              </a:rPr>
              <a:t> </a:t>
            </a:r>
            <a:r>
              <a:rPr lang="pt-BR" sz="2400" dirty="0" err="1">
                <a:effectLst/>
              </a:rPr>
              <a:t>C.A.D.</a:t>
            </a:r>
            <a:r>
              <a:rPr lang="pt-BR" sz="2400" dirty="0">
                <a:effectLst/>
              </a:rPr>
              <a:t> (AB = 100 mm, CD = 75 mm e EF = 50 mm)</a:t>
            </a:r>
          </a:p>
          <a:p>
            <a:pPr lvl="1" algn="just">
              <a:lnSpc>
                <a:spcPct val="120000"/>
              </a:lnSpc>
            </a:pPr>
            <a:r>
              <a:rPr lang="pt-BR" sz="2400" dirty="0">
                <a:effectLst/>
              </a:rPr>
              <a:t> Corte anterior (t/ha)</a:t>
            </a:r>
          </a:p>
          <a:p>
            <a:pPr lvl="1" algn="just">
              <a:lnSpc>
                <a:spcPct val="120000"/>
              </a:lnSpc>
            </a:pPr>
            <a:r>
              <a:rPr lang="pt-BR" sz="2400" dirty="0">
                <a:effectLst/>
              </a:rPr>
              <a:t> Graus-dias negativos e armazenamento de água (</a:t>
            </a:r>
            <a:r>
              <a:rPr lang="pt-BR" sz="2400" dirty="0" err="1">
                <a:effectLst/>
              </a:rPr>
              <a:t>B.H.</a:t>
            </a:r>
            <a:r>
              <a:rPr lang="pt-BR" sz="2400" dirty="0">
                <a:effectLst/>
              </a:rPr>
              <a:t>) mensais anteriores a colheita</a:t>
            </a:r>
          </a:p>
          <a:p>
            <a:endParaRPr lang="pt-BR" sz="2400" dirty="0"/>
          </a:p>
        </p:txBody>
      </p:sp>
      <p:sp>
        <p:nvSpPr>
          <p:cNvPr id="114692" name="Rectangle 4"/>
          <p:cNvSpPr>
            <a:spLocks noRot="1" noChangeArrowheads="1"/>
          </p:cNvSpPr>
          <p:nvPr/>
        </p:nvSpPr>
        <p:spPr bwMode="auto">
          <a:xfrm>
            <a:off x="304800" y="3048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PLANEJAMENTO OTIMIZADO DA SAFRA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990600"/>
            <a:ext cx="8651875" cy="56388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1938" y="3124200"/>
            <a:ext cx="1898650" cy="12001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</p:pic>
      <p:sp>
        <p:nvSpPr>
          <p:cNvPr id="122885" name="Line 5"/>
          <p:cNvSpPr>
            <a:spLocks noChangeShapeType="1"/>
          </p:cNvSpPr>
          <p:nvPr/>
        </p:nvSpPr>
        <p:spPr bwMode="auto">
          <a:xfrm>
            <a:off x="6453188" y="3276600"/>
            <a:ext cx="1587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2886" name="Line 6"/>
          <p:cNvSpPr>
            <a:spLocks noChangeShapeType="1"/>
          </p:cNvSpPr>
          <p:nvPr/>
        </p:nvSpPr>
        <p:spPr bwMode="auto">
          <a:xfrm>
            <a:off x="6470650" y="3657600"/>
            <a:ext cx="15875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2887" name="Line 7"/>
          <p:cNvSpPr>
            <a:spLocks noChangeShapeType="1"/>
          </p:cNvSpPr>
          <p:nvPr/>
        </p:nvSpPr>
        <p:spPr bwMode="auto">
          <a:xfrm>
            <a:off x="6470650" y="4114800"/>
            <a:ext cx="15875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6400800" y="4495800"/>
            <a:ext cx="2251075" cy="5492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spcBef>
                <a:spcPct val="50000"/>
              </a:spcBef>
            </a:pPr>
            <a:r>
              <a:rPr lang="pt-BR" sz="1200" b="1">
                <a:solidFill>
                  <a:srgbClr val="003300"/>
                </a:solidFill>
                <a:latin typeface="Arial" charset="0"/>
                <a:cs typeface="Arial" charset="0"/>
              </a:rPr>
              <a:t>X² significativo a 5% </a:t>
            </a:r>
          </a:p>
          <a:p>
            <a:pPr algn="ctr" fontAlgn="b">
              <a:spcBef>
                <a:spcPct val="50000"/>
              </a:spcBef>
            </a:pPr>
            <a:r>
              <a:rPr lang="pt-BR" sz="1200" b="1">
                <a:solidFill>
                  <a:srgbClr val="003300"/>
                </a:solidFill>
                <a:latin typeface="Arial" charset="0"/>
                <a:cs typeface="Arial" charset="0"/>
              </a:rPr>
              <a:t>(dados medidos e estimados)</a:t>
            </a:r>
            <a:endParaRPr lang="pt-BR" sz="1200" b="1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122890" name="Rectangle 10"/>
          <p:cNvSpPr>
            <a:spLocks noRot="1" noChangeArrowheads="1"/>
          </p:cNvSpPr>
          <p:nvPr/>
        </p:nvSpPr>
        <p:spPr bwMode="auto">
          <a:xfrm>
            <a:off x="304800" y="76200"/>
            <a:ext cx="8540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PLANEJAMENTO OTIMIZADO DA SAFRA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990600"/>
            <a:ext cx="8651875" cy="55626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6400800" y="4495800"/>
            <a:ext cx="2251075" cy="5492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spcBef>
                <a:spcPct val="50000"/>
              </a:spcBef>
            </a:pPr>
            <a:r>
              <a:rPr lang="pt-BR" sz="1200" b="1">
                <a:solidFill>
                  <a:srgbClr val="003300"/>
                </a:solidFill>
                <a:latin typeface="Arial" charset="0"/>
                <a:cs typeface="Arial" charset="0"/>
              </a:rPr>
              <a:t>X² significativo a 5% </a:t>
            </a:r>
          </a:p>
          <a:p>
            <a:pPr algn="ctr" fontAlgn="b">
              <a:spcBef>
                <a:spcPct val="50000"/>
              </a:spcBef>
            </a:pPr>
            <a:r>
              <a:rPr lang="pt-BR" sz="1200" b="1">
                <a:solidFill>
                  <a:srgbClr val="003300"/>
                </a:solidFill>
                <a:latin typeface="Arial" charset="0"/>
                <a:cs typeface="Arial" charset="0"/>
              </a:rPr>
              <a:t>(dados medidos e estimados)</a:t>
            </a:r>
            <a:endParaRPr lang="pt-BR" sz="1200" b="1">
              <a:solidFill>
                <a:srgbClr val="003300"/>
              </a:solidFill>
              <a:latin typeface="Arial" charset="0"/>
            </a:endParaRP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1938" y="3124200"/>
            <a:ext cx="1898650" cy="12001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</p:pic>
      <p:sp>
        <p:nvSpPr>
          <p:cNvPr id="125959" name="Line 7"/>
          <p:cNvSpPr>
            <a:spLocks noChangeShapeType="1"/>
          </p:cNvSpPr>
          <p:nvPr/>
        </p:nvSpPr>
        <p:spPr bwMode="auto">
          <a:xfrm>
            <a:off x="6453188" y="3276600"/>
            <a:ext cx="1587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>
            <a:off x="6470650" y="3657600"/>
            <a:ext cx="15875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5961" name="Line 9"/>
          <p:cNvSpPr>
            <a:spLocks noChangeShapeType="1"/>
          </p:cNvSpPr>
          <p:nvPr/>
        </p:nvSpPr>
        <p:spPr bwMode="auto">
          <a:xfrm>
            <a:off x="6470650" y="4114800"/>
            <a:ext cx="15875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5962" name="Rectangle 10"/>
          <p:cNvSpPr>
            <a:spLocks noRot="1" noChangeArrowheads="1"/>
          </p:cNvSpPr>
          <p:nvPr/>
        </p:nvSpPr>
        <p:spPr bwMode="auto">
          <a:xfrm>
            <a:off x="304800" y="76200"/>
            <a:ext cx="8540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PLANEJAMENTO OTIMIZADO DA SAFRA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990600"/>
            <a:ext cx="8651875" cy="55626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6400800" y="4495800"/>
            <a:ext cx="2251075" cy="5492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spcBef>
                <a:spcPct val="50000"/>
              </a:spcBef>
            </a:pPr>
            <a:r>
              <a:rPr lang="pt-BR" sz="1200" b="1">
                <a:solidFill>
                  <a:srgbClr val="003300"/>
                </a:solidFill>
                <a:latin typeface="Arial" charset="0"/>
                <a:cs typeface="Arial" charset="0"/>
              </a:rPr>
              <a:t>X² significativo a 5% </a:t>
            </a:r>
          </a:p>
          <a:p>
            <a:pPr algn="ctr" fontAlgn="b">
              <a:spcBef>
                <a:spcPct val="50000"/>
              </a:spcBef>
            </a:pPr>
            <a:r>
              <a:rPr lang="pt-BR" sz="1200" b="1">
                <a:solidFill>
                  <a:srgbClr val="003300"/>
                </a:solidFill>
                <a:latin typeface="Arial" charset="0"/>
                <a:cs typeface="Arial" charset="0"/>
              </a:rPr>
              <a:t>(dados medidos e estimados)</a:t>
            </a:r>
            <a:endParaRPr lang="pt-BR" sz="1200" b="1">
              <a:solidFill>
                <a:srgbClr val="003300"/>
              </a:solidFill>
              <a:latin typeface="Arial" charset="0"/>
            </a:endParaRPr>
          </a:p>
        </p:txBody>
      </p:sp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1938" y="3124200"/>
            <a:ext cx="1898650" cy="12001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</p:pic>
      <p:sp>
        <p:nvSpPr>
          <p:cNvPr id="129031" name="Line 7"/>
          <p:cNvSpPr>
            <a:spLocks noChangeShapeType="1"/>
          </p:cNvSpPr>
          <p:nvPr/>
        </p:nvSpPr>
        <p:spPr bwMode="auto">
          <a:xfrm>
            <a:off x="6453188" y="3276600"/>
            <a:ext cx="1587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9032" name="Line 8"/>
          <p:cNvSpPr>
            <a:spLocks noChangeShapeType="1"/>
          </p:cNvSpPr>
          <p:nvPr/>
        </p:nvSpPr>
        <p:spPr bwMode="auto">
          <a:xfrm>
            <a:off x="6470650" y="3657600"/>
            <a:ext cx="15875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>
            <a:off x="6470650" y="4114800"/>
            <a:ext cx="15875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9034" name="Rectangle 10"/>
          <p:cNvSpPr>
            <a:spLocks noRot="1" noChangeArrowheads="1"/>
          </p:cNvSpPr>
          <p:nvPr/>
        </p:nvSpPr>
        <p:spPr bwMode="auto">
          <a:xfrm>
            <a:off x="304800" y="76200"/>
            <a:ext cx="8540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PLANEJAMENTO OTIMIZADO DA SAFRA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sz="2400" dirty="0">
                <a:solidFill>
                  <a:schemeClr val="tx2"/>
                </a:solidFill>
              </a:rPr>
              <a:t>CONCLUSÕES</a:t>
            </a:r>
          </a:p>
          <a:p>
            <a:pPr lvl="1"/>
            <a:r>
              <a:rPr lang="pt-BR" dirty="0">
                <a:solidFill>
                  <a:schemeClr val="tx2"/>
                </a:solidFill>
              </a:rPr>
              <a:t>Importância do planejamento estratégico integrado</a:t>
            </a:r>
          </a:p>
          <a:p>
            <a:pPr lvl="1"/>
            <a:r>
              <a:rPr lang="pt-BR" dirty="0">
                <a:solidFill>
                  <a:schemeClr val="tx2"/>
                </a:solidFill>
              </a:rPr>
              <a:t>Essencialidade da efetividade</a:t>
            </a:r>
          </a:p>
          <a:p>
            <a:pPr lvl="1"/>
            <a:r>
              <a:rPr lang="pt-BR" dirty="0">
                <a:solidFill>
                  <a:schemeClr val="tx2"/>
                </a:solidFill>
              </a:rPr>
              <a:t>Necessidade de ferramentas matemáticas</a:t>
            </a:r>
          </a:p>
          <a:p>
            <a:pPr lvl="1"/>
            <a:r>
              <a:rPr lang="pt-BR" dirty="0">
                <a:solidFill>
                  <a:schemeClr val="tx2"/>
                </a:solidFill>
              </a:rPr>
              <a:t>Importância fundamental das estimativas</a:t>
            </a:r>
          </a:p>
          <a:p>
            <a:pPr lvl="1"/>
            <a:r>
              <a:rPr lang="pt-BR" dirty="0">
                <a:solidFill>
                  <a:schemeClr val="tx2"/>
                </a:solidFill>
              </a:rPr>
              <a:t>Acessibilidade da tecnologia de gestão</a:t>
            </a:r>
          </a:p>
          <a:p>
            <a:pPr lvl="1"/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61796" name="Rectangle 4"/>
          <p:cNvSpPr>
            <a:spLocks noRot="1" noChangeArrowheads="1"/>
          </p:cNvSpPr>
          <p:nvPr/>
        </p:nvSpPr>
        <p:spPr bwMode="auto">
          <a:xfrm>
            <a:off x="304800" y="3048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PLANEJAMENTO OTIMIZADO DA SAFRA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4925"/>
            <a:ext cx="8027987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8243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62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 SWOT = S</a:t>
            </a:r>
            <a:r>
              <a:rPr lang="en-US" sz="2000" b="1" dirty="0">
                <a:solidFill>
                  <a:srgbClr val="FF0000"/>
                </a:solidFill>
              </a:rPr>
              <a:t>trong</a:t>
            </a:r>
            <a:r>
              <a:rPr lang="en-US" b="1" dirty="0">
                <a:solidFill>
                  <a:srgbClr val="FF0000"/>
                </a:solidFill>
              </a:rPr>
              <a:t> W</a:t>
            </a:r>
            <a:r>
              <a:rPr lang="en-US" sz="2000" b="1" dirty="0">
                <a:solidFill>
                  <a:srgbClr val="FF0000"/>
                </a:solidFill>
              </a:rPr>
              <a:t>eak</a:t>
            </a:r>
            <a:r>
              <a:rPr lang="en-US" b="1" dirty="0">
                <a:solidFill>
                  <a:srgbClr val="FF0000"/>
                </a:solidFill>
              </a:rPr>
              <a:t> O</a:t>
            </a:r>
            <a:r>
              <a:rPr lang="en-US" sz="2000" b="1" dirty="0">
                <a:solidFill>
                  <a:srgbClr val="FF0000"/>
                </a:solidFill>
              </a:rPr>
              <a:t>pportunity</a:t>
            </a:r>
            <a:r>
              <a:rPr lang="en-US" b="1" dirty="0">
                <a:solidFill>
                  <a:srgbClr val="FF0000"/>
                </a:solidFill>
              </a:rPr>
              <a:t> T</a:t>
            </a:r>
            <a:r>
              <a:rPr lang="en-US" sz="2000" b="1" dirty="0">
                <a:solidFill>
                  <a:srgbClr val="FF0000"/>
                </a:solidFill>
              </a:rPr>
              <a:t>hreat -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2"/>
            <a:ext cx="7313612" cy="426608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dirty="0">
                <a:solidFill>
                  <a:schemeClr val="accent1"/>
                </a:solidFill>
              </a:rPr>
              <a:t>Análise do Negócio - ESTRATÉGICO</a:t>
            </a:r>
          </a:p>
          <a:p>
            <a:pPr eaLnBrk="1" hangingPunct="1">
              <a:buFontTx/>
              <a:buNone/>
            </a:pPr>
            <a:endParaRPr lang="pt-BR" dirty="0">
              <a:solidFill>
                <a:schemeClr val="accent1"/>
              </a:solidFill>
            </a:endParaRPr>
          </a:p>
          <a:p>
            <a:pPr eaLnBrk="1" hangingPunct="1"/>
            <a:r>
              <a:rPr lang="pt-BR" dirty="0">
                <a:solidFill>
                  <a:schemeClr val="accent1"/>
                </a:solidFill>
              </a:rPr>
              <a:t>Missão</a:t>
            </a:r>
          </a:p>
          <a:p>
            <a:pPr eaLnBrk="1" hangingPunct="1"/>
            <a:r>
              <a:rPr lang="pt-BR" dirty="0">
                <a:solidFill>
                  <a:schemeClr val="accent1"/>
                </a:solidFill>
              </a:rPr>
              <a:t>Visão</a:t>
            </a:r>
          </a:p>
          <a:p>
            <a:pPr eaLnBrk="1" hangingPunct="1"/>
            <a:r>
              <a:rPr lang="pt-BR" dirty="0">
                <a:solidFill>
                  <a:schemeClr val="accent1"/>
                </a:solidFill>
              </a:rPr>
              <a:t>Valores</a:t>
            </a:r>
          </a:p>
          <a:p>
            <a:pPr eaLnBrk="1" hangingPunct="1"/>
            <a:r>
              <a:rPr lang="pt-BR" dirty="0">
                <a:solidFill>
                  <a:schemeClr val="accent1"/>
                </a:solidFill>
              </a:rPr>
              <a:t>Objetivos</a:t>
            </a:r>
          </a:p>
          <a:p>
            <a:pPr eaLnBrk="1" hangingPunct="1"/>
            <a:r>
              <a:rPr lang="pt-BR" dirty="0">
                <a:solidFill>
                  <a:schemeClr val="accent1"/>
                </a:solidFill>
              </a:rPr>
              <a:t>Vocações</a:t>
            </a:r>
          </a:p>
          <a:p>
            <a:pPr eaLnBrk="1" hangingPunct="1"/>
            <a:r>
              <a:rPr lang="pt-BR" dirty="0">
                <a:solidFill>
                  <a:schemeClr val="accent1"/>
                </a:solidFill>
              </a:rPr>
              <a:t>Análises P.E.S.T. </a:t>
            </a:r>
            <a:r>
              <a:rPr lang="pt-BR">
                <a:solidFill>
                  <a:schemeClr val="accent1"/>
                </a:solidFill>
              </a:rPr>
              <a:t>(PESTAL - STEER)</a:t>
            </a:r>
            <a:endParaRPr lang="pt-BR" dirty="0">
              <a:solidFill>
                <a:schemeClr val="accent1"/>
              </a:solidFill>
            </a:endParaRPr>
          </a:p>
          <a:p>
            <a:pPr eaLnBrk="1" hangingPunct="1">
              <a:buFontTx/>
              <a:buNone/>
            </a:pPr>
            <a:endParaRPr lang="pt-BR" dirty="0"/>
          </a:p>
          <a:p>
            <a:pPr eaLnBrk="1" hangingPunct="1">
              <a:buFontTx/>
              <a:buNone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7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-122238"/>
            <a:ext cx="8172450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5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g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3813"/>
            <a:ext cx="78486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0"/>
            <a:ext cx="810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g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2225"/>
            <a:ext cx="817245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350"/>
            <a:ext cx="824388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784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0163"/>
            <a:ext cx="8243887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g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-11113"/>
            <a:ext cx="8567737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817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741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PEST - POLÍTICOS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Influência do governo sobre a atividade econômica da empresa (políticas interventivas e regulação)</a:t>
            </a:r>
          </a:p>
          <a:p>
            <a:pPr lvl="1"/>
            <a:r>
              <a:rPr lang="pt-BR" dirty="0"/>
              <a:t>Política fiscal </a:t>
            </a:r>
          </a:p>
          <a:p>
            <a:pPr lvl="1"/>
            <a:r>
              <a:rPr lang="pt-BR" dirty="0"/>
              <a:t>Direito do trabalho</a:t>
            </a:r>
          </a:p>
          <a:p>
            <a:pPr lvl="1"/>
            <a:r>
              <a:rPr lang="pt-BR" dirty="0"/>
              <a:t>Direito ambiental</a:t>
            </a:r>
          </a:p>
          <a:p>
            <a:pPr lvl="1"/>
            <a:r>
              <a:rPr lang="pt-BR" dirty="0"/>
              <a:t>Taxas</a:t>
            </a:r>
          </a:p>
          <a:p>
            <a:pPr lvl="1"/>
            <a:r>
              <a:rPr lang="pt-BR" dirty="0"/>
              <a:t>Restrições comerciais</a:t>
            </a:r>
          </a:p>
          <a:p>
            <a:pPr lvl="1"/>
            <a:r>
              <a:rPr lang="pt-BR" dirty="0"/>
              <a:t>Estabilidade política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03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g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339725"/>
            <a:ext cx="7416800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g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741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g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741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g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7561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g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5875"/>
            <a:ext cx="817245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g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04813"/>
            <a:ext cx="817245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g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720725"/>
            <a:ext cx="817245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g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817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g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549275"/>
            <a:ext cx="817245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CUSTOS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São inerentes a cada atividade</a:t>
            </a:r>
          </a:p>
          <a:p>
            <a:pPr lvl="1"/>
            <a:r>
              <a:rPr lang="pt-BR" dirty="0"/>
              <a:t>Importância das áreas, cenários e controles de produção</a:t>
            </a:r>
          </a:p>
          <a:p>
            <a:r>
              <a:rPr lang="pt-BR" dirty="0"/>
              <a:t>Fixos (não são financeiros)</a:t>
            </a:r>
          </a:p>
          <a:p>
            <a:r>
              <a:rPr lang="pt-BR" dirty="0"/>
              <a:t>Variáveis</a:t>
            </a:r>
          </a:p>
          <a:p>
            <a:pPr lvl="1"/>
            <a:r>
              <a:rPr lang="pt-BR" dirty="0"/>
              <a:t>Por tonelada</a:t>
            </a:r>
          </a:p>
          <a:p>
            <a:pPr lvl="1"/>
            <a:r>
              <a:rPr lang="pt-BR" dirty="0"/>
              <a:t>Por hectare</a:t>
            </a:r>
          </a:p>
          <a:p>
            <a:r>
              <a:rPr lang="pt-BR" dirty="0"/>
              <a:t>Estrutura de controle por atividade e gestão</a:t>
            </a:r>
          </a:p>
        </p:txBody>
      </p:sp>
    </p:spTree>
    <p:extLst>
      <p:ext uri="{BB962C8B-B14F-4D97-AF65-F5344CB8AC3E}">
        <p14:creationId xmlns:p14="http://schemas.microsoft.com/office/powerpoint/2010/main" val="40538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PEST - ECONÔMICOS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Crescimento econômico</a:t>
            </a:r>
          </a:p>
          <a:p>
            <a:r>
              <a:rPr lang="pt-BR" dirty="0"/>
              <a:t>Taxa de juros</a:t>
            </a:r>
          </a:p>
          <a:p>
            <a:r>
              <a:rPr lang="pt-BR" dirty="0"/>
              <a:t>Taxa de câmbio</a:t>
            </a:r>
          </a:p>
          <a:p>
            <a:r>
              <a:rPr lang="pt-BR" dirty="0"/>
              <a:t>Inflação</a:t>
            </a:r>
          </a:p>
          <a:p>
            <a:r>
              <a:rPr lang="pt-BR" dirty="0"/>
              <a:t>CUSTO DO CAPITAL</a:t>
            </a:r>
          </a:p>
          <a:p>
            <a:endParaRPr lang="pt-BR" dirty="0"/>
          </a:p>
          <a:p>
            <a:r>
              <a:rPr lang="pt-BR" dirty="0"/>
              <a:t>MACRO e INTERNACIONAL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545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Planejamento é essencial em toda atividade humana</a:t>
            </a:r>
          </a:p>
          <a:p>
            <a:r>
              <a:rPr lang="pt-BR" dirty="0"/>
              <a:t>Planejamento auxilia a gestão e a gestão auxilia o planejamento</a:t>
            </a:r>
          </a:p>
          <a:p>
            <a:r>
              <a:rPr lang="pt-BR" dirty="0"/>
              <a:t>Recursos são finitos e seu uso numa </a:t>
            </a:r>
            <a:r>
              <a:rPr lang="pt-BR"/>
              <a:t>atividade sustentável</a:t>
            </a:r>
            <a:r>
              <a:rPr lang="pt-BR" dirty="0"/>
              <a:t>, precisa de planejamento, controle e gestão </a:t>
            </a:r>
          </a:p>
        </p:txBody>
      </p:sp>
    </p:spTree>
    <p:extLst>
      <p:ext uri="{BB962C8B-B14F-4D97-AF65-F5344CB8AC3E}">
        <p14:creationId xmlns:p14="http://schemas.microsoft.com/office/powerpoint/2010/main" val="29171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PEST - SOCIAIS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Comportamento, gosto e estilo de vida</a:t>
            </a:r>
          </a:p>
          <a:p>
            <a:r>
              <a:rPr lang="pt-BR" dirty="0"/>
              <a:t>Aspectos</a:t>
            </a:r>
          </a:p>
          <a:p>
            <a:pPr lvl="1"/>
            <a:r>
              <a:rPr lang="pt-BR" dirty="0"/>
              <a:t>Culturais e educacionais</a:t>
            </a:r>
          </a:p>
          <a:p>
            <a:pPr lvl="1"/>
            <a:r>
              <a:rPr lang="pt-BR" dirty="0"/>
              <a:t>Saúde</a:t>
            </a:r>
          </a:p>
          <a:p>
            <a:pPr lvl="1"/>
            <a:r>
              <a:rPr lang="pt-BR" dirty="0"/>
              <a:t>Taxa de crescimento demográfico</a:t>
            </a:r>
          </a:p>
          <a:p>
            <a:pPr lvl="1"/>
            <a:r>
              <a:rPr lang="pt-BR" dirty="0"/>
              <a:t>Distribuição etária</a:t>
            </a:r>
          </a:p>
          <a:p>
            <a:pPr lvl="1"/>
            <a:r>
              <a:rPr lang="pt-BR" dirty="0"/>
              <a:t>Tendências regionais</a:t>
            </a:r>
          </a:p>
        </p:txBody>
      </p:sp>
    </p:spTree>
    <p:extLst>
      <p:ext uri="{BB962C8B-B14F-4D97-AF65-F5344CB8AC3E}">
        <p14:creationId xmlns:p14="http://schemas.microsoft.com/office/powerpoint/2010/main" val="260100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1328</TotalTime>
  <Words>1707</Words>
  <Application>Microsoft Office PowerPoint</Application>
  <PresentationFormat>Apresentação na tela (4:3)</PresentationFormat>
  <Paragraphs>879</Paragraphs>
  <Slides>80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8" baseType="lpstr">
      <vt:lpstr>Arial</vt:lpstr>
      <vt:lpstr>Calibri</vt:lpstr>
      <vt:lpstr>Symbol</vt:lpstr>
      <vt:lpstr>Tahoma</vt:lpstr>
      <vt:lpstr>Times New Roman</vt:lpstr>
      <vt:lpstr>Verdana</vt:lpstr>
      <vt:lpstr>Wingdings</vt:lpstr>
      <vt:lpstr>Eclipse</vt:lpstr>
      <vt:lpstr>Planejamento da Produção   Prof. Dr. Edgar G. F. de Beauclair  edgar.beauclair@usp.br   </vt:lpstr>
      <vt:lpstr>Apresentação do PowerPoint</vt:lpstr>
      <vt:lpstr>Gestão Estratégica</vt:lpstr>
      <vt:lpstr>Apresentação do PowerPoint</vt:lpstr>
      <vt:lpstr>          Estratégico x Operacional</vt:lpstr>
      <vt:lpstr> SWOT = Strong Weak Opportunity Threat - </vt:lpstr>
      <vt:lpstr>PEST - POLÍTICOS</vt:lpstr>
      <vt:lpstr>PEST - ECONÔMICOS</vt:lpstr>
      <vt:lpstr>PEST - SOCIAIS</vt:lpstr>
      <vt:lpstr>PEST - TECNOLÓGICOS</vt:lpstr>
      <vt:lpstr>PESTAL - AMBIENTAIS</vt:lpstr>
      <vt:lpstr>PESTAL - LEGAIS</vt:lpstr>
      <vt:lpstr>Strong Weak Opportunity Threat - </vt:lpstr>
      <vt:lpstr>5   Forças    (Porter)</vt:lpstr>
      <vt:lpstr>Estratégia Competitiva</vt:lpstr>
      <vt:lpstr>Apresentação do PowerPoint</vt:lpstr>
      <vt:lpstr>BIBLIOGRAFIA RECOMENDADA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LAVOURA EM EQUILÍBRIO</vt:lpstr>
      <vt:lpstr>LAVOURA EM EQUILÍBRIO – COM PRODUÇÃO DE MUDAS</vt:lpstr>
      <vt:lpstr>IMPLANTAÇÃO – 1o ANO</vt:lpstr>
      <vt:lpstr>IMPLANTAÇÃO – 2o ANO</vt:lpstr>
      <vt:lpstr>IMPLANTAÇÃO – 3o ANO</vt:lpstr>
      <vt:lpstr>IMPLANTAÇÃO – 4o ANO</vt:lpstr>
      <vt:lpstr>IMPLANTAÇÃO – 5o ANO</vt:lpstr>
      <vt:lpstr>IMPLANTAÇÃO – 6o ANO</vt:lpstr>
      <vt:lpstr>IMPLANTAÇÃO – 7o ANO</vt:lpstr>
      <vt:lpstr>IMPLANTAÇÃO – 8o ANO</vt:lpstr>
      <vt:lpstr>IMPLANTAÇÃO – 9o ANO</vt:lpstr>
      <vt:lpstr>PLANEJAMENTO OTIMIZADO DA SAFRA</vt:lpstr>
      <vt:lpstr>PLANEJAMENTO OTIMIZADO DA SAFRA</vt:lpstr>
      <vt:lpstr>     PLANEJAMENTO OTIMIZADO DA SAFRA - CENÁRIOS</vt:lpstr>
      <vt:lpstr>Apresentação do PowerPoint</vt:lpstr>
      <vt:lpstr>Apresentação do PowerPoint</vt:lpstr>
      <vt:lpstr>Apresentação do PowerPoint</vt:lpstr>
      <vt:lpstr>PLANEJAMENTO OTMIZADO DA SAFRA - reduzido</vt:lpstr>
      <vt:lpstr>PLANEJAMENTO OTIMIZADO DA SAFRA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CUSTOS</vt:lpstr>
      <vt:lpstr>CONCLUSÃO</vt:lpstr>
    </vt:vector>
  </TitlesOfParts>
  <Company>pc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GERENCIAMENTO AGRÍCOLA</dc:title>
  <dc:creator>usuario</dc:creator>
  <cp:lastModifiedBy>user</cp:lastModifiedBy>
  <cp:revision>47</cp:revision>
  <dcterms:created xsi:type="dcterms:W3CDTF">2008-06-04T11:39:27Z</dcterms:created>
  <dcterms:modified xsi:type="dcterms:W3CDTF">2018-08-21T19:34:24Z</dcterms:modified>
</cp:coreProperties>
</file>