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76" r:id="rId15"/>
    <p:sldId id="269" r:id="rId16"/>
    <p:sldId id="270" r:id="rId17"/>
    <p:sldId id="271" r:id="rId18"/>
    <p:sldId id="274" r:id="rId19"/>
    <p:sldId id="272" r:id="rId20"/>
    <p:sldId id="275" r:id="rId21"/>
    <p:sldId id="279" r:id="rId22"/>
    <p:sldId id="277" r:id="rId23"/>
    <p:sldId id="278" r:id="rId2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313C40-F6B3-4E21-AE56-9410B7CB87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F14AE22-F7B6-4DBD-A16F-DD5D74AED2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4FC48F7-A85D-4E0C-A3CD-A815F4707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D085A-8B0B-467E-A7E6-EEFCD5BDABC5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F6D2A64-CC13-4D34-A6FE-069B5932D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2ACF0A3-A1DA-41E4-AE6E-30349EE42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2043-5A30-475C-979C-875BA42732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3740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0BD402-F518-42C3-B56D-F57B1693F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23C01AF-248A-48BD-BA56-C69E806027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F63FCEC-DD5A-4AD9-B51C-AA86A9CCE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D085A-8B0B-467E-A7E6-EEFCD5BDABC5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BF35909-3262-4337-BF24-FDE279687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58D6315-553B-4BB9-BFFF-BECDB5499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2043-5A30-475C-979C-875BA42732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2582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1638C93-CAA4-40D0-904E-F382D92E0C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0E09027-B21E-4E8D-B64D-1E526D77C2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5ADB0F5-13B6-4231-B70C-11C3AB20D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D085A-8B0B-467E-A7E6-EEFCD5BDABC5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36DD6DF-0B2E-433C-9BD5-FAD2C69F8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8503897-5624-4081-8919-B8A10B7F7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2043-5A30-475C-979C-875BA42732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64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470828-ECDE-430E-A171-B08AC3D71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A297F9E-7F51-4078-826C-4D53BBFD7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4A02692-68F5-4F71-87E1-63D95FCAA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D085A-8B0B-467E-A7E6-EEFCD5BDABC5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39E13F6-524A-49E7-B8E2-292F0B77F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5F91A07-B230-441E-849B-45F65630C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2043-5A30-475C-979C-875BA42732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5583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07DDB9-98F8-4444-B0A6-21E11C055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57DFAEF-6CED-4117-B1A4-01FE574F3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18169A-C1EE-4957-816B-232886CB0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D085A-8B0B-467E-A7E6-EEFCD5BDABC5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344505A-170A-4A46-B355-6C0502018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F05205C-3F1B-4F17-B452-9870D98FB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2043-5A30-475C-979C-875BA42732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3019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C5591A-2473-4C12-B015-5BD845703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7AB1D34-2FFD-42A0-8FC0-381805934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2712691-7903-4369-B51C-2D907B35BC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27DFE5C-B151-4F3A-8428-D1C6DD3CE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D085A-8B0B-467E-A7E6-EEFCD5BDABC5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9CAA1E4-80D2-47F7-9A84-3D8FB09C0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1A02F20-B6F0-45E2-A3BF-3DF11D1AB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2043-5A30-475C-979C-875BA42732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0451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AE7AA7-D1AA-4E0E-9DF3-ACB116F22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556E56A-AE4D-493E-AFCE-B7B39C147E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C01D01A-B0CA-463F-AEE4-1CDEFA4900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866993C-314C-4C00-A444-848C84754F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C1202FC-14D2-4BEF-9355-21AF557E68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8F68185-D9ED-44A4-BF48-35BBA309A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D085A-8B0B-467E-A7E6-EEFCD5BDABC5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FC4C90C-C2B4-4D3A-87E5-3F0C5C3C1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4AD763B-D84F-4778-BB95-647073214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2043-5A30-475C-979C-875BA42732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491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D965CD-0E01-4C65-A319-30D81706B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25254CA-A0F0-437A-8BA8-353D48431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D085A-8B0B-467E-A7E6-EEFCD5BDABC5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31FB4D0-80E1-4BB2-B84E-D387DA488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610A7BC-023E-4E60-AAD0-D05B4EB58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2043-5A30-475C-979C-875BA42732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7314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9A62B42-6A0F-4E79-A467-72A693B8C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D085A-8B0B-467E-A7E6-EEFCD5BDABC5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A09064F-0070-4DA3-9935-8BA58CB69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7DE946D-D819-42C9-9248-1AEDD35F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2043-5A30-475C-979C-875BA42732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1786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84AE8D-C9A8-4445-833D-3AE829AAF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B31F71-2DDA-411B-A07B-D00FB73A9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6B22E7D-4BAA-4C15-8353-5D45600146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B87B62B-917F-4F54-92C6-9FA9419E9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D085A-8B0B-467E-A7E6-EEFCD5BDABC5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13242D5-5CD9-476A-ABE6-6747FB552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9FF0800-361C-4D0B-8A5E-87F4516C2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2043-5A30-475C-979C-875BA42732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1934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B1C4FD-8CC1-4E74-A25D-B8FE788AA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329EB9A-5F79-49F8-A59A-6149E9BFB0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48E2DEE-C78B-4B59-A52E-9CC3053A81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B25FABD-F5E1-40C8-8C93-4F664E930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D085A-8B0B-467E-A7E6-EEFCD5BDABC5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0B318A1-8775-465E-A6C8-1E8D907FD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E2B056-41F3-41A2-8233-F851D70B7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2043-5A30-475C-979C-875BA42732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6775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53F1C56-E6D6-472A-BDCC-B3ECE9B8C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A72231A-2381-4D3F-B60A-AE294E1B5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710FB5-317D-4712-B2DE-78A9AA3A0C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D085A-8B0B-467E-A7E6-EEFCD5BDABC5}" type="datetimeFigureOut">
              <a:rPr lang="pt-BR" smtClean="0"/>
              <a:t>05/11/2018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046A05D-3E6B-457B-90BC-D93CC11C90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5EC339-8861-4FAB-A4E5-204C09BBD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42043-5A30-475C-979C-875BA42732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6270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emf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36C6B9-18EA-459E-A887-0EC903E9E1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144000" cy="2387600"/>
          </a:xfrm>
        </p:spPr>
        <p:txBody>
          <a:bodyPr>
            <a:normAutofit/>
          </a:bodyPr>
          <a:lstStyle/>
          <a:p>
            <a:r>
              <a:rPr lang="pt-BR" sz="6600" b="1" dirty="0">
                <a:solidFill>
                  <a:srgbClr val="0000CC"/>
                </a:solidFill>
              </a:rPr>
              <a:t>Equilíbrios de Óxido Redução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9C758D0-370A-4147-9FD5-21AA6136F5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71951"/>
            <a:ext cx="9144000" cy="1655762"/>
          </a:xfrm>
        </p:spPr>
        <p:txBody>
          <a:bodyPr/>
          <a:lstStyle/>
          <a:p>
            <a:r>
              <a:rPr lang="pt-BR" dirty="0"/>
              <a:t>N. </a:t>
            </a:r>
            <a:r>
              <a:rPr lang="pt-BR" dirty="0" err="1"/>
              <a:t>Baccan</a:t>
            </a:r>
            <a:r>
              <a:rPr lang="pt-BR" dirty="0"/>
              <a:t>, J.C. de Andrade, O.E.S. Godinho, J.S. Barone</a:t>
            </a:r>
          </a:p>
          <a:p>
            <a:r>
              <a:rPr lang="pt-BR" dirty="0"/>
              <a:t>Química Analítica Quantitativa Elementar, 3ª edição, 2001</a:t>
            </a:r>
          </a:p>
          <a:p>
            <a:r>
              <a:rPr lang="pt-BR" dirty="0"/>
              <a:t>Editora </a:t>
            </a:r>
            <a:r>
              <a:rPr lang="pt-BR" dirty="0" err="1"/>
              <a:t>Blücher</a:t>
            </a:r>
            <a:r>
              <a:rPr lang="pt-BR" dirty="0"/>
              <a:t>, capítulo 5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81A3BB6-162C-47C4-8FF1-600236BD12ED}"/>
              </a:ext>
            </a:extLst>
          </p:cNvPr>
          <p:cNvSpPr/>
          <p:nvPr/>
        </p:nvSpPr>
        <p:spPr>
          <a:xfrm>
            <a:off x="2001079" y="5005664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err="1"/>
              <a:t>Skoog</a:t>
            </a:r>
            <a:r>
              <a:rPr lang="pt-BR" sz="2400" dirty="0"/>
              <a:t>, West, </a:t>
            </a:r>
            <a:r>
              <a:rPr lang="pt-BR" sz="2400" dirty="0" err="1"/>
              <a:t>Holler</a:t>
            </a:r>
            <a:r>
              <a:rPr lang="pt-BR" sz="2400" dirty="0"/>
              <a:t>, </a:t>
            </a:r>
            <a:r>
              <a:rPr lang="pt-BR" sz="2400" dirty="0" err="1"/>
              <a:t>Crouch</a:t>
            </a:r>
            <a:r>
              <a:rPr lang="pt-BR" sz="2400" dirty="0"/>
              <a:t>, Fundamentos de Química Analítica, </a:t>
            </a:r>
            <a:r>
              <a:rPr lang="pt-BR" sz="2400" dirty="0" err="1"/>
              <a:t>Thompso</a:t>
            </a:r>
            <a:r>
              <a:rPr lang="pt-BR" sz="2400" dirty="0"/>
              <a:t>, 8ª Edição, capítulos 18 - 20</a:t>
            </a:r>
          </a:p>
        </p:txBody>
      </p:sp>
    </p:spTree>
    <p:extLst>
      <p:ext uri="{BB962C8B-B14F-4D97-AF65-F5344CB8AC3E}">
        <p14:creationId xmlns:p14="http://schemas.microsoft.com/office/powerpoint/2010/main" val="174049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11886BE0-2301-4F46-B21A-FB7627700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174" y="0"/>
            <a:ext cx="10515600" cy="1325563"/>
          </a:xfrm>
        </p:spPr>
        <p:txBody>
          <a:bodyPr/>
          <a:lstStyle/>
          <a:p>
            <a:r>
              <a:rPr lang="pt-BR" b="1" dirty="0">
                <a:solidFill>
                  <a:srgbClr val="0000CC"/>
                </a:solidFill>
              </a:rPr>
              <a:t>Equilíbrios de Óxido-Redução</a:t>
            </a:r>
            <a:endParaRPr lang="pt-BR" b="1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664DCC0-A175-4EDC-885F-66AEF283979C}"/>
              </a:ext>
            </a:extLst>
          </p:cNvPr>
          <p:cNvSpPr txBox="1"/>
          <p:nvPr/>
        </p:nvSpPr>
        <p:spPr>
          <a:xfrm>
            <a:off x="679174" y="995123"/>
            <a:ext cx="8627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Potencial de Eletrodo e Força Eletromotriz de Meia-Célula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4F1AB28C-689C-493B-9A69-41751FFB4E8F}"/>
                  </a:ext>
                </a:extLst>
              </p:cNvPr>
              <p:cNvSpPr txBox="1"/>
              <p:nvPr/>
            </p:nvSpPr>
            <p:spPr>
              <a:xfrm>
                <a:off x="3014869" y="2042830"/>
                <a:ext cx="4531112" cy="4853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p>
                        <m:sSupPr>
                          <m:ctrlPr>
                            <a:rPr lang="pt-BR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p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𝑛𝐹</m:t>
                      </m:r>
                      <m:sSubSup>
                        <m:sSubSupPr>
                          <m:ctrlP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𝑐𝑒𝑙</m:t>
                          </m:r>
                        </m:sub>
                        <m:sup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𝑅𝑇𝑙𝑛</m:t>
                      </m:r>
                      <m:sSub>
                        <m:sSubPr>
                          <m:ctrlP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𝑒𝑞</m:t>
                          </m:r>
                        </m:sub>
                      </m:sSub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4F1AB28C-689C-493B-9A69-41751FFB4E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4869" y="2042830"/>
                <a:ext cx="4531112" cy="48532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aixaDeTexto 8">
            <a:extLst>
              <a:ext uri="{FF2B5EF4-FFF2-40B4-BE49-F238E27FC236}">
                <a16:creationId xmlns:a16="http://schemas.microsoft.com/office/drawing/2014/main" id="{06AA1D3B-B209-4381-B96F-545882A531AA}"/>
              </a:ext>
            </a:extLst>
          </p:cNvPr>
          <p:cNvSpPr txBox="1"/>
          <p:nvPr/>
        </p:nvSpPr>
        <p:spPr>
          <a:xfrm>
            <a:off x="967409" y="1616765"/>
            <a:ext cx="6811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Em condições padrões: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C303DD5-65B4-45CF-9DA9-EFA70A4A6809}"/>
              </a:ext>
            </a:extLst>
          </p:cNvPr>
          <p:cNvSpPr txBox="1"/>
          <p:nvPr/>
        </p:nvSpPr>
        <p:spPr>
          <a:xfrm>
            <a:off x="768626" y="2703364"/>
            <a:ext cx="53008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Condições padrão: </a:t>
            </a:r>
          </a:p>
          <a:p>
            <a:r>
              <a:rPr lang="pt-BR" sz="2400" dirty="0"/>
              <a:t>Atividades unitárias</a:t>
            </a:r>
          </a:p>
          <a:p>
            <a:r>
              <a:rPr lang="pt-BR" sz="2400" dirty="0"/>
              <a:t>P = 1 </a:t>
            </a:r>
            <a:r>
              <a:rPr lang="pt-BR" sz="2400" dirty="0" err="1"/>
              <a:t>atm</a:t>
            </a:r>
            <a:endParaRPr lang="pt-BR" sz="2400" dirty="0"/>
          </a:p>
          <a:p>
            <a:r>
              <a:rPr lang="pt-BR" sz="2400" dirty="0"/>
              <a:t>T = 298 K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362D29B-A262-451C-B2F9-4F147DB3CFA2}"/>
              </a:ext>
            </a:extLst>
          </p:cNvPr>
          <p:cNvSpPr txBox="1"/>
          <p:nvPr/>
        </p:nvSpPr>
        <p:spPr>
          <a:xfrm>
            <a:off x="768626" y="4281017"/>
            <a:ext cx="10787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Cada meia-célula (</a:t>
            </a:r>
            <a:r>
              <a:rPr lang="pt-BR" sz="2400" dirty="0" err="1"/>
              <a:t>semi-reação</a:t>
            </a:r>
            <a:r>
              <a:rPr lang="pt-BR" sz="2400" dirty="0"/>
              <a:t>) tem um potencial padrão de eletrodo (V) medido em relação a um padrão de referência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E8B735E1-D022-4175-BD52-ABEDB5AF0DA3}"/>
              </a:ext>
            </a:extLst>
          </p:cNvPr>
          <p:cNvSpPr txBox="1"/>
          <p:nvPr/>
        </p:nvSpPr>
        <p:spPr>
          <a:xfrm>
            <a:off x="715617" y="5194888"/>
            <a:ext cx="107607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O sistema de referência deve ser fácil de construir, ter comportamento reversível, produzir potenciais constantes e reprodutíveis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480F4696-A0AD-41F7-B3DD-FF48C8E6E13A}"/>
              </a:ext>
            </a:extLst>
          </p:cNvPr>
          <p:cNvSpPr txBox="1"/>
          <p:nvPr/>
        </p:nvSpPr>
        <p:spPr>
          <a:xfrm>
            <a:off x="3246783" y="6108759"/>
            <a:ext cx="6255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ELETRODO PADRÃO DE HIDROGÊNIO</a:t>
            </a:r>
          </a:p>
        </p:txBody>
      </p:sp>
    </p:spTree>
    <p:extLst>
      <p:ext uri="{BB962C8B-B14F-4D97-AF65-F5344CB8AC3E}">
        <p14:creationId xmlns:p14="http://schemas.microsoft.com/office/powerpoint/2010/main" val="370863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DB0212-5E2C-4946-BD42-5EFFA89A3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182" y="0"/>
            <a:ext cx="10515600" cy="1325563"/>
          </a:xfrm>
        </p:spPr>
        <p:txBody>
          <a:bodyPr/>
          <a:lstStyle/>
          <a:p>
            <a:r>
              <a:rPr lang="pt-BR" b="1" dirty="0">
                <a:solidFill>
                  <a:srgbClr val="0000CC"/>
                </a:solidFill>
              </a:rPr>
              <a:t>Equilíbrios de Óxido-Redução</a:t>
            </a:r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69ABF591-7A6B-414E-993A-E30F66A167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016" y="2007279"/>
            <a:ext cx="3648075" cy="440055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7F8492A8-EEA0-4E6F-9FDB-DD3F45C94EF0}"/>
              </a:ext>
            </a:extLst>
          </p:cNvPr>
          <p:cNvSpPr txBox="1"/>
          <p:nvPr/>
        </p:nvSpPr>
        <p:spPr>
          <a:xfrm>
            <a:off x="944218" y="1185724"/>
            <a:ext cx="7285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ELETRODO PADRÃO DE HIDROGÊNIO (EPH)</a:t>
            </a:r>
          </a:p>
        </p:txBody>
      </p: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AF6E98A9-53ED-4D27-8B04-3DD2C5EBB28F}"/>
              </a:ext>
            </a:extLst>
          </p:cNvPr>
          <p:cNvGrpSpPr/>
          <p:nvPr/>
        </p:nvGrpSpPr>
        <p:grpSpPr>
          <a:xfrm>
            <a:off x="4832800" y="1964088"/>
            <a:ext cx="4373217" cy="461665"/>
            <a:chOff x="6096000" y="2875722"/>
            <a:chExt cx="4373217" cy="461665"/>
          </a:xfrm>
        </p:grpSpPr>
        <p:sp>
          <p:nvSpPr>
            <p:cNvPr id="4" name="CaixaDeTexto 3">
              <a:extLst>
                <a:ext uri="{FF2B5EF4-FFF2-40B4-BE49-F238E27FC236}">
                  <a16:creationId xmlns:a16="http://schemas.microsoft.com/office/drawing/2014/main" id="{C92B359E-DA0D-46F7-9CB3-C58D0F8C91D8}"/>
                </a:ext>
              </a:extLst>
            </p:cNvPr>
            <p:cNvSpPr txBox="1"/>
            <p:nvPr/>
          </p:nvSpPr>
          <p:spPr>
            <a:xfrm>
              <a:off x="6096000" y="2875722"/>
              <a:ext cx="43732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dirty="0"/>
                <a:t>H</a:t>
              </a:r>
              <a:r>
                <a:rPr lang="pt-BR" sz="2400" baseline="30000" dirty="0"/>
                <a:t>+</a:t>
              </a:r>
              <a:r>
                <a:rPr lang="pt-BR" sz="2400" dirty="0"/>
                <a:t>   +   é		1/2H</a:t>
              </a:r>
              <a:r>
                <a:rPr lang="pt-BR" sz="2400" baseline="-25000" dirty="0"/>
                <a:t>2</a:t>
              </a:r>
            </a:p>
          </p:txBody>
        </p:sp>
        <p:cxnSp>
          <p:nvCxnSpPr>
            <p:cNvPr id="7" name="Conector de Seta Reta 6">
              <a:extLst>
                <a:ext uri="{FF2B5EF4-FFF2-40B4-BE49-F238E27FC236}">
                  <a16:creationId xmlns:a16="http://schemas.microsoft.com/office/drawing/2014/main" id="{0860F10A-BD29-4694-A983-93D4C5A502E9}"/>
                </a:ext>
              </a:extLst>
            </p:cNvPr>
            <p:cNvCxnSpPr/>
            <p:nvPr/>
          </p:nvCxnSpPr>
          <p:spPr>
            <a:xfrm>
              <a:off x="7769088" y="3048001"/>
              <a:ext cx="64604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de Seta Reta 8">
              <a:extLst>
                <a:ext uri="{FF2B5EF4-FFF2-40B4-BE49-F238E27FC236}">
                  <a16:creationId xmlns:a16="http://schemas.microsoft.com/office/drawing/2014/main" id="{A549BC7C-9C2E-4FF7-9EE5-408048C32C1C}"/>
                </a:ext>
              </a:extLst>
            </p:cNvPr>
            <p:cNvCxnSpPr/>
            <p:nvPr/>
          </p:nvCxnSpPr>
          <p:spPr>
            <a:xfrm flipH="1">
              <a:off x="7769088" y="3154018"/>
              <a:ext cx="64604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13015B5-1F71-48E8-B86A-10C73483C97E}"/>
              </a:ext>
            </a:extLst>
          </p:cNvPr>
          <p:cNvSpPr txBox="1"/>
          <p:nvPr/>
        </p:nvSpPr>
        <p:spPr>
          <a:xfrm>
            <a:off x="4832800" y="2598032"/>
            <a:ext cx="62900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A esse eletrodo se atribui E0 = 0 V</a:t>
            </a:r>
          </a:p>
          <a:p>
            <a:r>
              <a:rPr lang="pt-BR" sz="2000" dirty="0"/>
              <a:t>IUPAC – </a:t>
            </a:r>
            <a:r>
              <a:rPr lang="pt-BR" sz="2000" dirty="0" err="1"/>
              <a:t>International</a:t>
            </a:r>
            <a:r>
              <a:rPr lang="pt-BR" sz="2000" dirty="0"/>
              <a:t> Union </a:t>
            </a:r>
            <a:r>
              <a:rPr lang="pt-BR" sz="2000" dirty="0" err="1"/>
              <a:t>of</a:t>
            </a:r>
            <a:r>
              <a:rPr lang="pt-BR" sz="2000" dirty="0"/>
              <a:t> </a:t>
            </a:r>
            <a:r>
              <a:rPr lang="pt-BR" sz="2000" dirty="0" err="1"/>
              <a:t>Pure</a:t>
            </a:r>
            <a:r>
              <a:rPr lang="pt-BR" sz="2000" dirty="0"/>
              <a:t> </a:t>
            </a:r>
            <a:r>
              <a:rPr lang="pt-BR" sz="2000" dirty="0" err="1"/>
              <a:t>and</a:t>
            </a:r>
            <a:r>
              <a:rPr lang="pt-BR" sz="2000" dirty="0"/>
              <a:t> </a:t>
            </a:r>
            <a:r>
              <a:rPr lang="pt-BR" sz="2000" dirty="0" err="1"/>
              <a:t>Applied</a:t>
            </a:r>
            <a:r>
              <a:rPr lang="pt-BR" sz="2000" dirty="0"/>
              <a:t> </a:t>
            </a:r>
            <a:r>
              <a:rPr lang="pt-BR" sz="2000" dirty="0" err="1"/>
              <a:t>Chemistry</a:t>
            </a:r>
            <a:endParaRPr lang="pt-BR" sz="2000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393E76A7-C5A3-4292-A98D-9D72AA817018}"/>
              </a:ext>
            </a:extLst>
          </p:cNvPr>
          <p:cNvSpPr txBox="1"/>
          <p:nvPr/>
        </p:nvSpPr>
        <p:spPr>
          <a:xfrm>
            <a:off x="4767264" y="3490528"/>
            <a:ext cx="72011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O E</a:t>
            </a:r>
            <a:r>
              <a:rPr lang="pt-BR" sz="2400" baseline="30000" dirty="0"/>
              <a:t>0</a:t>
            </a:r>
            <a:r>
              <a:rPr lang="pt-BR" sz="2400" dirty="0"/>
              <a:t> de redução de todas as outras </a:t>
            </a:r>
            <a:r>
              <a:rPr lang="pt-BR" sz="2400" dirty="0" err="1"/>
              <a:t>semi-reações</a:t>
            </a:r>
            <a:r>
              <a:rPr lang="pt-BR" sz="2400" dirty="0"/>
              <a:t> são determinadas em relação ao EPH em condições padrões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754EA484-1040-4C80-8DCC-5C84D8FE2B07}"/>
              </a:ext>
            </a:extLst>
          </p:cNvPr>
          <p:cNvSpPr txBox="1"/>
          <p:nvPr/>
        </p:nvSpPr>
        <p:spPr>
          <a:xfrm>
            <a:off x="4725125" y="4320762"/>
            <a:ext cx="72853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0000"/>
                </a:solidFill>
              </a:rPr>
              <a:t>Convenções:</a:t>
            </a:r>
          </a:p>
          <a:p>
            <a:r>
              <a:rPr lang="pt-BR" sz="2400" dirty="0"/>
              <a:t>O EPH é sempre usado como anodo (Lado esquerdo da cela galvânica)</a:t>
            </a:r>
          </a:p>
          <a:p>
            <a:r>
              <a:rPr lang="pt-BR" sz="2400" dirty="0"/>
              <a:t>A outra </a:t>
            </a:r>
            <a:r>
              <a:rPr lang="pt-BR" sz="2400" dirty="0" err="1"/>
              <a:t>semi-célula</a:t>
            </a:r>
            <a:r>
              <a:rPr lang="pt-BR" sz="2400" dirty="0"/>
              <a:t> é sempre usada como catodo (polo + do medidor de potencial) –Lado direito da cela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7B371A33-5597-4FDD-9B2C-892C0EF31259}"/>
              </a:ext>
            </a:extLst>
          </p:cNvPr>
          <p:cNvSpPr txBox="1"/>
          <p:nvPr/>
        </p:nvSpPr>
        <p:spPr>
          <a:xfrm>
            <a:off x="6012243" y="6146219"/>
            <a:ext cx="3648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err="1">
                <a:solidFill>
                  <a:srgbClr val="0000CC"/>
                </a:solidFill>
              </a:rPr>
              <a:t>E</a:t>
            </a:r>
            <a:r>
              <a:rPr lang="pt-BR" sz="2800" b="1" baseline="-25000" dirty="0" err="1">
                <a:solidFill>
                  <a:srgbClr val="0000CC"/>
                </a:solidFill>
              </a:rPr>
              <a:t>cela</a:t>
            </a:r>
            <a:r>
              <a:rPr lang="pt-BR" sz="2800" b="1" dirty="0">
                <a:solidFill>
                  <a:srgbClr val="0000CC"/>
                </a:solidFill>
              </a:rPr>
              <a:t> = </a:t>
            </a:r>
            <a:r>
              <a:rPr lang="pt-BR" sz="2800" b="1" dirty="0" err="1">
                <a:solidFill>
                  <a:srgbClr val="0000CC"/>
                </a:solidFill>
              </a:rPr>
              <a:t>E</a:t>
            </a:r>
            <a:r>
              <a:rPr lang="pt-BR" sz="2800" b="1" baseline="-25000" dirty="0" err="1">
                <a:solidFill>
                  <a:srgbClr val="0000CC"/>
                </a:solidFill>
              </a:rPr>
              <a:t>direita</a:t>
            </a:r>
            <a:r>
              <a:rPr lang="pt-BR" sz="2800" b="1" dirty="0">
                <a:solidFill>
                  <a:srgbClr val="0000CC"/>
                </a:solidFill>
              </a:rPr>
              <a:t> -  </a:t>
            </a:r>
            <a:r>
              <a:rPr lang="pt-BR" sz="2800" b="1" dirty="0" err="1">
                <a:solidFill>
                  <a:srgbClr val="0000CC"/>
                </a:solidFill>
              </a:rPr>
              <a:t>E</a:t>
            </a:r>
            <a:r>
              <a:rPr lang="pt-BR" sz="2800" b="1" baseline="-25000" dirty="0" err="1">
                <a:solidFill>
                  <a:srgbClr val="0000CC"/>
                </a:solidFill>
              </a:rPr>
              <a:t>esquerda</a:t>
            </a:r>
            <a:endParaRPr lang="pt-BR" sz="2800" b="1" baseline="-250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532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850D9E-32C9-459C-B866-621347DA1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173" y="0"/>
            <a:ext cx="10515600" cy="1325563"/>
          </a:xfrm>
        </p:spPr>
        <p:txBody>
          <a:bodyPr/>
          <a:lstStyle/>
          <a:p>
            <a:r>
              <a:rPr lang="pt-BR" b="1" dirty="0">
                <a:solidFill>
                  <a:srgbClr val="0000CC"/>
                </a:solidFill>
              </a:rPr>
              <a:t>Equilíbrios de Óxido-Redução</a:t>
            </a: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69382F8-500B-443D-BFF5-C3B4DC0839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2119" y="2125037"/>
            <a:ext cx="4970784" cy="2637183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4A9302C8-07A3-49C2-A98E-EEEA112509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3868" y="6128659"/>
            <a:ext cx="2624263" cy="350977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F4F54618-7847-4254-A4AA-71D7C1669F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3758" y="6132959"/>
            <a:ext cx="2257431" cy="350977"/>
          </a:xfrm>
          <a:prstGeom prst="rect">
            <a:avLst/>
          </a:prstGeom>
        </p:spPr>
      </p:pic>
      <p:grpSp>
        <p:nvGrpSpPr>
          <p:cNvPr id="9" name="Agrupar 8">
            <a:extLst>
              <a:ext uri="{FF2B5EF4-FFF2-40B4-BE49-F238E27FC236}">
                <a16:creationId xmlns:a16="http://schemas.microsoft.com/office/drawing/2014/main" id="{E396C138-95AB-4D6A-9882-B7A507457C0F}"/>
              </a:ext>
            </a:extLst>
          </p:cNvPr>
          <p:cNvGrpSpPr/>
          <p:nvPr/>
        </p:nvGrpSpPr>
        <p:grpSpPr>
          <a:xfrm>
            <a:off x="679173" y="1143087"/>
            <a:ext cx="5865411" cy="4889877"/>
            <a:chOff x="679173" y="984061"/>
            <a:chExt cx="5865411" cy="4889877"/>
          </a:xfrm>
        </p:grpSpPr>
        <p:pic>
          <p:nvPicPr>
            <p:cNvPr id="3" name="Imagem 2">
              <a:extLst>
                <a:ext uri="{FF2B5EF4-FFF2-40B4-BE49-F238E27FC236}">
                  <a16:creationId xmlns:a16="http://schemas.microsoft.com/office/drawing/2014/main" id="{DD5C5016-900F-4698-9D34-76B9890294C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79173" y="984061"/>
              <a:ext cx="5865411" cy="4889877"/>
            </a:xfrm>
            <a:prstGeom prst="rect">
              <a:avLst/>
            </a:prstGeom>
          </p:spPr>
        </p:pic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id="{8554AD3E-52D9-4855-AE30-3D9EA25AA517}"/>
                </a:ext>
              </a:extLst>
            </p:cNvPr>
            <p:cNvSpPr txBox="1"/>
            <p:nvPr/>
          </p:nvSpPr>
          <p:spPr>
            <a:xfrm>
              <a:off x="3471189" y="1266758"/>
              <a:ext cx="93040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pt-BR" b="1" dirty="0"/>
                <a:t>0,799 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4400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F2B1A2-A232-4AD4-B98A-421A1FFC1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22" y="0"/>
            <a:ext cx="10515600" cy="1325563"/>
          </a:xfrm>
        </p:spPr>
        <p:txBody>
          <a:bodyPr/>
          <a:lstStyle/>
          <a:p>
            <a:r>
              <a:rPr lang="pt-BR" b="1" dirty="0">
                <a:solidFill>
                  <a:srgbClr val="0000CC"/>
                </a:solidFill>
              </a:rPr>
              <a:t>Equilíbrios de Óxido-Redução</a:t>
            </a:r>
            <a:endParaRPr lang="pt-BR" dirty="0"/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AF77AEBD-A148-46DA-B234-1776F9E23737}"/>
              </a:ext>
            </a:extLst>
          </p:cNvPr>
          <p:cNvGrpSpPr/>
          <p:nvPr/>
        </p:nvGrpSpPr>
        <p:grpSpPr>
          <a:xfrm>
            <a:off x="665922" y="1494769"/>
            <a:ext cx="6196716" cy="5032297"/>
            <a:chOff x="665922" y="1494769"/>
            <a:chExt cx="6196716" cy="5032297"/>
          </a:xfrm>
        </p:grpSpPr>
        <p:pic>
          <p:nvPicPr>
            <p:cNvPr id="3" name="Imagem 2">
              <a:extLst>
                <a:ext uri="{FF2B5EF4-FFF2-40B4-BE49-F238E27FC236}">
                  <a16:creationId xmlns:a16="http://schemas.microsoft.com/office/drawing/2014/main" id="{BE7A0274-240D-4275-A92D-0FBAE822BF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5922" y="1494769"/>
              <a:ext cx="6196716" cy="5032297"/>
            </a:xfrm>
            <a:prstGeom prst="rect">
              <a:avLst/>
            </a:prstGeom>
          </p:spPr>
        </p:pic>
        <p:sp>
          <p:nvSpPr>
            <p:cNvPr id="4" name="CaixaDeTexto 3">
              <a:extLst>
                <a:ext uri="{FF2B5EF4-FFF2-40B4-BE49-F238E27FC236}">
                  <a16:creationId xmlns:a16="http://schemas.microsoft.com/office/drawing/2014/main" id="{AE8A8E16-A920-4256-9D71-2F5A69FA5E6E}"/>
                </a:ext>
              </a:extLst>
            </p:cNvPr>
            <p:cNvSpPr txBox="1"/>
            <p:nvPr/>
          </p:nvSpPr>
          <p:spPr>
            <a:xfrm>
              <a:off x="3697356" y="1762539"/>
              <a:ext cx="98066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pt-BR" b="1" dirty="0"/>
                <a:t>-0,403 V</a:t>
              </a:r>
            </a:p>
          </p:txBody>
        </p:sp>
      </p:grpSp>
      <p:pic>
        <p:nvPicPr>
          <p:cNvPr id="6" name="Imagem 5">
            <a:extLst>
              <a:ext uri="{FF2B5EF4-FFF2-40B4-BE49-F238E27FC236}">
                <a16:creationId xmlns:a16="http://schemas.microsoft.com/office/drawing/2014/main" id="{71403A95-F1C1-421F-BC85-62652B5227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1447" y="3300407"/>
            <a:ext cx="4184484" cy="1218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64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D3D3E0-DF43-4436-961C-675489A2A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0000CC"/>
                </a:solidFill>
              </a:rPr>
              <a:t>Equilíbrios de Óxido-Redução</a:t>
            </a:r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EFC3444E-41F0-44D9-BE6D-702F4B265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0591" y="1230611"/>
            <a:ext cx="6241774" cy="5441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866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9249A4-A2DA-4AB2-9385-C75C8F6A9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pt-BR" b="1" dirty="0">
                <a:solidFill>
                  <a:srgbClr val="0000CC"/>
                </a:solidFill>
              </a:rPr>
              <a:t>Equilíbrios de Óxido-Redução</a:t>
            </a:r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2AA4AD2-EC75-4225-BE32-76B4BE51D513}"/>
              </a:ext>
            </a:extLst>
          </p:cNvPr>
          <p:cNvSpPr txBox="1"/>
          <p:nvPr/>
        </p:nvSpPr>
        <p:spPr>
          <a:xfrm>
            <a:off x="682486" y="1208436"/>
            <a:ext cx="11138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Meias-células que forçam o H</a:t>
            </a:r>
            <a:r>
              <a:rPr lang="pt-BR" sz="2400" baseline="30000" dirty="0"/>
              <a:t>+</a:t>
            </a:r>
            <a:r>
              <a:rPr lang="pt-BR" sz="2400" dirty="0"/>
              <a:t> a aceitar elétrons e se reduzir a H</a:t>
            </a:r>
            <a:r>
              <a:rPr lang="pt-BR" sz="2400" baseline="-25000" dirty="0"/>
              <a:t>2</a:t>
            </a:r>
            <a:r>
              <a:rPr lang="pt-BR" sz="2400" dirty="0"/>
              <a:t> são atribuídos a E</a:t>
            </a:r>
            <a:r>
              <a:rPr lang="pt-BR" sz="2400" baseline="30000" dirty="0"/>
              <a:t>0</a:t>
            </a:r>
            <a:r>
              <a:rPr lang="pt-BR" sz="2400" dirty="0"/>
              <a:t> &lt; 0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6615411B-5072-4F63-A0CC-813079770298}"/>
              </a:ext>
            </a:extLst>
          </p:cNvPr>
          <p:cNvSpPr/>
          <p:nvPr/>
        </p:nvSpPr>
        <p:spPr>
          <a:xfrm>
            <a:off x="682486" y="2014641"/>
            <a:ext cx="107806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Meias-células que aceitam os elétrons da oxidação de H</a:t>
            </a:r>
            <a:r>
              <a:rPr lang="pt-BR" sz="2400" baseline="-25000" dirty="0"/>
              <a:t>2</a:t>
            </a:r>
            <a:r>
              <a:rPr lang="pt-BR" sz="2400" dirty="0"/>
              <a:t> a H</a:t>
            </a:r>
            <a:r>
              <a:rPr lang="pt-BR" sz="2400" baseline="30000" dirty="0"/>
              <a:t>+</a:t>
            </a:r>
            <a:r>
              <a:rPr lang="pt-BR" sz="2400" dirty="0"/>
              <a:t> são atribuídos a E</a:t>
            </a:r>
            <a:r>
              <a:rPr lang="pt-BR" sz="2400" baseline="30000" dirty="0"/>
              <a:t>0</a:t>
            </a:r>
            <a:r>
              <a:rPr lang="pt-BR" sz="2400" dirty="0"/>
              <a:t> &gt; 0</a:t>
            </a:r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F40AE192-8E76-4C89-BD8F-90280F2AF8E2}"/>
              </a:ext>
            </a:extLst>
          </p:cNvPr>
          <p:cNvGrpSpPr/>
          <p:nvPr/>
        </p:nvGrpSpPr>
        <p:grpSpPr>
          <a:xfrm>
            <a:off x="682486" y="2820846"/>
            <a:ext cx="7209182" cy="461665"/>
            <a:chOff x="1073426" y="2902572"/>
            <a:chExt cx="7209182" cy="461665"/>
          </a:xfrm>
        </p:grpSpPr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AF8B0463-2A91-4B1D-958E-94D279385A40}"/>
                </a:ext>
              </a:extLst>
            </p:cNvPr>
            <p:cNvSpPr txBox="1"/>
            <p:nvPr/>
          </p:nvSpPr>
          <p:spPr>
            <a:xfrm>
              <a:off x="1073426" y="2902572"/>
              <a:ext cx="72091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dirty="0"/>
                <a:t>Cu</a:t>
              </a:r>
              <a:r>
                <a:rPr lang="pt-BR" sz="2400" baseline="30000" dirty="0"/>
                <a:t>2+     </a:t>
              </a:r>
              <a:r>
                <a:rPr lang="pt-BR" sz="2400" dirty="0"/>
                <a:t>+   2é			Cu</a:t>
              </a:r>
              <a:r>
                <a:rPr lang="pt-BR" sz="2400" baseline="30000" dirty="0"/>
                <a:t>0	</a:t>
              </a:r>
              <a:r>
                <a:rPr lang="pt-BR" sz="2400" dirty="0"/>
                <a:t>E</a:t>
              </a:r>
              <a:r>
                <a:rPr lang="pt-BR" sz="2400" baseline="30000" dirty="0"/>
                <a:t>0</a:t>
              </a:r>
              <a:r>
                <a:rPr lang="pt-BR" sz="2400" dirty="0"/>
                <a:t> = 0,337 V</a:t>
              </a:r>
              <a:endParaRPr lang="pt-BR" sz="2400" baseline="30000" dirty="0"/>
            </a:p>
          </p:txBody>
        </p:sp>
        <p:cxnSp>
          <p:nvCxnSpPr>
            <p:cNvPr id="8" name="Conector de Seta Reta 7">
              <a:extLst>
                <a:ext uri="{FF2B5EF4-FFF2-40B4-BE49-F238E27FC236}">
                  <a16:creationId xmlns:a16="http://schemas.microsoft.com/office/drawing/2014/main" id="{90DCA006-8E59-489B-B475-603C71BE9700}"/>
                </a:ext>
              </a:extLst>
            </p:cNvPr>
            <p:cNvCxnSpPr/>
            <p:nvPr/>
          </p:nvCxnSpPr>
          <p:spPr>
            <a:xfrm>
              <a:off x="3273287" y="3040640"/>
              <a:ext cx="62285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de Seta Reta 8">
              <a:extLst>
                <a:ext uri="{FF2B5EF4-FFF2-40B4-BE49-F238E27FC236}">
                  <a16:creationId xmlns:a16="http://schemas.microsoft.com/office/drawing/2014/main" id="{8369F047-8059-4A19-99BD-1DB2C65D2085}"/>
                </a:ext>
              </a:extLst>
            </p:cNvPr>
            <p:cNvCxnSpPr/>
            <p:nvPr/>
          </p:nvCxnSpPr>
          <p:spPr>
            <a:xfrm flipH="1">
              <a:off x="3273287" y="3139295"/>
              <a:ext cx="62285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A5E3DCDB-DE11-4D30-A0A0-D9BC5D4FDB32}"/>
              </a:ext>
            </a:extLst>
          </p:cNvPr>
          <p:cNvGrpSpPr/>
          <p:nvPr/>
        </p:nvGrpSpPr>
        <p:grpSpPr>
          <a:xfrm>
            <a:off x="682486" y="3575490"/>
            <a:ext cx="7209182" cy="461665"/>
            <a:chOff x="1073426" y="2902572"/>
            <a:chExt cx="7209182" cy="461665"/>
          </a:xfrm>
        </p:grpSpPr>
        <p:sp>
          <p:nvSpPr>
            <p:cNvPr id="11" name="CaixaDeTexto 10">
              <a:extLst>
                <a:ext uri="{FF2B5EF4-FFF2-40B4-BE49-F238E27FC236}">
                  <a16:creationId xmlns:a16="http://schemas.microsoft.com/office/drawing/2014/main" id="{1E4F8FC9-562F-4CAA-AF83-DA441CB3FC0E}"/>
                </a:ext>
              </a:extLst>
            </p:cNvPr>
            <p:cNvSpPr txBox="1"/>
            <p:nvPr/>
          </p:nvSpPr>
          <p:spPr>
            <a:xfrm>
              <a:off x="1073426" y="2902572"/>
              <a:ext cx="72091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dirty="0"/>
                <a:t>Zn</a:t>
              </a:r>
              <a:r>
                <a:rPr lang="pt-BR" sz="2400" baseline="30000" dirty="0"/>
                <a:t>2+     </a:t>
              </a:r>
              <a:r>
                <a:rPr lang="pt-BR" sz="2400" dirty="0"/>
                <a:t>+   2é			Zn</a:t>
              </a:r>
              <a:r>
                <a:rPr lang="pt-BR" sz="2400" baseline="30000" dirty="0"/>
                <a:t>0	</a:t>
              </a:r>
              <a:r>
                <a:rPr lang="pt-BR" sz="2400" dirty="0"/>
                <a:t>E</a:t>
              </a:r>
              <a:r>
                <a:rPr lang="pt-BR" sz="2400" baseline="30000" dirty="0"/>
                <a:t>0</a:t>
              </a:r>
              <a:r>
                <a:rPr lang="pt-BR" sz="2400" dirty="0"/>
                <a:t> = -0,763 V</a:t>
              </a:r>
            </a:p>
          </p:txBody>
        </p:sp>
        <p:cxnSp>
          <p:nvCxnSpPr>
            <p:cNvPr id="12" name="Conector de Seta Reta 11">
              <a:extLst>
                <a:ext uri="{FF2B5EF4-FFF2-40B4-BE49-F238E27FC236}">
                  <a16:creationId xmlns:a16="http://schemas.microsoft.com/office/drawing/2014/main" id="{31F467C9-C903-49B8-893B-5991BAC81CFA}"/>
                </a:ext>
              </a:extLst>
            </p:cNvPr>
            <p:cNvCxnSpPr/>
            <p:nvPr/>
          </p:nvCxnSpPr>
          <p:spPr>
            <a:xfrm>
              <a:off x="3273287" y="3040640"/>
              <a:ext cx="62285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de Seta Reta 12">
              <a:extLst>
                <a:ext uri="{FF2B5EF4-FFF2-40B4-BE49-F238E27FC236}">
                  <a16:creationId xmlns:a16="http://schemas.microsoft.com/office/drawing/2014/main" id="{D88B2549-AE22-46F3-BABD-C726EA23A827}"/>
                </a:ext>
              </a:extLst>
            </p:cNvPr>
            <p:cNvCxnSpPr/>
            <p:nvPr/>
          </p:nvCxnSpPr>
          <p:spPr>
            <a:xfrm flipH="1">
              <a:off x="3273287" y="3139295"/>
              <a:ext cx="62285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44FE15A4-479E-476D-9415-725196F3DC2D}"/>
              </a:ext>
            </a:extLst>
          </p:cNvPr>
          <p:cNvSpPr txBox="1"/>
          <p:nvPr/>
        </p:nvSpPr>
        <p:spPr>
          <a:xfrm>
            <a:off x="682486" y="4529650"/>
            <a:ext cx="9640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Se mergulhar uma barra de Zn</a:t>
            </a:r>
            <a:r>
              <a:rPr lang="pt-BR" sz="2400" baseline="30000" dirty="0"/>
              <a:t>0</a:t>
            </a:r>
            <a:r>
              <a:rPr lang="pt-BR" sz="2400" dirty="0"/>
              <a:t> numa solução de Cu</a:t>
            </a:r>
            <a:r>
              <a:rPr lang="pt-BR" sz="2400" baseline="30000" dirty="0"/>
              <a:t>2+</a:t>
            </a:r>
            <a:r>
              <a:rPr lang="pt-BR" sz="2400" dirty="0"/>
              <a:t>, ocorrerá reação?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CAC15817-8316-4DF0-9683-44B56510CC3A}"/>
              </a:ext>
            </a:extLst>
          </p:cNvPr>
          <p:cNvSpPr txBox="1"/>
          <p:nvPr/>
        </p:nvSpPr>
        <p:spPr>
          <a:xfrm>
            <a:off x="682485" y="5403893"/>
            <a:ext cx="9640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Se mergulhar uma barra de Cu</a:t>
            </a:r>
            <a:r>
              <a:rPr lang="pt-BR" sz="2400" baseline="30000" dirty="0"/>
              <a:t>0</a:t>
            </a:r>
            <a:r>
              <a:rPr lang="pt-BR" sz="2400" dirty="0"/>
              <a:t> numa solução de Zn</a:t>
            </a:r>
            <a:r>
              <a:rPr lang="pt-BR" sz="2400" baseline="30000" dirty="0"/>
              <a:t>2+</a:t>
            </a:r>
            <a:r>
              <a:rPr lang="pt-BR" sz="2400" dirty="0"/>
              <a:t>, ocorrerá reação?</a:t>
            </a:r>
          </a:p>
        </p:txBody>
      </p:sp>
    </p:spTree>
    <p:extLst>
      <p:ext uri="{BB962C8B-B14F-4D97-AF65-F5344CB8AC3E}">
        <p14:creationId xmlns:p14="http://schemas.microsoft.com/office/powerpoint/2010/main" val="31310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A496C3C5-4CCA-47DC-B85E-60950CD4A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0000CC"/>
                </a:solidFill>
              </a:rPr>
              <a:t>Equilíbrios de Óxido-Redução – Equação de </a:t>
            </a:r>
            <a:r>
              <a:rPr lang="pt-BR" b="1" dirty="0" err="1">
                <a:solidFill>
                  <a:srgbClr val="0000CC"/>
                </a:solidFill>
              </a:rPr>
              <a:t>Nernst</a:t>
            </a:r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6FF18B5-EDFB-4AFB-A49B-F0BFFE702740}"/>
              </a:ext>
            </a:extLst>
          </p:cNvPr>
          <p:cNvSpPr txBox="1"/>
          <p:nvPr/>
        </p:nvSpPr>
        <p:spPr>
          <a:xfrm>
            <a:off x="1258956" y="1690688"/>
            <a:ext cx="10094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A equação de </a:t>
            </a:r>
            <a:r>
              <a:rPr lang="pt-BR" sz="2400" dirty="0" err="1"/>
              <a:t>Nernst</a:t>
            </a:r>
            <a:r>
              <a:rPr lang="pt-BR" sz="2400" dirty="0"/>
              <a:t> permite relacionar o potencial de uma cela em condições não-padrões com as condições padrão</a:t>
            </a:r>
          </a:p>
        </p:txBody>
      </p: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887D849E-5B83-41EA-A87F-C18A955AF150}"/>
              </a:ext>
            </a:extLst>
          </p:cNvPr>
          <p:cNvGrpSpPr/>
          <p:nvPr/>
        </p:nvGrpSpPr>
        <p:grpSpPr>
          <a:xfrm>
            <a:off x="2968488" y="2521685"/>
            <a:ext cx="6082748" cy="523220"/>
            <a:chOff x="3034748" y="2782957"/>
            <a:chExt cx="6082748" cy="523220"/>
          </a:xfrm>
        </p:grpSpPr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id="{93325618-1672-4391-8A36-0AAFDF2935D5}"/>
                </a:ext>
              </a:extLst>
            </p:cNvPr>
            <p:cNvSpPr txBox="1"/>
            <p:nvPr/>
          </p:nvSpPr>
          <p:spPr>
            <a:xfrm>
              <a:off x="3034748" y="2782957"/>
              <a:ext cx="60827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800" dirty="0" err="1"/>
                <a:t>aA</a:t>
              </a:r>
              <a:r>
                <a:rPr lang="pt-BR" sz="2800" dirty="0"/>
                <a:t>   +   </a:t>
              </a:r>
              <a:r>
                <a:rPr lang="pt-BR" sz="2800" dirty="0" err="1"/>
                <a:t>bB</a:t>
              </a:r>
              <a:r>
                <a:rPr lang="pt-BR" sz="2800" dirty="0"/>
                <a:t>   +   né		</a:t>
              </a:r>
              <a:r>
                <a:rPr lang="pt-BR" sz="2800" dirty="0" err="1"/>
                <a:t>cC</a:t>
              </a:r>
              <a:r>
                <a:rPr lang="pt-BR" sz="2800" dirty="0"/>
                <a:t>   +   </a:t>
              </a:r>
              <a:r>
                <a:rPr lang="pt-BR" sz="2800" dirty="0" err="1"/>
                <a:t>dD</a:t>
              </a:r>
              <a:r>
                <a:rPr lang="pt-BR" sz="2800" dirty="0"/>
                <a:t>   </a:t>
              </a:r>
            </a:p>
          </p:txBody>
        </p:sp>
        <p:cxnSp>
          <p:nvCxnSpPr>
            <p:cNvPr id="7" name="Conector de Seta Reta 6">
              <a:extLst>
                <a:ext uri="{FF2B5EF4-FFF2-40B4-BE49-F238E27FC236}">
                  <a16:creationId xmlns:a16="http://schemas.microsoft.com/office/drawing/2014/main" id="{7EF34682-698B-46DC-9D6A-5D79D5203D16}"/>
                </a:ext>
              </a:extLst>
            </p:cNvPr>
            <p:cNvCxnSpPr/>
            <p:nvPr/>
          </p:nvCxnSpPr>
          <p:spPr>
            <a:xfrm>
              <a:off x="5877340" y="2991555"/>
              <a:ext cx="63610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de Seta Reta 8">
              <a:extLst>
                <a:ext uri="{FF2B5EF4-FFF2-40B4-BE49-F238E27FC236}">
                  <a16:creationId xmlns:a16="http://schemas.microsoft.com/office/drawing/2014/main" id="{703BDD4E-3597-41D7-8BC4-98E97104B0E2}"/>
                </a:ext>
              </a:extLst>
            </p:cNvPr>
            <p:cNvCxnSpPr/>
            <p:nvPr/>
          </p:nvCxnSpPr>
          <p:spPr>
            <a:xfrm flipH="1">
              <a:off x="5883966" y="3095846"/>
              <a:ext cx="63610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C75E8B44-A56C-4E69-BF44-DC76CAA48F72}"/>
                  </a:ext>
                </a:extLst>
              </p:cNvPr>
              <p:cNvSpPr txBox="1"/>
              <p:nvPr/>
            </p:nvSpPr>
            <p:spPr>
              <a:xfrm>
                <a:off x="2822714" y="3282609"/>
                <a:ext cx="5486567" cy="9500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−2,303</m:t>
                      </m:r>
                      <m:f>
                        <m:f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𝑅𝑇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𝑛𝐹</m:t>
                          </m:r>
                        </m:den>
                      </m:f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𝑙𝑜𝑔</m:t>
                      </m:r>
                      <m:f>
                        <m:f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𝑎𝐶</m:t>
                          </m:r>
                          <m:sSup>
                            <m:sSup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p>
                          </m:s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𝑎𝐷</m:t>
                          </m:r>
                          <m:sSup>
                            <m:sSup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p>
                          </m:sSup>
                        </m:num>
                        <m:den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𝑎𝐴</m:t>
                          </m:r>
                          <m:sSup>
                            <m:sSup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p>
                          </m:s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𝑎𝐵</m:t>
                          </m:r>
                          <m:sSup>
                            <m:sSup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C75E8B44-A56C-4E69-BF44-DC76CAA48F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2714" y="3282609"/>
                <a:ext cx="5486567" cy="9500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aixaDeTexto 11">
            <a:extLst>
              <a:ext uri="{FF2B5EF4-FFF2-40B4-BE49-F238E27FC236}">
                <a16:creationId xmlns:a16="http://schemas.microsoft.com/office/drawing/2014/main" id="{19F0C704-8064-4F8E-851C-80BB7CFAC781}"/>
              </a:ext>
            </a:extLst>
          </p:cNvPr>
          <p:cNvSpPr txBox="1"/>
          <p:nvPr/>
        </p:nvSpPr>
        <p:spPr>
          <a:xfrm>
            <a:off x="1881810" y="4336316"/>
            <a:ext cx="601648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R = constante universal dos gases = 8,314 Jmol</a:t>
            </a:r>
            <a:r>
              <a:rPr lang="pt-BR" sz="2000" baseline="30000" dirty="0"/>
              <a:t>-1</a:t>
            </a:r>
            <a:r>
              <a:rPr lang="pt-BR" sz="2000" dirty="0"/>
              <a:t>K</a:t>
            </a:r>
            <a:r>
              <a:rPr lang="pt-BR" sz="2000" baseline="30000" dirty="0"/>
              <a:t>-1</a:t>
            </a:r>
          </a:p>
          <a:p>
            <a:r>
              <a:rPr lang="pt-BR" sz="2000" dirty="0"/>
              <a:t>T = Temperatura em K</a:t>
            </a:r>
          </a:p>
          <a:p>
            <a:r>
              <a:rPr lang="pt-BR" sz="2000" dirty="0"/>
              <a:t>n = número de elétrons</a:t>
            </a:r>
          </a:p>
          <a:p>
            <a:r>
              <a:rPr lang="pt-BR" sz="2000" dirty="0"/>
              <a:t>F = constante de Faraday = 96485 C mol</a:t>
            </a:r>
            <a:r>
              <a:rPr lang="pt-BR" sz="2000" baseline="30000" dirty="0"/>
              <a:t>-1</a:t>
            </a:r>
          </a:p>
          <a:p>
            <a:r>
              <a:rPr lang="pt-BR" sz="2000" dirty="0"/>
              <a:t>E = Potencial</a:t>
            </a:r>
          </a:p>
          <a:p>
            <a:r>
              <a:rPr lang="pt-BR" sz="2000" dirty="0"/>
              <a:t>E</a:t>
            </a:r>
            <a:r>
              <a:rPr lang="pt-BR" sz="2000" baseline="30000" dirty="0"/>
              <a:t>0</a:t>
            </a:r>
            <a:r>
              <a:rPr lang="pt-BR" sz="2000" dirty="0"/>
              <a:t> = Potencial padrão de redução</a:t>
            </a:r>
          </a:p>
          <a:p>
            <a:r>
              <a:rPr lang="pt-BR" sz="2000" dirty="0" err="1"/>
              <a:t>aA</a:t>
            </a:r>
            <a:r>
              <a:rPr lang="pt-BR" sz="2000" dirty="0"/>
              <a:t>, </a:t>
            </a:r>
            <a:r>
              <a:rPr lang="pt-BR" sz="2000" dirty="0" err="1"/>
              <a:t>aB</a:t>
            </a:r>
            <a:r>
              <a:rPr lang="pt-BR" sz="2000" dirty="0"/>
              <a:t>, </a:t>
            </a:r>
            <a:r>
              <a:rPr lang="pt-BR" sz="2000" dirty="0" err="1"/>
              <a:t>aC</a:t>
            </a:r>
            <a:r>
              <a:rPr lang="pt-BR" sz="2000" dirty="0"/>
              <a:t> e </a:t>
            </a:r>
            <a:r>
              <a:rPr lang="pt-BR" sz="2000" dirty="0" err="1"/>
              <a:t>aD</a:t>
            </a:r>
            <a:r>
              <a:rPr lang="pt-BR" sz="2000" dirty="0"/>
              <a:t> se referem às atividades de A,B,C,D</a:t>
            </a: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8E589C5F-1558-4EB5-81A4-F51A9C87F251}"/>
              </a:ext>
            </a:extLst>
          </p:cNvPr>
          <p:cNvGrpSpPr/>
          <p:nvPr/>
        </p:nvGrpSpPr>
        <p:grpSpPr>
          <a:xfrm>
            <a:off x="8309281" y="4797980"/>
            <a:ext cx="3348737" cy="1031052"/>
            <a:chOff x="8309281" y="4797980"/>
            <a:chExt cx="3348737" cy="103105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CaixaDeTexto 12">
                  <a:extLst>
                    <a:ext uri="{FF2B5EF4-FFF2-40B4-BE49-F238E27FC236}">
                      <a16:creationId xmlns:a16="http://schemas.microsoft.com/office/drawing/2014/main" id="{D90A50D3-B7D5-449E-9799-927354710E6A}"/>
                    </a:ext>
                  </a:extLst>
                </p:cNvPr>
                <p:cNvSpPr txBox="1"/>
                <p:nvPr/>
              </p:nvSpPr>
              <p:spPr>
                <a:xfrm>
                  <a:off x="8852620" y="4797980"/>
                  <a:ext cx="159017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𝑎𝑋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𝛿</m:t>
                            </m:r>
                          </m:e>
                          <m:sub>
                            <m:r>
                              <a:rPr lang="pt-BR" sz="2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sub>
                        </m:sSub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pt-BR" sz="2400" dirty="0"/>
                </a:p>
              </p:txBody>
            </p:sp>
          </mc:Choice>
          <mc:Fallback xmlns="">
            <p:sp>
              <p:nvSpPr>
                <p:cNvPr id="13" name="CaixaDeTexto 12">
                  <a:extLst>
                    <a:ext uri="{FF2B5EF4-FFF2-40B4-BE49-F238E27FC236}">
                      <a16:creationId xmlns:a16="http://schemas.microsoft.com/office/drawing/2014/main" id="{D90A50D3-B7D5-449E-9799-927354710E6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52620" y="4797980"/>
                  <a:ext cx="1590179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3831" r="-6513" b="-34426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tângulo 14">
                  <a:extLst>
                    <a:ext uri="{FF2B5EF4-FFF2-40B4-BE49-F238E27FC236}">
                      <a16:creationId xmlns:a16="http://schemas.microsoft.com/office/drawing/2014/main" id="{A3ED8910-9F40-4EA2-BD06-541A1B48EBC4}"/>
                    </a:ext>
                  </a:extLst>
                </p:cNvPr>
                <p:cNvSpPr/>
                <p:nvPr/>
              </p:nvSpPr>
              <p:spPr>
                <a:xfrm>
                  <a:off x="8309281" y="5459700"/>
                  <a:ext cx="334873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</m:oMath>
                  </a14:m>
                  <a:r>
                    <a:rPr lang="pt-BR" dirty="0"/>
                    <a:t> = coeficiente de atividade de X</a:t>
                  </a:r>
                </a:p>
              </p:txBody>
            </p:sp>
          </mc:Choice>
          <mc:Fallback xmlns="">
            <p:sp>
              <p:nvSpPr>
                <p:cNvPr id="15" name="Retângulo 14">
                  <a:extLst>
                    <a:ext uri="{FF2B5EF4-FFF2-40B4-BE49-F238E27FC236}">
                      <a16:creationId xmlns:a16="http://schemas.microsoft.com/office/drawing/2014/main" id="{A3ED8910-9F40-4EA2-BD06-541A1B48EBC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09281" y="5459700"/>
                  <a:ext cx="3348737" cy="369332"/>
                </a:xfrm>
                <a:prstGeom prst="rect">
                  <a:avLst/>
                </a:prstGeom>
                <a:blipFill>
                  <a:blip r:embed="rId4"/>
                  <a:stretch>
                    <a:fillRect t="-10000" r="-729" b="-26667"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769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21F27B3C-DA25-4DE9-B4C3-0EB6B6D6A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0000CC"/>
                </a:solidFill>
              </a:rPr>
              <a:t>Equilíbrios de Óxido-Redução – Equação de </a:t>
            </a:r>
            <a:r>
              <a:rPr lang="pt-BR" b="1" dirty="0" err="1">
                <a:solidFill>
                  <a:srgbClr val="0000CC"/>
                </a:solidFill>
              </a:rPr>
              <a:t>Nernst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9A88F272-AD55-4359-81C6-FC584660045B}"/>
                  </a:ext>
                </a:extLst>
              </p:cNvPr>
              <p:cNvSpPr txBox="1"/>
              <p:nvPr/>
            </p:nvSpPr>
            <p:spPr>
              <a:xfrm>
                <a:off x="1216072" y="1680682"/>
                <a:ext cx="10389383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2400" dirty="0"/>
                  <a:t>Para temperatura de 25</a:t>
                </a:r>
                <a:r>
                  <a:rPr lang="pt-BR" sz="2400" dirty="0">
                    <a:sym typeface="Symbol" panose="05050102010706020507" pitchFamily="18" charset="2"/>
                  </a:rPr>
                  <a:t>C e solução diluídas, nas quais as atividade se aproximam</a:t>
                </a:r>
              </a:p>
              <a:p>
                <a:r>
                  <a:rPr lang="pt-BR" sz="2400" dirty="0">
                    <a:sym typeface="Symbol" panose="05050102010706020507" pitchFamily="18" charset="2"/>
                  </a:rPr>
                  <a:t> às concentrações molares, pois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</m:oMath>
                </a14:m>
                <a:r>
                  <a:rPr lang="pt-BR" sz="2400" dirty="0"/>
                  <a:t> tende a 1:</a:t>
                </a:r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9A88F272-AD55-4359-81C6-FC58466004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072" y="1680682"/>
                <a:ext cx="10389383" cy="830997"/>
              </a:xfrm>
              <a:prstGeom prst="rect">
                <a:avLst/>
              </a:prstGeom>
              <a:blipFill>
                <a:blip r:embed="rId2"/>
                <a:stretch>
                  <a:fillRect l="-880" t="-7353" b="-1617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B1C958B9-1179-49F7-AE91-C77D79F85F2A}"/>
                  </a:ext>
                </a:extLst>
              </p:cNvPr>
              <p:cNvSpPr txBox="1"/>
              <p:nvPr/>
            </p:nvSpPr>
            <p:spPr>
              <a:xfrm>
                <a:off x="3114261" y="2727147"/>
                <a:ext cx="4678267" cy="9510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0,0592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𝑙𝑜𝑔</m:t>
                      </m:r>
                      <m:f>
                        <m:f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sSup>
                            <m:sSup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</m:e>
                            <m:sup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p>
                          </m:s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sSup>
                            <m:sSup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</m:e>
                            <m:sup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p>
                          </m:sSup>
                        </m:num>
                        <m:den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sSup>
                            <m:sSup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</m:e>
                            <m:sup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p>
                          </m:sSup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sSup>
                            <m:sSupPr>
                              <m:ctrlP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</m:e>
                            <m:sup>
                              <m:r>
                                <a:rPr lang="pt-BR" sz="2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sz="2800" dirty="0"/>
              </a:p>
            </p:txBody>
          </p:sp>
        </mc:Choice>
        <mc:Fallback xmlns="">
          <p:sp>
            <p:nvSpPr>
              <p:cNvPr id="5" name="CaixaDeTexto 4">
                <a:extLst>
                  <a:ext uri="{FF2B5EF4-FFF2-40B4-BE49-F238E27FC236}">
                    <a16:creationId xmlns:a16="http://schemas.microsoft.com/office/drawing/2014/main" id="{B1C958B9-1179-49F7-AE91-C77D79F85F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4261" y="2727147"/>
                <a:ext cx="4678267" cy="9510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Imagem 7">
            <a:extLst>
              <a:ext uri="{FF2B5EF4-FFF2-40B4-BE49-F238E27FC236}">
                <a16:creationId xmlns:a16="http://schemas.microsoft.com/office/drawing/2014/main" id="{38210894-7338-421A-94DB-1DCF25F23E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7043" y="4490410"/>
            <a:ext cx="8657914" cy="1235604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CABC01EA-CB2D-4BB8-BD70-AB9B67E5923F}"/>
              </a:ext>
            </a:extLst>
          </p:cNvPr>
          <p:cNvSpPr txBox="1"/>
          <p:nvPr/>
        </p:nvSpPr>
        <p:spPr>
          <a:xfrm>
            <a:off x="1842052" y="3893645"/>
            <a:ext cx="2862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Exemplo:</a:t>
            </a:r>
          </a:p>
        </p:txBody>
      </p:sp>
    </p:spTree>
    <p:extLst>
      <p:ext uri="{BB962C8B-B14F-4D97-AF65-F5344CB8AC3E}">
        <p14:creationId xmlns:p14="http://schemas.microsoft.com/office/powerpoint/2010/main" val="2205158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2FB965-D21E-4CC3-9567-78D1E1618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0000CC"/>
                </a:solidFill>
              </a:rPr>
              <a:t>Equilíbrios de Óxido-Redução – Equação de </a:t>
            </a:r>
            <a:r>
              <a:rPr lang="pt-BR" b="1" dirty="0" err="1">
                <a:solidFill>
                  <a:srgbClr val="0000CC"/>
                </a:solidFill>
              </a:rPr>
              <a:t>Nernst</a:t>
            </a:r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3EC78DD-0D77-4A8C-90A9-9DD25CF97E56}"/>
              </a:ext>
            </a:extLst>
          </p:cNvPr>
          <p:cNvSpPr txBox="1"/>
          <p:nvPr/>
        </p:nvSpPr>
        <p:spPr>
          <a:xfrm>
            <a:off x="636105" y="5429941"/>
            <a:ext cx="10416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Para gases em equilíbrio com a solução a atividade é igual à pressão parcial do gás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80E4FB90-02C5-4282-9180-BF6160E29D24}"/>
              </a:ext>
            </a:extLst>
          </p:cNvPr>
          <p:cNvSpPr/>
          <p:nvPr/>
        </p:nvSpPr>
        <p:spPr>
          <a:xfrm>
            <a:off x="636105" y="1690688"/>
            <a:ext cx="113438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Para o solvente em soluções diluídas, a atividade é igual à fração em mol do solvente, que tende à unidade (em soluções aquosas diluídas, a atividade da água tende a 1 (aH</a:t>
            </a:r>
            <a:r>
              <a:rPr lang="pt-BR" sz="2400" baseline="-25000" dirty="0"/>
              <a:t>2</a:t>
            </a:r>
            <a:r>
              <a:rPr lang="pt-BR" sz="2400" dirty="0"/>
              <a:t>O ~ 1)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F162C84-CE26-4581-90DE-87D14DE507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806" y="2690796"/>
            <a:ext cx="5257800" cy="459249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76720AEB-FF13-49B9-9913-264FAD83BD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479499"/>
            <a:ext cx="5207405" cy="830997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0AB0D7F2-48CF-46EE-92E4-81EA6126C5C3}"/>
              </a:ext>
            </a:extLst>
          </p:cNvPr>
          <p:cNvSpPr/>
          <p:nvPr/>
        </p:nvSpPr>
        <p:spPr>
          <a:xfrm>
            <a:off x="636105" y="3299718"/>
            <a:ext cx="7320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/>
              <a:t>Para sólidos ou líquidos puros a atividade é exatamente 1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FBF26515-F1FB-4D6B-8B37-B999C73A4D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3768505"/>
            <a:ext cx="6128160" cy="837091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CC08C543-9A9F-470B-8590-F4484605A8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4585728"/>
            <a:ext cx="8315767" cy="830997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6EDD6EF4-E5AF-4B9A-9B32-FA1CE6484DC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8200" y="5884848"/>
            <a:ext cx="5609460" cy="807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23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363EBE91-9157-4E78-B38A-CFEFC6A53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0000CC"/>
                </a:solidFill>
              </a:rPr>
              <a:t>Equilíbrios de Óxido-Redução – Equação de </a:t>
            </a:r>
            <a:r>
              <a:rPr lang="pt-BR" b="1" dirty="0" err="1">
                <a:solidFill>
                  <a:srgbClr val="0000CC"/>
                </a:solidFill>
              </a:rPr>
              <a:t>Nernst</a:t>
            </a:r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D6F23A2-4DF0-41F8-9CA0-36C92B83BBA6}"/>
              </a:ext>
            </a:extLst>
          </p:cNvPr>
          <p:cNvSpPr txBox="1"/>
          <p:nvPr/>
        </p:nvSpPr>
        <p:spPr>
          <a:xfrm>
            <a:off x="1073426" y="2001078"/>
            <a:ext cx="8878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Cálculo do potencial de meia célula usando os valores de E</a:t>
            </a:r>
            <a:r>
              <a:rPr lang="pt-BR" sz="2800" baseline="30000" dirty="0"/>
              <a:t>0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92A8C09-8CA8-4392-AA69-8D3EDF9437E1}"/>
              </a:ext>
            </a:extLst>
          </p:cNvPr>
          <p:cNvSpPr txBox="1"/>
          <p:nvPr/>
        </p:nvSpPr>
        <p:spPr>
          <a:xfrm>
            <a:off x="1073426" y="3142465"/>
            <a:ext cx="93560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Calcular o potencial de uma solução de permanganato de potássio na qual [MnO</a:t>
            </a:r>
            <a:r>
              <a:rPr lang="pt-BR" sz="2400" baseline="-25000" dirty="0"/>
              <a:t>4</a:t>
            </a:r>
            <a:r>
              <a:rPr lang="pt-BR" sz="2400" baseline="30000" dirty="0"/>
              <a:t>-</a:t>
            </a:r>
            <a:r>
              <a:rPr lang="pt-BR" sz="2400" dirty="0"/>
              <a:t>] = 0,10 mol/L, [Mn</a:t>
            </a:r>
            <a:r>
              <a:rPr lang="pt-BR" sz="2400" baseline="30000" dirty="0"/>
              <a:t>2+</a:t>
            </a:r>
            <a:r>
              <a:rPr lang="pt-BR" sz="2400" dirty="0"/>
              <a:t>] = 0,00010 mol/L e pH =1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0C15C48-B8E8-47CC-9328-4D9C263A7CDF}"/>
              </a:ext>
            </a:extLst>
          </p:cNvPr>
          <p:cNvSpPr txBox="1"/>
          <p:nvPr/>
        </p:nvSpPr>
        <p:spPr>
          <a:xfrm>
            <a:off x="1073426" y="4591629"/>
            <a:ext cx="6904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E se pH =3?</a:t>
            </a:r>
          </a:p>
        </p:txBody>
      </p:sp>
    </p:spTree>
    <p:extLst>
      <p:ext uri="{BB962C8B-B14F-4D97-AF65-F5344CB8AC3E}">
        <p14:creationId xmlns:p14="http://schemas.microsoft.com/office/powerpoint/2010/main" val="1838906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F6FC26-FD72-4E1B-AEF8-2539D1C37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1234" y="324678"/>
            <a:ext cx="7735957" cy="1325563"/>
          </a:xfrm>
        </p:spPr>
        <p:txBody>
          <a:bodyPr/>
          <a:lstStyle/>
          <a:p>
            <a:r>
              <a:rPr lang="pt-BR" b="1" dirty="0">
                <a:solidFill>
                  <a:srgbClr val="0000CC"/>
                </a:solidFill>
              </a:rPr>
              <a:t>Equilíbrios de Óxido-Redução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4B155F0-67DB-414A-8556-CBDE848BCCE9}"/>
              </a:ext>
            </a:extLst>
          </p:cNvPr>
          <p:cNvSpPr txBox="1"/>
          <p:nvPr/>
        </p:nvSpPr>
        <p:spPr>
          <a:xfrm>
            <a:off x="1431234" y="1702854"/>
            <a:ext cx="9872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Reações de óxido redução – reações que envolvem transferência de elétrons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A700188-AE45-41A7-9579-3E1C8DA8A948}"/>
              </a:ext>
            </a:extLst>
          </p:cNvPr>
          <p:cNvSpPr txBox="1"/>
          <p:nvPr/>
        </p:nvSpPr>
        <p:spPr>
          <a:xfrm>
            <a:off x="1431234" y="2483955"/>
            <a:ext cx="1005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Variação do Número de Oxidação de algum do átomos nos íons ou moléculas envolvidos na reação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E3225B9-031A-41E7-B1C0-BD85DABD3F69}"/>
              </a:ext>
            </a:extLst>
          </p:cNvPr>
          <p:cNvSpPr txBox="1"/>
          <p:nvPr/>
        </p:nvSpPr>
        <p:spPr>
          <a:xfrm>
            <a:off x="1431234" y="3570634"/>
            <a:ext cx="8532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Oxidação = Aumento do número de oxidação – perda de elétrons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2181B79-4FAF-4722-93A4-D8CE759219CB}"/>
              </a:ext>
            </a:extLst>
          </p:cNvPr>
          <p:cNvSpPr txBox="1"/>
          <p:nvPr/>
        </p:nvSpPr>
        <p:spPr>
          <a:xfrm>
            <a:off x="1431234" y="4248384"/>
            <a:ext cx="9727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Redução = Diminuição do número de oxidação – ganho de elétrons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B0F0149-DDAC-4113-93B5-6668E3FCB512}"/>
              </a:ext>
            </a:extLst>
          </p:cNvPr>
          <p:cNvSpPr txBox="1"/>
          <p:nvPr/>
        </p:nvSpPr>
        <p:spPr>
          <a:xfrm>
            <a:off x="1431234" y="4973615"/>
            <a:ext cx="9501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Agentes Oxidantes – Espécies com alta afinidade por receber elétrons – Se reduzem na reação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3AA5691-75A9-4E8D-AEE7-927AE676CE97}"/>
              </a:ext>
            </a:extLst>
          </p:cNvPr>
          <p:cNvSpPr txBox="1"/>
          <p:nvPr/>
        </p:nvSpPr>
        <p:spPr>
          <a:xfrm>
            <a:off x="1431235" y="6096000"/>
            <a:ext cx="8256104" cy="437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6AE86A6-BD8D-4582-A5EC-E94A9668BD7D}"/>
              </a:ext>
            </a:extLst>
          </p:cNvPr>
          <p:cNvSpPr txBox="1"/>
          <p:nvPr/>
        </p:nvSpPr>
        <p:spPr>
          <a:xfrm>
            <a:off x="1431234" y="5986143"/>
            <a:ext cx="1005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Agentes Redutores – Espécies com alta tendência a doar elétrons – Se oxidam na reação</a:t>
            </a:r>
          </a:p>
        </p:txBody>
      </p:sp>
    </p:spTree>
    <p:extLst>
      <p:ext uri="{BB962C8B-B14F-4D97-AF65-F5344CB8AC3E}">
        <p14:creationId xmlns:p14="http://schemas.microsoft.com/office/powerpoint/2010/main" val="109354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7B69252A-5DD0-424E-A05C-BA3F65331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0000CC"/>
                </a:solidFill>
              </a:rPr>
              <a:t>Equilíbrios de Óxido-Redução – Equação de </a:t>
            </a:r>
            <a:r>
              <a:rPr lang="pt-BR" b="1" dirty="0" err="1">
                <a:solidFill>
                  <a:srgbClr val="0000CC"/>
                </a:solidFill>
              </a:rPr>
              <a:t>Nernst</a:t>
            </a:r>
            <a:r>
              <a:rPr lang="pt-BR" b="1" dirty="0">
                <a:solidFill>
                  <a:srgbClr val="0000CC"/>
                </a:solidFill>
              </a:rPr>
              <a:t> – Efeito de Precipitação e Complexação</a:t>
            </a: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B236F0A-3F43-4AB3-B1D5-9B4781412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0065" y="2831542"/>
            <a:ext cx="10043735" cy="1990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8770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0000CC"/>
                </a:solidFill>
              </a:rPr>
              <a:t>Equilíbrios de Óxido-Redução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838199" y="1533610"/>
            <a:ext cx="11074879" cy="2516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titulação direta de As(III) com solução de I</a:t>
            </a:r>
            <a:r>
              <a:rPr lang="pt-BR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é geralmente usada para determinação de arsênio ou para a padronização de solução de I</a:t>
            </a:r>
            <a:r>
              <a:rPr lang="pt-BR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pt-B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semi-reação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redução de As(III) é: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pt-BR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AsO</a:t>
            </a:r>
            <a:r>
              <a:rPr lang="pt-BR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+ 2é + 2H</a:t>
            </a:r>
            <a:r>
              <a:rPr lang="pt-BR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→ H</a:t>
            </a:r>
            <a:r>
              <a:rPr lang="pt-BR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AsO</a:t>
            </a:r>
            <a:r>
              <a:rPr lang="pt-BR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H</a:t>
            </a:r>
            <a:r>
              <a:rPr lang="pt-BR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O, E</a:t>
            </a:r>
            <a:r>
              <a:rPr lang="pt-BR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0,58 V em HCl 1mol L</a:t>
            </a:r>
            <a:r>
              <a:rPr lang="pt-BR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Demonstre que a padronização do I</a:t>
            </a:r>
            <a:r>
              <a:rPr lang="pt-BR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 As(III) é possível em pH 8,0, mas não em pH 0.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Sugestão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Use a equação de </a:t>
            </a:r>
            <a:r>
              <a:rPr lang="pt-B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Nernst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considere uma situação em que [H</a:t>
            </a:r>
            <a:r>
              <a:rPr lang="pt-BR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AsO</a:t>
            </a:r>
            <a:r>
              <a:rPr lang="pt-BR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= [H</a:t>
            </a:r>
            <a:r>
              <a:rPr lang="pt-BR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AsO</a:t>
            </a:r>
            <a:r>
              <a:rPr lang="pt-BR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6692589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321" y="0"/>
            <a:ext cx="10515600" cy="1325563"/>
          </a:xfrm>
        </p:spPr>
        <p:txBody>
          <a:bodyPr/>
          <a:lstStyle/>
          <a:p>
            <a:r>
              <a:rPr lang="pt-BR" b="1" dirty="0">
                <a:solidFill>
                  <a:srgbClr val="0000CC"/>
                </a:solidFill>
              </a:rPr>
              <a:t>Equilíbrios de Óxido-Redução</a:t>
            </a:r>
            <a:endParaRPr lang="pt-BR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8322" y="1734468"/>
            <a:ext cx="3695753" cy="2258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224234" y="2602692"/>
            <a:ext cx="2064088" cy="685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A: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100 mL de solução de íons Zn</a:t>
            </a:r>
            <a:r>
              <a:rPr kumimoji="0" lang="pt-BR" altLang="pt-B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2+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0,1 M      </a:t>
            </a:r>
            <a:endParaRPr kumimoji="0" lang="pt-BR" alt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984075" y="3006931"/>
            <a:ext cx="2773528" cy="800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B:</a:t>
            </a: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100 mL de solução de íons Ag</a:t>
            </a:r>
            <a:r>
              <a:rPr kumimoji="0" lang="pt-BR" altLang="pt-B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+</a:t>
            </a: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0,01M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22031" y="1017534"/>
            <a:ext cx="598593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l"/>
              </a:tabLst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Analise a célula eletroquímica abaixo apresentada: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l"/>
              </a:tabLst>
            </a:pPr>
            <a:r>
              <a:rPr kumimoji="0" lang="pt-BR" alt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kumimoji="0" lang="pt-BR" alt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l"/>
              </a:tabLst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74785" y="3976541"/>
            <a:ext cx="10691446" cy="2539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28528" tIns="45720" rIns="-331683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 e D: eletrodos de zinco e prata respectivamente, 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E: ponte salina contendo KNO</a:t>
            </a:r>
            <a:r>
              <a:rPr kumimoji="0" lang="pt-BR" altLang="pt-BR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3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F: medidor de diferença de potencial </a:t>
            </a:r>
            <a:endParaRPr kumimoji="0" lang="pt-BR" alt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a)	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Determine a diferença de potencial da célula, identificando o ânodo e o cátodo.</a:t>
            </a:r>
            <a:endParaRPr kumimoji="0" lang="pt-BR" alt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b)	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Calcule a constante de equilíbrio da reação envolvendo íons Ag(I) e zinco metálico.</a:t>
            </a:r>
            <a:endParaRPr kumimoji="0" lang="pt-BR" alt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c)	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Responda a questão apresentada no </a:t>
            </a:r>
            <a:r>
              <a:rPr kumimoji="0" lang="pt-BR" altLang="pt-B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ítem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pt-BR" altLang="pt-BR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numa nova situação obtida pela adição de 0,001 mols de KI à solução B (</a:t>
            </a:r>
            <a:r>
              <a:rPr kumimoji="0" lang="pt-BR" altLang="pt-B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</a:t>
            </a:r>
            <a:r>
              <a:rPr kumimoji="0" lang="pt-BR" altLang="pt-BR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pt-BR" altLang="pt-B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AgI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= 1x10</a:t>
            </a:r>
            <a:r>
              <a:rPr kumimoji="0" lang="pt-BR" altLang="pt-B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-17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). </a:t>
            </a:r>
            <a:endParaRPr kumimoji="0" lang="pt-BR" alt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d)	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Discuta qualitativamente como o potencial da célula eletroquímica variaria caso se adicionasse solução de NaOH à </a:t>
            </a:r>
            <a:r>
              <a:rPr kumimoji="0" lang="pt-BR" altLang="pt-B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semi-célula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A após a realização do experimento descrito no </a:t>
            </a:r>
            <a:r>
              <a:rPr kumimoji="0" lang="pt-BR" altLang="pt-B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ítem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pt-BR" altLang="pt-BR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</a:t>
            </a: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.</a:t>
            </a:r>
            <a:endParaRPr kumimoji="0" lang="pt-BR" alt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	</a:t>
            </a:r>
            <a:r>
              <a:rPr kumimoji="0" lang="de-DE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</a:t>
            </a:r>
            <a:r>
              <a:rPr kumimoji="0" lang="de-DE" altLang="pt-B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o</a:t>
            </a:r>
            <a:r>
              <a:rPr kumimoji="0" lang="de-DE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Zn</a:t>
            </a:r>
            <a:r>
              <a:rPr kumimoji="0" lang="de-DE" altLang="pt-B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2+</a:t>
            </a:r>
            <a:r>
              <a:rPr kumimoji="0" lang="de-DE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/Zn = -0,77 V, E</a:t>
            </a:r>
            <a:r>
              <a:rPr kumimoji="0" lang="de-DE" altLang="pt-B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o</a:t>
            </a:r>
            <a:r>
              <a:rPr kumimoji="0" lang="de-DE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Ag</a:t>
            </a:r>
            <a:r>
              <a:rPr kumimoji="0" lang="de-DE" altLang="pt-B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+</a:t>
            </a:r>
            <a:r>
              <a:rPr kumimoji="0" lang="de-DE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/Ag = 0,80 V.</a:t>
            </a:r>
            <a:endParaRPr kumimoji="0" lang="de-DE" alt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990966" y="136513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85352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7815" y="201223"/>
            <a:ext cx="10515600" cy="1325563"/>
          </a:xfrm>
        </p:spPr>
        <p:txBody>
          <a:bodyPr/>
          <a:lstStyle/>
          <a:p>
            <a:r>
              <a:rPr lang="pt-BR" b="1" dirty="0">
                <a:solidFill>
                  <a:srgbClr val="0000CC"/>
                </a:solidFill>
              </a:rPr>
              <a:t>Equilíbrios de Óxido-Redução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855452" y="1384409"/>
            <a:ext cx="860916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spcAft>
                <a:spcPts val="0"/>
              </a:spcAft>
            </a:pP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Indique (justificando) quais das reações abaixo ocorrem espontaneamente. Equacione </a:t>
            </a:r>
            <a:r>
              <a:rPr lang="pt-BR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todas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as </a:t>
            </a:r>
            <a:r>
              <a:rPr lang="pt-BR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semi-reações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envolvidas e, </a:t>
            </a:r>
            <a:r>
              <a:rPr lang="pt-BR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somente para as reações espontâneas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a reação global:</a:t>
            </a:r>
          </a:p>
          <a:p>
            <a:pPr marL="228600" algn="just">
              <a:spcAft>
                <a:spcPts val="0"/>
              </a:spcAft>
            </a:pPr>
            <a:r>
              <a:rPr lang="pt-B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a)	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</a:t>
            </a:r>
            <a:r>
              <a:rPr lang="pt-BR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pt-BR" sz="24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pt-BR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com MnO</a:t>
            </a:r>
            <a:r>
              <a:rPr lang="pt-BR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pt-BR" sz="24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em meio ácido.</a:t>
            </a:r>
          </a:p>
          <a:p>
            <a:pPr indent="228600" algn="just">
              <a:spcAft>
                <a:spcPts val="0"/>
              </a:spcAft>
            </a:pPr>
            <a:r>
              <a:rPr lang="pt-B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b)	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iodo com S</a:t>
            </a:r>
            <a:r>
              <a:rPr lang="pt-BR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pt-BR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pt-BR" sz="24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228600" indent="-228600" algn="just">
              <a:spcAft>
                <a:spcPts val="0"/>
              </a:spcAft>
            </a:pPr>
            <a:r>
              <a:rPr lang="pt-B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c)	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Mn</a:t>
            </a:r>
            <a:r>
              <a:rPr lang="pt-BR" sz="24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2+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com PbSO</a:t>
            </a:r>
            <a:r>
              <a:rPr lang="pt-BR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em meio de ácido sulfúrico.</a:t>
            </a:r>
          </a:p>
          <a:p>
            <a:pPr marL="457200" indent="-457200" algn="just">
              <a:spcAft>
                <a:spcPts val="0"/>
              </a:spcAft>
              <a:buAutoNum type="alphaLcParenR" startAt="4"/>
            </a:pP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Mn</a:t>
            </a:r>
            <a:r>
              <a:rPr lang="pt-BR" sz="2400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pt-BR" sz="24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com </a:t>
            </a: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pt-BR" sz="24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pt-BR" sz="24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pt-BR" sz="2400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em meio de ácido nítrico</a:t>
            </a: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457200" indent="-457200" algn="just">
              <a:spcAft>
                <a:spcPts val="0"/>
              </a:spcAft>
              <a:buAutoNum type="alphaLcParenR" startAt="4"/>
            </a:pP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Mn</a:t>
            </a:r>
            <a:r>
              <a:rPr lang="pt-BR" sz="2400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2+</a:t>
            </a: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com PbO</a:t>
            </a:r>
            <a:r>
              <a:rPr lang="pt-BR" sz="24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em ácido nítrico concentrado</a:t>
            </a:r>
          </a:p>
          <a:p>
            <a:pPr marL="457200" indent="-457200" algn="just">
              <a:spcAft>
                <a:spcPts val="0"/>
              </a:spcAft>
              <a:buAutoNum type="alphaLcParenR" startAt="4"/>
            </a:pPr>
            <a:endParaRPr lang="pt-B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Valores de potencial normal:</a:t>
            </a:r>
          </a:p>
          <a:p>
            <a:pPr marL="228600" algn="just">
              <a:spcAft>
                <a:spcPts val="0"/>
              </a:spcAft>
            </a:pP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(NO</a:t>
            </a:r>
            <a:r>
              <a:rPr lang="pt-BR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pt-BR" sz="24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, H</a:t>
            </a:r>
            <a:r>
              <a:rPr lang="pt-BR" sz="24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/NO) = + 0,94 V	(S</a:t>
            </a:r>
            <a:r>
              <a:rPr lang="pt-BR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pt-BR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pt-BR" sz="24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/SO</a:t>
            </a:r>
            <a:r>
              <a:rPr lang="pt-BR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pt-BR" sz="24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= + 2,00 V</a:t>
            </a:r>
          </a:p>
          <a:p>
            <a:pPr marL="228600" algn="just">
              <a:spcAft>
                <a:spcPts val="0"/>
              </a:spcAft>
            </a:pP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(MnO</a:t>
            </a:r>
            <a:r>
              <a:rPr lang="pt-BR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pt-BR" sz="24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, H</a:t>
            </a:r>
            <a:r>
              <a:rPr lang="pt-BR" sz="24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/Mn</a:t>
            </a:r>
            <a:r>
              <a:rPr lang="pt-BR" sz="24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2+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= + 1,51 V	(I</a:t>
            </a:r>
            <a:r>
              <a:rPr lang="pt-BR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/I</a:t>
            </a:r>
            <a:r>
              <a:rPr lang="pt-BR" sz="24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= + 0,55 V</a:t>
            </a:r>
          </a:p>
          <a:p>
            <a:pPr marL="228600" algn="just">
              <a:spcAft>
                <a:spcPts val="0"/>
              </a:spcAft>
            </a:pP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(S</a:t>
            </a:r>
            <a:r>
              <a:rPr lang="pt-BR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pt-BR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pt-BR" sz="24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/S</a:t>
            </a:r>
            <a:r>
              <a:rPr lang="pt-BR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pt-BR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pt-BR" sz="24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= + 0,09 V	(PbO</a:t>
            </a:r>
            <a:r>
              <a:rPr lang="pt-BR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/PbSO</a:t>
            </a:r>
            <a:r>
              <a:rPr lang="pt-BR" sz="24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= + 1,68 V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469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23F947-3C6A-425F-A10D-527560427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0000CC"/>
                </a:solidFill>
              </a:rPr>
              <a:t>Equilíbrios de Óxido-Redução</a:t>
            </a:r>
            <a:endParaRPr lang="pt-BR" b="1" dirty="0"/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152BBE4C-73B0-4D03-908F-E00F1771CD08}"/>
              </a:ext>
            </a:extLst>
          </p:cNvPr>
          <p:cNvGrpSpPr/>
          <p:nvPr/>
        </p:nvGrpSpPr>
        <p:grpSpPr>
          <a:xfrm>
            <a:off x="1166191" y="1921565"/>
            <a:ext cx="7209182" cy="461665"/>
            <a:chOff x="1139687" y="2160104"/>
            <a:chExt cx="7209182" cy="461665"/>
          </a:xfrm>
        </p:grpSpPr>
        <p:sp>
          <p:nvSpPr>
            <p:cNvPr id="3" name="CaixaDeTexto 2">
              <a:extLst>
                <a:ext uri="{FF2B5EF4-FFF2-40B4-BE49-F238E27FC236}">
                  <a16:creationId xmlns:a16="http://schemas.microsoft.com/office/drawing/2014/main" id="{E45AFF81-41BE-4410-A6D3-8602FFC8F226}"/>
                </a:ext>
              </a:extLst>
            </p:cNvPr>
            <p:cNvSpPr txBox="1"/>
            <p:nvPr/>
          </p:nvSpPr>
          <p:spPr>
            <a:xfrm>
              <a:off x="1139687" y="2160104"/>
              <a:ext cx="72091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dirty="0"/>
                <a:t>Zn</a:t>
              </a:r>
              <a:r>
                <a:rPr lang="pt-BR" sz="2400" baseline="30000" dirty="0"/>
                <a:t>0</a:t>
              </a:r>
              <a:r>
                <a:rPr lang="pt-BR" sz="2400" dirty="0"/>
                <a:t>	+	Cu</a:t>
              </a:r>
              <a:r>
                <a:rPr lang="pt-BR" sz="2400" baseline="30000" dirty="0"/>
                <a:t>2+</a:t>
              </a:r>
              <a:r>
                <a:rPr lang="pt-BR" sz="2400" dirty="0"/>
                <a:t>		Zn</a:t>
              </a:r>
              <a:r>
                <a:rPr lang="pt-BR" sz="2400" baseline="30000" dirty="0"/>
                <a:t>2+</a:t>
              </a:r>
              <a:r>
                <a:rPr lang="pt-BR" sz="2400" dirty="0"/>
                <a:t>	+	Cu</a:t>
              </a:r>
              <a:r>
                <a:rPr lang="pt-BR" sz="2400" baseline="30000" dirty="0"/>
                <a:t>0</a:t>
              </a:r>
            </a:p>
          </p:txBody>
        </p:sp>
        <p:cxnSp>
          <p:nvCxnSpPr>
            <p:cNvPr id="5" name="Conector de Seta Reta 4">
              <a:extLst>
                <a:ext uri="{FF2B5EF4-FFF2-40B4-BE49-F238E27FC236}">
                  <a16:creationId xmlns:a16="http://schemas.microsoft.com/office/drawing/2014/main" id="{856D5FC3-D410-4E2C-9D03-F39ADDEDB757}"/>
                </a:ext>
              </a:extLst>
            </p:cNvPr>
            <p:cNvCxnSpPr/>
            <p:nvPr/>
          </p:nvCxnSpPr>
          <p:spPr>
            <a:xfrm>
              <a:off x="3803374" y="2292626"/>
              <a:ext cx="62285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de Seta Reta 6">
              <a:extLst>
                <a:ext uri="{FF2B5EF4-FFF2-40B4-BE49-F238E27FC236}">
                  <a16:creationId xmlns:a16="http://schemas.microsoft.com/office/drawing/2014/main" id="{5C9B2ED6-1197-4B11-B16B-D0BCBC1AAD49}"/>
                </a:ext>
              </a:extLst>
            </p:cNvPr>
            <p:cNvCxnSpPr/>
            <p:nvPr/>
          </p:nvCxnSpPr>
          <p:spPr>
            <a:xfrm flipH="1">
              <a:off x="3803374" y="2398643"/>
              <a:ext cx="62285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CaixaDeTexto 8">
            <a:extLst>
              <a:ext uri="{FF2B5EF4-FFF2-40B4-BE49-F238E27FC236}">
                <a16:creationId xmlns:a16="http://schemas.microsoft.com/office/drawing/2014/main" id="{D6B3250F-7E6C-453E-863A-746133070BA0}"/>
              </a:ext>
            </a:extLst>
          </p:cNvPr>
          <p:cNvSpPr txBox="1"/>
          <p:nvPr/>
        </p:nvSpPr>
        <p:spPr>
          <a:xfrm>
            <a:off x="1099930" y="2456855"/>
            <a:ext cx="6957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err="1"/>
              <a:t>Nox</a:t>
            </a:r>
            <a:r>
              <a:rPr lang="pt-BR" sz="2400" dirty="0"/>
              <a:t> do Zn varia de 0 a +2</a:t>
            </a:r>
          </a:p>
          <a:p>
            <a:r>
              <a:rPr lang="pt-BR" sz="2400" dirty="0" err="1"/>
              <a:t>Nox</a:t>
            </a:r>
            <a:r>
              <a:rPr lang="pt-BR" sz="2400" dirty="0"/>
              <a:t> do Cu varia de +2 a 0</a:t>
            </a:r>
          </a:p>
        </p:txBody>
      </p: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EBB17F8A-3464-4394-BD4D-B2AF7157A85A}"/>
              </a:ext>
            </a:extLst>
          </p:cNvPr>
          <p:cNvGrpSpPr/>
          <p:nvPr/>
        </p:nvGrpSpPr>
        <p:grpSpPr>
          <a:xfrm>
            <a:off x="1099930" y="3743478"/>
            <a:ext cx="9064487" cy="461665"/>
            <a:chOff x="1166191" y="4187687"/>
            <a:chExt cx="9263270" cy="461665"/>
          </a:xfrm>
        </p:grpSpPr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DC8B9C0F-44B3-460D-88FE-2C022E0C6FC8}"/>
                </a:ext>
              </a:extLst>
            </p:cNvPr>
            <p:cNvSpPr txBox="1"/>
            <p:nvPr/>
          </p:nvSpPr>
          <p:spPr>
            <a:xfrm>
              <a:off x="1166191" y="4187687"/>
              <a:ext cx="92632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dirty="0"/>
                <a:t>Cr</a:t>
              </a:r>
              <a:r>
                <a:rPr lang="pt-BR" sz="2400" baseline="-25000" dirty="0"/>
                <a:t>2</a:t>
              </a:r>
              <a:r>
                <a:rPr lang="pt-BR" sz="2400" dirty="0"/>
                <a:t>O</a:t>
              </a:r>
              <a:r>
                <a:rPr lang="pt-BR" sz="2400" baseline="-25000" dirty="0"/>
                <a:t>7</a:t>
              </a:r>
              <a:r>
                <a:rPr lang="pt-BR" sz="2400" baseline="30000" dirty="0"/>
                <a:t>2-</a:t>
              </a:r>
              <a:r>
                <a:rPr lang="pt-BR" sz="2400" dirty="0"/>
                <a:t>   + 14H</a:t>
              </a:r>
              <a:r>
                <a:rPr lang="pt-BR" sz="2400" baseline="30000" dirty="0"/>
                <a:t>+ </a:t>
              </a:r>
              <a:r>
                <a:rPr lang="pt-BR" sz="2400" dirty="0"/>
                <a:t>  +   6Fe</a:t>
              </a:r>
              <a:r>
                <a:rPr lang="pt-BR" sz="2400" baseline="30000" dirty="0"/>
                <a:t>2+</a:t>
              </a:r>
              <a:r>
                <a:rPr lang="pt-BR" sz="2400" dirty="0"/>
                <a:t>		2Cr</a:t>
              </a:r>
              <a:r>
                <a:rPr lang="pt-BR" sz="2400" baseline="30000" dirty="0"/>
                <a:t>3+</a:t>
              </a:r>
              <a:r>
                <a:rPr lang="pt-BR" sz="2400" dirty="0"/>
                <a:t>	+   6Fe</a:t>
              </a:r>
              <a:r>
                <a:rPr lang="pt-BR" sz="2400" baseline="30000" dirty="0"/>
                <a:t>3+</a:t>
              </a:r>
              <a:r>
                <a:rPr lang="pt-BR" sz="2400" dirty="0"/>
                <a:t>    +      7H</a:t>
              </a:r>
              <a:r>
                <a:rPr lang="pt-BR" sz="2400" baseline="-25000" dirty="0"/>
                <a:t>2</a:t>
              </a:r>
              <a:r>
                <a:rPr lang="pt-BR" sz="2400" dirty="0"/>
                <a:t>O</a:t>
              </a:r>
            </a:p>
          </p:txBody>
        </p:sp>
        <p:grpSp>
          <p:nvGrpSpPr>
            <p:cNvPr id="13" name="Agrupar 12">
              <a:extLst>
                <a:ext uri="{FF2B5EF4-FFF2-40B4-BE49-F238E27FC236}">
                  <a16:creationId xmlns:a16="http://schemas.microsoft.com/office/drawing/2014/main" id="{7204D873-18A4-430B-A40D-8F0F75BB2994}"/>
                </a:ext>
              </a:extLst>
            </p:cNvPr>
            <p:cNvGrpSpPr/>
            <p:nvPr/>
          </p:nvGrpSpPr>
          <p:grpSpPr>
            <a:xfrm>
              <a:off x="4770782" y="4352394"/>
              <a:ext cx="622852" cy="106017"/>
              <a:chOff x="3829878" y="4287079"/>
              <a:chExt cx="622852" cy="106017"/>
            </a:xfrm>
          </p:grpSpPr>
          <p:cxnSp>
            <p:nvCxnSpPr>
              <p:cNvPr id="11" name="Conector de Seta Reta 10">
                <a:extLst>
                  <a:ext uri="{FF2B5EF4-FFF2-40B4-BE49-F238E27FC236}">
                    <a16:creationId xmlns:a16="http://schemas.microsoft.com/office/drawing/2014/main" id="{0B463B3C-945F-4CE7-BB30-E3C342B2962E}"/>
                  </a:ext>
                </a:extLst>
              </p:cNvPr>
              <p:cNvCxnSpPr/>
              <p:nvPr/>
            </p:nvCxnSpPr>
            <p:spPr>
              <a:xfrm>
                <a:off x="3829878" y="4287079"/>
                <a:ext cx="622852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ector de Seta Reta 11">
                <a:extLst>
                  <a:ext uri="{FF2B5EF4-FFF2-40B4-BE49-F238E27FC236}">
                    <a16:creationId xmlns:a16="http://schemas.microsoft.com/office/drawing/2014/main" id="{276CD1A1-23AB-41B6-B6DD-2B9442C30AD4}"/>
                  </a:ext>
                </a:extLst>
              </p:cNvPr>
              <p:cNvCxnSpPr/>
              <p:nvPr/>
            </p:nvCxnSpPr>
            <p:spPr>
              <a:xfrm flipH="1">
                <a:off x="3829878" y="4393096"/>
                <a:ext cx="622852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B480C23F-8D7E-4F3D-ADC4-03E95D64A565}"/>
              </a:ext>
            </a:extLst>
          </p:cNvPr>
          <p:cNvSpPr txBox="1"/>
          <p:nvPr/>
        </p:nvSpPr>
        <p:spPr>
          <a:xfrm>
            <a:off x="1166191" y="4232601"/>
            <a:ext cx="5764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err="1"/>
              <a:t>Nox</a:t>
            </a:r>
            <a:r>
              <a:rPr lang="pt-BR" sz="2400" dirty="0"/>
              <a:t> do Cr varia +6 para +3</a:t>
            </a:r>
          </a:p>
          <a:p>
            <a:r>
              <a:rPr lang="pt-BR" sz="2400" dirty="0" err="1"/>
              <a:t>Nox</a:t>
            </a:r>
            <a:r>
              <a:rPr lang="pt-BR" sz="2400" dirty="0"/>
              <a:t> do Fe varia +2 para +3</a:t>
            </a:r>
          </a:p>
        </p:txBody>
      </p:sp>
      <p:grpSp>
        <p:nvGrpSpPr>
          <p:cNvPr id="20" name="Agrupar 19">
            <a:extLst>
              <a:ext uri="{FF2B5EF4-FFF2-40B4-BE49-F238E27FC236}">
                <a16:creationId xmlns:a16="http://schemas.microsoft.com/office/drawing/2014/main" id="{531A0FB8-0A0B-4731-B9F1-C5BFCA433526}"/>
              </a:ext>
            </a:extLst>
          </p:cNvPr>
          <p:cNvGrpSpPr/>
          <p:nvPr/>
        </p:nvGrpSpPr>
        <p:grpSpPr>
          <a:xfrm>
            <a:off x="1126435" y="5334557"/>
            <a:ext cx="5406886" cy="461665"/>
            <a:chOff x="1126435" y="5334557"/>
            <a:chExt cx="5406886" cy="461665"/>
          </a:xfrm>
        </p:grpSpPr>
        <p:sp>
          <p:nvSpPr>
            <p:cNvPr id="16" name="CaixaDeTexto 15">
              <a:extLst>
                <a:ext uri="{FF2B5EF4-FFF2-40B4-BE49-F238E27FC236}">
                  <a16:creationId xmlns:a16="http://schemas.microsoft.com/office/drawing/2014/main" id="{49119E93-BFE2-45E5-B326-E6A474707357}"/>
                </a:ext>
              </a:extLst>
            </p:cNvPr>
            <p:cNvSpPr txBox="1"/>
            <p:nvPr/>
          </p:nvSpPr>
          <p:spPr>
            <a:xfrm>
              <a:off x="1126435" y="5334557"/>
              <a:ext cx="54068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dirty="0"/>
                <a:t>C   +   O</a:t>
              </a:r>
              <a:r>
                <a:rPr lang="pt-BR" sz="2400" baseline="-25000" dirty="0"/>
                <a:t>2</a:t>
              </a:r>
              <a:r>
                <a:rPr lang="pt-BR" sz="2400" dirty="0"/>
                <a:t>                         CO</a:t>
              </a:r>
              <a:r>
                <a:rPr lang="pt-BR" sz="2400" baseline="-25000" dirty="0"/>
                <a:t>2</a:t>
              </a:r>
              <a:r>
                <a:rPr lang="pt-BR" sz="2400" dirty="0"/>
                <a:t>  </a:t>
              </a:r>
            </a:p>
          </p:txBody>
        </p:sp>
        <p:cxnSp>
          <p:nvCxnSpPr>
            <p:cNvPr id="18" name="Conector de Seta Reta 17">
              <a:extLst>
                <a:ext uri="{FF2B5EF4-FFF2-40B4-BE49-F238E27FC236}">
                  <a16:creationId xmlns:a16="http://schemas.microsoft.com/office/drawing/2014/main" id="{771F0C8C-147E-4D65-9355-348A3DF00957}"/>
                </a:ext>
              </a:extLst>
            </p:cNvPr>
            <p:cNvCxnSpPr/>
            <p:nvPr/>
          </p:nvCxnSpPr>
          <p:spPr>
            <a:xfrm>
              <a:off x="2809460" y="5565389"/>
              <a:ext cx="68911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2D814D11-C3EE-4335-856D-C50F6194A2AE}"/>
              </a:ext>
            </a:extLst>
          </p:cNvPr>
          <p:cNvSpPr txBox="1"/>
          <p:nvPr/>
        </p:nvSpPr>
        <p:spPr>
          <a:xfrm>
            <a:off x="1099930" y="5842434"/>
            <a:ext cx="4505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err="1"/>
              <a:t>Nox</a:t>
            </a:r>
            <a:r>
              <a:rPr lang="pt-BR" sz="2400" dirty="0"/>
              <a:t> do C variou de 0 para +4</a:t>
            </a:r>
          </a:p>
          <a:p>
            <a:r>
              <a:rPr lang="pt-BR" sz="2400" dirty="0" err="1"/>
              <a:t>Nox</a:t>
            </a:r>
            <a:r>
              <a:rPr lang="pt-BR" sz="2400" dirty="0"/>
              <a:t> do O variou de 0 para  -2</a:t>
            </a:r>
          </a:p>
        </p:txBody>
      </p:sp>
    </p:spTree>
    <p:extLst>
      <p:ext uri="{BB962C8B-B14F-4D97-AF65-F5344CB8AC3E}">
        <p14:creationId xmlns:p14="http://schemas.microsoft.com/office/powerpoint/2010/main" val="174628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53696E-EE14-4099-8057-3534BFAD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0000CC"/>
                </a:solidFill>
              </a:rPr>
              <a:t>Equilíbrios de Óxido-Redução</a:t>
            </a:r>
            <a:endParaRPr lang="pt-BR" b="1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D566928-4611-4F18-B939-AEEB31157295}"/>
              </a:ext>
            </a:extLst>
          </p:cNvPr>
          <p:cNvSpPr txBox="1"/>
          <p:nvPr/>
        </p:nvSpPr>
        <p:spPr>
          <a:xfrm>
            <a:off x="1073426" y="1577009"/>
            <a:ext cx="8017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err="1"/>
              <a:t>Semi-reações</a:t>
            </a:r>
            <a:r>
              <a:rPr lang="pt-BR" sz="2400" dirty="0"/>
              <a:t> – tabeladas sempre no sentido da redução</a:t>
            </a: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DDD3AFEF-4F49-461B-B8E5-7D9450F6E0A4}"/>
              </a:ext>
            </a:extLst>
          </p:cNvPr>
          <p:cNvGrpSpPr/>
          <p:nvPr/>
        </p:nvGrpSpPr>
        <p:grpSpPr>
          <a:xfrm>
            <a:off x="1073426" y="2213113"/>
            <a:ext cx="7209182" cy="461665"/>
            <a:chOff x="1139687" y="2160104"/>
            <a:chExt cx="7209182" cy="461665"/>
          </a:xfrm>
        </p:grpSpPr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id="{D2DE4FD1-21EA-45ED-B84E-E3D97326607A}"/>
                </a:ext>
              </a:extLst>
            </p:cNvPr>
            <p:cNvSpPr txBox="1"/>
            <p:nvPr/>
          </p:nvSpPr>
          <p:spPr>
            <a:xfrm>
              <a:off x="1139687" y="2160104"/>
              <a:ext cx="72091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dirty="0"/>
                <a:t>Zn</a:t>
              </a:r>
              <a:r>
                <a:rPr lang="pt-BR" sz="2400" baseline="30000" dirty="0"/>
                <a:t>0</a:t>
              </a:r>
              <a:r>
                <a:rPr lang="pt-BR" sz="2400" dirty="0"/>
                <a:t>	+	Cu</a:t>
              </a:r>
              <a:r>
                <a:rPr lang="pt-BR" sz="2400" baseline="30000" dirty="0"/>
                <a:t>2+</a:t>
              </a:r>
              <a:r>
                <a:rPr lang="pt-BR" sz="2400" dirty="0"/>
                <a:t>		Zn</a:t>
              </a:r>
              <a:r>
                <a:rPr lang="pt-BR" sz="2400" baseline="30000" dirty="0"/>
                <a:t>2+</a:t>
              </a:r>
              <a:r>
                <a:rPr lang="pt-BR" sz="2400" dirty="0"/>
                <a:t>	+	Cu</a:t>
              </a:r>
              <a:r>
                <a:rPr lang="pt-BR" sz="2400" baseline="30000" dirty="0"/>
                <a:t>0</a:t>
              </a:r>
            </a:p>
          </p:txBody>
        </p:sp>
        <p:cxnSp>
          <p:nvCxnSpPr>
            <p:cNvPr id="6" name="Conector de Seta Reta 5">
              <a:extLst>
                <a:ext uri="{FF2B5EF4-FFF2-40B4-BE49-F238E27FC236}">
                  <a16:creationId xmlns:a16="http://schemas.microsoft.com/office/drawing/2014/main" id="{48ECB342-3E45-430E-8590-11981DB574F7}"/>
                </a:ext>
              </a:extLst>
            </p:cNvPr>
            <p:cNvCxnSpPr/>
            <p:nvPr/>
          </p:nvCxnSpPr>
          <p:spPr>
            <a:xfrm>
              <a:off x="3803374" y="2292626"/>
              <a:ext cx="62285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de Seta Reta 6">
              <a:extLst>
                <a:ext uri="{FF2B5EF4-FFF2-40B4-BE49-F238E27FC236}">
                  <a16:creationId xmlns:a16="http://schemas.microsoft.com/office/drawing/2014/main" id="{E4A9D8A0-B768-4DF7-B55D-7BBB0696BD2A}"/>
                </a:ext>
              </a:extLst>
            </p:cNvPr>
            <p:cNvCxnSpPr/>
            <p:nvPr/>
          </p:nvCxnSpPr>
          <p:spPr>
            <a:xfrm flipH="1">
              <a:off x="3803374" y="2398643"/>
              <a:ext cx="62285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24320275-A3D2-449D-9DD1-619E9B6F3521}"/>
              </a:ext>
            </a:extLst>
          </p:cNvPr>
          <p:cNvGrpSpPr/>
          <p:nvPr/>
        </p:nvGrpSpPr>
        <p:grpSpPr>
          <a:xfrm>
            <a:off x="1073426" y="2902572"/>
            <a:ext cx="7209182" cy="461665"/>
            <a:chOff x="1073426" y="2902572"/>
            <a:chExt cx="7209182" cy="461665"/>
          </a:xfrm>
        </p:grpSpPr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58DAE68B-53E8-4F65-9C33-29306EFB91AF}"/>
                </a:ext>
              </a:extLst>
            </p:cNvPr>
            <p:cNvSpPr txBox="1"/>
            <p:nvPr/>
          </p:nvSpPr>
          <p:spPr>
            <a:xfrm>
              <a:off x="1073426" y="2902572"/>
              <a:ext cx="72091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dirty="0"/>
                <a:t>Cu</a:t>
              </a:r>
              <a:r>
                <a:rPr lang="pt-BR" sz="2400" baseline="30000" dirty="0"/>
                <a:t>2+     </a:t>
              </a:r>
              <a:r>
                <a:rPr lang="pt-BR" sz="2400" dirty="0"/>
                <a:t>+   2é			Cu</a:t>
              </a:r>
              <a:r>
                <a:rPr lang="pt-BR" sz="2400" baseline="30000" dirty="0"/>
                <a:t>0</a:t>
              </a:r>
            </a:p>
          </p:txBody>
        </p:sp>
        <p:cxnSp>
          <p:nvCxnSpPr>
            <p:cNvPr id="11" name="Conector de Seta Reta 10">
              <a:extLst>
                <a:ext uri="{FF2B5EF4-FFF2-40B4-BE49-F238E27FC236}">
                  <a16:creationId xmlns:a16="http://schemas.microsoft.com/office/drawing/2014/main" id="{880F43F9-3C56-4BD7-8E13-23FA509B65A8}"/>
                </a:ext>
              </a:extLst>
            </p:cNvPr>
            <p:cNvCxnSpPr/>
            <p:nvPr/>
          </p:nvCxnSpPr>
          <p:spPr>
            <a:xfrm>
              <a:off x="3273287" y="3040640"/>
              <a:ext cx="62285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de Seta Reta 11">
              <a:extLst>
                <a:ext uri="{FF2B5EF4-FFF2-40B4-BE49-F238E27FC236}">
                  <a16:creationId xmlns:a16="http://schemas.microsoft.com/office/drawing/2014/main" id="{9A4004F6-A3E7-4511-B339-B9D80710918A}"/>
                </a:ext>
              </a:extLst>
            </p:cNvPr>
            <p:cNvCxnSpPr/>
            <p:nvPr/>
          </p:nvCxnSpPr>
          <p:spPr>
            <a:xfrm flipH="1">
              <a:off x="3273287" y="3139295"/>
              <a:ext cx="62285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2A725A89-B9F5-481F-AF42-4B0CFC3568C7}"/>
              </a:ext>
            </a:extLst>
          </p:cNvPr>
          <p:cNvGrpSpPr/>
          <p:nvPr/>
        </p:nvGrpSpPr>
        <p:grpSpPr>
          <a:xfrm>
            <a:off x="1073426" y="3534212"/>
            <a:ext cx="7209182" cy="461665"/>
            <a:chOff x="1073426" y="2902572"/>
            <a:chExt cx="7209182" cy="461665"/>
          </a:xfrm>
        </p:grpSpPr>
        <p:sp>
          <p:nvSpPr>
            <p:cNvPr id="15" name="CaixaDeTexto 14">
              <a:extLst>
                <a:ext uri="{FF2B5EF4-FFF2-40B4-BE49-F238E27FC236}">
                  <a16:creationId xmlns:a16="http://schemas.microsoft.com/office/drawing/2014/main" id="{3BD1DA9D-FFF0-465A-8CD8-D7800F0286C9}"/>
                </a:ext>
              </a:extLst>
            </p:cNvPr>
            <p:cNvSpPr txBox="1"/>
            <p:nvPr/>
          </p:nvSpPr>
          <p:spPr>
            <a:xfrm>
              <a:off x="1073426" y="2902572"/>
              <a:ext cx="72091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dirty="0"/>
                <a:t>Zn</a:t>
              </a:r>
              <a:r>
                <a:rPr lang="pt-BR" sz="2400" baseline="30000" dirty="0"/>
                <a:t>2+     </a:t>
              </a:r>
              <a:r>
                <a:rPr lang="pt-BR" sz="2400" dirty="0"/>
                <a:t>+   2é			Zn</a:t>
              </a:r>
              <a:r>
                <a:rPr lang="pt-BR" sz="2400" baseline="30000" dirty="0"/>
                <a:t>0</a:t>
              </a:r>
            </a:p>
          </p:txBody>
        </p:sp>
        <p:cxnSp>
          <p:nvCxnSpPr>
            <p:cNvPr id="16" name="Conector de Seta Reta 15">
              <a:extLst>
                <a:ext uri="{FF2B5EF4-FFF2-40B4-BE49-F238E27FC236}">
                  <a16:creationId xmlns:a16="http://schemas.microsoft.com/office/drawing/2014/main" id="{41378C35-B37A-4D58-9201-38B250BD97BB}"/>
                </a:ext>
              </a:extLst>
            </p:cNvPr>
            <p:cNvCxnSpPr/>
            <p:nvPr/>
          </p:nvCxnSpPr>
          <p:spPr>
            <a:xfrm>
              <a:off x="3273287" y="3040640"/>
              <a:ext cx="62285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de Seta Reta 16">
              <a:extLst>
                <a:ext uri="{FF2B5EF4-FFF2-40B4-BE49-F238E27FC236}">
                  <a16:creationId xmlns:a16="http://schemas.microsoft.com/office/drawing/2014/main" id="{E4CC6A5F-CDCB-4159-BA25-F3814E34938D}"/>
                </a:ext>
              </a:extLst>
            </p:cNvPr>
            <p:cNvCxnSpPr/>
            <p:nvPr/>
          </p:nvCxnSpPr>
          <p:spPr>
            <a:xfrm flipH="1">
              <a:off x="3273287" y="3139295"/>
              <a:ext cx="62285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E9C09E41-C0C6-4298-A098-DAFBE2184225}"/>
              </a:ext>
            </a:extLst>
          </p:cNvPr>
          <p:cNvSpPr txBox="1"/>
          <p:nvPr/>
        </p:nvSpPr>
        <p:spPr>
          <a:xfrm>
            <a:off x="1073426" y="4199905"/>
            <a:ext cx="10389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Para escrever a reação global espontânea (ou seja, termodinamicamente favorecida) é preciso “inverter” a </a:t>
            </a:r>
            <a:r>
              <a:rPr lang="pt-BR" dirty="0" err="1"/>
              <a:t>semi-reação</a:t>
            </a:r>
            <a:r>
              <a:rPr lang="pt-BR" dirty="0"/>
              <a:t> do Zn e somá-la ao do Cu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35667720-D8AB-43DF-8041-F0AA2FE2954F}"/>
              </a:ext>
            </a:extLst>
          </p:cNvPr>
          <p:cNvSpPr txBox="1"/>
          <p:nvPr/>
        </p:nvSpPr>
        <p:spPr>
          <a:xfrm>
            <a:off x="1073426" y="4889364"/>
            <a:ext cx="8017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Como saber qual é a reação que precisa ser invertida?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0D32A335-3258-40EB-9EC8-EBF41ED931A2}"/>
              </a:ext>
            </a:extLst>
          </p:cNvPr>
          <p:cNvSpPr txBox="1"/>
          <p:nvPr/>
        </p:nvSpPr>
        <p:spPr>
          <a:xfrm>
            <a:off x="1073426" y="5325347"/>
            <a:ext cx="1017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É preciso saber qual é espécie com maior tendência a receber elétrons, ou seja, o oxidante mais forte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8432D5F7-39CE-4606-B663-E056037E9639}"/>
              </a:ext>
            </a:extLst>
          </p:cNvPr>
          <p:cNvSpPr txBox="1"/>
          <p:nvPr/>
        </p:nvSpPr>
        <p:spPr>
          <a:xfrm>
            <a:off x="1073426" y="5910821"/>
            <a:ext cx="10389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 </a:t>
            </a:r>
            <a:r>
              <a:rPr lang="pt-BR" dirty="0" err="1"/>
              <a:t>semi-reação</a:t>
            </a:r>
            <a:r>
              <a:rPr lang="pt-BR" dirty="0"/>
              <a:t> para esse par redox se mantém. A </a:t>
            </a:r>
            <a:r>
              <a:rPr lang="pt-BR" dirty="0" err="1"/>
              <a:t>semi-reação</a:t>
            </a:r>
            <a:r>
              <a:rPr lang="pt-BR" dirty="0"/>
              <a:t> do outro par é invertida</a:t>
            </a:r>
          </a:p>
        </p:txBody>
      </p:sp>
    </p:spTree>
    <p:extLst>
      <p:ext uri="{BB962C8B-B14F-4D97-AF65-F5344CB8AC3E}">
        <p14:creationId xmlns:p14="http://schemas.microsoft.com/office/powerpoint/2010/main" val="253906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7875BF-89F7-4EF4-B61E-435BDB899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0000CC"/>
                </a:solidFill>
              </a:rPr>
              <a:t>Equilíbrios de Óxido-Redução</a:t>
            </a:r>
            <a:endParaRPr lang="pt-BR" b="1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5AFD940D-69A1-4649-9598-94F6B4F062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905" y="1584670"/>
            <a:ext cx="9216445" cy="800721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384F54FC-3A07-45FF-B490-4D956B10BF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4528" y="2608071"/>
            <a:ext cx="5288359" cy="604323"/>
          </a:xfrm>
          <a:prstGeom prst="rect">
            <a:avLst/>
          </a:prstGeom>
        </p:spPr>
      </p:pic>
      <p:grpSp>
        <p:nvGrpSpPr>
          <p:cNvPr id="8" name="Agrupar 7">
            <a:extLst>
              <a:ext uri="{FF2B5EF4-FFF2-40B4-BE49-F238E27FC236}">
                <a16:creationId xmlns:a16="http://schemas.microsoft.com/office/drawing/2014/main" id="{3D5EFA2F-1996-4A2B-AF82-9B6C63AC3704}"/>
              </a:ext>
            </a:extLst>
          </p:cNvPr>
          <p:cNvGrpSpPr/>
          <p:nvPr/>
        </p:nvGrpSpPr>
        <p:grpSpPr>
          <a:xfrm>
            <a:off x="1244528" y="3429000"/>
            <a:ext cx="7209182" cy="461665"/>
            <a:chOff x="1244528" y="3491948"/>
            <a:chExt cx="7209182" cy="461665"/>
          </a:xfrm>
        </p:grpSpPr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id="{AA963EA0-7DC5-4802-BEE9-CD3105B694E3}"/>
                </a:ext>
              </a:extLst>
            </p:cNvPr>
            <p:cNvSpPr txBox="1"/>
            <p:nvPr/>
          </p:nvSpPr>
          <p:spPr>
            <a:xfrm>
              <a:off x="1244528" y="3491948"/>
              <a:ext cx="72091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dirty="0"/>
                <a:t>Fe</a:t>
              </a:r>
              <a:r>
                <a:rPr lang="pt-BR" sz="2400" baseline="30000" dirty="0"/>
                <a:t>3+     </a:t>
              </a:r>
              <a:r>
                <a:rPr lang="pt-BR" sz="2400" dirty="0"/>
                <a:t>+   é			Fe</a:t>
              </a:r>
              <a:r>
                <a:rPr lang="pt-BR" sz="2400" baseline="30000" dirty="0"/>
                <a:t>2+</a:t>
              </a:r>
            </a:p>
          </p:txBody>
        </p:sp>
        <p:cxnSp>
          <p:nvCxnSpPr>
            <p:cNvPr id="6" name="Conector de Seta Reta 5">
              <a:extLst>
                <a:ext uri="{FF2B5EF4-FFF2-40B4-BE49-F238E27FC236}">
                  <a16:creationId xmlns:a16="http://schemas.microsoft.com/office/drawing/2014/main" id="{09B64282-1C07-49C4-B419-6435961918E6}"/>
                </a:ext>
              </a:extLst>
            </p:cNvPr>
            <p:cNvCxnSpPr/>
            <p:nvPr/>
          </p:nvCxnSpPr>
          <p:spPr>
            <a:xfrm>
              <a:off x="3299792" y="3676745"/>
              <a:ext cx="62285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de Seta Reta 6">
              <a:extLst>
                <a:ext uri="{FF2B5EF4-FFF2-40B4-BE49-F238E27FC236}">
                  <a16:creationId xmlns:a16="http://schemas.microsoft.com/office/drawing/2014/main" id="{B405F6D7-60E8-4B5F-9787-2C8D35F7F8FC}"/>
                </a:ext>
              </a:extLst>
            </p:cNvPr>
            <p:cNvCxnSpPr/>
            <p:nvPr/>
          </p:nvCxnSpPr>
          <p:spPr>
            <a:xfrm flipH="1">
              <a:off x="3299792" y="3775400"/>
              <a:ext cx="62285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0E90EDA9-BCF1-4E9B-9994-CA597EBFB457}"/>
              </a:ext>
            </a:extLst>
          </p:cNvPr>
          <p:cNvGrpSpPr/>
          <p:nvPr/>
        </p:nvGrpSpPr>
        <p:grpSpPr>
          <a:xfrm>
            <a:off x="1112184" y="4145665"/>
            <a:ext cx="9541210" cy="830997"/>
            <a:chOff x="1244528" y="4107271"/>
            <a:chExt cx="9541210" cy="830997"/>
          </a:xfrm>
        </p:grpSpPr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B08BF6AC-019E-45A4-80DB-2EA57A4A3B9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44528" y="4107271"/>
              <a:ext cx="1045389" cy="638991"/>
            </a:xfrm>
            <a:prstGeom prst="rect">
              <a:avLst/>
            </a:prstGeom>
          </p:spPr>
        </p:pic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F4247CED-C595-439A-8892-814573651EE1}"/>
                </a:ext>
              </a:extLst>
            </p:cNvPr>
            <p:cNvSpPr txBox="1"/>
            <p:nvPr/>
          </p:nvSpPr>
          <p:spPr>
            <a:xfrm>
              <a:off x="2303170" y="4107271"/>
              <a:ext cx="848256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dirty="0"/>
                <a:t>Agente Oxidante – ganha elétrons, diminui o número de oxidação de +7 para +2</a:t>
              </a:r>
            </a:p>
          </p:txBody>
        </p:sp>
      </p:grp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CD90C915-BF80-42A6-932F-8655162F243B}"/>
              </a:ext>
            </a:extLst>
          </p:cNvPr>
          <p:cNvSpPr txBox="1"/>
          <p:nvPr/>
        </p:nvSpPr>
        <p:spPr>
          <a:xfrm>
            <a:off x="1132063" y="5105196"/>
            <a:ext cx="92765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Fe</a:t>
            </a:r>
            <a:r>
              <a:rPr lang="pt-BR" sz="2400" baseline="30000" dirty="0"/>
              <a:t>2+</a:t>
            </a:r>
            <a:r>
              <a:rPr lang="pt-BR" sz="2400" dirty="0"/>
              <a:t> - Agente redutor – perde elétrons para o MnO</a:t>
            </a:r>
            <a:r>
              <a:rPr lang="pt-BR" sz="2400" baseline="-25000" dirty="0"/>
              <a:t>4</a:t>
            </a:r>
            <a:r>
              <a:rPr lang="pt-BR" sz="2400" baseline="30000" dirty="0"/>
              <a:t>-</a:t>
            </a:r>
            <a:r>
              <a:rPr lang="pt-BR" sz="2400" dirty="0"/>
              <a:t> - tem o seu número de oxidação aumentado de +2 para +3</a:t>
            </a:r>
          </a:p>
        </p:txBody>
      </p:sp>
    </p:spTree>
    <p:extLst>
      <p:ext uri="{BB962C8B-B14F-4D97-AF65-F5344CB8AC3E}">
        <p14:creationId xmlns:p14="http://schemas.microsoft.com/office/powerpoint/2010/main" val="5607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D35DCD-A787-4AE6-BEAE-6DBCCDB0D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401" y="-5749"/>
            <a:ext cx="10515600" cy="1325563"/>
          </a:xfrm>
        </p:spPr>
        <p:txBody>
          <a:bodyPr/>
          <a:lstStyle/>
          <a:p>
            <a:r>
              <a:rPr lang="pt-BR" b="1" dirty="0">
                <a:solidFill>
                  <a:srgbClr val="0000CC"/>
                </a:solidFill>
              </a:rPr>
              <a:t>Equilíbrios de Óxido-Redução</a:t>
            </a:r>
            <a:endParaRPr lang="pt-BR" b="1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135BC95-5B70-423F-8971-69320EE77482}"/>
              </a:ext>
            </a:extLst>
          </p:cNvPr>
          <p:cNvSpPr txBox="1"/>
          <p:nvPr/>
        </p:nvSpPr>
        <p:spPr>
          <a:xfrm>
            <a:off x="692794" y="1129180"/>
            <a:ext cx="7779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Pilhas ou células galvânicas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BA65F31-6E40-4F3D-9222-76AA25F37013}"/>
              </a:ext>
            </a:extLst>
          </p:cNvPr>
          <p:cNvSpPr txBox="1"/>
          <p:nvPr/>
        </p:nvSpPr>
        <p:spPr>
          <a:xfrm>
            <a:off x="634401" y="1718636"/>
            <a:ext cx="111202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A transferência de elétrons do doador (redutor) para o aceptor (oxidante) pode ocorrer através do contato direto entre as espécies, ou através de um condutor elétrico externo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E1DEF886-35A4-47DA-BE60-1B8F5FF595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337" y="6181569"/>
            <a:ext cx="6673728" cy="599484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AB4D04E2-498D-431D-8308-7F47BB480A9D}"/>
              </a:ext>
            </a:extLst>
          </p:cNvPr>
          <p:cNvSpPr txBox="1"/>
          <p:nvPr/>
        </p:nvSpPr>
        <p:spPr>
          <a:xfrm>
            <a:off x="692794" y="2628858"/>
            <a:ext cx="5075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00CC"/>
                </a:solidFill>
              </a:rPr>
              <a:t>Transferência direta de elétrons</a:t>
            </a:r>
          </a:p>
        </p:txBody>
      </p:sp>
      <p:grpSp>
        <p:nvGrpSpPr>
          <p:cNvPr id="17" name="Agrupar 16">
            <a:extLst>
              <a:ext uri="{FF2B5EF4-FFF2-40B4-BE49-F238E27FC236}">
                <a16:creationId xmlns:a16="http://schemas.microsoft.com/office/drawing/2014/main" id="{5EBB8FCE-5F26-4795-B28E-C0FD38B827FA}"/>
              </a:ext>
            </a:extLst>
          </p:cNvPr>
          <p:cNvGrpSpPr/>
          <p:nvPr/>
        </p:nvGrpSpPr>
        <p:grpSpPr>
          <a:xfrm>
            <a:off x="104314" y="3371639"/>
            <a:ext cx="3685911" cy="2548970"/>
            <a:chOff x="104314" y="3371639"/>
            <a:chExt cx="3685911" cy="2548970"/>
          </a:xfrm>
        </p:grpSpPr>
        <p:pic>
          <p:nvPicPr>
            <p:cNvPr id="10" name="Imagem 9">
              <a:extLst>
                <a:ext uri="{FF2B5EF4-FFF2-40B4-BE49-F238E27FC236}">
                  <a16:creationId xmlns:a16="http://schemas.microsoft.com/office/drawing/2014/main" id="{59D42014-BF08-4AF7-A4D3-83D85729AD9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07166" y="3371639"/>
              <a:ext cx="2563053" cy="2548970"/>
            </a:xfrm>
            <a:prstGeom prst="rect">
              <a:avLst/>
            </a:prstGeom>
          </p:spPr>
        </p:pic>
        <p:sp>
          <p:nvSpPr>
            <p:cNvPr id="13" name="CaixaDeTexto 12">
              <a:extLst>
                <a:ext uri="{FF2B5EF4-FFF2-40B4-BE49-F238E27FC236}">
                  <a16:creationId xmlns:a16="http://schemas.microsoft.com/office/drawing/2014/main" id="{AF8AE7B6-2204-494C-BA75-BAEAD3434C5D}"/>
                </a:ext>
              </a:extLst>
            </p:cNvPr>
            <p:cNvSpPr txBox="1"/>
            <p:nvPr/>
          </p:nvSpPr>
          <p:spPr>
            <a:xfrm>
              <a:off x="104314" y="3848162"/>
              <a:ext cx="10601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dirty="0"/>
                <a:t>AgNO</a:t>
              </a:r>
              <a:r>
                <a:rPr lang="pt-BR" sz="2400" baseline="-25000" dirty="0"/>
                <a:t>3</a:t>
              </a:r>
            </a:p>
          </p:txBody>
        </p:sp>
        <p:cxnSp>
          <p:nvCxnSpPr>
            <p:cNvPr id="15" name="Conector de Seta Reta 14">
              <a:extLst>
                <a:ext uri="{FF2B5EF4-FFF2-40B4-BE49-F238E27FC236}">
                  <a16:creationId xmlns:a16="http://schemas.microsoft.com/office/drawing/2014/main" id="{AB32F9F8-8904-4788-8E18-7FE09D4A8BF6}"/>
                </a:ext>
              </a:extLst>
            </p:cNvPr>
            <p:cNvCxnSpPr>
              <a:stCxn id="13" idx="2"/>
            </p:cNvCxnSpPr>
            <p:nvPr/>
          </p:nvCxnSpPr>
          <p:spPr>
            <a:xfrm>
              <a:off x="634401" y="4309827"/>
              <a:ext cx="1431680" cy="55372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CaixaDeTexto 15">
              <a:extLst>
                <a:ext uri="{FF2B5EF4-FFF2-40B4-BE49-F238E27FC236}">
                  <a16:creationId xmlns:a16="http://schemas.microsoft.com/office/drawing/2014/main" id="{482A6D78-59DB-4D91-B695-36567F56720E}"/>
                </a:ext>
              </a:extLst>
            </p:cNvPr>
            <p:cNvSpPr txBox="1"/>
            <p:nvPr/>
          </p:nvSpPr>
          <p:spPr>
            <a:xfrm>
              <a:off x="2933788" y="3514963"/>
              <a:ext cx="8564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800" dirty="0"/>
                <a:t>Cu</a:t>
              </a:r>
              <a:r>
                <a:rPr lang="pt-BR" sz="2800" baseline="30000" dirty="0"/>
                <a:t>0</a:t>
              </a:r>
            </a:p>
          </p:txBody>
        </p:sp>
      </p:grpSp>
      <p:grpSp>
        <p:nvGrpSpPr>
          <p:cNvPr id="22" name="Agrupar 21">
            <a:extLst>
              <a:ext uri="{FF2B5EF4-FFF2-40B4-BE49-F238E27FC236}">
                <a16:creationId xmlns:a16="http://schemas.microsoft.com/office/drawing/2014/main" id="{15937CA7-6F6D-4992-84BA-FA248EEA22F7}"/>
              </a:ext>
            </a:extLst>
          </p:cNvPr>
          <p:cNvGrpSpPr/>
          <p:nvPr/>
        </p:nvGrpSpPr>
        <p:grpSpPr>
          <a:xfrm>
            <a:off x="3790225" y="3336543"/>
            <a:ext cx="3532978" cy="2653654"/>
            <a:chOff x="3790225" y="3336543"/>
            <a:chExt cx="3532978" cy="2653654"/>
          </a:xfrm>
        </p:grpSpPr>
        <p:pic>
          <p:nvPicPr>
            <p:cNvPr id="11" name="Imagem 10">
              <a:extLst>
                <a:ext uri="{FF2B5EF4-FFF2-40B4-BE49-F238E27FC236}">
                  <a16:creationId xmlns:a16="http://schemas.microsoft.com/office/drawing/2014/main" id="{4BF6D4EB-5A83-4B26-AF39-D36C38EAC2B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5874" y="3336543"/>
              <a:ext cx="2257329" cy="2653654"/>
            </a:xfrm>
            <a:prstGeom prst="rect">
              <a:avLst/>
            </a:prstGeom>
          </p:spPr>
        </p:pic>
        <p:cxnSp>
          <p:nvCxnSpPr>
            <p:cNvPr id="19" name="Conector de Seta Reta 18">
              <a:extLst>
                <a:ext uri="{FF2B5EF4-FFF2-40B4-BE49-F238E27FC236}">
                  <a16:creationId xmlns:a16="http://schemas.microsoft.com/office/drawing/2014/main" id="{28D99CC9-E89C-413C-9859-F3627DB806F3}"/>
                </a:ext>
              </a:extLst>
            </p:cNvPr>
            <p:cNvCxnSpPr/>
            <p:nvPr/>
          </p:nvCxnSpPr>
          <p:spPr>
            <a:xfrm>
              <a:off x="3790225" y="4704583"/>
              <a:ext cx="105564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Agrupar 22">
            <a:extLst>
              <a:ext uri="{FF2B5EF4-FFF2-40B4-BE49-F238E27FC236}">
                <a16:creationId xmlns:a16="http://schemas.microsoft.com/office/drawing/2014/main" id="{0839E523-A288-42EF-ADA9-EED399CAC643}"/>
              </a:ext>
            </a:extLst>
          </p:cNvPr>
          <p:cNvGrpSpPr/>
          <p:nvPr/>
        </p:nvGrpSpPr>
        <p:grpSpPr>
          <a:xfrm>
            <a:off x="7434470" y="2915645"/>
            <a:ext cx="4083652" cy="3141226"/>
            <a:chOff x="7434470" y="2915645"/>
            <a:chExt cx="4083652" cy="3141226"/>
          </a:xfrm>
        </p:grpSpPr>
        <p:pic>
          <p:nvPicPr>
            <p:cNvPr id="12" name="Imagem 11">
              <a:extLst>
                <a:ext uri="{FF2B5EF4-FFF2-40B4-BE49-F238E27FC236}">
                  <a16:creationId xmlns:a16="http://schemas.microsoft.com/office/drawing/2014/main" id="{A2B0D55E-D0F0-41A3-A3DC-5B2A340C94F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694995" y="2915645"/>
              <a:ext cx="2823127" cy="3141226"/>
            </a:xfrm>
            <a:prstGeom prst="rect">
              <a:avLst/>
            </a:prstGeom>
          </p:spPr>
        </p:pic>
        <p:cxnSp>
          <p:nvCxnSpPr>
            <p:cNvPr id="21" name="Conector de Seta Reta 20">
              <a:extLst>
                <a:ext uri="{FF2B5EF4-FFF2-40B4-BE49-F238E27FC236}">
                  <a16:creationId xmlns:a16="http://schemas.microsoft.com/office/drawing/2014/main" id="{E07BB6A9-0C91-45E9-A6B6-79ED9D96D4F6}"/>
                </a:ext>
              </a:extLst>
            </p:cNvPr>
            <p:cNvCxnSpPr/>
            <p:nvPr/>
          </p:nvCxnSpPr>
          <p:spPr>
            <a:xfrm>
              <a:off x="7434470" y="4863548"/>
              <a:ext cx="94090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44569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B6EBF1-FC12-4B81-BF0C-D86928DBF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pt-BR" b="1" dirty="0">
                <a:solidFill>
                  <a:srgbClr val="0000CC"/>
                </a:solidFill>
              </a:rPr>
              <a:t>Equilíbrios de Óxido-Redução</a:t>
            </a:r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07234054-1BF0-491C-9E63-F5976FDCF6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559" y="1872043"/>
            <a:ext cx="7562850" cy="4733925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D78F0E21-3096-4EFA-B46D-EDE214F36AE1}"/>
              </a:ext>
            </a:extLst>
          </p:cNvPr>
          <p:cNvSpPr txBox="1"/>
          <p:nvPr/>
        </p:nvSpPr>
        <p:spPr>
          <a:xfrm>
            <a:off x="930965" y="1063953"/>
            <a:ext cx="5632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Transferência Indireta de elétrons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13900BF-9B35-409C-8B3B-05E7D77985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8109" y="1534169"/>
            <a:ext cx="6673728" cy="599484"/>
          </a:xfrm>
          <a:prstGeom prst="rect">
            <a:avLst/>
          </a:prstGeom>
        </p:spPr>
      </p:pic>
      <p:grpSp>
        <p:nvGrpSpPr>
          <p:cNvPr id="9" name="Agrupar 8">
            <a:extLst>
              <a:ext uri="{FF2B5EF4-FFF2-40B4-BE49-F238E27FC236}">
                <a16:creationId xmlns:a16="http://schemas.microsoft.com/office/drawing/2014/main" id="{02533CF2-0757-4B59-B1EC-0AFFCCA201EC}"/>
              </a:ext>
            </a:extLst>
          </p:cNvPr>
          <p:cNvGrpSpPr/>
          <p:nvPr/>
        </p:nvGrpSpPr>
        <p:grpSpPr>
          <a:xfrm>
            <a:off x="6942600" y="3789063"/>
            <a:ext cx="4996069" cy="707886"/>
            <a:chOff x="7103166" y="3815812"/>
            <a:chExt cx="4638260" cy="707886"/>
          </a:xfrm>
        </p:grpSpPr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id="{20D2DFD9-9E6E-4366-8158-E9EC96B68C27}"/>
                </a:ext>
              </a:extLst>
            </p:cNvPr>
            <p:cNvSpPr txBox="1"/>
            <p:nvPr/>
          </p:nvSpPr>
          <p:spPr>
            <a:xfrm>
              <a:off x="7103166" y="3815812"/>
              <a:ext cx="46382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dirty="0"/>
                <a:t>Catodo – eletrodo onde ocorrem as reduções</a:t>
              </a:r>
            </a:p>
            <a:p>
              <a:r>
                <a:rPr lang="pt-BR" sz="2000" dirty="0"/>
                <a:t>Ag</a:t>
              </a:r>
              <a:r>
                <a:rPr lang="pt-BR" sz="2000" baseline="30000" dirty="0"/>
                <a:t>+</a:t>
              </a:r>
              <a:r>
                <a:rPr lang="pt-BR" sz="2000" dirty="0"/>
                <a:t>   +   é		Ag</a:t>
              </a:r>
              <a:r>
                <a:rPr lang="pt-BR" sz="2000" baseline="30000" dirty="0"/>
                <a:t>0</a:t>
              </a:r>
            </a:p>
          </p:txBody>
        </p:sp>
        <p:cxnSp>
          <p:nvCxnSpPr>
            <p:cNvPr id="8" name="Conector de Seta Reta 7">
              <a:extLst>
                <a:ext uri="{FF2B5EF4-FFF2-40B4-BE49-F238E27FC236}">
                  <a16:creationId xmlns:a16="http://schemas.microsoft.com/office/drawing/2014/main" id="{9C2303C0-C483-4FA7-A58F-2B472117829C}"/>
                </a:ext>
              </a:extLst>
            </p:cNvPr>
            <p:cNvCxnSpPr/>
            <p:nvPr/>
          </p:nvCxnSpPr>
          <p:spPr>
            <a:xfrm>
              <a:off x="8444202" y="4305265"/>
              <a:ext cx="59179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1BF5A756-3662-420D-9A5E-89EF3894FD64}"/>
              </a:ext>
            </a:extLst>
          </p:cNvPr>
          <p:cNvGrpSpPr/>
          <p:nvPr/>
        </p:nvGrpSpPr>
        <p:grpSpPr>
          <a:xfrm>
            <a:off x="7063408" y="5451349"/>
            <a:ext cx="4638261" cy="646331"/>
            <a:chOff x="7089913" y="5512904"/>
            <a:chExt cx="4638261" cy="646331"/>
          </a:xfrm>
        </p:grpSpPr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9CE04AE0-91AB-4416-85A0-332558D16AA0}"/>
                </a:ext>
              </a:extLst>
            </p:cNvPr>
            <p:cNvSpPr txBox="1"/>
            <p:nvPr/>
          </p:nvSpPr>
          <p:spPr>
            <a:xfrm>
              <a:off x="7089913" y="5512904"/>
              <a:ext cx="46382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Anodo – eletrodo onde ocorrem as oxidações</a:t>
              </a:r>
            </a:p>
            <a:p>
              <a:r>
                <a:rPr lang="pt-BR" dirty="0"/>
                <a:t>Cu</a:t>
              </a:r>
              <a:r>
                <a:rPr lang="pt-BR" baseline="30000" dirty="0"/>
                <a:t>0 </a:t>
              </a:r>
              <a:r>
                <a:rPr lang="pt-BR" dirty="0"/>
                <a:t>  		Cu</a:t>
              </a:r>
              <a:r>
                <a:rPr lang="pt-BR" baseline="30000" dirty="0"/>
                <a:t>2+</a:t>
              </a:r>
              <a:r>
                <a:rPr lang="pt-BR" dirty="0"/>
                <a:t>   +   é</a:t>
              </a:r>
            </a:p>
          </p:txBody>
        </p:sp>
        <p:cxnSp>
          <p:nvCxnSpPr>
            <p:cNvPr id="12" name="Conector de Seta Reta 11">
              <a:extLst>
                <a:ext uri="{FF2B5EF4-FFF2-40B4-BE49-F238E27FC236}">
                  <a16:creationId xmlns:a16="http://schemas.microsoft.com/office/drawing/2014/main" id="{BAC63BA8-CF94-493A-B5F8-CF9382AD94D1}"/>
                </a:ext>
              </a:extLst>
            </p:cNvPr>
            <p:cNvCxnSpPr/>
            <p:nvPr/>
          </p:nvCxnSpPr>
          <p:spPr>
            <a:xfrm>
              <a:off x="7832035" y="5989983"/>
              <a:ext cx="74212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8555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3790765F-B07D-4ABB-A6BB-62E1C8395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pt-BR" b="1" dirty="0">
                <a:solidFill>
                  <a:srgbClr val="0000CC"/>
                </a:solidFill>
              </a:rPr>
              <a:t>Equilíbrios de Óxido-Redução</a:t>
            </a:r>
            <a:endParaRPr lang="pt-BR" b="1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DEC2D6E-EC8E-4594-AC23-69001B312FF3}"/>
              </a:ext>
            </a:extLst>
          </p:cNvPr>
          <p:cNvSpPr txBox="1"/>
          <p:nvPr/>
        </p:nvSpPr>
        <p:spPr>
          <a:xfrm>
            <a:off x="930965" y="1063953"/>
            <a:ext cx="5632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Transferência Indireta de elétrons</a:t>
            </a:r>
          </a:p>
        </p:txBody>
      </p:sp>
      <p:pic>
        <p:nvPicPr>
          <p:cNvPr id="2050" name="Picture 2" descr="voltaic_cell_diagram.png">
            <a:extLst>
              <a:ext uri="{FF2B5EF4-FFF2-40B4-BE49-F238E27FC236}">
                <a16:creationId xmlns:a16="http://schemas.microsoft.com/office/drawing/2014/main" id="{67913219-AB94-42C1-8EC7-A838768DF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95475"/>
            <a:ext cx="7600950" cy="496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Agrupar 9">
            <a:extLst>
              <a:ext uri="{FF2B5EF4-FFF2-40B4-BE49-F238E27FC236}">
                <a16:creationId xmlns:a16="http://schemas.microsoft.com/office/drawing/2014/main" id="{9124E412-76B2-40D6-B027-A5848702840A}"/>
              </a:ext>
            </a:extLst>
          </p:cNvPr>
          <p:cNvGrpSpPr/>
          <p:nvPr/>
        </p:nvGrpSpPr>
        <p:grpSpPr>
          <a:xfrm>
            <a:off x="6917636" y="1895475"/>
            <a:ext cx="4673049" cy="4461679"/>
            <a:chOff x="6917636" y="1895475"/>
            <a:chExt cx="4673049" cy="4461679"/>
          </a:xfrm>
        </p:grpSpPr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id="{AA1DEF68-4336-4723-8E20-41349B116D6E}"/>
                </a:ext>
              </a:extLst>
            </p:cNvPr>
            <p:cNvSpPr txBox="1"/>
            <p:nvPr/>
          </p:nvSpPr>
          <p:spPr>
            <a:xfrm>
              <a:off x="6917636" y="1895475"/>
              <a:ext cx="4634948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2400" dirty="0"/>
                <a:t>Voltímetro – Instrumento com alta impedância elétrica – Impede o fluxo de elétrons</a:t>
              </a:r>
            </a:p>
          </p:txBody>
        </p:sp>
        <p:cxnSp>
          <p:nvCxnSpPr>
            <p:cNvPr id="7" name="Conector de Seta Reta 6">
              <a:extLst>
                <a:ext uri="{FF2B5EF4-FFF2-40B4-BE49-F238E27FC236}">
                  <a16:creationId xmlns:a16="http://schemas.microsoft.com/office/drawing/2014/main" id="{131720E4-DA5D-49E2-A805-EF36D84993F5}"/>
                </a:ext>
              </a:extLst>
            </p:cNvPr>
            <p:cNvCxnSpPr>
              <a:stCxn id="5" idx="2"/>
            </p:cNvCxnSpPr>
            <p:nvPr/>
          </p:nvCxnSpPr>
          <p:spPr>
            <a:xfrm>
              <a:off x="9235110" y="3095804"/>
              <a:ext cx="1655" cy="243035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id="{67ECC1C8-78FF-4B09-AB3D-204A8A02F81C}"/>
                </a:ext>
              </a:extLst>
            </p:cNvPr>
            <p:cNvSpPr txBox="1"/>
            <p:nvPr/>
          </p:nvSpPr>
          <p:spPr>
            <a:xfrm>
              <a:off x="7063407" y="5526157"/>
              <a:ext cx="4527278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2400" dirty="0"/>
                <a:t>Estabelece-se uma diferença de potencial entre o catodo e o anodo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8171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BFCF9789-DA4D-4A11-9FC1-C98E155B5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435" y="0"/>
            <a:ext cx="10515600" cy="1325563"/>
          </a:xfrm>
        </p:spPr>
        <p:txBody>
          <a:bodyPr/>
          <a:lstStyle/>
          <a:p>
            <a:r>
              <a:rPr lang="pt-BR" b="1" dirty="0">
                <a:solidFill>
                  <a:srgbClr val="0000CC"/>
                </a:solidFill>
              </a:rPr>
              <a:t>Equilíbrios de Óxido-Redução</a:t>
            </a:r>
            <a:endParaRPr lang="pt-BR" b="1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13A7408-0D31-4AF6-A332-AAC92659D088}"/>
              </a:ext>
            </a:extLst>
          </p:cNvPr>
          <p:cNvSpPr txBox="1"/>
          <p:nvPr/>
        </p:nvSpPr>
        <p:spPr>
          <a:xfrm>
            <a:off x="768625" y="1140897"/>
            <a:ext cx="8627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Potencial de Eletrodo e Força Eletromotriz de Meia-Célula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3CF20ED-84A9-4C1F-B5BE-789425469EC8}"/>
              </a:ext>
            </a:extLst>
          </p:cNvPr>
          <p:cNvSpPr txBox="1"/>
          <p:nvPr/>
        </p:nvSpPr>
        <p:spPr>
          <a:xfrm>
            <a:off x="930965" y="1802296"/>
            <a:ext cx="9604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 tendência de uma substância se reduzir ou oxidar é dado pelo </a:t>
            </a:r>
            <a:r>
              <a:rPr lang="pt-BR" b="1" dirty="0">
                <a:solidFill>
                  <a:srgbClr val="FF0000"/>
                </a:solidFill>
              </a:rPr>
              <a:t>POTENCIAL PADRÃO DE ELETRODO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7AC4B45-5727-45E6-A791-48538DBC9A38}"/>
              </a:ext>
            </a:extLst>
          </p:cNvPr>
          <p:cNvSpPr txBox="1"/>
          <p:nvPr/>
        </p:nvSpPr>
        <p:spPr>
          <a:xfrm>
            <a:off x="930965" y="2371362"/>
            <a:ext cx="98695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Em uma pilha galvânica em que cada meia célula é constituída por soluções iônicas de mesma concentração (mol/L) a direção do fluxo de elétrons depende da composição química das duas meia-células, ou seja, das duas </a:t>
            </a:r>
            <a:r>
              <a:rPr lang="pt-BR" dirty="0" err="1"/>
              <a:t>semi-reações</a:t>
            </a:r>
            <a:r>
              <a:rPr lang="pt-BR" dirty="0"/>
              <a:t> envolvidas e dos seus potenciais.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ABFC957F-FFD3-475C-A936-E4FDC4F4C664}"/>
                  </a:ext>
                </a:extLst>
              </p:cNvPr>
              <p:cNvSpPr txBox="1"/>
              <p:nvPr/>
            </p:nvSpPr>
            <p:spPr>
              <a:xfrm>
                <a:off x="3624467" y="3563309"/>
                <a:ext cx="2915479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𝑛𝐹</m:t>
                      </m:r>
                      <m:sSub>
                        <m:sSubPr>
                          <m:ctrlPr>
                            <a:rPr lang="pt-B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pt-B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𝑐𝑒𝑙</m:t>
                          </m:r>
                        </m:sub>
                      </m:sSub>
                    </m:oMath>
                  </m:oMathPara>
                </a14:m>
                <a:endParaRPr lang="pt-BR" sz="3200" dirty="0"/>
              </a:p>
            </p:txBody>
          </p:sp>
        </mc:Choice>
        <mc:Fallback xmlns=""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ABFC957F-FFD3-475C-A936-E4FDC4F4C6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4467" y="3563309"/>
                <a:ext cx="2915479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B2538A24-B38C-402F-95B8-958A20F72AF7}"/>
                  </a:ext>
                </a:extLst>
              </p:cNvPr>
              <p:cNvSpPr/>
              <p:nvPr/>
            </p:nvSpPr>
            <p:spPr>
              <a:xfrm>
                <a:off x="2424394" y="4324369"/>
                <a:ext cx="6971396" cy="15696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pt-B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pt-BR" sz="2400" dirty="0"/>
                  <a:t> = variação de energia livre</a:t>
                </a:r>
              </a:p>
              <a:p>
                <a:r>
                  <a:rPr lang="pt-BR" sz="2400" dirty="0"/>
                  <a:t>n = número de elétrons</a:t>
                </a:r>
              </a:p>
              <a:p>
                <a:r>
                  <a:rPr lang="pt-BR" sz="2400" dirty="0"/>
                  <a:t>F = Constante de Faraday = 96485 C/mol</a:t>
                </a:r>
              </a:p>
              <a:p>
                <a:r>
                  <a:rPr lang="pt-BR" sz="2400" dirty="0" err="1"/>
                  <a:t>E</a:t>
                </a:r>
                <a:r>
                  <a:rPr lang="pt-BR" sz="2400" baseline="-25000" dirty="0" err="1"/>
                  <a:t>cel</a:t>
                </a:r>
                <a:r>
                  <a:rPr lang="pt-BR" sz="2400" dirty="0"/>
                  <a:t> = diferença de potencial entre o catodo e o anodo</a:t>
                </a:r>
              </a:p>
            </p:txBody>
          </p:sp>
        </mc:Choice>
        <mc:Fallback xmlns=""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B2538A24-B38C-402F-95B8-958A20F72A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394" y="4324369"/>
                <a:ext cx="6971396" cy="1569660"/>
              </a:xfrm>
              <a:prstGeom prst="rect">
                <a:avLst/>
              </a:prstGeom>
              <a:blipFill>
                <a:blip r:embed="rId3"/>
                <a:stretch>
                  <a:fillRect l="-1400" t="-3101" b="-775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472C5E79-3214-4126-94D8-D8C8E150DF21}"/>
                  </a:ext>
                </a:extLst>
              </p:cNvPr>
              <p:cNvSpPr txBox="1"/>
              <p:nvPr/>
            </p:nvSpPr>
            <p:spPr>
              <a:xfrm>
                <a:off x="1961322" y="6008758"/>
                <a:ext cx="846889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600" dirty="0"/>
                  <a:t>Para reação Espontânea, </a:t>
                </a:r>
                <a14:m>
                  <m:oMath xmlns:m="http://schemas.openxmlformats.org/officeDocument/2006/math">
                    <m:r>
                      <a:rPr lang="pt-BR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pt-BR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pt-BR" sz="3600" dirty="0"/>
                  <a:t> &lt; 0, </a:t>
                </a:r>
                <a:r>
                  <a:rPr lang="pt-BR" sz="3600" dirty="0" err="1"/>
                  <a:t>E</a:t>
                </a:r>
                <a:r>
                  <a:rPr lang="pt-BR" sz="3600" baseline="-25000" dirty="0" err="1"/>
                  <a:t>cel</a:t>
                </a:r>
                <a:r>
                  <a:rPr lang="pt-BR" sz="3600" dirty="0"/>
                  <a:t> &gt; 0 </a:t>
                </a:r>
              </a:p>
            </p:txBody>
          </p:sp>
        </mc:Choice>
        <mc:Fallback xmlns=""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472C5E79-3214-4126-94D8-D8C8E150DF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1322" y="6008758"/>
                <a:ext cx="8468893" cy="646331"/>
              </a:xfrm>
              <a:prstGeom prst="rect">
                <a:avLst/>
              </a:prstGeom>
              <a:blipFill>
                <a:blip r:embed="rId4"/>
                <a:stretch>
                  <a:fillRect l="-2232" t="-15094" b="-3490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733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1284</Words>
  <Application>Microsoft Office PowerPoint</Application>
  <PresentationFormat>Widescreen</PresentationFormat>
  <Paragraphs>152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Symbol</vt:lpstr>
      <vt:lpstr>Times New Roman</vt:lpstr>
      <vt:lpstr>Tema do Office</vt:lpstr>
      <vt:lpstr>Equilíbrios de Óxido Redução</vt:lpstr>
      <vt:lpstr>Equilíbrios de Óxido-Redução</vt:lpstr>
      <vt:lpstr>Equilíbrios de Óxido-Redução</vt:lpstr>
      <vt:lpstr>Equilíbrios de Óxido-Redução</vt:lpstr>
      <vt:lpstr>Equilíbrios de Óxido-Redução</vt:lpstr>
      <vt:lpstr>Equilíbrios de Óxido-Redução</vt:lpstr>
      <vt:lpstr>Equilíbrios de Óxido-Redução</vt:lpstr>
      <vt:lpstr>Equilíbrios de Óxido-Redução</vt:lpstr>
      <vt:lpstr>Equilíbrios de Óxido-Redução</vt:lpstr>
      <vt:lpstr>Equilíbrios de Óxido-Redução</vt:lpstr>
      <vt:lpstr>Equilíbrios de Óxido-Redução</vt:lpstr>
      <vt:lpstr>Equilíbrios de Óxido-Redução</vt:lpstr>
      <vt:lpstr>Equilíbrios de Óxido-Redução</vt:lpstr>
      <vt:lpstr>Equilíbrios de Óxido-Redução</vt:lpstr>
      <vt:lpstr>Equilíbrios de Óxido-Redução</vt:lpstr>
      <vt:lpstr>Equilíbrios de Óxido-Redução – Equação de Nernst</vt:lpstr>
      <vt:lpstr>Equilíbrios de Óxido-Redução – Equação de Nernst</vt:lpstr>
      <vt:lpstr>Equilíbrios de Óxido-Redução – Equação de Nernst</vt:lpstr>
      <vt:lpstr>Equilíbrios de Óxido-Redução – Equação de Nernst</vt:lpstr>
      <vt:lpstr>Equilíbrios de Óxido-Redução – Equação de Nernst – Efeito de Precipitação e Complexação</vt:lpstr>
      <vt:lpstr>Equilíbrios de Óxido-Redução</vt:lpstr>
      <vt:lpstr>Equilíbrios de Óxido-Redução</vt:lpstr>
      <vt:lpstr>Equilíbrios de Óxido-Redução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Volumetria de Óxido Redução</dc:title>
  <dc:creator>Jorge Masini</dc:creator>
  <cp:lastModifiedBy>Jorge Masini</cp:lastModifiedBy>
  <cp:revision>46</cp:revision>
  <dcterms:created xsi:type="dcterms:W3CDTF">2018-11-02T19:40:55Z</dcterms:created>
  <dcterms:modified xsi:type="dcterms:W3CDTF">2018-11-05T19:33:39Z</dcterms:modified>
</cp:coreProperties>
</file>