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56"/>
  </p:notesMasterIdLst>
  <p:sldIdLst>
    <p:sldId id="257" r:id="rId3"/>
    <p:sldId id="259" r:id="rId4"/>
    <p:sldId id="258" r:id="rId5"/>
    <p:sldId id="260" r:id="rId6"/>
    <p:sldId id="289" r:id="rId7"/>
    <p:sldId id="290" r:id="rId8"/>
    <p:sldId id="291" r:id="rId9"/>
    <p:sldId id="261" r:id="rId10"/>
    <p:sldId id="315" r:id="rId11"/>
    <p:sldId id="316" r:id="rId12"/>
    <p:sldId id="314" r:id="rId13"/>
    <p:sldId id="292" r:id="rId14"/>
    <p:sldId id="296" r:id="rId15"/>
    <p:sldId id="294" r:id="rId16"/>
    <p:sldId id="295" r:id="rId17"/>
    <p:sldId id="262" r:id="rId18"/>
    <p:sldId id="263" r:id="rId19"/>
    <p:sldId id="264" r:id="rId20"/>
    <p:sldId id="265" r:id="rId21"/>
    <p:sldId id="266" r:id="rId22"/>
    <p:sldId id="317" r:id="rId23"/>
    <p:sldId id="318" r:id="rId24"/>
    <p:sldId id="297" r:id="rId25"/>
    <p:sldId id="267" r:id="rId26"/>
    <p:sldId id="268" r:id="rId27"/>
    <p:sldId id="269" r:id="rId28"/>
    <p:sldId id="270" r:id="rId29"/>
    <p:sldId id="271" r:id="rId30"/>
    <p:sldId id="272" r:id="rId31"/>
    <p:sldId id="307" r:id="rId32"/>
    <p:sldId id="274" r:id="rId33"/>
    <p:sldId id="275" r:id="rId34"/>
    <p:sldId id="276" r:id="rId35"/>
    <p:sldId id="277" r:id="rId36"/>
    <p:sldId id="308" r:id="rId37"/>
    <p:sldId id="309" r:id="rId38"/>
    <p:sldId id="310" r:id="rId39"/>
    <p:sldId id="311" r:id="rId40"/>
    <p:sldId id="312" r:id="rId41"/>
    <p:sldId id="313" r:id="rId42"/>
    <p:sldId id="284" r:id="rId43"/>
    <p:sldId id="285" r:id="rId44"/>
    <p:sldId id="319" r:id="rId45"/>
    <p:sldId id="320" r:id="rId46"/>
    <p:sldId id="286" r:id="rId47"/>
    <p:sldId id="287" r:id="rId48"/>
    <p:sldId id="299" r:id="rId49"/>
    <p:sldId id="301" r:id="rId50"/>
    <p:sldId id="300" r:id="rId51"/>
    <p:sldId id="302" r:id="rId52"/>
    <p:sldId id="303" r:id="rId53"/>
    <p:sldId id="304" r:id="rId54"/>
    <p:sldId id="305"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4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9DE56-B7B3-4153-8D2A-6DD822CE285C}" type="datetimeFigureOut">
              <a:rPr lang="pt-BR" smtClean="0"/>
              <a:t>07/03/2018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60F88-1B1D-4B62-9D7A-C862F95AC262}" type="slidenum">
              <a:rPr lang="pt-BR" smtClean="0"/>
              <a:t>‹nº›</a:t>
            </a:fld>
            <a:endParaRPr lang="pt-BR"/>
          </a:p>
        </p:txBody>
      </p:sp>
    </p:spTree>
    <p:extLst>
      <p:ext uri="{BB962C8B-B14F-4D97-AF65-F5344CB8AC3E}">
        <p14:creationId xmlns:p14="http://schemas.microsoft.com/office/powerpoint/2010/main" val="40073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psjv.fiocruz.br/pdtsp/nav.php?s_livro_id=6&amp;capitulo_id=24&amp;autor_id=&amp;sub_capitulo_id=156&amp;arquivo=ver_pop_u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E80C51F6-EBEE-4CA3-9000-55C2D09324F2}" type="slidenum">
              <a:rPr lang="pt-BR" altLang="pt-BR" smtClean="0"/>
              <a:pPr>
                <a:defRPr/>
              </a:pPr>
              <a:t>3</a:t>
            </a:fld>
            <a:endParaRPr lang="pt-BR" altLang="pt-BR"/>
          </a:p>
        </p:txBody>
      </p:sp>
    </p:spTree>
    <p:extLst>
      <p:ext uri="{BB962C8B-B14F-4D97-AF65-F5344CB8AC3E}">
        <p14:creationId xmlns:p14="http://schemas.microsoft.com/office/powerpoint/2010/main" val="409670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7</a:t>
            </a:fld>
            <a:endParaRPr lang="pt-BR"/>
          </a:p>
        </p:txBody>
      </p:sp>
    </p:spTree>
    <p:extLst>
      <p:ext uri="{BB962C8B-B14F-4D97-AF65-F5344CB8AC3E}">
        <p14:creationId xmlns:p14="http://schemas.microsoft.com/office/powerpoint/2010/main" val="334323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23</a:t>
            </a:fld>
            <a:endParaRPr lang="pt-BR"/>
          </a:p>
        </p:txBody>
      </p:sp>
    </p:spTree>
    <p:extLst>
      <p:ext uri="{BB962C8B-B14F-4D97-AF65-F5344CB8AC3E}">
        <p14:creationId xmlns:p14="http://schemas.microsoft.com/office/powerpoint/2010/main" val="235301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87B2C32-A4A1-44E2-95EA-029F94D3A7EB}" type="slidenum">
              <a:rPr lang="pt-BR" altLang="pt-BR" smtClean="0"/>
              <a:pPr>
                <a:spcBef>
                  <a:spcPct val="0"/>
                </a:spcBef>
              </a:pPr>
              <a:t>30</a:t>
            </a:fld>
            <a:endParaRPr lang="pt-BR" altLang="pt-B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256059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smtClean="0"/>
              <a:t>A representação de Dahlgren e Whitehead em 1992 dos determinantes mais amplos da saúde, abaixo, informou o Relatório Acheson (DH, 1998) eo Governo do Escocês Igualmente Bem (SG, 2008a). Ela continua a ser a ilustração mais eficaz dos determinantes da saúde e continua a informar o trabalho dos que se preocupam com a compreensão e reduzir o hiato da desigualdade na saúde.</a:t>
            </a:r>
          </a:p>
          <a:p>
            <a:endParaRPr lang="pt-PT" dirty="0" smtClean="0"/>
          </a:p>
          <a:p>
            <a:r>
              <a:rPr lang="pt-PT" dirty="0" smtClean="0"/>
              <a:t>Idade, sexo e fatores hereditários: no modelo de Dahlgren e Whitehead, as características pessoais (como idade, sexo, etnia e fatores constitucionais (genéticos, biológicos) ocupam o núcleo. Esses fatores são altamente significativos para a saúde, mas em grande parte são vistos como fora do alcance e influência de estratégias, políticas e práticas de melhoria da saúde pública. No entanto, outros fatores, que por sua vez podem ser influenciados, estendem-se em camadas a partir do núcleo do model</a:t>
            </a:r>
          </a:p>
          <a:p>
            <a:endParaRPr lang="pt-PT" dirty="0" smtClean="0"/>
          </a:p>
          <a:p>
            <a:r>
              <a:rPr lang="pt-PT" dirty="0" smtClean="0"/>
              <a:t>Fatores individuais de estilo de vida: às vezes descritos como "escolhas" de estilo de vida, essa camada refere-se a comportamentos como o tabagismo, abuso de álcool e outras drogas, má alimentação ou falta de atividade física. </a:t>
            </a:r>
          </a:p>
          <a:p>
            <a:endParaRPr lang="pt-PT" dirty="0" smtClean="0"/>
          </a:p>
          <a:p>
            <a:r>
              <a:rPr lang="pt-PT" dirty="0" smtClean="0"/>
              <a:t>Redes sociais e comunitárias: as redes se referem à família (pais, filhos, parceiros), aos amigos e aos círculos sociais mais amplos à nossa volta. As redes sociais e comunitárias são um fator de proteção em termos de saúde. E, embora possa arriscar declarar o óbvio, é a qualidade e não a quantidade de relacionamentos que importa.</a:t>
            </a:r>
          </a:p>
          <a:p>
            <a:endParaRPr lang="pt-PT" dirty="0" smtClean="0"/>
          </a:p>
          <a:p>
            <a:r>
              <a:rPr lang="pt-PT" dirty="0" smtClean="0"/>
              <a:t>Condições de vida e de trabalho: inclui acesso e oportunidades em relação, por exemplo, Educação, formação e emprego, saúde, serviços sociais, habitação, transportes públicos e comodidades. Ele inclui instalações como água corrente e saneamento, e ter acesso a bens essenciais como alimentos, roupas e combustível.</a:t>
            </a:r>
          </a:p>
          <a:p>
            <a:endParaRPr lang="pt-PT" dirty="0" smtClean="0"/>
          </a:p>
          <a:p>
            <a:r>
              <a:rPr lang="pt-PT" dirty="0" smtClean="0"/>
              <a:t>Condições socioeconómicas, culturais e ambientais gerais: representa factores sociais, culturais, económicos e ambientais que afectam a saúde eo bem-estar e incluem, por exemplo, os salários, o rendimento disponível, a disponibilidade de trabalho, a tributação e os preços; Combustível, transporte, alimentação, vestuário </a:t>
            </a:r>
          </a:p>
          <a:p>
            <a:endParaRPr lang="pt-PT" dirty="0" smtClean="0"/>
          </a:p>
          <a:p>
            <a:r>
              <a:rPr lang="pt-PT" dirty="0" smtClean="0"/>
              <a:t>Estas condições gerais podem afectar directamente a capacidade de despesa do governo e, por sua vez, têm uma influência directa nas prioridades da saúde e da política social.</a:t>
            </a:r>
          </a:p>
          <a:p>
            <a:endParaRPr lang="pt-PT" dirty="0" smtClean="0"/>
          </a:p>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31</a:t>
            </a:fld>
            <a:endParaRPr lang="pt-BR"/>
          </a:p>
        </p:txBody>
      </p:sp>
    </p:spTree>
    <p:extLst>
      <p:ext uri="{BB962C8B-B14F-4D97-AF65-F5344CB8AC3E}">
        <p14:creationId xmlns:p14="http://schemas.microsoft.com/office/powerpoint/2010/main" val="400986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Ainda que tenha sido observada uma queda na mortalidade das doenças infecciosas, para muitas destas o quadro de morbidade se manteve estável ou se acentuou. As doenças cardíacas, as neoplasias e as mortes violentas passaram a ser responsáveis por cerca de 60% dos óbitos (Gráfico 11).</a:t>
            </a:r>
          </a:p>
          <a:p>
            <a:r>
              <a:rPr lang="pt-BR" sz="1200" b="0" i="0" kern="1200" dirty="0" smtClean="0">
                <a:solidFill>
                  <a:schemeClr val="tx1"/>
                </a:solidFill>
                <a:effectLst/>
                <a:latin typeface="+mn-lt"/>
                <a:ea typeface="+mn-ea"/>
                <a:cs typeface="+mn-cs"/>
              </a:rPr>
              <a:t> </a:t>
            </a:r>
          </a:p>
          <a:p>
            <a:r>
              <a:rPr lang="pt-BR" sz="1200" b="0" i="0" kern="1200" dirty="0" smtClean="0">
                <a:solidFill>
                  <a:schemeClr val="tx1"/>
                </a:solidFill>
                <a:effectLst/>
                <a:latin typeface="+mn-lt"/>
                <a:ea typeface="+mn-ea"/>
                <a:cs typeface="+mn-cs"/>
              </a:rPr>
              <a:t>De acordo com o Ministério da Saúde (Brasil, 2004a), a mudança do perfil epidemiológico do Brasil, nos últimos vinte anos, pode ser expressa pela permanência das doenças do aparelho circulatório como principal causa de morte, pela diminuição da importância das doenças infecciosas e parasitárias e, principalmente, pelo crescimento das neoplasias e das causas externas. Foram observadas melhoras marcantes em alguns indicadores de saúde, como a redução da mortalidade infantil e de doenças infecciosas e parasitárias, a tendência de redução do risco de morte pela doença isquêmica do coração e cerebrovascular, a tendência de redução da mortalidade por câncer de pulmão em homens com idade até 64 anos, além de, em algumas regiões, ter ocorrido estabilização do risco de mortalidade por câncer do colo de útero e redução do risco de mortalidade por acidentes de transporte terrestre.</a:t>
            </a:r>
          </a:p>
          <a:p>
            <a:r>
              <a:rPr lang="pt-BR" sz="1200" b="0" i="0" kern="1200" dirty="0" smtClean="0">
                <a:solidFill>
                  <a:schemeClr val="tx1"/>
                </a:solidFill>
                <a:effectLst/>
                <a:latin typeface="+mn-lt"/>
                <a:ea typeface="+mn-ea"/>
                <a:cs typeface="+mn-cs"/>
              </a:rPr>
              <a:t>Por outro lado, o risco de morte por câncer de mama apresentou tendência crescente. A </a:t>
            </a:r>
            <a:r>
              <a:rPr lang="pt-BR" sz="1200" b="0" i="0" u="none" strike="noStrike" kern="1200" dirty="0" smtClean="0">
                <a:solidFill>
                  <a:schemeClr val="tx1"/>
                </a:solidFill>
                <a:effectLst/>
                <a:latin typeface="+mn-lt"/>
                <a:ea typeface="+mn-ea"/>
                <a:cs typeface="+mn-cs"/>
                <a:hlinkClick r:id="rId3"/>
              </a:rPr>
              <a:t>mortalidade materna</a:t>
            </a:r>
            <a:r>
              <a:rPr lang="pt-BR" sz="1200" b="0" i="0" kern="1200" dirty="0" smtClean="0">
                <a:solidFill>
                  <a:schemeClr val="tx1"/>
                </a:solidFill>
                <a:effectLst/>
                <a:latin typeface="+mn-lt"/>
                <a:ea typeface="+mn-ea"/>
                <a:cs typeface="+mn-cs"/>
              </a:rPr>
              <a:t>, apesar da redução aparente, continua alta e subnotificada. A gravidez na adolescência vem crescendo, especialmente nas regiões menos desenvolvidas; as consultas de pré-natal aumentaram, mas as iniciativas para a redução das cesarianas, implementadas em anos recentes, não mostraram impacto significativo, sugerindo ser este um problema mais complexo e que não pode ser impactado apenas com portarias de regulamentação (Brasil, 2004a).</a:t>
            </a:r>
          </a:p>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34</a:t>
            </a:fld>
            <a:endParaRPr lang="pt-BR"/>
          </a:p>
        </p:txBody>
      </p:sp>
    </p:spTree>
    <p:extLst>
      <p:ext uri="{BB962C8B-B14F-4D97-AF65-F5344CB8AC3E}">
        <p14:creationId xmlns:p14="http://schemas.microsoft.com/office/powerpoint/2010/main" val="4057285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pt-B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pt-BR">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5536F879-F82C-4338-9EFB-A0F1317515BB}" type="slidenum">
              <a:rPr lang="pt-BR" altLang="pt-BR"/>
              <a:pPr>
                <a:defRPr/>
              </a:pPr>
              <a:t>‹nº›</a:t>
            </a:fld>
            <a:endParaRPr lang="pt-BR" altLang="pt-BR"/>
          </a:p>
        </p:txBody>
      </p:sp>
    </p:spTree>
    <p:extLst>
      <p:ext uri="{BB962C8B-B14F-4D97-AF65-F5344CB8AC3E}">
        <p14:creationId xmlns:p14="http://schemas.microsoft.com/office/powerpoint/2010/main" val="276888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30C42C5-655D-4730-8A0A-54FF99F21509}"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88257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8E4BA86-47B7-4615-9DB7-6B1854FBFB26}"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414743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050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911A063-97BC-4B75-813F-56BAAF14E9A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14790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BCAAF3AF-6478-4AA7-9B1D-33C381AD4197}"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419843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pt-B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pt-BR">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5536F879-F82C-4338-9EFB-A0F1317515BB}" type="slidenum">
              <a:rPr lang="pt-BR" altLang="pt-BR"/>
              <a:pPr>
                <a:defRPr/>
              </a:pPr>
              <a:t>‹nº›</a:t>
            </a:fld>
            <a:endParaRPr lang="pt-BR" altLang="pt-BR"/>
          </a:p>
        </p:txBody>
      </p:sp>
    </p:spTree>
    <p:extLst>
      <p:ext uri="{BB962C8B-B14F-4D97-AF65-F5344CB8AC3E}">
        <p14:creationId xmlns:p14="http://schemas.microsoft.com/office/powerpoint/2010/main" val="25255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9C2CA7-C828-4FEE-BE88-1BB112AD2910}"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17601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C9113512-B87B-4DD1-B2BA-4F5A6ECCDC98}"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02619731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6285BEA2-4F35-4B47-ABC0-D99BEFB85CB6}"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45443438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33E78F52-0669-4347-8C91-7C358F01CA8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9137239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303C6F31-394B-4212-8770-99C6B94BAC7F}"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51489780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9C2CA7-C828-4FEE-BE88-1BB112AD2910}"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7187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897ABEE-218F-4C6F-AA9F-9E22C009E733}"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25184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30D127D9-6B84-427E-95C2-C0C70E624532}"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23051362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ahoma" panose="020B0604030504040204" pitchFamily="34" charset="0"/>
              <a:cs typeface="Times New Roman" panose="02020603050405020304" pitchFamily="18"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white"/>
              </a:solidFill>
              <a:latin typeface="Tahoma" panose="020B0604030504040204" pitchFamily="34" charset="0"/>
              <a:cs typeface="Times New Roman" panose="02020603050405020304" pitchFamily="18" charset="0"/>
            </a:endParaRPr>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pt-BR">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pt-BR">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53A87087-863C-4785-9F82-0D1C23E04FBC}"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7093533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30C42C5-655D-4730-8A0A-54FF99F21509}"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900924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8E4BA86-47B7-4615-9DB7-6B1854FBFB26}"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75085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050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911A063-97BC-4B75-813F-56BAAF14E9A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547490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BCAAF3AF-6478-4AA7-9B1D-33C381AD4197}"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06209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C9113512-B87B-4DD1-B2BA-4F5A6ECCDC98}"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5773195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6285BEA2-4F35-4B47-ABC0-D99BEFB85CB6}"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81266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33E78F52-0669-4347-8C91-7C358F01CA8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9695659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303C6F31-394B-4212-8770-99C6B94BAC7F}"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93430237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897ABEE-218F-4C6F-AA9F-9E22C009E733}"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6972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30D127D9-6B84-427E-95C2-C0C70E624532}"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3356518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ahoma" panose="020B0604030504040204" pitchFamily="34" charset="0"/>
              <a:cs typeface="Times New Roman" panose="02020603050405020304" pitchFamily="18"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white"/>
              </a:solidFill>
              <a:latin typeface="Tahoma" panose="020B0604030504040204" pitchFamily="34" charset="0"/>
              <a:cs typeface="Times New Roman" panose="02020603050405020304" pitchFamily="18" charset="0"/>
            </a:endParaRPr>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pt-BR">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pt-BR">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53A87087-863C-4785-9F82-0D1C23E04FBC}"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4898354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ACE73BB2-374F-4BF1-A3B2-BC9673E59151}" type="slidenum">
              <a:rPr lang="pt-BR" altLang="pt-BR">
                <a:solidFill>
                  <a:prstClr val="black"/>
                </a:solidFill>
                <a:latin typeface="Tahoma" panose="020B0604030504040204" pitchFamily="34" charset="0"/>
                <a:cs typeface="Times New Roman" panose="02020603050405020304" pitchFamily="18" charset="0"/>
              </a:rPr>
              <a:pPr fontAlgn="base">
                <a:spcBef>
                  <a:spcPct val="0"/>
                </a:spcBef>
                <a:spcAft>
                  <a:spcPct val="0"/>
                </a:spcAft>
                <a:defRPr/>
              </a:pPr>
              <a:t>‹nº›</a:t>
            </a:fld>
            <a:endParaRPr lang="pt-BR" altLang="pt-BR">
              <a:solidFill>
                <a:prstClr val="black"/>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3047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ACE73BB2-374F-4BF1-A3B2-BC9673E59151}" type="slidenum">
              <a:rPr lang="pt-BR" altLang="pt-BR">
                <a:solidFill>
                  <a:prstClr val="black"/>
                </a:solidFill>
                <a:latin typeface="Tahoma" panose="020B0604030504040204" pitchFamily="34" charset="0"/>
                <a:cs typeface="Times New Roman" panose="02020603050405020304" pitchFamily="18" charset="0"/>
              </a:rPr>
              <a:pPr fontAlgn="base">
                <a:spcBef>
                  <a:spcPct val="0"/>
                </a:spcBef>
                <a:spcAft>
                  <a:spcPct val="0"/>
                </a:spcAft>
                <a:defRPr/>
              </a:pPr>
              <a:t>‹nº›</a:t>
            </a:fld>
            <a:endParaRPr lang="pt-BR" altLang="pt-BR">
              <a:solidFill>
                <a:prstClr val="black"/>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23933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hyperlink" Target="http://download.thelancet.com/flatcontentassets/pdfs/brazil/brazilpor4.pdf"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1484313"/>
            <a:ext cx="7993062" cy="1076325"/>
          </a:xfrm>
        </p:spPr>
        <p:txBody>
          <a:bodyPr/>
          <a:lstStyle/>
          <a:p>
            <a:pPr algn="ctr" eaLnBrk="1" fontAlgn="auto" hangingPunct="1">
              <a:lnSpc>
                <a:spcPct val="130000"/>
              </a:lnSpc>
              <a:spcAft>
                <a:spcPts val="0"/>
              </a:spcAft>
              <a:defRPr/>
            </a:pPr>
            <a:r>
              <a:rPr lang="pt-BR" sz="2400">
                <a:effectLst>
                  <a:outerShdw blurRad="38100" dist="38100" dir="2700000" algn="tl">
                    <a:srgbClr val="C0C0C0"/>
                  </a:outerShdw>
                </a:effectLst>
                <a:latin typeface="Verdana" pitchFamily="34" charset="0"/>
              </a:rPr>
              <a:t>DINÂMICA DAS DOENÇAS NÃO TRANSMISSÍVEIS</a:t>
            </a:r>
          </a:p>
        </p:txBody>
      </p:sp>
    </p:spTree>
    <p:extLst>
      <p:ext uri="{BB962C8B-B14F-4D97-AF65-F5344CB8AC3E}">
        <p14:creationId xmlns:p14="http://schemas.microsoft.com/office/powerpoint/2010/main" val="2577592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76672"/>
            <a:ext cx="9144000" cy="1223962"/>
          </a:xfrm>
        </p:spPr>
        <p:txBody>
          <a:bodyPr>
            <a:normAutofit fontScale="90000"/>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3:</a:t>
            </a:r>
            <a:br>
              <a:rPr lang="pt-BR" sz="2400" dirty="0" smtClean="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Na última década, </a:t>
            </a:r>
            <a:r>
              <a:rPr lang="pt-BR" sz="2400" dirty="0">
                <a:effectLst>
                  <a:outerShdw blurRad="38100" dist="38100" dir="2700000" algn="tl">
                    <a:srgbClr val="C0C0C0"/>
                  </a:outerShdw>
                </a:effectLst>
                <a:latin typeface="Verdana" pitchFamily="34" charset="0"/>
              </a:rPr>
              <a:t>observou-se </a:t>
            </a:r>
            <a:r>
              <a:rPr lang="pt-BR" sz="2400" dirty="0" smtClean="0">
                <a:solidFill>
                  <a:srgbClr val="C00000"/>
                </a:solidFill>
                <a:effectLst>
                  <a:outerShdw blurRad="38100" dist="38100" dir="2700000" algn="tl">
                    <a:srgbClr val="C0C0C0"/>
                  </a:outerShdw>
                </a:effectLst>
                <a:latin typeface="Verdana" pitchFamily="34" charset="0"/>
              </a:rPr>
              <a:t>elevação</a:t>
            </a:r>
            <a:r>
              <a:rPr lang="pt-BR" sz="2400" dirty="0" smtClean="0">
                <a:effectLst>
                  <a:outerShdw blurRad="38100" dist="38100" dir="2700000" algn="tl">
                    <a:srgbClr val="C0C0C0"/>
                  </a:outerShdw>
                </a:effectLst>
                <a:latin typeface="Verdana" pitchFamily="34" charset="0"/>
              </a:rPr>
              <a:t> nas </a:t>
            </a:r>
            <a:r>
              <a:rPr lang="pt-BR" sz="2400" dirty="0">
                <a:effectLst>
                  <a:outerShdw blurRad="38100" dist="38100" dir="2700000" algn="tl">
                    <a:srgbClr val="C0C0C0"/>
                  </a:outerShdw>
                </a:effectLst>
                <a:latin typeface="Verdana" pitchFamily="34" charset="0"/>
              </a:rPr>
              <a:t>taxas de mortalidade </a:t>
            </a:r>
            <a:r>
              <a:rPr lang="pt-BR" sz="2400" dirty="0" smtClean="0">
                <a:effectLst>
                  <a:outerShdw blurRad="38100" dist="38100" dir="2700000" algn="tl">
                    <a:srgbClr val="C0C0C0"/>
                  </a:outerShdw>
                </a:effectLst>
                <a:latin typeface="Verdana" pitchFamily="34" charset="0"/>
              </a:rPr>
              <a:t>de quais </a:t>
            </a:r>
            <a:r>
              <a:rPr lang="pt-BR" sz="2400" dirty="0" err="1" smtClean="0">
                <a:effectLst>
                  <a:outerShdw blurRad="38100" dist="38100" dir="2700000" algn="tl">
                    <a:srgbClr val="C0C0C0"/>
                  </a:outerShdw>
                </a:effectLst>
                <a:latin typeface="Verdana" pitchFamily="34" charset="0"/>
              </a:rPr>
              <a:t>DCNTs</a:t>
            </a:r>
            <a:r>
              <a:rPr lang="pt-BR" sz="2400" dirty="0" smtClean="0">
                <a:effectLst>
                  <a:outerShdw blurRad="38100" dist="38100" dir="2700000" algn="tl">
                    <a:srgbClr val="C0C0C0"/>
                  </a:outerShdw>
                </a:effectLst>
                <a:latin typeface="Verdana" pitchFamily="34" charset="0"/>
              </a:rPr>
              <a:t>?</a:t>
            </a:r>
            <a:endParaRPr lang="pt-BR" sz="4000" dirty="0">
              <a:effectLst>
                <a:outerShdw blurRad="38100" dist="38100" dir="2700000" algn="tl">
                  <a:srgbClr val="C0C0C0"/>
                </a:outerShdw>
              </a:effectLst>
              <a:latin typeface="Arial Unicode MS" pitchFamily="34" charset="-128"/>
            </a:endParaRPr>
          </a:p>
        </p:txBody>
      </p:sp>
      <p:sp>
        <p:nvSpPr>
          <p:cNvPr id="6" name="Rectangle 2" descr="Rectangle: Click to edit Master text styles&#10;Second level&#10;Third level&#10;Fourth level&#10;Fifth level"/>
          <p:cNvSpPr>
            <a:spLocks noGrp="1" noChangeArrowheads="1"/>
          </p:cNvSpPr>
          <p:nvPr>
            <p:ph idx="1"/>
          </p:nvPr>
        </p:nvSpPr>
        <p:spPr>
          <a:xfrm>
            <a:off x="2015739" y="2804644"/>
            <a:ext cx="3102172" cy="1753710"/>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Diabetes</a:t>
            </a:r>
            <a:endParaRPr lang="pt-BR" altLang="pt-BR" sz="2400" dirty="0" smtClean="0">
              <a:latin typeface="Verdana" panose="020B0604030504040204" pitchFamily="34" charset="0"/>
            </a:endParaRPr>
          </a:p>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Neoplasias</a:t>
            </a:r>
            <a:endParaRPr lang="pt-BR" altLang="pt-BR" sz="2400" dirty="0" smtClean="0">
              <a:latin typeface="Verdana" panose="020B0604030504040204" pitchFamily="34" charset="0"/>
            </a:endParaRPr>
          </a:p>
        </p:txBody>
      </p:sp>
      <p:sp>
        <p:nvSpPr>
          <p:cNvPr id="3" name="Seta para a direita 2"/>
          <p:cNvSpPr/>
          <p:nvPr/>
        </p:nvSpPr>
        <p:spPr>
          <a:xfrm>
            <a:off x="4628707" y="2913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847030" y="2971476"/>
            <a:ext cx="1883849" cy="369332"/>
          </a:xfrm>
          <a:prstGeom prst="rect">
            <a:avLst/>
          </a:prstGeom>
          <a:ln>
            <a:solidFill>
              <a:srgbClr val="C00000"/>
            </a:solidFill>
          </a:ln>
        </p:spPr>
        <p:txBody>
          <a:bodyPr wrap="none">
            <a:spAutoFit/>
          </a:bodyPr>
          <a:lstStyle/>
          <a:p>
            <a:r>
              <a:rPr lang="pt-BR" b="1" dirty="0">
                <a:solidFill>
                  <a:srgbClr val="C00000"/>
                </a:solidFill>
              </a:rPr>
              <a:t>↑↑↑ OBESIDADE</a:t>
            </a:r>
            <a:endParaRPr lang="pt-BR" b="1" dirty="0">
              <a:solidFill>
                <a:srgbClr val="C00000"/>
              </a:solidFill>
            </a:endParaRPr>
          </a:p>
        </p:txBody>
      </p:sp>
    </p:spTree>
    <p:extLst>
      <p:ext uri="{BB962C8B-B14F-4D97-AF65-F5344CB8AC3E}">
        <p14:creationId xmlns:p14="http://schemas.microsoft.com/office/powerpoint/2010/main" val="21591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Rectangle: Click to edit Master text styles&#10;Second level&#10;Third level&#10;Fourth level&#10;Fifth level"/>
          <p:cNvSpPr>
            <a:spLocks noGrp="1" noChangeArrowheads="1"/>
          </p:cNvSpPr>
          <p:nvPr>
            <p:ph idx="1"/>
          </p:nvPr>
        </p:nvSpPr>
        <p:spPr>
          <a:xfrm>
            <a:off x="684213" y="1916113"/>
            <a:ext cx="8280400" cy="3673475"/>
          </a:xfrm>
        </p:spPr>
        <p:txBody>
          <a:bodyPr/>
          <a:lstStyle/>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História natural prolongada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Longo período de latência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Doenças complexas: multiplicidade de fatores de risco</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Interação de fatores etiológicos conhecidos e desconhecidos</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Causa necessária desconhecida em sua maioria</a:t>
            </a:r>
          </a:p>
        </p:txBody>
      </p:sp>
      <p:sp>
        <p:nvSpPr>
          <p:cNvPr id="13314" name="Rectangle 2"/>
          <p:cNvSpPr>
            <a:spLocks noGrp="1" noChangeArrowheads="1"/>
          </p:cNvSpPr>
          <p:nvPr>
            <p:ph type="title"/>
          </p:nvPr>
        </p:nvSpPr>
        <p:spPr>
          <a:xfrm>
            <a:off x="467544" y="476672"/>
            <a:ext cx="8208962" cy="1223962"/>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CARACTERÍSTICAS EPIDEMIOLÓGICAS DAS</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DOENÇAS NÃO TRANSMISSÍVEIS</a:t>
            </a:r>
            <a:endParaRPr lang="pt-BR" sz="4000" dirty="0">
              <a:effectLst>
                <a:outerShdw blurRad="38100" dist="38100" dir="2700000" algn="tl">
                  <a:srgbClr val="C0C0C0"/>
                </a:outerShdw>
              </a:effectLst>
              <a:latin typeface="Arial Unicode MS" pitchFamily="34" charset="-128"/>
            </a:endParaRPr>
          </a:p>
        </p:txBody>
      </p:sp>
      <p:sp>
        <p:nvSpPr>
          <p:cNvPr id="2" name="Retângulo 1"/>
          <p:cNvSpPr/>
          <p:nvPr/>
        </p:nvSpPr>
        <p:spPr>
          <a:xfrm>
            <a:off x="711200" y="1776412"/>
            <a:ext cx="4406900" cy="1246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276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307935" y="201613"/>
            <a:ext cx="8532813" cy="535531"/>
          </a:xfrm>
          <a:prstGeom prst="rect">
            <a:avLst/>
          </a:prstGeom>
          <a:noFill/>
          <a:ln w="9525">
            <a:noFill/>
            <a:miter lim="800000"/>
            <a:headEnd/>
            <a:tailEnd/>
          </a:ln>
          <a:effectLst/>
        </p:spPr>
        <p:txBody>
          <a:bodyPr wrap="square">
            <a:spAutoFit/>
          </a:bodyPr>
          <a:lstStyle/>
          <a:p>
            <a:pPr algn="ctr" eaLnBrk="1" hangingPunct="1">
              <a:lnSpc>
                <a:spcPct val="120000"/>
              </a:lnSpc>
              <a:defRPr/>
            </a:pPr>
            <a:r>
              <a:rPr lang="pt-BR" sz="2400" dirty="0" smtClean="0">
                <a:solidFill>
                  <a:schemeClr val="tx2"/>
                </a:solidFill>
                <a:effectLst>
                  <a:outerShdw blurRad="38100" dist="38100" dir="2700000" algn="tl">
                    <a:srgbClr val="C0C0C0"/>
                  </a:outerShdw>
                </a:effectLst>
                <a:latin typeface="Verdana" pitchFamily="34" charset="0"/>
              </a:rPr>
              <a:t>HISTÓRIA NATURAL DA DOENÇA</a:t>
            </a:r>
            <a:endParaRPr lang="pt-BR" sz="2400" dirty="0">
              <a:solidFill>
                <a:schemeClr val="tx2"/>
              </a:solidFill>
              <a:effectLst>
                <a:outerShdw blurRad="38100" dist="38100" dir="2700000" algn="tl">
                  <a:srgbClr val="C0C0C0"/>
                </a:outerShdw>
              </a:effectLst>
              <a:latin typeface="Verdana" pitchFamily="34" charset="0"/>
            </a:endParaRPr>
          </a:p>
        </p:txBody>
      </p:sp>
      <p:pic>
        <p:nvPicPr>
          <p:cNvPr id="2050" name="Picture 2" descr="Resultado de imagem para história natural da doenç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78" t="4819" r="1600"/>
          <a:stretch/>
        </p:blipFill>
        <p:spPr bwMode="auto">
          <a:xfrm>
            <a:off x="244435" y="1068388"/>
            <a:ext cx="8690055" cy="471021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52500" y="1549400"/>
            <a:ext cx="2241319" cy="307777"/>
          </a:xfrm>
          <a:prstGeom prst="rect">
            <a:avLst/>
          </a:prstGeom>
          <a:solidFill>
            <a:schemeClr val="bg1"/>
          </a:solidFill>
          <a:ln w="38100">
            <a:solidFill>
              <a:srgbClr val="C00000"/>
            </a:solidFill>
          </a:ln>
        </p:spPr>
        <p:txBody>
          <a:bodyPr wrap="none" rtlCol="0">
            <a:spAutoFit/>
          </a:bodyPr>
          <a:lstStyle/>
          <a:p>
            <a:r>
              <a:rPr lang="pt-BR" sz="1400" b="1" dirty="0" smtClean="0">
                <a:solidFill>
                  <a:srgbClr val="C00000"/>
                </a:solidFill>
              </a:rPr>
              <a:t>Período </a:t>
            </a:r>
            <a:r>
              <a:rPr lang="pt-BR" sz="1400" b="1" dirty="0" err="1" smtClean="0">
                <a:solidFill>
                  <a:srgbClr val="C00000"/>
                </a:solidFill>
              </a:rPr>
              <a:t>Pré</a:t>
            </a:r>
            <a:r>
              <a:rPr lang="pt-BR" sz="1400" b="1" dirty="0" smtClean="0">
                <a:solidFill>
                  <a:srgbClr val="C00000"/>
                </a:solidFill>
              </a:rPr>
              <a:t>-patogênico</a:t>
            </a:r>
            <a:endParaRPr lang="pt-BR" sz="1400" b="1" dirty="0">
              <a:solidFill>
                <a:srgbClr val="C00000"/>
              </a:solidFill>
            </a:endParaRPr>
          </a:p>
        </p:txBody>
      </p:sp>
      <p:sp>
        <p:nvSpPr>
          <p:cNvPr id="10" name="CaixaDeTexto 9"/>
          <p:cNvSpPr txBox="1"/>
          <p:nvPr/>
        </p:nvSpPr>
        <p:spPr>
          <a:xfrm>
            <a:off x="4137023" y="1460500"/>
            <a:ext cx="1927131" cy="307777"/>
          </a:xfrm>
          <a:prstGeom prst="rect">
            <a:avLst/>
          </a:prstGeom>
          <a:solidFill>
            <a:schemeClr val="bg1"/>
          </a:solidFill>
          <a:ln w="38100">
            <a:solidFill>
              <a:srgbClr val="C00000"/>
            </a:solidFill>
          </a:ln>
        </p:spPr>
        <p:txBody>
          <a:bodyPr wrap="none" rtlCol="0">
            <a:spAutoFit/>
          </a:bodyPr>
          <a:lstStyle/>
          <a:p>
            <a:r>
              <a:rPr lang="pt-BR" sz="1400" b="1" dirty="0" smtClean="0">
                <a:solidFill>
                  <a:srgbClr val="C00000"/>
                </a:solidFill>
              </a:rPr>
              <a:t>Período Patogênico</a:t>
            </a:r>
            <a:endParaRPr lang="pt-BR" sz="1400" b="1" dirty="0">
              <a:solidFill>
                <a:srgbClr val="C00000"/>
              </a:solidFill>
            </a:endParaRPr>
          </a:p>
        </p:txBody>
      </p:sp>
      <p:sp>
        <p:nvSpPr>
          <p:cNvPr id="6" name="CaixaDeTexto 5"/>
          <p:cNvSpPr txBox="1"/>
          <p:nvPr/>
        </p:nvSpPr>
        <p:spPr>
          <a:xfrm>
            <a:off x="395065" y="1137333"/>
            <a:ext cx="2305438" cy="307777"/>
          </a:xfrm>
          <a:prstGeom prst="rect">
            <a:avLst/>
          </a:prstGeom>
          <a:solidFill>
            <a:schemeClr val="bg1"/>
          </a:solidFill>
          <a:ln w="38100">
            <a:solidFill>
              <a:srgbClr val="00B050"/>
            </a:solidFill>
          </a:ln>
        </p:spPr>
        <p:txBody>
          <a:bodyPr wrap="none" rtlCol="0">
            <a:spAutoFit/>
          </a:bodyPr>
          <a:lstStyle/>
          <a:p>
            <a:pPr algn="ctr"/>
            <a:r>
              <a:rPr lang="pt-BR" sz="1400" b="1" dirty="0" smtClean="0">
                <a:solidFill>
                  <a:srgbClr val="00B050"/>
                </a:solidFill>
              </a:rPr>
              <a:t>Fase de Susceptibilidade</a:t>
            </a:r>
            <a:endParaRPr lang="pt-BR" sz="1400" b="1" dirty="0">
              <a:solidFill>
                <a:srgbClr val="00B050"/>
              </a:solidFill>
            </a:endParaRPr>
          </a:p>
        </p:txBody>
      </p:sp>
      <p:sp>
        <p:nvSpPr>
          <p:cNvPr id="12" name="CaixaDeTexto 11"/>
          <p:cNvSpPr txBox="1"/>
          <p:nvPr/>
        </p:nvSpPr>
        <p:spPr>
          <a:xfrm>
            <a:off x="3241108" y="2076082"/>
            <a:ext cx="1457451" cy="892552"/>
          </a:xfrm>
          <a:prstGeom prst="rect">
            <a:avLst/>
          </a:prstGeom>
          <a:solidFill>
            <a:schemeClr val="bg1"/>
          </a:solidFill>
          <a:ln w="38100">
            <a:solidFill>
              <a:srgbClr val="00B050"/>
            </a:solidFill>
          </a:ln>
        </p:spPr>
        <p:txBody>
          <a:bodyPr wrap="none" rtlCol="0">
            <a:spAutoFit/>
          </a:bodyPr>
          <a:lstStyle/>
          <a:p>
            <a:pPr algn="ctr"/>
            <a:r>
              <a:rPr lang="pt-BR" sz="1300" b="1" dirty="0" smtClean="0">
                <a:solidFill>
                  <a:srgbClr val="00B050"/>
                </a:solidFill>
              </a:rPr>
              <a:t>Fase Pré-clínica</a:t>
            </a:r>
          </a:p>
          <a:p>
            <a:pPr algn="ctr"/>
            <a:r>
              <a:rPr lang="pt-BR" sz="1300" b="1" dirty="0">
                <a:solidFill>
                  <a:srgbClr val="00B050"/>
                </a:solidFill>
              </a:rPr>
              <a:t>o</a:t>
            </a:r>
            <a:r>
              <a:rPr lang="pt-BR" sz="1300" b="1" dirty="0" smtClean="0">
                <a:solidFill>
                  <a:srgbClr val="00B050"/>
                </a:solidFill>
              </a:rPr>
              <a:t>u</a:t>
            </a:r>
          </a:p>
          <a:p>
            <a:pPr algn="ctr"/>
            <a:r>
              <a:rPr lang="pt-BR" sz="1300" b="1" dirty="0" smtClean="0">
                <a:solidFill>
                  <a:srgbClr val="00B050"/>
                </a:solidFill>
              </a:rPr>
              <a:t>Período de</a:t>
            </a:r>
          </a:p>
          <a:p>
            <a:pPr algn="ctr"/>
            <a:r>
              <a:rPr lang="pt-BR" sz="1300" b="1" dirty="0" smtClean="0">
                <a:solidFill>
                  <a:srgbClr val="00B050"/>
                </a:solidFill>
              </a:rPr>
              <a:t>latência</a:t>
            </a:r>
            <a:endParaRPr lang="pt-BR" sz="1300" b="1" dirty="0">
              <a:solidFill>
                <a:srgbClr val="00B050"/>
              </a:solidFill>
            </a:endParaRPr>
          </a:p>
        </p:txBody>
      </p:sp>
      <p:sp>
        <p:nvSpPr>
          <p:cNvPr id="13" name="CaixaDeTexto 12"/>
          <p:cNvSpPr txBox="1"/>
          <p:nvPr/>
        </p:nvSpPr>
        <p:spPr>
          <a:xfrm>
            <a:off x="4532163" y="1090161"/>
            <a:ext cx="1136850" cy="292388"/>
          </a:xfrm>
          <a:prstGeom prst="rect">
            <a:avLst/>
          </a:prstGeom>
          <a:solidFill>
            <a:schemeClr val="bg1"/>
          </a:solidFill>
          <a:ln w="38100">
            <a:solidFill>
              <a:srgbClr val="00B050"/>
            </a:solidFill>
          </a:ln>
        </p:spPr>
        <p:txBody>
          <a:bodyPr wrap="none" rtlCol="0">
            <a:spAutoFit/>
          </a:bodyPr>
          <a:lstStyle/>
          <a:p>
            <a:pPr algn="ctr"/>
            <a:r>
              <a:rPr lang="pt-BR" sz="1300" b="1" dirty="0" smtClean="0">
                <a:solidFill>
                  <a:srgbClr val="00B050"/>
                </a:solidFill>
              </a:rPr>
              <a:t>Fase </a:t>
            </a:r>
            <a:r>
              <a:rPr lang="pt-BR" sz="1300" b="1" dirty="0">
                <a:solidFill>
                  <a:srgbClr val="00B050"/>
                </a:solidFill>
              </a:rPr>
              <a:t>C</a:t>
            </a:r>
            <a:r>
              <a:rPr lang="pt-BR" sz="1300" b="1" dirty="0" smtClean="0">
                <a:solidFill>
                  <a:srgbClr val="00B050"/>
                </a:solidFill>
              </a:rPr>
              <a:t>línica</a:t>
            </a:r>
            <a:endParaRPr lang="pt-BR" sz="1300" b="1" dirty="0">
              <a:solidFill>
                <a:srgbClr val="00B050"/>
              </a:solidFill>
            </a:endParaRPr>
          </a:p>
        </p:txBody>
      </p:sp>
      <p:sp>
        <p:nvSpPr>
          <p:cNvPr id="14" name="CaixaDeTexto 13"/>
          <p:cNvSpPr txBox="1"/>
          <p:nvPr/>
        </p:nvSpPr>
        <p:spPr>
          <a:xfrm>
            <a:off x="6282926" y="1524000"/>
            <a:ext cx="2637260" cy="292388"/>
          </a:xfrm>
          <a:prstGeom prst="rect">
            <a:avLst/>
          </a:prstGeom>
          <a:solidFill>
            <a:schemeClr val="bg1"/>
          </a:solidFill>
          <a:ln w="38100">
            <a:solidFill>
              <a:srgbClr val="00B050"/>
            </a:solidFill>
          </a:ln>
        </p:spPr>
        <p:txBody>
          <a:bodyPr wrap="none" rtlCol="0">
            <a:spAutoFit/>
          </a:bodyPr>
          <a:lstStyle/>
          <a:p>
            <a:pPr algn="ctr"/>
            <a:r>
              <a:rPr lang="pt-BR" sz="1300" b="1" dirty="0" smtClean="0">
                <a:solidFill>
                  <a:srgbClr val="00B050"/>
                </a:solidFill>
              </a:rPr>
              <a:t>Fase de Incapacidade Residual</a:t>
            </a:r>
            <a:endParaRPr lang="pt-BR" sz="1300" b="1" dirty="0">
              <a:solidFill>
                <a:srgbClr val="00B050"/>
              </a:solidFill>
            </a:endParaRPr>
          </a:p>
        </p:txBody>
      </p:sp>
      <p:cxnSp>
        <p:nvCxnSpPr>
          <p:cNvPr id="9" name="Conector de seta reta 8"/>
          <p:cNvCxnSpPr/>
          <p:nvPr/>
        </p:nvCxnSpPr>
        <p:spPr>
          <a:xfrm>
            <a:off x="3265401" y="929889"/>
            <a:ext cx="0" cy="487949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H="1">
            <a:off x="4648866" y="2057990"/>
            <a:ext cx="25398" cy="380495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2442661" y="5862941"/>
            <a:ext cx="1366079" cy="461665"/>
          </a:xfrm>
          <a:prstGeom prst="rect">
            <a:avLst/>
          </a:prstGeom>
          <a:solidFill>
            <a:schemeClr val="bg1"/>
          </a:solidFill>
          <a:ln w="38100">
            <a:solidFill>
              <a:srgbClr val="0070C0"/>
            </a:solidFill>
          </a:ln>
        </p:spPr>
        <p:txBody>
          <a:bodyPr wrap="none" rtlCol="0">
            <a:spAutoFit/>
          </a:bodyPr>
          <a:lstStyle/>
          <a:p>
            <a:pPr algn="ctr"/>
            <a:r>
              <a:rPr lang="pt-BR" sz="1200" b="1" dirty="0" smtClean="0">
                <a:solidFill>
                  <a:srgbClr val="0070C0"/>
                </a:solidFill>
              </a:rPr>
              <a:t>Início Biológico </a:t>
            </a:r>
          </a:p>
          <a:p>
            <a:pPr algn="ctr"/>
            <a:r>
              <a:rPr lang="pt-BR" sz="1200" b="1" dirty="0" smtClean="0">
                <a:solidFill>
                  <a:srgbClr val="0070C0"/>
                </a:solidFill>
              </a:rPr>
              <a:t>da Doença</a:t>
            </a:r>
            <a:endParaRPr lang="pt-BR" sz="1200" b="1" dirty="0">
              <a:solidFill>
                <a:srgbClr val="0070C0"/>
              </a:solidFill>
            </a:endParaRPr>
          </a:p>
        </p:txBody>
      </p:sp>
      <p:sp>
        <p:nvSpPr>
          <p:cNvPr id="22" name="CaixaDeTexto 21"/>
          <p:cNvSpPr txBox="1"/>
          <p:nvPr/>
        </p:nvSpPr>
        <p:spPr>
          <a:xfrm>
            <a:off x="3950477" y="5862941"/>
            <a:ext cx="1435008" cy="461665"/>
          </a:xfrm>
          <a:prstGeom prst="rect">
            <a:avLst/>
          </a:prstGeom>
          <a:solidFill>
            <a:schemeClr val="bg1"/>
          </a:solidFill>
          <a:ln w="38100">
            <a:solidFill>
              <a:srgbClr val="0070C0"/>
            </a:solidFill>
          </a:ln>
        </p:spPr>
        <p:txBody>
          <a:bodyPr wrap="none" rtlCol="0">
            <a:spAutoFit/>
          </a:bodyPr>
          <a:lstStyle/>
          <a:p>
            <a:pPr algn="ctr"/>
            <a:r>
              <a:rPr lang="pt-BR" sz="1200" b="1" dirty="0" smtClean="0">
                <a:solidFill>
                  <a:srgbClr val="0070C0"/>
                </a:solidFill>
              </a:rPr>
              <a:t>Início dos Sinais </a:t>
            </a:r>
          </a:p>
          <a:p>
            <a:pPr algn="ctr"/>
            <a:r>
              <a:rPr lang="pt-BR" sz="1200" b="1" dirty="0" smtClean="0">
                <a:solidFill>
                  <a:srgbClr val="0070C0"/>
                </a:solidFill>
              </a:rPr>
              <a:t>e Sintomas</a:t>
            </a:r>
            <a:endParaRPr lang="pt-BR" sz="1200" b="1" dirty="0">
              <a:solidFill>
                <a:srgbClr val="0070C0"/>
              </a:solidFill>
            </a:endParaRPr>
          </a:p>
        </p:txBody>
      </p:sp>
      <p:sp>
        <p:nvSpPr>
          <p:cNvPr id="18" name="CaixaDeTexto 17"/>
          <p:cNvSpPr txBox="1"/>
          <p:nvPr/>
        </p:nvSpPr>
        <p:spPr>
          <a:xfrm>
            <a:off x="6116502" y="6139940"/>
            <a:ext cx="2574744" cy="369332"/>
          </a:xfrm>
          <a:prstGeom prst="rect">
            <a:avLst/>
          </a:prstGeom>
          <a:noFill/>
        </p:spPr>
        <p:txBody>
          <a:bodyPr wrap="none" rtlCol="0">
            <a:spAutoFit/>
          </a:bodyPr>
          <a:lstStyle/>
          <a:p>
            <a:r>
              <a:rPr lang="pt-BR" dirty="0" smtClean="0"/>
              <a:t>Doenças Silenciosas!!</a:t>
            </a:r>
            <a:endParaRPr lang="pt-BR" dirty="0"/>
          </a:p>
        </p:txBody>
      </p:sp>
      <p:sp>
        <p:nvSpPr>
          <p:cNvPr id="19" name="Elipse 18"/>
          <p:cNvSpPr/>
          <p:nvPr/>
        </p:nvSpPr>
        <p:spPr>
          <a:xfrm>
            <a:off x="3479800" y="4399791"/>
            <a:ext cx="1103163" cy="8072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6057728" y="5817519"/>
            <a:ext cx="2633518" cy="938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267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Rectangle: Click to edit Master text styles&#10;Second level&#10;Third level&#10;Fourth level&#10;Fifth level"/>
          <p:cNvSpPr>
            <a:spLocks noGrp="1" noChangeArrowheads="1"/>
          </p:cNvSpPr>
          <p:nvPr>
            <p:ph idx="1"/>
          </p:nvPr>
        </p:nvSpPr>
        <p:spPr>
          <a:xfrm>
            <a:off x="684213" y="1916113"/>
            <a:ext cx="8280400" cy="3673475"/>
          </a:xfrm>
        </p:spPr>
        <p:txBody>
          <a:bodyPr/>
          <a:lstStyle/>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História natural prolongada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Longo período de latência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Doenças complexas: multiplicidade de fatores de risco</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Interação de fatores etiológicos conhecidos e desconhecidos</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Causa necessária desconhecida em sua maioria</a:t>
            </a:r>
          </a:p>
        </p:txBody>
      </p:sp>
      <p:sp>
        <p:nvSpPr>
          <p:cNvPr id="13314" name="Rectangle 2"/>
          <p:cNvSpPr>
            <a:spLocks noGrp="1" noChangeArrowheads="1"/>
          </p:cNvSpPr>
          <p:nvPr>
            <p:ph type="title"/>
          </p:nvPr>
        </p:nvSpPr>
        <p:spPr>
          <a:xfrm>
            <a:off x="467544" y="476672"/>
            <a:ext cx="8208962" cy="1223962"/>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CARACTERÍSTICAS EPIDEMIOLÓGICAS DAS</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DOENÇAS NÃO TRANSMISSÍVEIS</a:t>
            </a:r>
            <a:endParaRPr lang="pt-BR" sz="4000" dirty="0">
              <a:effectLst>
                <a:outerShdw blurRad="38100" dist="38100" dir="2700000" algn="tl">
                  <a:srgbClr val="C0C0C0"/>
                </a:outerShdw>
              </a:effectLst>
              <a:latin typeface="Arial Unicode MS" pitchFamily="34" charset="-128"/>
            </a:endParaRPr>
          </a:p>
        </p:txBody>
      </p:sp>
      <p:sp>
        <p:nvSpPr>
          <p:cNvPr id="2" name="Retângulo 1"/>
          <p:cNvSpPr/>
          <p:nvPr/>
        </p:nvSpPr>
        <p:spPr>
          <a:xfrm>
            <a:off x="684212" y="4572000"/>
            <a:ext cx="7342187" cy="58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0002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268" y="201790"/>
            <a:ext cx="7772400" cy="699964"/>
          </a:xfrm>
        </p:spPr>
        <p:txBody>
          <a:bodyPr>
            <a:normAutofit/>
          </a:bodyPr>
          <a:lstStyle/>
          <a:p>
            <a:pPr algn="ctr">
              <a:defRPr/>
            </a:pPr>
            <a:r>
              <a:rPr lang="pt-BR" sz="2800" b="0" dirty="0" smtClean="0">
                <a:latin typeface="Verdana" panose="020B0604030504040204" pitchFamily="34" charset="0"/>
                <a:ea typeface="Verdana" panose="020B0604030504040204" pitchFamily="34" charset="0"/>
                <a:cs typeface="Verdana" panose="020B0604030504040204" pitchFamily="34" charset="0"/>
              </a:rPr>
              <a:t>Modelos de causalidade</a:t>
            </a:r>
            <a:endParaRPr lang="pt-BR" sz="28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1"/>
          </p:nvPr>
        </p:nvSpPr>
        <p:spPr>
          <a:xfrm>
            <a:off x="636412" y="884037"/>
            <a:ext cx="7772400" cy="842484"/>
          </a:xfrm>
        </p:spPr>
        <p:txBody>
          <a:bodyPr/>
          <a:lstStyle/>
          <a:p>
            <a:pPr marL="109537" indent="0" algn="ctr">
              <a:buNone/>
              <a:defRPr/>
            </a:pPr>
            <a:r>
              <a:rPr lang="pt-BR" sz="2400" dirty="0" smtClean="0">
                <a:latin typeface="Verdana" panose="020B0604030504040204" pitchFamily="34" charset="0"/>
                <a:ea typeface="Verdana" panose="020B0604030504040204" pitchFamily="34" charset="0"/>
                <a:cs typeface="Verdana" panose="020B0604030504040204" pitchFamily="34" charset="0"/>
              </a:rPr>
              <a:t>Modelo de causas suficiente e componente (</a:t>
            </a:r>
            <a:r>
              <a:rPr lang="pt-BR" sz="2400" dirty="0" err="1" smtClean="0">
                <a:latin typeface="Verdana" panose="020B0604030504040204" pitchFamily="34" charset="0"/>
                <a:ea typeface="Verdana" panose="020B0604030504040204" pitchFamily="34" charset="0"/>
                <a:cs typeface="Verdana" panose="020B0604030504040204" pitchFamily="34" charset="0"/>
              </a:rPr>
              <a:t>Rothman</a:t>
            </a:r>
            <a:r>
              <a:rPr 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47" name="Rectangle 3" descr="Rectangle: Click to edit Master text styles&#10;Second level&#10;Third level&#10;Fourth level&#10;Fifth level"/>
          <p:cNvSpPr txBox="1">
            <a:spLocks noChangeArrowheads="1"/>
          </p:cNvSpPr>
          <p:nvPr/>
        </p:nvSpPr>
        <p:spPr bwMode="auto">
          <a:xfrm>
            <a:off x="440268" y="2408768"/>
            <a:ext cx="82804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lnSpc>
                <a:spcPct val="80000"/>
              </a:lnSpc>
              <a:spcBef>
                <a:spcPct val="90000"/>
              </a:spcBef>
              <a:buFont typeface="Wingdings" panose="05000000000000000000" pitchFamily="2" charset="2"/>
              <a:buChar char="ü"/>
            </a:pPr>
            <a:r>
              <a:rPr lang="pt-BR" altLang="pt-BR" sz="2400" b="1" dirty="0" smtClean="0">
                <a:solidFill>
                  <a:srgbClr val="0070C0"/>
                </a:solidFill>
                <a:latin typeface="Arial Unicode MS" panose="020B0604020202020204" pitchFamily="34" charset="-128"/>
              </a:rPr>
              <a:t>Causa suficiente</a:t>
            </a:r>
            <a:r>
              <a:rPr lang="pt-BR" altLang="pt-BR" sz="2400" dirty="0" smtClean="0">
                <a:latin typeface="Arial Unicode MS" panose="020B0604020202020204" pitchFamily="34" charset="-128"/>
              </a:rPr>
              <a:t>: condição mínima de eventos para que a doença ocorra. Uma causa suficiente geralmente é composta por diversos componentes</a:t>
            </a:r>
          </a:p>
          <a:p>
            <a:pPr eaLnBrk="1" hangingPunct="1">
              <a:lnSpc>
                <a:spcPct val="80000"/>
              </a:lnSpc>
              <a:spcBef>
                <a:spcPct val="90000"/>
              </a:spcBef>
              <a:buFont typeface="Wingdings" panose="05000000000000000000" pitchFamily="2" charset="2"/>
              <a:buChar char="ü"/>
            </a:pPr>
            <a:r>
              <a:rPr lang="pt-BR" altLang="pt-BR" sz="2400" b="1" dirty="0" smtClean="0">
                <a:solidFill>
                  <a:srgbClr val="0070C0"/>
                </a:solidFill>
                <a:latin typeface="Arial Unicode MS" panose="020B0604020202020204" pitchFamily="34" charset="-128"/>
              </a:rPr>
              <a:t>Causa componente</a:t>
            </a:r>
            <a:r>
              <a:rPr lang="pt-BR" altLang="pt-BR" sz="2400" dirty="0" smtClean="0">
                <a:latin typeface="Arial Unicode MS" panose="020B0604020202020204" pitchFamily="34" charset="-128"/>
              </a:rPr>
              <a:t>: componentes que compõem a causa suficiente</a:t>
            </a:r>
          </a:p>
          <a:p>
            <a:pPr eaLnBrk="1" hangingPunct="1">
              <a:lnSpc>
                <a:spcPct val="80000"/>
              </a:lnSpc>
              <a:spcBef>
                <a:spcPct val="90000"/>
              </a:spcBef>
              <a:buFont typeface="Wingdings" panose="05000000000000000000" pitchFamily="2" charset="2"/>
              <a:buChar char="ü"/>
            </a:pPr>
            <a:r>
              <a:rPr lang="pt-BR" altLang="pt-BR" sz="2400" b="1" dirty="0" smtClean="0">
                <a:solidFill>
                  <a:srgbClr val="0070C0"/>
                </a:solidFill>
                <a:latin typeface="Arial Unicode MS" panose="020B0604020202020204" pitchFamily="34" charset="-128"/>
              </a:rPr>
              <a:t>Causa necessária</a:t>
            </a:r>
            <a:r>
              <a:rPr lang="pt-BR" altLang="pt-BR" sz="2400" dirty="0" smtClean="0">
                <a:latin typeface="Arial Unicode MS" panose="020B0604020202020204" pitchFamily="34" charset="-128"/>
              </a:rPr>
              <a:t>: </a:t>
            </a:r>
            <a:r>
              <a:rPr lang="pt-B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 doença se desenvolve </a:t>
            </a:r>
            <a:r>
              <a:rPr lang="pt-BR" sz="24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somente</a:t>
            </a:r>
            <a:r>
              <a:rPr lang="pt-B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na sua presença</a:t>
            </a:r>
            <a:endParaRPr lang="pt-BR" altLang="pt-B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4459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268" y="201790"/>
            <a:ext cx="7772400" cy="522110"/>
          </a:xfrm>
        </p:spPr>
        <p:txBody>
          <a:bodyPr>
            <a:normAutofit/>
          </a:bodyPr>
          <a:lstStyle/>
          <a:p>
            <a:pPr algn="ctr">
              <a:defRPr/>
            </a:pPr>
            <a:r>
              <a:rPr lang="pt-BR" sz="2800" b="0" dirty="0" smtClean="0">
                <a:latin typeface="Verdana" panose="020B0604030504040204" pitchFamily="34" charset="0"/>
                <a:ea typeface="Verdana" panose="020B0604030504040204" pitchFamily="34" charset="0"/>
                <a:cs typeface="Verdana" panose="020B0604030504040204" pitchFamily="34" charset="0"/>
              </a:rPr>
              <a:t>Modelos de causalidade</a:t>
            </a:r>
            <a:endParaRPr lang="pt-BR" sz="28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1"/>
          </p:nvPr>
        </p:nvSpPr>
        <p:spPr>
          <a:xfrm>
            <a:off x="266700" y="723900"/>
            <a:ext cx="8650112" cy="487563"/>
          </a:xfrm>
        </p:spPr>
        <p:txBody>
          <a:bodyPr/>
          <a:lstStyle/>
          <a:p>
            <a:pPr marL="109537" indent="0" algn="ctr">
              <a:buNone/>
              <a:defRPr/>
            </a:pPr>
            <a:r>
              <a:rPr lang="pt-BR" sz="2400" dirty="0" smtClean="0">
                <a:latin typeface="Verdana" panose="020B0604030504040204" pitchFamily="34" charset="0"/>
                <a:ea typeface="Verdana" panose="020B0604030504040204" pitchFamily="34" charset="0"/>
                <a:cs typeface="Verdana" panose="020B0604030504040204" pitchFamily="34" charset="0"/>
              </a:rPr>
              <a:t>Modelo de causas suficiente e componente (</a:t>
            </a:r>
            <a:r>
              <a:rPr lang="pt-BR" sz="2400" dirty="0" err="1" smtClean="0">
                <a:latin typeface="Verdana" panose="020B0604030504040204" pitchFamily="34" charset="0"/>
                <a:ea typeface="Verdana" panose="020B0604030504040204" pitchFamily="34" charset="0"/>
                <a:cs typeface="Verdana" panose="020B0604030504040204" pitchFamily="34" charset="0"/>
              </a:rPr>
              <a:t>Rothman</a:t>
            </a:r>
            <a:r>
              <a:rPr lang="pt-BR" sz="2400" dirty="0" smtClean="0">
                <a:latin typeface="Verdana" panose="020B0604030504040204" pitchFamily="34" charset="0"/>
                <a:ea typeface="Verdana" panose="020B0604030504040204" pitchFamily="34" charset="0"/>
                <a:cs typeface="Verdana" panose="020B0604030504040204" pitchFamily="34" charset="0"/>
              </a:rPr>
              <a:t>)</a:t>
            </a: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tângulo 3"/>
          <p:cNvSpPr/>
          <p:nvPr/>
        </p:nvSpPr>
        <p:spPr>
          <a:xfrm>
            <a:off x="6714515" y="5911845"/>
            <a:ext cx="2310953" cy="830997"/>
          </a:xfrm>
          <a:prstGeom prst="rect">
            <a:avLst/>
          </a:prstGeom>
          <a:ln w="38100">
            <a:solidFill>
              <a:schemeClr val="tx1"/>
            </a:solidFill>
          </a:ln>
        </p:spPr>
        <p:txBody>
          <a:bodyPr wrap="square">
            <a:spAutoFit/>
          </a:bodyPr>
          <a:lstStyle/>
          <a:p>
            <a:pPr algn="ctr"/>
            <a:r>
              <a:rPr lang="pt-BR" sz="1600" b="1" dirty="0" smtClean="0"/>
              <a:t>Pode haver diversos </a:t>
            </a:r>
          </a:p>
          <a:p>
            <a:pPr algn="ctr"/>
            <a:r>
              <a:rPr lang="pt-BR" sz="1600" b="1" dirty="0" smtClean="0"/>
              <a:t>conjuntos de causas </a:t>
            </a:r>
          </a:p>
          <a:p>
            <a:pPr algn="ctr"/>
            <a:r>
              <a:rPr lang="pt-BR" sz="1600" b="1" dirty="0" smtClean="0"/>
              <a:t>suficiente </a:t>
            </a:r>
            <a:endParaRPr lang="pt-BR" sz="1600" b="1" dirty="0"/>
          </a:p>
        </p:txBody>
      </p:sp>
      <p:sp>
        <p:nvSpPr>
          <p:cNvPr id="47" name="Rectangle 3" descr="Rectangle: Click to edit Master text styles&#10;Second level&#10;Third level&#10;Fourth level&#10;Fifth level"/>
          <p:cNvSpPr txBox="1">
            <a:spLocks noChangeArrowheads="1"/>
          </p:cNvSpPr>
          <p:nvPr/>
        </p:nvSpPr>
        <p:spPr bwMode="auto">
          <a:xfrm>
            <a:off x="266700" y="1296418"/>
            <a:ext cx="8280400" cy="15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lnSpc>
                <a:spcPct val="80000"/>
              </a:lnSpc>
              <a:spcBef>
                <a:spcPct val="90000"/>
              </a:spcBef>
              <a:buNone/>
            </a:pPr>
            <a:r>
              <a:rPr lang="pt-BR" sz="2000" b="1" dirty="0" smtClean="0"/>
              <a:t>Exemplo: tuberculose </a:t>
            </a:r>
          </a:p>
          <a:p>
            <a:pPr eaLnBrk="1" hangingPunct="1">
              <a:lnSpc>
                <a:spcPct val="80000"/>
              </a:lnSpc>
              <a:spcBef>
                <a:spcPct val="90000"/>
              </a:spcBef>
              <a:buFont typeface="Wingdings" panose="05000000000000000000" pitchFamily="2" charset="2"/>
              <a:buChar char="ü"/>
            </a:pPr>
            <a:r>
              <a:rPr lang="pt-BR" sz="2000" dirty="0" smtClean="0"/>
              <a:t>1. </a:t>
            </a:r>
            <a:r>
              <a:rPr lang="pt-BR" sz="2000" b="1" dirty="0" smtClean="0">
                <a:solidFill>
                  <a:srgbClr val="00B050"/>
                </a:solidFill>
              </a:rPr>
              <a:t>A</a:t>
            </a:r>
            <a:r>
              <a:rPr lang="pt-BR" sz="2000" dirty="0" smtClean="0"/>
              <a:t>=alcoolismo; </a:t>
            </a:r>
            <a:r>
              <a:rPr lang="pt-BR" sz="2000" b="1" dirty="0" smtClean="0">
                <a:solidFill>
                  <a:srgbClr val="00B050"/>
                </a:solidFill>
              </a:rPr>
              <a:t>U</a:t>
            </a:r>
            <a:r>
              <a:rPr lang="pt-BR" sz="2000" dirty="0" smtClean="0"/>
              <a:t>=desnutrição; </a:t>
            </a:r>
            <a:r>
              <a:rPr lang="pt-BR" sz="2000" b="1" dirty="0" smtClean="0">
                <a:solidFill>
                  <a:srgbClr val="C00000"/>
                </a:solidFill>
              </a:rPr>
              <a:t>B</a:t>
            </a:r>
            <a:r>
              <a:rPr lang="pt-BR" sz="2000" dirty="0" smtClean="0"/>
              <a:t>=</a:t>
            </a:r>
            <a:r>
              <a:rPr lang="pt-BR" sz="2000" dirty="0" err="1" smtClean="0"/>
              <a:t>M.tuberculosis</a:t>
            </a:r>
            <a:endParaRPr lang="pt-BR" sz="2000" dirty="0" smtClean="0"/>
          </a:p>
          <a:p>
            <a:pPr eaLnBrk="1" hangingPunct="1">
              <a:lnSpc>
                <a:spcPct val="80000"/>
              </a:lnSpc>
              <a:spcBef>
                <a:spcPct val="90000"/>
              </a:spcBef>
              <a:buFont typeface="Wingdings" panose="05000000000000000000" pitchFamily="2" charset="2"/>
              <a:buChar char="ü"/>
            </a:pPr>
            <a:r>
              <a:rPr lang="pt-BR" sz="2000" dirty="0" smtClean="0"/>
              <a:t>2. </a:t>
            </a:r>
            <a:r>
              <a:rPr lang="pt-BR" sz="2000" b="1" dirty="0" smtClean="0">
                <a:solidFill>
                  <a:srgbClr val="00B050"/>
                </a:solidFill>
              </a:rPr>
              <a:t>T</a:t>
            </a:r>
            <a:r>
              <a:rPr lang="pt-BR" sz="2000" dirty="0" smtClean="0"/>
              <a:t>=imunodepressão; </a:t>
            </a:r>
            <a:r>
              <a:rPr lang="pt-BR" sz="2000" b="1" dirty="0" smtClean="0">
                <a:solidFill>
                  <a:srgbClr val="00B050"/>
                </a:solidFill>
              </a:rPr>
              <a:t>X</a:t>
            </a:r>
            <a:r>
              <a:rPr lang="pt-BR" sz="2000" dirty="0" smtClean="0"/>
              <a:t>=AIDS; </a:t>
            </a:r>
            <a:r>
              <a:rPr lang="pt-BR" sz="2000" b="1" dirty="0" smtClean="0">
                <a:solidFill>
                  <a:srgbClr val="C00000"/>
                </a:solidFill>
              </a:rPr>
              <a:t>B</a:t>
            </a:r>
            <a:r>
              <a:rPr lang="pt-BR" sz="2000" dirty="0" smtClean="0"/>
              <a:t>=</a:t>
            </a:r>
            <a:r>
              <a:rPr lang="pt-BR" sz="2000" dirty="0" err="1" smtClean="0"/>
              <a:t>M.tuberculosis</a:t>
            </a:r>
            <a:endParaRPr lang="pt-BR" altLang="pt-BR" sz="2000" dirty="0" smtClean="0">
              <a:latin typeface="Arial Unicode MS" panose="020B0604020202020204" pitchFamily="34" charset="-128"/>
            </a:endParaRPr>
          </a:p>
        </p:txBody>
      </p:sp>
      <p:sp>
        <p:nvSpPr>
          <p:cNvPr id="5" name="Elipse 4"/>
          <p:cNvSpPr/>
          <p:nvPr/>
        </p:nvSpPr>
        <p:spPr>
          <a:xfrm>
            <a:off x="1485900" y="3644900"/>
            <a:ext cx="1524000" cy="15113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p:cNvCxnSpPr>
            <a:stCxn id="5" idx="2"/>
            <a:endCxn id="5" idx="6"/>
          </p:cNvCxnSpPr>
          <p:nvPr/>
        </p:nvCxnSpPr>
        <p:spPr>
          <a:xfrm>
            <a:off x="1485900" y="4400550"/>
            <a:ext cx="152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a:endCxn id="5" idx="4"/>
          </p:cNvCxnSpPr>
          <p:nvPr/>
        </p:nvCxnSpPr>
        <p:spPr>
          <a:xfrm>
            <a:off x="2235200" y="4400550"/>
            <a:ext cx="12700" cy="7556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4876800" y="3644900"/>
            <a:ext cx="1524000" cy="15113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stCxn id="17" idx="2"/>
            <a:endCxn id="17" idx="6"/>
          </p:cNvCxnSpPr>
          <p:nvPr/>
        </p:nvCxnSpPr>
        <p:spPr>
          <a:xfrm>
            <a:off x="4876800" y="4400550"/>
            <a:ext cx="152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a:endCxn id="17" idx="4"/>
          </p:cNvCxnSpPr>
          <p:nvPr/>
        </p:nvCxnSpPr>
        <p:spPr>
          <a:xfrm>
            <a:off x="5626100" y="4400550"/>
            <a:ext cx="12700" cy="7556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243458" y="5511099"/>
            <a:ext cx="2008883" cy="338554"/>
          </a:xfrm>
          <a:prstGeom prst="rect">
            <a:avLst/>
          </a:prstGeom>
          <a:noFill/>
          <a:ln w="38100">
            <a:solidFill>
              <a:schemeClr val="tx1"/>
            </a:solidFill>
          </a:ln>
        </p:spPr>
        <p:txBody>
          <a:bodyPr wrap="none" rtlCol="0">
            <a:spAutoFit/>
          </a:bodyPr>
          <a:lstStyle/>
          <a:p>
            <a:r>
              <a:rPr lang="pt-BR" sz="1600" dirty="0" smtClean="0"/>
              <a:t>Causa suficiente 1</a:t>
            </a:r>
            <a:endParaRPr lang="pt-BR" sz="1600" dirty="0"/>
          </a:p>
        </p:txBody>
      </p:sp>
      <p:sp>
        <p:nvSpPr>
          <p:cNvPr id="21" name="CaixaDeTexto 20"/>
          <p:cNvSpPr txBox="1"/>
          <p:nvPr/>
        </p:nvSpPr>
        <p:spPr>
          <a:xfrm>
            <a:off x="4634358" y="5511099"/>
            <a:ext cx="2008883" cy="338554"/>
          </a:xfrm>
          <a:prstGeom prst="rect">
            <a:avLst/>
          </a:prstGeom>
          <a:noFill/>
          <a:ln w="38100">
            <a:solidFill>
              <a:schemeClr val="tx1"/>
            </a:solidFill>
          </a:ln>
        </p:spPr>
        <p:txBody>
          <a:bodyPr wrap="none" rtlCol="0">
            <a:spAutoFit/>
          </a:bodyPr>
          <a:lstStyle/>
          <a:p>
            <a:r>
              <a:rPr lang="pt-BR" sz="1600" dirty="0" smtClean="0"/>
              <a:t>Causa suficiente 2</a:t>
            </a:r>
            <a:endParaRPr lang="pt-BR" sz="1600" dirty="0"/>
          </a:p>
        </p:txBody>
      </p:sp>
      <p:sp>
        <p:nvSpPr>
          <p:cNvPr id="20" name="CaixaDeTexto 19"/>
          <p:cNvSpPr txBox="1"/>
          <p:nvPr/>
        </p:nvSpPr>
        <p:spPr>
          <a:xfrm>
            <a:off x="2031334" y="3877329"/>
            <a:ext cx="433132" cy="523220"/>
          </a:xfrm>
          <a:prstGeom prst="rect">
            <a:avLst/>
          </a:prstGeom>
          <a:noFill/>
        </p:spPr>
        <p:txBody>
          <a:bodyPr wrap="none" rtlCol="0">
            <a:spAutoFit/>
          </a:bodyPr>
          <a:lstStyle/>
          <a:p>
            <a:r>
              <a:rPr lang="pt-BR" sz="2800" b="1" dirty="0" smtClean="0">
                <a:solidFill>
                  <a:srgbClr val="00B050"/>
                </a:solidFill>
              </a:rPr>
              <a:t>U</a:t>
            </a:r>
            <a:endParaRPr lang="pt-BR" sz="2800" b="1" dirty="0">
              <a:solidFill>
                <a:srgbClr val="00B050"/>
              </a:solidFill>
            </a:endParaRPr>
          </a:p>
        </p:txBody>
      </p:sp>
      <p:sp>
        <p:nvSpPr>
          <p:cNvPr id="24" name="CaixaDeTexto 23"/>
          <p:cNvSpPr txBox="1"/>
          <p:nvPr/>
        </p:nvSpPr>
        <p:spPr>
          <a:xfrm>
            <a:off x="5692597" y="4516763"/>
            <a:ext cx="391454" cy="523220"/>
          </a:xfrm>
          <a:prstGeom prst="rect">
            <a:avLst/>
          </a:prstGeom>
          <a:noFill/>
        </p:spPr>
        <p:txBody>
          <a:bodyPr wrap="none" rtlCol="0">
            <a:spAutoFit/>
          </a:bodyPr>
          <a:lstStyle/>
          <a:p>
            <a:r>
              <a:rPr lang="pt-BR" sz="2800" b="1" dirty="0" smtClean="0">
                <a:solidFill>
                  <a:srgbClr val="C00000"/>
                </a:solidFill>
              </a:rPr>
              <a:t>B</a:t>
            </a:r>
            <a:endParaRPr lang="pt-BR" sz="2800" b="1" dirty="0">
              <a:solidFill>
                <a:srgbClr val="C00000"/>
              </a:solidFill>
            </a:endParaRPr>
          </a:p>
        </p:txBody>
      </p:sp>
      <p:sp>
        <p:nvSpPr>
          <p:cNvPr id="25" name="CaixaDeTexto 24"/>
          <p:cNvSpPr txBox="1"/>
          <p:nvPr/>
        </p:nvSpPr>
        <p:spPr>
          <a:xfrm>
            <a:off x="5432654" y="3836054"/>
            <a:ext cx="412292" cy="523220"/>
          </a:xfrm>
          <a:prstGeom prst="rect">
            <a:avLst/>
          </a:prstGeom>
          <a:noFill/>
        </p:spPr>
        <p:txBody>
          <a:bodyPr wrap="none" rtlCol="0">
            <a:spAutoFit/>
          </a:bodyPr>
          <a:lstStyle/>
          <a:p>
            <a:r>
              <a:rPr lang="pt-BR" sz="2800" b="1" dirty="0" smtClean="0">
                <a:solidFill>
                  <a:srgbClr val="00B050"/>
                </a:solidFill>
              </a:rPr>
              <a:t>T</a:t>
            </a:r>
            <a:endParaRPr lang="pt-BR" sz="2800" b="1" dirty="0">
              <a:solidFill>
                <a:srgbClr val="00B050"/>
              </a:solidFill>
            </a:endParaRPr>
          </a:p>
        </p:txBody>
      </p:sp>
      <p:sp>
        <p:nvSpPr>
          <p:cNvPr id="26" name="CaixaDeTexto 25"/>
          <p:cNvSpPr txBox="1"/>
          <p:nvPr/>
        </p:nvSpPr>
        <p:spPr>
          <a:xfrm>
            <a:off x="2291491" y="4516763"/>
            <a:ext cx="391454" cy="523220"/>
          </a:xfrm>
          <a:prstGeom prst="rect">
            <a:avLst/>
          </a:prstGeom>
          <a:noFill/>
        </p:spPr>
        <p:txBody>
          <a:bodyPr wrap="none" rtlCol="0">
            <a:spAutoFit/>
          </a:bodyPr>
          <a:lstStyle/>
          <a:p>
            <a:r>
              <a:rPr lang="pt-BR" sz="2800" b="1" dirty="0" smtClean="0">
                <a:solidFill>
                  <a:srgbClr val="C00000"/>
                </a:solidFill>
              </a:rPr>
              <a:t>B</a:t>
            </a:r>
            <a:endParaRPr lang="pt-BR" sz="2800" b="1" dirty="0">
              <a:solidFill>
                <a:srgbClr val="C00000"/>
              </a:solidFill>
            </a:endParaRPr>
          </a:p>
        </p:txBody>
      </p:sp>
      <p:sp>
        <p:nvSpPr>
          <p:cNvPr id="27" name="CaixaDeTexto 26"/>
          <p:cNvSpPr txBox="1"/>
          <p:nvPr/>
        </p:nvSpPr>
        <p:spPr>
          <a:xfrm>
            <a:off x="5073639" y="4528510"/>
            <a:ext cx="409086" cy="523220"/>
          </a:xfrm>
          <a:prstGeom prst="rect">
            <a:avLst/>
          </a:prstGeom>
          <a:noFill/>
        </p:spPr>
        <p:txBody>
          <a:bodyPr wrap="none" rtlCol="0">
            <a:spAutoFit/>
          </a:bodyPr>
          <a:lstStyle/>
          <a:p>
            <a:r>
              <a:rPr lang="pt-BR" sz="2800" b="1" dirty="0" smtClean="0">
                <a:solidFill>
                  <a:srgbClr val="00B050"/>
                </a:solidFill>
              </a:rPr>
              <a:t>X</a:t>
            </a:r>
            <a:endParaRPr lang="pt-BR" sz="2800" b="1" dirty="0">
              <a:solidFill>
                <a:srgbClr val="00B050"/>
              </a:solidFill>
            </a:endParaRPr>
          </a:p>
        </p:txBody>
      </p:sp>
      <p:sp>
        <p:nvSpPr>
          <p:cNvPr id="28" name="CaixaDeTexto 27"/>
          <p:cNvSpPr txBox="1"/>
          <p:nvPr/>
        </p:nvSpPr>
        <p:spPr>
          <a:xfrm>
            <a:off x="1727533" y="4528510"/>
            <a:ext cx="433132" cy="523220"/>
          </a:xfrm>
          <a:prstGeom prst="rect">
            <a:avLst/>
          </a:prstGeom>
          <a:noFill/>
        </p:spPr>
        <p:txBody>
          <a:bodyPr wrap="none" rtlCol="0">
            <a:spAutoFit/>
          </a:bodyPr>
          <a:lstStyle/>
          <a:p>
            <a:r>
              <a:rPr lang="pt-BR" sz="2800" b="1" dirty="0" smtClean="0">
                <a:solidFill>
                  <a:srgbClr val="00B050"/>
                </a:solidFill>
              </a:rPr>
              <a:t>A</a:t>
            </a:r>
            <a:endParaRPr lang="pt-BR" sz="2800" b="1" dirty="0">
              <a:solidFill>
                <a:srgbClr val="00B050"/>
              </a:solidFill>
            </a:endParaRPr>
          </a:p>
        </p:txBody>
      </p:sp>
      <p:sp>
        <p:nvSpPr>
          <p:cNvPr id="29" name="CaixaDeTexto 28"/>
          <p:cNvSpPr txBox="1"/>
          <p:nvPr/>
        </p:nvSpPr>
        <p:spPr>
          <a:xfrm>
            <a:off x="1202581" y="2981932"/>
            <a:ext cx="2090637" cy="338554"/>
          </a:xfrm>
          <a:prstGeom prst="rect">
            <a:avLst/>
          </a:prstGeom>
          <a:noFill/>
          <a:ln w="38100">
            <a:solidFill>
              <a:schemeClr val="tx1"/>
            </a:solidFill>
          </a:ln>
        </p:spPr>
        <p:txBody>
          <a:bodyPr wrap="none" rtlCol="0">
            <a:spAutoFit/>
          </a:bodyPr>
          <a:lstStyle/>
          <a:p>
            <a:r>
              <a:rPr lang="pt-BR" sz="1600" dirty="0" smtClean="0"/>
              <a:t>Causa componente</a:t>
            </a:r>
            <a:endParaRPr lang="pt-BR" sz="1600" dirty="0"/>
          </a:p>
        </p:txBody>
      </p:sp>
      <p:sp>
        <p:nvSpPr>
          <p:cNvPr id="30" name="CaixaDeTexto 29"/>
          <p:cNvSpPr txBox="1"/>
          <p:nvPr/>
        </p:nvSpPr>
        <p:spPr>
          <a:xfrm>
            <a:off x="4693669" y="2981932"/>
            <a:ext cx="1890261" cy="338554"/>
          </a:xfrm>
          <a:prstGeom prst="rect">
            <a:avLst/>
          </a:prstGeom>
          <a:noFill/>
          <a:ln w="38100">
            <a:solidFill>
              <a:schemeClr val="tx1"/>
            </a:solidFill>
          </a:ln>
        </p:spPr>
        <p:txBody>
          <a:bodyPr wrap="none" rtlCol="0">
            <a:spAutoFit/>
          </a:bodyPr>
          <a:lstStyle/>
          <a:p>
            <a:r>
              <a:rPr lang="pt-BR" sz="1600" dirty="0" smtClean="0"/>
              <a:t>Causa necessária</a:t>
            </a:r>
            <a:endParaRPr lang="pt-BR" sz="1600" dirty="0"/>
          </a:p>
        </p:txBody>
      </p:sp>
      <p:cxnSp>
        <p:nvCxnSpPr>
          <p:cNvPr id="35" name="Conector reto 34"/>
          <p:cNvCxnSpPr/>
          <p:nvPr/>
        </p:nvCxnSpPr>
        <p:spPr>
          <a:xfrm flipH="1" flipV="1">
            <a:off x="1216397" y="3903866"/>
            <a:ext cx="668938" cy="7032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flipV="1">
            <a:off x="4248175" y="3886243"/>
            <a:ext cx="906552" cy="9460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flipH="1" flipV="1">
            <a:off x="1202581" y="3892551"/>
            <a:ext cx="958086" cy="2179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flipH="1" flipV="1">
            <a:off x="3030507" y="3333186"/>
            <a:ext cx="1283646" cy="5818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flipH="1" flipV="1">
            <a:off x="4268782" y="3877329"/>
            <a:ext cx="1281701" cy="2371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V="1">
            <a:off x="1243458" y="3320486"/>
            <a:ext cx="610464" cy="5818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Arco 53"/>
          <p:cNvSpPr/>
          <p:nvPr/>
        </p:nvSpPr>
        <p:spPr>
          <a:xfrm flipV="1">
            <a:off x="596900" y="1890258"/>
            <a:ext cx="4123825" cy="2834142"/>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5" name="Arco 54"/>
          <p:cNvSpPr/>
          <p:nvPr/>
        </p:nvSpPr>
        <p:spPr>
          <a:xfrm flipV="1">
            <a:off x="5453115" y="1838888"/>
            <a:ext cx="1081750" cy="2819304"/>
          </a:xfrm>
          <a:prstGeom prst="arc">
            <a:avLst>
              <a:gd name="adj1" fmla="val 16200000"/>
              <a:gd name="adj2" fmla="val 2098284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6" name="CaixaDeTexto 55"/>
          <p:cNvSpPr txBox="1"/>
          <p:nvPr/>
        </p:nvSpPr>
        <p:spPr>
          <a:xfrm>
            <a:off x="7507665" y="4173863"/>
            <a:ext cx="1377300" cy="523220"/>
          </a:xfrm>
          <a:prstGeom prst="rect">
            <a:avLst/>
          </a:prstGeom>
          <a:noFill/>
          <a:ln w="38100">
            <a:solidFill>
              <a:srgbClr val="0070C0"/>
            </a:solidFill>
          </a:ln>
        </p:spPr>
        <p:txBody>
          <a:bodyPr wrap="none" rtlCol="0">
            <a:spAutoFit/>
          </a:bodyPr>
          <a:lstStyle/>
          <a:p>
            <a:r>
              <a:rPr lang="pt-BR" sz="2800" dirty="0" err="1" smtClean="0"/>
              <a:t>DCNTs</a:t>
            </a:r>
            <a:endParaRPr lang="pt-BR" sz="2800" dirty="0"/>
          </a:p>
        </p:txBody>
      </p:sp>
      <p:cxnSp>
        <p:nvCxnSpPr>
          <p:cNvPr id="58" name="Conector de seta reta 57"/>
          <p:cNvCxnSpPr/>
          <p:nvPr/>
        </p:nvCxnSpPr>
        <p:spPr>
          <a:xfrm flipH="1" flipV="1">
            <a:off x="7267256" y="3383993"/>
            <a:ext cx="759144" cy="57634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de seta reta 59"/>
          <p:cNvCxnSpPr/>
          <p:nvPr/>
        </p:nvCxnSpPr>
        <p:spPr>
          <a:xfrm flipH="1">
            <a:off x="7740911" y="4919151"/>
            <a:ext cx="455404" cy="89461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6757377" y="2839826"/>
            <a:ext cx="542136" cy="1107996"/>
          </a:xfrm>
          <a:prstGeom prst="rect">
            <a:avLst/>
          </a:prstGeom>
          <a:noFill/>
        </p:spPr>
        <p:txBody>
          <a:bodyPr wrap="none" rtlCol="0">
            <a:spAutoFit/>
          </a:bodyPr>
          <a:lstStyle/>
          <a:p>
            <a:r>
              <a:rPr lang="pt-BR" sz="6600" b="1" dirty="0">
                <a:solidFill>
                  <a:srgbClr val="C00000"/>
                </a:solidFill>
              </a:rPr>
              <a:t>?</a:t>
            </a:r>
          </a:p>
        </p:txBody>
      </p:sp>
    </p:spTree>
    <p:extLst>
      <p:ext uri="{BB962C8B-B14F-4D97-AF65-F5344CB8AC3E}">
        <p14:creationId xmlns:p14="http://schemas.microsoft.com/office/powerpoint/2010/main" val="2110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descr="Rectangle: Click to edit Master text styles&#10;Second level&#10;Third level&#10;Fourth level&#10;Fifth level"/>
          <p:cNvSpPr>
            <a:spLocks noGrp="1" noChangeArrowheads="1"/>
          </p:cNvSpPr>
          <p:nvPr>
            <p:ph idx="1"/>
          </p:nvPr>
        </p:nvSpPr>
        <p:spPr>
          <a:xfrm>
            <a:off x="533400" y="1628775"/>
            <a:ext cx="7999413" cy="4537075"/>
          </a:xfrm>
        </p:spPr>
        <p:txBody>
          <a:bodyPr/>
          <a:lstStyle/>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Longo curso assintomático → </a:t>
            </a:r>
            <a:r>
              <a:rPr lang="pt-BR" altLang="pt-BR" sz="2400" dirty="0" smtClean="0">
                <a:solidFill>
                  <a:srgbClr val="C00000"/>
                </a:solidFill>
                <a:latin typeface="Arial Unicode MS" panose="020B0604020202020204" pitchFamily="34" charset="-128"/>
              </a:rPr>
              <a:t>“Doenças Silenciosas!!</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Curso clínico lento, prolongado, permanente </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Tratamento sem cura obrigatória</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Períodos de remissão e exacerbação</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Lesões celulares irreversíveis</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Evolução para graus variáveis de incapacidade ou morte</a:t>
            </a:r>
          </a:p>
          <a:p>
            <a:pPr eaLnBrk="1" hangingPunct="1">
              <a:spcBef>
                <a:spcPct val="70000"/>
              </a:spcBef>
              <a:buFont typeface="Wingdings" panose="05000000000000000000" pitchFamily="2" charset="2"/>
              <a:buChar char="ü"/>
            </a:pPr>
            <a:r>
              <a:rPr lang="pt-BR" altLang="pt-BR" sz="2400" dirty="0" smtClean="0">
                <a:latin typeface="Arial Unicode MS" panose="020B0604020202020204" pitchFamily="34" charset="-128"/>
              </a:rPr>
              <a:t>Terapêutica personalizada</a:t>
            </a:r>
          </a:p>
        </p:txBody>
      </p:sp>
      <p:sp>
        <p:nvSpPr>
          <p:cNvPr id="14340" name="Rectangle 4"/>
          <p:cNvSpPr>
            <a:spLocks noChangeArrowheads="1"/>
          </p:cNvSpPr>
          <p:nvPr/>
        </p:nvSpPr>
        <p:spPr bwMode="auto">
          <a:xfrm>
            <a:off x="646113" y="404813"/>
            <a:ext cx="7886700" cy="968375"/>
          </a:xfrm>
          <a:prstGeom prst="rect">
            <a:avLst/>
          </a:prstGeom>
          <a:noFill/>
          <a:ln w="9525">
            <a:noFill/>
            <a:miter lim="800000"/>
            <a:headEnd/>
            <a:tailEnd/>
          </a:ln>
          <a:effectLst/>
        </p:spPr>
        <p:txBody>
          <a:bodyPr>
            <a:spAutoFit/>
          </a:bodyPr>
          <a:lstStyle/>
          <a:p>
            <a:pPr algn="ctr" eaLnBrk="1" hangingPunct="1">
              <a:lnSpc>
                <a:spcPct val="120000"/>
              </a:lnSpc>
              <a:defRPr/>
            </a:pPr>
            <a:r>
              <a:rPr lang="pt-BR" sz="2400" dirty="0">
                <a:solidFill>
                  <a:schemeClr val="tx2"/>
                </a:solidFill>
                <a:effectLst>
                  <a:outerShdw blurRad="38100" dist="38100" dir="2700000" algn="tl">
                    <a:srgbClr val="C0C0C0"/>
                  </a:outerShdw>
                </a:effectLst>
                <a:latin typeface="Verdana" pitchFamily="34" charset="0"/>
              </a:rPr>
              <a:t>CARACTERÍSTICAS CLÍNICAS DAS</a:t>
            </a:r>
          </a:p>
          <a:p>
            <a:pPr algn="ctr" eaLnBrk="1" hangingPunct="1">
              <a:lnSpc>
                <a:spcPct val="120000"/>
              </a:lnSpc>
              <a:defRPr/>
            </a:pPr>
            <a:r>
              <a:rPr lang="pt-BR" sz="2400" dirty="0">
                <a:solidFill>
                  <a:schemeClr val="tx2"/>
                </a:solidFill>
                <a:effectLst>
                  <a:outerShdw blurRad="38100" dist="38100" dir="2700000" algn="tl">
                    <a:srgbClr val="C0C0C0"/>
                  </a:outerShdw>
                </a:effectLst>
                <a:latin typeface="Verdana" pitchFamily="34" charset="0"/>
              </a:rPr>
              <a:t>DOENÇAS NÃO TRANSMISSÍVEIS</a:t>
            </a:r>
          </a:p>
        </p:txBody>
      </p:sp>
    </p:spTree>
    <p:extLst>
      <p:ext uri="{BB962C8B-B14F-4D97-AF65-F5344CB8AC3E}">
        <p14:creationId xmlns:p14="http://schemas.microsoft.com/office/powerpoint/2010/main" val="3056054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3" descr="Rectangle: Click to edit Master text styles&#10;Second level&#10;Third level&#10;Fourth level&#10;Fifth level"/>
          <p:cNvSpPr>
            <a:spLocks noGrp="1" noChangeArrowheads="1"/>
          </p:cNvSpPr>
          <p:nvPr>
            <p:ph sz="half" idx="1"/>
          </p:nvPr>
        </p:nvSpPr>
        <p:spPr>
          <a:xfrm>
            <a:off x="900113" y="2362200"/>
            <a:ext cx="3743325" cy="4114800"/>
          </a:xfrm>
        </p:spPr>
        <p:txBody>
          <a:bodyPr/>
          <a:lstStyle/>
          <a:p>
            <a:pPr algn="ctr" eaLnBrk="1" hangingPunct="1">
              <a:buFont typeface="Wingdings" panose="05000000000000000000" pitchFamily="2" charset="2"/>
              <a:buNone/>
            </a:pPr>
            <a:r>
              <a:rPr lang="pt-BR" altLang="pt-BR" sz="2000" smtClean="0">
                <a:solidFill>
                  <a:schemeClr val="bg1"/>
                </a:solidFill>
                <a:latin typeface="Verdana" panose="020B0604030504040204" pitchFamily="34" charset="0"/>
              </a:rPr>
              <a:t>TRANSMISSÍVEIS</a:t>
            </a:r>
          </a:p>
          <a:p>
            <a:pPr algn="ctr" eaLnBrk="1" hangingPunct="1">
              <a:buFont typeface="Wingdings" panose="05000000000000000000" pitchFamily="2" charset="2"/>
              <a:buNone/>
            </a:pPr>
            <a:endParaRPr lang="pt-BR" altLang="pt-BR" sz="2000" smtClean="0">
              <a:solidFill>
                <a:schemeClr val="bg1"/>
              </a:solidFill>
              <a:latin typeface="Verdana" panose="020B0604030504040204" pitchFamily="34" charset="0"/>
            </a:endParaRPr>
          </a:p>
          <a:p>
            <a:pPr algn="ctr" eaLnBrk="1" hangingPunct="1">
              <a:buFont typeface="Wingdings" panose="05000000000000000000" pitchFamily="2" charset="2"/>
              <a:buNone/>
            </a:pPr>
            <a:endParaRPr lang="pt-BR" altLang="pt-BR" sz="2000" smtClean="0">
              <a:solidFill>
                <a:schemeClr val="bg1"/>
              </a:solidFill>
              <a:latin typeface="Verdana" panose="020B0604030504040204" pitchFamily="34" charset="0"/>
            </a:endParaRPr>
          </a:p>
          <a:p>
            <a:pPr marL="693738" lvl="1" indent="-236538" eaLnBrk="1" hangingPunct="1">
              <a:spcBef>
                <a:spcPct val="70000"/>
              </a:spcBef>
            </a:pPr>
            <a:r>
              <a:rPr lang="pt-BR" altLang="pt-BR" sz="1800" smtClean="0">
                <a:solidFill>
                  <a:schemeClr val="bg1"/>
                </a:solidFill>
                <a:latin typeface="Verdana" panose="020B0604030504040204" pitchFamily="34" charset="0"/>
              </a:rPr>
              <a:t>Agente infeccioso</a:t>
            </a:r>
          </a:p>
          <a:p>
            <a:pPr marL="693738" lvl="1" indent="-236538" eaLnBrk="1" hangingPunct="1">
              <a:spcBef>
                <a:spcPct val="70000"/>
              </a:spcBef>
            </a:pPr>
            <a:r>
              <a:rPr lang="pt-BR" altLang="pt-BR" sz="1800" smtClean="0">
                <a:solidFill>
                  <a:schemeClr val="bg1"/>
                </a:solidFill>
                <a:latin typeface="Verdana" panose="020B0604030504040204" pitchFamily="34" charset="0"/>
              </a:rPr>
              <a:t>Ambiente</a:t>
            </a:r>
          </a:p>
          <a:p>
            <a:pPr marL="693738" lvl="1" indent="-236538" eaLnBrk="1" hangingPunct="1">
              <a:spcBef>
                <a:spcPct val="70000"/>
              </a:spcBef>
            </a:pPr>
            <a:r>
              <a:rPr lang="pt-BR" altLang="pt-BR" sz="1800" smtClean="0">
                <a:solidFill>
                  <a:schemeClr val="bg1"/>
                </a:solidFill>
                <a:latin typeface="Verdana" panose="020B0604030504040204" pitchFamily="34" charset="0"/>
              </a:rPr>
              <a:t>Suscetível (hospedeiro)</a:t>
            </a:r>
          </a:p>
        </p:txBody>
      </p:sp>
      <p:sp>
        <p:nvSpPr>
          <p:cNvPr id="20483" name="Rectangle 4" descr="Rectangle: Click to edit Master text styles&#10;Second level&#10;Third level&#10;Fourth level&#10;Fifth level"/>
          <p:cNvSpPr>
            <a:spLocks noGrp="1" noChangeArrowheads="1"/>
          </p:cNvSpPr>
          <p:nvPr>
            <p:ph sz="half" idx="2"/>
          </p:nvPr>
        </p:nvSpPr>
        <p:spPr>
          <a:xfrm>
            <a:off x="4864100" y="2362200"/>
            <a:ext cx="3379788" cy="4114800"/>
          </a:xfrm>
        </p:spPr>
        <p:txBody>
          <a:bodyPr/>
          <a:lstStyle/>
          <a:p>
            <a:pPr algn="ctr" eaLnBrk="1" hangingPunct="1">
              <a:buFont typeface="Wingdings" panose="05000000000000000000" pitchFamily="2" charset="2"/>
              <a:buNone/>
            </a:pPr>
            <a:r>
              <a:rPr lang="pt-BR" altLang="pt-BR" sz="2000" dirty="0" smtClean="0">
                <a:solidFill>
                  <a:schemeClr val="bg1"/>
                </a:solidFill>
                <a:latin typeface="Verdana" panose="020B0604030504040204" pitchFamily="34" charset="0"/>
              </a:rPr>
              <a:t>NÃO TRANSMISSÍVEIS</a:t>
            </a:r>
          </a:p>
          <a:p>
            <a:pPr algn="ctr" eaLnBrk="1" hangingPunct="1">
              <a:buFont typeface="Wingdings" panose="05000000000000000000" pitchFamily="2" charset="2"/>
              <a:buNone/>
            </a:pPr>
            <a:endParaRPr lang="pt-BR" altLang="pt-BR" sz="2000" dirty="0" smtClean="0">
              <a:solidFill>
                <a:schemeClr val="bg1"/>
              </a:solidFill>
              <a:latin typeface="Verdana" panose="020B0604030504040204" pitchFamily="34" charset="0"/>
            </a:endParaRPr>
          </a:p>
          <a:p>
            <a:pPr eaLnBrk="1" hangingPunct="1">
              <a:buFont typeface="Wingdings" panose="05000000000000000000" pitchFamily="2" charset="2"/>
              <a:buNone/>
            </a:pPr>
            <a:endParaRPr lang="pt-BR" altLang="pt-BR" sz="2000" dirty="0" smtClean="0">
              <a:solidFill>
                <a:schemeClr val="bg1"/>
              </a:solidFill>
              <a:latin typeface="Verdana" panose="020B0604030504040204" pitchFamily="34" charset="0"/>
            </a:endParaRPr>
          </a:p>
          <a:p>
            <a:pPr marL="693738" lvl="1" indent="-236538" eaLnBrk="1" hangingPunct="1">
              <a:spcBef>
                <a:spcPct val="70000"/>
              </a:spcBef>
            </a:pPr>
            <a:r>
              <a:rPr lang="pt-BR" altLang="pt-BR" sz="1800" dirty="0" smtClean="0">
                <a:solidFill>
                  <a:schemeClr val="bg1"/>
                </a:solidFill>
                <a:latin typeface="Verdana" panose="020B0604030504040204" pitchFamily="34" charset="0"/>
              </a:rPr>
              <a:t>Fatores de Risco</a:t>
            </a:r>
          </a:p>
          <a:p>
            <a:pPr marL="693738" lvl="1" indent="-236538" eaLnBrk="1" hangingPunct="1">
              <a:spcBef>
                <a:spcPct val="70000"/>
              </a:spcBef>
            </a:pPr>
            <a:r>
              <a:rPr lang="pt-BR" altLang="pt-BR" sz="1800" dirty="0" smtClean="0">
                <a:solidFill>
                  <a:schemeClr val="bg1"/>
                </a:solidFill>
                <a:latin typeface="Verdana" panose="020B0604030504040204" pitchFamily="34" charset="0"/>
              </a:rPr>
              <a:t>Ambiente</a:t>
            </a:r>
          </a:p>
          <a:p>
            <a:pPr marL="693738" lvl="1" indent="-236538" eaLnBrk="1" hangingPunct="1">
              <a:spcBef>
                <a:spcPct val="70000"/>
              </a:spcBef>
            </a:pPr>
            <a:r>
              <a:rPr lang="pt-BR" altLang="pt-BR" sz="1800" dirty="0" smtClean="0">
                <a:solidFill>
                  <a:schemeClr val="bg1"/>
                </a:solidFill>
                <a:latin typeface="Verdana" panose="020B0604030504040204" pitchFamily="34" charset="0"/>
              </a:rPr>
              <a:t>Suscetível (genética)</a:t>
            </a:r>
          </a:p>
        </p:txBody>
      </p:sp>
      <p:sp>
        <p:nvSpPr>
          <p:cNvPr id="3074" name="Rectangle 2"/>
          <p:cNvSpPr>
            <a:spLocks noGrp="1" noChangeArrowheads="1"/>
          </p:cNvSpPr>
          <p:nvPr>
            <p:ph type="title"/>
          </p:nvPr>
        </p:nvSpPr>
        <p:spPr>
          <a:xfrm>
            <a:off x="687388" y="549275"/>
            <a:ext cx="7772400" cy="611188"/>
          </a:xfrm>
        </p:spPr>
        <p:txBody>
          <a:bodyPr/>
          <a:lstStyle/>
          <a:p>
            <a:pPr algn="ctr" eaLnBrk="1" fontAlgn="auto" hangingPunct="1">
              <a:spcAft>
                <a:spcPts val="0"/>
              </a:spcAft>
              <a:defRPr/>
            </a:pPr>
            <a:r>
              <a:rPr lang="pt-BR" sz="2400">
                <a:solidFill>
                  <a:schemeClr val="bg2">
                    <a:lumMod val="75000"/>
                  </a:schemeClr>
                </a:solidFill>
                <a:effectLst>
                  <a:outerShdw blurRad="38100" dist="38100" dir="2700000" algn="tl">
                    <a:srgbClr val="C0C0C0"/>
                  </a:outerShdw>
                </a:effectLst>
                <a:latin typeface="Verdana" pitchFamily="34" charset="0"/>
              </a:rPr>
              <a:t>DINÂMICA DAS DOENÇAS</a:t>
            </a:r>
          </a:p>
        </p:txBody>
      </p:sp>
    </p:spTree>
    <p:extLst>
      <p:ext uri="{BB962C8B-B14F-4D97-AF65-F5344CB8AC3E}">
        <p14:creationId xmlns:p14="http://schemas.microsoft.com/office/powerpoint/2010/main" val="700139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a:stretch>
            <a:fillRect/>
          </a:stretch>
        </p:blipFill>
        <p:spPr bwMode="auto">
          <a:xfrm>
            <a:off x="827088" y="260350"/>
            <a:ext cx="7561262" cy="645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010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flipV="1">
            <a:off x="1663700" y="1689100"/>
            <a:ext cx="4343400" cy="2895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1" name="Line 3"/>
          <p:cNvSpPr>
            <a:spLocks noChangeShapeType="1"/>
          </p:cNvSpPr>
          <p:nvPr/>
        </p:nvSpPr>
        <p:spPr bwMode="auto">
          <a:xfrm flipV="1">
            <a:off x="1663700" y="2679700"/>
            <a:ext cx="4343400" cy="1905000"/>
          </a:xfrm>
          <a:prstGeom prst="line">
            <a:avLst/>
          </a:prstGeom>
          <a:noFill/>
          <a:ln w="1905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2" name="Line 4"/>
          <p:cNvSpPr>
            <a:spLocks noChangeShapeType="1"/>
          </p:cNvSpPr>
          <p:nvPr/>
        </p:nvSpPr>
        <p:spPr bwMode="auto">
          <a:xfrm flipV="1">
            <a:off x="1663700" y="3441700"/>
            <a:ext cx="4343400" cy="114300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3" name="Line 5"/>
          <p:cNvSpPr>
            <a:spLocks noChangeShapeType="1"/>
          </p:cNvSpPr>
          <p:nvPr/>
        </p:nvSpPr>
        <p:spPr bwMode="auto">
          <a:xfrm>
            <a:off x="1663700" y="45847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4" name="Line 6"/>
          <p:cNvSpPr>
            <a:spLocks noChangeShapeType="1"/>
          </p:cNvSpPr>
          <p:nvPr/>
        </p:nvSpPr>
        <p:spPr bwMode="auto">
          <a:xfrm flipV="1">
            <a:off x="1663700" y="12319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5" name="Text Box 7"/>
          <p:cNvSpPr txBox="1">
            <a:spLocks noChangeArrowheads="1"/>
          </p:cNvSpPr>
          <p:nvPr/>
        </p:nvSpPr>
        <p:spPr bwMode="auto">
          <a:xfrm>
            <a:off x="6083300" y="2392363"/>
            <a:ext cx="1998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a:latin typeface="Verdana" panose="020B0604030504040204" pitchFamily="34" charset="0"/>
              </a:rPr>
              <a:t>População geral</a:t>
            </a:r>
          </a:p>
        </p:txBody>
      </p:sp>
      <p:sp>
        <p:nvSpPr>
          <p:cNvPr id="22536" name="Text Box 8"/>
          <p:cNvSpPr txBox="1">
            <a:spLocks noChangeArrowheads="1"/>
          </p:cNvSpPr>
          <p:nvPr/>
        </p:nvSpPr>
        <p:spPr bwMode="auto">
          <a:xfrm>
            <a:off x="6083300" y="14605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a:latin typeface="Verdana" panose="020B0604030504040204" pitchFamily="34" charset="0"/>
              </a:rPr>
              <a:t>Suscetíveis</a:t>
            </a:r>
          </a:p>
        </p:txBody>
      </p:sp>
      <p:sp>
        <p:nvSpPr>
          <p:cNvPr id="22537" name="Text Box 9"/>
          <p:cNvSpPr txBox="1">
            <a:spLocks noChangeArrowheads="1"/>
          </p:cNvSpPr>
          <p:nvPr/>
        </p:nvSpPr>
        <p:spPr bwMode="auto">
          <a:xfrm>
            <a:off x="6083300" y="3230563"/>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a:latin typeface="Verdana" panose="020B0604030504040204" pitchFamily="34" charset="0"/>
              </a:rPr>
              <a:t>Resistentes</a:t>
            </a:r>
          </a:p>
        </p:txBody>
      </p:sp>
      <p:sp>
        <p:nvSpPr>
          <p:cNvPr id="22538" name="Text Box 10"/>
          <p:cNvSpPr txBox="1">
            <a:spLocks noChangeArrowheads="1"/>
          </p:cNvSpPr>
          <p:nvPr/>
        </p:nvSpPr>
        <p:spPr bwMode="auto">
          <a:xfrm>
            <a:off x="4013200" y="4724400"/>
            <a:ext cx="462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dirty="0">
                <a:latin typeface="Verdana" panose="020B0604030504040204" pitchFamily="34" charset="0"/>
              </a:rPr>
              <a:t>Tempo de </a:t>
            </a:r>
            <a:r>
              <a:rPr lang="en-US" altLang="pt-BR" sz="1800" dirty="0" err="1">
                <a:latin typeface="Verdana" panose="020B0604030504040204" pitchFamily="34" charset="0"/>
              </a:rPr>
              <a:t>exposição</a:t>
            </a:r>
            <a:r>
              <a:rPr lang="en-US" altLang="pt-BR" sz="1800" dirty="0">
                <a:latin typeface="Verdana" panose="020B0604030504040204" pitchFamily="34" charset="0"/>
              </a:rPr>
              <a:t> a </a:t>
            </a:r>
            <a:r>
              <a:rPr lang="en-US" altLang="pt-BR" sz="1800" dirty="0" err="1">
                <a:latin typeface="Verdana" panose="020B0604030504040204" pitchFamily="34" charset="0"/>
              </a:rPr>
              <a:t>fatores</a:t>
            </a:r>
            <a:r>
              <a:rPr lang="en-US" altLang="pt-BR" sz="1800" dirty="0">
                <a:latin typeface="Verdana" panose="020B0604030504040204" pitchFamily="34" charset="0"/>
              </a:rPr>
              <a:t> de </a:t>
            </a:r>
            <a:r>
              <a:rPr lang="en-US" altLang="pt-BR" sz="1800" dirty="0" err="1">
                <a:latin typeface="Verdana" panose="020B0604030504040204" pitchFamily="34" charset="0"/>
              </a:rPr>
              <a:t>risco</a:t>
            </a:r>
            <a:endParaRPr lang="en-US" altLang="pt-BR" sz="1800" dirty="0">
              <a:latin typeface="Verdana" panose="020B0604030504040204" pitchFamily="34" charset="0"/>
            </a:endParaRPr>
          </a:p>
        </p:txBody>
      </p:sp>
      <p:sp>
        <p:nvSpPr>
          <p:cNvPr id="22539" name="Text Box 11"/>
          <p:cNvSpPr txBox="1">
            <a:spLocks noChangeArrowheads="1"/>
          </p:cNvSpPr>
          <p:nvPr/>
        </p:nvSpPr>
        <p:spPr bwMode="auto">
          <a:xfrm>
            <a:off x="825500" y="1155700"/>
            <a:ext cx="782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a:latin typeface="Verdana" panose="020B0604030504040204" pitchFamily="34" charset="0"/>
              </a:rPr>
              <a:t>Risco</a:t>
            </a:r>
          </a:p>
        </p:txBody>
      </p:sp>
      <p:sp>
        <p:nvSpPr>
          <p:cNvPr id="77837" name="Text Box 13"/>
          <p:cNvSpPr txBox="1">
            <a:spLocks noChangeArrowheads="1"/>
          </p:cNvSpPr>
          <p:nvPr/>
        </p:nvSpPr>
        <p:spPr bwMode="auto">
          <a:xfrm>
            <a:off x="684213" y="376238"/>
            <a:ext cx="7775575" cy="457200"/>
          </a:xfrm>
          <a:prstGeom prst="rect">
            <a:avLst/>
          </a:prstGeom>
          <a:noFill/>
          <a:ln w="9525">
            <a:noFill/>
            <a:miter lim="800000"/>
            <a:headEnd/>
            <a:tailEnd/>
          </a:ln>
          <a:effectLst/>
        </p:spPr>
        <p:txBody>
          <a:bodyPr>
            <a:spAutoFit/>
          </a:bodyPr>
          <a:lstStyle/>
          <a:p>
            <a:pPr algn="ctr" eaLnBrk="1" hangingPunct="1">
              <a:defRPr/>
            </a:pPr>
            <a:r>
              <a:rPr lang="pt-BR" dirty="0">
                <a:solidFill>
                  <a:schemeClr val="tx2"/>
                </a:solidFill>
                <a:effectLst>
                  <a:outerShdw blurRad="38100" dist="38100" dir="2700000" algn="tl">
                    <a:srgbClr val="C0C0C0"/>
                  </a:outerShdw>
                </a:effectLst>
                <a:latin typeface="Verdana" pitchFamily="34" charset="0"/>
              </a:rPr>
              <a:t>SUSCETIBILIDADE GENÉTICA E DOENÇA</a:t>
            </a:r>
          </a:p>
        </p:txBody>
      </p:sp>
      <p:cxnSp>
        <p:nvCxnSpPr>
          <p:cNvPr id="5" name="Conector reto 4"/>
          <p:cNvCxnSpPr/>
          <p:nvPr/>
        </p:nvCxnSpPr>
        <p:spPr>
          <a:xfrm>
            <a:off x="1663700" y="4191000"/>
            <a:ext cx="4953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2159000" y="4165600"/>
            <a:ext cx="0" cy="4191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6739265" y="1834099"/>
            <a:ext cx="1903085" cy="369332"/>
          </a:xfrm>
          <a:prstGeom prst="rect">
            <a:avLst/>
          </a:prstGeom>
          <a:noFill/>
        </p:spPr>
        <p:txBody>
          <a:bodyPr wrap="none" rtlCol="0">
            <a:spAutoFit/>
          </a:bodyPr>
          <a:lstStyle/>
          <a:p>
            <a:r>
              <a:rPr lang="pt-BR" b="1" dirty="0" smtClean="0">
                <a:solidFill>
                  <a:srgbClr val="FF0000"/>
                </a:solidFill>
              </a:rPr>
              <a:t>José de Alencar</a:t>
            </a:r>
            <a:endParaRPr lang="pt-BR" b="1" dirty="0">
              <a:solidFill>
                <a:srgbClr val="FF0000"/>
              </a:solidFill>
            </a:endParaRPr>
          </a:p>
        </p:txBody>
      </p:sp>
      <p:sp>
        <p:nvSpPr>
          <p:cNvPr id="25" name="CaixaDeTexto 24"/>
          <p:cNvSpPr txBox="1"/>
          <p:nvPr/>
        </p:nvSpPr>
        <p:spPr>
          <a:xfrm>
            <a:off x="7174887" y="3587789"/>
            <a:ext cx="750526" cy="369332"/>
          </a:xfrm>
          <a:prstGeom prst="rect">
            <a:avLst/>
          </a:prstGeom>
          <a:noFill/>
        </p:spPr>
        <p:txBody>
          <a:bodyPr wrap="none" rtlCol="0">
            <a:spAutoFit/>
          </a:bodyPr>
          <a:lstStyle/>
          <a:p>
            <a:r>
              <a:rPr lang="pt-BR" b="1" dirty="0" smtClean="0">
                <a:solidFill>
                  <a:srgbClr val="0070C0"/>
                </a:solidFill>
              </a:rPr>
              <a:t>LULA</a:t>
            </a:r>
            <a:endParaRPr lang="pt-BR" b="1" dirty="0">
              <a:solidFill>
                <a:srgbClr val="0070C0"/>
              </a:solidFill>
            </a:endParaRPr>
          </a:p>
        </p:txBody>
      </p:sp>
      <p:sp>
        <p:nvSpPr>
          <p:cNvPr id="13" name="CaixaDeTexto 12"/>
          <p:cNvSpPr txBox="1"/>
          <p:nvPr/>
        </p:nvSpPr>
        <p:spPr>
          <a:xfrm>
            <a:off x="3385276" y="5813425"/>
            <a:ext cx="5726248" cy="923330"/>
          </a:xfrm>
          <a:prstGeom prst="rect">
            <a:avLst/>
          </a:prstGeom>
          <a:noFill/>
        </p:spPr>
        <p:txBody>
          <a:bodyPr wrap="none" rtlCol="0">
            <a:spAutoFit/>
          </a:bodyPr>
          <a:lstStyle/>
          <a:p>
            <a:pPr algn="ctr"/>
            <a:r>
              <a:rPr lang="pt-BR" dirty="0" smtClean="0"/>
              <a:t>Efeito da exposição → </a:t>
            </a:r>
            <a:r>
              <a:rPr lang="pt-BR" b="1" dirty="0" smtClean="0"/>
              <a:t>CUMULATIVO!</a:t>
            </a:r>
          </a:p>
          <a:p>
            <a:pPr algn="ctr"/>
            <a:r>
              <a:rPr lang="pt-BR" dirty="0" smtClean="0"/>
              <a:t>Pode haver efeito de associação entre 2 ou + </a:t>
            </a:r>
          </a:p>
          <a:p>
            <a:pPr algn="ctr"/>
            <a:r>
              <a:rPr lang="pt-BR" dirty="0" smtClean="0"/>
              <a:t>fatores de risco ou entre genética e fator de risco</a:t>
            </a:r>
            <a:endParaRPr lang="pt-BR" dirty="0"/>
          </a:p>
        </p:txBody>
      </p:sp>
      <p:sp>
        <p:nvSpPr>
          <p:cNvPr id="27" name="Seta para a direita 26"/>
          <p:cNvSpPr/>
          <p:nvPr/>
        </p:nvSpPr>
        <p:spPr>
          <a:xfrm rot="5400000">
            <a:off x="6197741" y="5308689"/>
            <a:ext cx="688532" cy="39451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5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13"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Rectangle: Click to edit Master text styles&#10;Second level&#10;Third level&#10;Fourth level&#10;Fifth level"/>
          <p:cNvSpPr>
            <a:spLocks noGrp="1" noChangeArrowheads="1"/>
          </p:cNvSpPr>
          <p:nvPr>
            <p:ph idx="1"/>
          </p:nvPr>
        </p:nvSpPr>
        <p:spPr>
          <a:xfrm>
            <a:off x="1403350" y="2133600"/>
            <a:ext cx="6553200" cy="3527425"/>
          </a:xfrm>
        </p:spPr>
        <p:txBody>
          <a:bodyPr/>
          <a:lstStyle/>
          <a:p>
            <a:pPr eaLnBrk="1" hangingPunct="1">
              <a:lnSpc>
                <a:spcPct val="140000"/>
              </a:lnSpc>
              <a:spcBef>
                <a:spcPct val="100000"/>
              </a:spcBef>
              <a:buFont typeface="Wingdings" panose="05000000000000000000" pitchFamily="2" charset="2"/>
              <a:buChar char="ü"/>
            </a:pPr>
            <a:r>
              <a:rPr lang="pt-BR" altLang="pt-BR" sz="2400" smtClean="0">
                <a:latin typeface="Verdana" panose="020B0604030504040204" pitchFamily="34" charset="0"/>
              </a:rPr>
              <a:t>Doenças crônicas-degenerativas</a:t>
            </a:r>
          </a:p>
          <a:p>
            <a:pPr eaLnBrk="1" hangingPunct="1">
              <a:lnSpc>
                <a:spcPct val="140000"/>
              </a:lnSpc>
              <a:spcBef>
                <a:spcPct val="100000"/>
              </a:spcBef>
              <a:buFont typeface="Wingdings" panose="05000000000000000000" pitchFamily="2" charset="2"/>
              <a:buChar char="ü"/>
            </a:pPr>
            <a:r>
              <a:rPr lang="pt-BR" altLang="pt-BR" sz="2400" smtClean="0">
                <a:latin typeface="Verdana" panose="020B0604030504040204" pitchFamily="34" charset="0"/>
              </a:rPr>
              <a:t>Doenças</a:t>
            </a:r>
            <a:r>
              <a:rPr lang="pt-BR" altLang="pt-BR" sz="2400" smtClean="0">
                <a:solidFill>
                  <a:schemeClr val="bg1"/>
                </a:solidFill>
                <a:latin typeface="Verdana" panose="020B0604030504040204" pitchFamily="34" charset="0"/>
              </a:rPr>
              <a:t> </a:t>
            </a:r>
            <a:r>
              <a:rPr lang="pt-BR" altLang="pt-BR" sz="2400" smtClean="0">
                <a:latin typeface="Verdana" panose="020B0604030504040204" pitchFamily="34" charset="0"/>
              </a:rPr>
              <a:t>crônicas não infecciosas</a:t>
            </a:r>
          </a:p>
          <a:p>
            <a:pPr eaLnBrk="1" hangingPunct="1">
              <a:lnSpc>
                <a:spcPct val="140000"/>
              </a:lnSpc>
              <a:spcBef>
                <a:spcPct val="100000"/>
              </a:spcBef>
              <a:buFont typeface="Wingdings" panose="05000000000000000000" pitchFamily="2" charset="2"/>
              <a:buChar char="ü"/>
            </a:pPr>
            <a:r>
              <a:rPr lang="pt-BR" altLang="pt-BR" sz="2400" smtClean="0">
                <a:latin typeface="Verdana" panose="020B0604030504040204" pitchFamily="34" charset="0"/>
              </a:rPr>
              <a:t>Doenças crônicas não transmissíveis</a:t>
            </a:r>
          </a:p>
          <a:p>
            <a:pPr eaLnBrk="1" hangingPunct="1">
              <a:lnSpc>
                <a:spcPct val="140000"/>
              </a:lnSpc>
              <a:spcBef>
                <a:spcPct val="100000"/>
              </a:spcBef>
              <a:buFont typeface="Wingdings" panose="05000000000000000000" pitchFamily="2" charset="2"/>
              <a:buChar char="ü"/>
            </a:pPr>
            <a:r>
              <a:rPr lang="pt-BR" altLang="pt-BR" sz="2400" smtClean="0">
                <a:latin typeface="Verdana" panose="020B0604030504040204" pitchFamily="34" charset="0"/>
              </a:rPr>
              <a:t>Doenças não transmissíveis</a:t>
            </a:r>
          </a:p>
        </p:txBody>
      </p:sp>
      <p:sp>
        <p:nvSpPr>
          <p:cNvPr id="145411" name="Rectangle 3"/>
          <p:cNvSpPr>
            <a:spLocks noChangeArrowheads="1"/>
          </p:cNvSpPr>
          <p:nvPr/>
        </p:nvSpPr>
        <p:spPr bwMode="auto">
          <a:xfrm>
            <a:off x="646113" y="739775"/>
            <a:ext cx="7886700" cy="646113"/>
          </a:xfrm>
          <a:prstGeom prst="rect">
            <a:avLst/>
          </a:prstGeom>
          <a:noFill/>
          <a:ln w="9525">
            <a:noFill/>
            <a:miter lim="800000"/>
            <a:headEnd/>
            <a:tailEnd/>
          </a:ln>
          <a:effectLst/>
        </p:spPr>
        <p:txBody>
          <a:bodyPr>
            <a:spAutoFit/>
          </a:bodyPr>
          <a:lstStyle/>
          <a:p>
            <a:pPr algn="ctr" eaLnBrk="1" hangingPunct="1">
              <a:defRPr/>
            </a:pPr>
            <a:r>
              <a:rPr lang="pt-BR" sz="3600" dirty="0">
                <a:solidFill>
                  <a:schemeClr val="tx2"/>
                </a:solidFill>
                <a:effectLst>
                  <a:outerShdw blurRad="38100" dist="38100" dir="2700000" algn="tl">
                    <a:srgbClr val="C0C0C0"/>
                  </a:outerShdw>
                </a:effectLst>
                <a:latin typeface="Verdana" pitchFamily="34" charset="0"/>
              </a:rPr>
              <a:t>TERMINOLOGIA</a:t>
            </a:r>
          </a:p>
        </p:txBody>
      </p:sp>
    </p:spTree>
    <p:extLst>
      <p:ext uri="{BB962C8B-B14F-4D97-AF65-F5344CB8AC3E}">
        <p14:creationId xmlns:p14="http://schemas.microsoft.com/office/powerpoint/2010/main" val="2163556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descr="Rectangle: Click to edit Master text styles&#10;Second level&#10;Third level&#10;Fourth level&#10;Fifth level"/>
          <p:cNvSpPr>
            <a:spLocks noGrp="1" noChangeArrowheads="1"/>
          </p:cNvSpPr>
          <p:nvPr>
            <p:ph idx="1"/>
          </p:nvPr>
        </p:nvSpPr>
        <p:spPr>
          <a:xfrm>
            <a:off x="1762125" y="1700213"/>
            <a:ext cx="5689600" cy="4392612"/>
          </a:xfrm>
        </p:spPr>
        <p:txBody>
          <a:bodyPr>
            <a:normAutofit fontScale="92500" lnSpcReduction="20000"/>
          </a:bodyPr>
          <a:lstStyle/>
          <a:p>
            <a:pPr marL="365760" indent="-256032" eaLnBrk="1" fontAlgn="auto" hangingPunct="1">
              <a:lnSpc>
                <a:spcPct val="80000"/>
              </a:lnSpc>
              <a:spcBef>
                <a:spcPct val="90000"/>
              </a:spcBef>
              <a:spcAft>
                <a:spcPts val="0"/>
              </a:spcAft>
              <a:buFont typeface="Wingdings" pitchFamily="2" charset="2"/>
              <a:buChar char="ü"/>
              <a:defRPr/>
            </a:pPr>
            <a:r>
              <a:rPr lang="pt-BR" sz="1800" dirty="0">
                <a:latin typeface="Verdana" pitchFamily="34" charset="0"/>
              </a:rPr>
              <a:t>Idade</a:t>
            </a:r>
          </a:p>
          <a:p>
            <a:pPr marL="365760" indent="-256032" eaLnBrk="1" fontAlgn="auto" hangingPunct="1">
              <a:lnSpc>
                <a:spcPct val="80000"/>
              </a:lnSpc>
              <a:spcBef>
                <a:spcPct val="90000"/>
              </a:spcBef>
              <a:spcAft>
                <a:spcPts val="0"/>
              </a:spcAft>
              <a:buFont typeface="Wingdings" pitchFamily="2" charset="2"/>
              <a:buChar char="ü"/>
              <a:defRPr/>
            </a:pPr>
            <a:r>
              <a:rPr lang="pt-BR" sz="1800" dirty="0">
                <a:latin typeface="Verdana" pitchFamily="34" charset="0"/>
              </a:rPr>
              <a:t>Sexo</a:t>
            </a:r>
          </a:p>
          <a:p>
            <a:pPr marL="365760" indent="-256032" eaLnBrk="1" fontAlgn="auto" hangingPunct="1">
              <a:lnSpc>
                <a:spcPct val="80000"/>
              </a:lnSpc>
              <a:spcBef>
                <a:spcPct val="90000"/>
              </a:spcBef>
              <a:spcAft>
                <a:spcPts val="0"/>
              </a:spcAft>
              <a:buFont typeface="Wingdings" pitchFamily="2" charset="2"/>
              <a:buChar char="ü"/>
              <a:defRPr/>
            </a:pPr>
            <a:r>
              <a:rPr lang="pt-BR" sz="1800" dirty="0" smtClean="0">
                <a:latin typeface="Verdana" pitchFamily="34" charset="0"/>
              </a:rPr>
              <a:t>Fatores genéticos e </a:t>
            </a:r>
            <a:r>
              <a:rPr lang="pt-BR" sz="1800" dirty="0" err="1" smtClean="0">
                <a:latin typeface="Verdana" pitchFamily="34" charset="0"/>
              </a:rPr>
              <a:t>epigenéticos</a:t>
            </a:r>
            <a:endParaRPr lang="pt-BR" sz="1800" dirty="0">
              <a:latin typeface="Verdana" pitchFamily="34" charset="0"/>
            </a:endParaRPr>
          </a:p>
          <a:p>
            <a:pPr marL="365760" indent="-256032" eaLnBrk="1" fontAlgn="auto" hangingPunct="1">
              <a:lnSpc>
                <a:spcPct val="80000"/>
              </a:lnSpc>
              <a:spcBef>
                <a:spcPct val="90000"/>
              </a:spcBef>
              <a:spcAft>
                <a:spcPts val="0"/>
              </a:spcAft>
              <a:buFont typeface="Wingdings" pitchFamily="2" charset="2"/>
              <a:buChar char="ü"/>
              <a:defRPr/>
            </a:pPr>
            <a:r>
              <a:rPr lang="pt-BR" sz="1800" dirty="0">
                <a:solidFill>
                  <a:srgbClr val="FF0000"/>
                </a:solidFill>
                <a:latin typeface="Verdana" pitchFamily="34" charset="0"/>
              </a:rPr>
              <a:t>Tabagismo</a:t>
            </a:r>
          </a:p>
          <a:p>
            <a:pPr marL="365760" indent="-256032" eaLnBrk="1" fontAlgn="auto" hangingPunct="1">
              <a:lnSpc>
                <a:spcPct val="80000"/>
              </a:lnSpc>
              <a:spcBef>
                <a:spcPct val="90000"/>
              </a:spcBef>
              <a:spcAft>
                <a:spcPts val="0"/>
              </a:spcAft>
              <a:buFont typeface="Wingdings" pitchFamily="2" charset="2"/>
              <a:buChar char="ü"/>
              <a:defRPr/>
            </a:pPr>
            <a:r>
              <a:rPr lang="pt-BR" sz="1800" dirty="0">
                <a:solidFill>
                  <a:srgbClr val="FF0000"/>
                </a:solidFill>
                <a:latin typeface="Verdana" pitchFamily="34" charset="0"/>
              </a:rPr>
              <a:t>Consumo excessivo de bebidas alcoólicas</a:t>
            </a:r>
          </a:p>
          <a:p>
            <a:pPr marL="365760" indent="-256032" eaLnBrk="1" fontAlgn="auto" hangingPunct="1">
              <a:lnSpc>
                <a:spcPct val="80000"/>
              </a:lnSpc>
              <a:spcBef>
                <a:spcPct val="90000"/>
              </a:spcBef>
              <a:spcAft>
                <a:spcPts val="0"/>
              </a:spcAft>
              <a:buFont typeface="Wingdings" pitchFamily="2" charset="2"/>
              <a:buChar char="ü"/>
              <a:defRPr/>
            </a:pPr>
            <a:r>
              <a:rPr lang="pt-BR" sz="1800" dirty="0">
                <a:solidFill>
                  <a:srgbClr val="FF0000"/>
                </a:solidFill>
                <a:latin typeface="Verdana" pitchFamily="34" charset="0"/>
              </a:rPr>
              <a:t>Obesidade</a:t>
            </a:r>
          </a:p>
          <a:p>
            <a:pPr marL="365760" indent="-256032" eaLnBrk="1" fontAlgn="auto" hangingPunct="1">
              <a:lnSpc>
                <a:spcPct val="80000"/>
              </a:lnSpc>
              <a:spcBef>
                <a:spcPct val="90000"/>
              </a:spcBef>
              <a:spcAft>
                <a:spcPts val="0"/>
              </a:spcAft>
              <a:buFont typeface="Wingdings" pitchFamily="2" charset="2"/>
              <a:buChar char="ü"/>
              <a:defRPr/>
            </a:pPr>
            <a:r>
              <a:rPr lang="pt-BR" sz="1800" dirty="0">
                <a:solidFill>
                  <a:srgbClr val="FF0000"/>
                </a:solidFill>
                <a:latin typeface="Verdana" pitchFamily="34" charset="0"/>
              </a:rPr>
              <a:t>Fatores nutricionais</a:t>
            </a:r>
          </a:p>
          <a:p>
            <a:pPr marL="859536" lvl="2" eaLnBrk="1" fontAlgn="auto" hangingPunct="1">
              <a:lnSpc>
                <a:spcPct val="80000"/>
              </a:lnSpc>
              <a:spcBef>
                <a:spcPct val="90000"/>
              </a:spcBef>
              <a:spcAft>
                <a:spcPts val="0"/>
              </a:spcAft>
              <a:buFont typeface="Wingdings" pitchFamily="2" charset="2"/>
              <a:buChar char="ü"/>
              <a:defRPr/>
            </a:pPr>
            <a:r>
              <a:rPr lang="pt-BR" sz="1400" dirty="0">
                <a:solidFill>
                  <a:srgbClr val="FF0000"/>
                </a:solidFill>
                <a:latin typeface="Verdana" pitchFamily="34" charset="0"/>
              </a:rPr>
              <a:t>Consumo insuficiente de frutas e hortaliças</a:t>
            </a:r>
          </a:p>
          <a:p>
            <a:pPr marL="859536" lvl="2" eaLnBrk="1" fontAlgn="auto" hangingPunct="1">
              <a:lnSpc>
                <a:spcPct val="80000"/>
              </a:lnSpc>
              <a:spcBef>
                <a:spcPct val="90000"/>
              </a:spcBef>
              <a:spcAft>
                <a:spcPts val="0"/>
              </a:spcAft>
              <a:buFont typeface="Wingdings" pitchFamily="2" charset="2"/>
              <a:buChar char="ü"/>
              <a:defRPr/>
            </a:pPr>
            <a:r>
              <a:rPr lang="pt-BR" sz="1400" dirty="0">
                <a:solidFill>
                  <a:srgbClr val="FF0000"/>
                </a:solidFill>
                <a:latin typeface="Verdana" pitchFamily="34" charset="0"/>
              </a:rPr>
              <a:t>Consumo excessivo de gorduras </a:t>
            </a:r>
            <a:r>
              <a:rPr lang="pt-BR" sz="1400" dirty="0" smtClean="0">
                <a:solidFill>
                  <a:srgbClr val="FF0000"/>
                </a:solidFill>
                <a:latin typeface="Verdana" pitchFamily="34" charset="0"/>
              </a:rPr>
              <a:t>animais</a:t>
            </a:r>
          </a:p>
          <a:p>
            <a:pPr marL="859536" lvl="2" eaLnBrk="1" fontAlgn="auto" hangingPunct="1">
              <a:lnSpc>
                <a:spcPct val="80000"/>
              </a:lnSpc>
              <a:spcBef>
                <a:spcPct val="90000"/>
              </a:spcBef>
              <a:spcAft>
                <a:spcPts val="0"/>
              </a:spcAft>
              <a:buFont typeface="Wingdings" pitchFamily="2" charset="2"/>
              <a:buChar char="ü"/>
              <a:defRPr/>
            </a:pPr>
            <a:r>
              <a:rPr lang="pt-BR" sz="1400" dirty="0" smtClean="0">
                <a:solidFill>
                  <a:srgbClr val="FF0000"/>
                </a:solidFill>
                <a:latin typeface="Verdana" pitchFamily="34" charset="0"/>
              </a:rPr>
              <a:t>Consumo de sal e açúcar acima das doses recomendadas</a:t>
            </a:r>
            <a:endParaRPr lang="pt-BR" sz="1400" dirty="0">
              <a:solidFill>
                <a:srgbClr val="FF0000"/>
              </a:solidFill>
              <a:latin typeface="Verdana" pitchFamily="34" charset="0"/>
            </a:endParaRPr>
          </a:p>
          <a:p>
            <a:pPr marL="365760" indent="-256032" eaLnBrk="1" fontAlgn="auto" hangingPunct="1">
              <a:lnSpc>
                <a:spcPct val="80000"/>
              </a:lnSpc>
              <a:spcBef>
                <a:spcPct val="90000"/>
              </a:spcBef>
              <a:spcAft>
                <a:spcPts val="0"/>
              </a:spcAft>
              <a:buFont typeface="Wingdings" pitchFamily="2" charset="2"/>
              <a:buChar char="ü"/>
              <a:defRPr/>
            </a:pPr>
            <a:r>
              <a:rPr lang="pt-BR" sz="1800" dirty="0">
                <a:solidFill>
                  <a:srgbClr val="FF0000"/>
                </a:solidFill>
                <a:latin typeface="Verdana" pitchFamily="34" charset="0"/>
              </a:rPr>
              <a:t>Inatividade física</a:t>
            </a:r>
          </a:p>
          <a:p>
            <a:pPr marL="365760" indent="-256032" eaLnBrk="1" fontAlgn="auto" hangingPunct="1">
              <a:lnSpc>
                <a:spcPct val="80000"/>
              </a:lnSpc>
              <a:spcBef>
                <a:spcPct val="90000"/>
              </a:spcBef>
              <a:spcAft>
                <a:spcPts val="0"/>
              </a:spcAft>
              <a:buFont typeface="Wingdings" pitchFamily="2" charset="2"/>
              <a:buChar char="ü"/>
              <a:defRPr/>
            </a:pPr>
            <a:r>
              <a:rPr lang="pt-BR" sz="1800" dirty="0">
                <a:latin typeface="Verdana" pitchFamily="34" charset="0"/>
              </a:rPr>
              <a:t>Exposições tóxicas ocupacionais/ambientais</a:t>
            </a:r>
          </a:p>
        </p:txBody>
      </p:sp>
      <p:sp>
        <p:nvSpPr>
          <p:cNvPr id="22530" name="Rectangle 2"/>
          <p:cNvSpPr>
            <a:spLocks noGrp="1" noChangeArrowheads="1"/>
          </p:cNvSpPr>
          <p:nvPr>
            <p:ph type="title"/>
          </p:nvPr>
        </p:nvSpPr>
        <p:spPr>
          <a:xfrm>
            <a:off x="611188" y="188913"/>
            <a:ext cx="7923212" cy="1143000"/>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FATORES DE RISCO RELACIONADOS ÀS</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DOENÇAS NÃO TRANSMISSÍVEIS</a:t>
            </a:r>
          </a:p>
        </p:txBody>
      </p:sp>
      <p:sp>
        <p:nvSpPr>
          <p:cNvPr id="2" name="Retângulo 1"/>
          <p:cNvSpPr/>
          <p:nvPr/>
        </p:nvSpPr>
        <p:spPr>
          <a:xfrm>
            <a:off x="1625600" y="2768600"/>
            <a:ext cx="5511800" cy="29337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6686639" y="3993134"/>
            <a:ext cx="901522"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7734300" y="3943062"/>
            <a:ext cx="1079142" cy="584775"/>
          </a:xfrm>
          <a:prstGeom prst="rect">
            <a:avLst/>
          </a:prstGeom>
          <a:noFill/>
          <a:ln w="57150">
            <a:solidFill>
              <a:srgbClr val="0070C0"/>
            </a:solidFill>
          </a:ln>
        </p:spPr>
        <p:txBody>
          <a:bodyPr wrap="none" rtlCol="0">
            <a:spAutoFit/>
          </a:bodyPr>
          <a:lstStyle/>
          <a:p>
            <a:r>
              <a:rPr lang="pt-BR" sz="3200" dirty="0" smtClean="0"/>
              <a:t>OMS</a:t>
            </a:r>
            <a:endParaRPr lang="pt-BR" sz="3200" dirty="0"/>
          </a:p>
        </p:txBody>
      </p:sp>
    </p:spTree>
    <p:extLst>
      <p:ext uri="{BB962C8B-B14F-4D97-AF65-F5344CB8AC3E}">
        <p14:creationId xmlns:p14="http://schemas.microsoft.com/office/powerpoint/2010/main" val="522718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76672"/>
            <a:ext cx="9144000" cy="1223962"/>
          </a:xfrm>
        </p:spPr>
        <p:txBody>
          <a:bodyPr>
            <a:normAutofit fontScale="90000"/>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4:</a:t>
            </a:r>
            <a:r>
              <a:rPr lang="pt-BR" sz="2400" dirty="0">
                <a:effectLst>
                  <a:outerShdw blurRad="38100" dist="38100" dir="2700000" algn="tl">
                    <a:srgbClr val="C0C0C0"/>
                  </a:outerShdw>
                </a:effectLst>
                <a:latin typeface="Verdana" pitchFamily="34" charset="0"/>
              </a:rPr>
              <a:t/>
            </a:r>
            <a:br>
              <a:rPr lang="pt-BR" sz="2400" dirty="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QUAIS SÃO AS CARACTERÍSTICAS </a:t>
            </a:r>
            <a:r>
              <a:rPr lang="pt-BR" sz="2400" dirty="0">
                <a:effectLst>
                  <a:outerShdw blurRad="38100" dist="38100" dir="2700000" algn="tl">
                    <a:srgbClr val="C0C0C0"/>
                  </a:outerShdw>
                </a:effectLst>
                <a:latin typeface="Verdana" pitchFamily="34" charset="0"/>
              </a:rPr>
              <a:t>EPIDEMIOLÓGICAS </a:t>
            </a:r>
            <a:r>
              <a:rPr lang="pt-BR" sz="2400" dirty="0" smtClean="0">
                <a:effectLst>
                  <a:outerShdw blurRad="38100" dist="38100" dir="2700000" algn="tl">
                    <a:srgbClr val="C0C0C0"/>
                  </a:outerShdw>
                </a:effectLst>
                <a:latin typeface="Verdana" pitchFamily="34" charset="0"/>
              </a:rPr>
              <a:t>DAS DOENÇAS </a:t>
            </a:r>
            <a:r>
              <a:rPr lang="pt-BR" sz="2400" dirty="0">
                <a:effectLst>
                  <a:outerShdw blurRad="38100" dist="38100" dir="2700000" algn="tl">
                    <a:srgbClr val="C0C0C0"/>
                  </a:outerShdw>
                </a:effectLst>
                <a:latin typeface="Verdana" pitchFamily="34" charset="0"/>
              </a:rPr>
              <a:t>NÃO </a:t>
            </a:r>
            <a:r>
              <a:rPr lang="pt-BR" sz="2400" dirty="0" smtClean="0">
                <a:effectLst>
                  <a:outerShdw blurRad="38100" dist="38100" dir="2700000" algn="tl">
                    <a:srgbClr val="C0C0C0"/>
                  </a:outerShdw>
                </a:effectLst>
                <a:latin typeface="Verdana" pitchFamily="34" charset="0"/>
              </a:rPr>
              <a:t>TRANSMISSÍVEIS?</a:t>
            </a:r>
            <a:endParaRPr lang="pt-BR" sz="4000" dirty="0">
              <a:effectLst>
                <a:outerShdw blurRad="38100" dist="38100" dir="2700000" algn="tl">
                  <a:srgbClr val="C0C0C0"/>
                </a:outerShdw>
              </a:effectLst>
              <a:latin typeface="Arial Unicode MS" pitchFamily="34" charset="-128"/>
            </a:endParaRPr>
          </a:p>
        </p:txBody>
      </p:sp>
      <p:sp>
        <p:nvSpPr>
          <p:cNvPr id="6" name="Rectangle 3" descr="Rectangle: Click to edit Master text styles&#10;Second level&#10;Third level&#10;Fourth level&#10;Fifth level"/>
          <p:cNvSpPr>
            <a:spLocks noGrp="1" noChangeArrowheads="1"/>
          </p:cNvSpPr>
          <p:nvPr>
            <p:ph idx="1"/>
          </p:nvPr>
        </p:nvSpPr>
        <p:spPr>
          <a:xfrm>
            <a:off x="561383" y="2311898"/>
            <a:ext cx="8280400" cy="3673475"/>
          </a:xfrm>
        </p:spPr>
        <p:txBody>
          <a:bodyPr/>
          <a:lstStyle/>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História natural prolongada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Longo período de latência</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Doenças complexas: multiplicidade de fatores de risco</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Interação de fatores etiológicos conhecidos e desconhecidos</a:t>
            </a:r>
          </a:p>
          <a:p>
            <a:pPr eaLnBrk="1" hangingPunct="1">
              <a:lnSpc>
                <a:spcPct val="80000"/>
              </a:lnSpc>
              <a:spcBef>
                <a:spcPct val="90000"/>
              </a:spcBef>
              <a:buFont typeface="Wingdings" panose="05000000000000000000" pitchFamily="2" charset="2"/>
              <a:buChar char="ü"/>
            </a:pPr>
            <a:r>
              <a:rPr lang="pt-BR" altLang="pt-BR" sz="2400" dirty="0" smtClean="0">
                <a:latin typeface="Arial Unicode MS" panose="020B0604020202020204" pitchFamily="34" charset="-128"/>
              </a:rPr>
              <a:t>Causa necessária desconhecida em sua maioria</a:t>
            </a:r>
          </a:p>
        </p:txBody>
      </p:sp>
    </p:spTree>
    <p:extLst>
      <p:ext uri="{BB962C8B-B14F-4D97-AF65-F5344CB8AC3E}">
        <p14:creationId xmlns:p14="http://schemas.microsoft.com/office/powerpoint/2010/main" val="35042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4656"/>
            <a:ext cx="9144000" cy="1679674"/>
          </a:xfrm>
        </p:spPr>
        <p:txBody>
          <a:bodyPr>
            <a:normAutofit fontScale="90000"/>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5:</a:t>
            </a:r>
            <a:r>
              <a:rPr lang="pt-BR" sz="2400" dirty="0">
                <a:effectLst>
                  <a:outerShdw blurRad="38100" dist="38100" dir="2700000" algn="tl">
                    <a:srgbClr val="C0C0C0"/>
                  </a:outerShdw>
                </a:effectLst>
                <a:latin typeface="Verdana" pitchFamily="34" charset="0"/>
              </a:rPr>
              <a:t/>
            </a:r>
            <a:br>
              <a:rPr lang="pt-BR" sz="2400" dirty="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QUAIS SÃO OS </a:t>
            </a:r>
            <a:r>
              <a:rPr lang="pt-BR" sz="2400" dirty="0">
                <a:effectLst>
                  <a:outerShdw blurRad="38100" dist="38100" dir="2700000" algn="tl">
                    <a:srgbClr val="C0C0C0"/>
                  </a:outerShdw>
                </a:effectLst>
                <a:latin typeface="Verdana" pitchFamily="34" charset="0"/>
              </a:rPr>
              <a:t>FATORES DE RISCO RELACIONADOS ÀS</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DOENÇAS NÃO </a:t>
            </a:r>
            <a:r>
              <a:rPr lang="pt-BR" sz="2400" dirty="0" smtClean="0">
                <a:effectLst>
                  <a:outerShdw blurRad="38100" dist="38100" dir="2700000" algn="tl">
                    <a:srgbClr val="C0C0C0"/>
                  </a:outerShdw>
                </a:effectLst>
                <a:latin typeface="Verdana" pitchFamily="34" charset="0"/>
              </a:rPr>
              <a:t>TRANSMISSÍVEIS MAIS IMPORTANTES SEGUNDO A OMS?</a:t>
            </a:r>
            <a:endParaRPr lang="pt-BR" sz="4000" dirty="0">
              <a:effectLst>
                <a:outerShdw blurRad="38100" dist="38100" dir="2700000" algn="tl">
                  <a:srgbClr val="C0C0C0"/>
                </a:outerShdw>
              </a:effectLst>
              <a:latin typeface="Arial Unicode MS" pitchFamily="34" charset="-128"/>
            </a:endParaRPr>
          </a:p>
        </p:txBody>
      </p:sp>
      <p:sp>
        <p:nvSpPr>
          <p:cNvPr id="3" name="Retângulo 2"/>
          <p:cNvSpPr/>
          <p:nvPr/>
        </p:nvSpPr>
        <p:spPr>
          <a:xfrm>
            <a:off x="1852683" y="2421460"/>
            <a:ext cx="5438633" cy="3468642"/>
          </a:xfrm>
          <a:prstGeom prst="rect">
            <a:avLst/>
          </a:prstGeom>
        </p:spPr>
        <p:txBody>
          <a:bodyPr wrap="square">
            <a:spAutoFit/>
          </a:bodyPr>
          <a:lstStyle/>
          <a:p>
            <a:pPr marL="365760" indent="-256032">
              <a:lnSpc>
                <a:spcPct val="80000"/>
              </a:lnSpc>
              <a:spcBef>
                <a:spcPct val="90000"/>
              </a:spcBef>
              <a:buFont typeface="Wingdings" pitchFamily="2" charset="2"/>
              <a:buChar char="ü"/>
              <a:defRPr/>
            </a:pPr>
            <a:r>
              <a:rPr lang="pt-BR" dirty="0">
                <a:latin typeface="Verdana" pitchFamily="34" charset="0"/>
              </a:rPr>
              <a:t>Tabagismo</a:t>
            </a:r>
          </a:p>
          <a:p>
            <a:pPr marL="365760" indent="-256032">
              <a:lnSpc>
                <a:spcPct val="80000"/>
              </a:lnSpc>
              <a:spcBef>
                <a:spcPct val="90000"/>
              </a:spcBef>
              <a:buFont typeface="Wingdings" pitchFamily="2" charset="2"/>
              <a:buChar char="ü"/>
              <a:defRPr/>
            </a:pPr>
            <a:r>
              <a:rPr lang="pt-BR" dirty="0">
                <a:latin typeface="Verdana" pitchFamily="34" charset="0"/>
              </a:rPr>
              <a:t>Consumo excessivo de bebidas alcoólicas</a:t>
            </a:r>
          </a:p>
          <a:p>
            <a:pPr marL="365760" indent="-256032">
              <a:lnSpc>
                <a:spcPct val="80000"/>
              </a:lnSpc>
              <a:spcBef>
                <a:spcPct val="90000"/>
              </a:spcBef>
              <a:buFont typeface="Wingdings" pitchFamily="2" charset="2"/>
              <a:buChar char="ü"/>
              <a:defRPr/>
            </a:pPr>
            <a:r>
              <a:rPr lang="pt-BR" dirty="0">
                <a:latin typeface="Verdana" pitchFamily="34" charset="0"/>
              </a:rPr>
              <a:t>Obesidade</a:t>
            </a:r>
          </a:p>
          <a:p>
            <a:pPr marL="365760" indent="-256032">
              <a:lnSpc>
                <a:spcPct val="80000"/>
              </a:lnSpc>
              <a:spcBef>
                <a:spcPct val="90000"/>
              </a:spcBef>
              <a:buFont typeface="Wingdings" pitchFamily="2" charset="2"/>
              <a:buChar char="ü"/>
              <a:defRPr/>
            </a:pPr>
            <a:r>
              <a:rPr lang="pt-BR" dirty="0">
                <a:latin typeface="Verdana" pitchFamily="34" charset="0"/>
              </a:rPr>
              <a:t>Fatores nutricionais</a:t>
            </a:r>
          </a:p>
          <a:p>
            <a:pPr marL="859536" lvl="2">
              <a:lnSpc>
                <a:spcPct val="80000"/>
              </a:lnSpc>
              <a:spcBef>
                <a:spcPct val="90000"/>
              </a:spcBef>
              <a:buFont typeface="Wingdings" pitchFamily="2" charset="2"/>
              <a:buChar char="ü"/>
              <a:defRPr/>
            </a:pPr>
            <a:r>
              <a:rPr lang="pt-BR" sz="1400" dirty="0">
                <a:latin typeface="Verdana" pitchFamily="34" charset="0"/>
              </a:rPr>
              <a:t>Consumo insuficiente de frutas e hortaliças</a:t>
            </a:r>
          </a:p>
          <a:p>
            <a:pPr marL="859536" lvl="2">
              <a:lnSpc>
                <a:spcPct val="80000"/>
              </a:lnSpc>
              <a:spcBef>
                <a:spcPct val="90000"/>
              </a:spcBef>
              <a:buFont typeface="Wingdings" pitchFamily="2" charset="2"/>
              <a:buChar char="ü"/>
              <a:defRPr/>
            </a:pPr>
            <a:r>
              <a:rPr lang="pt-BR" sz="1400" dirty="0">
                <a:latin typeface="Verdana" pitchFamily="34" charset="0"/>
              </a:rPr>
              <a:t>Consumo excessivo de gorduras animais</a:t>
            </a:r>
          </a:p>
          <a:p>
            <a:pPr marL="859536" lvl="2">
              <a:lnSpc>
                <a:spcPct val="80000"/>
              </a:lnSpc>
              <a:spcBef>
                <a:spcPct val="90000"/>
              </a:spcBef>
              <a:buFont typeface="Wingdings" pitchFamily="2" charset="2"/>
              <a:buChar char="ü"/>
              <a:defRPr/>
            </a:pPr>
            <a:r>
              <a:rPr lang="pt-BR" sz="1400" dirty="0">
                <a:latin typeface="Verdana" pitchFamily="34" charset="0"/>
              </a:rPr>
              <a:t>Consumo de sal e açúcar acima das doses recomendadas</a:t>
            </a:r>
          </a:p>
          <a:p>
            <a:pPr marL="365760" indent="-256032">
              <a:lnSpc>
                <a:spcPct val="80000"/>
              </a:lnSpc>
              <a:spcBef>
                <a:spcPct val="90000"/>
              </a:spcBef>
              <a:buFont typeface="Wingdings" pitchFamily="2" charset="2"/>
              <a:buChar char="ü"/>
              <a:defRPr/>
            </a:pPr>
            <a:r>
              <a:rPr lang="pt-BR" dirty="0">
                <a:latin typeface="Verdana" pitchFamily="34" charset="0"/>
              </a:rPr>
              <a:t>Inatividade física</a:t>
            </a:r>
            <a:endParaRPr lang="pt-BR" dirty="0">
              <a:latin typeface="Verdana" pitchFamily="34" charset="0"/>
            </a:endParaRPr>
          </a:p>
        </p:txBody>
      </p:sp>
      <p:sp>
        <p:nvSpPr>
          <p:cNvPr id="8" name="Seta para a direita 7"/>
          <p:cNvSpPr/>
          <p:nvPr/>
        </p:nvSpPr>
        <p:spPr>
          <a:xfrm>
            <a:off x="6616877" y="3671149"/>
            <a:ext cx="901522"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625600" y="2210937"/>
            <a:ext cx="5511800" cy="383502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666059" y="3621077"/>
            <a:ext cx="1079142" cy="584775"/>
          </a:xfrm>
          <a:prstGeom prst="rect">
            <a:avLst/>
          </a:prstGeom>
          <a:noFill/>
          <a:ln w="57150">
            <a:solidFill>
              <a:srgbClr val="0070C0"/>
            </a:solidFill>
          </a:ln>
        </p:spPr>
        <p:txBody>
          <a:bodyPr wrap="none" rtlCol="0">
            <a:spAutoFit/>
          </a:bodyPr>
          <a:lstStyle/>
          <a:p>
            <a:r>
              <a:rPr lang="pt-BR" sz="3200" dirty="0" smtClean="0"/>
              <a:t>OMS</a:t>
            </a:r>
            <a:endParaRPr lang="pt-BR" sz="3200" dirty="0"/>
          </a:p>
        </p:txBody>
      </p:sp>
    </p:spTree>
    <p:extLst>
      <p:ext uri="{BB962C8B-B14F-4D97-AF65-F5344CB8AC3E}">
        <p14:creationId xmlns:p14="http://schemas.microsoft.com/office/powerpoint/2010/main" val="20086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descr="Rectangle: Click to edit Master text styles&#10;Second level&#10;Third level&#10;Fourth level&#10;Fifth level"/>
          <p:cNvSpPr>
            <a:spLocks noGrp="1" noChangeArrowheads="1"/>
          </p:cNvSpPr>
          <p:nvPr>
            <p:ph idx="1"/>
          </p:nvPr>
        </p:nvSpPr>
        <p:spPr>
          <a:xfrm>
            <a:off x="825500" y="1331912"/>
            <a:ext cx="8191499" cy="5322887"/>
          </a:xfrm>
        </p:spPr>
        <p:txBody>
          <a:bodyPr>
            <a:normAutofit fontScale="85000" lnSpcReduction="10000"/>
          </a:bodyPr>
          <a:lstStyle/>
          <a:p>
            <a:pPr marL="109728" indent="0" eaLnBrk="1" fontAlgn="auto" hangingPunct="1">
              <a:lnSpc>
                <a:spcPct val="80000"/>
              </a:lnSpc>
              <a:spcBef>
                <a:spcPct val="90000"/>
              </a:spcBef>
              <a:spcAft>
                <a:spcPts val="0"/>
              </a:spcAft>
              <a:buNone/>
              <a:defRPr/>
            </a:pPr>
            <a:r>
              <a:rPr lang="pt-BR" sz="1800" b="1" dirty="0">
                <a:latin typeface="Verdana" pitchFamily="34" charset="0"/>
              </a:rPr>
              <a:t>Metas nacionais propostas:</a:t>
            </a:r>
          </a:p>
          <a:p>
            <a:pPr marL="365760" indent="-256032" eaLnBrk="1" fontAlgn="auto" hangingPunct="1">
              <a:lnSpc>
                <a:spcPct val="80000"/>
              </a:lnSpc>
              <a:spcBef>
                <a:spcPct val="90000"/>
              </a:spcBef>
              <a:spcAft>
                <a:spcPts val="0"/>
              </a:spcAft>
              <a:buFont typeface="Wingdings" pitchFamily="2" charset="2"/>
              <a:buChar char="ü"/>
              <a:defRPr/>
            </a:pPr>
            <a:r>
              <a:rPr lang="pt-BR" sz="1800" dirty="0" smtClean="0">
                <a:latin typeface="Verdana" pitchFamily="34" charset="0"/>
              </a:rPr>
              <a:t>reduzir </a:t>
            </a:r>
            <a:r>
              <a:rPr lang="pt-BR" sz="1800" dirty="0">
                <a:latin typeface="Verdana" pitchFamily="34" charset="0"/>
              </a:rPr>
              <a:t>a taxa de mortalidade prematura (&lt;70 anos) por DCNT em 2% ao ano;</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reduzir </a:t>
            </a:r>
            <a:r>
              <a:rPr lang="pt-BR" sz="1800" b="1" dirty="0">
                <a:solidFill>
                  <a:srgbClr val="0070C0"/>
                </a:solidFill>
                <a:latin typeface="Verdana" pitchFamily="34" charset="0"/>
              </a:rPr>
              <a:t>a prevalência de obesidade em crianças;</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reduzir </a:t>
            </a:r>
            <a:r>
              <a:rPr lang="pt-BR" sz="1800" b="1" dirty="0">
                <a:solidFill>
                  <a:srgbClr val="0070C0"/>
                </a:solidFill>
                <a:latin typeface="Verdana" pitchFamily="34" charset="0"/>
              </a:rPr>
              <a:t>a prevalência de obesidade em adolescentes;</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deter </a:t>
            </a:r>
            <a:r>
              <a:rPr lang="pt-BR" sz="1800" b="1" dirty="0">
                <a:solidFill>
                  <a:srgbClr val="0070C0"/>
                </a:solidFill>
                <a:latin typeface="Verdana" pitchFamily="34" charset="0"/>
              </a:rPr>
              <a:t>o crescimento da obesidade em adultos;</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reduzir </a:t>
            </a:r>
            <a:r>
              <a:rPr lang="pt-BR" sz="1800" b="1" dirty="0">
                <a:solidFill>
                  <a:srgbClr val="0070C0"/>
                </a:solidFill>
                <a:latin typeface="Verdana" pitchFamily="34" charset="0"/>
              </a:rPr>
              <a:t>as prevalências de consumo nocivo de álcool;</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aumentar </a:t>
            </a:r>
            <a:r>
              <a:rPr lang="pt-BR" sz="1800" b="1" dirty="0">
                <a:solidFill>
                  <a:srgbClr val="0070C0"/>
                </a:solidFill>
                <a:latin typeface="Verdana" pitchFamily="34" charset="0"/>
              </a:rPr>
              <a:t>a prevalência de atividade física no lazer;</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aumentar </a:t>
            </a:r>
            <a:r>
              <a:rPr lang="pt-BR" sz="1800" b="1" dirty="0">
                <a:solidFill>
                  <a:srgbClr val="0070C0"/>
                </a:solidFill>
                <a:latin typeface="Verdana" pitchFamily="34" charset="0"/>
              </a:rPr>
              <a:t>o consumo de frutas e hortaliças;</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reduzir </a:t>
            </a:r>
            <a:r>
              <a:rPr lang="pt-BR" sz="1800" b="1" dirty="0">
                <a:solidFill>
                  <a:srgbClr val="0070C0"/>
                </a:solidFill>
                <a:latin typeface="Verdana" pitchFamily="34" charset="0"/>
              </a:rPr>
              <a:t>o consumo médio de sal;</a:t>
            </a:r>
          </a:p>
          <a:p>
            <a:pPr marL="365760" indent="-256032" eaLnBrk="1" fontAlgn="auto" hangingPunct="1">
              <a:lnSpc>
                <a:spcPct val="80000"/>
              </a:lnSpc>
              <a:spcBef>
                <a:spcPct val="90000"/>
              </a:spcBef>
              <a:spcAft>
                <a:spcPts val="0"/>
              </a:spcAft>
              <a:buFont typeface="Wingdings" pitchFamily="2" charset="2"/>
              <a:buChar char="ü"/>
              <a:defRPr/>
            </a:pPr>
            <a:r>
              <a:rPr lang="pt-BR" sz="1800" b="1" dirty="0" smtClean="0">
                <a:solidFill>
                  <a:srgbClr val="0070C0"/>
                </a:solidFill>
                <a:latin typeface="Verdana" pitchFamily="34" charset="0"/>
              </a:rPr>
              <a:t>reduzir </a:t>
            </a:r>
            <a:r>
              <a:rPr lang="pt-BR" sz="1800" b="1" dirty="0">
                <a:solidFill>
                  <a:srgbClr val="0070C0"/>
                </a:solidFill>
                <a:latin typeface="Verdana" pitchFamily="34" charset="0"/>
              </a:rPr>
              <a:t>a prevalência de tabagismo;</a:t>
            </a:r>
          </a:p>
          <a:p>
            <a:pPr marL="365760" indent="-256032" eaLnBrk="1" fontAlgn="auto" hangingPunct="1">
              <a:lnSpc>
                <a:spcPct val="80000"/>
              </a:lnSpc>
              <a:spcBef>
                <a:spcPct val="90000"/>
              </a:spcBef>
              <a:spcAft>
                <a:spcPts val="0"/>
              </a:spcAft>
              <a:buFont typeface="Wingdings" pitchFamily="2" charset="2"/>
              <a:buChar char="ü"/>
              <a:defRPr/>
            </a:pPr>
            <a:r>
              <a:rPr lang="pt-BR" sz="1800" dirty="0" smtClean="0">
                <a:latin typeface="Verdana" pitchFamily="34" charset="0"/>
              </a:rPr>
              <a:t>aumentar </a:t>
            </a:r>
            <a:r>
              <a:rPr lang="pt-BR" sz="1800" dirty="0">
                <a:latin typeface="Verdana" pitchFamily="34" charset="0"/>
              </a:rPr>
              <a:t>a cobertura de mamografia em mulheres entre 50 e 69 anos;</a:t>
            </a:r>
          </a:p>
          <a:p>
            <a:pPr marL="365760" indent="-256032" eaLnBrk="1" fontAlgn="auto" hangingPunct="1">
              <a:lnSpc>
                <a:spcPct val="80000"/>
              </a:lnSpc>
              <a:spcBef>
                <a:spcPct val="90000"/>
              </a:spcBef>
              <a:spcAft>
                <a:spcPts val="0"/>
              </a:spcAft>
              <a:buFont typeface="Wingdings" pitchFamily="2" charset="2"/>
              <a:buChar char="ü"/>
              <a:defRPr/>
            </a:pPr>
            <a:r>
              <a:rPr lang="pt-BR" sz="1800" dirty="0" smtClean="0">
                <a:latin typeface="Verdana" pitchFamily="34" charset="0"/>
              </a:rPr>
              <a:t>aumentar </a:t>
            </a:r>
            <a:r>
              <a:rPr lang="pt-BR" sz="1800" dirty="0">
                <a:latin typeface="Verdana" pitchFamily="34" charset="0"/>
              </a:rPr>
              <a:t>a cobertura de exame preventivo de câncer de colo uterino em mulheres de 25 a 64 anos;</a:t>
            </a:r>
          </a:p>
          <a:p>
            <a:pPr marL="365760" indent="-256032" eaLnBrk="1" fontAlgn="auto" hangingPunct="1">
              <a:lnSpc>
                <a:spcPct val="80000"/>
              </a:lnSpc>
              <a:spcBef>
                <a:spcPct val="90000"/>
              </a:spcBef>
              <a:spcAft>
                <a:spcPts val="0"/>
              </a:spcAft>
              <a:buFont typeface="Wingdings" pitchFamily="2" charset="2"/>
              <a:buChar char="ü"/>
              <a:defRPr/>
            </a:pPr>
            <a:r>
              <a:rPr lang="pt-BR" sz="1800" dirty="0" smtClean="0">
                <a:latin typeface="Verdana" pitchFamily="34" charset="0"/>
              </a:rPr>
              <a:t>tratar </a:t>
            </a:r>
            <a:r>
              <a:rPr lang="pt-BR" sz="1800" dirty="0">
                <a:latin typeface="Verdana" pitchFamily="34" charset="0"/>
              </a:rPr>
              <a:t>100% das mulheres com diagnóstico de lesões precursoras de câncer.</a:t>
            </a:r>
          </a:p>
        </p:txBody>
      </p:sp>
      <p:sp>
        <p:nvSpPr>
          <p:cNvPr id="22530" name="Rectangle 2"/>
          <p:cNvSpPr>
            <a:spLocks noGrp="1" noChangeArrowheads="1"/>
          </p:cNvSpPr>
          <p:nvPr>
            <p:ph type="title"/>
          </p:nvPr>
        </p:nvSpPr>
        <p:spPr>
          <a:xfrm>
            <a:off x="611188" y="188913"/>
            <a:ext cx="7923212" cy="1143000"/>
          </a:xfrm>
        </p:spPr>
        <p:txBody>
          <a:bodyPr>
            <a:noAutofit/>
          </a:bodyPr>
          <a:lstStyle/>
          <a:p>
            <a:pPr algn="ctr"/>
            <a:r>
              <a:rPr lang="pt-BR" sz="1800" dirty="0" smtClean="0">
                <a:latin typeface="Verdana" panose="020B0604030504040204" pitchFamily="34" charset="0"/>
                <a:ea typeface="Verdana" panose="020B0604030504040204" pitchFamily="34" charset="0"/>
                <a:cs typeface="Verdana" panose="020B0604030504040204" pitchFamily="34" charset="0"/>
              </a:rPr>
              <a:t>PLANO DE AÇÕES ESTRATÉGICAS PARA O ENFRENTAMENTO DAS DCNT NO BRASIL2011-2022 </a:t>
            </a:r>
            <a:br>
              <a:rPr lang="pt-BR" sz="1800" dirty="0" smtClean="0">
                <a:latin typeface="Verdana" panose="020B0604030504040204" pitchFamily="34" charset="0"/>
                <a:ea typeface="Verdana" panose="020B0604030504040204" pitchFamily="34" charset="0"/>
                <a:cs typeface="Verdana" panose="020B0604030504040204" pitchFamily="34" charset="0"/>
              </a:rPr>
            </a:br>
            <a:r>
              <a:rPr lang="pt-BR" sz="1800" dirty="0" smtClean="0">
                <a:latin typeface="Verdana" panose="020B0604030504040204" pitchFamily="34" charset="0"/>
                <a:ea typeface="Verdana" panose="020B0604030504040204" pitchFamily="34" charset="0"/>
                <a:cs typeface="Verdana" panose="020B0604030504040204" pitchFamily="34" charset="0"/>
              </a:rPr>
              <a:t>(Ministério da Saúde)</a:t>
            </a:r>
            <a:endParaRPr lang="pt-BR"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Retângulo 3"/>
          <p:cNvSpPr/>
          <p:nvPr/>
        </p:nvSpPr>
        <p:spPr>
          <a:xfrm>
            <a:off x="3134020" y="6428847"/>
            <a:ext cx="5908380" cy="400110"/>
          </a:xfrm>
          <a:prstGeom prst="rect">
            <a:avLst/>
          </a:prstGeom>
        </p:spPr>
        <p:txBody>
          <a:bodyPr wrap="square">
            <a:spAutoFit/>
          </a:bodyPr>
          <a:lstStyle/>
          <a:p>
            <a:pPr algn="r"/>
            <a:r>
              <a:rPr lang="pt-BR" sz="1000" dirty="0" smtClean="0"/>
              <a:t>PLANO DE AÇÕES ESTRATÉGICAS PARA O ENFRENTAMENTO DAS DOENÇAS CRÔNICAS NÃO TRANSMISSÍVEIS (DCNT) NO BRASIL, 2011-2022 </a:t>
            </a:r>
            <a:endParaRPr lang="pt-BR" sz="1000" dirty="0"/>
          </a:p>
        </p:txBody>
      </p:sp>
    </p:spTree>
    <p:extLst>
      <p:ext uri="{BB962C8B-B14F-4D97-AF65-F5344CB8AC3E}">
        <p14:creationId xmlns:p14="http://schemas.microsoft.com/office/powerpoint/2010/main" val="216874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4213" y="334963"/>
            <a:ext cx="7772400" cy="790575"/>
          </a:xfrm>
        </p:spPr>
        <p:txBody>
          <a:bodyPr/>
          <a:lstStyle/>
          <a:p>
            <a:pPr algn="ctr" eaLnBrk="1" fontAlgn="auto" hangingPunct="1">
              <a:spcAft>
                <a:spcPts val="0"/>
              </a:spcAft>
              <a:defRPr/>
            </a:pPr>
            <a:r>
              <a:rPr lang="pt-BR" sz="2400">
                <a:effectLst>
                  <a:outerShdw blurRad="38100" dist="38100" dir="2700000" algn="tl">
                    <a:srgbClr val="C0C0C0"/>
                  </a:outerShdw>
                </a:effectLst>
                <a:latin typeface="Verdana" pitchFamily="34" charset="0"/>
              </a:rPr>
              <a:t>“NEXO CAUSAL”</a:t>
            </a:r>
          </a:p>
        </p:txBody>
      </p:sp>
      <p:sp>
        <p:nvSpPr>
          <p:cNvPr id="24579" name="Rectangle 4"/>
          <p:cNvSpPr>
            <a:spLocks noGrp="1" noChangeArrowheads="1"/>
          </p:cNvSpPr>
          <p:nvPr>
            <p:ph type="body" sz="half" idx="2"/>
          </p:nvPr>
        </p:nvSpPr>
        <p:spPr>
          <a:xfrm>
            <a:off x="5219700" y="2852738"/>
            <a:ext cx="2995613" cy="1800225"/>
          </a:xfrm>
          <a:solidFill>
            <a:schemeClr val="accent1"/>
          </a:solidFill>
          <a:ln>
            <a:solidFill>
              <a:schemeClr val="tx1"/>
            </a:solidFill>
            <a:miter lim="800000"/>
            <a:headEnd/>
            <a:tailEnd/>
          </a:ln>
        </p:spPr>
        <p:txBody>
          <a:bodyPr/>
          <a:lstStyle/>
          <a:p>
            <a:pPr eaLnBrk="1" hangingPunct="1">
              <a:buFont typeface="Wingdings" panose="05000000000000000000" pitchFamily="2" charset="2"/>
              <a:buNone/>
            </a:pPr>
            <a:endParaRPr lang="pt-BR" altLang="pt-BR" sz="3600" smtClean="0">
              <a:latin typeface="Arial Unicode MS" panose="020B0604020202020204" pitchFamily="34" charset="-128"/>
            </a:endParaRPr>
          </a:p>
          <a:p>
            <a:pPr algn="ctr" eaLnBrk="1" hangingPunct="1">
              <a:buFont typeface="Wingdings" panose="05000000000000000000" pitchFamily="2" charset="2"/>
              <a:buNone/>
            </a:pPr>
            <a:r>
              <a:rPr lang="pt-BR" altLang="pt-BR" sz="2000" smtClean="0">
                <a:latin typeface="Verdana" panose="020B0604030504040204" pitchFamily="34" charset="0"/>
              </a:rPr>
              <a:t>“EFEITO”</a:t>
            </a:r>
          </a:p>
        </p:txBody>
      </p:sp>
      <p:sp>
        <p:nvSpPr>
          <p:cNvPr id="24580" name="Rectangle 3"/>
          <p:cNvSpPr>
            <a:spLocks noChangeArrowheads="1"/>
          </p:cNvSpPr>
          <p:nvPr/>
        </p:nvSpPr>
        <p:spPr bwMode="auto">
          <a:xfrm>
            <a:off x="936625" y="2852738"/>
            <a:ext cx="3059113" cy="179546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a:latin typeface="Comic Sans MS" panose="030F0702030302020204" pitchFamily="66" charset="0"/>
            </a:endParaRPr>
          </a:p>
        </p:txBody>
      </p:sp>
      <p:sp>
        <p:nvSpPr>
          <p:cNvPr id="24581" name="Text Box 5"/>
          <p:cNvSpPr txBox="1">
            <a:spLocks noChangeArrowheads="1"/>
          </p:cNvSpPr>
          <p:nvPr/>
        </p:nvSpPr>
        <p:spPr bwMode="auto">
          <a:xfrm>
            <a:off x="1081088" y="3463925"/>
            <a:ext cx="269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 </a:t>
            </a:r>
          </a:p>
        </p:txBody>
      </p:sp>
      <p:sp>
        <p:nvSpPr>
          <p:cNvPr id="24582" name="AutoShape 6"/>
          <p:cNvSpPr>
            <a:spLocks noChangeArrowheads="1"/>
          </p:cNvSpPr>
          <p:nvPr/>
        </p:nvSpPr>
        <p:spPr bwMode="auto">
          <a:xfrm>
            <a:off x="4000500" y="3505200"/>
            <a:ext cx="1219200" cy="485775"/>
          </a:xfrm>
          <a:prstGeom prst="rightArrow">
            <a:avLst>
              <a:gd name="adj1" fmla="val 50000"/>
              <a:gd name="adj2" fmla="val 62745"/>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Tree>
    <p:extLst>
      <p:ext uri="{BB962C8B-B14F-4D97-AF65-F5344CB8AC3E}">
        <p14:creationId xmlns:p14="http://schemas.microsoft.com/office/powerpoint/2010/main" val="331174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flipV="1">
            <a:off x="5105400" y="1676400"/>
            <a:ext cx="3048000" cy="8382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a:latin typeface="Comic Sans MS" panose="030F0702030302020204" pitchFamily="66" charset="0"/>
            </a:endParaRPr>
          </a:p>
        </p:txBody>
      </p:sp>
      <p:sp>
        <p:nvSpPr>
          <p:cNvPr id="25603" name="Text Box 4"/>
          <p:cNvSpPr txBox="1">
            <a:spLocks noChangeArrowheads="1"/>
          </p:cNvSpPr>
          <p:nvPr/>
        </p:nvSpPr>
        <p:spPr bwMode="auto">
          <a:xfrm>
            <a:off x="5181600" y="18288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“EFEITO” 1</a:t>
            </a:r>
            <a:r>
              <a:rPr lang="pt-BR" altLang="pt-BR" sz="2800">
                <a:latin typeface="Verdana" panose="020B0604030504040204" pitchFamily="34" charset="0"/>
              </a:rPr>
              <a:t> </a:t>
            </a:r>
          </a:p>
        </p:txBody>
      </p:sp>
      <p:sp>
        <p:nvSpPr>
          <p:cNvPr id="25604" name="Rectangle 5"/>
          <p:cNvSpPr>
            <a:spLocks noChangeArrowheads="1"/>
          </p:cNvSpPr>
          <p:nvPr/>
        </p:nvSpPr>
        <p:spPr bwMode="auto">
          <a:xfrm>
            <a:off x="5105400" y="2895600"/>
            <a:ext cx="30480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“EFEITO” 2</a:t>
            </a:r>
          </a:p>
        </p:txBody>
      </p:sp>
      <p:sp>
        <p:nvSpPr>
          <p:cNvPr id="25605" name="Rectangle 6"/>
          <p:cNvSpPr>
            <a:spLocks noChangeArrowheads="1"/>
          </p:cNvSpPr>
          <p:nvPr/>
        </p:nvSpPr>
        <p:spPr bwMode="auto">
          <a:xfrm flipV="1">
            <a:off x="5181600" y="4038600"/>
            <a:ext cx="2971800" cy="7620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“EFEITO” 3</a:t>
            </a:r>
          </a:p>
        </p:txBody>
      </p:sp>
      <p:sp>
        <p:nvSpPr>
          <p:cNvPr id="25606" name="Rectangle 7"/>
          <p:cNvSpPr>
            <a:spLocks noChangeArrowheads="1"/>
          </p:cNvSpPr>
          <p:nvPr/>
        </p:nvSpPr>
        <p:spPr bwMode="auto">
          <a:xfrm>
            <a:off x="5181600" y="5181600"/>
            <a:ext cx="29718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“EFEITO” 4</a:t>
            </a:r>
          </a:p>
        </p:txBody>
      </p:sp>
      <p:sp>
        <p:nvSpPr>
          <p:cNvPr id="25607" name="Rectangle 8"/>
          <p:cNvSpPr>
            <a:spLocks noChangeArrowheads="1"/>
          </p:cNvSpPr>
          <p:nvPr/>
        </p:nvSpPr>
        <p:spPr bwMode="auto">
          <a:xfrm>
            <a:off x="609600" y="2895600"/>
            <a:ext cx="2895600" cy="1600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a:t>
            </a:r>
          </a:p>
        </p:txBody>
      </p:sp>
      <p:sp>
        <p:nvSpPr>
          <p:cNvPr id="25608" name="AutoShape 9"/>
          <p:cNvSpPr>
            <a:spLocks noChangeArrowheads="1"/>
          </p:cNvSpPr>
          <p:nvPr/>
        </p:nvSpPr>
        <p:spPr bwMode="auto">
          <a:xfrm rot="-1485109">
            <a:off x="3848100" y="2281238"/>
            <a:ext cx="1143000" cy="434975"/>
          </a:xfrm>
          <a:prstGeom prst="rightArrow">
            <a:avLst>
              <a:gd name="adj1" fmla="val 50000"/>
              <a:gd name="adj2" fmla="val 65693"/>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25609" name="AutoShape 10"/>
          <p:cNvSpPr>
            <a:spLocks noChangeArrowheads="1"/>
          </p:cNvSpPr>
          <p:nvPr/>
        </p:nvSpPr>
        <p:spPr bwMode="auto">
          <a:xfrm rot="-972201">
            <a:off x="3733800" y="3276600"/>
            <a:ext cx="1143000" cy="485775"/>
          </a:xfrm>
          <a:prstGeom prst="rightArrow">
            <a:avLst>
              <a:gd name="adj1" fmla="val 50000"/>
              <a:gd name="adj2" fmla="val 58824"/>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25610" name="AutoShape 11"/>
          <p:cNvSpPr>
            <a:spLocks noChangeArrowheads="1"/>
          </p:cNvSpPr>
          <p:nvPr/>
        </p:nvSpPr>
        <p:spPr bwMode="auto">
          <a:xfrm rot="900186">
            <a:off x="3811588" y="4130675"/>
            <a:ext cx="1219200" cy="523875"/>
          </a:xfrm>
          <a:prstGeom prst="rightArrow">
            <a:avLst>
              <a:gd name="adj1" fmla="val 50000"/>
              <a:gd name="adj2" fmla="val 58182"/>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25611" name="AutoShape 12"/>
          <p:cNvSpPr>
            <a:spLocks noChangeArrowheads="1"/>
          </p:cNvSpPr>
          <p:nvPr/>
        </p:nvSpPr>
        <p:spPr bwMode="auto">
          <a:xfrm rot="1895137">
            <a:off x="3743325" y="5103813"/>
            <a:ext cx="1285875" cy="428625"/>
          </a:xfrm>
          <a:prstGeom prst="rightArrow">
            <a:avLst>
              <a:gd name="adj1" fmla="val 50000"/>
              <a:gd name="adj2" fmla="val 75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56333" name="Rectangle 13"/>
          <p:cNvSpPr>
            <a:spLocks noGrp="1" noChangeArrowheads="1"/>
          </p:cNvSpPr>
          <p:nvPr>
            <p:ph type="title"/>
          </p:nvPr>
        </p:nvSpPr>
        <p:spPr>
          <a:xfrm>
            <a:off x="684213" y="333375"/>
            <a:ext cx="7772400" cy="638175"/>
          </a:xfrm>
        </p:spPr>
        <p:txBody>
          <a:bodyPr/>
          <a:lstStyle/>
          <a:p>
            <a:pPr algn="ctr" eaLnBrk="1" fontAlgn="auto" hangingPunct="1">
              <a:spcAft>
                <a:spcPts val="0"/>
              </a:spcAft>
              <a:defRPr/>
            </a:pPr>
            <a:r>
              <a:rPr lang="pt-BR" sz="2800">
                <a:effectLst>
                  <a:outerShdw blurRad="38100" dist="38100" dir="2700000" algn="tl">
                    <a:srgbClr val="C0C0C0"/>
                  </a:outerShdw>
                </a:effectLst>
                <a:latin typeface="Verdana" pitchFamily="34" charset="0"/>
              </a:rPr>
              <a:t>“CAUSA DE DOENÇAS”</a:t>
            </a:r>
          </a:p>
        </p:txBody>
      </p:sp>
    </p:spTree>
    <p:extLst>
      <p:ext uri="{BB962C8B-B14F-4D97-AF65-F5344CB8AC3E}">
        <p14:creationId xmlns:p14="http://schemas.microsoft.com/office/powerpoint/2010/main" val="252339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descr="Rectangle: Click to edit Master text styles&#10;Second level&#10;Third level&#10;Fourth level&#10;Fifth level"/>
          <p:cNvSpPr>
            <a:spLocks noGrp="1" noChangeArrowheads="1"/>
          </p:cNvSpPr>
          <p:nvPr>
            <p:ph idx="1"/>
          </p:nvPr>
        </p:nvSpPr>
        <p:spPr>
          <a:xfrm>
            <a:off x="1392237" y="2409710"/>
            <a:ext cx="6408737" cy="2594552"/>
          </a:xfrm>
          <a:ln w="38100">
            <a:solidFill>
              <a:srgbClr val="C00000"/>
            </a:solidFill>
          </a:ln>
        </p:spPr>
        <p:txBody>
          <a:bodyPr/>
          <a:lstStyle/>
          <a:p>
            <a:pPr eaLnBrk="1" hangingPunct="1">
              <a:spcBef>
                <a:spcPct val="60000"/>
              </a:spcBef>
              <a:buFont typeface="Wingdings" panose="05000000000000000000" pitchFamily="2" charset="2"/>
              <a:buChar char="ü"/>
            </a:pPr>
            <a:r>
              <a:rPr lang="pt-BR" altLang="pt-BR" sz="2000" dirty="0" smtClean="0">
                <a:latin typeface="Verdana" panose="020B0604030504040204" pitchFamily="34" charset="0"/>
              </a:rPr>
              <a:t>Neoplasia Maligna do Estômago</a:t>
            </a:r>
          </a:p>
          <a:p>
            <a:pPr eaLnBrk="1" hangingPunct="1">
              <a:spcBef>
                <a:spcPct val="60000"/>
              </a:spcBef>
              <a:buFont typeface="Wingdings" panose="05000000000000000000" pitchFamily="2" charset="2"/>
              <a:buChar char="ü"/>
            </a:pPr>
            <a:r>
              <a:rPr lang="pt-BR" altLang="pt-BR" sz="2000" dirty="0" smtClean="0">
                <a:latin typeface="Verdana" panose="020B0604030504040204" pitchFamily="34" charset="0"/>
              </a:rPr>
              <a:t>Neoplasia Maligna da Laringe</a:t>
            </a:r>
          </a:p>
          <a:p>
            <a:pPr eaLnBrk="1" hangingPunct="1">
              <a:spcBef>
                <a:spcPct val="60000"/>
              </a:spcBef>
              <a:buFont typeface="Wingdings" panose="05000000000000000000" pitchFamily="2" charset="2"/>
              <a:buChar char="ü"/>
            </a:pPr>
            <a:r>
              <a:rPr lang="pt-BR" altLang="pt-BR" sz="2000" dirty="0" smtClean="0">
                <a:latin typeface="Verdana" panose="020B0604030504040204" pitchFamily="34" charset="0"/>
              </a:rPr>
              <a:t>Neoplasia Maligna dos Brônquios e do Pulmão</a:t>
            </a:r>
          </a:p>
          <a:p>
            <a:pPr eaLnBrk="1" hangingPunct="1">
              <a:spcBef>
                <a:spcPct val="60000"/>
              </a:spcBef>
              <a:buFont typeface="Wingdings" panose="05000000000000000000" pitchFamily="2" charset="2"/>
              <a:buChar char="ü"/>
            </a:pPr>
            <a:r>
              <a:rPr lang="pt-BR" altLang="pt-BR" sz="2000" dirty="0" smtClean="0">
                <a:latin typeface="Verdana" panose="020B0604030504040204" pitchFamily="34" charset="0"/>
              </a:rPr>
              <a:t>Doenças Pulmonares Obstrutivas Crônicas</a:t>
            </a:r>
          </a:p>
          <a:p>
            <a:pPr eaLnBrk="1" hangingPunct="1">
              <a:spcBef>
                <a:spcPct val="60000"/>
              </a:spcBef>
              <a:buFont typeface="Wingdings" panose="05000000000000000000" pitchFamily="2" charset="2"/>
              <a:buChar char="ü"/>
            </a:pPr>
            <a:r>
              <a:rPr lang="pt-BR" altLang="pt-BR" sz="2000" dirty="0" smtClean="0">
                <a:latin typeface="Verdana" panose="020B0604030504040204" pitchFamily="34" charset="0"/>
              </a:rPr>
              <a:t>Acidente Vascular Cerebral </a:t>
            </a:r>
          </a:p>
        </p:txBody>
      </p:sp>
      <p:sp>
        <p:nvSpPr>
          <p:cNvPr id="61442" name="Rectangle 2"/>
          <p:cNvSpPr>
            <a:spLocks noGrp="1" noChangeArrowheads="1"/>
          </p:cNvSpPr>
          <p:nvPr>
            <p:ph type="title"/>
          </p:nvPr>
        </p:nvSpPr>
        <p:spPr>
          <a:xfrm>
            <a:off x="949325" y="231775"/>
            <a:ext cx="7294563" cy="1190625"/>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rPr>
              <a:t>UMA “CAUSA” VÁRIOS “EFEITOS”</a:t>
            </a:r>
            <a:br>
              <a:rPr lang="pt-BR" sz="2400" dirty="0">
                <a:effectLst>
                  <a:outerShdw blurRad="38100" dist="38100" dir="2700000" algn="tl">
                    <a:srgbClr val="C0C0C0"/>
                  </a:outerShdw>
                </a:effectLst>
              </a:rPr>
            </a:br>
            <a:r>
              <a:rPr lang="pt-BR" sz="2800" u="sng" dirty="0" smtClean="0">
                <a:solidFill>
                  <a:srgbClr val="C00000"/>
                </a:solidFill>
                <a:effectLst>
                  <a:outerShdw blurRad="38100" dist="38100" dir="2700000" algn="tl">
                    <a:srgbClr val="C0C0C0"/>
                  </a:outerShdw>
                </a:effectLst>
              </a:rPr>
              <a:t>Tabaco</a:t>
            </a:r>
            <a:endParaRPr lang="pt-BR" sz="2800" u="sng" dirty="0">
              <a:solidFill>
                <a:srgbClr val="C00000"/>
              </a:solidFill>
              <a:effectLst>
                <a:outerShdw blurRad="38100" dist="38100" dir="2700000" algn="tl">
                  <a:srgbClr val="C0C0C0"/>
                </a:outerShdw>
              </a:effectLst>
            </a:endParaRPr>
          </a:p>
        </p:txBody>
      </p:sp>
      <p:sp>
        <p:nvSpPr>
          <p:cNvPr id="2" name="Seta para baixo 1"/>
          <p:cNvSpPr/>
          <p:nvPr/>
        </p:nvSpPr>
        <p:spPr>
          <a:xfrm>
            <a:off x="4354289" y="1422400"/>
            <a:ext cx="484632" cy="805411"/>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7742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687388" y="476250"/>
            <a:ext cx="7772400" cy="542925"/>
          </a:xfrm>
        </p:spPr>
        <p:txBody>
          <a:bodyPr/>
          <a:lstStyle/>
          <a:p>
            <a:pPr algn="ctr" eaLnBrk="1" fontAlgn="auto" hangingPunct="1">
              <a:spcAft>
                <a:spcPts val="0"/>
              </a:spcAft>
              <a:defRPr/>
            </a:pPr>
            <a:r>
              <a:rPr lang="pt-BR" sz="2400">
                <a:effectLst>
                  <a:outerShdw blurRad="38100" dist="38100" dir="2700000" algn="tl">
                    <a:srgbClr val="C0C0C0"/>
                  </a:outerShdw>
                </a:effectLst>
                <a:latin typeface="Verdana" pitchFamily="34" charset="0"/>
              </a:rPr>
              <a:t>“CAUSAS DE DOENÇA”</a:t>
            </a:r>
          </a:p>
        </p:txBody>
      </p:sp>
      <p:sp>
        <p:nvSpPr>
          <p:cNvPr id="27651" name="Rectangle 1028"/>
          <p:cNvSpPr>
            <a:spLocks noGrp="1" noChangeArrowheads="1"/>
          </p:cNvSpPr>
          <p:nvPr>
            <p:ph type="body" sz="half" idx="2"/>
          </p:nvPr>
        </p:nvSpPr>
        <p:spPr>
          <a:xfrm>
            <a:off x="5468938" y="2981325"/>
            <a:ext cx="2774950" cy="1600200"/>
          </a:xfrm>
          <a:solidFill>
            <a:schemeClr val="accent1"/>
          </a:solidFill>
          <a:ln>
            <a:solidFill>
              <a:schemeClr val="tx1"/>
            </a:solidFill>
            <a:miter lim="800000"/>
            <a:headEnd/>
            <a:tailEnd/>
          </a:ln>
        </p:spPr>
        <p:txBody>
          <a:bodyPr/>
          <a:lstStyle/>
          <a:p>
            <a:pPr eaLnBrk="1" hangingPunct="1">
              <a:buFont typeface="Wingdings" panose="05000000000000000000" pitchFamily="2" charset="2"/>
              <a:buNone/>
            </a:pPr>
            <a:endParaRPr lang="pt-BR" altLang="pt-BR" sz="3600" smtClean="0">
              <a:latin typeface="Arial Unicode MS" panose="020B0604020202020204" pitchFamily="34" charset="-128"/>
            </a:endParaRPr>
          </a:p>
          <a:p>
            <a:pPr algn="ctr" eaLnBrk="1" hangingPunct="1">
              <a:buFont typeface="Wingdings" panose="05000000000000000000" pitchFamily="2" charset="2"/>
              <a:buNone/>
            </a:pPr>
            <a:r>
              <a:rPr lang="pt-BR" altLang="pt-BR" sz="2000" smtClean="0">
                <a:latin typeface="Verdana" panose="020B0604030504040204" pitchFamily="34" charset="0"/>
              </a:rPr>
              <a:t>“EFEITO”</a:t>
            </a:r>
          </a:p>
        </p:txBody>
      </p:sp>
      <p:sp>
        <p:nvSpPr>
          <p:cNvPr id="27652" name="Rectangle 1027"/>
          <p:cNvSpPr>
            <a:spLocks noChangeArrowheads="1"/>
          </p:cNvSpPr>
          <p:nvPr/>
        </p:nvSpPr>
        <p:spPr bwMode="auto">
          <a:xfrm flipV="1">
            <a:off x="755650" y="1700213"/>
            <a:ext cx="3124200" cy="8382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a:latin typeface="Comic Sans MS" panose="030F0702030302020204" pitchFamily="66" charset="0"/>
            </a:endParaRPr>
          </a:p>
        </p:txBody>
      </p:sp>
      <p:sp>
        <p:nvSpPr>
          <p:cNvPr id="27653" name="Text Box 1029"/>
          <p:cNvSpPr txBox="1">
            <a:spLocks noChangeArrowheads="1"/>
          </p:cNvSpPr>
          <p:nvPr/>
        </p:nvSpPr>
        <p:spPr bwMode="auto">
          <a:xfrm>
            <a:off x="609600" y="18288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 1 </a:t>
            </a:r>
          </a:p>
        </p:txBody>
      </p:sp>
      <p:sp>
        <p:nvSpPr>
          <p:cNvPr id="27654" name="AutoShape 1030"/>
          <p:cNvSpPr>
            <a:spLocks noChangeArrowheads="1"/>
          </p:cNvSpPr>
          <p:nvPr/>
        </p:nvSpPr>
        <p:spPr bwMode="auto">
          <a:xfrm rot="439018">
            <a:off x="4000500" y="3025775"/>
            <a:ext cx="1219200" cy="485775"/>
          </a:xfrm>
          <a:prstGeom prst="rightArrow">
            <a:avLst>
              <a:gd name="adj1" fmla="val 50000"/>
              <a:gd name="adj2" fmla="val 62745"/>
            </a:avLst>
          </a:prstGeom>
          <a:solidFill>
            <a:schemeClr val="tx2"/>
          </a:solidFill>
          <a:ln w="9525">
            <a:solidFill>
              <a:schemeClr val="tx2"/>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a:solidFill>
                <a:schemeClr val="tx2"/>
              </a:solidFill>
            </a:endParaRPr>
          </a:p>
        </p:txBody>
      </p:sp>
      <p:sp>
        <p:nvSpPr>
          <p:cNvPr id="27655" name="Rectangle 1031"/>
          <p:cNvSpPr>
            <a:spLocks noChangeArrowheads="1"/>
          </p:cNvSpPr>
          <p:nvPr/>
        </p:nvSpPr>
        <p:spPr bwMode="auto">
          <a:xfrm>
            <a:off x="762000" y="2895600"/>
            <a:ext cx="31242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 2</a:t>
            </a:r>
          </a:p>
        </p:txBody>
      </p:sp>
      <p:sp>
        <p:nvSpPr>
          <p:cNvPr id="27656" name="Rectangle 1032"/>
          <p:cNvSpPr>
            <a:spLocks noChangeArrowheads="1"/>
          </p:cNvSpPr>
          <p:nvPr/>
        </p:nvSpPr>
        <p:spPr bwMode="auto">
          <a:xfrm flipV="1">
            <a:off x="762000" y="4038600"/>
            <a:ext cx="3124200" cy="7620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 3</a:t>
            </a:r>
          </a:p>
        </p:txBody>
      </p:sp>
      <p:sp>
        <p:nvSpPr>
          <p:cNvPr id="27657" name="Rectangle 1033"/>
          <p:cNvSpPr>
            <a:spLocks noChangeArrowheads="1"/>
          </p:cNvSpPr>
          <p:nvPr/>
        </p:nvSpPr>
        <p:spPr bwMode="auto">
          <a:xfrm>
            <a:off x="762000" y="5181600"/>
            <a:ext cx="31242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“CAUSA” 4</a:t>
            </a:r>
          </a:p>
        </p:txBody>
      </p:sp>
      <p:sp>
        <p:nvSpPr>
          <p:cNvPr id="27658" name="AutoShape 1034"/>
          <p:cNvSpPr>
            <a:spLocks noChangeArrowheads="1"/>
          </p:cNvSpPr>
          <p:nvPr/>
        </p:nvSpPr>
        <p:spPr bwMode="auto">
          <a:xfrm rot="21119164" flipV="1">
            <a:off x="3962400" y="4119563"/>
            <a:ext cx="1295400" cy="533400"/>
          </a:xfrm>
          <a:prstGeom prst="rightArrow">
            <a:avLst>
              <a:gd name="adj1" fmla="val 50000"/>
              <a:gd name="adj2" fmla="val 60714"/>
            </a:avLst>
          </a:prstGeom>
          <a:solidFill>
            <a:schemeClr val="tx2"/>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a:solidFill>
                <a:schemeClr val="tx2"/>
              </a:solidFill>
            </a:endParaRPr>
          </a:p>
        </p:txBody>
      </p:sp>
      <p:sp>
        <p:nvSpPr>
          <p:cNvPr id="27659" name="AutoShape 1035"/>
          <p:cNvSpPr>
            <a:spLocks noChangeArrowheads="1"/>
          </p:cNvSpPr>
          <p:nvPr/>
        </p:nvSpPr>
        <p:spPr bwMode="auto">
          <a:xfrm rot="1873128">
            <a:off x="3911600" y="2025650"/>
            <a:ext cx="1482725" cy="511175"/>
          </a:xfrm>
          <a:prstGeom prst="rightArrow">
            <a:avLst>
              <a:gd name="adj1" fmla="val 50000"/>
              <a:gd name="adj2" fmla="val 72516"/>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27660" name="AutoShape 1036"/>
          <p:cNvSpPr>
            <a:spLocks noChangeArrowheads="1"/>
          </p:cNvSpPr>
          <p:nvPr/>
        </p:nvSpPr>
        <p:spPr bwMode="auto">
          <a:xfrm rot="-1788637">
            <a:off x="4114800" y="5084763"/>
            <a:ext cx="1219200" cy="457200"/>
          </a:xfrm>
          <a:prstGeom prst="rightArrow">
            <a:avLst>
              <a:gd name="adj1" fmla="val 50000"/>
              <a:gd name="adj2" fmla="val 66667"/>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Tree>
    <p:extLst>
      <p:ext uri="{BB962C8B-B14F-4D97-AF65-F5344CB8AC3E}">
        <p14:creationId xmlns:p14="http://schemas.microsoft.com/office/powerpoint/2010/main" val="1733033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descr="Rectangle: Click to edit Master text styles&#10;Second level&#10;Third level&#10;Fourth level&#10;Fifth level"/>
          <p:cNvSpPr>
            <a:spLocks noGrp="1" noChangeArrowheads="1"/>
          </p:cNvSpPr>
          <p:nvPr>
            <p:ph idx="1"/>
          </p:nvPr>
        </p:nvSpPr>
        <p:spPr>
          <a:xfrm>
            <a:off x="483096" y="1674166"/>
            <a:ext cx="4662487" cy="4086225"/>
          </a:xfrm>
          <a:ln w="38100">
            <a:solidFill>
              <a:srgbClr val="C00000"/>
            </a:solidFill>
          </a:ln>
        </p:spPr>
        <p:txBody>
          <a:bodyPr>
            <a:normAutofit lnSpcReduction="10000"/>
          </a:bodyPr>
          <a:lstStyle/>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Tabagismo</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Consumo de bebidas alcoólicas</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Tabagismo passivo</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Infecção pelo HPV</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Comportamento sexual</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Exposições ocupacionais</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Higiene bucal</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Fatores genéticos</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Fatores nutricionais</a:t>
            </a:r>
          </a:p>
        </p:txBody>
      </p:sp>
      <p:sp>
        <p:nvSpPr>
          <p:cNvPr id="74754" name="Rectangle 2"/>
          <p:cNvSpPr>
            <a:spLocks noGrp="1" noChangeArrowheads="1"/>
          </p:cNvSpPr>
          <p:nvPr>
            <p:ph type="title"/>
          </p:nvPr>
        </p:nvSpPr>
        <p:spPr>
          <a:xfrm>
            <a:off x="323850" y="260350"/>
            <a:ext cx="8569325" cy="1069975"/>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VÁRIAS “CAUSAS” UM “EFEITO”</a:t>
            </a:r>
            <a:br>
              <a:rPr lang="pt-BR" sz="2400" dirty="0">
                <a:effectLst>
                  <a:outerShdw blurRad="38100" dist="38100" dir="2700000" algn="tl">
                    <a:srgbClr val="C0C0C0"/>
                  </a:outerShdw>
                </a:effectLst>
                <a:latin typeface="Verdana" pitchFamily="34" charset="0"/>
              </a:rPr>
            </a:br>
            <a:endParaRPr lang="pt-BR" sz="2400" dirty="0">
              <a:effectLst>
                <a:outerShdw blurRad="38100" dist="38100" dir="2700000" algn="tl">
                  <a:srgbClr val="C0C0C0"/>
                </a:outerShdw>
              </a:effectLst>
              <a:latin typeface="Verdana" pitchFamily="34" charset="0"/>
            </a:endParaRPr>
          </a:p>
        </p:txBody>
      </p:sp>
      <p:sp>
        <p:nvSpPr>
          <p:cNvPr id="2" name="Retângulo 1"/>
          <p:cNvSpPr/>
          <p:nvPr/>
        </p:nvSpPr>
        <p:spPr>
          <a:xfrm>
            <a:off x="4962698" y="3301779"/>
            <a:ext cx="4572000" cy="830997"/>
          </a:xfrm>
          <a:prstGeom prst="rect">
            <a:avLst/>
          </a:prstGeom>
        </p:spPr>
        <p:txBody>
          <a:bodyPr>
            <a:spAutoFit/>
          </a:bodyPr>
          <a:lstStyle/>
          <a:p>
            <a:pPr algn="ctr"/>
            <a:r>
              <a:rPr lang="pt-BR" sz="2400" dirty="0">
                <a:solidFill>
                  <a:srgbClr val="C00000"/>
                </a:solidFill>
                <a:effectLst>
                  <a:outerShdw blurRad="38100" dist="38100" dir="2700000" algn="tl">
                    <a:srgbClr val="C0C0C0"/>
                  </a:outerShdw>
                </a:effectLst>
                <a:latin typeface="Verdana" pitchFamily="34" charset="0"/>
              </a:rPr>
              <a:t>CÂNCER DE BOCA, </a:t>
            </a:r>
            <a:endParaRPr lang="pt-BR" sz="2400" dirty="0" smtClean="0">
              <a:solidFill>
                <a:srgbClr val="C00000"/>
              </a:solidFill>
              <a:effectLst>
                <a:outerShdw blurRad="38100" dist="38100" dir="2700000" algn="tl">
                  <a:srgbClr val="C0C0C0"/>
                </a:outerShdw>
              </a:effectLst>
              <a:latin typeface="Verdana" pitchFamily="34" charset="0"/>
            </a:endParaRPr>
          </a:p>
          <a:p>
            <a:pPr algn="ctr"/>
            <a:r>
              <a:rPr lang="pt-BR" sz="2400" dirty="0" smtClean="0">
                <a:solidFill>
                  <a:srgbClr val="C00000"/>
                </a:solidFill>
                <a:effectLst>
                  <a:outerShdw blurRad="38100" dist="38100" dir="2700000" algn="tl">
                    <a:srgbClr val="C0C0C0"/>
                  </a:outerShdw>
                </a:effectLst>
                <a:latin typeface="Verdana" pitchFamily="34" charset="0"/>
              </a:rPr>
              <a:t>FARINGE </a:t>
            </a:r>
            <a:r>
              <a:rPr lang="pt-BR" sz="2400" dirty="0">
                <a:solidFill>
                  <a:srgbClr val="C00000"/>
                </a:solidFill>
                <a:effectLst>
                  <a:outerShdw blurRad="38100" dist="38100" dir="2700000" algn="tl">
                    <a:srgbClr val="C0C0C0"/>
                  </a:outerShdw>
                </a:effectLst>
                <a:latin typeface="Verdana" pitchFamily="34" charset="0"/>
              </a:rPr>
              <a:t>E LARINGE</a:t>
            </a:r>
            <a:endParaRPr lang="pt-BR" sz="2400" dirty="0">
              <a:solidFill>
                <a:srgbClr val="C00000"/>
              </a:solidFill>
            </a:endParaRPr>
          </a:p>
        </p:txBody>
      </p:sp>
      <p:sp>
        <p:nvSpPr>
          <p:cNvPr id="3" name="Seta para a direita 2"/>
          <p:cNvSpPr/>
          <p:nvPr/>
        </p:nvSpPr>
        <p:spPr>
          <a:xfrm>
            <a:off x="4473494" y="3474961"/>
            <a:ext cx="978408" cy="484632"/>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55404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90688" y="188913"/>
            <a:ext cx="5761037" cy="1143000"/>
          </a:xfrm>
        </p:spPr>
        <p:txBody>
          <a:bodyPr>
            <a:normAutofit fontScale="90000"/>
          </a:bodyPr>
          <a:lstStyle/>
          <a:p>
            <a:pPr algn="ctr" eaLnBrk="1" fontAlgn="auto" hangingPunct="1">
              <a:lnSpc>
                <a:spcPct val="120000"/>
              </a:lnSpc>
              <a:spcAft>
                <a:spcPts val="0"/>
              </a:spcAft>
              <a:defRPr/>
            </a:pPr>
            <a:r>
              <a:rPr lang="pt-BR" sz="2400">
                <a:effectLst>
                  <a:outerShdw blurRad="38100" dist="38100" dir="2700000" algn="tl">
                    <a:srgbClr val="C0C0C0"/>
                  </a:outerShdw>
                </a:effectLst>
                <a:latin typeface="Verdana" pitchFamily="34" charset="0"/>
              </a:rPr>
              <a:t>FATORES DE RISCO PARA DOENÇAS NÃO TRANSMISSÍVEIS</a:t>
            </a:r>
            <a:endParaRPr lang="pt-BR" sz="2400">
              <a:latin typeface="Verdana" pitchFamily="34" charset="0"/>
            </a:endParaRPr>
          </a:p>
        </p:txBody>
      </p:sp>
      <p:graphicFrame>
        <p:nvGraphicFramePr>
          <p:cNvPr id="80963" name="Group 67"/>
          <p:cNvGraphicFramePr>
            <a:graphicFrameLocks noGrp="1"/>
          </p:cNvGraphicFramePr>
          <p:nvPr>
            <p:ph type="tbl" idx="1"/>
            <p:extLst>
              <p:ext uri="{D42A27DB-BD31-4B8C-83A1-F6EECF244321}">
                <p14:modId xmlns:p14="http://schemas.microsoft.com/office/powerpoint/2010/main" val="3914529709"/>
              </p:ext>
            </p:extLst>
          </p:nvPr>
        </p:nvGraphicFramePr>
        <p:xfrm>
          <a:off x="685800" y="1905000"/>
          <a:ext cx="7772400" cy="4370515"/>
        </p:xfrm>
        <a:graphic>
          <a:graphicData uri="http://schemas.openxmlformats.org/drawingml/2006/table">
            <a:tbl>
              <a:tblPr/>
              <a:tblGrid>
                <a:gridCol w="48768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tblGrid>
              <a:tr h="457162">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1" u="none" strike="noStrike" cap="none" normalizeH="0" baseline="0" dirty="0" smtClean="0">
                          <a:ln>
                            <a:noFill/>
                          </a:ln>
                          <a:solidFill>
                            <a:schemeClr val="tx1"/>
                          </a:solidFill>
                          <a:effectLst/>
                          <a:latin typeface="Verdana" pitchFamily="34" charset="0"/>
                        </a:rPr>
                        <a:t>FATORES DE RISCO</a:t>
                      </a: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1" u="none" strike="noStrike" cap="none" normalizeH="0" baseline="0" dirty="0" smtClean="0">
                          <a:ln>
                            <a:noFill/>
                          </a:ln>
                          <a:solidFill>
                            <a:schemeClr val="tx1"/>
                          </a:solidFill>
                          <a:effectLst/>
                          <a:latin typeface="Verdana" pitchFamily="34" charset="0"/>
                        </a:rPr>
                        <a:t>DOENÇAS</a:t>
                      </a: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1. História familiar </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2. Estresse/tipo personalidade</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3. Vida sedentária/falta de exercício</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a. Coronariana</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4. Dieta inadequada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b. Cerebrovascular</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5. Hipercolesterolemia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c. Câncer</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6. Obesidade</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d. Diabetes</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7. Hábito de fumar</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e. DPOC</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8. Consumo de álcool</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f. Cirrose hepática</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9. Hipertensão arterial</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457101">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0" i="0" u="none" strike="noStrike" cap="none" normalizeH="0" baseline="0" smtClean="0">
                          <a:ln>
                            <a:noFill/>
                          </a:ln>
                          <a:solidFill>
                            <a:schemeClr val="tx1"/>
                          </a:solidFill>
                          <a:effectLst/>
                          <a:latin typeface="Verdana" pitchFamily="34" charset="0"/>
                        </a:rPr>
                        <a:t>10. Exposição a agentes específicos</a:t>
                      </a: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9722" name="Line 51"/>
          <p:cNvSpPr>
            <a:spLocks noChangeShapeType="1"/>
          </p:cNvSpPr>
          <p:nvPr/>
        </p:nvSpPr>
        <p:spPr bwMode="auto">
          <a:xfrm>
            <a:off x="4495800" y="3352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3" name="Line 52"/>
          <p:cNvSpPr>
            <a:spLocks noChangeShapeType="1"/>
          </p:cNvSpPr>
          <p:nvPr/>
        </p:nvSpPr>
        <p:spPr bwMode="auto">
          <a:xfrm flipV="1">
            <a:off x="2895600" y="3352800"/>
            <a:ext cx="2667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4" name="Line 53"/>
          <p:cNvSpPr>
            <a:spLocks noChangeShapeType="1"/>
          </p:cNvSpPr>
          <p:nvPr/>
        </p:nvSpPr>
        <p:spPr bwMode="auto">
          <a:xfrm flipV="1">
            <a:off x="3059113" y="3357563"/>
            <a:ext cx="2514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5" name="Line 54"/>
          <p:cNvSpPr>
            <a:spLocks noChangeShapeType="1"/>
          </p:cNvSpPr>
          <p:nvPr/>
        </p:nvSpPr>
        <p:spPr bwMode="auto">
          <a:xfrm flipV="1">
            <a:off x="2286000" y="3352800"/>
            <a:ext cx="3276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6" name="Line 55"/>
          <p:cNvSpPr>
            <a:spLocks noChangeShapeType="1"/>
          </p:cNvSpPr>
          <p:nvPr/>
        </p:nvSpPr>
        <p:spPr bwMode="auto">
          <a:xfrm flipV="1">
            <a:off x="2819400" y="3352800"/>
            <a:ext cx="2743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7" name="Line 56"/>
          <p:cNvSpPr>
            <a:spLocks noChangeShapeType="1"/>
          </p:cNvSpPr>
          <p:nvPr/>
        </p:nvSpPr>
        <p:spPr bwMode="auto">
          <a:xfrm flipV="1">
            <a:off x="3124200" y="3352800"/>
            <a:ext cx="24384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8" name="Line 57"/>
          <p:cNvSpPr>
            <a:spLocks noChangeShapeType="1"/>
          </p:cNvSpPr>
          <p:nvPr/>
        </p:nvSpPr>
        <p:spPr bwMode="auto">
          <a:xfrm>
            <a:off x="2895600" y="2590800"/>
            <a:ext cx="2667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9" name="Line 58"/>
          <p:cNvSpPr>
            <a:spLocks noChangeShapeType="1"/>
          </p:cNvSpPr>
          <p:nvPr/>
        </p:nvSpPr>
        <p:spPr bwMode="auto">
          <a:xfrm>
            <a:off x="3962400" y="2971800"/>
            <a:ext cx="1600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 name="Elipse 1"/>
          <p:cNvSpPr/>
          <p:nvPr/>
        </p:nvSpPr>
        <p:spPr>
          <a:xfrm>
            <a:off x="5478521" y="3026223"/>
            <a:ext cx="1795549" cy="548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1618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Rectangle: Click to edit Master text styles&#10;Second level&#10;Third level&#10;Fourth level&#10;Fifth level"/>
          <p:cNvSpPr>
            <a:spLocks noGrp="1" noChangeArrowheads="1"/>
          </p:cNvSpPr>
          <p:nvPr>
            <p:ph idx="1"/>
          </p:nvPr>
        </p:nvSpPr>
        <p:spPr>
          <a:xfrm>
            <a:off x="771525" y="2503685"/>
            <a:ext cx="7761288" cy="3697287"/>
          </a:xfrm>
        </p:spPr>
        <p:txBody>
          <a:bodyPr>
            <a:normAutofit fontScale="92500" lnSpcReduction="10000"/>
          </a:bodyPr>
          <a:lstStyle/>
          <a:p>
            <a:pPr marL="365760" indent="-256032" eaLnBrk="1" fontAlgn="auto" hangingPunct="1">
              <a:spcBef>
                <a:spcPct val="70000"/>
              </a:spcBef>
              <a:spcAft>
                <a:spcPts val="0"/>
              </a:spcAft>
              <a:buFont typeface="Wingdings" pitchFamily="2" charset="2"/>
              <a:buChar char="ü"/>
              <a:defRPr/>
            </a:pPr>
            <a:r>
              <a:rPr lang="pt-BR" sz="2000" dirty="0">
                <a:latin typeface="Verdana" pitchFamily="34" charset="0"/>
              </a:rPr>
              <a:t>Doenças Psiquiátricas</a:t>
            </a:r>
          </a:p>
          <a:p>
            <a:pPr marL="365760" indent="-256032" eaLnBrk="1" fontAlgn="auto" hangingPunct="1">
              <a:spcBef>
                <a:spcPct val="70000"/>
              </a:spcBef>
              <a:spcAft>
                <a:spcPts val="0"/>
              </a:spcAft>
              <a:buFont typeface="Wingdings" pitchFamily="2" charset="2"/>
              <a:buChar char="ü"/>
              <a:defRPr/>
            </a:pPr>
            <a:r>
              <a:rPr lang="pt-BR" sz="2000" dirty="0" smtClean="0">
                <a:latin typeface="Verdana" pitchFamily="34" charset="0"/>
              </a:rPr>
              <a:t>Traumatismos (acidentes/violências)</a:t>
            </a:r>
          </a:p>
          <a:p>
            <a:pPr marL="365760" indent="-256032" eaLnBrk="1" fontAlgn="auto" hangingPunct="1">
              <a:spcBef>
                <a:spcPct val="70000"/>
              </a:spcBef>
              <a:spcAft>
                <a:spcPts val="0"/>
              </a:spcAft>
              <a:buFont typeface="Wingdings" pitchFamily="2" charset="2"/>
              <a:buChar char="ü"/>
              <a:defRPr/>
            </a:pPr>
            <a:r>
              <a:rPr lang="pt-BR" sz="2000" dirty="0" smtClean="0">
                <a:latin typeface="Verdana" pitchFamily="34" charset="0"/>
              </a:rPr>
              <a:t>Doenças </a:t>
            </a:r>
            <a:r>
              <a:rPr lang="pt-BR" sz="2000" dirty="0">
                <a:latin typeface="Verdana" pitchFamily="34" charset="0"/>
              </a:rPr>
              <a:t>genéticas</a:t>
            </a:r>
          </a:p>
          <a:p>
            <a:pPr marL="365760" indent="-256032" eaLnBrk="1" fontAlgn="auto" hangingPunct="1">
              <a:spcBef>
                <a:spcPct val="70000"/>
              </a:spcBef>
              <a:spcAft>
                <a:spcPts val="0"/>
              </a:spcAft>
              <a:buFont typeface="Wingdings" pitchFamily="2" charset="2"/>
              <a:buChar char="ü"/>
              <a:defRPr/>
            </a:pPr>
            <a:r>
              <a:rPr lang="pt-BR" sz="2000" dirty="0">
                <a:latin typeface="Verdana" pitchFamily="34" charset="0"/>
              </a:rPr>
              <a:t>Doenças relacionadas à assistência da gestação e parto</a:t>
            </a:r>
          </a:p>
          <a:p>
            <a:pPr marL="365760" indent="-256032" eaLnBrk="1" fontAlgn="auto" hangingPunct="1">
              <a:spcBef>
                <a:spcPct val="70000"/>
              </a:spcBef>
              <a:spcAft>
                <a:spcPts val="0"/>
              </a:spcAft>
              <a:buFont typeface="Wingdings" pitchFamily="2" charset="2"/>
              <a:buChar char="ü"/>
              <a:defRPr/>
            </a:pPr>
            <a:r>
              <a:rPr lang="pt-BR" sz="2000" dirty="0">
                <a:latin typeface="Verdana" pitchFamily="34" charset="0"/>
              </a:rPr>
              <a:t>Deficiências/carências e outros distúrbios nutricionais</a:t>
            </a:r>
          </a:p>
          <a:p>
            <a:pPr marL="365760" indent="-256032" eaLnBrk="1" fontAlgn="auto" hangingPunct="1">
              <a:spcBef>
                <a:spcPct val="70000"/>
              </a:spcBef>
              <a:spcAft>
                <a:spcPts val="0"/>
              </a:spcAft>
              <a:buFont typeface="Wingdings" pitchFamily="2" charset="2"/>
              <a:buChar char="ü"/>
              <a:defRPr/>
            </a:pPr>
            <a:r>
              <a:rPr lang="pt-BR" sz="2000" dirty="0">
                <a:latin typeface="Verdana" pitchFamily="34" charset="0"/>
              </a:rPr>
              <a:t>Intoxicações</a:t>
            </a:r>
          </a:p>
          <a:p>
            <a:pPr marL="365760" indent="-256032" eaLnBrk="1" fontAlgn="auto" hangingPunct="1">
              <a:spcBef>
                <a:spcPct val="70000"/>
              </a:spcBef>
              <a:spcAft>
                <a:spcPts val="0"/>
              </a:spcAft>
              <a:buFont typeface="Wingdings" pitchFamily="2" charset="2"/>
              <a:buChar char="ü"/>
              <a:defRPr/>
            </a:pPr>
            <a:r>
              <a:rPr lang="pt-BR" sz="2000" dirty="0">
                <a:latin typeface="Verdana" pitchFamily="34" charset="0"/>
              </a:rPr>
              <a:t>Outras: doenças imunológicas, endócrinas, </a:t>
            </a:r>
            <a:r>
              <a:rPr lang="pt-BR" sz="2000" dirty="0" err="1">
                <a:latin typeface="Verdana" pitchFamily="34" charset="0"/>
              </a:rPr>
              <a:t>etc</a:t>
            </a:r>
            <a:endParaRPr lang="pt-BR" sz="2000" dirty="0">
              <a:latin typeface="Verdana" pitchFamily="34" charset="0"/>
            </a:endParaRPr>
          </a:p>
          <a:p>
            <a:pPr marL="365760" indent="-256032" eaLnBrk="1" fontAlgn="auto" hangingPunct="1">
              <a:spcBef>
                <a:spcPct val="70000"/>
              </a:spcBef>
              <a:spcAft>
                <a:spcPts val="0"/>
              </a:spcAft>
              <a:buFont typeface="Wingdings" pitchFamily="2" charset="2"/>
              <a:buChar char="ü"/>
              <a:defRPr/>
            </a:pPr>
            <a:r>
              <a:rPr lang="pt-BR" sz="2000" b="1" dirty="0">
                <a:solidFill>
                  <a:srgbClr val="0070C0"/>
                </a:solidFill>
                <a:latin typeface="Verdana" pitchFamily="34" charset="0"/>
              </a:rPr>
              <a:t>Doenças crônicas não transmissíveis (DCNT)</a:t>
            </a:r>
          </a:p>
        </p:txBody>
      </p:sp>
      <p:sp>
        <p:nvSpPr>
          <p:cNvPr id="4098" name="Rectangle 2"/>
          <p:cNvSpPr>
            <a:spLocks noGrp="1" noChangeArrowheads="1"/>
          </p:cNvSpPr>
          <p:nvPr>
            <p:ph type="title"/>
          </p:nvPr>
        </p:nvSpPr>
        <p:spPr>
          <a:xfrm>
            <a:off x="685800" y="549275"/>
            <a:ext cx="7989888" cy="898525"/>
          </a:xfrm>
        </p:spPr>
        <p:txBody>
          <a:bodyPr>
            <a:normAutofit fontScale="90000"/>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DOENÇAS E AGRAVOS NÃO TRANSMISSÍVEIS (DANT)</a:t>
            </a:r>
            <a:endParaRPr lang="pt-BR" sz="2400" dirty="0">
              <a:solidFill>
                <a:schemeClr val="bg1"/>
              </a:solidFill>
              <a:effectLst>
                <a:outerShdw blurRad="38100" dist="38100" dir="2700000" algn="tl">
                  <a:srgbClr val="C0C0C0"/>
                </a:outerShdw>
              </a:effectLst>
              <a:latin typeface="Arial Unicode MS" pitchFamily="34" charset="-128"/>
            </a:endParaRPr>
          </a:p>
        </p:txBody>
      </p:sp>
      <p:sp>
        <p:nvSpPr>
          <p:cNvPr id="2" name="Seta em curva para cima 1"/>
          <p:cNvSpPr/>
          <p:nvPr/>
        </p:nvSpPr>
        <p:spPr>
          <a:xfrm rot="16505028">
            <a:off x="6122873" y="3066099"/>
            <a:ext cx="4566271" cy="13021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 name="CaixaDeTexto 2"/>
          <p:cNvSpPr txBox="1"/>
          <p:nvPr/>
        </p:nvSpPr>
        <p:spPr>
          <a:xfrm>
            <a:off x="8175183" y="1447800"/>
            <a:ext cx="715260" cy="1107996"/>
          </a:xfrm>
          <a:prstGeom prst="rect">
            <a:avLst/>
          </a:prstGeom>
          <a:noFill/>
        </p:spPr>
        <p:txBody>
          <a:bodyPr wrap="none" rtlCol="0">
            <a:spAutoFit/>
          </a:bodyPr>
          <a:lstStyle/>
          <a:p>
            <a:r>
              <a:rPr lang="pt-BR" sz="6600" b="1" dirty="0" smtClean="0">
                <a:solidFill>
                  <a:srgbClr val="C00000"/>
                </a:solidFill>
              </a:rPr>
              <a:t>X</a:t>
            </a:r>
            <a:endParaRPr lang="pt-BR" sz="6600" b="1" dirty="0">
              <a:solidFill>
                <a:srgbClr val="C00000"/>
              </a:solidFill>
            </a:endParaRPr>
          </a:p>
        </p:txBody>
      </p:sp>
      <p:sp>
        <p:nvSpPr>
          <p:cNvPr id="4" name="CaixaDeTexto 3"/>
          <p:cNvSpPr txBox="1"/>
          <p:nvPr/>
        </p:nvSpPr>
        <p:spPr>
          <a:xfrm>
            <a:off x="1902587" y="1485634"/>
            <a:ext cx="5684569" cy="646331"/>
          </a:xfrm>
          <a:prstGeom prst="rect">
            <a:avLst/>
          </a:prstGeom>
          <a:noFill/>
        </p:spPr>
        <p:txBody>
          <a:bodyPr wrap="none" rtlCol="0">
            <a:spAutoFit/>
          </a:bodyPr>
          <a:lstStyle/>
          <a:p>
            <a:pPr algn="ctr"/>
            <a:r>
              <a:rPr lang="pt-BR" b="1" dirty="0" smtClean="0">
                <a:solidFill>
                  <a:srgbClr val="C00000"/>
                </a:solidFill>
              </a:rPr>
              <a:t>“Nem todas as doenças não transmissíveis estão </a:t>
            </a:r>
          </a:p>
          <a:p>
            <a:pPr algn="ctr"/>
            <a:r>
              <a:rPr lang="pt-BR" b="1" dirty="0" smtClean="0">
                <a:solidFill>
                  <a:srgbClr val="C00000"/>
                </a:solidFill>
              </a:rPr>
              <a:t>no grupo das doenças crônicas”</a:t>
            </a:r>
            <a:endParaRPr lang="pt-BR" b="1" dirty="0">
              <a:solidFill>
                <a:srgbClr val="C00000"/>
              </a:solidFill>
            </a:endParaRPr>
          </a:p>
        </p:txBody>
      </p:sp>
    </p:spTree>
    <p:extLst>
      <p:ext uri="{BB962C8B-B14F-4D97-AF65-F5344CB8AC3E}">
        <p14:creationId xmlns:p14="http://schemas.microsoft.com/office/powerpoint/2010/main" val="2997314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2" y="1143000"/>
            <a:ext cx="74199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1000125" y="1881188"/>
            <a:ext cx="285750" cy="464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30724" name="Rectangle 4"/>
          <p:cNvSpPr>
            <a:spLocks noChangeArrowheads="1"/>
          </p:cNvSpPr>
          <p:nvPr/>
        </p:nvSpPr>
        <p:spPr bwMode="auto">
          <a:xfrm>
            <a:off x="7548563" y="1785938"/>
            <a:ext cx="666750" cy="288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30725" name="Rectangle 5"/>
          <p:cNvSpPr>
            <a:spLocks noChangeArrowheads="1"/>
          </p:cNvSpPr>
          <p:nvPr/>
        </p:nvSpPr>
        <p:spPr bwMode="auto">
          <a:xfrm>
            <a:off x="7715250" y="4667250"/>
            <a:ext cx="166688" cy="95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30726" name="Rectangle 6"/>
          <p:cNvSpPr>
            <a:spLocks noChangeArrowheads="1"/>
          </p:cNvSpPr>
          <p:nvPr/>
        </p:nvSpPr>
        <p:spPr bwMode="auto">
          <a:xfrm>
            <a:off x="7691438" y="4548188"/>
            <a:ext cx="523875"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83975" name="Text Box 7"/>
          <p:cNvSpPr txBox="1">
            <a:spLocks noChangeArrowheads="1"/>
          </p:cNvSpPr>
          <p:nvPr/>
        </p:nvSpPr>
        <p:spPr bwMode="auto">
          <a:xfrm>
            <a:off x="323850" y="549275"/>
            <a:ext cx="8534400" cy="457200"/>
          </a:xfrm>
          <a:prstGeom prst="rect">
            <a:avLst/>
          </a:prstGeom>
          <a:noFill/>
          <a:ln w="9525">
            <a:noFill/>
            <a:miter lim="800000"/>
            <a:headEnd/>
            <a:tailEnd/>
          </a:ln>
          <a:effectLst/>
        </p:spPr>
        <p:txBody>
          <a:bodyPr anchor="ctr">
            <a:spAutoFit/>
          </a:bodyPr>
          <a:lstStyle/>
          <a:p>
            <a:pPr algn="ctr" eaLnBrk="1" hangingPunct="1">
              <a:defRPr/>
            </a:pPr>
            <a:r>
              <a:rPr lang="pt-BR" dirty="0">
                <a:solidFill>
                  <a:schemeClr val="tx2"/>
                </a:solidFill>
                <a:effectLst>
                  <a:outerShdw blurRad="38100" dist="38100" dir="2700000" algn="tl">
                    <a:srgbClr val="C0C0C0"/>
                  </a:outerShdw>
                </a:effectLst>
                <a:latin typeface="Verdana" pitchFamily="34" charset="0"/>
              </a:rPr>
              <a:t>RISCOS PRIORITÁRIOS NA PREVENÇÃO DO CÂNCER</a:t>
            </a:r>
            <a:endParaRPr lang="en-US" dirty="0">
              <a:solidFill>
                <a:schemeClr val="tx2"/>
              </a:solidFill>
              <a:effectLst>
                <a:outerShdw blurRad="38100" dist="38100" dir="2700000" algn="tl">
                  <a:srgbClr val="C0C0C0"/>
                </a:outerShdw>
              </a:effectLst>
              <a:latin typeface="Verdana" pitchFamily="34" charset="0"/>
              <a:cs typeface="Arial" charset="0"/>
            </a:endParaRPr>
          </a:p>
        </p:txBody>
      </p:sp>
      <p:sp>
        <p:nvSpPr>
          <p:cNvPr id="30728" name="Rectangle 8"/>
          <p:cNvSpPr>
            <a:spLocks noChangeArrowheads="1"/>
          </p:cNvSpPr>
          <p:nvPr/>
        </p:nvSpPr>
        <p:spPr bwMode="auto">
          <a:xfrm>
            <a:off x="7581900" y="5472113"/>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30729" name="Rectangle 9"/>
          <p:cNvSpPr>
            <a:spLocks noChangeArrowheads="1"/>
          </p:cNvSpPr>
          <p:nvPr/>
        </p:nvSpPr>
        <p:spPr bwMode="auto">
          <a:xfrm>
            <a:off x="6419850" y="1871663"/>
            <a:ext cx="11239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30730" name="Rectangle 10"/>
          <p:cNvSpPr>
            <a:spLocks noChangeArrowheads="1"/>
          </p:cNvSpPr>
          <p:nvPr/>
        </p:nvSpPr>
        <p:spPr bwMode="auto">
          <a:xfrm>
            <a:off x="1771650" y="1852613"/>
            <a:ext cx="87630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83979" name="Text Box 11"/>
          <p:cNvSpPr txBox="1">
            <a:spLocks noChangeArrowheads="1"/>
          </p:cNvSpPr>
          <p:nvPr/>
        </p:nvSpPr>
        <p:spPr bwMode="auto">
          <a:xfrm>
            <a:off x="6516688" y="1798638"/>
            <a:ext cx="1085850" cy="396875"/>
          </a:xfrm>
          <a:prstGeom prst="rect">
            <a:avLst/>
          </a:prstGeom>
          <a:noFill/>
          <a:ln w="9525">
            <a:noFill/>
            <a:miter lim="800000"/>
            <a:headEnd/>
            <a:tailEnd/>
          </a:ln>
          <a:effectLst/>
        </p:spPr>
        <p:txBody>
          <a:bodyPr wrap="none" anchor="ctr">
            <a:spAutoFit/>
          </a:bodyPr>
          <a:lstStyle/>
          <a:p>
            <a:pPr algn="ctr" eaLnBrk="1" hangingPunct="1">
              <a:spcBef>
                <a:spcPct val="50000"/>
              </a:spcBef>
              <a:defRPr/>
            </a:pPr>
            <a:r>
              <a:rPr lang="en-US" sz="2000">
                <a:solidFill>
                  <a:srgbClr val="FF0000"/>
                </a:solidFill>
                <a:effectLst>
                  <a:outerShdw blurRad="38100" dist="38100" dir="2700000" algn="tl">
                    <a:srgbClr val="C0C0C0"/>
                  </a:outerShdw>
                </a:effectLst>
                <a:latin typeface="Verdana" pitchFamily="34" charset="0"/>
                <a:cs typeface="Arial" charset="0"/>
              </a:rPr>
              <a:t>targets</a:t>
            </a:r>
            <a:endParaRPr lang="en-US" sz="1800" b="1">
              <a:latin typeface="Verdana" pitchFamily="34" charset="0"/>
              <a:cs typeface="Arial" charset="0"/>
            </a:endParaRPr>
          </a:p>
        </p:txBody>
      </p:sp>
      <p:sp>
        <p:nvSpPr>
          <p:cNvPr id="83980" name="Text Box 12"/>
          <p:cNvSpPr txBox="1">
            <a:spLocks noChangeArrowheads="1"/>
          </p:cNvSpPr>
          <p:nvPr/>
        </p:nvSpPr>
        <p:spPr bwMode="auto">
          <a:xfrm>
            <a:off x="1739900" y="1798638"/>
            <a:ext cx="776288" cy="396875"/>
          </a:xfrm>
          <a:prstGeom prst="rect">
            <a:avLst/>
          </a:prstGeom>
          <a:noFill/>
          <a:ln w="9525">
            <a:noFill/>
            <a:miter lim="800000"/>
            <a:headEnd/>
            <a:tailEnd/>
          </a:ln>
          <a:effectLst/>
        </p:spPr>
        <p:txBody>
          <a:bodyPr wrap="none" anchor="ctr">
            <a:spAutoFit/>
          </a:bodyPr>
          <a:lstStyle/>
          <a:p>
            <a:pPr algn="ctr" eaLnBrk="1" hangingPunct="1">
              <a:spcBef>
                <a:spcPct val="50000"/>
              </a:spcBef>
              <a:defRPr/>
            </a:pPr>
            <a:r>
              <a:rPr lang="en-US" sz="2000">
                <a:solidFill>
                  <a:srgbClr val="FF0000"/>
                </a:solidFill>
                <a:effectLst>
                  <a:outerShdw blurRad="38100" dist="38100" dir="2700000" algn="tl">
                    <a:srgbClr val="C0C0C0"/>
                  </a:outerShdw>
                </a:effectLst>
                <a:latin typeface="Verdana" pitchFamily="34" charset="0"/>
                <a:cs typeface="Arial" charset="0"/>
              </a:rPr>
              <a:t>risks</a:t>
            </a:r>
            <a:endParaRPr lang="en-US" sz="1800" b="1">
              <a:effectLst>
                <a:outerShdw blurRad="38100" dist="38100" dir="2700000" algn="tl">
                  <a:srgbClr val="C0C0C0"/>
                </a:outerShdw>
              </a:effectLst>
              <a:latin typeface="Verdana" pitchFamily="34" charset="0"/>
              <a:cs typeface="Arial" charset="0"/>
            </a:endParaRPr>
          </a:p>
        </p:txBody>
      </p:sp>
      <p:sp>
        <p:nvSpPr>
          <p:cNvPr id="30733" name="Rectangle 13"/>
          <p:cNvSpPr>
            <a:spLocks noChangeArrowheads="1"/>
          </p:cNvSpPr>
          <p:nvPr/>
        </p:nvSpPr>
        <p:spPr bwMode="auto">
          <a:xfrm>
            <a:off x="1828800" y="1143000"/>
            <a:ext cx="5410200" cy="685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Tree>
    <p:extLst>
      <p:ext uri="{BB962C8B-B14F-4D97-AF65-F5344CB8AC3E}">
        <p14:creationId xmlns:p14="http://schemas.microsoft.com/office/powerpoint/2010/main" val="3794234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m 2"/>
          <p:cNvPicPr>
            <a:picLocks noChangeAspect="1"/>
          </p:cNvPicPr>
          <p:nvPr/>
        </p:nvPicPr>
        <p:blipFill rotWithShape="1">
          <a:blip r:embed="rId3">
            <a:extLst>
              <a:ext uri="{28A0092B-C50C-407E-A947-70E740481C1C}">
                <a14:useLocalDpi xmlns:a14="http://schemas.microsoft.com/office/drawing/2010/main" val="0"/>
              </a:ext>
            </a:extLst>
          </a:blip>
          <a:srcRect t="5662"/>
          <a:stretch/>
        </p:blipFill>
        <p:spPr bwMode="auto">
          <a:xfrm>
            <a:off x="1019175" y="1108949"/>
            <a:ext cx="71056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817123" y="194553"/>
            <a:ext cx="7509753" cy="830997"/>
          </a:xfrm>
          <a:prstGeom prst="rect">
            <a:avLst/>
          </a:prstGeom>
        </p:spPr>
        <p:txBody>
          <a:bodyPr wrap="square">
            <a:spAutoFit/>
          </a:bodyPr>
          <a:lstStyle/>
          <a:p>
            <a:pPr algn="ctr"/>
            <a:r>
              <a:rPr lang="pt-PT" sz="2400" dirty="0" smtClean="0"/>
              <a:t>Representação </a:t>
            </a:r>
            <a:r>
              <a:rPr lang="pt-PT" sz="2400" dirty="0"/>
              <a:t>de Dahlgren e </a:t>
            </a:r>
            <a:r>
              <a:rPr lang="pt-PT" sz="2400" dirty="0" smtClean="0"/>
              <a:t>Whitehead (1992)  </a:t>
            </a:r>
          </a:p>
          <a:p>
            <a:pPr algn="ctr"/>
            <a:r>
              <a:rPr lang="pt-PT" sz="2400" dirty="0" smtClean="0"/>
              <a:t>Determinantes da </a:t>
            </a:r>
            <a:r>
              <a:rPr lang="pt-PT" sz="2400" dirty="0"/>
              <a:t>saúde</a:t>
            </a:r>
            <a:endParaRPr lang="pt-BR" sz="2400" dirty="0"/>
          </a:p>
        </p:txBody>
      </p:sp>
      <p:sp>
        <p:nvSpPr>
          <p:cNvPr id="3" name="CaixaDeTexto 2"/>
          <p:cNvSpPr txBox="1"/>
          <p:nvPr/>
        </p:nvSpPr>
        <p:spPr>
          <a:xfrm>
            <a:off x="7399818" y="1614791"/>
            <a:ext cx="1683474" cy="923330"/>
          </a:xfrm>
          <a:prstGeom prst="rect">
            <a:avLst/>
          </a:prstGeom>
          <a:noFill/>
          <a:ln w="38100">
            <a:solidFill>
              <a:srgbClr val="C00000"/>
            </a:solidFill>
          </a:ln>
        </p:spPr>
        <p:txBody>
          <a:bodyPr wrap="none" rtlCol="0">
            <a:spAutoFit/>
          </a:bodyPr>
          <a:lstStyle/>
          <a:p>
            <a:pPr algn="ctr"/>
            <a:r>
              <a:rPr lang="pt-BR" dirty="0" smtClean="0"/>
              <a:t>Importantes, </a:t>
            </a:r>
          </a:p>
          <a:p>
            <a:pPr algn="ctr"/>
            <a:r>
              <a:rPr lang="pt-BR" dirty="0" smtClean="0"/>
              <a:t>mas difícil </a:t>
            </a:r>
          </a:p>
          <a:p>
            <a:pPr algn="ctr"/>
            <a:r>
              <a:rPr lang="pt-BR" dirty="0" smtClean="0"/>
              <a:t>intervenção</a:t>
            </a:r>
            <a:endParaRPr lang="pt-BR" dirty="0"/>
          </a:p>
        </p:txBody>
      </p:sp>
      <p:cxnSp>
        <p:nvCxnSpPr>
          <p:cNvPr id="8" name="Conector reto 7"/>
          <p:cNvCxnSpPr/>
          <p:nvPr/>
        </p:nvCxnSpPr>
        <p:spPr>
          <a:xfrm flipH="1">
            <a:off x="5201368" y="2538121"/>
            <a:ext cx="2541849" cy="19523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have esquerda 11"/>
          <p:cNvSpPr/>
          <p:nvPr/>
        </p:nvSpPr>
        <p:spPr>
          <a:xfrm>
            <a:off x="330739" y="1303506"/>
            <a:ext cx="486384" cy="4241260"/>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291616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990600" y="762000"/>
            <a:ext cx="7162800" cy="457200"/>
          </a:xfrm>
          <a:prstGeom prst="rect">
            <a:avLst/>
          </a:prstGeom>
          <a:noFill/>
          <a:ln w="9525">
            <a:noFill/>
            <a:miter lim="800000"/>
            <a:headEnd/>
            <a:tailEnd/>
          </a:ln>
          <a:effectLst/>
        </p:spPr>
        <p:txBody>
          <a:bodyPr>
            <a:spAutoFit/>
          </a:bodyPr>
          <a:lstStyle/>
          <a:p>
            <a:pPr algn="ctr" eaLnBrk="1" hangingPunct="1">
              <a:spcBef>
                <a:spcPct val="50000"/>
              </a:spcBef>
              <a:defRPr/>
            </a:pPr>
            <a:r>
              <a:rPr lang="pt-BR">
                <a:solidFill>
                  <a:schemeClr val="tx2"/>
                </a:solidFill>
                <a:effectLst>
                  <a:outerShdw blurRad="38100" dist="38100" dir="2700000" algn="tl">
                    <a:srgbClr val="C0C0C0"/>
                  </a:outerShdw>
                </a:effectLst>
                <a:latin typeface="Verdana" pitchFamily="34" charset="0"/>
              </a:rPr>
              <a:t>CAUSALIDADE EM CÂNCER</a:t>
            </a:r>
          </a:p>
        </p:txBody>
      </p:sp>
      <p:sp>
        <p:nvSpPr>
          <p:cNvPr id="91139" name="Rectangle 3"/>
          <p:cNvSpPr>
            <a:spLocks noChangeArrowheads="1"/>
          </p:cNvSpPr>
          <p:nvPr/>
        </p:nvSpPr>
        <p:spPr bwMode="auto">
          <a:xfrm>
            <a:off x="485775" y="1628775"/>
            <a:ext cx="2438400" cy="1524000"/>
          </a:xfrm>
          <a:prstGeom prst="rect">
            <a:avLst/>
          </a:prstGeom>
          <a:solidFill>
            <a:srgbClr val="C0C0C0"/>
          </a:solidFill>
          <a:ln w="9525">
            <a:solidFill>
              <a:srgbClr val="969696"/>
            </a:solidFill>
            <a:miter lim="800000"/>
            <a:headEnd/>
            <a:tailEnd/>
          </a:ln>
          <a:effectLst/>
        </p:spPr>
        <p:txBody>
          <a:bodyPr wrap="none" anchor="ctr"/>
          <a:lstStyle/>
          <a:p>
            <a:pP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Estilo de vida</a:t>
            </a:r>
            <a:endParaRPr lang="pt-BR" sz="2100">
              <a:solidFill>
                <a:srgbClr val="008000"/>
              </a:solidFill>
              <a:effectLst>
                <a:outerShdw blurRad="38100" dist="38100" dir="2700000" algn="tl">
                  <a:srgbClr val="000000"/>
                </a:outerShdw>
              </a:effectLst>
              <a:latin typeface="Verdana" pitchFamily="34" charset="0"/>
            </a:endParaRPr>
          </a:p>
          <a:p>
            <a:pPr eaLnBrk="1" hangingPunct="1">
              <a:lnSpc>
                <a:spcPct val="95000"/>
              </a:lnSpc>
              <a:spcBef>
                <a:spcPct val="20000"/>
              </a:spcBef>
              <a:defRPr/>
            </a:pPr>
            <a:r>
              <a:rPr lang="pt-BR" sz="1800">
                <a:latin typeface="Verdana" pitchFamily="34" charset="0"/>
              </a:rPr>
              <a:t>Tabagismo</a:t>
            </a:r>
          </a:p>
          <a:p>
            <a:pPr eaLnBrk="1" hangingPunct="1">
              <a:lnSpc>
                <a:spcPct val="95000"/>
              </a:lnSpc>
              <a:defRPr/>
            </a:pPr>
            <a:r>
              <a:rPr lang="pt-BR" sz="1800">
                <a:latin typeface="Verdana" pitchFamily="34" charset="0"/>
              </a:rPr>
              <a:t>Álcool</a:t>
            </a:r>
          </a:p>
          <a:p>
            <a:pPr eaLnBrk="1" hangingPunct="1">
              <a:lnSpc>
                <a:spcPct val="95000"/>
              </a:lnSpc>
              <a:defRPr/>
            </a:pPr>
            <a:r>
              <a:rPr lang="pt-BR" sz="1800">
                <a:latin typeface="Verdana" pitchFamily="34" charset="0"/>
              </a:rPr>
              <a:t>Nutrição</a:t>
            </a:r>
          </a:p>
        </p:txBody>
      </p:sp>
      <p:sp>
        <p:nvSpPr>
          <p:cNvPr id="91140" name="Rectangle 4"/>
          <p:cNvSpPr>
            <a:spLocks noChangeArrowheads="1"/>
          </p:cNvSpPr>
          <p:nvPr/>
        </p:nvSpPr>
        <p:spPr bwMode="auto">
          <a:xfrm>
            <a:off x="457200" y="4491038"/>
            <a:ext cx="2438400" cy="1524000"/>
          </a:xfrm>
          <a:prstGeom prst="rect">
            <a:avLst/>
          </a:prstGeom>
          <a:solidFill>
            <a:srgbClr val="B2B2B2"/>
          </a:solidFill>
          <a:ln w="9525">
            <a:solidFill>
              <a:srgbClr val="969696"/>
            </a:solidFill>
            <a:miter lim="800000"/>
            <a:headEnd/>
            <a:tailEnd/>
          </a:ln>
          <a:effectLst/>
        </p:spPr>
        <p:txBody>
          <a:bodyPr wrap="none" anchor="ctr"/>
          <a:lstStyle/>
          <a:p>
            <a:pP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Outros</a:t>
            </a:r>
            <a:endParaRPr lang="pt-BR" sz="2100">
              <a:solidFill>
                <a:srgbClr val="008000"/>
              </a:solidFill>
              <a:effectLst>
                <a:outerShdw blurRad="38100" dist="38100" dir="2700000" algn="tl">
                  <a:srgbClr val="000000"/>
                </a:outerShdw>
              </a:effectLst>
              <a:latin typeface="Verdana" pitchFamily="34" charset="0"/>
            </a:endParaRPr>
          </a:p>
          <a:p>
            <a:pPr eaLnBrk="1" hangingPunct="1">
              <a:lnSpc>
                <a:spcPct val="95000"/>
              </a:lnSpc>
              <a:spcBef>
                <a:spcPct val="20000"/>
              </a:spcBef>
              <a:defRPr/>
            </a:pPr>
            <a:r>
              <a:rPr lang="pt-BR" sz="1800">
                <a:latin typeface="Verdana" pitchFamily="34" charset="0"/>
              </a:rPr>
              <a:t>Agentes infecciosos</a:t>
            </a:r>
          </a:p>
          <a:p>
            <a:pPr eaLnBrk="1" hangingPunct="1">
              <a:lnSpc>
                <a:spcPct val="95000"/>
              </a:lnSpc>
              <a:defRPr/>
            </a:pPr>
            <a:r>
              <a:rPr lang="pt-BR" sz="1800">
                <a:latin typeface="Verdana" pitchFamily="34" charset="0"/>
              </a:rPr>
              <a:t>Medicamentos</a:t>
            </a:r>
          </a:p>
          <a:p>
            <a:pPr eaLnBrk="1" hangingPunct="1">
              <a:lnSpc>
                <a:spcPct val="95000"/>
              </a:lnSpc>
              <a:defRPr/>
            </a:pPr>
            <a:r>
              <a:rPr lang="pt-BR" sz="1800">
                <a:latin typeface="Verdana" pitchFamily="34" charset="0"/>
              </a:rPr>
              <a:t>Radiações</a:t>
            </a:r>
            <a:endParaRPr lang="pt-BR">
              <a:latin typeface="Verdana" pitchFamily="34" charset="0"/>
            </a:endParaRPr>
          </a:p>
        </p:txBody>
      </p:sp>
      <p:sp>
        <p:nvSpPr>
          <p:cNvPr id="91141" name="Rectangle 5"/>
          <p:cNvSpPr>
            <a:spLocks noChangeArrowheads="1"/>
          </p:cNvSpPr>
          <p:nvPr/>
        </p:nvSpPr>
        <p:spPr bwMode="auto">
          <a:xfrm>
            <a:off x="6196013" y="4491038"/>
            <a:ext cx="2462212" cy="1524000"/>
          </a:xfrm>
          <a:prstGeom prst="rect">
            <a:avLst/>
          </a:prstGeom>
          <a:solidFill>
            <a:srgbClr val="B2B2B2"/>
          </a:solidFill>
          <a:ln w="9525">
            <a:solidFill>
              <a:srgbClr val="969696"/>
            </a:solidFill>
            <a:miter lim="800000"/>
            <a:headEnd/>
            <a:tailEnd/>
          </a:ln>
          <a:effectLst/>
        </p:spPr>
        <p:txBody>
          <a:bodyPr wrap="none" anchor="ctr"/>
          <a:lstStyle/>
          <a:p>
            <a:pPr eaLnBrk="1" hangingPunct="1">
              <a:defRPr/>
            </a:pPr>
            <a:r>
              <a:rPr lang="pt-BR" sz="2100">
                <a:solidFill>
                  <a:srgbClr val="006600"/>
                </a:solidFill>
                <a:effectLst>
                  <a:outerShdw blurRad="38100" dist="38100" dir="2700000" algn="tl">
                    <a:srgbClr val="000000"/>
                  </a:outerShdw>
                </a:effectLst>
                <a:latin typeface="Verdana" pitchFamily="34" charset="0"/>
              </a:rPr>
              <a:t>Ambiente geral</a:t>
            </a:r>
          </a:p>
          <a:p>
            <a:pPr eaLnBrk="1" hangingPunct="1">
              <a:spcBef>
                <a:spcPct val="10000"/>
              </a:spcBef>
              <a:defRPr/>
            </a:pPr>
            <a:r>
              <a:rPr lang="pt-BR" sz="1800">
                <a:latin typeface="Verdana" pitchFamily="34" charset="0"/>
              </a:rPr>
              <a:t>Ar</a:t>
            </a:r>
          </a:p>
          <a:p>
            <a:pPr eaLnBrk="1" hangingPunct="1">
              <a:defRPr/>
            </a:pPr>
            <a:r>
              <a:rPr lang="pt-BR" sz="1800">
                <a:latin typeface="Verdana" pitchFamily="34" charset="0"/>
              </a:rPr>
              <a:t>Água</a:t>
            </a:r>
          </a:p>
          <a:p>
            <a:pPr eaLnBrk="1" hangingPunct="1">
              <a:defRPr/>
            </a:pPr>
            <a:r>
              <a:rPr lang="pt-BR" sz="1800">
                <a:latin typeface="Verdana" pitchFamily="34" charset="0"/>
              </a:rPr>
              <a:t>Alimentos</a:t>
            </a:r>
          </a:p>
          <a:p>
            <a:pPr eaLnBrk="1" hangingPunct="1">
              <a:defRPr/>
            </a:pPr>
            <a:r>
              <a:rPr lang="pt-BR" sz="1800">
                <a:latin typeface="Verdana" pitchFamily="34" charset="0"/>
              </a:rPr>
              <a:t>Radiações </a:t>
            </a:r>
          </a:p>
        </p:txBody>
      </p:sp>
      <p:sp>
        <p:nvSpPr>
          <p:cNvPr id="91142" name="Rectangle 6"/>
          <p:cNvSpPr>
            <a:spLocks noChangeArrowheads="1"/>
          </p:cNvSpPr>
          <p:nvPr/>
        </p:nvSpPr>
        <p:spPr bwMode="auto">
          <a:xfrm>
            <a:off x="6196013" y="1657350"/>
            <a:ext cx="2486025" cy="1524000"/>
          </a:xfrm>
          <a:prstGeom prst="rect">
            <a:avLst/>
          </a:prstGeom>
          <a:solidFill>
            <a:srgbClr val="C0C0C0"/>
          </a:solidFill>
          <a:ln w="9525">
            <a:solidFill>
              <a:srgbClr val="969696"/>
            </a:solidFill>
            <a:miter lim="800000"/>
            <a:headEnd/>
            <a:tailEnd/>
          </a:ln>
          <a:effectLst/>
        </p:spPr>
        <p:txBody>
          <a:bodyPr wrap="none" anchor="ctr"/>
          <a:lstStyle/>
          <a:p>
            <a:pP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Local de trabalho</a:t>
            </a:r>
            <a:endParaRPr lang="pt-BR" b="1">
              <a:latin typeface="Verdana" pitchFamily="34" charset="0"/>
            </a:endParaRPr>
          </a:p>
          <a:p>
            <a:pPr eaLnBrk="1" hangingPunct="1">
              <a:lnSpc>
                <a:spcPct val="95000"/>
              </a:lnSpc>
              <a:spcBef>
                <a:spcPct val="20000"/>
              </a:spcBef>
              <a:defRPr/>
            </a:pPr>
            <a:r>
              <a:rPr lang="pt-BR" sz="1800">
                <a:latin typeface="Verdana" pitchFamily="34" charset="0"/>
              </a:rPr>
              <a:t>Químicos</a:t>
            </a:r>
          </a:p>
          <a:p>
            <a:pPr eaLnBrk="1" hangingPunct="1">
              <a:defRPr/>
            </a:pPr>
            <a:r>
              <a:rPr lang="pt-BR" sz="1800">
                <a:latin typeface="Verdana" pitchFamily="34" charset="0"/>
              </a:rPr>
              <a:t>Fibras</a:t>
            </a:r>
          </a:p>
          <a:p>
            <a:pPr eaLnBrk="1" hangingPunct="1">
              <a:lnSpc>
                <a:spcPct val="95000"/>
              </a:lnSpc>
              <a:defRPr/>
            </a:pPr>
            <a:r>
              <a:rPr lang="pt-BR" sz="1800">
                <a:latin typeface="Verdana" pitchFamily="34" charset="0"/>
              </a:rPr>
              <a:t>Radiações </a:t>
            </a:r>
            <a:endParaRPr lang="pt-BR">
              <a:solidFill>
                <a:srgbClr val="0000CC"/>
              </a:solidFill>
              <a:latin typeface="Verdana" pitchFamily="34" charset="0"/>
            </a:endParaRPr>
          </a:p>
        </p:txBody>
      </p:sp>
      <p:sp>
        <p:nvSpPr>
          <p:cNvPr id="91143" name="Oval 7"/>
          <p:cNvSpPr>
            <a:spLocks noChangeArrowheads="1"/>
          </p:cNvSpPr>
          <p:nvPr/>
        </p:nvSpPr>
        <p:spPr bwMode="auto">
          <a:xfrm>
            <a:off x="2514600" y="3062288"/>
            <a:ext cx="4038600" cy="1524000"/>
          </a:xfrm>
          <a:prstGeom prst="ellipse">
            <a:avLst/>
          </a:prstGeom>
          <a:solidFill>
            <a:srgbClr val="C0C0C0"/>
          </a:solidFill>
          <a:ln w="9525">
            <a:solidFill>
              <a:srgbClr val="808080"/>
            </a:solidFill>
            <a:round/>
            <a:headEnd/>
            <a:tailEnd/>
          </a:ln>
          <a:effectLst/>
        </p:spPr>
        <p:txBody>
          <a:bodyPr wrap="none" anchor="ctr"/>
          <a:lstStyle/>
          <a:p>
            <a:pPr algn="ctr" eaLnBrk="1" hangingPunct="1">
              <a:lnSpc>
                <a:spcPct val="95000"/>
              </a:lnSpc>
              <a:defRPr/>
            </a:pPr>
            <a:r>
              <a:rPr lang="pt-BR" sz="2100">
                <a:solidFill>
                  <a:srgbClr val="008000"/>
                </a:solidFill>
                <a:effectLst>
                  <a:outerShdw blurRad="38100" dist="38100" dir="2700000" algn="tl">
                    <a:srgbClr val="000000"/>
                  </a:outerShdw>
                </a:effectLst>
                <a:latin typeface="Verdana" pitchFamily="34" charset="0"/>
              </a:rPr>
              <a:t> </a:t>
            </a:r>
            <a:r>
              <a:rPr lang="pt-BR" sz="2100">
                <a:solidFill>
                  <a:srgbClr val="006600"/>
                </a:solidFill>
                <a:effectLst>
                  <a:outerShdw blurRad="38100" dist="38100" dir="2700000" algn="tl">
                    <a:srgbClr val="000000"/>
                  </a:outerShdw>
                </a:effectLst>
                <a:latin typeface="Verdana" pitchFamily="34" charset="0"/>
              </a:rPr>
              <a:t>Características</a:t>
            </a:r>
          </a:p>
          <a:p>
            <a:pPr algn="ct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 individuais</a:t>
            </a:r>
            <a:endParaRPr lang="pt-BR" sz="2100">
              <a:latin typeface="Verdana" pitchFamily="34" charset="0"/>
            </a:endParaRPr>
          </a:p>
          <a:p>
            <a:pPr algn="ctr" eaLnBrk="1" hangingPunct="1">
              <a:lnSpc>
                <a:spcPct val="95000"/>
              </a:lnSpc>
              <a:spcBef>
                <a:spcPct val="10000"/>
              </a:spcBef>
              <a:defRPr/>
            </a:pPr>
            <a:r>
              <a:rPr lang="pt-BR" sz="1800">
                <a:latin typeface="Verdana" pitchFamily="34" charset="0"/>
              </a:rPr>
              <a:t>  Idade, sexo, herança genética, </a:t>
            </a:r>
          </a:p>
          <a:p>
            <a:pPr algn="ctr" eaLnBrk="1" hangingPunct="1">
              <a:lnSpc>
                <a:spcPct val="95000"/>
              </a:lnSpc>
              <a:defRPr/>
            </a:pPr>
            <a:r>
              <a:rPr lang="pt-BR" sz="1800">
                <a:latin typeface="Verdana" pitchFamily="34" charset="0"/>
              </a:rPr>
              <a:t>  imunidade, etc.</a:t>
            </a:r>
            <a:endParaRPr lang="pt-BR" sz="2000">
              <a:latin typeface="Times New Roman" pitchFamily="18" charset="0"/>
            </a:endParaRPr>
          </a:p>
        </p:txBody>
      </p:sp>
      <p:cxnSp>
        <p:nvCxnSpPr>
          <p:cNvPr id="33800" name="AutoShape 8"/>
          <p:cNvCxnSpPr>
            <a:cxnSpLocks noChangeShapeType="1"/>
          </p:cNvCxnSpPr>
          <p:nvPr/>
        </p:nvCxnSpPr>
        <p:spPr bwMode="auto">
          <a:xfrm rot="-5400000">
            <a:off x="3000375" y="4562475"/>
            <a:ext cx="457200" cy="4572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01" name="AutoShape 9"/>
          <p:cNvCxnSpPr>
            <a:cxnSpLocks noChangeShapeType="1"/>
          </p:cNvCxnSpPr>
          <p:nvPr/>
        </p:nvCxnSpPr>
        <p:spPr bwMode="auto">
          <a:xfrm rot="5400000" flipH="1">
            <a:off x="5700713" y="4648200"/>
            <a:ext cx="381000" cy="3048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02" name="AutoShape 10"/>
          <p:cNvCxnSpPr>
            <a:cxnSpLocks noChangeShapeType="1"/>
          </p:cNvCxnSpPr>
          <p:nvPr/>
        </p:nvCxnSpPr>
        <p:spPr bwMode="auto">
          <a:xfrm>
            <a:off x="3048000" y="2633663"/>
            <a:ext cx="457200" cy="3810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03" name="AutoShape 11"/>
          <p:cNvCxnSpPr>
            <a:cxnSpLocks noChangeShapeType="1"/>
          </p:cNvCxnSpPr>
          <p:nvPr/>
        </p:nvCxnSpPr>
        <p:spPr bwMode="auto">
          <a:xfrm rot="10800000" flipV="1">
            <a:off x="5562600" y="2657475"/>
            <a:ext cx="533400" cy="3810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7492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95400" y="1752600"/>
            <a:ext cx="6477000" cy="434340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pPr>
              <a:spcBef>
                <a:spcPts val="500"/>
              </a:spcBef>
              <a:spcAft>
                <a:spcPts val="500"/>
              </a:spcAft>
            </a:pPr>
            <a:endParaRPr lang="pt-BR" altLang="pt-BR" sz="1200">
              <a:latin typeface="Times New Roman" panose="02020603050405020304" pitchFamily="18" charset="0"/>
            </a:endParaRPr>
          </a:p>
          <a:p>
            <a:pPr>
              <a:spcBef>
                <a:spcPts val="500"/>
              </a:spcBef>
              <a:spcAft>
                <a:spcPts val="500"/>
              </a:spcAft>
            </a:pPr>
            <a:r>
              <a:rPr lang="pt-BR" altLang="pt-BR" sz="1200" b="1">
                <a:latin typeface="Arial Unicode MS" panose="020B0604020202020204" pitchFamily="34" charset="-128"/>
              </a:rPr>
              <a:t>                  A                                B                              C                            D </a:t>
            </a:r>
          </a:p>
          <a:p>
            <a:r>
              <a:rPr lang="pt-BR" altLang="pt-BR" sz="1100">
                <a:latin typeface="Arial Unicode MS" panose="020B0604020202020204" pitchFamily="34" charset="-128"/>
              </a:rPr>
              <a:t>            </a:t>
            </a:r>
            <a:r>
              <a:rPr lang="pt-BR" altLang="pt-BR" sz="1100" b="1">
                <a:latin typeface="Arial Unicode MS" panose="020B0604020202020204" pitchFamily="34" charset="-128"/>
              </a:rPr>
              <a:t>INÍCIO DA                      INÍCIO DA                      FIM DA                   DETECÇÃO</a:t>
            </a:r>
          </a:p>
          <a:p>
            <a:r>
              <a:rPr lang="pt-BR" altLang="pt-BR" sz="1100" b="1">
                <a:latin typeface="Arial Unicode MS" panose="020B0604020202020204" pitchFamily="34" charset="-128"/>
              </a:rPr>
              <a:t>          EXPOSIÇÃO                   DOENÇA                    EXPOSIÇÃO            DA  DOENÇA</a:t>
            </a:r>
          </a:p>
          <a:p>
            <a:r>
              <a:rPr lang="pt-BR" altLang="pt-BR" sz="600">
                <a:latin typeface="Arial Unicode MS" panose="020B0604020202020204" pitchFamily="34" charset="-128"/>
              </a:rPr>
              <a:t> </a:t>
            </a:r>
          </a:p>
          <a:p>
            <a:r>
              <a:rPr lang="pt-BR" altLang="pt-BR" sz="1200">
                <a:latin typeface="Arial Unicode MS" panose="020B0604020202020204" pitchFamily="34" charset="-128"/>
              </a:rPr>
              <a:t>Adaptada de CHECKOWAY et al. 1990.</a:t>
            </a:r>
          </a:p>
        </p:txBody>
      </p:sp>
      <p:sp>
        <p:nvSpPr>
          <p:cNvPr id="34819" name="Text Box 3"/>
          <p:cNvSpPr txBox="1">
            <a:spLocks noChangeArrowheads="1"/>
          </p:cNvSpPr>
          <p:nvPr/>
        </p:nvSpPr>
        <p:spPr bwMode="auto">
          <a:xfrm>
            <a:off x="1676400" y="2362200"/>
            <a:ext cx="6019800" cy="2781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r>
              <a:rPr lang="pt-BR" altLang="pt-BR" sz="1200">
                <a:latin typeface="Times New Roman" panose="02020603050405020304" pitchFamily="18" charset="0"/>
              </a:rPr>
              <a:t>                                                             </a:t>
            </a:r>
          </a:p>
        </p:txBody>
      </p:sp>
      <p:sp>
        <p:nvSpPr>
          <p:cNvPr id="34820" name="Line 4"/>
          <p:cNvSpPr>
            <a:spLocks noChangeShapeType="1"/>
          </p:cNvSpPr>
          <p:nvPr/>
        </p:nvSpPr>
        <p:spPr bwMode="auto">
          <a:xfrm>
            <a:off x="1981200" y="5029200"/>
            <a:ext cx="5029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1" name="Line 5"/>
          <p:cNvSpPr>
            <a:spLocks noChangeShapeType="1"/>
          </p:cNvSpPr>
          <p:nvPr/>
        </p:nvSpPr>
        <p:spPr bwMode="auto">
          <a:xfrm flipV="1">
            <a:off x="1981200" y="2514600"/>
            <a:ext cx="0" cy="2514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2" name="Line 6"/>
          <p:cNvSpPr>
            <a:spLocks noChangeShapeType="1"/>
          </p:cNvSpPr>
          <p:nvPr/>
        </p:nvSpPr>
        <p:spPr bwMode="auto">
          <a:xfrm flipV="1">
            <a:off x="2362200"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3" name="Line 7"/>
          <p:cNvSpPr>
            <a:spLocks noChangeShapeType="1"/>
          </p:cNvSpPr>
          <p:nvPr/>
        </p:nvSpPr>
        <p:spPr bwMode="auto">
          <a:xfrm flipV="1">
            <a:off x="3844925"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4" name="Line 8"/>
          <p:cNvSpPr>
            <a:spLocks noChangeShapeType="1"/>
          </p:cNvSpPr>
          <p:nvPr/>
        </p:nvSpPr>
        <p:spPr bwMode="auto">
          <a:xfrm flipV="1">
            <a:off x="6535738"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5" name="Line 9"/>
          <p:cNvSpPr>
            <a:spLocks noChangeShapeType="1"/>
          </p:cNvSpPr>
          <p:nvPr/>
        </p:nvSpPr>
        <p:spPr bwMode="auto">
          <a:xfrm flipV="1">
            <a:off x="5257800"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6" name="Line 10"/>
          <p:cNvSpPr>
            <a:spLocks noChangeShapeType="1"/>
          </p:cNvSpPr>
          <p:nvPr/>
        </p:nvSpPr>
        <p:spPr bwMode="auto">
          <a:xfrm flipV="1">
            <a:off x="2362200" y="25146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7" name="Line 11"/>
          <p:cNvSpPr>
            <a:spLocks noChangeShapeType="1"/>
          </p:cNvSpPr>
          <p:nvPr/>
        </p:nvSpPr>
        <p:spPr bwMode="auto">
          <a:xfrm flipV="1">
            <a:off x="3844925"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8" name="Line 12"/>
          <p:cNvSpPr>
            <a:spLocks noChangeShapeType="1"/>
          </p:cNvSpPr>
          <p:nvPr/>
        </p:nvSpPr>
        <p:spPr bwMode="auto">
          <a:xfrm flipV="1">
            <a:off x="5257800"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9" name="Line 13"/>
          <p:cNvSpPr>
            <a:spLocks noChangeShapeType="1"/>
          </p:cNvSpPr>
          <p:nvPr/>
        </p:nvSpPr>
        <p:spPr bwMode="auto">
          <a:xfrm flipV="1">
            <a:off x="6562725"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30" name="Text Box 14"/>
          <p:cNvSpPr txBox="1">
            <a:spLocks noChangeArrowheads="1"/>
          </p:cNvSpPr>
          <p:nvPr/>
        </p:nvSpPr>
        <p:spPr bwMode="auto">
          <a:xfrm>
            <a:off x="3875088" y="3500438"/>
            <a:ext cx="2711450" cy="314325"/>
          </a:xfrm>
          <a:prstGeom prst="rect">
            <a:avLst/>
          </a:prstGeom>
          <a:solidFill>
            <a:schemeClr val="bg2"/>
          </a:solidFill>
          <a:ln w="9525">
            <a:solidFill>
              <a:schemeClr val="bg2"/>
            </a:solidFill>
            <a:miter lim="800000"/>
            <a:headEnd/>
            <a:tailEnd/>
          </a:ln>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400" b="1">
                <a:latin typeface="Verdana" panose="020B0604030504040204" pitchFamily="34" charset="0"/>
              </a:rPr>
              <a:t>PERÍODO   DE  LATÊNCIA</a:t>
            </a:r>
          </a:p>
        </p:txBody>
      </p:sp>
      <p:sp>
        <p:nvSpPr>
          <p:cNvPr id="34831" name="Text Box 16"/>
          <p:cNvSpPr txBox="1">
            <a:spLocks noChangeArrowheads="1"/>
          </p:cNvSpPr>
          <p:nvPr/>
        </p:nvSpPr>
        <p:spPr bwMode="auto">
          <a:xfrm>
            <a:off x="2416175" y="2746375"/>
            <a:ext cx="1393825" cy="466725"/>
          </a:xfrm>
          <a:prstGeom prst="rect">
            <a:avLst/>
          </a:prstGeom>
          <a:solidFill>
            <a:schemeClr val="bg2"/>
          </a:solidFill>
          <a:ln w="9525">
            <a:solidFill>
              <a:schemeClr val="bg2"/>
            </a:solidFill>
            <a:miter lim="800000"/>
            <a:headEnd/>
            <a:tailEnd/>
          </a:ln>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200" b="1">
                <a:latin typeface="Verdana" panose="020B0604030504040204" pitchFamily="34" charset="0"/>
              </a:rPr>
              <a:t>PERÍODO DE INDUÇÃO</a:t>
            </a:r>
          </a:p>
        </p:txBody>
      </p:sp>
      <p:sp>
        <p:nvSpPr>
          <p:cNvPr id="34832" name="Text Box 17"/>
          <p:cNvSpPr txBox="1">
            <a:spLocks noChangeArrowheads="1"/>
          </p:cNvSpPr>
          <p:nvPr/>
        </p:nvSpPr>
        <p:spPr bwMode="auto">
          <a:xfrm>
            <a:off x="2378075" y="4292600"/>
            <a:ext cx="4183063" cy="346075"/>
          </a:xfrm>
          <a:prstGeom prst="rect">
            <a:avLst/>
          </a:prstGeom>
          <a:solidFill>
            <a:schemeClr val="bg2"/>
          </a:solidFill>
          <a:ln w="9525">
            <a:solidFill>
              <a:schemeClr val="bg2"/>
            </a:solidFill>
            <a:miter lim="800000"/>
            <a:headEnd/>
            <a:tailEnd/>
          </a:ln>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b="1">
                <a:latin typeface="Verdana" panose="020B0604030504040204" pitchFamily="34" charset="0"/>
              </a:rPr>
              <a:t>PERÍODO  EMPÍRICO DE LATÊNCIA</a:t>
            </a:r>
          </a:p>
        </p:txBody>
      </p:sp>
      <p:sp>
        <p:nvSpPr>
          <p:cNvPr id="96274" name="Rectangle 18"/>
          <p:cNvSpPr>
            <a:spLocks noChangeArrowheads="1"/>
          </p:cNvSpPr>
          <p:nvPr/>
        </p:nvSpPr>
        <p:spPr bwMode="auto">
          <a:xfrm>
            <a:off x="304800" y="692150"/>
            <a:ext cx="8534400" cy="457200"/>
          </a:xfrm>
          <a:prstGeom prst="rect">
            <a:avLst/>
          </a:prstGeom>
          <a:noFill/>
          <a:ln w="9525">
            <a:noFill/>
            <a:miter lim="800000"/>
            <a:headEnd/>
            <a:tailEnd/>
          </a:ln>
          <a:effectLst/>
        </p:spPr>
        <p:txBody>
          <a:bodyPr anchor="b">
            <a:spAutoFit/>
          </a:bodyPr>
          <a:lstStyle/>
          <a:p>
            <a:pPr algn="ctr" eaLnBrk="1" hangingPunct="1">
              <a:defRPr/>
            </a:pPr>
            <a:r>
              <a:rPr lang="pt-BR" sz="2400" dirty="0">
                <a:solidFill>
                  <a:schemeClr val="tx2"/>
                </a:solidFill>
                <a:effectLst>
                  <a:outerShdw blurRad="38100" dist="38100" dir="2700000" algn="tl">
                    <a:srgbClr val="C0C0C0"/>
                  </a:outerShdw>
                </a:effectLst>
                <a:latin typeface="Verdana" pitchFamily="34" charset="0"/>
              </a:rPr>
              <a:t>LATÊNCIA</a:t>
            </a:r>
          </a:p>
        </p:txBody>
      </p:sp>
    </p:spTree>
    <p:extLst>
      <p:ext uri="{BB962C8B-B14F-4D97-AF65-F5344CB8AC3E}">
        <p14:creationId xmlns:p14="http://schemas.microsoft.com/office/powerpoint/2010/main" val="3123073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304800" y="62120"/>
            <a:ext cx="8610600" cy="1089529"/>
          </a:xfrm>
          <a:prstGeom prst="rect">
            <a:avLst/>
          </a:prstGeom>
          <a:noFill/>
          <a:ln w="9525">
            <a:noFill/>
            <a:miter lim="800000"/>
            <a:headEnd/>
            <a:tailEnd/>
          </a:ln>
          <a:effectLst/>
        </p:spPr>
        <p:txBody>
          <a:bodyPr>
            <a:spAutoFit/>
          </a:bodyPr>
          <a:lstStyle/>
          <a:p>
            <a:pPr algn="ctr" eaLnBrk="1" hangingPunct="1">
              <a:lnSpc>
                <a:spcPct val="120000"/>
              </a:lnSpc>
              <a:defRPr/>
            </a:pPr>
            <a:r>
              <a:rPr lang="pt-BR" dirty="0" smtClean="0">
                <a:effectLst>
                  <a:outerShdw blurRad="38100" dist="38100" dir="2700000" algn="tl">
                    <a:srgbClr val="C0C0C0"/>
                  </a:outerShdw>
                </a:effectLst>
                <a:latin typeface="Verdana" pitchFamily="34" charset="0"/>
              </a:rPr>
              <a:t>GRÁFICO DE MORTALIDADE PROPORCIONAL</a:t>
            </a:r>
          </a:p>
          <a:p>
            <a:pPr algn="ctr" eaLnBrk="1" hangingPunct="1">
              <a:lnSpc>
                <a:spcPct val="120000"/>
              </a:lnSpc>
              <a:defRPr/>
            </a:pPr>
            <a:r>
              <a:rPr lang="pt-BR" dirty="0" smtClean="0">
                <a:effectLst>
                  <a:outerShdw blurRad="38100" dist="38100" dir="2700000" algn="tl">
                    <a:srgbClr val="C0C0C0"/>
                  </a:outerShdw>
                </a:effectLst>
                <a:latin typeface="Verdana" pitchFamily="34" charset="0"/>
              </a:rPr>
              <a:t>“PROPORÇÃO DE MORTES POR CAUSA”</a:t>
            </a:r>
            <a:endParaRPr lang="pt-BR" dirty="0" smtClean="0">
              <a:effectLst>
                <a:outerShdw blurRad="38100" dist="38100" dir="2700000" algn="tl">
                  <a:srgbClr val="C0C0C0"/>
                </a:outerShdw>
              </a:effectLst>
              <a:latin typeface="Verdana" pitchFamily="34" charset="0"/>
            </a:endParaRPr>
          </a:p>
          <a:p>
            <a:pPr algn="ctr" eaLnBrk="1" hangingPunct="1">
              <a:lnSpc>
                <a:spcPct val="120000"/>
              </a:lnSpc>
              <a:defRPr/>
            </a:pPr>
            <a:r>
              <a:rPr lang="pt-BR" dirty="0" smtClean="0">
                <a:solidFill>
                  <a:schemeClr val="tx2"/>
                </a:solidFill>
                <a:effectLst>
                  <a:outerShdw blurRad="38100" dist="38100" dir="2700000" algn="tl">
                    <a:srgbClr val="C0C0C0"/>
                  </a:outerShdw>
                </a:effectLst>
                <a:latin typeface="Verdana" pitchFamily="34" charset="0"/>
              </a:rPr>
              <a:t>PORCENTAGENS </a:t>
            </a:r>
            <a:r>
              <a:rPr lang="pt-BR" dirty="0">
                <a:solidFill>
                  <a:schemeClr val="tx2"/>
                </a:solidFill>
                <a:effectLst>
                  <a:outerShdw blurRad="38100" dist="38100" dir="2700000" algn="tl">
                    <a:srgbClr val="C0C0C0"/>
                  </a:outerShdw>
                </a:effectLst>
                <a:latin typeface="Verdana" pitchFamily="34" charset="0"/>
              </a:rPr>
              <a:t>POR PRINCIPAIS CAUSAS DE MORTE BRASIL</a:t>
            </a:r>
          </a:p>
        </p:txBody>
      </p:sp>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r="716" b="8408"/>
          <a:stretch>
            <a:fillRect/>
          </a:stretch>
        </p:blipFill>
        <p:spPr bwMode="auto">
          <a:xfrm>
            <a:off x="827088" y="1773238"/>
            <a:ext cx="77057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7"/>
          <p:cNvSpPr txBox="1">
            <a:spLocks noChangeArrowheads="1"/>
          </p:cNvSpPr>
          <p:nvPr/>
        </p:nvSpPr>
        <p:spPr bwMode="auto">
          <a:xfrm>
            <a:off x="6062696" y="6412663"/>
            <a:ext cx="3098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en-US" altLang="pt-BR" sz="2000" dirty="0"/>
              <a:t>http://portal.saude.gov.br</a:t>
            </a:r>
          </a:p>
        </p:txBody>
      </p:sp>
      <p:sp>
        <p:nvSpPr>
          <p:cNvPr id="2" name="Chave esquerda 1"/>
          <p:cNvSpPr/>
          <p:nvPr/>
        </p:nvSpPr>
        <p:spPr>
          <a:xfrm>
            <a:off x="604070" y="3773661"/>
            <a:ext cx="522288" cy="1479983"/>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2"/>
          <p:cNvSpPr txBox="1"/>
          <p:nvPr/>
        </p:nvSpPr>
        <p:spPr>
          <a:xfrm>
            <a:off x="-54123" y="5076172"/>
            <a:ext cx="1316386" cy="523220"/>
          </a:xfrm>
          <a:prstGeom prst="rect">
            <a:avLst/>
          </a:prstGeom>
          <a:noFill/>
        </p:spPr>
        <p:txBody>
          <a:bodyPr wrap="none" rtlCol="0">
            <a:spAutoFit/>
          </a:bodyPr>
          <a:lstStyle/>
          <a:p>
            <a:pPr algn="ctr"/>
            <a:r>
              <a:rPr lang="pt-BR" sz="1400" b="1" dirty="0" smtClean="0">
                <a:solidFill>
                  <a:srgbClr val="C00000"/>
                </a:solidFill>
              </a:rPr>
              <a:t>DÇS</a:t>
            </a:r>
          </a:p>
          <a:p>
            <a:pPr algn="ctr"/>
            <a:r>
              <a:rPr lang="pt-BR" sz="1400" b="1" dirty="0" smtClean="0">
                <a:solidFill>
                  <a:srgbClr val="C00000"/>
                </a:solidFill>
              </a:rPr>
              <a:t>INFECCIOSAS</a:t>
            </a:r>
            <a:endParaRPr lang="pt-BR" sz="1400" b="1" dirty="0">
              <a:solidFill>
                <a:srgbClr val="C00000"/>
              </a:solidFill>
            </a:endParaRPr>
          </a:p>
        </p:txBody>
      </p:sp>
      <p:sp>
        <p:nvSpPr>
          <p:cNvPr id="4" name="Seta para a direita 3"/>
          <p:cNvSpPr/>
          <p:nvPr/>
        </p:nvSpPr>
        <p:spPr>
          <a:xfrm rot="10800000">
            <a:off x="8362601" y="5076171"/>
            <a:ext cx="643889" cy="261610"/>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p:nvCxnSpPr>
        <p:spPr>
          <a:xfrm>
            <a:off x="116378" y="2986906"/>
            <a:ext cx="8912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3753254" y="2644681"/>
            <a:ext cx="1853392" cy="338554"/>
          </a:xfrm>
          <a:prstGeom prst="rect">
            <a:avLst/>
          </a:prstGeom>
          <a:noFill/>
        </p:spPr>
        <p:txBody>
          <a:bodyPr wrap="none" rtlCol="0">
            <a:spAutoFit/>
          </a:bodyPr>
          <a:lstStyle/>
          <a:p>
            <a:r>
              <a:rPr lang="pt-BR" sz="1600" b="1" dirty="0" smtClean="0"/>
              <a:t>OUTRAS CAUSAS</a:t>
            </a:r>
            <a:endParaRPr lang="pt-BR" sz="1600" b="1" dirty="0"/>
          </a:p>
        </p:txBody>
      </p:sp>
      <p:sp>
        <p:nvSpPr>
          <p:cNvPr id="10" name="Chave direita 9"/>
          <p:cNvSpPr/>
          <p:nvPr/>
        </p:nvSpPr>
        <p:spPr>
          <a:xfrm>
            <a:off x="8238964" y="3182610"/>
            <a:ext cx="227349" cy="1876935"/>
          </a:xfrm>
          <a:prstGeom prst="righ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aixaDeTexto 10"/>
          <p:cNvSpPr txBox="1"/>
          <p:nvPr/>
        </p:nvSpPr>
        <p:spPr>
          <a:xfrm>
            <a:off x="8329351" y="3773661"/>
            <a:ext cx="833883" cy="369332"/>
          </a:xfrm>
          <a:prstGeom prst="rect">
            <a:avLst/>
          </a:prstGeom>
          <a:noFill/>
        </p:spPr>
        <p:txBody>
          <a:bodyPr wrap="none" rtlCol="0">
            <a:spAutoFit/>
          </a:bodyPr>
          <a:lstStyle/>
          <a:p>
            <a:r>
              <a:rPr lang="pt-BR" b="1" dirty="0" smtClean="0">
                <a:solidFill>
                  <a:srgbClr val="00B050"/>
                </a:solidFill>
              </a:rPr>
              <a:t>DCNT</a:t>
            </a:r>
            <a:endParaRPr lang="pt-BR" b="1" dirty="0">
              <a:solidFill>
                <a:srgbClr val="00B050"/>
              </a:solidFill>
            </a:endParaRPr>
          </a:p>
        </p:txBody>
      </p:sp>
      <p:sp>
        <p:nvSpPr>
          <p:cNvPr id="15" name="Chave esquerda 14"/>
          <p:cNvSpPr/>
          <p:nvPr/>
        </p:nvSpPr>
        <p:spPr>
          <a:xfrm>
            <a:off x="645764" y="3139188"/>
            <a:ext cx="522288" cy="533876"/>
          </a:xfrm>
          <a:prstGeom prst="lef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00B050"/>
              </a:solidFill>
            </a:endParaRPr>
          </a:p>
        </p:txBody>
      </p:sp>
      <p:sp>
        <p:nvSpPr>
          <p:cNvPr id="12" name="Seta para a direita 11"/>
          <p:cNvSpPr/>
          <p:nvPr/>
        </p:nvSpPr>
        <p:spPr>
          <a:xfrm>
            <a:off x="172086" y="3307737"/>
            <a:ext cx="350201" cy="250109"/>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011198" y="1194993"/>
            <a:ext cx="7197804" cy="646331"/>
          </a:xfrm>
          <a:prstGeom prst="rect">
            <a:avLst/>
          </a:prstGeom>
          <a:noFill/>
        </p:spPr>
        <p:txBody>
          <a:bodyPr wrap="none" rtlCol="0">
            <a:spAutoFit/>
          </a:bodyPr>
          <a:lstStyle/>
          <a:p>
            <a:pPr algn="ctr"/>
            <a:r>
              <a:rPr lang="pt-BR" b="1" dirty="0" smtClean="0"/>
              <a:t>TRANSIÇÃO EPIDEMIOLÓGICA</a:t>
            </a:r>
          </a:p>
          <a:p>
            <a:pPr algn="ctr"/>
            <a:r>
              <a:rPr lang="pt-BR" dirty="0" smtClean="0"/>
              <a:t>“Alteração no padrão de morbimortalidade de uma população”</a:t>
            </a:r>
            <a:endParaRPr lang="pt-BR" dirty="0"/>
          </a:p>
        </p:txBody>
      </p:sp>
    </p:spTree>
    <p:extLst>
      <p:ext uri="{BB962C8B-B14F-4D97-AF65-F5344CB8AC3E}">
        <p14:creationId xmlns:p14="http://schemas.microsoft.com/office/powerpoint/2010/main" val="22590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3250"/>
            <a:ext cx="81534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609600" y="1905000"/>
            <a:ext cx="457200" cy="39624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sz="1800">
              <a:latin typeface="Verdana" panose="020B0604030504040204" pitchFamily="34" charset="0"/>
            </a:endParaRPr>
          </a:p>
        </p:txBody>
      </p:sp>
      <p:sp>
        <p:nvSpPr>
          <p:cNvPr id="36868" name="Text Box 4"/>
          <p:cNvSpPr txBox="1">
            <a:spLocks noChangeArrowheads="1"/>
          </p:cNvSpPr>
          <p:nvPr/>
        </p:nvSpPr>
        <p:spPr bwMode="auto">
          <a:xfrm>
            <a:off x="685800" y="1828800"/>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800">
                <a:latin typeface="Verdana" panose="020B0604030504040204" pitchFamily="34" charset="0"/>
              </a:rPr>
              <a:t>%</a:t>
            </a:r>
          </a:p>
        </p:txBody>
      </p:sp>
      <p:sp>
        <p:nvSpPr>
          <p:cNvPr id="36869" name="Rectangle 5"/>
          <p:cNvSpPr>
            <a:spLocks noChangeArrowheads="1"/>
          </p:cNvSpPr>
          <p:nvPr/>
        </p:nvSpPr>
        <p:spPr bwMode="auto">
          <a:xfrm>
            <a:off x="7391400" y="5791200"/>
            <a:ext cx="12192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Idade</a:t>
            </a:r>
          </a:p>
        </p:txBody>
      </p:sp>
      <p:sp>
        <p:nvSpPr>
          <p:cNvPr id="36870" name="Text Box 6"/>
          <p:cNvSpPr txBox="1">
            <a:spLocks noChangeArrowheads="1"/>
          </p:cNvSpPr>
          <p:nvPr/>
        </p:nvSpPr>
        <p:spPr bwMode="auto">
          <a:xfrm>
            <a:off x="1127125" y="117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latin typeface="Times New Roman" panose="02020603050405020304" pitchFamily="18" charset="0"/>
            </a:endParaRPr>
          </a:p>
        </p:txBody>
      </p:sp>
      <p:sp>
        <p:nvSpPr>
          <p:cNvPr id="103431" name="Text Box 7"/>
          <p:cNvSpPr txBox="1">
            <a:spLocks noChangeArrowheads="1"/>
          </p:cNvSpPr>
          <p:nvPr/>
        </p:nvSpPr>
        <p:spPr bwMode="auto">
          <a:xfrm>
            <a:off x="685800" y="323850"/>
            <a:ext cx="7772400" cy="895350"/>
          </a:xfrm>
          <a:prstGeom prst="rect">
            <a:avLst/>
          </a:prstGeom>
          <a:noFill/>
          <a:ln w="9525">
            <a:noFill/>
            <a:miter lim="800000"/>
            <a:headEnd/>
            <a:tailEnd/>
          </a:ln>
          <a:effectLst/>
        </p:spPr>
        <p:txBody>
          <a:bodyPr>
            <a:spAutoFit/>
          </a:bodyPr>
          <a:lstStyle/>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CURVAS DE MORTALIDADE DE COORTES DE MULHERES AMERICANAS NASCIDAS EM 1900 E 1980</a:t>
            </a:r>
          </a:p>
        </p:txBody>
      </p:sp>
      <p:sp>
        <p:nvSpPr>
          <p:cNvPr id="36872" name="Rectangle 8"/>
          <p:cNvSpPr>
            <a:spLocks noChangeArrowheads="1"/>
          </p:cNvSpPr>
          <p:nvPr/>
        </p:nvSpPr>
        <p:spPr bwMode="auto">
          <a:xfrm>
            <a:off x="4572000" y="5867400"/>
            <a:ext cx="9144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cxnSp>
        <p:nvCxnSpPr>
          <p:cNvPr id="3" name="Conector reto 2"/>
          <p:cNvCxnSpPr/>
          <p:nvPr/>
        </p:nvCxnSpPr>
        <p:spPr>
          <a:xfrm>
            <a:off x="5187142" y="3683635"/>
            <a:ext cx="16625" cy="17362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6536575" y="3683634"/>
            <a:ext cx="16625" cy="17362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5187142" y="3508722"/>
            <a:ext cx="1212273" cy="0"/>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5029200" y="5375968"/>
            <a:ext cx="680258"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6213071" y="5419897"/>
            <a:ext cx="680258"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472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65338"/>
            <a:ext cx="81534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6096000" y="2667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600">
                <a:latin typeface="Verdana" panose="020B0604030504040204" pitchFamily="34" charset="0"/>
              </a:rPr>
              <a:t>Mortalidade</a:t>
            </a:r>
          </a:p>
        </p:txBody>
      </p:sp>
      <p:sp>
        <p:nvSpPr>
          <p:cNvPr id="37892" name="Rectangle 4"/>
          <p:cNvSpPr>
            <a:spLocks noChangeArrowheads="1"/>
          </p:cNvSpPr>
          <p:nvPr/>
        </p:nvSpPr>
        <p:spPr bwMode="auto">
          <a:xfrm>
            <a:off x="3657600" y="32766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600">
                <a:latin typeface="Verdana" panose="020B0604030504040204" pitchFamily="34" charset="0"/>
              </a:rPr>
              <a:t>Morbidade</a:t>
            </a:r>
          </a:p>
        </p:txBody>
      </p:sp>
      <p:sp>
        <p:nvSpPr>
          <p:cNvPr id="37893" name="Rectangle 5"/>
          <p:cNvSpPr>
            <a:spLocks noChangeArrowheads="1"/>
          </p:cNvSpPr>
          <p:nvPr/>
        </p:nvSpPr>
        <p:spPr bwMode="auto">
          <a:xfrm>
            <a:off x="7620000" y="5867400"/>
            <a:ext cx="990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Idade</a:t>
            </a:r>
          </a:p>
        </p:txBody>
      </p:sp>
      <p:sp>
        <p:nvSpPr>
          <p:cNvPr id="104454" name="Text Box 6"/>
          <p:cNvSpPr txBox="1">
            <a:spLocks noChangeArrowheads="1"/>
          </p:cNvSpPr>
          <p:nvPr/>
        </p:nvSpPr>
        <p:spPr bwMode="auto">
          <a:xfrm>
            <a:off x="376238" y="549275"/>
            <a:ext cx="8443912" cy="895350"/>
          </a:xfrm>
          <a:prstGeom prst="rect">
            <a:avLst/>
          </a:prstGeom>
          <a:noFill/>
          <a:ln w="9525">
            <a:noFill/>
            <a:miter lim="800000"/>
            <a:headEnd/>
            <a:tailEnd/>
          </a:ln>
          <a:effectLst/>
        </p:spPr>
        <p:txBody>
          <a:bodyPr>
            <a:spAutoFit/>
          </a:bodyPr>
          <a:lstStyle/>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CURVAS HIPOTÉTICAS DE MORBIDADE E MORTALIDADE DAS MULHERES AMERICANAS NASCIDAS EM 1980</a:t>
            </a:r>
          </a:p>
        </p:txBody>
      </p:sp>
      <p:sp>
        <p:nvSpPr>
          <p:cNvPr id="37895" name="Rectangle 7"/>
          <p:cNvSpPr>
            <a:spLocks noChangeArrowheads="1"/>
          </p:cNvSpPr>
          <p:nvPr/>
        </p:nvSpPr>
        <p:spPr bwMode="auto">
          <a:xfrm>
            <a:off x="4572000" y="5943600"/>
            <a:ext cx="762000" cy="304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8" name="Elipse 7"/>
          <p:cNvSpPr/>
          <p:nvPr/>
        </p:nvSpPr>
        <p:spPr>
          <a:xfrm>
            <a:off x="3299107" y="3176850"/>
            <a:ext cx="1962843" cy="5611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78858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03400"/>
            <a:ext cx="8077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5562600" y="19812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a:latin typeface="Verdana" panose="020B0604030504040204" pitchFamily="34" charset="0"/>
              </a:rPr>
              <a:t>Mortalidade</a:t>
            </a:r>
          </a:p>
        </p:txBody>
      </p:sp>
      <p:sp>
        <p:nvSpPr>
          <p:cNvPr id="38916" name="Rectangle 4"/>
          <p:cNvSpPr>
            <a:spLocks noChangeArrowheads="1"/>
          </p:cNvSpPr>
          <p:nvPr/>
        </p:nvSpPr>
        <p:spPr bwMode="auto">
          <a:xfrm>
            <a:off x="5867400" y="24384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a:latin typeface="Verdana" panose="020B0604030504040204" pitchFamily="34" charset="0"/>
              </a:rPr>
              <a:t>Incapacidade</a:t>
            </a:r>
          </a:p>
        </p:txBody>
      </p:sp>
      <p:sp>
        <p:nvSpPr>
          <p:cNvPr id="38917" name="Rectangle 5"/>
          <p:cNvSpPr>
            <a:spLocks noChangeArrowheads="1"/>
          </p:cNvSpPr>
          <p:nvPr/>
        </p:nvSpPr>
        <p:spPr bwMode="auto">
          <a:xfrm>
            <a:off x="3581400" y="29718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a:latin typeface="Verdana" panose="020B0604030504040204" pitchFamily="34" charset="0"/>
              </a:rPr>
              <a:t>Morbidade</a:t>
            </a:r>
          </a:p>
        </p:txBody>
      </p:sp>
      <p:sp>
        <p:nvSpPr>
          <p:cNvPr id="38918" name="Rectangle 6"/>
          <p:cNvSpPr>
            <a:spLocks noChangeArrowheads="1"/>
          </p:cNvSpPr>
          <p:nvPr/>
        </p:nvSpPr>
        <p:spPr bwMode="auto">
          <a:xfrm>
            <a:off x="7543800" y="5715000"/>
            <a:ext cx="990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a:latin typeface="Verdana" panose="020B0604030504040204" pitchFamily="34" charset="0"/>
              </a:rPr>
              <a:t>Idade</a:t>
            </a:r>
          </a:p>
        </p:txBody>
      </p:sp>
      <p:sp>
        <p:nvSpPr>
          <p:cNvPr id="38919" name="Rectangle 7"/>
          <p:cNvSpPr>
            <a:spLocks noChangeArrowheads="1"/>
          </p:cNvSpPr>
          <p:nvPr/>
        </p:nvSpPr>
        <p:spPr bwMode="auto">
          <a:xfrm>
            <a:off x="4419600" y="5715000"/>
            <a:ext cx="7620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105480" name="Text Box 8"/>
          <p:cNvSpPr txBox="1">
            <a:spLocks noChangeArrowheads="1"/>
          </p:cNvSpPr>
          <p:nvPr/>
        </p:nvSpPr>
        <p:spPr bwMode="auto">
          <a:xfrm>
            <a:off x="76200" y="476250"/>
            <a:ext cx="8915400" cy="895350"/>
          </a:xfrm>
          <a:prstGeom prst="rect">
            <a:avLst/>
          </a:prstGeom>
          <a:noFill/>
          <a:ln w="9525">
            <a:noFill/>
            <a:miter lim="800000"/>
            <a:headEnd/>
            <a:tailEnd/>
          </a:ln>
          <a:effectLst/>
        </p:spPr>
        <p:txBody>
          <a:bodyPr>
            <a:spAutoFit/>
          </a:bodyPr>
          <a:lstStyle/>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CURVAS HIPOTÉTICAS DE MORBIDADE, INCAPACIDADE E MORTALIDADE, MULHERES AMERICANAS NASCIDAS EM 1980</a:t>
            </a:r>
          </a:p>
        </p:txBody>
      </p:sp>
      <p:sp>
        <p:nvSpPr>
          <p:cNvPr id="9" name="Elipse 8"/>
          <p:cNvSpPr/>
          <p:nvPr/>
        </p:nvSpPr>
        <p:spPr>
          <a:xfrm>
            <a:off x="5609878" y="2362200"/>
            <a:ext cx="1962843" cy="5611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56655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23850" y="260350"/>
            <a:ext cx="8424863" cy="1143000"/>
          </a:xfrm>
        </p:spPr>
        <p:txBody>
          <a:bodyPr>
            <a:normAutofit fontScale="90000"/>
          </a:bodyPr>
          <a:lstStyle/>
          <a:p>
            <a:pPr algn="ctr" eaLnBrk="1" fontAlgn="auto" hangingPunct="1">
              <a:lnSpc>
                <a:spcPct val="120000"/>
              </a:lnSpc>
              <a:spcAft>
                <a:spcPts val="0"/>
              </a:spcAft>
              <a:defRPr/>
            </a:pPr>
            <a:r>
              <a:rPr lang="pt-BR" sz="2200">
                <a:effectLst>
                  <a:outerShdw blurRad="38100" dist="38100" dir="2700000" algn="tl">
                    <a:srgbClr val="C0C0C0"/>
                  </a:outerShdw>
                </a:effectLst>
                <a:latin typeface="Verdana" pitchFamily="34" charset="0"/>
              </a:rPr>
              <a:t>% CAUSAS DE MORTE EM 1000 DECLARAÇÕES DE ÓBITO DE PESSOAS COM &gt;65 ANOS, FRANÇA, DÉCADA DE 1990</a:t>
            </a:r>
          </a:p>
        </p:txBody>
      </p:sp>
      <p:graphicFrame>
        <p:nvGraphicFramePr>
          <p:cNvPr id="124931" name="Group 3"/>
          <p:cNvGraphicFramePr>
            <a:graphicFrameLocks noGrp="1"/>
          </p:cNvGraphicFramePr>
          <p:nvPr>
            <p:ph type="tbl" idx="1"/>
          </p:nvPr>
        </p:nvGraphicFramePr>
        <p:xfrm>
          <a:off x="831850" y="1925638"/>
          <a:ext cx="7772400" cy="3949702"/>
        </p:xfrm>
        <a:graphic>
          <a:graphicData uri="http://schemas.openxmlformats.org/drawingml/2006/table">
            <a:tbl>
              <a:tblPr/>
              <a:tblGrid>
                <a:gridCol w="43434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tblGrid>
              <a:tr h="749791">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CID</a:t>
                      </a:r>
                    </a:p>
                  </a:txBody>
                  <a:tcPr marT="45713" marB="45713" horzOverflow="overflow">
                    <a:lnL cap="flat">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Homens (n=518)</a:t>
                      </a:r>
                    </a:p>
                  </a:txBody>
                  <a:tcPr marT="45713" marB="45713"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Mulheres (n=482)</a:t>
                      </a:r>
                    </a:p>
                  </a:txBody>
                  <a:tcPr marT="45713" marB="45713" horzOverflow="overflow">
                    <a:lnL>
                      <a:noFill/>
                    </a:lnL>
                    <a:lnR cap="flat">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Sistema circulatório</a:t>
                      </a:r>
                    </a:p>
                  </a:txBody>
                  <a:tcPr marT="45713" marB="45713" horzOverflow="overflow">
                    <a:lnL cap="flat">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45,0</a:t>
                      </a:r>
                    </a:p>
                  </a:txBody>
                  <a:tcPr marT="45713" marB="45713"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40,9</a:t>
                      </a:r>
                    </a:p>
                  </a:txBody>
                  <a:tcPr marT="45713" marB="45713" horzOverflow="overflow">
                    <a:lnL>
                      <a:noFill/>
                    </a:lnL>
                    <a:lnR cap="flat">
                      <a:noFill/>
                    </a:lnR>
                    <a:lnT w="19050" cap="flat" cmpd="sng" algn="ctr">
                      <a:solidFill>
                        <a:schemeClr val="bg2"/>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Neoplasmas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17,5</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28,6</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Traumas e intoxicações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7,7</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4,2</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Sistema digestivo</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7,3</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6,4</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Sintomas e sinais mal definidos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6,7</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5,6</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5"/>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Sistema respiratório</a:t>
                      </a:r>
                    </a:p>
                  </a:txBody>
                  <a:tcPr marT="45713" marB="45713" horzOverflow="overflow">
                    <a:lnL cap="flat">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5,8</a:t>
                      </a:r>
                    </a:p>
                  </a:txBody>
                  <a:tcPr marT="45713" marB="45713"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6,0</a:t>
                      </a:r>
                    </a:p>
                  </a:txBody>
                  <a:tcPr marT="45713" marB="45713" horzOverflow="overflow">
                    <a:lnL>
                      <a:noFill/>
                    </a:lnL>
                    <a:lnR cap="flat">
                      <a:noFill/>
                    </a:lnR>
                    <a:lnT>
                      <a:noFill/>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4" name="Retângulo 3"/>
          <p:cNvSpPr/>
          <p:nvPr/>
        </p:nvSpPr>
        <p:spPr>
          <a:xfrm>
            <a:off x="831850" y="2726570"/>
            <a:ext cx="7597255" cy="10474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831849" y="5303520"/>
            <a:ext cx="7597255" cy="5718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23851" y="396095"/>
            <a:ext cx="3383626"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4767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79388" y="260350"/>
            <a:ext cx="8785225" cy="1143000"/>
          </a:xfrm>
          <a:prstGeom prst="rect">
            <a:avLst/>
          </a:prstGeom>
          <a:noFill/>
          <a:ln w="9525">
            <a:noFill/>
            <a:miter lim="800000"/>
            <a:headEnd/>
            <a:tailEnd/>
          </a:ln>
          <a:effectLst/>
        </p:spPr>
        <p:txBody>
          <a:bodyPr anchor="ctr"/>
          <a:lstStyle/>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INCAPACIDADE AOS 75 ANOS POR CAUSAS SELECIONADAS </a:t>
            </a:r>
          </a:p>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REINO UNIDO, DÉCADA DE 1990</a:t>
            </a:r>
          </a:p>
        </p:txBody>
      </p:sp>
      <p:graphicFrame>
        <p:nvGraphicFramePr>
          <p:cNvPr id="112643" name="Group 3"/>
          <p:cNvGraphicFramePr>
            <a:graphicFrameLocks noGrp="1"/>
          </p:cNvGraphicFramePr>
          <p:nvPr/>
        </p:nvGraphicFramePr>
        <p:xfrm>
          <a:off x="831850" y="2060575"/>
          <a:ext cx="7772400" cy="3352800"/>
        </p:xfrm>
        <a:graphic>
          <a:graphicData uri="http://schemas.openxmlformats.org/drawingml/2006/table">
            <a:tbl>
              <a:tblPr/>
              <a:tblGrid>
                <a:gridCol w="3810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tblGrid>
              <a:tr h="685800">
                <a:tc>
                  <a:txBody>
                    <a:bodyPr/>
                    <a:lstStyle/>
                    <a:p>
                      <a:pPr marL="0" marR="0" lvl="0" indent="0" algn="l"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DOENÇA</a:t>
                      </a:r>
                    </a:p>
                  </a:txBody>
                  <a:tcPr horzOverflow="overflow">
                    <a:lnL cap="flat">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 qualquer</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 grave</a:t>
                      </a:r>
                    </a:p>
                  </a:txBody>
                  <a:tcPr horzOverflow="overflow">
                    <a:lnL>
                      <a:noFill/>
                    </a:lnL>
                    <a:lnR cap="flat">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Osteoartrose</a:t>
                      </a:r>
                    </a:p>
                  </a:txBody>
                  <a:tcPr horzOverflow="overflow">
                    <a:lnL cap="flat">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10,6</a:t>
                      </a: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2,7</a:t>
                      </a:r>
                    </a:p>
                  </a:txBody>
                  <a:tcPr horzOverflow="overflow">
                    <a:lnL>
                      <a:noFill/>
                    </a:lnL>
                    <a:lnR cap="flat">
                      <a:noFill/>
                    </a:lnR>
                    <a:lnT w="19050" cap="flat" cmpd="sng" algn="ctr">
                      <a:solidFill>
                        <a:schemeClr val="bg2"/>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Sistema circulatório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5,1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1,0</a:t>
                      </a:r>
                    </a:p>
                  </a:txBody>
                  <a:tcP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Sistema respiratório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0,3</a:t>
                      </a:r>
                    </a:p>
                  </a:txBody>
                  <a:tcP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Acidente vascular cerebral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1,2</a:t>
                      </a:r>
                    </a:p>
                  </a:txBody>
                  <a:tcP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Todas as condições</a:t>
                      </a:r>
                    </a:p>
                  </a:txBody>
                  <a:tcPr horzOverflow="overflow">
                    <a:lnL cap="flat">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35,4</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0" i="0" u="none" strike="noStrike" cap="none" normalizeH="0" baseline="0" smtClean="0">
                          <a:ln>
                            <a:noFill/>
                          </a:ln>
                          <a:solidFill>
                            <a:schemeClr val="tx1"/>
                          </a:solidFill>
                          <a:effectLst/>
                          <a:latin typeface="Verdana" pitchFamily="34" charset="0"/>
                        </a:rPr>
                        <a:t>9,2</a:t>
                      </a:r>
                    </a:p>
                  </a:txBody>
                  <a:tcPr horzOverflow="overflow">
                    <a:lnL>
                      <a:noFill/>
                    </a:lnL>
                    <a:lnR cap="flat">
                      <a:noFill/>
                    </a:lnR>
                    <a:lnT>
                      <a:noFill/>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4" name="Retângulo 3"/>
          <p:cNvSpPr/>
          <p:nvPr/>
        </p:nvSpPr>
        <p:spPr>
          <a:xfrm>
            <a:off x="831850" y="2726570"/>
            <a:ext cx="7597255" cy="20599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23850" y="396095"/>
            <a:ext cx="4298025"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9670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364359" y="1293512"/>
            <a:ext cx="4341120" cy="4246786"/>
          </a:xfrm>
          <a:ln w="57150">
            <a:solidFill>
              <a:srgbClr val="0070C0"/>
            </a:solidFill>
          </a:ln>
        </p:spPr>
        <p:txBody>
          <a:bodyPr/>
          <a:lstStyle/>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Doenças cardiovasculares</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Hipertensão arterial</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Infarto agudo do miocárdio</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Acidente vascular cerebral</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Diabetes</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Neoplasias</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Doenças respiratórias crônicas</a:t>
            </a:r>
          </a:p>
        </p:txBody>
      </p:sp>
      <p:sp>
        <p:nvSpPr>
          <p:cNvPr id="76803" name="Rectangle 3"/>
          <p:cNvSpPr>
            <a:spLocks noChangeArrowheads="1"/>
          </p:cNvSpPr>
          <p:nvPr/>
        </p:nvSpPr>
        <p:spPr bwMode="auto">
          <a:xfrm>
            <a:off x="677615" y="190684"/>
            <a:ext cx="7886700" cy="584775"/>
          </a:xfrm>
          <a:prstGeom prst="rect">
            <a:avLst/>
          </a:prstGeom>
          <a:noFill/>
          <a:ln w="9525">
            <a:noFill/>
            <a:miter lim="800000"/>
            <a:headEnd/>
            <a:tailEnd/>
          </a:ln>
          <a:effectLst/>
        </p:spPr>
        <p:txBody>
          <a:bodyPr>
            <a:spAutoFit/>
          </a:bodyPr>
          <a:lstStyle/>
          <a:p>
            <a:pPr algn="ctr" eaLnBrk="1" hangingPunct="1">
              <a:defRPr/>
            </a:pPr>
            <a:r>
              <a:rPr lang="pt-BR" sz="3200" dirty="0">
                <a:solidFill>
                  <a:schemeClr val="tx2"/>
                </a:solidFill>
                <a:effectLst>
                  <a:outerShdw blurRad="38100" dist="38100" dir="2700000" algn="tl">
                    <a:srgbClr val="C0C0C0"/>
                  </a:outerShdw>
                </a:effectLst>
                <a:latin typeface="Verdana" pitchFamily="34" charset="0"/>
              </a:rPr>
              <a:t>Exemplos de </a:t>
            </a:r>
            <a:r>
              <a:rPr lang="pt-BR" sz="3200" dirty="0" err="1">
                <a:solidFill>
                  <a:schemeClr val="tx2"/>
                </a:solidFill>
                <a:effectLst>
                  <a:outerShdw blurRad="38100" dist="38100" dir="2700000" algn="tl">
                    <a:srgbClr val="C0C0C0"/>
                  </a:outerShdw>
                </a:effectLst>
                <a:latin typeface="Verdana" pitchFamily="34" charset="0"/>
              </a:rPr>
              <a:t>DCNTs</a:t>
            </a:r>
            <a:endParaRPr lang="pt-BR" sz="3200" dirty="0">
              <a:solidFill>
                <a:schemeClr val="tx2"/>
              </a:solidFill>
              <a:effectLst>
                <a:outerShdw blurRad="38100" dist="38100" dir="2700000" algn="tl">
                  <a:srgbClr val="C0C0C0"/>
                </a:outerShdw>
              </a:effectLst>
              <a:latin typeface="Verdana" pitchFamily="34" charset="0"/>
            </a:endParaRPr>
          </a:p>
        </p:txBody>
      </p:sp>
      <p:sp>
        <p:nvSpPr>
          <p:cNvPr id="2" name="Seta para a direita 1"/>
          <p:cNvSpPr/>
          <p:nvPr/>
        </p:nvSpPr>
        <p:spPr>
          <a:xfrm>
            <a:off x="4880402" y="3174589"/>
            <a:ext cx="901522"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5434878" y="2054492"/>
            <a:ext cx="3429144" cy="369332"/>
          </a:xfrm>
          <a:prstGeom prst="rect">
            <a:avLst/>
          </a:prstGeom>
          <a:noFill/>
          <a:ln w="38100">
            <a:solidFill>
              <a:srgbClr val="0070C0"/>
            </a:solidFill>
          </a:ln>
        </p:spPr>
        <p:txBody>
          <a:bodyPr wrap="none" rtlCol="0">
            <a:spAutoFit/>
          </a:bodyPr>
          <a:lstStyle/>
          <a:p>
            <a:pPr algn="ctr"/>
            <a:r>
              <a:rPr lang="pt-BR" dirty="0" smtClean="0"/>
              <a:t>4 principais grupos de DCNT</a:t>
            </a:r>
          </a:p>
        </p:txBody>
      </p:sp>
      <p:sp>
        <p:nvSpPr>
          <p:cNvPr id="4" name="CaixaDeTexto 3"/>
          <p:cNvSpPr txBox="1"/>
          <p:nvPr/>
        </p:nvSpPr>
        <p:spPr>
          <a:xfrm>
            <a:off x="5956847" y="2878296"/>
            <a:ext cx="2385205" cy="1077218"/>
          </a:xfrm>
          <a:prstGeom prst="rect">
            <a:avLst/>
          </a:prstGeom>
          <a:noFill/>
          <a:ln w="38100">
            <a:solidFill>
              <a:srgbClr val="0070C0"/>
            </a:solidFill>
          </a:ln>
        </p:spPr>
        <p:txBody>
          <a:bodyPr wrap="none" rtlCol="0">
            <a:spAutoFit/>
          </a:bodyPr>
          <a:lstStyle/>
          <a:p>
            <a:pPr algn="ctr"/>
            <a:r>
              <a:rPr lang="pt-BR" sz="1600" dirty="0" smtClean="0">
                <a:latin typeface="Verdana" panose="020B0604030504040204" pitchFamily="34" charset="0"/>
                <a:ea typeface="Verdana" panose="020B0604030504040204" pitchFamily="34" charset="0"/>
                <a:cs typeface="Verdana" panose="020B0604030504040204" pitchFamily="34" charset="0"/>
              </a:rPr>
              <a:t>ONU</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2011</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Reunião de Alto Nível</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sobre DCNT</a:t>
            </a:r>
          </a:p>
        </p:txBody>
      </p:sp>
      <p:sp>
        <p:nvSpPr>
          <p:cNvPr id="9" name="Retângulo 8"/>
          <p:cNvSpPr/>
          <p:nvPr/>
        </p:nvSpPr>
        <p:spPr>
          <a:xfrm>
            <a:off x="3235620" y="6354644"/>
            <a:ext cx="5908380" cy="400110"/>
          </a:xfrm>
          <a:prstGeom prst="rect">
            <a:avLst/>
          </a:prstGeom>
        </p:spPr>
        <p:txBody>
          <a:bodyPr wrap="square">
            <a:spAutoFit/>
          </a:bodyPr>
          <a:lstStyle/>
          <a:p>
            <a:pPr algn="r"/>
            <a:r>
              <a:rPr lang="pt-BR" sz="1000" dirty="0" smtClean="0"/>
              <a:t>PLANO DE AÇÕES ESTRATÉGICAS PARA O ENFRENTAMENTO DAS DOENÇAS CRÔNICAS NÃO TRANSMISSÍVEIS (DCNT) NO BRASIL, 2011-2022 </a:t>
            </a:r>
            <a:endParaRPr lang="pt-BR" sz="1000" dirty="0"/>
          </a:p>
        </p:txBody>
      </p:sp>
    </p:spTree>
    <p:extLst>
      <p:ext uri="{BB962C8B-B14F-4D97-AF65-F5344CB8AC3E}">
        <p14:creationId xmlns:p14="http://schemas.microsoft.com/office/powerpoint/2010/main" val="2249238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1065213" y="2060575"/>
          <a:ext cx="7467600" cy="4160838"/>
        </p:xfrm>
        <a:graphic>
          <a:graphicData uri="http://schemas.openxmlformats.org/presentationml/2006/ole">
            <mc:AlternateContent xmlns:mc="http://schemas.openxmlformats.org/markup-compatibility/2006">
              <mc:Choice xmlns:v="urn:schemas-microsoft-com:vml" Requires="v">
                <p:oleObj spid="_x0000_s1037" name="Gráfico" r:id="rId3" imgW="3829552" imgH="1714928" progId="Excel.Chart.8">
                  <p:embed/>
                </p:oleObj>
              </mc:Choice>
              <mc:Fallback>
                <p:oleObj name="Gráfico" r:id="rId3" imgW="3829552" imgH="171492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0575"/>
                        <a:ext cx="74676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3"/>
          <p:cNvSpPr txBox="1">
            <a:spLocks noChangeArrowheads="1"/>
          </p:cNvSpPr>
          <p:nvPr/>
        </p:nvSpPr>
        <p:spPr bwMode="auto">
          <a:xfrm>
            <a:off x="1741488" y="583565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Vestir</a:t>
            </a:r>
          </a:p>
        </p:txBody>
      </p:sp>
      <p:sp>
        <p:nvSpPr>
          <p:cNvPr id="41988" name="Text Box 4"/>
          <p:cNvSpPr txBox="1">
            <a:spLocks noChangeArrowheads="1"/>
          </p:cNvSpPr>
          <p:nvPr/>
        </p:nvSpPr>
        <p:spPr bwMode="auto">
          <a:xfrm>
            <a:off x="2960688" y="5835650"/>
            <a:ext cx="827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Banho</a:t>
            </a:r>
          </a:p>
        </p:txBody>
      </p:sp>
      <p:sp>
        <p:nvSpPr>
          <p:cNvPr id="41989" name="Text Box 5"/>
          <p:cNvSpPr txBox="1">
            <a:spLocks noChangeArrowheads="1"/>
          </p:cNvSpPr>
          <p:nvPr/>
        </p:nvSpPr>
        <p:spPr bwMode="auto">
          <a:xfrm>
            <a:off x="4179888" y="5835650"/>
            <a:ext cx="931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Toalete</a:t>
            </a:r>
          </a:p>
        </p:txBody>
      </p:sp>
      <p:sp>
        <p:nvSpPr>
          <p:cNvPr id="41990" name="Text Box 6"/>
          <p:cNvSpPr txBox="1">
            <a:spLocks noChangeArrowheads="1"/>
          </p:cNvSpPr>
          <p:nvPr/>
        </p:nvSpPr>
        <p:spPr bwMode="auto">
          <a:xfrm>
            <a:off x="5392738" y="5835650"/>
            <a:ext cx="855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Comer</a:t>
            </a:r>
          </a:p>
        </p:txBody>
      </p:sp>
      <p:sp>
        <p:nvSpPr>
          <p:cNvPr id="41991" name="Text Box 7"/>
          <p:cNvSpPr txBox="1">
            <a:spLocks noChangeArrowheads="1"/>
          </p:cNvSpPr>
          <p:nvPr/>
        </p:nvSpPr>
        <p:spPr bwMode="auto">
          <a:xfrm>
            <a:off x="1508125" y="2330450"/>
            <a:ext cx="40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a:t>
            </a:r>
          </a:p>
        </p:txBody>
      </p:sp>
      <p:sp>
        <p:nvSpPr>
          <p:cNvPr id="41992" name="Text Box 8"/>
          <p:cNvSpPr txBox="1">
            <a:spLocks noChangeArrowheads="1"/>
          </p:cNvSpPr>
          <p:nvPr/>
        </p:nvSpPr>
        <p:spPr bwMode="auto">
          <a:xfrm>
            <a:off x="8223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latin typeface="Times New Roman" panose="02020603050405020304" pitchFamily="18" charset="0"/>
            </a:endParaRPr>
          </a:p>
        </p:txBody>
      </p:sp>
      <p:sp>
        <p:nvSpPr>
          <p:cNvPr id="114697" name="Text Box 9"/>
          <p:cNvSpPr txBox="1">
            <a:spLocks noChangeArrowheads="1"/>
          </p:cNvSpPr>
          <p:nvPr/>
        </p:nvSpPr>
        <p:spPr bwMode="auto">
          <a:xfrm>
            <a:off x="76200" y="188913"/>
            <a:ext cx="8915400" cy="1296987"/>
          </a:xfrm>
          <a:prstGeom prst="rect">
            <a:avLst/>
          </a:prstGeom>
          <a:noFill/>
          <a:ln w="9525">
            <a:noFill/>
            <a:miter lim="800000"/>
            <a:headEnd/>
            <a:tailEnd/>
          </a:ln>
          <a:effectLst/>
        </p:spPr>
        <p:txBody>
          <a:bodyPr>
            <a:spAutoFit/>
          </a:bodyPr>
          <a:lstStyle/>
          <a:p>
            <a:pPr algn="ctr" eaLnBrk="1" hangingPunct="1">
              <a:lnSpc>
                <a:spcPct val="120000"/>
              </a:lnSpc>
              <a:defRPr/>
            </a:pPr>
            <a:r>
              <a:rPr lang="pt-BR" sz="2200">
                <a:solidFill>
                  <a:schemeClr val="tx2"/>
                </a:solidFill>
                <a:effectLst>
                  <a:outerShdw blurRad="38100" dist="38100" dir="2700000" algn="tl">
                    <a:srgbClr val="C0C0C0"/>
                  </a:outerShdw>
                </a:effectLst>
                <a:latin typeface="Verdana" pitchFamily="34" charset="0"/>
              </a:rPr>
              <a:t>% DA POPULAÇÃO AMERICANA NECESSITANDO ASSISTÊNCIA EM ATIVIDADES DA VIDA DIÁRIA EM DIFERENTES FAIXAS DE IDADE, DÉCADA DE 1980</a:t>
            </a:r>
          </a:p>
        </p:txBody>
      </p:sp>
      <p:sp>
        <p:nvSpPr>
          <p:cNvPr id="3" name="Retângulo 2"/>
          <p:cNvSpPr/>
          <p:nvPr/>
        </p:nvSpPr>
        <p:spPr>
          <a:xfrm>
            <a:off x="2394064" y="2809702"/>
            <a:ext cx="448890" cy="27851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629830" y="3790604"/>
            <a:ext cx="448890" cy="18042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4845555" y="4405745"/>
            <a:ext cx="448890" cy="11891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050745" y="4854633"/>
            <a:ext cx="448890" cy="7968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rot="5400000">
            <a:off x="7387928" y="3709748"/>
            <a:ext cx="448890" cy="18408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853875" y="582819"/>
            <a:ext cx="6876961"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31186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00213"/>
            <a:ext cx="68961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aixaDeTexto 2"/>
          <p:cNvSpPr txBox="1">
            <a:spLocks noChangeArrowheads="1"/>
          </p:cNvSpPr>
          <p:nvPr/>
        </p:nvSpPr>
        <p:spPr bwMode="auto">
          <a:xfrm>
            <a:off x="2218113" y="218527"/>
            <a:ext cx="4977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2800" b="1" dirty="0"/>
              <a:t>Compressão da morbidade</a:t>
            </a:r>
          </a:p>
        </p:txBody>
      </p:sp>
      <p:sp>
        <p:nvSpPr>
          <p:cNvPr id="3" name="Retângulo 2"/>
          <p:cNvSpPr/>
          <p:nvPr/>
        </p:nvSpPr>
        <p:spPr>
          <a:xfrm>
            <a:off x="5365375" y="2874169"/>
            <a:ext cx="2789613" cy="949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294724" y="4040721"/>
            <a:ext cx="3111025" cy="847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386807" y="4279635"/>
            <a:ext cx="926857" cy="369332"/>
          </a:xfrm>
          <a:prstGeom prst="rect">
            <a:avLst/>
          </a:prstGeom>
          <a:noFill/>
        </p:spPr>
        <p:txBody>
          <a:bodyPr wrap="none" rtlCol="0">
            <a:spAutoFit/>
          </a:bodyPr>
          <a:lstStyle/>
          <a:p>
            <a:pPr algn="ctr"/>
            <a:r>
              <a:rPr lang="pt-BR" b="1" dirty="0" smtClean="0">
                <a:solidFill>
                  <a:srgbClr val="C00000"/>
                </a:solidFill>
              </a:rPr>
              <a:t>SAÚDE</a:t>
            </a:r>
            <a:endParaRPr lang="pt-BR" b="1" dirty="0">
              <a:solidFill>
                <a:srgbClr val="C00000"/>
              </a:solidFill>
            </a:endParaRPr>
          </a:p>
        </p:txBody>
      </p:sp>
      <p:sp>
        <p:nvSpPr>
          <p:cNvPr id="8" name="CaixaDeTexto 7"/>
          <p:cNvSpPr txBox="1"/>
          <p:nvPr/>
        </p:nvSpPr>
        <p:spPr>
          <a:xfrm>
            <a:off x="5817454" y="3214221"/>
            <a:ext cx="1885453" cy="369332"/>
          </a:xfrm>
          <a:prstGeom prst="rect">
            <a:avLst/>
          </a:prstGeom>
          <a:noFill/>
        </p:spPr>
        <p:txBody>
          <a:bodyPr wrap="none" rtlCol="0">
            <a:spAutoFit/>
          </a:bodyPr>
          <a:lstStyle/>
          <a:p>
            <a:pPr algn="ctr"/>
            <a:r>
              <a:rPr lang="pt-BR" b="1" dirty="0" smtClean="0">
                <a:solidFill>
                  <a:srgbClr val="C00000"/>
                </a:solidFill>
              </a:rPr>
              <a:t>INCAPACIDADE</a:t>
            </a:r>
            <a:endParaRPr lang="pt-BR" b="1" dirty="0">
              <a:solidFill>
                <a:srgbClr val="C00000"/>
              </a:solidFill>
            </a:endParaRPr>
          </a:p>
        </p:txBody>
      </p:sp>
      <p:sp>
        <p:nvSpPr>
          <p:cNvPr id="5" name="CaixaDeTexto 4"/>
          <p:cNvSpPr txBox="1"/>
          <p:nvPr/>
        </p:nvSpPr>
        <p:spPr>
          <a:xfrm>
            <a:off x="1583325" y="720439"/>
            <a:ext cx="6247223" cy="707886"/>
          </a:xfrm>
          <a:prstGeom prst="rect">
            <a:avLst/>
          </a:prstGeom>
          <a:noFill/>
        </p:spPr>
        <p:txBody>
          <a:bodyPr wrap="none" rtlCol="0">
            <a:spAutoFit/>
          </a:bodyPr>
          <a:lstStyle/>
          <a:p>
            <a:pPr algn="ctr"/>
            <a:r>
              <a:rPr lang="pt-BR" sz="2000" dirty="0" smtClean="0"/>
              <a:t>Postergar ao máximo a ocorrência da morbidade</a:t>
            </a:r>
          </a:p>
          <a:p>
            <a:pPr algn="ctr"/>
            <a:r>
              <a:rPr lang="pt-BR" sz="2000" dirty="0" smtClean="0"/>
              <a:t>Viver mais tempo com qualidade</a:t>
            </a:r>
            <a:endParaRPr lang="pt-BR" sz="2000" dirty="0"/>
          </a:p>
        </p:txBody>
      </p:sp>
    </p:spTree>
    <p:extLst>
      <p:ext uri="{BB962C8B-B14F-4D97-AF65-F5344CB8AC3E}">
        <p14:creationId xmlns:p14="http://schemas.microsoft.com/office/powerpoint/2010/main" val="16678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ChangeArrowheads="1"/>
          </p:cNvSpPr>
          <p:nvPr/>
        </p:nvSpPr>
        <p:spPr bwMode="auto">
          <a:xfrm>
            <a:off x="304800" y="333375"/>
            <a:ext cx="8458200" cy="1143000"/>
          </a:xfrm>
          <a:prstGeom prst="rect">
            <a:avLst/>
          </a:prstGeom>
          <a:noFill/>
          <a:ln w="9525">
            <a:noFill/>
            <a:miter lim="800000"/>
            <a:headEnd/>
            <a:tailEnd/>
          </a:ln>
          <a:effectLst/>
        </p:spPr>
        <p:txBody>
          <a:bodyPr anchor="ctr"/>
          <a:lstStyle/>
          <a:p>
            <a:pPr algn="ctr" eaLnBrk="1" hangingPunct="1">
              <a:defRPr/>
            </a:pPr>
            <a:r>
              <a:rPr lang="pt-BR">
                <a:solidFill>
                  <a:schemeClr val="tx2"/>
                </a:solidFill>
                <a:effectLst>
                  <a:outerShdw blurRad="38100" dist="38100" dir="2700000" algn="tl">
                    <a:srgbClr val="C0C0C0"/>
                  </a:outerShdw>
                </a:effectLst>
                <a:latin typeface="Verdana" pitchFamily="34" charset="0"/>
              </a:rPr>
              <a:t>INTERVENÇÃO NOS FATORES DE RISCO</a:t>
            </a:r>
            <a:endParaRPr lang="pt-BR">
              <a:solidFill>
                <a:schemeClr val="tx2"/>
              </a:solidFill>
              <a:latin typeface="Verdana" pitchFamily="34" charset="0"/>
            </a:endParaRPr>
          </a:p>
        </p:txBody>
      </p:sp>
      <p:sp>
        <p:nvSpPr>
          <p:cNvPr id="44035" name="Rectangle 1027"/>
          <p:cNvSpPr>
            <a:spLocks noChangeArrowheads="1"/>
          </p:cNvSpPr>
          <p:nvPr/>
        </p:nvSpPr>
        <p:spPr bwMode="auto">
          <a:xfrm>
            <a:off x="1524000" y="1557338"/>
            <a:ext cx="6216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defRPr sz="2400">
                <a:solidFill>
                  <a:schemeClr val="tx1"/>
                </a:solidFill>
                <a:latin typeface="Tahoma" panose="020B0604030504040204" pitchFamily="34" charset="0"/>
                <a:cs typeface="Times New Roman" panose="02020603050405020304" pitchFamily="18" charset="0"/>
              </a:defRPr>
            </a:lvl1pPr>
            <a:lvl2pPr marL="473075">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spcBef>
                <a:spcPct val="90000"/>
              </a:spcBef>
              <a:buFontTx/>
              <a:buChar char="•"/>
            </a:pPr>
            <a:r>
              <a:rPr lang="pt-BR" altLang="pt-BR" dirty="0">
                <a:latin typeface="Verdana" panose="020B0604030504040204" pitchFamily="34" charset="0"/>
              </a:rPr>
              <a:t>Não modificáveis</a:t>
            </a:r>
          </a:p>
          <a:p>
            <a:pPr lvl="1" eaLnBrk="1" hangingPunct="1">
              <a:spcBef>
                <a:spcPct val="20000"/>
              </a:spcBef>
            </a:pPr>
            <a:r>
              <a:rPr lang="pt-BR" altLang="pt-BR" sz="1800" dirty="0">
                <a:latin typeface="Verdana" panose="020B0604030504040204" pitchFamily="34" charset="0"/>
              </a:rPr>
              <a:t>– Sexo</a:t>
            </a:r>
          </a:p>
          <a:p>
            <a:pPr lvl="1" eaLnBrk="1" hangingPunct="1">
              <a:spcBef>
                <a:spcPct val="20000"/>
              </a:spcBef>
            </a:pPr>
            <a:r>
              <a:rPr lang="pt-BR" altLang="pt-BR" sz="1800" dirty="0">
                <a:latin typeface="Verdana" panose="020B0604030504040204" pitchFamily="34" charset="0"/>
              </a:rPr>
              <a:t>– </a:t>
            </a:r>
            <a:r>
              <a:rPr lang="pt-BR" altLang="pt-BR" sz="1800" b="1" dirty="0" smtClean="0">
                <a:latin typeface="Verdana" panose="020B0604030504040204" pitchFamily="34" charset="0"/>
              </a:rPr>
              <a:t>Idade</a:t>
            </a:r>
            <a:r>
              <a:rPr lang="pt-BR" altLang="pt-BR" sz="1800" dirty="0" smtClean="0">
                <a:latin typeface="Verdana" panose="020B0604030504040204" pitchFamily="34" charset="0"/>
              </a:rPr>
              <a:t> : importante FR p/ DCNT!!!</a:t>
            </a:r>
            <a:endParaRPr lang="pt-BR" altLang="pt-BR" sz="1800" dirty="0">
              <a:latin typeface="Verdana" panose="020B0604030504040204" pitchFamily="34" charset="0"/>
            </a:endParaRPr>
          </a:p>
          <a:p>
            <a:pPr lvl="1" eaLnBrk="1" hangingPunct="1">
              <a:spcBef>
                <a:spcPct val="20000"/>
              </a:spcBef>
            </a:pPr>
            <a:r>
              <a:rPr lang="pt-BR" altLang="pt-BR" sz="1800" dirty="0">
                <a:latin typeface="Verdana" panose="020B0604030504040204" pitchFamily="34" charset="0"/>
              </a:rPr>
              <a:t>– Genótipo</a:t>
            </a:r>
          </a:p>
          <a:p>
            <a:pPr eaLnBrk="1" hangingPunct="1">
              <a:spcBef>
                <a:spcPct val="70000"/>
              </a:spcBef>
              <a:buFontTx/>
              <a:buChar char="•"/>
            </a:pPr>
            <a:r>
              <a:rPr lang="pt-BR" altLang="pt-BR" dirty="0">
                <a:latin typeface="Verdana" panose="020B0604030504040204" pitchFamily="34" charset="0"/>
              </a:rPr>
              <a:t>Modificáveis</a:t>
            </a:r>
          </a:p>
          <a:p>
            <a:pPr lvl="1" eaLnBrk="1" hangingPunct="1">
              <a:spcBef>
                <a:spcPct val="35000"/>
              </a:spcBef>
            </a:pPr>
            <a:r>
              <a:rPr lang="pt-BR" altLang="pt-BR" sz="2000" dirty="0">
                <a:latin typeface="Verdana" panose="020B0604030504040204" pitchFamily="34" charset="0"/>
              </a:rPr>
              <a:t>– Pela ação direta dos serviços de saúde</a:t>
            </a:r>
          </a:p>
          <a:p>
            <a:pPr lvl="1" eaLnBrk="1" hangingPunct="1">
              <a:spcBef>
                <a:spcPct val="20000"/>
              </a:spcBef>
            </a:pPr>
            <a:r>
              <a:rPr lang="pt-BR" altLang="pt-BR" sz="2000" dirty="0">
                <a:latin typeface="Verdana" panose="020B0604030504040204" pitchFamily="34" charset="0"/>
              </a:rPr>
              <a:t>		- </a:t>
            </a:r>
            <a:r>
              <a:rPr lang="pt-BR" altLang="pt-BR" sz="1800" dirty="0">
                <a:latin typeface="Verdana" panose="020B0604030504040204" pitchFamily="34" charset="0"/>
              </a:rPr>
              <a:t>Estado imunitário</a:t>
            </a:r>
          </a:p>
          <a:p>
            <a:pPr lvl="1" eaLnBrk="1" hangingPunct="1">
              <a:spcBef>
                <a:spcPct val="20000"/>
              </a:spcBef>
            </a:pPr>
            <a:r>
              <a:rPr lang="pt-BR" altLang="pt-BR" sz="1800" dirty="0">
                <a:latin typeface="Verdana" panose="020B0604030504040204" pitchFamily="34" charset="0"/>
              </a:rPr>
              <a:t>		- Mudanças dos hábitos alimentares</a:t>
            </a:r>
          </a:p>
          <a:p>
            <a:pPr lvl="1" eaLnBrk="1" hangingPunct="1">
              <a:spcBef>
                <a:spcPct val="20000"/>
              </a:spcBef>
            </a:pPr>
            <a:r>
              <a:rPr lang="pt-BR" altLang="pt-BR" sz="1800" dirty="0">
                <a:latin typeface="Verdana" panose="020B0604030504040204" pitchFamily="34" charset="0"/>
              </a:rPr>
              <a:t>		- Nível de colesterol sérico</a:t>
            </a:r>
          </a:p>
          <a:p>
            <a:pPr lvl="1" eaLnBrk="1" hangingPunct="1">
              <a:spcBef>
                <a:spcPct val="20000"/>
              </a:spcBef>
            </a:pPr>
            <a:r>
              <a:rPr lang="pt-BR" altLang="pt-BR" sz="1800" dirty="0">
                <a:latin typeface="Verdana" panose="020B0604030504040204" pitchFamily="34" charset="0"/>
              </a:rPr>
              <a:t>		- Políticas </a:t>
            </a:r>
            <a:r>
              <a:rPr lang="pt-BR" altLang="pt-BR" sz="1800" dirty="0" err="1">
                <a:latin typeface="Verdana" panose="020B0604030504040204" pitchFamily="34" charset="0"/>
              </a:rPr>
              <a:t>anti-tabagismo</a:t>
            </a:r>
            <a:endParaRPr lang="pt-BR" altLang="pt-BR" sz="1800" dirty="0">
              <a:latin typeface="Verdana" panose="020B0604030504040204" pitchFamily="34" charset="0"/>
            </a:endParaRPr>
          </a:p>
          <a:p>
            <a:pPr lvl="1" eaLnBrk="1" hangingPunct="1">
              <a:spcBef>
                <a:spcPct val="35000"/>
              </a:spcBef>
            </a:pPr>
            <a:r>
              <a:rPr lang="pt-BR" altLang="pt-BR" sz="2000" dirty="0">
                <a:latin typeface="Verdana" panose="020B0604030504040204" pitchFamily="34" charset="0"/>
              </a:rPr>
              <a:t>– Pela ação de outros setores</a:t>
            </a:r>
          </a:p>
          <a:p>
            <a:pPr lvl="1" eaLnBrk="1" hangingPunct="1">
              <a:spcBef>
                <a:spcPct val="20000"/>
              </a:spcBef>
            </a:pPr>
            <a:r>
              <a:rPr lang="pt-BR" altLang="pt-BR" sz="2000" dirty="0">
                <a:latin typeface="Verdana" panose="020B0604030504040204" pitchFamily="34" charset="0"/>
              </a:rPr>
              <a:t>		- </a:t>
            </a:r>
            <a:r>
              <a:rPr lang="pt-BR" altLang="pt-BR" sz="1800" dirty="0">
                <a:latin typeface="Verdana" panose="020B0604030504040204" pitchFamily="34" charset="0"/>
              </a:rPr>
              <a:t>Analfabetismo</a:t>
            </a:r>
          </a:p>
          <a:p>
            <a:pPr lvl="1" eaLnBrk="1" hangingPunct="1">
              <a:spcBef>
                <a:spcPct val="20000"/>
              </a:spcBef>
            </a:pPr>
            <a:r>
              <a:rPr lang="pt-BR" altLang="pt-BR" sz="1800" dirty="0">
                <a:latin typeface="Verdana" panose="020B0604030504040204" pitchFamily="34" charset="0"/>
              </a:rPr>
              <a:t>		- Pobreza</a:t>
            </a:r>
          </a:p>
        </p:txBody>
      </p:sp>
      <p:sp>
        <p:nvSpPr>
          <p:cNvPr id="2" name="Seta para a direita 1"/>
          <p:cNvSpPr/>
          <p:nvPr/>
        </p:nvSpPr>
        <p:spPr>
          <a:xfrm>
            <a:off x="1313411" y="2284008"/>
            <a:ext cx="734568" cy="365760"/>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de cantos arredondados 2"/>
          <p:cNvSpPr/>
          <p:nvPr/>
        </p:nvSpPr>
        <p:spPr>
          <a:xfrm>
            <a:off x="1241375" y="3009208"/>
            <a:ext cx="6755476" cy="35974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9956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4656"/>
            <a:ext cx="9144000" cy="1679674"/>
          </a:xfrm>
        </p:spPr>
        <p:txBody>
          <a:bodyPr>
            <a:normAutofit/>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6:</a:t>
            </a:r>
            <a:r>
              <a:rPr lang="pt-BR" sz="2400" dirty="0">
                <a:effectLst>
                  <a:outerShdw blurRad="38100" dist="38100" dir="2700000" algn="tl">
                    <a:srgbClr val="C0C0C0"/>
                  </a:outerShdw>
                </a:effectLst>
                <a:latin typeface="Verdana" pitchFamily="34" charset="0"/>
              </a:rPr>
              <a:t/>
            </a:r>
            <a:br>
              <a:rPr lang="pt-BR" sz="2400" dirty="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COMO SE DEFINE A TRANSIÇÃO EPIDEMIOLÓGICA?</a:t>
            </a:r>
            <a:endParaRPr lang="pt-BR" sz="4000" dirty="0">
              <a:effectLst>
                <a:outerShdw blurRad="38100" dist="38100" dir="2700000" algn="tl">
                  <a:srgbClr val="C0C0C0"/>
                </a:outerShdw>
              </a:effectLst>
              <a:latin typeface="Arial Unicode MS" pitchFamily="34" charset="-128"/>
            </a:endParaRPr>
          </a:p>
        </p:txBody>
      </p:sp>
      <p:sp>
        <p:nvSpPr>
          <p:cNvPr id="7" name="CaixaDeTexto 6"/>
          <p:cNvSpPr txBox="1"/>
          <p:nvPr/>
        </p:nvSpPr>
        <p:spPr>
          <a:xfrm>
            <a:off x="1240800" y="1924330"/>
            <a:ext cx="6662400" cy="830997"/>
          </a:xfrm>
          <a:prstGeom prst="rect">
            <a:avLst/>
          </a:prstGeom>
          <a:noFill/>
        </p:spPr>
        <p:txBody>
          <a:bodyPr wrap="none" rtlCol="0">
            <a:spAutoFit/>
          </a:bodyPr>
          <a:lstStyle/>
          <a:p>
            <a:pPr algn="ctr"/>
            <a:r>
              <a:rPr lang="pt-BR" sz="2400" dirty="0" smtClean="0"/>
              <a:t>“Alteração no padrão de morbimortalidade </a:t>
            </a:r>
          </a:p>
          <a:p>
            <a:pPr algn="ctr"/>
            <a:r>
              <a:rPr lang="pt-BR" sz="2400" dirty="0" smtClean="0"/>
              <a:t>de uma população”</a:t>
            </a:r>
            <a:endParaRPr lang="pt-BR" sz="2400" dirty="0"/>
          </a:p>
        </p:txBody>
      </p:sp>
      <p:sp>
        <p:nvSpPr>
          <p:cNvPr id="11" name="Rectangle 2"/>
          <p:cNvSpPr txBox="1">
            <a:spLocks noChangeArrowheads="1"/>
          </p:cNvSpPr>
          <p:nvPr/>
        </p:nvSpPr>
        <p:spPr>
          <a:xfrm>
            <a:off x="125105" y="3091096"/>
            <a:ext cx="9144000" cy="1679674"/>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7:</a:t>
            </a:r>
            <a:br>
              <a:rPr lang="pt-BR" sz="2400" dirty="0" smtClean="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COMO SE DEFINE A TRANSIÇÃO DEMOGRÁFICA?</a:t>
            </a:r>
            <a:endParaRPr lang="pt-BR" sz="4000" dirty="0">
              <a:effectLst>
                <a:outerShdw blurRad="38100" dist="38100" dir="2700000" algn="tl">
                  <a:srgbClr val="C0C0C0"/>
                </a:outerShdw>
              </a:effectLst>
              <a:latin typeface="Arial Unicode MS" pitchFamily="34" charset="-128"/>
            </a:endParaRPr>
          </a:p>
        </p:txBody>
      </p:sp>
      <p:sp>
        <p:nvSpPr>
          <p:cNvPr id="12" name="CaixaDeTexto 11"/>
          <p:cNvSpPr txBox="1"/>
          <p:nvPr/>
        </p:nvSpPr>
        <p:spPr>
          <a:xfrm>
            <a:off x="2415872" y="5106540"/>
            <a:ext cx="4562467" cy="830997"/>
          </a:xfrm>
          <a:prstGeom prst="rect">
            <a:avLst/>
          </a:prstGeom>
          <a:noFill/>
        </p:spPr>
        <p:txBody>
          <a:bodyPr wrap="none" rtlCol="0">
            <a:spAutoFit/>
          </a:bodyPr>
          <a:lstStyle/>
          <a:p>
            <a:pPr algn="ctr"/>
            <a:r>
              <a:rPr lang="pt-BR" sz="2400" dirty="0" smtClean="0"/>
              <a:t>“Alteração na estrutura etária</a:t>
            </a:r>
          </a:p>
          <a:p>
            <a:pPr algn="ctr"/>
            <a:r>
              <a:rPr lang="pt-BR" sz="2400" dirty="0" smtClean="0"/>
              <a:t>de uma população”</a:t>
            </a:r>
            <a:endParaRPr lang="pt-BR" sz="2400" dirty="0"/>
          </a:p>
        </p:txBody>
      </p:sp>
    </p:spTree>
    <p:extLst>
      <p:ext uri="{BB962C8B-B14F-4D97-AF65-F5344CB8AC3E}">
        <p14:creationId xmlns:p14="http://schemas.microsoft.com/office/powerpoint/2010/main" val="12122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4656"/>
            <a:ext cx="9144000" cy="1679674"/>
          </a:xfrm>
        </p:spPr>
        <p:txBody>
          <a:bodyPr>
            <a:normAutofit/>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8:</a:t>
            </a:r>
            <a:r>
              <a:rPr lang="pt-BR" sz="2400" dirty="0">
                <a:effectLst>
                  <a:outerShdw blurRad="38100" dist="38100" dir="2700000" algn="tl">
                    <a:srgbClr val="C0C0C0"/>
                  </a:outerShdw>
                </a:effectLst>
                <a:latin typeface="Verdana" pitchFamily="34" charset="0"/>
              </a:rPr>
              <a:t/>
            </a:r>
            <a:br>
              <a:rPr lang="pt-BR" sz="2400" dirty="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QUAIS SÃO OS FATORES DE RISCO QUE PODEMOS (E DEVEMOS) INTERFERIR?</a:t>
            </a:r>
            <a:endParaRPr lang="pt-BR" sz="4000" dirty="0">
              <a:effectLst>
                <a:outerShdw blurRad="38100" dist="38100" dir="2700000" algn="tl">
                  <a:srgbClr val="C0C0C0"/>
                </a:outerShdw>
              </a:effectLst>
              <a:latin typeface="Arial Unicode MS" pitchFamily="34" charset="-128"/>
            </a:endParaRPr>
          </a:p>
        </p:txBody>
      </p:sp>
      <p:sp>
        <p:nvSpPr>
          <p:cNvPr id="3" name="Retângulo 2"/>
          <p:cNvSpPr/>
          <p:nvPr/>
        </p:nvSpPr>
        <p:spPr>
          <a:xfrm>
            <a:off x="1521724" y="2464287"/>
            <a:ext cx="6694227" cy="3268587"/>
          </a:xfrm>
          <a:prstGeom prst="rect">
            <a:avLst/>
          </a:prstGeom>
        </p:spPr>
        <p:txBody>
          <a:bodyPr wrap="square">
            <a:spAutoFit/>
          </a:bodyPr>
          <a:lstStyle/>
          <a:p>
            <a:pPr>
              <a:spcBef>
                <a:spcPct val="70000"/>
              </a:spcBef>
              <a:buFontTx/>
              <a:buChar char="•"/>
            </a:pPr>
            <a:r>
              <a:rPr lang="pt-BR" altLang="pt-BR" b="1" dirty="0">
                <a:solidFill>
                  <a:srgbClr val="C00000"/>
                </a:solidFill>
                <a:latin typeface="Verdana" panose="020B0604030504040204" pitchFamily="34" charset="0"/>
              </a:rPr>
              <a:t>Modificáveis</a:t>
            </a:r>
          </a:p>
          <a:p>
            <a:pPr lvl="1">
              <a:spcBef>
                <a:spcPct val="35000"/>
              </a:spcBef>
            </a:pPr>
            <a:r>
              <a:rPr lang="pt-BR" altLang="pt-BR" sz="2000" dirty="0">
                <a:latin typeface="Verdana" panose="020B0604030504040204" pitchFamily="34" charset="0"/>
              </a:rPr>
              <a:t>– Pela ação direta dos serviços de saúde</a:t>
            </a:r>
          </a:p>
          <a:p>
            <a:pPr lvl="1">
              <a:spcBef>
                <a:spcPct val="20000"/>
              </a:spcBef>
            </a:pPr>
            <a:r>
              <a:rPr lang="pt-BR" altLang="pt-BR" sz="2000" dirty="0">
                <a:latin typeface="Verdana" panose="020B0604030504040204" pitchFamily="34" charset="0"/>
              </a:rPr>
              <a:t>		- </a:t>
            </a:r>
            <a:r>
              <a:rPr lang="pt-BR" altLang="pt-BR" dirty="0">
                <a:latin typeface="Verdana" panose="020B0604030504040204" pitchFamily="34" charset="0"/>
              </a:rPr>
              <a:t>Estado imunitário</a:t>
            </a:r>
          </a:p>
          <a:p>
            <a:pPr lvl="1">
              <a:spcBef>
                <a:spcPct val="20000"/>
              </a:spcBef>
            </a:pPr>
            <a:r>
              <a:rPr lang="pt-BR" altLang="pt-BR" dirty="0">
                <a:latin typeface="Verdana" panose="020B0604030504040204" pitchFamily="34" charset="0"/>
              </a:rPr>
              <a:t>		- Mudanças dos hábitos alimentares</a:t>
            </a:r>
          </a:p>
          <a:p>
            <a:pPr lvl="1">
              <a:spcBef>
                <a:spcPct val="20000"/>
              </a:spcBef>
            </a:pPr>
            <a:r>
              <a:rPr lang="pt-BR" altLang="pt-BR" dirty="0">
                <a:latin typeface="Verdana" panose="020B0604030504040204" pitchFamily="34" charset="0"/>
              </a:rPr>
              <a:t>		- Nível de colesterol sérico</a:t>
            </a:r>
          </a:p>
          <a:p>
            <a:pPr lvl="1">
              <a:spcBef>
                <a:spcPct val="20000"/>
              </a:spcBef>
            </a:pPr>
            <a:r>
              <a:rPr lang="pt-BR" altLang="pt-BR" dirty="0">
                <a:latin typeface="Verdana" panose="020B0604030504040204" pitchFamily="34" charset="0"/>
              </a:rPr>
              <a:t>		- Políticas </a:t>
            </a:r>
            <a:r>
              <a:rPr lang="pt-BR" altLang="pt-BR" dirty="0" err="1">
                <a:latin typeface="Verdana" panose="020B0604030504040204" pitchFamily="34" charset="0"/>
              </a:rPr>
              <a:t>anti-tabagismo</a:t>
            </a:r>
            <a:endParaRPr lang="pt-BR" altLang="pt-BR" dirty="0">
              <a:latin typeface="Verdana" panose="020B0604030504040204" pitchFamily="34" charset="0"/>
            </a:endParaRPr>
          </a:p>
          <a:p>
            <a:pPr lvl="1">
              <a:spcBef>
                <a:spcPct val="35000"/>
              </a:spcBef>
            </a:pPr>
            <a:r>
              <a:rPr lang="pt-BR" altLang="pt-BR" sz="2000" dirty="0">
                <a:latin typeface="Verdana" panose="020B0604030504040204" pitchFamily="34" charset="0"/>
              </a:rPr>
              <a:t>– Pela ação de outros setores</a:t>
            </a:r>
          </a:p>
          <a:p>
            <a:pPr lvl="1">
              <a:spcBef>
                <a:spcPct val="20000"/>
              </a:spcBef>
            </a:pPr>
            <a:r>
              <a:rPr lang="pt-BR" altLang="pt-BR" sz="2000" dirty="0">
                <a:latin typeface="Verdana" panose="020B0604030504040204" pitchFamily="34" charset="0"/>
              </a:rPr>
              <a:t>		- </a:t>
            </a:r>
            <a:r>
              <a:rPr lang="pt-BR" altLang="pt-BR" dirty="0">
                <a:latin typeface="Verdana" panose="020B0604030504040204" pitchFamily="34" charset="0"/>
              </a:rPr>
              <a:t>Analfabetismo</a:t>
            </a:r>
          </a:p>
          <a:p>
            <a:pPr lvl="1">
              <a:spcBef>
                <a:spcPct val="20000"/>
              </a:spcBef>
            </a:pPr>
            <a:r>
              <a:rPr lang="pt-BR" altLang="pt-BR" dirty="0">
                <a:latin typeface="Verdana" panose="020B0604030504040204" pitchFamily="34" charset="0"/>
              </a:rPr>
              <a:t>		- Pobreza</a:t>
            </a:r>
            <a:endParaRPr lang="pt-BR" altLang="pt-BR" dirty="0">
              <a:latin typeface="Verdana" panose="020B0604030504040204" pitchFamily="34" charset="0"/>
            </a:endParaRPr>
          </a:p>
        </p:txBody>
      </p:sp>
    </p:spTree>
    <p:extLst>
      <p:ext uri="{BB962C8B-B14F-4D97-AF65-F5344CB8AC3E}">
        <p14:creationId xmlns:p14="http://schemas.microsoft.com/office/powerpoint/2010/main" val="276416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ixaDeTexto 1"/>
          <p:cNvSpPr txBox="1">
            <a:spLocks noChangeArrowheads="1"/>
          </p:cNvSpPr>
          <p:nvPr/>
        </p:nvSpPr>
        <p:spPr bwMode="auto">
          <a:xfrm>
            <a:off x="395288" y="765175"/>
            <a:ext cx="830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a:t>Plano de Estratégias para o Enfrentamento das DNTs- Brasil</a:t>
            </a:r>
          </a:p>
        </p:txBody>
      </p:sp>
      <p:sp>
        <p:nvSpPr>
          <p:cNvPr id="45059" name="CaixaDeTexto 2"/>
          <p:cNvSpPr txBox="1">
            <a:spLocks noChangeArrowheads="1"/>
          </p:cNvSpPr>
          <p:nvPr/>
        </p:nvSpPr>
        <p:spPr bwMode="auto">
          <a:xfrm>
            <a:off x="1331913" y="2420938"/>
            <a:ext cx="5976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a:t>http://scielo.iec.pa.gov.br/scielo.php?pid=S1679-49742013000100016&amp;script=sci_arttext</a:t>
            </a:r>
          </a:p>
        </p:txBody>
      </p:sp>
    </p:spTree>
    <p:extLst>
      <p:ext uri="{BB962C8B-B14F-4D97-AF65-F5344CB8AC3E}">
        <p14:creationId xmlns:p14="http://schemas.microsoft.com/office/powerpoint/2010/main" val="1762281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ixaDeTexto 1"/>
          <p:cNvSpPr txBox="1">
            <a:spLocks noChangeArrowheads="1"/>
          </p:cNvSpPr>
          <p:nvPr/>
        </p:nvSpPr>
        <p:spPr bwMode="auto">
          <a:xfrm>
            <a:off x="1619250" y="836613"/>
            <a:ext cx="98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a:t>Artigo</a:t>
            </a:r>
          </a:p>
        </p:txBody>
      </p:sp>
      <p:sp>
        <p:nvSpPr>
          <p:cNvPr id="46083" name="CaixaDeTexto 2"/>
          <p:cNvSpPr txBox="1">
            <a:spLocks noChangeArrowheads="1"/>
          </p:cNvSpPr>
          <p:nvPr/>
        </p:nvSpPr>
        <p:spPr bwMode="auto">
          <a:xfrm>
            <a:off x="971550" y="2060575"/>
            <a:ext cx="676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u="sng">
                <a:hlinkClick r:id="rId2"/>
              </a:rPr>
              <a:t>http://download.thelancet.com/flatcontentassets/pdfs/brazil/brazilpor4.pdf</a:t>
            </a:r>
            <a:endParaRPr lang="pt-BR" altLang="pt-BR"/>
          </a:p>
          <a:p>
            <a:pPr eaLnBrk="1" hangingPunct="1"/>
            <a:endParaRPr lang="pt-BR" altLang="pt-BR"/>
          </a:p>
        </p:txBody>
      </p:sp>
    </p:spTree>
    <p:extLst>
      <p:ext uri="{BB962C8B-B14F-4D97-AF65-F5344CB8AC3E}">
        <p14:creationId xmlns:p14="http://schemas.microsoft.com/office/powerpoint/2010/main" val="342711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337" y="2806700"/>
            <a:ext cx="3919225" cy="2944019"/>
          </a:xfrm>
          <a:prstGeom prst="rect">
            <a:avLst/>
          </a:prstGeom>
          <a:ln>
            <a:noFill/>
          </a:ln>
          <a:effectLst>
            <a:softEdge rad="112500"/>
          </a:effectLst>
        </p:spPr>
      </p:pic>
      <p:sp>
        <p:nvSpPr>
          <p:cNvPr id="4" name="Título 3"/>
          <p:cNvSpPr>
            <a:spLocks noGrp="1"/>
          </p:cNvSpPr>
          <p:nvPr>
            <p:ph type="title"/>
          </p:nvPr>
        </p:nvSpPr>
        <p:spPr>
          <a:xfrm>
            <a:off x="-165100" y="554038"/>
            <a:ext cx="9436100" cy="1820862"/>
          </a:xfrm>
        </p:spPr>
        <p:txBody>
          <a:bodyPr>
            <a:normAutofit/>
          </a:bodyPr>
          <a:lstStyle/>
          <a:p>
            <a:pPr algn="ctr"/>
            <a:r>
              <a:rPr lang="pt-BR" sz="2400" dirty="0" smtClean="0"/>
              <a:t>Programação Fetal</a:t>
            </a:r>
            <a:br>
              <a:rPr lang="pt-BR" sz="2400" dirty="0" smtClean="0"/>
            </a:br>
            <a:r>
              <a:rPr lang="pt-BR" sz="2400" dirty="0" smtClean="0"/>
              <a:t>Epidemiologia do Ciclo Vital</a:t>
            </a:r>
            <a:br>
              <a:rPr lang="pt-BR" sz="2400" dirty="0" smtClean="0"/>
            </a:br>
            <a:r>
              <a:rPr lang="pt-BR" sz="2400" dirty="0" smtClean="0"/>
              <a:t>Origens Desenvolvimentistas da Saúde e da Doença-</a:t>
            </a:r>
            <a:r>
              <a:rPr lang="pt-BR" sz="2400" dirty="0" err="1" smtClean="0"/>
              <a:t>DOHaD</a:t>
            </a:r>
            <a:endParaRPr lang="pt-BR" sz="2400" dirty="0"/>
          </a:p>
        </p:txBody>
      </p:sp>
    </p:spTree>
    <p:extLst>
      <p:ext uri="{BB962C8B-B14F-4D97-AF65-F5344CB8AC3E}">
        <p14:creationId xmlns:p14="http://schemas.microsoft.com/office/powerpoint/2010/main" val="2176944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0"/>
            <a:ext cx="8229600" cy="1143000"/>
          </a:xfrm>
        </p:spPr>
        <p:txBody>
          <a:bodyPr>
            <a:normAutofit/>
          </a:bodyPr>
          <a:lstStyle/>
          <a:p>
            <a:r>
              <a:rPr lang="pt-BR" sz="3200" dirty="0" smtClean="0"/>
              <a:t>Em busca da etiologia das doenças...</a:t>
            </a:r>
            <a:endParaRPr lang="pt-BR" sz="3200" dirty="0"/>
          </a:p>
        </p:txBody>
      </p:sp>
      <p:pic>
        <p:nvPicPr>
          <p:cNvPr id="6" name="Imagem 5"/>
          <p:cNvPicPr>
            <a:picLocks noChangeAspect="1"/>
          </p:cNvPicPr>
          <p:nvPr/>
        </p:nvPicPr>
        <p:blipFill>
          <a:blip r:embed="rId2"/>
          <a:stretch>
            <a:fillRect/>
          </a:stretch>
        </p:blipFill>
        <p:spPr>
          <a:xfrm>
            <a:off x="652462" y="1181100"/>
            <a:ext cx="2705100" cy="1685925"/>
          </a:xfrm>
          <a:prstGeom prst="rect">
            <a:avLst/>
          </a:prstGeom>
          <a:ln>
            <a:noFill/>
          </a:ln>
          <a:effectLst>
            <a:softEdge rad="112500"/>
          </a:effectLst>
        </p:spPr>
      </p:pic>
      <p:pic>
        <p:nvPicPr>
          <p:cNvPr id="7" name="Imagem 6"/>
          <p:cNvPicPr>
            <a:picLocks noChangeAspect="1"/>
          </p:cNvPicPr>
          <p:nvPr/>
        </p:nvPicPr>
        <p:blipFill>
          <a:blip r:embed="rId3"/>
          <a:stretch>
            <a:fillRect/>
          </a:stretch>
        </p:blipFill>
        <p:spPr>
          <a:xfrm>
            <a:off x="5597525" y="1181100"/>
            <a:ext cx="2771775" cy="1647825"/>
          </a:xfrm>
          <a:prstGeom prst="rect">
            <a:avLst/>
          </a:prstGeom>
          <a:ln>
            <a:noFill/>
          </a:ln>
          <a:effectLst>
            <a:softEdge rad="112500"/>
          </a:effectLst>
        </p:spPr>
      </p:pic>
      <p:pic>
        <p:nvPicPr>
          <p:cNvPr id="8" name="Imagem 7"/>
          <p:cNvPicPr>
            <a:picLocks noChangeAspect="1"/>
          </p:cNvPicPr>
          <p:nvPr/>
        </p:nvPicPr>
        <p:blipFill>
          <a:blip r:embed="rId4"/>
          <a:stretch>
            <a:fillRect/>
          </a:stretch>
        </p:blipFill>
        <p:spPr>
          <a:xfrm>
            <a:off x="457199" y="3852862"/>
            <a:ext cx="3095625" cy="1476375"/>
          </a:xfrm>
          <a:prstGeom prst="rect">
            <a:avLst/>
          </a:prstGeom>
        </p:spPr>
      </p:pic>
      <p:pic>
        <p:nvPicPr>
          <p:cNvPr id="9" name="Imagem 8"/>
          <p:cNvPicPr>
            <a:picLocks noChangeAspect="1"/>
          </p:cNvPicPr>
          <p:nvPr/>
        </p:nvPicPr>
        <p:blipFill>
          <a:blip r:embed="rId5"/>
          <a:stretch>
            <a:fillRect/>
          </a:stretch>
        </p:blipFill>
        <p:spPr>
          <a:xfrm>
            <a:off x="6083300" y="3852862"/>
            <a:ext cx="2286000" cy="1724025"/>
          </a:xfrm>
          <a:prstGeom prst="rect">
            <a:avLst/>
          </a:prstGeom>
        </p:spPr>
      </p:pic>
      <p:sp>
        <p:nvSpPr>
          <p:cNvPr id="10" name="CaixaDeTexto 9"/>
          <p:cNvSpPr txBox="1"/>
          <p:nvPr/>
        </p:nvSpPr>
        <p:spPr>
          <a:xfrm>
            <a:off x="1426968" y="2990611"/>
            <a:ext cx="1156086" cy="369332"/>
          </a:xfrm>
          <a:prstGeom prst="rect">
            <a:avLst/>
          </a:prstGeom>
          <a:noFill/>
        </p:spPr>
        <p:txBody>
          <a:bodyPr wrap="none" rtlCol="0">
            <a:spAutoFit/>
          </a:bodyPr>
          <a:lstStyle/>
          <a:p>
            <a:r>
              <a:rPr lang="pt-BR" dirty="0" smtClean="0"/>
              <a:t>Miasmas</a:t>
            </a:r>
            <a:endParaRPr lang="pt-BR" dirty="0"/>
          </a:p>
        </p:txBody>
      </p:sp>
      <p:sp>
        <p:nvSpPr>
          <p:cNvPr id="12" name="CaixaDeTexto 11"/>
          <p:cNvSpPr txBox="1"/>
          <p:nvPr/>
        </p:nvSpPr>
        <p:spPr>
          <a:xfrm>
            <a:off x="6466283" y="2990611"/>
            <a:ext cx="1034257" cy="369332"/>
          </a:xfrm>
          <a:prstGeom prst="rect">
            <a:avLst/>
          </a:prstGeom>
          <a:noFill/>
        </p:spPr>
        <p:txBody>
          <a:bodyPr wrap="none" rtlCol="0">
            <a:spAutoFit/>
          </a:bodyPr>
          <a:lstStyle/>
          <a:p>
            <a:r>
              <a:rPr lang="pt-BR" dirty="0" smtClean="0"/>
              <a:t>Germes</a:t>
            </a:r>
            <a:endParaRPr lang="pt-BR" dirty="0"/>
          </a:p>
        </p:txBody>
      </p:sp>
      <p:sp>
        <p:nvSpPr>
          <p:cNvPr id="13" name="CaixaDeTexto 12"/>
          <p:cNvSpPr txBox="1"/>
          <p:nvPr/>
        </p:nvSpPr>
        <p:spPr>
          <a:xfrm>
            <a:off x="1023011" y="5543549"/>
            <a:ext cx="1963999" cy="369332"/>
          </a:xfrm>
          <a:prstGeom prst="rect">
            <a:avLst/>
          </a:prstGeom>
          <a:noFill/>
        </p:spPr>
        <p:txBody>
          <a:bodyPr wrap="none" rtlCol="0">
            <a:spAutoFit/>
          </a:bodyPr>
          <a:lstStyle/>
          <a:p>
            <a:r>
              <a:rPr lang="pt-BR" dirty="0" smtClean="0"/>
              <a:t>Fatores de risco</a:t>
            </a:r>
            <a:endParaRPr lang="pt-BR" dirty="0"/>
          </a:p>
        </p:txBody>
      </p:sp>
      <p:sp>
        <p:nvSpPr>
          <p:cNvPr id="14" name="CaixaDeTexto 13"/>
          <p:cNvSpPr txBox="1"/>
          <p:nvPr/>
        </p:nvSpPr>
        <p:spPr>
          <a:xfrm>
            <a:off x="6792527" y="5728215"/>
            <a:ext cx="867545" cy="369332"/>
          </a:xfrm>
          <a:prstGeom prst="rect">
            <a:avLst/>
          </a:prstGeom>
          <a:noFill/>
        </p:spPr>
        <p:txBody>
          <a:bodyPr wrap="none" rtlCol="0">
            <a:spAutoFit/>
          </a:bodyPr>
          <a:lstStyle/>
          <a:p>
            <a:r>
              <a:rPr lang="pt-BR" dirty="0" smtClean="0"/>
              <a:t>Genes</a:t>
            </a:r>
            <a:endParaRPr lang="pt-BR" dirty="0"/>
          </a:p>
        </p:txBody>
      </p:sp>
      <p:pic>
        <p:nvPicPr>
          <p:cNvPr id="11" name="Imagem 10"/>
          <p:cNvPicPr>
            <a:picLocks noChangeAspect="1"/>
          </p:cNvPicPr>
          <p:nvPr/>
        </p:nvPicPr>
        <p:blipFill>
          <a:blip r:embed="rId6"/>
          <a:stretch>
            <a:fillRect/>
          </a:stretch>
        </p:blipFill>
        <p:spPr>
          <a:xfrm>
            <a:off x="3351212" y="2811933"/>
            <a:ext cx="2933700" cy="1902941"/>
          </a:xfrm>
          <a:prstGeom prst="rect">
            <a:avLst/>
          </a:prstGeom>
        </p:spPr>
      </p:pic>
    </p:spTree>
    <p:extLst>
      <p:ext uri="{BB962C8B-B14F-4D97-AF65-F5344CB8AC3E}">
        <p14:creationId xmlns:p14="http://schemas.microsoft.com/office/powerpoint/2010/main" val="7711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41300" y="1854200"/>
            <a:ext cx="8445500" cy="4864100"/>
          </a:xfrm>
        </p:spPr>
        <p:txBody>
          <a:bodyPr/>
          <a:lstStyle/>
          <a:p>
            <a:pPr algn="just"/>
            <a:r>
              <a:rPr lang="pt-BR" sz="2400" dirty="0" smtClean="0"/>
              <a:t>Desde a década de 1930, estudos apontam para a importância da vida intrauterina na programação das doenças da fase adulta.</a:t>
            </a:r>
          </a:p>
          <a:p>
            <a:pPr marL="109537" indent="0" algn="just">
              <a:buNone/>
            </a:pPr>
            <a:endParaRPr lang="pt-BR" sz="2400" dirty="0" smtClean="0"/>
          </a:p>
          <a:p>
            <a:pPr algn="just"/>
            <a:r>
              <a:rPr lang="pt-BR" sz="2400" dirty="0" smtClean="0"/>
              <a:t>Final da década de 1980: primeiras descrições de </a:t>
            </a:r>
            <a:r>
              <a:rPr lang="pt-BR" sz="2400" b="1" dirty="0" smtClean="0">
                <a:effectLst>
                  <a:outerShdw blurRad="50800" dist="38100" dir="10800000" algn="r" rotWithShape="0">
                    <a:prstClr val="black">
                      <a:alpha val="40000"/>
                    </a:prstClr>
                  </a:outerShdw>
                </a:effectLst>
              </a:rPr>
              <a:t>Barker</a:t>
            </a:r>
            <a:r>
              <a:rPr lang="pt-BR" sz="2400" dirty="0" smtClean="0"/>
              <a:t> sobre a </a:t>
            </a:r>
            <a:r>
              <a:rPr lang="pt-BR" sz="2400" b="1" dirty="0" smtClean="0"/>
              <a:t>teoria da origem fetal das doenças do adulto</a:t>
            </a:r>
            <a:r>
              <a:rPr lang="pt-BR" sz="2400" dirty="0" smtClean="0"/>
              <a:t>.</a:t>
            </a:r>
          </a:p>
          <a:p>
            <a:pPr marL="603250" lvl="2" indent="0" algn="just">
              <a:buNone/>
            </a:pPr>
            <a:r>
              <a:rPr lang="pt-BR" sz="1800" dirty="0" smtClean="0">
                <a:solidFill>
                  <a:schemeClr val="bg1">
                    <a:lumMod val="50000"/>
                  </a:schemeClr>
                </a:solidFill>
              </a:rPr>
              <a:t>Indivíduos nascidos com peso abaixo do adequado apresentavam maior risco para o desenvolvimento de </a:t>
            </a:r>
            <a:r>
              <a:rPr lang="pt-BR" sz="1800" dirty="0" err="1" smtClean="0">
                <a:solidFill>
                  <a:schemeClr val="bg1">
                    <a:lumMod val="50000"/>
                  </a:schemeClr>
                </a:solidFill>
              </a:rPr>
              <a:t>DCNTs</a:t>
            </a:r>
            <a:r>
              <a:rPr lang="pt-BR" sz="1800" dirty="0" smtClean="0">
                <a:solidFill>
                  <a:schemeClr val="bg1">
                    <a:lumMod val="50000"/>
                  </a:schemeClr>
                </a:solidFill>
              </a:rPr>
              <a:t> (Doença Coronariana, Diabetes, Hipertensão) na vida adulta.</a:t>
            </a:r>
          </a:p>
          <a:p>
            <a:endParaRPr lang="pt-BR" dirty="0"/>
          </a:p>
        </p:txBody>
      </p:sp>
      <p:sp>
        <p:nvSpPr>
          <p:cNvPr id="3" name="Título 2"/>
          <p:cNvSpPr>
            <a:spLocks noGrp="1"/>
          </p:cNvSpPr>
          <p:nvPr>
            <p:ph type="title"/>
          </p:nvPr>
        </p:nvSpPr>
        <p:spPr/>
        <p:txBody>
          <a:bodyPr>
            <a:normAutofit/>
          </a:bodyPr>
          <a:lstStyle/>
          <a:p>
            <a:pPr algn="ctr"/>
            <a:r>
              <a:rPr lang="pt-BR" sz="3200" dirty="0" smtClean="0"/>
              <a:t>Epidemiologia do Ciclo Vital</a:t>
            </a:r>
            <a:endParaRPr lang="pt-BR" sz="3200" dirty="0"/>
          </a:p>
        </p:txBody>
      </p:sp>
    </p:spTree>
    <p:extLst>
      <p:ext uri="{BB962C8B-B14F-4D97-AF65-F5344CB8AC3E}">
        <p14:creationId xmlns:p14="http://schemas.microsoft.com/office/powerpoint/2010/main" val="1268516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364359" y="1293512"/>
            <a:ext cx="4341120" cy="4246786"/>
          </a:xfrm>
          <a:ln w="57150">
            <a:solidFill>
              <a:srgbClr val="0070C0"/>
            </a:solidFill>
          </a:ln>
        </p:spPr>
        <p:txBody>
          <a:bodyPr/>
          <a:lstStyle/>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Doenças cardiovasculares</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Hipertensão arterial</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Infarto agudo do miocárdio</a:t>
            </a:r>
          </a:p>
          <a:p>
            <a:pPr lvl="2" eaLnBrk="1" hangingPunct="1">
              <a:lnSpc>
                <a:spcPct val="130000"/>
              </a:lnSpc>
              <a:spcBef>
                <a:spcPct val="50000"/>
              </a:spcBef>
              <a:buFont typeface="Wingdings" panose="05000000000000000000" pitchFamily="2" charset="2"/>
              <a:buChar char="ü"/>
            </a:pPr>
            <a:r>
              <a:rPr lang="pt-BR" altLang="pt-BR" sz="1800" dirty="0" smtClean="0">
                <a:latin typeface="Verdana" panose="020B0604030504040204" pitchFamily="34" charset="0"/>
              </a:rPr>
              <a:t>Acidente vascular cerebral</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Diabetes</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Neoplasias</a:t>
            </a:r>
          </a:p>
          <a:p>
            <a:pPr eaLnBrk="1" hangingPunct="1">
              <a:lnSpc>
                <a:spcPct val="140000"/>
              </a:lnSpc>
              <a:spcBef>
                <a:spcPct val="100000"/>
              </a:spcBef>
              <a:buFont typeface="Wingdings" panose="05000000000000000000" pitchFamily="2" charset="2"/>
              <a:buChar char="ü"/>
            </a:pPr>
            <a:r>
              <a:rPr lang="pt-BR" altLang="pt-BR" sz="1800" dirty="0" smtClean="0">
                <a:latin typeface="Verdana" panose="020B0604030504040204" pitchFamily="34" charset="0"/>
              </a:rPr>
              <a:t>Doenças respiratórias crônicas</a:t>
            </a:r>
          </a:p>
        </p:txBody>
      </p:sp>
      <p:sp>
        <p:nvSpPr>
          <p:cNvPr id="76803" name="Rectangle 3"/>
          <p:cNvSpPr>
            <a:spLocks noChangeArrowheads="1"/>
          </p:cNvSpPr>
          <p:nvPr/>
        </p:nvSpPr>
        <p:spPr bwMode="auto">
          <a:xfrm>
            <a:off x="677615" y="304984"/>
            <a:ext cx="7886700" cy="584775"/>
          </a:xfrm>
          <a:prstGeom prst="rect">
            <a:avLst/>
          </a:prstGeom>
          <a:noFill/>
          <a:ln w="9525">
            <a:noFill/>
            <a:miter lim="800000"/>
            <a:headEnd/>
            <a:tailEnd/>
          </a:ln>
          <a:effectLst/>
        </p:spPr>
        <p:txBody>
          <a:bodyPr>
            <a:spAutoFit/>
          </a:bodyPr>
          <a:lstStyle/>
          <a:p>
            <a:pPr algn="ctr" eaLnBrk="1" hangingPunct="1">
              <a:defRPr/>
            </a:pPr>
            <a:r>
              <a:rPr lang="pt-BR" sz="3200" dirty="0">
                <a:solidFill>
                  <a:schemeClr val="tx2"/>
                </a:solidFill>
                <a:effectLst>
                  <a:outerShdw blurRad="38100" dist="38100" dir="2700000" algn="tl">
                    <a:srgbClr val="C0C0C0"/>
                  </a:outerShdw>
                </a:effectLst>
                <a:latin typeface="Verdana" pitchFamily="34" charset="0"/>
              </a:rPr>
              <a:t>Exemplos de </a:t>
            </a:r>
            <a:r>
              <a:rPr lang="pt-BR" sz="3200" dirty="0" err="1">
                <a:solidFill>
                  <a:schemeClr val="tx2"/>
                </a:solidFill>
                <a:effectLst>
                  <a:outerShdw blurRad="38100" dist="38100" dir="2700000" algn="tl">
                    <a:srgbClr val="C0C0C0"/>
                  </a:outerShdw>
                </a:effectLst>
                <a:latin typeface="Verdana" pitchFamily="34" charset="0"/>
              </a:rPr>
              <a:t>DCNTs</a:t>
            </a:r>
            <a:endParaRPr lang="pt-BR" sz="3200" dirty="0">
              <a:solidFill>
                <a:schemeClr val="tx2"/>
              </a:solidFill>
              <a:effectLst>
                <a:outerShdw blurRad="38100" dist="38100" dir="2700000" algn="tl">
                  <a:srgbClr val="C0C0C0"/>
                </a:outerShdw>
              </a:effectLst>
              <a:latin typeface="Verdana" pitchFamily="34" charset="0"/>
            </a:endParaRPr>
          </a:p>
        </p:txBody>
      </p:sp>
      <p:sp>
        <p:nvSpPr>
          <p:cNvPr id="2" name="Seta para a direita 1"/>
          <p:cNvSpPr/>
          <p:nvPr/>
        </p:nvSpPr>
        <p:spPr>
          <a:xfrm>
            <a:off x="4801471" y="1668535"/>
            <a:ext cx="901522"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798985" y="1126021"/>
            <a:ext cx="2700931" cy="1569660"/>
          </a:xfrm>
          <a:prstGeom prst="rect">
            <a:avLst/>
          </a:prstGeom>
          <a:noFill/>
          <a:ln w="38100">
            <a:solidFill>
              <a:srgbClr val="0070C0"/>
            </a:solidFill>
          </a:ln>
        </p:spPr>
        <p:txBody>
          <a:bodyPr wrap="none" rtlCol="0">
            <a:spAutoFit/>
          </a:bodyPr>
          <a:lstStyle/>
          <a:p>
            <a:pPr algn="ctr"/>
            <a:r>
              <a:rPr lang="pt-BR" sz="1600" dirty="0" smtClean="0">
                <a:latin typeface="Verdana" panose="020B0604030504040204" pitchFamily="34" charset="0"/>
                <a:ea typeface="Verdana" panose="020B0604030504040204" pitchFamily="34" charset="0"/>
                <a:cs typeface="Verdana" panose="020B0604030504040204" pitchFamily="34" charset="0"/>
              </a:rPr>
              <a:t>PLANO DE AÇÕES </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ESTRATÉGICAS PARA O </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ENFRENTAMENTO DAS </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DCNT NO BRASIL</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2011-2022 </a:t>
            </a:r>
          </a:p>
          <a:p>
            <a:pPr algn="ctr"/>
            <a:r>
              <a:rPr lang="pt-BR" sz="1600" dirty="0" smtClean="0">
                <a:latin typeface="Verdana" panose="020B0604030504040204" pitchFamily="34" charset="0"/>
                <a:ea typeface="Verdana" panose="020B0604030504040204" pitchFamily="34" charset="0"/>
                <a:cs typeface="Verdana" panose="020B0604030504040204" pitchFamily="34" charset="0"/>
              </a:rPr>
              <a:t>(Ministério da Saúde)</a:t>
            </a:r>
            <a:endParaRPr lang="pt-BR"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CaixaDeTexto 4"/>
          <p:cNvSpPr txBox="1"/>
          <p:nvPr/>
        </p:nvSpPr>
        <p:spPr>
          <a:xfrm>
            <a:off x="5089044" y="3464594"/>
            <a:ext cx="3940502" cy="1477328"/>
          </a:xfrm>
          <a:prstGeom prst="rect">
            <a:avLst/>
          </a:prstGeom>
          <a:noFill/>
          <a:ln w="38100">
            <a:solidFill>
              <a:srgbClr val="0070C0"/>
            </a:solidFill>
          </a:ln>
        </p:spPr>
        <p:txBody>
          <a:bodyPr wrap="none" rtlCol="0">
            <a:spAutoFit/>
          </a:bodyPr>
          <a:lstStyle/>
          <a:p>
            <a:pPr algn="ctr"/>
            <a:r>
              <a:rPr lang="pt-BR" dirty="0" smtClean="0">
                <a:latin typeface="Verdana" panose="020B0604030504040204" pitchFamily="34" charset="0"/>
                <a:ea typeface="Verdana" panose="020B0604030504040204" pitchFamily="34" charset="0"/>
                <a:cs typeface="Verdana" panose="020B0604030504040204" pitchFamily="34" charset="0"/>
              </a:rPr>
              <a:t>Definir e priorizar as ações e os </a:t>
            </a:r>
          </a:p>
          <a:p>
            <a:pPr algn="ctr"/>
            <a:r>
              <a:rPr lang="pt-BR" dirty="0" smtClean="0">
                <a:latin typeface="Verdana" panose="020B0604030504040204" pitchFamily="34" charset="0"/>
                <a:ea typeface="Verdana" panose="020B0604030504040204" pitchFamily="34" charset="0"/>
                <a:cs typeface="Verdana" panose="020B0604030504040204" pitchFamily="34" charset="0"/>
              </a:rPr>
              <a:t>investimentos necessários para </a:t>
            </a:r>
          </a:p>
          <a:p>
            <a:pPr algn="ctr"/>
            <a:r>
              <a:rPr lang="pt-BR" dirty="0" smtClean="0">
                <a:latin typeface="Verdana" panose="020B0604030504040204" pitchFamily="34" charset="0"/>
                <a:ea typeface="Verdana" panose="020B0604030504040204" pitchFamily="34" charset="0"/>
                <a:cs typeface="Verdana" panose="020B0604030504040204" pitchFamily="34" charset="0"/>
              </a:rPr>
              <a:t>preparar o país para enfrentar </a:t>
            </a:r>
          </a:p>
          <a:p>
            <a:pPr algn="ctr"/>
            <a:r>
              <a:rPr lang="pt-BR" dirty="0" smtClean="0">
                <a:latin typeface="Verdana" panose="020B0604030504040204" pitchFamily="34" charset="0"/>
                <a:ea typeface="Verdana" panose="020B0604030504040204" pitchFamily="34" charset="0"/>
                <a:cs typeface="Verdana" panose="020B0604030504040204" pitchFamily="34" charset="0"/>
              </a:rPr>
              <a:t>e deter as DCNT nos próximos </a:t>
            </a:r>
          </a:p>
          <a:p>
            <a:pPr algn="ctr"/>
            <a:r>
              <a:rPr lang="pt-BR" dirty="0" smtClean="0">
                <a:latin typeface="Verdana" panose="020B0604030504040204" pitchFamily="34" charset="0"/>
                <a:ea typeface="Verdana" panose="020B0604030504040204" pitchFamily="34" charset="0"/>
                <a:cs typeface="Verdana" panose="020B0604030504040204" pitchFamily="34" charset="0"/>
              </a:rPr>
              <a:t>dez anos</a:t>
            </a:r>
            <a:endParaRPr lang="pt-BR" dirty="0">
              <a:latin typeface="Verdana" panose="020B0604030504040204" pitchFamily="34" charset="0"/>
              <a:ea typeface="Verdana" panose="020B0604030504040204" pitchFamily="34" charset="0"/>
              <a:cs typeface="Verdana" panose="020B0604030504040204" pitchFamily="34" charset="0"/>
            </a:endParaRPr>
          </a:p>
        </p:txBody>
      </p:sp>
      <p:sp>
        <p:nvSpPr>
          <p:cNvPr id="8" name="Seta para a direita 7"/>
          <p:cNvSpPr/>
          <p:nvPr/>
        </p:nvSpPr>
        <p:spPr>
          <a:xfrm rot="5400000">
            <a:off x="6715029" y="2861961"/>
            <a:ext cx="688532" cy="39451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361556" y="5729439"/>
            <a:ext cx="3395481" cy="923330"/>
          </a:xfrm>
          <a:prstGeom prst="rect">
            <a:avLst/>
          </a:prstGeom>
          <a:ln w="38100">
            <a:solidFill>
              <a:srgbClr val="0070C0"/>
            </a:solidFill>
          </a:ln>
        </p:spPr>
        <p:txBody>
          <a:bodyPr wrap="none">
            <a:spAutoFit/>
          </a:bodyPr>
          <a:lstStyle/>
          <a:p>
            <a:pPr algn="ctr"/>
            <a:r>
              <a:rPr lang="pt-BR" dirty="0" smtClean="0"/>
              <a:t>A atuação nesses grupos de </a:t>
            </a:r>
          </a:p>
          <a:p>
            <a:pPr algn="ctr"/>
            <a:r>
              <a:rPr lang="pt-BR" dirty="0" smtClean="0"/>
              <a:t>doenças trará benefícios </a:t>
            </a:r>
          </a:p>
          <a:p>
            <a:pPr algn="ctr"/>
            <a:r>
              <a:rPr lang="pt-BR" dirty="0" smtClean="0"/>
              <a:t>para as demais DCNT</a:t>
            </a:r>
            <a:endParaRPr lang="pt-BR" dirty="0"/>
          </a:p>
        </p:txBody>
      </p:sp>
      <p:sp>
        <p:nvSpPr>
          <p:cNvPr id="10" name="Seta para a direita 9"/>
          <p:cNvSpPr/>
          <p:nvPr/>
        </p:nvSpPr>
        <p:spPr>
          <a:xfrm rot="5400000">
            <a:off x="6715027" y="5119373"/>
            <a:ext cx="688532" cy="39451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0" y="6652769"/>
            <a:ext cx="9009348" cy="246221"/>
          </a:xfrm>
          <a:prstGeom prst="rect">
            <a:avLst/>
          </a:prstGeom>
        </p:spPr>
        <p:txBody>
          <a:bodyPr wrap="square">
            <a:spAutoFit/>
          </a:bodyPr>
          <a:lstStyle/>
          <a:p>
            <a:r>
              <a:rPr lang="pt-BR" sz="1000" dirty="0" smtClean="0"/>
              <a:t>PLANO DE AÇÕES ESTRATÉGICAS PARA O ENFRENTAMENTO DAS DOENÇAS CRÔNICAS NÃO TRANSMISSÍVEIS (DCNT) NO BRASIL, 2011-2022 </a:t>
            </a:r>
            <a:endParaRPr lang="pt-BR" sz="1000" dirty="0"/>
          </a:p>
        </p:txBody>
      </p:sp>
    </p:spTree>
    <p:extLst>
      <p:ext uri="{BB962C8B-B14F-4D97-AF65-F5344CB8AC3E}">
        <p14:creationId xmlns:p14="http://schemas.microsoft.com/office/powerpoint/2010/main" val="4290024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200" dirty="0" smtClean="0"/>
              <a:t>Epidemiologia do Ciclo Vital</a:t>
            </a:r>
            <a:endParaRPr lang="pt-BR" sz="3200" dirty="0"/>
          </a:p>
        </p:txBody>
      </p:sp>
      <p:sp>
        <p:nvSpPr>
          <p:cNvPr id="5" name="Espaço Reservado para Conteúdo 2"/>
          <p:cNvSpPr>
            <a:spLocks noGrp="1"/>
          </p:cNvSpPr>
          <p:nvPr>
            <p:ph sz="half" idx="1"/>
          </p:nvPr>
        </p:nvSpPr>
        <p:spPr>
          <a:xfrm>
            <a:off x="981730" y="1417638"/>
            <a:ext cx="7180539" cy="5076967"/>
          </a:xfrm>
        </p:spPr>
        <p:txBody>
          <a:bodyPr>
            <a:normAutofit/>
          </a:bodyPr>
          <a:lstStyle/>
          <a:p>
            <a:pPr marL="0" indent="0" algn="just">
              <a:buNone/>
            </a:pPr>
            <a:endParaRPr lang="pt-BR" dirty="0"/>
          </a:p>
          <a:p>
            <a:pPr marL="0" indent="0" algn="ctr">
              <a:buNone/>
            </a:pPr>
            <a:r>
              <a:rPr lang="pt-BR" dirty="0" smtClean="0"/>
              <a:t> </a:t>
            </a:r>
            <a:r>
              <a:rPr lang="pt-BR" b="1" dirty="0" smtClean="0">
                <a:effectLst>
                  <a:outerShdw blurRad="50800" dist="38100" dir="10800000" algn="r" rotWithShape="0">
                    <a:prstClr val="black">
                      <a:alpha val="40000"/>
                    </a:prstClr>
                  </a:outerShdw>
                </a:effectLst>
              </a:rPr>
              <a:t>“</a:t>
            </a:r>
            <a:r>
              <a:rPr lang="pt-BR" b="1" i="1" dirty="0">
                <a:effectLst>
                  <a:outerShdw blurRad="50800" dist="38100" dir="10800000" algn="r" rotWithShape="0">
                    <a:prstClr val="black">
                      <a:alpha val="40000"/>
                    </a:prstClr>
                  </a:outerShdw>
                </a:effectLst>
              </a:rPr>
              <a:t>P</a:t>
            </a:r>
            <a:r>
              <a:rPr lang="pt-BR" b="1" i="1" dirty="0" smtClean="0">
                <a:effectLst>
                  <a:outerShdw blurRad="50800" dist="38100" dir="10800000" algn="r" rotWithShape="0">
                    <a:prstClr val="black">
                      <a:alpha val="40000"/>
                    </a:prstClr>
                  </a:outerShdw>
                </a:effectLst>
              </a:rPr>
              <a:t>rogramação fetal”</a:t>
            </a:r>
          </a:p>
          <a:p>
            <a:pPr marL="0" indent="0" algn="ctr">
              <a:buNone/>
            </a:pPr>
            <a:r>
              <a:rPr lang="pt-BR" dirty="0" smtClean="0"/>
              <a:t>“processo </a:t>
            </a:r>
            <a:r>
              <a:rPr lang="pt-BR" dirty="0"/>
              <a:t>através do qual um estímulo ou insulto durante </a:t>
            </a:r>
            <a:r>
              <a:rPr lang="pt-BR" dirty="0" smtClean="0"/>
              <a:t>“</a:t>
            </a:r>
            <a:r>
              <a:rPr lang="pt-BR" b="1" dirty="0" smtClean="0"/>
              <a:t>períodos críticos</a:t>
            </a:r>
            <a:r>
              <a:rPr lang="pt-BR" dirty="0" smtClean="0"/>
              <a:t>” do desenvolvimento </a:t>
            </a:r>
            <a:r>
              <a:rPr lang="pt-BR" dirty="0"/>
              <a:t>tem um efeito duradouro ou </a:t>
            </a:r>
            <a:r>
              <a:rPr lang="pt-BR" dirty="0" smtClean="0"/>
              <a:t>por </a:t>
            </a:r>
            <a:r>
              <a:rPr lang="pt-BR" dirty="0"/>
              <a:t>toda a vida na estrutura ou funcionamento </a:t>
            </a:r>
            <a:r>
              <a:rPr lang="pt-BR" dirty="0" smtClean="0"/>
              <a:t>de </a:t>
            </a:r>
            <a:r>
              <a:rPr lang="pt-BR" dirty="0"/>
              <a:t>um órgão, tecido ou </a:t>
            </a:r>
            <a:r>
              <a:rPr lang="pt-BR" dirty="0" smtClean="0"/>
              <a:t>sistema”</a:t>
            </a:r>
          </a:p>
          <a:p>
            <a:pPr marL="0" indent="0" algn="ctr">
              <a:buNone/>
            </a:pPr>
            <a:endParaRPr lang="pt-BR" dirty="0"/>
          </a:p>
          <a:p>
            <a:pPr marL="0" indent="0" algn="ctr">
              <a:buNone/>
            </a:pPr>
            <a:endParaRPr lang="pt-BR" dirty="0" smtClean="0"/>
          </a:p>
          <a:p>
            <a:pPr marL="0" indent="0" algn="ctr">
              <a:buNone/>
            </a:pPr>
            <a:r>
              <a:rPr lang="pt-BR" b="1" dirty="0" smtClean="0"/>
              <a:t>Vida Intrauterina</a:t>
            </a:r>
            <a:endParaRPr lang="pt-BR" b="1" dirty="0"/>
          </a:p>
        </p:txBody>
      </p:sp>
      <p:sp>
        <p:nvSpPr>
          <p:cNvPr id="6" name="Seta para a direita 5"/>
          <p:cNvSpPr/>
          <p:nvPr/>
        </p:nvSpPr>
        <p:spPr>
          <a:xfrm rot="5400000">
            <a:off x="4227732" y="5232491"/>
            <a:ext cx="688532" cy="39451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064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699137"/>
          </a:xfrm>
        </p:spPr>
        <p:txBody>
          <a:bodyPr>
            <a:normAutofit/>
          </a:bodyPr>
          <a:lstStyle/>
          <a:p>
            <a:r>
              <a:rPr lang="pt-BR" sz="2800" dirty="0" smtClean="0"/>
              <a:t>Modelo das Respostas Adaptativas Preditivas</a:t>
            </a:r>
            <a:endParaRPr lang="pt-BR" sz="2800" dirty="0"/>
          </a:p>
        </p:txBody>
      </p:sp>
      <p:sp>
        <p:nvSpPr>
          <p:cNvPr id="5" name="Espaço Reservado para Conteúdo 2"/>
          <p:cNvSpPr>
            <a:spLocks noGrp="1"/>
          </p:cNvSpPr>
          <p:nvPr>
            <p:ph sz="half" idx="1"/>
          </p:nvPr>
        </p:nvSpPr>
        <p:spPr>
          <a:xfrm>
            <a:off x="175095" y="2509737"/>
            <a:ext cx="8789476" cy="2548646"/>
          </a:xfrm>
        </p:spPr>
        <p:txBody>
          <a:bodyPr>
            <a:normAutofit/>
          </a:bodyPr>
          <a:lstStyle/>
          <a:p>
            <a:pPr marL="0" indent="0" algn="ctr">
              <a:buNone/>
            </a:pPr>
            <a:r>
              <a:rPr lang="pt-BR" sz="2400" dirty="0" smtClean="0"/>
              <a:t>Se </a:t>
            </a:r>
            <a:r>
              <a:rPr lang="pt-BR" sz="2400" dirty="0"/>
              <a:t>o ambiente de desenvolvimento estiver de acordo com o previsto (</a:t>
            </a:r>
            <a:r>
              <a:rPr lang="pt-BR" sz="2400" b="1" i="1" dirty="0"/>
              <a:t>match</a:t>
            </a:r>
            <a:r>
              <a:rPr lang="pt-BR" sz="2400" dirty="0"/>
              <a:t>), o risco para doenças será baixo. </a:t>
            </a:r>
            <a:endParaRPr lang="pt-BR" sz="2400" dirty="0" smtClean="0"/>
          </a:p>
          <a:p>
            <a:pPr marL="0" indent="0" algn="ctr">
              <a:buNone/>
            </a:pPr>
            <a:endParaRPr lang="pt-BR" sz="2400" dirty="0" smtClean="0"/>
          </a:p>
          <a:p>
            <a:pPr marL="0" indent="0" algn="ctr">
              <a:buNone/>
            </a:pPr>
            <a:r>
              <a:rPr lang="pt-BR" sz="2400" dirty="0" smtClean="0"/>
              <a:t>Caso </a:t>
            </a:r>
            <a:r>
              <a:rPr lang="pt-BR" sz="2400" dirty="0"/>
              <a:t>não exista concordância (</a:t>
            </a:r>
            <a:r>
              <a:rPr lang="pt-BR" sz="2400" b="1" i="1" dirty="0" err="1"/>
              <a:t>mismatch</a:t>
            </a:r>
            <a:r>
              <a:rPr lang="pt-BR" sz="2400" dirty="0"/>
              <a:t>) eleva-se o risco de </a:t>
            </a:r>
            <a:r>
              <a:rPr lang="pt-BR" sz="2400" dirty="0" smtClean="0"/>
              <a:t>DCNT</a:t>
            </a:r>
            <a:endParaRPr lang="pt-BR" sz="2400" b="1" i="1" dirty="0" smtClean="0">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021858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138"/>
            <a:ext cx="8229600" cy="3001962"/>
          </a:xfrm>
        </p:spPr>
        <p:txBody>
          <a:bodyPr/>
          <a:lstStyle/>
          <a:p>
            <a:pPr>
              <a:lnSpc>
                <a:spcPct val="150000"/>
              </a:lnSpc>
            </a:pPr>
            <a:r>
              <a:rPr lang="pt-BR" sz="2400" dirty="0" smtClean="0"/>
              <a:t>Peso materno antes da gestação</a:t>
            </a:r>
          </a:p>
          <a:p>
            <a:pPr>
              <a:lnSpc>
                <a:spcPct val="150000"/>
              </a:lnSpc>
            </a:pPr>
            <a:r>
              <a:rPr lang="pt-BR" sz="2400" dirty="0" smtClean="0"/>
              <a:t>Ganho de peso materno durante a gestação</a:t>
            </a:r>
          </a:p>
          <a:p>
            <a:pPr>
              <a:lnSpc>
                <a:spcPct val="150000"/>
              </a:lnSpc>
            </a:pPr>
            <a:r>
              <a:rPr lang="pt-BR" sz="2400" dirty="0" smtClean="0"/>
              <a:t>Peso ao nascimento</a:t>
            </a:r>
          </a:p>
          <a:p>
            <a:pPr>
              <a:lnSpc>
                <a:spcPct val="150000"/>
              </a:lnSpc>
            </a:pPr>
            <a:r>
              <a:rPr lang="pt-BR" sz="2400" dirty="0" smtClean="0"/>
              <a:t>Aleitamento materno</a:t>
            </a:r>
          </a:p>
          <a:p>
            <a:pPr>
              <a:lnSpc>
                <a:spcPct val="150000"/>
              </a:lnSpc>
            </a:pPr>
            <a:r>
              <a:rPr lang="pt-BR" sz="2400" b="1" dirty="0" smtClean="0">
                <a:solidFill>
                  <a:srgbClr val="0070C0"/>
                </a:solidFill>
              </a:rPr>
              <a:t>Tipo de Parto</a:t>
            </a:r>
            <a:endParaRPr lang="pt-BR" sz="2400" b="1" dirty="0">
              <a:solidFill>
                <a:srgbClr val="0070C0"/>
              </a:solidFill>
            </a:endParaRPr>
          </a:p>
        </p:txBody>
      </p:sp>
      <p:sp>
        <p:nvSpPr>
          <p:cNvPr id="3" name="Título 2"/>
          <p:cNvSpPr>
            <a:spLocks noGrp="1"/>
          </p:cNvSpPr>
          <p:nvPr>
            <p:ph type="title"/>
          </p:nvPr>
        </p:nvSpPr>
        <p:spPr/>
        <p:txBody>
          <a:bodyPr>
            <a:normAutofit/>
          </a:bodyPr>
          <a:lstStyle/>
          <a:p>
            <a:pPr algn="ctr"/>
            <a:r>
              <a:rPr lang="pt-BR" sz="3200" dirty="0" smtClean="0"/>
              <a:t>Novos fatores de risco para </a:t>
            </a:r>
            <a:r>
              <a:rPr lang="pt-BR" sz="3200" dirty="0" err="1" smtClean="0"/>
              <a:t>DCNTs</a:t>
            </a:r>
            <a:r>
              <a:rPr lang="pt-BR" sz="3200" dirty="0" smtClean="0"/>
              <a:t>?</a:t>
            </a:r>
            <a:endParaRPr lang="pt-BR" sz="3200" dirty="0"/>
          </a:p>
        </p:txBody>
      </p:sp>
      <p:sp>
        <p:nvSpPr>
          <p:cNvPr id="4" name="Seta em curva para baixo 3"/>
          <p:cNvSpPr/>
          <p:nvPr/>
        </p:nvSpPr>
        <p:spPr>
          <a:xfrm rot="1087469">
            <a:off x="2679700" y="4305301"/>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p:cNvSpPr txBox="1"/>
          <p:nvPr/>
        </p:nvSpPr>
        <p:spPr>
          <a:xfrm>
            <a:off x="3287776" y="5207835"/>
            <a:ext cx="3246402" cy="461665"/>
          </a:xfrm>
          <a:prstGeom prst="rect">
            <a:avLst/>
          </a:prstGeom>
          <a:noFill/>
        </p:spPr>
        <p:txBody>
          <a:bodyPr wrap="none" rtlCol="0">
            <a:spAutoFit/>
          </a:bodyPr>
          <a:lstStyle/>
          <a:p>
            <a:r>
              <a:rPr lang="pt-BR" sz="2400" b="1" dirty="0" smtClean="0"/>
              <a:t>Microbiota Intestinal</a:t>
            </a:r>
            <a:endParaRPr lang="pt-BR" sz="2400" b="1" dirty="0"/>
          </a:p>
        </p:txBody>
      </p:sp>
      <p:sp>
        <p:nvSpPr>
          <p:cNvPr id="6" name="CaixaDeTexto 5"/>
          <p:cNvSpPr txBox="1"/>
          <p:nvPr/>
        </p:nvSpPr>
        <p:spPr>
          <a:xfrm>
            <a:off x="5568978" y="6394235"/>
            <a:ext cx="3340979" cy="369332"/>
          </a:xfrm>
          <a:prstGeom prst="rect">
            <a:avLst/>
          </a:prstGeom>
          <a:noFill/>
        </p:spPr>
        <p:txBody>
          <a:bodyPr wrap="none" rtlCol="0">
            <a:spAutoFit/>
          </a:bodyPr>
          <a:lstStyle/>
          <a:p>
            <a:r>
              <a:rPr lang="pt-BR" b="1" dirty="0" smtClean="0"/>
              <a:t>Modular o risco para </a:t>
            </a:r>
            <a:r>
              <a:rPr lang="pt-BR" b="1" dirty="0" err="1" smtClean="0"/>
              <a:t>DCNTs</a:t>
            </a:r>
            <a:endParaRPr lang="pt-BR" b="1" dirty="0"/>
          </a:p>
        </p:txBody>
      </p:sp>
      <p:sp>
        <p:nvSpPr>
          <p:cNvPr id="7" name="Seta em curva para baixo 6"/>
          <p:cNvSpPr/>
          <p:nvPr/>
        </p:nvSpPr>
        <p:spPr>
          <a:xfrm rot="1087469">
            <a:off x="6248400" y="5571581"/>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466565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200" dirty="0" smtClean="0"/>
              <a:t>Prevenção das </a:t>
            </a:r>
            <a:r>
              <a:rPr lang="pt-BR" sz="3200" dirty="0" err="1" smtClean="0"/>
              <a:t>DCNTs</a:t>
            </a:r>
            <a:endParaRPr lang="pt-BR" sz="3200" dirty="0"/>
          </a:p>
        </p:txBody>
      </p:sp>
      <p:pic>
        <p:nvPicPr>
          <p:cNvPr id="6" name="Espaço Reservado para Conteúdo 5"/>
          <p:cNvPicPr>
            <a:picLocks noGrp="1" noChangeAspect="1"/>
          </p:cNvPicPr>
          <p:nvPr>
            <p:ph idx="1"/>
          </p:nvPr>
        </p:nvPicPr>
        <p:blipFill>
          <a:blip r:embed="rId2"/>
          <a:stretch>
            <a:fillRect/>
          </a:stretch>
        </p:blipFill>
        <p:spPr>
          <a:xfrm>
            <a:off x="1917700" y="2254267"/>
            <a:ext cx="4598194" cy="3059889"/>
          </a:xfrm>
          <a:prstGeom prst="rect">
            <a:avLst/>
          </a:prstGeom>
          <a:ln>
            <a:noFill/>
          </a:ln>
          <a:effectLst>
            <a:softEdge rad="112500"/>
          </a:effectLst>
        </p:spPr>
      </p:pic>
    </p:spTree>
    <p:extLst>
      <p:ext uri="{BB962C8B-B14F-4D97-AF65-F5344CB8AC3E}">
        <p14:creationId xmlns:p14="http://schemas.microsoft.com/office/powerpoint/2010/main" val="315471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199258" y="925212"/>
            <a:ext cx="8754242" cy="5564488"/>
          </a:xfrm>
          <a:ln w="57150">
            <a:noFill/>
          </a:ln>
        </p:spPr>
        <p:txBody>
          <a:bodyPr/>
          <a:lstStyle/>
          <a:p>
            <a:pPr algn="just" eaLnBrk="1" hangingPunct="1">
              <a:lnSpc>
                <a:spcPct val="140000"/>
              </a:lnSpc>
              <a:spcBef>
                <a:spcPct val="100000"/>
              </a:spcBef>
              <a:buFont typeface="Wingdings" panose="05000000000000000000" pitchFamily="2" charset="2"/>
              <a:buChar char="ü"/>
            </a:pPr>
            <a:r>
              <a:rPr lang="pt-BR" sz="1800" dirty="0" smtClean="0"/>
              <a:t>As DCNT são as principais causas de morte no mundo, correspondendo a 63% dos óbitos em 2008. </a:t>
            </a:r>
          </a:p>
          <a:p>
            <a:pPr algn="just" eaLnBrk="1" hangingPunct="1">
              <a:lnSpc>
                <a:spcPct val="140000"/>
              </a:lnSpc>
              <a:spcBef>
                <a:spcPct val="100000"/>
              </a:spcBef>
              <a:buFont typeface="Wingdings" panose="05000000000000000000" pitchFamily="2" charset="2"/>
              <a:buChar char="ü"/>
            </a:pPr>
            <a:r>
              <a:rPr lang="pt-BR" sz="1800" dirty="0" smtClean="0"/>
              <a:t>Aproximadamente 80% das mortes por DCNT ocorrem em países de baixa e média renda. </a:t>
            </a:r>
          </a:p>
          <a:p>
            <a:pPr algn="just" eaLnBrk="1" hangingPunct="1">
              <a:lnSpc>
                <a:spcPct val="140000"/>
              </a:lnSpc>
              <a:spcBef>
                <a:spcPct val="100000"/>
              </a:spcBef>
              <a:buFont typeface="Wingdings" panose="05000000000000000000" pitchFamily="2" charset="2"/>
              <a:buChar char="ü"/>
            </a:pPr>
            <a:r>
              <a:rPr lang="pt-BR" sz="1800" dirty="0" smtClean="0"/>
              <a:t>Um terço dessas mortes ocorre em pessoas com idade inferior a 60 anos. </a:t>
            </a:r>
          </a:p>
          <a:p>
            <a:pPr algn="just" eaLnBrk="1" hangingPunct="1">
              <a:lnSpc>
                <a:spcPct val="140000"/>
              </a:lnSpc>
              <a:spcBef>
                <a:spcPct val="100000"/>
              </a:spcBef>
              <a:buFont typeface="Wingdings" panose="05000000000000000000" pitchFamily="2" charset="2"/>
              <a:buChar char="ü"/>
            </a:pPr>
            <a:r>
              <a:rPr lang="pt-BR" sz="1800" dirty="0" smtClean="0"/>
              <a:t>A maioria dos óbitos por DCNT são atribuíveis às doenças do aparelho circulatório (DAC), ao câncer, à diabetes e às doenças respiratórias crônicas. </a:t>
            </a:r>
          </a:p>
          <a:p>
            <a:pPr algn="just" eaLnBrk="1" hangingPunct="1">
              <a:lnSpc>
                <a:spcPct val="140000"/>
              </a:lnSpc>
              <a:spcBef>
                <a:spcPct val="100000"/>
              </a:spcBef>
              <a:buFont typeface="Wingdings" panose="05000000000000000000" pitchFamily="2" charset="2"/>
              <a:buChar char="ü"/>
            </a:pPr>
            <a:r>
              <a:rPr lang="pt-BR" sz="1800" dirty="0" smtClean="0"/>
              <a:t>As principais causas dessas doenças incluem </a:t>
            </a:r>
            <a:r>
              <a:rPr lang="pt-BR" sz="1800" dirty="0" smtClean="0">
                <a:solidFill>
                  <a:srgbClr val="C00000"/>
                </a:solidFill>
              </a:rPr>
              <a:t>fatores de risco modificáveis.</a:t>
            </a:r>
            <a:endParaRPr lang="pt-BR" altLang="pt-BR" sz="1800" dirty="0" smtClean="0">
              <a:solidFill>
                <a:srgbClr val="C00000"/>
              </a:solidFill>
              <a:latin typeface="Verdana" panose="020B0604030504040204" pitchFamily="34" charset="0"/>
            </a:endParaRPr>
          </a:p>
        </p:txBody>
      </p:sp>
      <p:sp>
        <p:nvSpPr>
          <p:cNvPr id="76803" name="Rectangle 3"/>
          <p:cNvSpPr>
            <a:spLocks noChangeArrowheads="1"/>
          </p:cNvSpPr>
          <p:nvPr/>
        </p:nvSpPr>
        <p:spPr bwMode="auto">
          <a:xfrm>
            <a:off x="715578" y="139884"/>
            <a:ext cx="7886700" cy="584775"/>
          </a:xfrm>
          <a:prstGeom prst="rect">
            <a:avLst/>
          </a:prstGeom>
          <a:noFill/>
          <a:ln w="9525">
            <a:noFill/>
            <a:miter lim="800000"/>
            <a:headEnd/>
            <a:tailEnd/>
          </a:ln>
          <a:effectLst/>
        </p:spPr>
        <p:txBody>
          <a:bodyPr>
            <a:spAutoFit/>
          </a:bodyPr>
          <a:lstStyle/>
          <a:p>
            <a:pPr algn="ctr" eaLnBrk="1" hangingPunct="1">
              <a:defRPr/>
            </a:pPr>
            <a:r>
              <a:rPr lang="pt-BR" sz="3200" dirty="0" err="1" smtClean="0">
                <a:solidFill>
                  <a:schemeClr val="tx2"/>
                </a:solidFill>
                <a:effectLst>
                  <a:outerShdw blurRad="38100" dist="38100" dir="2700000" algn="tl">
                    <a:srgbClr val="C0C0C0"/>
                  </a:outerShdw>
                </a:effectLst>
                <a:latin typeface="Verdana" pitchFamily="34" charset="0"/>
              </a:rPr>
              <a:t>DCNTs</a:t>
            </a:r>
            <a:r>
              <a:rPr lang="pt-BR" sz="3200" dirty="0" smtClean="0">
                <a:solidFill>
                  <a:schemeClr val="tx2"/>
                </a:solidFill>
                <a:effectLst>
                  <a:outerShdw blurRad="38100" dist="38100" dir="2700000" algn="tl">
                    <a:srgbClr val="C0C0C0"/>
                  </a:outerShdw>
                </a:effectLst>
                <a:latin typeface="Verdana" pitchFamily="34" charset="0"/>
              </a:rPr>
              <a:t> no Mundo</a:t>
            </a:r>
            <a:endParaRPr lang="pt-BR" sz="3200" dirty="0">
              <a:solidFill>
                <a:schemeClr val="tx2"/>
              </a:solidFill>
              <a:effectLst>
                <a:outerShdw blurRad="38100" dist="38100" dir="2700000" algn="tl">
                  <a:srgbClr val="C0C0C0"/>
                </a:outerShdw>
              </a:effectLst>
              <a:latin typeface="Verdana" pitchFamily="34" charset="0"/>
            </a:endParaRPr>
          </a:p>
        </p:txBody>
      </p:sp>
      <p:sp>
        <p:nvSpPr>
          <p:cNvPr id="7" name="Retângulo 6"/>
          <p:cNvSpPr/>
          <p:nvPr/>
        </p:nvSpPr>
        <p:spPr>
          <a:xfrm>
            <a:off x="3235620" y="6457890"/>
            <a:ext cx="5908380" cy="400110"/>
          </a:xfrm>
          <a:prstGeom prst="rect">
            <a:avLst/>
          </a:prstGeom>
        </p:spPr>
        <p:txBody>
          <a:bodyPr wrap="square">
            <a:spAutoFit/>
          </a:bodyPr>
          <a:lstStyle/>
          <a:p>
            <a:pPr algn="r"/>
            <a:r>
              <a:rPr lang="pt-BR" sz="1000" dirty="0" smtClean="0"/>
              <a:t>PLANO DE AÇÕES ESTRATÉGICAS PARA O ENFRENTAMENTO DAS DOENÇAS CRÔNICAS NÃO TRANSMISSÍVEIS (DCNT) NO BRASIL, 2011-2022 </a:t>
            </a:r>
            <a:endParaRPr lang="pt-BR" sz="1000" dirty="0"/>
          </a:p>
        </p:txBody>
      </p:sp>
    </p:spTree>
    <p:extLst>
      <p:ext uri="{BB962C8B-B14F-4D97-AF65-F5344CB8AC3E}">
        <p14:creationId xmlns:p14="http://schemas.microsoft.com/office/powerpoint/2010/main" val="114504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0" y="559559"/>
            <a:ext cx="9042400" cy="5564488"/>
          </a:xfrm>
          <a:ln w="57150">
            <a:noFill/>
          </a:ln>
        </p:spPr>
        <p:txBody>
          <a:bodyPr/>
          <a:lstStyle/>
          <a:p>
            <a:pPr algn="just" eaLnBrk="1" hangingPunct="1">
              <a:lnSpc>
                <a:spcPct val="140000"/>
              </a:lnSpc>
              <a:spcBef>
                <a:spcPct val="100000"/>
              </a:spcBef>
              <a:buFont typeface="Wingdings" panose="05000000000000000000" pitchFamily="2" charset="2"/>
              <a:buChar char="ü"/>
            </a:pPr>
            <a:r>
              <a:rPr lang="pt-BR" sz="1800" dirty="0" smtClean="0"/>
              <a:t>As </a:t>
            </a:r>
            <a:r>
              <a:rPr lang="pt-BR" sz="1800" dirty="0" err="1" smtClean="0"/>
              <a:t>DCNTs</a:t>
            </a:r>
            <a:r>
              <a:rPr lang="pt-BR" sz="1800" dirty="0" smtClean="0"/>
              <a:t> constituem o problema de saúde de maior magnitude e correspondem a 72% das causas de mortes. </a:t>
            </a:r>
          </a:p>
          <a:p>
            <a:pPr algn="just" eaLnBrk="1" hangingPunct="1">
              <a:lnSpc>
                <a:spcPct val="140000"/>
              </a:lnSpc>
              <a:spcBef>
                <a:spcPct val="100000"/>
              </a:spcBef>
              <a:buFont typeface="Wingdings" panose="05000000000000000000" pitchFamily="2" charset="2"/>
              <a:buChar char="ü"/>
            </a:pPr>
            <a:r>
              <a:rPr lang="pt-BR" sz="1800" dirty="0" smtClean="0"/>
              <a:t>As DCNT atingem mais camadas pobres da população e grupos vulneráveis. </a:t>
            </a:r>
          </a:p>
          <a:p>
            <a:pPr algn="just" eaLnBrk="1" hangingPunct="1">
              <a:lnSpc>
                <a:spcPct val="140000"/>
              </a:lnSpc>
              <a:spcBef>
                <a:spcPct val="100000"/>
              </a:spcBef>
              <a:buFont typeface="Wingdings" panose="05000000000000000000" pitchFamily="2" charset="2"/>
              <a:buChar char="ü"/>
            </a:pPr>
            <a:r>
              <a:rPr lang="pt-BR" sz="1800" dirty="0" smtClean="0"/>
              <a:t>Apesar de ainda elevada, observou-se redução de 20% nas taxas de mortalidade por </a:t>
            </a:r>
            <a:r>
              <a:rPr lang="pt-BR" sz="1800" dirty="0" err="1" smtClean="0"/>
              <a:t>DCNTs</a:t>
            </a:r>
            <a:r>
              <a:rPr lang="pt-BR" sz="1800" dirty="0" smtClean="0"/>
              <a:t> na última década, principalmente em relação às doenças do aparelho circulatório e respiratórias crônicas. Entretanto, as taxas de mortalidade aumentaram para diabetes </a:t>
            </a:r>
            <a:r>
              <a:rPr lang="pt-BR" sz="1800" dirty="0" smtClean="0">
                <a:solidFill>
                  <a:srgbClr val="0070C0"/>
                </a:solidFill>
              </a:rPr>
              <a:t>(↑obesidade) </a:t>
            </a:r>
            <a:r>
              <a:rPr lang="pt-BR" sz="1800" dirty="0" smtClean="0"/>
              <a:t>e câncer </a:t>
            </a:r>
            <a:r>
              <a:rPr lang="pt-BR" sz="1800" dirty="0" smtClean="0">
                <a:solidFill>
                  <a:srgbClr val="0070C0"/>
                </a:solidFill>
              </a:rPr>
              <a:t>(↓diagnostico, ↓acesso tratamento) (mortalidade como proxy de incidência: ↑exposição a fatores de risco, ↑diagnóstico)</a:t>
            </a:r>
            <a:r>
              <a:rPr lang="pt-BR" sz="1800" dirty="0" smtClean="0"/>
              <a:t> nesse mesmo período. </a:t>
            </a:r>
          </a:p>
          <a:p>
            <a:pPr algn="just" eaLnBrk="1" hangingPunct="1">
              <a:lnSpc>
                <a:spcPct val="140000"/>
              </a:lnSpc>
              <a:spcBef>
                <a:spcPct val="100000"/>
              </a:spcBef>
              <a:buFont typeface="Wingdings" panose="05000000000000000000" pitchFamily="2" charset="2"/>
              <a:buChar char="ü"/>
            </a:pPr>
            <a:r>
              <a:rPr lang="pt-BR" sz="1800" dirty="0" smtClean="0"/>
              <a:t>A redução das DCNT pode ser, em parte, atribuída à expansão da Atenção Básica, melhoria da assistência e redução do tabagismo nas últimas duas décadas.</a:t>
            </a:r>
            <a:endParaRPr lang="pt-BR" altLang="pt-BR" sz="1800" dirty="0" smtClean="0">
              <a:latin typeface="Verdana" panose="020B0604030504040204" pitchFamily="34" charset="0"/>
            </a:endParaRPr>
          </a:p>
        </p:txBody>
      </p:sp>
      <p:sp>
        <p:nvSpPr>
          <p:cNvPr id="76803" name="Rectangle 3"/>
          <p:cNvSpPr>
            <a:spLocks noChangeArrowheads="1"/>
          </p:cNvSpPr>
          <p:nvPr/>
        </p:nvSpPr>
        <p:spPr bwMode="auto">
          <a:xfrm>
            <a:off x="753678" y="63684"/>
            <a:ext cx="7886700" cy="584775"/>
          </a:xfrm>
          <a:prstGeom prst="rect">
            <a:avLst/>
          </a:prstGeom>
          <a:noFill/>
          <a:ln w="9525">
            <a:noFill/>
            <a:miter lim="800000"/>
            <a:headEnd/>
            <a:tailEnd/>
          </a:ln>
          <a:effectLst/>
        </p:spPr>
        <p:txBody>
          <a:bodyPr>
            <a:spAutoFit/>
          </a:bodyPr>
          <a:lstStyle/>
          <a:p>
            <a:pPr algn="ctr" eaLnBrk="1" hangingPunct="1">
              <a:defRPr/>
            </a:pPr>
            <a:r>
              <a:rPr lang="pt-BR" sz="3200" dirty="0" err="1" smtClean="0">
                <a:solidFill>
                  <a:schemeClr val="tx2"/>
                </a:solidFill>
                <a:effectLst>
                  <a:outerShdw blurRad="38100" dist="38100" dir="2700000" algn="tl">
                    <a:srgbClr val="C0C0C0"/>
                  </a:outerShdw>
                </a:effectLst>
                <a:latin typeface="Verdana" pitchFamily="34" charset="0"/>
              </a:rPr>
              <a:t>DCNTs</a:t>
            </a:r>
            <a:r>
              <a:rPr lang="pt-BR" sz="3200" dirty="0" smtClean="0">
                <a:solidFill>
                  <a:schemeClr val="tx2"/>
                </a:solidFill>
                <a:effectLst>
                  <a:outerShdw blurRad="38100" dist="38100" dir="2700000" algn="tl">
                    <a:srgbClr val="C0C0C0"/>
                  </a:outerShdw>
                </a:effectLst>
                <a:latin typeface="Verdana" pitchFamily="34" charset="0"/>
              </a:rPr>
              <a:t> no Brasil</a:t>
            </a:r>
            <a:endParaRPr lang="pt-BR" sz="3200" dirty="0">
              <a:solidFill>
                <a:schemeClr val="tx2"/>
              </a:solidFill>
              <a:effectLst>
                <a:outerShdw blurRad="38100" dist="38100" dir="2700000" algn="tl">
                  <a:srgbClr val="C0C0C0"/>
                </a:outerShdw>
              </a:effectLst>
              <a:latin typeface="Verdana" pitchFamily="34" charset="0"/>
            </a:endParaRPr>
          </a:p>
        </p:txBody>
      </p:sp>
      <p:sp>
        <p:nvSpPr>
          <p:cNvPr id="4" name="Retângulo 3"/>
          <p:cNvSpPr/>
          <p:nvPr/>
        </p:nvSpPr>
        <p:spPr>
          <a:xfrm>
            <a:off x="3134020" y="6428847"/>
            <a:ext cx="5908380" cy="400110"/>
          </a:xfrm>
          <a:prstGeom prst="rect">
            <a:avLst/>
          </a:prstGeom>
        </p:spPr>
        <p:txBody>
          <a:bodyPr wrap="square">
            <a:spAutoFit/>
          </a:bodyPr>
          <a:lstStyle/>
          <a:p>
            <a:pPr algn="r"/>
            <a:r>
              <a:rPr lang="pt-BR" sz="1000" dirty="0" smtClean="0"/>
              <a:t>PLANO DE AÇÕES ESTRATÉGICAS PARA O ENFRENTAMENTO DAS DOENÇAS CRÔNICAS NÃO TRANSMISSÍVEIS (DCNT) NO BRASIL, 2011-2022 </a:t>
            </a:r>
            <a:endParaRPr lang="pt-BR" sz="1000" dirty="0"/>
          </a:p>
        </p:txBody>
      </p:sp>
    </p:spTree>
    <p:extLst>
      <p:ext uri="{BB962C8B-B14F-4D97-AF65-F5344CB8AC3E}">
        <p14:creationId xmlns:p14="http://schemas.microsoft.com/office/powerpoint/2010/main" val="214016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476672"/>
            <a:ext cx="8208962" cy="1223962"/>
          </a:xfrm>
        </p:spPr>
        <p:txBody>
          <a:bodyPr>
            <a:normAutofit fontScale="90000"/>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1:</a:t>
            </a:r>
            <a:br>
              <a:rPr lang="pt-BR" sz="2400" dirty="0" smtClean="0">
                <a:effectLst>
                  <a:outerShdw blurRad="38100" dist="38100" dir="2700000" algn="tl">
                    <a:srgbClr val="C0C0C0"/>
                  </a:outerShdw>
                </a:effectLst>
                <a:latin typeface="Verdana" pitchFamily="34" charset="0"/>
              </a:rPr>
            </a:br>
            <a:r>
              <a:rPr lang="pt-BR" sz="2400" dirty="0" smtClean="0">
                <a:effectLst>
                  <a:outerShdw blurRad="38100" dist="38100" dir="2700000" algn="tl">
                    <a:srgbClr val="C0C0C0"/>
                  </a:outerShdw>
                </a:effectLst>
                <a:latin typeface="Verdana" pitchFamily="34" charset="0"/>
              </a:rPr>
              <a:t>QUAIS SÃO OS 4 PRINCIPAIS GRUPOS DE DCNT?</a:t>
            </a:r>
            <a:endParaRPr lang="pt-BR" sz="4000" dirty="0">
              <a:effectLst>
                <a:outerShdw blurRad="38100" dist="38100" dir="2700000" algn="tl">
                  <a:srgbClr val="C0C0C0"/>
                </a:outerShdw>
              </a:effectLst>
              <a:latin typeface="Arial Unicode MS" pitchFamily="34" charset="-128"/>
            </a:endParaRPr>
          </a:p>
        </p:txBody>
      </p:sp>
      <p:sp>
        <p:nvSpPr>
          <p:cNvPr id="8" name="Rectangle 2" descr="Rectangle: Click to edit Master text styles&#10;Second level&#10;Third level&#10;Fourth level&#10;Fifth level"/>
          <p:cNvSpPr>
            <a:spLocks noGrp="1" noChangeArrowheads="1"/>
          </p:cNvSpPr>
          <p:nvPr>
            <p:ph idx="1"/>
          </p:nvPr>
        </p:nvSpPr>
        <p:spPr>
          <a:xfrm>
            <a:off x="2056681" y="2190493"/>
            <a:ext cx="5517825" cy="3555215"/>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Doenças cardiovasculares</a:t>
            </a:r>
          </a:p>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Diabetes</a:t>
            </a:r>
            <a:endParaRPr lang="pt-BR" altLang="pt-BR" sz="2400" dirty="0" smtClean="0">
              <a:latin typeface="Verdana" panose="020B0604030504040204" pitchFamily="34" charset="0"/>
            </a:endParaRPr>
          </a:p>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Neoplasias</a:t>
            </a:r>
          </a:p>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Doenças respiratórias crônicas</a:t>
            </a:r>
          </a:p>
        </p:txBody>
      </p:sp>
    </p:spTree>
    <p:extLst>
      <p:ext uri="{BB962C8B-B14F-4D97-AF65-F5344CB8AC3E}">
        <p14:creationId xmlns:p14="http://schemas.microsoft.com/office/powerpoint/2010/main" val="33816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76672"/>
            <a:ext cx="9144000" cy="1223962"/>
          </a:xfrm>
        </p:spPr>
        <p:txBody>
          <a:bodyPr>
            <a:normAutofit fontScale="90000"/>
          </a:bodyPr>
          <a:lstStyle/>
          <a:p>
            <a:pPr algn="ctr" eaLnBrk="1" fontAlgn="auto" hangingPunct="1">
              <a:lnSpc>
                <a:spcPct val="120000"/>
              </a:lnSpc>
              <a:spcAft>
                <a:spcPts val="0"/>
              </a:spcAft>
              <a:defRPr/>
            </a:pPr>
            <a:r>
              <a:rPr lang="pt-BR" sz="2400" dirty="0" smtClean="0">
                <a:effectLst>
                  <a:outerShdw blurRad="38100" dist="38100" dir="2700000" algn="tl">
                    <a:srgbClr val="C0C0C0"/>
                  </a:outerShdw>
                </a:effectLst>
                <a:latin typeface="Verdana" pitchFamily="34" charset="0"/>
              </a:rPr>
              <a:t>QUESTÃO 2:</a:t>
            </a:r>
            <a:br>
              <a:rPr lang="pt-BR" sz="2400" dirty="0" smtClean="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Apesar de ainda elevada, observou-se </a:t>
            </a:r>
            <a:r>
              <a:rPr lang="pt-BR" sz="2400" dirty="0">
                <a:solidFill>
                  <a:srgbClr val="C00000"/>
                </a:solidFill>
                <a:effectLst>
                  <a:outerShdw blurRad="38100" dist="38100" dir="2700000" algn="tl">
                    <a:srgbClr val="C0C0C0"/>
                  </a:outerShdw>
                </a:effectLst>
                <a:latin typeface="Verdana" pitchFamily="34" charset="0"/>
              </a:rPr>
              <a:t>redução</a:t>
            </a:r>
            <a:r>
              <a:rPr lang="pt-BR" sz="2400" dirty="0">
                <a:effectLst>
                  <a:outerShdw blurRad="38100" dist="38100" dir="2700000" algn="tl">
                    <a:srgbClr val="C0C0C0"/>
                  </a:outerShdw>
                </a:effectLst>
                <a:latin typeface="Verdana" pitchFamily="34" charset="0"/>
              </a:rPr>
              <a:t> </a:t>
            </a:r>
            <a:r>
              <a:rPr lang="pt-BR" sz="2400" dirty="0" smtClean="0">
                <a:effectLst>
                  <a:outerShdw blurRad="38100" dist="38100" dir="2700000" algn="tl">
                    <a:srgbClr val="C0C0C0"/>
                  </a:outerShdw>
                </a:effectLst>
                <a:latin typeface="Verdana" pitchFamily="34" charset="0"/>
              </a:rPr>
              <a:t>nas </a:t>
            </a:r>
            <a:r>
              <a:rPr lang="pt-BR" sz="2400" dirty="0">
                <a:effectLst>
                  <a:outerShdw blurRad="38100" dist="38100" dir="2700000" algn="tl">
                    <a:srgbClr val="C0C0C0"/>
                  </a:outerShdw>
                </a:effectLst>
                <a:latin typeface="Verdana" pitchFamily="34" charset="0"/>
              </a:rPr>
              <a:t>taxas de mortalidade </a:t>
            </a:r>
            <a:r>
              <a:rPr lang="pt-BR" sz="2400" dirty="0" smtClean="0">
                <a:effectLst>
                  <a:outerShdw blurRad="38100" dist="38100" dir="2700000" algn="tl">
                    <a:srgbClr val="C0C0C0"/>
                  </a:outerShdw>
                </a:effectLst>
                <a:latin typeface="Verdana" pitchFamily="34" charset="0"/>
              </a:rPr>
              <a:t>de quais </a:t>
            </a:r>
            <a:r>
              <a:rPr lang="pt-BR" sz="2400" dirty="0" err="1">
                <a:effectLst>
                  <a:outerShdw blurRad="38100" dist="38100" dir="2700000" algn="tl">
                    <a:srgbClr val="C0C0C0"/>
                  </a:outerShdw>
                </a:effectLst>
                <a:latin typeface="Verdana" pitchFamily="34" charset="0"/>
              </a:rPr>
              <a:t>DCNTs</a:t>
            </a:r>
            <a:r>
              <a:rPr lang="pt-BR" sz="2400" dirty="0">
                <a:effectLst>
                  <a:outerShdw blurRad="38100" dist="38100" dir="2700000" algn="tl">
                    <a:srgbClr val="C0C0C0"/>
                  </a:outerShdw>
                </a:effectLst>
                <a:latin typeface="Verdana" pitchFamily="34" charset="0"/>
              </a:rPr>
              <a:t> na última </a:t>
            </a:r>
            <a:r>
              <a:rPr lang="pt-BR" sz="2400" dirty="0" smtClean="0">
                <a:effectLst>
                  <a:outerShdw blurRad="38100" dist="38100" dir="2700000" algn="tl">
                    <a:srgbClr val="C0C0C0"/>
                  </a:outerShdw>
                </a:effectLst>
                <a:latin typeface="Verdana" pitchFamily="34" charset="0"/>
              </a:rPr>
              <a:t>década?</a:t>
            </a:r>
            <a:endParaRPr lang="pt-BR" sz="4000" dirty="0">
              <a:effectLst>
                <a:outerShdw blurRad="38100" dist="38100" dir="2700000" algn="tl">
                  <a:srgbClr val="C0C0C0"/>
                </a:outerShdw>
              </a:effectLst>
              <a:latin typeface="Arial Unicode MS" pitchFamily="34" charset="-128"/>
            </a:endParaRPr>
          </a:p>
        </p:txBody>
      </p:sp>
      <p:sp>
        <p:nvSpPr>
          <p:cNvPr id="5" name="Rectangle 2" descr="Rectangle: Click to edit Master text styles&#10;Second level&#10;Third level&#10;Fourth level&#10;Fifth level"/>
          <p:cNvSpPr>
            <a:spLocks noGrp="1" noChangeArrowheads="1"/>
          </p:cNvSpPr>
          <p:nvPr>
            <p:ph idx="1"/>
          </p:nvPr>
        </p:nvSpPr>
        <p:spPr>
          <a:xfrm>
            <a:off x="2002090" y="2750053"/>
            <a:ext cx="5517825" cy="2299620"/>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Doenças </a:t>
            </a:r>
            <a:r>
              <a:rPr lang="pt-BR" altLang="pt-BR" sz="2400" dirty="0" smtClean="0">
                <a:latin typeface="Verdana" panose="020B0604030504040204" pitchFamily="34" charset="0"/>
              </a:rPr>
              <a:t>cardiovasculares (Aparelho Circulatório)</a:t>
            </a:r>
            <a:endParaRPr lang="pt-BR" altLang="pt-BR" sz="2400" dirty="0" smtClean="0">
              <a:latin typeface="Verdana" panose="020B0604030504040204" pitchFamily="34" charset="0"/>
            </a:endParaRPr>
          </a:p>
          <a:p>
            <a:pPr marL="452437" indent="-342900" eaLnBrk="1" hangingPunct="1">
              <a:lnSpc>
                <a:spcPct val="140000"/>
              </a:lnSpc>
              <a:spcBef>
                <a:spcPct val="100000"/>
              </a:spcBef>
              <a:buFont typeface="+mj-lt"/>
              <a:buAutoNum type="arabicPeriod"/>
            </a:pPr>
            <a:r>
              <a:rPr lang="pt-BR" altLang="pt-BR" sz="2400" dirty="0" smtClean="0">
                <a:latin typeface="Verdana" panose="020B0604030504040204" pitchFamily="34" charset="0"/>
              </a:rPr>
              <a:t>Doenças </a:t>
            </a:r>
            <a:r>
              <a:rPr lang="pt-BR" altLang="pt-BR" sz="2400" dirty="0" smtClean="0">
                <a:latin typeface="Verdana" panose="020B0604030504040204" pitchFamily="34" charset="0"/>
              </a:rPr>
              <a:t>respiratórias crônicas</a:t>
            </a:r>
          </a:p>
        </p:txBody>
      </p:sp>
    </p:spTree>
    <p:extLst>
      <p:ext uri="{BB962C8B-B14F-4D97-AF65-F5344CB8AC3E}">
        <p14:creationId xmlns:p14="http://schemas.microsoft.com/office/powerpoint/2010/main" val="16788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Causalidade em Doencas Nao  transmissiveis [Modo de Compatibilidade]" id="{C9C2EBA8-A37F-47F9-A9AF-CCE3A8D11CAB}" vid="{5AFD6A74-E46D-43E5-A064-9BEBC507A60D}"/>
    </a:ext>
  </a:ext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Causalidade em Doencas Nao  transmissiveis [Modo de Compatibilidade]" id="{C9C2EBA8-A37F-47F9-A9AF-CCE3A8D11CAB}" vid="{5AFD6A74-E46D-43E5-A064-9BEBC507A60D}"/>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127</TotalTime>
  <Words>2398</Words>
  <Application>Microsoft Office PowerPoint</Application>
  <PresentationFormat>Apresentação na tela (4:3)</PresentationFormat>
  <Paragraphs>486</Paragraphs>
  <Slides>53</Slides>
  <Notes>6</Notes>
  <HiddenSlides>0</HiddenSlides>
  <MMClips>0</MMClips>
  <ScaleCrop>false</ScaleCrop>
  <HeadingPairs>
    <vt:vector size="8" baseType="variant">
      <vt:variant>
        <vt:lpstr>Fontes usadas</vt:lpstr>
      </vt:variant>
      <vt:variant>
        <vt:i4>11</vt:i4>
      </vt:variant>
      <vt:variant>
        <vt:lpstr>Tema</vt:lpstr>
      </vt:variant>
      <vt:variant>
        <vt:i4>2</vt:i4>
      </vt:variant>
      <vt:variant>
        <vt:lpstr>Servidores OLE inseridos</vt:lpstr>
      </vt:variant>
      <vt:variant>
        <vt:i4>1</vt:i4>
      </vt:variant>
      <vt:variant>
        <vt:lpstr>Títulos de slides</vt:lpstr>
      </vt:variant>
      <vt:variant>
        <vt:i4>53</vt:i4>
      </vt:variant>
    </vt:vector>
  </HeadingPairs>
  <TitlesOfParts>
    <vt:vector size="67" baseType="lpstr">
      <vt:lpstr>Arial Unicode MS</vt:lpstr>
      <vt:lpstr>Arial</vt:lpstr>
      <vt:lpstr>Calibri</vt:lpstr>
      <vt:lpstr>Comic Sans MS</vt:lpstr>
      <vt:lpstr>Lucida Sans Unicode</vt:lpstr>
      <vt:lpstr>Tahoma</vt:lpstr>
      <vt:lpstr>Times New Roman</vt:lpstr>
      <vt:lpstr>Verdana</vt:lpstr>
      <vt:lpstr>Wingdings</vt:lpstr>
      <vt:lpstr>Wingdings 2</vt:lpstr>
      <vt:lpstr>Wingdings 3</vt:lpstr>
      <vt:lpstr>Concourse</vt:lpstr>
      <vt:lpstr>1_Concourse</vt:lpstr>
      <vt:lpstr>Gráfico</vt:lpstr>
      <vt:lpstr>DINÂMICA DAS DOENÇAS NÃO TRANSMISSÍVEIS</vt:lpstr>
      <vt:lpstr>Apresentação do PowerPoint</vt:lpstr>
      <vt:lpstr>DOENÇAS E AGRAVOS NÃO TRANSMISSÍVEIS (DANT)</vt:lpstr>
      <vt:lpstr>Apresentação do PowerPoint</vt:lpstr>
      <vt:lpstr>Apresentação do PowerPoint</vt:lpstr>
      <vt:lpstr>Apresentação do PowerPoint</vt:lpstr>
      <vt:lpstr>Apresentação do PowerPoint</vt:lpstr>
      <vt:lpstr>QUESTÃO 1: QUAIS SÃO OS 4 PRINCIPAIS GRUPOS DE DCNT?</vt:lpstr>
      <vt:lpstr>QUESTÃO 2: Apesar de ainda elevada, observou-se redução nas taxas de mortalidade de quais DCNTs na última década?</vt:lpstr>
      <vt:lpstr>QUESTÃO 3: Na última década, observou-se elevação nas taxas de mortalidade de quais DCNTs?</vt:lpstr>
      <vt:lpstr>CARACTERÍSTICAS EPIDEMIOLÓGICAS DAS DOENÇAS NÃO TRANSMISSÍVEIS</vt:lpstr>
      <vt:lpstr>Apresentação do PowerPoint</vt:lpstr>
      <vt:lpstr>CARACTERÍSTICAS EPIDEMIOLÓGICAS DAS DOENÇAS NÃO TRANSMISSÍVEIS</vt:lpstr>
      <vt:lpstr>Modelos de causalidade</vt:lpstr>
      <vt:lpstr>Modelos de causalidade</vt:lpstr>
      <vt:lpstr>Apresentação do PowerPoint</vt:lpstr>
      <vt:lpstr>DINÂMICA DAS DOENÇAS</vt:lpstr>
      <vt:lpstr>Apresentação do PowerPoint</vt:lpstr>
      <vt:lpstr>Apresentação do PowerPoint</vt:lpstr>
      <vt:lpstr>FATORES DE RISCO RELACIONADOS ÀS DOENÇAS NÃO TRANSMISSÍVEIS</vt:lpstr>
      <vt:lpstr>QUESTÃO 4: QUAIS SÃO AS CARACTERÍSTICAS EPIDEMIOLÓGICAS DAS DOENÇAS NÃO TRANSMISSÍVEIS?</vt:lpstr>
      <vt:lpstr>QUESTÃO 5: QUAIS SÃO OS FATORES DE RISCO RELACIONADOS ÀS DOENÇAS NÃO TRANSMISSÍVEIS MAIS IMPORTANTES SEGUNDO A OMS?</vt:lpstr>
      <vt:lpstr>PLANO DE AÇÕES ESTRATÉGICAS PARA O ENFRENTAMENTO DAS DCNT NO BRASIL2011-2022  (Ministério da Saúde)</vt:lpstr>
      <vt:lpstr>“NEXO CAUSAL”</vt:lpstr>
      <vt:lpstr>“CAUSA DE DOENÇAS”</vt:lpstr>
      <vt:lpstr>UMA “CAUSA” VÁRIOS “EFEITOS” Tabaco</vt:lpstr>
      <vt:lpstr>“CAUSAS DE DOENÇA”</vt:lpstr>
      <vt:lpstr>VÁRIAS “CAUSAS” UM “EFEITO” </vt:lpstr>
      <vt:lpstr>FATORES DE RISCO PARA DOENÇAS NÃO TRANSMISSÍVEIS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CAUSAS DE MORTE EM 1000 DECLARAÇÕES DE ÓBITO DE PESSOAS COM &gt;65 ANOS, FRANÇA, DÉCADA DE 1990</vt:lpstr>
      <vt:lpstr>Apresentação do PowerPoint</vt:lpstr>
      <vt:lpstr>Apresentação do PowerPoint</vt:lpstr>
      <vt:lpstr>Apresentação do PowerPoint</vt:lpstr>
      <vt:lpstr>Apresentação do PowerPoint</vt:lpstr>
      <vt:lpstr>QUESTÃO 6: COMO SE DEFINE A TRANSIÇÃO EPIDEMIOLÓGICA?</vt:lpstr>
      <vt:lpstr>QUESTÃO 8: QUAIS SÃO OS FATORES DE RISCO QUE PODEMOS (E DEVEMOS) INTERFERIR?</vt:lpstr>
      <vt:lpstr>Apresentação do PowerPoint</vt:lpstr>
      <vt:lpstr>Apresentação do PowerPoint</vt:lpstr>
      <vt:lpstr>Programação Fetal Epidemiologia do Ciclo Vital Origens Desenvolvimentistas da Saúde e da Doença-DOHaD</vt:lpstr>
      <vt:lpstr>Em busca da etiologia das doenças...</vt:lpstr>
      <vt:lpstr>Epidemiologia do Ciclo Vital</vt:lpstr>
      <vt:lpstr>Epidemiologia do Ciclo Vital</vt:lpstr>
      <vt:lpstr>Modelo das Respostas Adaptativas Preditivas</vt:lpstr>
      <vt:lpstr>Novos fatores de risco para DCNTs?</vt:lpstr>
      <vt:lpstr>Prevenção das DCNTs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DINÂMICA DAS DOENÇAS NÃO TRANSMISSÍVEIS</dc:title>
  <dc:creator>Angelica M M Valente</dc:creator>
  <cp:lastModifiedBy>Angelica Valente</cp:lastModifiedBy>
  <cp:revision>16</cp:revision>
  <dcterms:modified xsi:type="dcterms:W3CDTF">2018-03-07T15:30:28Z</dcterms:modified>
</cp:coreProperties>
</file>