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1" r:id="rId8"/>
    <p:sldId id="260" r:id="rId9"/>
    <p:sldId id="262" r:id="rId10"/>
    <p:sldId id="263" r:id="rId11"/>
    <p:sldId id="265" r:id="rId12"/>
    <p:sldId id="266" r:id="rId13"/>
    <p:sldId id="264" r:id="rId14"/>
    <p:sldId id="270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FFFC-DBAB-48A9-BA24-85D46D915FBE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F50A-BD3A-4B9A-A268-3696F95ADC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8443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FFFC-DBAB-48A9-BA24-85D46D915FBE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F50A-BD3A-4B9A-A268-3696F95ADC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9796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FFFC-DBAB-48A9-BA24-85D46D915FBE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F50A-BD3A-4B9A-A268-3696F95ADC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9541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FFFC-DBAB-48A9-BA24-85D46D915FBE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F50A-BD3A-4B9A-A268-3696F95ADC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7009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FFFC-DBAB-48A9-BA24-85D46D915FBE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F50A-BD3A-4B9A-A268-3696F95ADC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0874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FFFC-DBAB-48A9-BA24-85D46D915FBE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F50A-BD3A-4B9A-A268-3696F95ADC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8989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FFFC-DBAB-48A9-BA24-85D46D915FBE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F50A-BD3A-4B9A-A268-3696F95ADC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645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FFFC-DBAB-48A9-BA24-85D46D915FBE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F50A-BD3A-4B9A-A268-3696F95ADC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6087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FFFC-DBAB-48A9-BA24-85D46D915FBE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F50A-BD3A-4B9A-A268-3696F95ADC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8923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FFFC-DBAB-48A9-BA24-85D46D915FBE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F50A-BD3A-4B9A-A268-3696F95ADC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185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FFFC-DBAB-48A9-BA24-85D46D915FBE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F50A-BD3A-4B9A-A268-3696F95ADC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6680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EFFFC-DBAB-48A9-BA24-85D46D915FBE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F50A-BD3A-4B9A-A268-3696F95ADC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6749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592287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Desenvolvimento de microestrutura de materiais </a:t>
            </a:r>
            <a:br>
              <a:rPr lang="pt-BR" dirty="0" smtClean="0">
                <a:solidFill>
                  <a:srgbClr val="C00000"/>
                </a:solidFill>
              </a:rPr>
            </a:br>
            <a:r>
              <a:rPr lang="pt-BR" dirty="0" smtClean="0">
                <a:solidFill>
                  <a:srgbClr val="C00000"/>
                </a:solidFill>
              </a:rPr>
              <a:t>cerâmicos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4363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8064" y="332656"/>
            <a:ext cx="3888432" cy="5760640"/>
          </a:xfrm>
          <a:solidFill>
            <a:schemeClr val="accent1">
              <a:alpha val="18000"/>
            </a:schemeClr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l"/>
            <a:r>
              <a:rPr lang="pt-BR" sz="3200" dirty="0"/>
              <a:t>Usualmente o quartzo forma somente vidro</a:t>
            </a:r>
            <a:r>
              <a:rPr lang="pt-BR" sz="3200" dirty="0" smtClean="0"/>
              <a:t>,</a:t>
            </a:r>
            <a:br>
              <a:rPr lang="pt-BR" sz="3200" dirty="0" smtClean="0"/>
            </a:br>
            <a:r>
              <a:rPr lang="pt-BR" sz="3200" dirty="0" smtClean="0"/>
              <a:t> </a:t>
            </a:r>
            <a:r>
              <a:rPr lang="pt-BR" sz="3200" dirty="0"/>
              <a:t>mas </a:t>
            </a:r>
            <a:r>
              <a:rPr lang="pt-BR" sz="3200" dirty="0" smtClean="0"/>
              <a:t>para algumas </a:t>
            </a:r>
            <a:r>
              <a:rPr lang="pt-BR" sz="3200" dirty="0"/>
              <a:t>composições </a:t>
            </a:r>
            <a:r>
              <a:rPr lang="pt-BR" sz="3200" dirty="0" smtClean="0"/>
              <a:t>queimadas </a:t>
            </a:r>
            <a:r>
              <a:rPr lang="pt-BR" sz="3200" dirty="0"/>
              <a:t>a altas temperaturas, há a transformação em </a:t>
            </a:r>
            <a:r>
              <a:rPr lang="pt-BR" sz="3200" dirty="0" err="1"/>
              <a:t>cristobalita</a:t>
            </a:r>
            <a:r>
              <a:rPr lang="pt-BR" sz="3200" dirty="0"/>
              <a:t> que </a:t>
            </a:r>
            <a:r>
              <a:rPr lang="pt-BR" sz="3200" dirty="0" smtClean="0"/>
              <a:t>se inicia </a:t>
            </a:r>
            <a:r>
              <a:rPr lang="pt-BR" sz="3200" dirty="0"/>
              <a:t>na superfície do grão de quartzo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6445"/>
            <a:ext cx="4752528" cy="409560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683568" y="4509120"/>
            <a:ext cx="3384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Grãos de quartzo com </a:t>
            </a:r>
            <a:r>
              <a:rPr lang="pt-BR" sz="2400" dirty="0" err="1"/>
              <a:t>cristobalita</a:t>
            </a:r>
            <a:r>
              <a:rPr lang="pt-BR" sz="2400" dirty="0"/>
              <a:t> formada na superfície.</a:t>
            </a:r>
          </a:p>
        </p:txBody>
      </p:sp>
      <p:sp>
        <p:nvSpPr>
          <p:cNvPr id="5" name="Elipse 4"/>
          <p:cNvSpPr/>
          <p:nvPr/>
        </p:nvSpPr>
        <p:spPr>
          <a:xfrm rot="19353428">
            <a:off x="2265567" y="1370717"/>
            <a:ext cx="1272436" cy="668021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35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C00000"/>
                </a:solidFill>
              </a:rPr>
              <a:t>Micrografia eletrônica de porcelana de isoladores elétricos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83256"/>
            <a:ext cx="4032448" cy="5125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7724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4400" b="1" dirty="0" smtClean="0"/>
              <a:t>SISTEMA </a:t>
            </a:r>
            <a:r>
              <a:rPr lang="pt-BR" sz="4400" b="1" dirty="0" err="1"/>
              <a:t>MgO</a:t>
            </a:r>
            <a:r>
              <a:rPr lang="pt-BR" sz="4400" b="1" dirty="0"/>
              <a:t> – Al</a:t>
            </a:r>
            <a:r>
              <a:rPr lang="pt-BR" sz="4400" b="1" baseline="-25000" dirty="0"/>
              <a:t>2</a:t>
            </a:r>
            <a:r>
              <a:rPr lang="pt-BR" sz="4400" b="1" dirty="0"/>
              <a:t>O</a:t>
            </a:r>
            <a:r>
              <a:rPr lang="pt-BR" sz="4400" b="1" baseline="-25000" dirty="0"/>
              <a:t>3</a:t>
            </a:r>
            <a:r>
              <a:rPr lang="pt-BR" sz="4400" b="1" dirty="0"/>
              <a:t> – SiO</a:t>
            </a:r>
            <a:r>
              <a:rPr lang="pt-BR" sz="4400" b="1" baseline="-25000" dirty="0"/>
              <a:t>2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3508916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80728"/>
            <a:ext cx="6311903" cy="5698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49124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Estrutura cristal-líquido da composição </a:t>
            </a:r>
            <a:r>
              <a:rPr lang="pt-BR" b="1" dirty="0" err="1" smtClean="0">
                <a:solidFill>
                  <a:srgbClr val="C00000"/>
                </a:solidFill>
              </a:rPr>
              <a:t>forsterita</a:t>
            </a:r>
            <a:endParaRPr lang="pt-BR" b="1" dirty="0">
              <a:solidFill>
                <a:srgbClr val="C00000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31498"/>
            <a:ext cx="6095493" cy="4420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45849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68144" y="764704"/>
            <a:ext cx="3106688" cy="4752528"/>
          </a:xfrm>
          <a:solidFill>
            <a:schemeClr val="accent1">
              <a:alpha val="9000"/>
            </a:schemeClr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pt-BR" sz="3200" dirty="0" smtClean="0"/>
              <a:t>A composição </a:t>
            </a:r>
            <a:r>
              <a:rPr lang="pt-BR" sz="3200" dirty="0" err="1"/>
              <a:t>ensteatita</a:t>
            </a:r>
            <a:r>
              <a:rPr lang="pt-BR" sz="3200" dirty="0"/>
              <a:t> é uma classe geral de dielétricos que contém </a:t>
            </a:r>
            <a:r>
              <a:rPr lang="pt-BR" sz="3200" dirty="0" err="1"/>
              <a:t>ensteatita</a:t>
            </a:r>
            <a:r>
              <a:rPr lang="pt-BR" sz="3200" dirty="0"/>
              <a:t>, ou talco como seus constituintes majoritários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337" y="885675"/>
            <a:ext cx="5432325" cy="4896544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  <a:alpha val="13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16213" y="6237312"/>
            <a:ext cx="5067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/>
              <a:t>Microestrutura da cerâmica </a:t>
            </a:r>
            <a:r>
              <a:rPr lang="pt-BR" sz="2400" b="1" dirty="0" err="1"/>
              <a:t>ensteatita</a:t>
            </a:r>
            <a:endParaRPr lang="pt-BR" sz="2400" b="1" dirty="0"/>
          </a:p>
        </p:txBody>
      </p:sp>
      <p:sp>
        <p:nvSpPr>
          <p:cNvPr id="5" name="Retângulo 4"/>
          <p:cNvSpPr/>
          <p:nvPr/>
        </p:nvSpPr>
        <p:spPr>
          <a:xfrm>
            <a:off x="179512" y="861980"/>
            <a:ext cx="5472608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835696" y="169462"/>
            <a:ext cx="64674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 smtClean="0"/>
              <a:t>Isoladores </a:t>
            </a:r>
            <a:r>
              <a:rPr lang="pt-BR" sz="3600" b="1" dirty="0"/>
              <a:t>para </a:t>
            </a:r>
            <a:r>
              <a:rPr lang="pt-BR" sz="3600" b="1" dirty="0" smtClean="0"/>
              <a:t>altas frequências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xmlns="" val="3030858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Substratos para dispositivos eletrônicos</a:t>
            </a:r>
            <a:endParaRPr lang="pt-BR" b="1" dirty="0">
              <a:solidFill>
                <a:srgbClr val="C00000"/>
              </a:solidFill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73582"/>
            <a:ext cx="4392488" cy="520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7691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15616" y="373977"/>
            <a:ext cx="71227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</a:rPr>
              <a:t>Aplicações </a:t>
            </a:r>
            <a:r>
              <a:rPr lang="pt-BR" sz="3200" b="1" dirty="0">
                <a:solidFill>
                  <a:srgbClr val="C00000"/>
                </a:solidFill>
              </a:rPr>
              <a:t>de ultra baixa perda dielétrica</a:t>
            </a: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5" y="1288050"/>
            <a:ext cx="3816424" cy="5249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94366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3467"/>
            <a:ext cx="8229600" cy="823245"/>
          </a:xfrm>
        </p:spPr>
        <p:txBody>
          <a:bodyPr/>
          <a:lstStyle/>
          <a:p>
            <a:r>
              <a:rPr lang="pt-BR" dirty="0" smtClean="0">
                <a:solidFill>
                  <a:srgbClr val="C00000"/>
                </a:solidFill>
              </a:rPr>
              <a:t>Capacitores</a:t>
            </a:r>
            <a:endParaRPr lang="pt-BR" dirty="0">
              <a:solidFill>
                <a:srgbClr val="C00000"/>
              </a:solidFill>
            </a:endParaRP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120680" cy="4482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115616" y="5589240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Microestrutura do </a:t>
            </a:r>
            <a:r>
              <a:rPr lang="pt-BR" b="1" dirty="0" err="1"/>
              <a:t>titanato</a:t>
            </a:r>
            <a:r>
              <a:rPr lang="pt-BR" b="1" dirty="0"/>
              <a:t> de bário. Domínios com orientações ferroelétricas diferentes são mostrados</a:t>
            </a:r>
          </a:p>
        </p:txBody>
      </p:sp>
    </p:spTree>
    <p:extLst>
      <p:ext uri="{BB962C8B-B14F-4D97-AF65-F5344CB8AC3E}">
        <p14:creationId xmlns:p14="http://schemas.microsoft.com/office/powerpoint/2010/main" xmlns="" val="2879849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rgbClr val="C00000"/>
                </a:solidFill>
              </a:rPr>
              <a:t>Cerâmicas magnéticas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084168" y="1124744"/>
            <a:ext cx="28083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São </a:t>
            </a:r>
            <a:r>
              <a:rPr lang="pt-BR" sz="2400" dirty="0"/>
              <a:t>compostas </a:t>
            </a:r>
            <a:r>
              <a:rPr lang="pt-BR" sz="2400" dirty="0" smtClean="0"/>
              <a:t>por </a:t>
            </a:r>
            <a:r>
              <a:rPr lang="pt-BR" sz="2400" dirty="0"/>
              <a:t>fases cristalinas simples possuindo composição determinada pelas propriedades procuradas (FeNiFeO</a:t>
            </a:r>
            <a:r>
              <a:rPr lang="pt-BR" sz="2400" baseline="-25000" dirty="0"/>
              <a:t>4</a:t>
            </a:r>
            <a:r>
              <a:rPr lang="pt-BR" sz="2400" dirty="0"/>
              <a:t>; BaFe</a:t>
            </a:r>
            <a:r>
              <a:rPr lang="pt-BR" sz="2400" baseline="-25000" dirty="0"/>
              <a:t>12</a:t>
            </a:r>
            <a:r>
              <a:rPr lang="pt-BR" sz="2400" dirty="0"/>
              <a:t>O</a:t>
            </a:r>
            <a:r>
              <a:rPr lang="pt-BR" sz="2400" baseline="-25000" dirty="0"/>
              <a:t>19</a:t>
            </a:r>
            <a:r>
              <a:rPr lang="pt-BR" sz="2400" dirty="0"/>
              <a:t>; FeMnFeO</a:t>
            </a:r>
            <a:r>
              <a:rPr lang="pt-BR" sz="2400" baseline="-25000" dirty="0"/>
              <a:t>4</a:t>
            </a:r>
            <a:r>
              <a:rPr lang="pt-BR" sz="2400" dirty="0"/>
              <a:t>) e usualmente com alta massa específica e grãos finos</a:t>
            </a: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489942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ângulo 5"/>
          <p:cNvSpPr/>
          <p:nvPr/>
        </p:nvSpPr>
        <p:spPr>
          <a:xfrm>
            <a:off x="6084168" y="1124744"/>
            <a:ext cx="2880320" cy="5040560"/>
          </a:xfrm>
          <a:prstGeom prst="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0489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Caso 1: TRIAXIAL CERÂMICO</a:t>
            </a:r>
            <a:endParaRPr lang="pt-BR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267898"/>
              </p:ext>
            </p:extLst>
          </p:nvPr>
        </p:nvGraphicFramePr>
        <p:xfrm>
          <a:off x="1475656" y="1196752"/>
          <a:ext cx="5887138" cy="4685511"/>
        </p:xfrm>
        <a:graphic>
          <a:graphicData uri="http://schemas.openxmlformats.org/presentationml/2006/ole">
            <p:oleObj spid="_x0000_s1030" name="PI3" r:id="rId3" imgW="4480341" imgH="3565986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0778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smtClean="0">
                <a:solidFill>
                  <a:srgbClr val="C00000"/>
                </a:solidFill>
              </a:rPr>
              <a:t>Funções dos componentes</a:t>
            </a:r>
          </a:p>
        </p:txBody>
      </p:sp>
      <p:sp>
        <p:nvSpPr>
          <p:cNvPr id="2478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BR" b="1" u="sng" dirty="0" err="1" smtClean="0">
                <a:solidFill>
                  <a:schemeClr val="accent5">
                    <a:lumMod val="50000"/>
                  </a:schemeClr>
                </a:solidFill>
              </a:rPr>
              <a:t>Argilomineral</a:t>
            </a:r>
            <a:r>
              <a:rPr lang="pt-BR" b="1" u="sng" dirty="0" smtClean="0"/>
              <a:t>:</a:t>
            </a:r>
            <a:r>
              <a:rPr lang="pt-BR" b="1" dirty="0" smtClean="0"/>
              <a:t> plasticidade</a:t>
            </a:r>
          </a:p>
          <a:p>
            <a:pPr lvl="1">
              <a:defRPr/>
            </a:pPr>
            <a:r>
              <a:rPr lang="pt-BR" b="1" dirty="0" smtClean="0"/>
              <a:t>caulinita, </a:t>
            </a:r>
            <a:r>
              <a:rPr lang="pt-BR" b="1" dirty="0" err="1" smtClean="0"/>
              <a:t>ilita</a:t>
            </a:r>
            <a:r>
              <a:rPr lang="pt-BR" b="1" dirty="0" smtClean="0"/>
              <a:t>, </a:t>
            </a:r>
            <a:r>
              <a:rPr lang="pt-BR" b="1" dirty="0" err="1" smtClean="0"/>
              <a:t>montmorilonita</a:t>
            </a:r>
            <a:endParaRPr lang="pt-BR" b="1" dirty="0" smtClean="0"/>
          </a:p>
          <a:p>
            <a:pPr>
              <a:defRPr/>
            </a:pPr>
            <a:r>
              <a:rPr lang="pt-BR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Silica</a:t>
            </a:r>
            <a:r>
              <a:rPr lang="pt-BR" b="1" u="sng" dirty="0" smtClean="0"/>
              <a:t>:</a:t>
            </a:r>
            <a:r>
              <a:rPr lang="pt-BR" b="1" dirty="0" smtClean="0"/>
              <a:t> estabilidade dimensional</a:t>
            </a:r>
          </a:p>
          <a:p>
            <a:pPr lvl="1">
              <a:defRPr/>
            </a:pPr>
            <a:r>
              <a:rPr lang="pt-BR" b="1" dirty="0" smtClean="0"/>
              <a:t>quartzo</a:t>
            </a:r>
          </a:p>
          <a:p>
            <a:pPr>
              <a:defRPr/>
            </a:pPr>
            <a:r>
              <a:rPr lang="pt-BR" b="1" u="sng" dirty="0" smtClean="0">
                <a:solidFill>
                  <a:srgbClr val="00B050"/>
                </a:solidFill>
              </a:rPr>
              <a:t>Feldspato</a:t>
            </a:r>
            <a:r>
              <a:rPr lang="pt-BR" b="1" u="sng" dirty="0" smtClean="0"/>
              <a:t>:</a:t>
            </a:r>
            <a:r>
              <a:rPr lang="pt-BR" b="1" dirty="0" smtClean="0"/>
              <a:t> fusibilidade</a:t>
            </a:r>
          </a:p>
          <a:p>
            <a:pPr lvl="1">
              <a:defRPr/>
            </a:pPr>
            <a:r>
              <a:rPr lang="pt-BR" b="1" dirty="0" err="1" smtClean="0"/>
              <a:t>ortoclásio</a:t>
            </a:r>
            <a:r>
              <a:rPr lang="pt-BR" b="1" dirty="0" smtClean="0"/>
              <a:t>, </a:t>
            </a:r>
            <a:r>
              <a:rPr lang="pt-BR" b="1" dirty="0" err="1" smtClean="0"/>
              <a:t>albita</a:t>
            </a:r>
            <a:endParaRPr lang="pt-BR" b="1" dirty="0" smtClean="0"/>
          </a:p>
          <a:p>
            <a:pPr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62585384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887" y="116632"/>
            <a:ext cx="9036496" cy="1143000"/>
          </a:xfrm>
        </p:spPr>
        <p:txBody>
          <a:bodyPr>
            <a:noAutofit/>
          </a:bodyPr>
          <a:lstStyle/>
          <a:p>
            <a:r>
              <a:rPr lang="pt-BR" sz="3200" dirty="0">
                <a:solidFill>
                  <a:srgbClr val="FF0000"/>
                </a:solidFill>
              </a:rPr>
              <a:t>Áreas de composição </a:t>
            </a:r>
            <a:r>
              <a:rPr lang="pt-BR" sz="3200" dirty="0" err="1">
                <a:solidFill>
                  <a:srgbClr val="FF0000"/>
                </a:solidFill>
              </a:rPr>
              <a:t>triaxial</a:t>
            </a:r>
            <a:r>
              <a:rPr lang="pt-BR" sz="3200" dirty="0">
                <a:solidFill>
                  <a:srgbClr val="FF0000"/>
                </a:solidFill>
              </a:rPr>
              <a:t> de porcelana mostradas no diagrama </a:t>
            </a:r>
            <a:r>
              <a:rPr lang="pt-BR" sz="3200" dirty="0" smtClean="0">
                <a:solidFill>
                  <a:srgbClr val="FF0000"/>
                </a:solidFill>
              </a:rPr>
              <a:t>de </a:t>
            </a:r>
            <a:r>
              <a:rPr lang="pt-BR" sz="3200" dirty="0">
                <a:solidFill>
                  <a:srgbClr val="FF0000"/>
                </a:solidFill>
              </a:rPr>
              <a:t>equilíbrio  sílica-</a:t>
            </a:r>
            <a:r>
              <a:rPr lang="pt-BR" sz="3200" dirty="0" err="1">
                <a:solidFill>
                  <a:srgbClr val="FF0000"/>
                </a:solidFill>
              </a:rPr>
              <a:t>leucita</a:t>
            </a:r>
            <a:r>
              <a:rPr lang="pt-BR" sz="3200" dirty="0">
                <a:solidFill>
                  <a:srgbClr val="FF0000"/>
                </a:solidFill>
              </a:rPr>
              <a:t>-mulita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6863761" cy="5081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ipse 3"/>
          <p:cNvSpPr/>
          <p:nvPr/>
        </p:nvSpPr>
        <p:spPr>
          <a:xfrm>
            <a:off x="2987824" y="3212976"/>
            <a:ext cx="648072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2397460" y="4077072"/>
            <a:ext cx="91440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2199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Reações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00600"/>
          </a:xfrm>
        </p:spPr>
        <p:txBody>
          <a:bodyPr/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990</a:t>
            </a:r>
            <a:r>
              <a:rPr lang="pt-BR" b="1" baseline="30000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pt-BR" dirty="0" smtClean="0"/>
              <a:t>: </a:t>
            </a:r>
            <a:r>
              <a:rPr lang="pt-BR" dirty="0" err="1" smtClean="0">
                <a:solidFill>
                  <a:srgbClr val="C00000"/>
                </a:solidFill>
              </a:rPr>
              <a:t>eutético</a:t>
            </a:r>
            <a:r>
              <a:rPr lang="pt-BR" dirty="0" smtClean="0"/>
              <a:t> do sistema argila-feldspato-quartzo</a:t>
            </a:r>
          </a:p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~1000</a:t>
            </a:r>
            <a:r>
              <a:rPr lang="pt-BR" b="1" baseline="30000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pt-BR" dirty="0" smtClean="0"/>
              <a:t>: início da formação de </a:t>
            </a:r>
            <a:r>
              <a:rPr lang="pt-BR" dirty="0" smtClean="0">
                <a:solidFill>
                  <a:srgbClr val="C00000"/>
                </a:solidFill>
              </a:rPr>
              <a:t>agulhas de mulita</a:t>
            </a:r>
            <a:r>
              <a:rPr lang="pt-BR" dirty="0" smtClean="0"/>
              <a:t> que crescem com o aumento da temperatura</a:t>
            </a:r>
          </a:p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1140</a:t>
            </a:r>
            <a:r>
              <a:rPr lang="pt-BR" b="1" baseline="30000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pt-BR" dirty="0" smtClean="0"/>
              <a:t>: os </a:t>
            </a:r>
            <a:r>
              <a:rPr lang="pt-BR" dirty="0" smtClean="0">
                <a:solidFill>
                  <a:srgbClr val="C00000"/>
                </a:solidFill>
              </a:rPr>
              <a:t>grãos de feldspato começam a se fundir</a:t>
            </a:r>
            <a:r>
              <a:rPr lang="pt-BR" dirty="0" smtClean="0"/>
              <a:t>, formando um líquido de viscosidade elevada. Até 1200</a:t>
            </a:r>
            <a:r>
              <a:rPr lang="pt-BR" baseline="30000" dirty="0" smtClean="0"/>
              <a:t>o</a:t>
            </a:r>
            <a:r>
              <a:rPr lang="pt-BR" dirty="0" smtClean="0"/>
              <a:t>C, não há mudanças na geometria da peça.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2068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C00000"/>
                </a:solidFill>
              </a:rPr>
              <a:t>Cristais de mulita  na matriz de sílica formados pelo aquecimento da caulinita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72817"/>
            <a:ext cx="5037225" cy="4717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3851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Mais reações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328592"/>
          </a:xfrm>
        </p:spPr>
        <p:txBody>
          <a:bodyPr/>
          <a:lstStyle/>
          <a:p>
            <a:r>
              <a:rPr lang="pt-BR" dirty="0" smtClean="0"/>
              <a:t>~1250</a:t>
            </a:r>
            <a:r>
              <a:rPr lang="pt-BR" baseline="30000" dirty="0" smtClean="0"/>
              <a:t>o</a:t>
            </a:r>
            <a:r>
              <a:rPr lang="pt-BR" dirty="0" smtClean="0"/>
              <a:t>C: os grãos de feldspato com tamanhos inferiores a 10</a:t>
            </a:r>
            <a:r>
              <a:rPr lang="pt-BR" sz="3600" dirty="0" smtClean="0"/>
              <a:t>µ</a:t>
            </a:r>
            <a:r>
              <a:rPr lang="pt-BR" dirty="0" smtClean="0"/>
              <a:t>m já desapareceram. Os grãos de quartzo começam a se dissolver na fase líquida.</a:t>
            </a:r>
          </a:p>
          <a:p>
            <a:r>
              <a:rPr lang="pt-BR" dirty="0" smtClean="0"/>
              <a:t>~1350</a:t>
            </a:r>
            <a:r>
              <a:rPr lang="pt-BR" baseline="30000" dirty="0" smtClean="0"/>
              <a:t>o</a:t>
            </a:r>
            <a:r>
              <a:rPr lang="pt-BR" dirty="0" smtClean="0"/>
              <a:t>C: grãos de quartzo inferiores a 20</a:t>
            </a:r>
            <a:r>
              <a:rPr lang="pt-BR" sz="3600" dirty="0" smtClean="0"/>
              <a:t>µ</a:t>
            </a:r>
            <a:r>
              <a:rPr lang="pt-BR" dirty="0" smtClean="0"/>
              <a:t>m já se dissolveram totalmente.</a:t>
            </a:r>
          </a:p>
          <a:p>
            <a:r>
              <a:rPr lang="pt-BR" dirty="0" smtClean="0"/>
              <a:t>Acima de 1400</a:t>
            </a:r>
            <a:r>
              <a:rPr lang="pt-BR" baseline="30000" dirty="0" smtClean="0"/>
              <a:t>o</a:t>
            </a:r>
            <a:r>
              <a:rPr lang="pt-BR" dirty="0" smtClean="0"/>
              <a:t>C: pouco quartzo não-reagido permanece e a porcelana consiste basicamente de mulita e vidro.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19996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80112" y="404664"/>
            <a:ext cx="3419872" cy="511256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P</a:t>
            </a:r>
            <a:r>
              <a:rPr lang="pt-BR" sz="2800" b="1" dirty="0" smtClean="0">
                <a:solidFill>
                  <a:srgbClr val="FF0000"/>
                </a:solidFill>
              </a:rPr>
              <a:t>orcelana </a:t>
            </a:r>
            <a:r>
              <a:rPr lang="pt-BR" sz="2800" b="1" dirty="0">
                <a:solidFill>
                  <a:srgbClr val="FF0000"/>
                </a:solidFill>
              </a:rPr>
              <a:t>de isoladores elétricos </a:t>
            </a:r>
            <a:r>
              <a:rPr lang="pt-BR" sz="2800" b="1" dirty="0" smtClean="0">
                <a:solidFill>
                  <a:srgbClr val="FF0000"/>
                </a:solidFill>
              </a:rPr>
              <a:t>: grãos </a:t>
            </a:r>
            <a:r>
              <a:rPr lang="pt-BR" sz="2800" b="1" dirty="0">
                <a:solidFill>
                  <a:srgbClr val="FF0000"/>
                </a:solidFill>
              </a:rPr>
              <a:t>de quartzo com líquido </a:t>
            </a:r>
            <a:r>
              <a:rPr lang="pt-BR" sz="2800" b="1" dirty="0" smtClean="0">
                <a:solidFill>
                  <a:srgbClr val="FF0000"/>
                </a:solidFill>
              </a:rPr>
              <a:t>a </a:t>
            </a:r>
            <a:r>
              <a:rPr lang="pt-BR" sz="2800" b="1" dirty="0">
                <a:solidFill>
                  <a:srgbClr val="FF0000"/>
                </a:solidFill>
              </a:rPr>
              <a:t>sua volta, grãos de feldspato com agulhas de mulita não resolvidas, matriz  de argila não resolvida e poros escuros.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4968552" cy="68586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04358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80112" y="980728"/>
            <a:ext cx="3106688" cy="5184576"/>
          </a:xfrm>
          <a:solidFill>
            <a:schemeClr val="accent1">
              <a:alpha val="18000"/>
            </a:schemeClr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pt-BR" sz="3200" dirty="0" smtClean="0"/>
              <a:t>A </a:t>
            </a:r>
            <a:r>
              <a:rPr lang="pt-BR" sz="3200" dirty="0"/>
              <a:t>mulita </a:t>
            </a:r>
            <a:r>
              <a:rPr lang="pt-BR" sz="3200" dirty="0" smtClean="0"/>
              <a:t>é </a:t>
            </a:r>
            <a:r>
              <a:rPr lang="pt-BR" sz="3200" dirty="0"/>
              <a:t>a fase cristalina em ambos os grãos de feldspato e na matriz de argila, </a:t>
            </a:r>
            <a:r>
              <a:rPr lang="pt-BR" sz="3200" dirty="0" smtClean="0"/>
              <a:t>porém o tamanho e a morfologia do </a:t>
            </a:r>
            <a:r>
              <a:rPr lang="pt-BR" sz="3200" dirty="0"/>
              <a:t>cristal </a:t>
            </a:r>
            <a:r>
              <a:rPr lang="pt-BR" sz="3200" dirty="0" smtClean="0"/>
              <a:t>são </a:t>
            </a:r>
            <a:r>
              <a:rPr lang="pt-BR" sz="3200" dirty="0"/>
              <a:t>diferentes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9485"/>
            <a:ext cx="4548369" cy="6848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75575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346</Words>
  <Application>Microsoft Office PowerPoint</Application>
  <PresentationFormat>Apresentação na tela (4:3)</PresentationFormat>
  <Paragraphs>38</Paragraphs>
  <Slides>19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1" baseType="lpstr">
      <vt:lpstr>Tema do Office</vt:lpstr>
      <vt:lpstr>PI3</vt:lpstr>
      <vt:lpstr>Desenvolvimento de microestrutura de materiais  cerâmicos</vt:lpstr>
      <vt:lpstr>Caso 1: TRIAXIAL CERÂMICO</vt:lpstr>
      <vt:lpstr>Funções dos componentes</vt:lpstr>
      <vt:lpstr>Áreas de composição triaxial de porcelana mostradas no diagrama de equilíbrio  sílica-leucita-mulita</vt:lpstr>
      <vt:lpstr>Reações</vt:lpstr>
      <vt:lpstr>Cristais de mulita  na matriz de sílica formados pelo aquecimento da caulinita</vt:lpstr>
      <vt:lpstr>Mais reações</vt:lpstr>
      <vt:lpstr>Porcelana de isoladores elétricos : grãos de quartzo com líquido a sua volta, grãos de feldspato com agulhas de mulita não resolvidas, matriz  de argila não resolvida e poros escuros.</vt:lpstr>
      <vt:lpstr>A mulita é a fase cristalina em ambos os grãos de feldspato e na matriz de argila, porém o tamanho e a morfologia do cristal são diferentes</vt:lpstr>
      <vt:lpstr>Usualmente o quartzo forma somente vidro,  mas para algumas composições queimadas a altas temperaturas, há a transformação em cristobalita que se inicia na superfície do grão de quartzo</vt:lpstr>
      <vt:lpstr>Micrografia eletrônica de porcelana de isoladores elétricos</vt:lpstr>
      <vt:lpstr>Slide 12</vt:lpstr>
      <vt:lpstr>Slide 13</vt:lpstr>
      <vt:lpstr>Estrutura cristal-líquido da composição forsterita</vt:lpstr>
      <vt:lpstr>A composição ensteatita é uma classe geral de dielétricos que contém ensteatita, ou talco como seus constituintes majoritários</vt:lpstr>
      <vt:lpstr>Substratos para dispositivos eletrônicos</vt:lpstr>
      <vt:lpstr>Slide 17</vt:lpstr>
      <vt:lpstr>Capacitores</vt:lpstr>
      <vt:lpstr>Cerâmicas magnéticas</vt:lpstr>
    </vt:vector>
  </TitlesOfParts>
  <Company>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Vera</dc:creator>
  <cp:lastModifiedBy>Vera</cp:lastModifiedBy>
  <cp:revision>13</cp:revision>
  <dcterms:created xsi:type="dcterms:W3CDTF">2013-11-25T11:54:56Z</dcterms:created>
  <dcterms:modified xsi:type="dcterms:W3CDTF">2016-11-16T13:00:55Z</dcterms:modified>
</cp:coreProperties>
</file>