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52"/>
  </p:notesMasterIdLst>
  <p:sldIdLst>
    <p:sldId id="410" r:id="rId2"/>
    <p:sldId id="314" r:id="rId3"/>
    <p:sldId id="315" r:id="rId4"/>
    <p:sldId id="316" r:id="rId5"/>
    <p:sldId id="317" r:id="rId6"/>
    <p:sldId id="318" r:id="rId7"/>
    <p:sldId id="40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30" r:id="rId16"/>
    <p:sldId id="331" r:id="rId17"/>
    <p:sldId id="434" r:id="rId18"/>
    <p:sldId id="440" r:id="rId19"/>
    <p:sldId id="441" r:id="rId20"/>
    <p:sldId id="439" r:id="rId21"/>
    <p:sldId id="432" r:id="rId22"/>
    <p:sldId id="431" r:id="rId23"/>
    <p:sldId id="430" r:id="rId24"/>
    <p:sldId id="429" r:id="rId25"/>
    <p:sldId id="438" r:id="rId26"/>
    <p:sldId id="437" r:id="rId27"/>
    <p:sldId id="436" r:id="rId28"/>
    <p:sldId id="435" r:id="rId29"/>
    <p:sldId id="428" r:id="rId30"/>
    <p:sldId id="433" r:id="rId31"/>
    <p:sldId id="427" r:id="rId32"/>
    <p:sldId id="426" r:id="rId33"/>
    <p:sldId id="425" r:id="rId34"/>
    <p:sldId id="424" r:id="rId35"/>
    <p:sldId id="402" r:id="rId36"/>
    <p:sldId id="421" r:id="rId37"/>
    <p:sldId id="422" r:id="rId38"/>
    <p:sldId id="419" r:id="rId39"/>
    <p:sldId id="420" r:id="rId40"/>
    <p:sldId id="412" r:id="rId41"/>
    <p:sldId id="413" r:id="rId42"/>
    <p:sldId id="414" r:id="rId43"/>
    <p:sldId id="415" r:id="rId44"/>
    <p:sldId id="416" r:id="rId45"/>
    <p:sldId id="417" r:id="rId46"/>
    <p:sldId id="418" r:id="rId47"/>
    <p:sldId id="442" r:id="rId48"/>
    <p:sldId id="443" r:id="rId49"/>
    <p:sldId id="444" r:id="rId50"/>
    <p:sldId id="445" r:id="rId5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9" autoAdjust="0"/>
    <p:restoredTop sz="94660"/>
  </p:normalViewPr>
  <p:slideViewPr>
    <p:cSldViewPr snapToGrid="0">
      <p:cViewPr varScale="1">
        <p:scale>
          <a:sx n="71" d="100"/>
          <a:sy n="71" d="100"/>
        </p:scale>
        <p:origin x="510" y="60"/>
      </p:cViewPr>
      <p:guideLst>
        <p:guide orient="horz" pos="48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07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136" Type="http://schemas.microsoft.com/office/2015/10/relationships/revisionInfo" Target="revisionInfo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F4E69-2766-4EFD-BF58-6C83F69E97CC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AD9A2-3B90-4908-A6E9-1496A87E5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6839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1516-6D42-4A07-A90C-3116DA11528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EF29-8E15-4A3A-8081-2027393A0E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75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1516-6D42-4A07-A90C-3116DA11528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EF29-8E15-4A3A-8081-2027393A0E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6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1516-6D42-4A07-A90C-3116DA11528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EF29-8E15-4A3A-8081-2027393A0E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62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1516-6D42-4A07-A90C-3116DA11528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EF29-8E15-4A3A-8081-2027393A0E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77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1516-6D42-4A07-A90C-3116DA11528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EF29-8E15-4A3A-8081-2027393A0E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31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1516-6D42-4A07-A90C-3116DA11528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EF29-8E15-4A3A-8081-2027393A0E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95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1516-6D42-4A07-A90C-3116DA11528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EF29-8E15-4A3A-8081-2027393A0E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97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1516-6D42-4A07-A90C-3116DA11528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EF29-8E15-4A3A-8081-2027393A0E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89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28650" y="6325154"/>
            <a:ext cx="2057400" cy="365125"/>
          </a:xfrm>
        </p:spPr>
        <p:txBody>
          <a:bodyPr/>
          <a:lstStyle/>
          <a:p>
            <a:fld id="{06C41516-6D42-4A07-A90C-3116DA11528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EF29-8E15-4A3A-8081-2027393A0E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592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1516-6D42-4A07-A90C-3116DA11528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EF29-8E15-4A3A-8081-2027393A0E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4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1516-6D42-4A07-A90C-3116DA11528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EF29-8E15-4A3A-8081-2027393A0E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08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41516-6D42-4A07-A90C-3116DA11528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9EF29-8E15-4A3A-8081-2027393A0E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40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122363"/>
            <a:ext cx="9036424" cy="840908"/>
          </a:xfrm>
        </p:spPr>
        <p:txBody>
          <a:bodyPr>
            <a:normAutofit/>
          </a:bodyPr>
          <a:lstStyle/>
          <a:p>
            <a:r>
              <a:rPr lang="pt-BR" sz="3600" dirty="0" smtClean="0"/>
              <a:t>LES 187 -  Finanças Aplicadas ao Agronegócio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4400" dirty="0" smtClean="0"/>
              <a:t>Árvore de Decisão</a:t>
            </a:r>
            <a:endParaRPr lang="pt-BR" sz="4400" dirty="0"/>
          </a:p>
          <a:p>
            <a:endParaRPr lang="pt-BR" sz="4400" dirty="0" smtClean="0"/>
          </a:p>
          <a:p>
            <a:r>
              <a:rPr lang="pt-BR" sz="4400" dirty="0" smtClean="0"/>
              <a:t>2018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228157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5" y="857251"/>
            <a:ext cx="9053094" cy="491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769824" y="1843707"/>
            <a:ext cx="938814" cy="5078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60% x 28 +</a:t>
            </a:r>
          </a:p>
          <a:p>
            <a:pPr algn="ctr"/>
            <a:r>
              <a:rPr lang="pt-BR" sz="1350" dirty="0"/>
              <a:t>+ 40% x 28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764277" y="3030765"/>
            <a:ext cx="938814" cy="5078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60% x 56 +</a:t>
            </a:r>
          </a:p>
          <a:p>
            <a:pPr algn="ctr"/>
            <a:r>
              <a:rPr lang="pt-BR" sz="1350" dirty="0"/>
              <a:t>+ 40% x 0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757617" y="4163458"/>
            <a:ext cx="938814" cy="7155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60% x 84 +</a:t>
            </a:r>
          </a:p>
          <a:p>
            <a:pPr algn="ctr"/>
            <a:r>
              <a:rPr lang="pt-BR" sz="1350" dirty="0"/>
              <a:t>+ 40% x -70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764275" y="5316250"/>
            <a:ext cx="1030929" cy="7155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60% x 70 +</a:t>
            </a:r>
          </a:p>
          <a:p>
            <a:pPr algn="ctr"/>
            <a:r>
              <a:rPr lang="pt-BR" sz="1350" dirty="0"/>
              <a:t>+ 40% x -140</a:t>
            </a:r>
          </a:p>
        </p:txBody>
      </p:sp>
    </p:spTree>
    <p:extLst>
      <p:ext uri="{BB962C8B-B14F-4D97-AF65-F5344CB8AC3E}">
        <p14:creationId xmlns:p14="http://schemas.microsoft.com/office/powerpoint/2010/main" val="315275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6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1" y="857249"/>
            <a:ext cx="9028312" cy="4898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eta para baixo 2"/>
          <p:cNvSpPr/>
          <p:nvPr/>
        </p:nvSpPr>
        <p:spPr>
          <a:xfrm rot="17946240">
            <a:off x="2037797" y="2368460"/>
            <a:ext cx="243027" cy="486054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</p:spTree>
    <p:extLst>
      <p:ext uri="{BB962C8B-B14F-4D97-AF65-F5344CB8AC3E}">
        <p14:creationId xmlns:p14="http://schemas.microsoft.com/office/powerpoint/2010/main" val="390759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259672" y="255494"/>
            <a:ext cx="8642412" cy="3195856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pt-BR" sz="2800" dirty="0"/>
              <a:t>O dono de um varejão compra tomates no Ceasa por R$ 3,50/kg. As compras são sempre em caixas de 20 kg. O tomate é comercializado no varejo a R$ 7,00/kg e ele tem uma perda de 30% devido a problemas de transporte e de armazenagem. O movimento no varejão depende das condições climáticas: em dias chuvosos são vendidos 20 kg e, quando não chove, vende 50 kg. Registros históricos indicam que há 40% de ocorrer chuva.</a:t>
            </a:r>
            <a:endParaRPr lang="pt-BR" sz="3200" dirty="0"/>
          </a:p>
          <a:p>
            <a:r>
              <a:rPr lang="pt-BR" sz="3200" dirty="0"/>
              <a:t>Calcule:</a:t>
            </a:r>
          </a:p>
          <a:p>
            <a:pPr marL="685783" lvl="1" indent="-385754">
              <a:buFont typeface="+mj-lt"/>
              <a:buAutoNum type="alphaLcParenR"/>
            </a:pPr>
            <a:r>
              <a:rPr lang="pt-BR" sz="3200" dirty="0"/>
              <a:t>Qual a quantidade de tomates que o varejista deverá comprar para maximizar seu lucro?</a:t>
            </a:r>
          </a:p>
          <a:p>
            <a:pPr marL="685783" lvl="1" indent="-385754">
              <a:buFont typeface="+mj-lt"/>
              <a:buAutoNum type="alphaLcParenR"/>
            </a:pPr>
            <a:r>
              <a:rPr lang="pt-BR" sz="3200" dirty="0">
                <a:solidFill>
                  <a:srgbClr val="FF0000"/>
                </a:solidFill>
              </a:rPr>
              <a:t>Suponha que a compra de tomate deve ser efetuada um mês antes da venda e que o custo do dinheiro para o varejista seja de 10% ao mês. </a:t>
            </a:r>
          </a:p>
        </p:txBody>
      </p:sp>
    </p:spTree>
    <p:extLst>
      <p:ext uri="{BB962C8B-B14F-4D97-AF65-F5344CB8AC3E}">
        <p14:creationId xmlns:p14="http://schemas.microsoft.com/office/powerpoint/2010/main" val="352649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5454"/>
            <a:ext cx="9040524" cy="5061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eta para baixo 2"/>
          <p:cNvSpPr/>
          <p:nvPr/>
        </p:nvSpPr>
        <p:spPr>
          <a:xfrm rot="17946240">
            <a:off x="1924220" y="1234617"/>
            <a:ext cx="243027" cy="486054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</p:spTree>
    <p:extLst>
      <p:ext uri="{BB962C8B-B14F-4D97-AF65-F5344CB8AC3E}">
        <p14:creationId xmlns:p14="http://schemas.microsoft.com/office/powerpoint/2010/main" val="38662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30" y="309282"/>
            <a:ext cx="8928846" cy="4740486"/>
          </a:xfrm>
        </p:spPr>
        <p:txBody>
          <a:bodyPr>
            <a:normAutofit/>
          </a:bodyPr>
          <a:lstStyle/>
          <a:p>
            <a:r>
              <a:rPr lang="pt-BR" sz="2600" dirty="0"/>
              <a:t>Uma empresa está decidindo se aumenta ou não a sua capacidade de produção. A decisão deve valer para um horizonte de </a:t>
            </a:r>
            <a:r>
              <a:rPr lang="pt-BR" sz="2600" dirty="0" smtClean="0"/>
              <a:t>1 ano, </a:t>
            </a:r>
            <a:r>
              <a:rPr lang="pt-BR" sz="2600" dirty="0"/>
              <a:t>a taxa atrativa mínima é de </a:t>
            </a:r>
            <a:r>
              <a:rPr lang="pt-BR" sz="2600" dirty="0" smtClean="0"/>
              <a:t>10% </a:t>
            </a:r>
            <a:r>
              <a:rPr lang="pt-BR" sz="2600" dirty="0"/>
              <a:t>ao ano.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94129" y="1661726"/>
            <a:ext cx="9049871" cy="38381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BR" sz="2600" dirty="0" smtClean="0"/>
              <a:t>Uma alternativa é automatizar toda a fábrica, com um investimento de R$ 280.000. Se a procura for alta (probabilidade de 20%), deve resultar um aumento anual de receita de R$ 400.000. Se a procura for média (probabilidade de 70%), deve resultar um aumento anual de receita de R$ 350.000. Se a procura for baixa (probabilidade de 10%), deve resultar um aumento anual de receita de R$ 300.000.</a:t>
            </a:r>
            <a:endParaRPr lang="pt-BR" sz="2600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21022" y="4787152"/>
            <a:ext cx="8928848" cy="18080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600" dirty="0" smtClean="0"/>
              <a:t>Outra alternativa é fazer uma ampliação simples, com um investimento de R$ 100.000, estimando-se que os aumentos das receitas serão a metade dos da alternativa de automação.</a:t>
            </a:r>
          </a:p>
          <a:p>
            <a:endParaRPr lang="pt-BR" sz="2600" dirty="0" smtClean="0"/>
          </a:p>
          <a:p>
            <a:r>
              <a:rPr lang="pt-BR" sz="2600" dirty="0" smtClean="0"/>
              <a:t>Determinar a melhor decisão.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13295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2429" y="131405"/>
            <a:ext cx="8759141" cy="222774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pt-BR" dirty="0"/>
              <a:t>Uma empresa estuda a possibilidade de investir para explorar uma nova área. A empresa poderá realizar o plantio da cultura A, que requer investimentos elevados; plantar a cultura B (menos intensiva em capital); ou, desistir de explorara a área (não realizar nenhum plantio). O resultado deste negócio poderá ser bom, médio ou ruim, sendo que as probabilidades destas ocorrências valem 0,25; 0,45; e, 0,30 respectivamente.</a:t>
            </a:r>
          </a:p>
          <a:p>
            <a:pPr>
              <a:lnSpc>
                <a:spcPct val="100000"/>
              </a:lnSpc>
            </a:pPr>
            <a:r>
              <a:rPr lang="pt-BR" dirty="0"/>
              <a:t>Com base em dados de explorações anteriores nas mesmas terras, foi feito um cálculo dos lucros possíveis. Os resultados estão na tabela a seguir apresentada:</a:t>
            </a:r>
          </a:p>
          <a:p>
            <a:pPr>
              <a:lnSpc>
                <a:spcPct val="100000"/>
              </a:lnSpc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653740"/>
              </p:ext>
            </p:extLst>
          </p:nvPr>
        </p:nvGraphicFramePr>
        <p:xfrm>
          <a:off x="1901437" y="3808462"/>
          <a:ext cx="5356612" cy="1827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4159"/>
                <a:gridCol w="1334151"/>
                <a:gridCol w="1334151"/>
                <a:gridCol w="1334151"/>
              </a:tblGrid>
              <a:tr h="31546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Cultura</a:t>
                      </a:r>
                      <a:endParaRPr lang="pt-BR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Resultados (lucros) possíveis (R$)</a:t>
                      </a:r>
                      <a:endParaRPr lang="pt-BR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48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</a:rPr>
                        <a:t>Bom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t-BR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</a:rPr>
                        <a:t>Médio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pt-BR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</a:rPr>
                        <a:t>Ruim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pt-BR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15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A</a:t>
                      </a:r>
                      <a:endParaRPr lang="pt-BR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760.000</a:t>
                      </a:r>
                      <a:endParaRPr lang="pt-BR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280.000</a:t>
                      </a:r>
                      <a:endParaRPr lang="pt-BR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- 570.000</a:t>
                      </a:r>
                      <a:endParaRPr lang="pt-BR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15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B</a:t>
                      </a:r>
                      <a:endParaRPr lang="pt-BR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400.000</a:t>
                      </a:r>
                      <a:endParaRPr lang="pt-BR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250.000</a:t>
                      </a:r>
                      <a:endParaRPr lang="pt-BR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- 200.000</a:t>
                      </a:r>
                      <a:endParaRPr lang="pt-BR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8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8895" y="2517474"/>
            <a:ext cx="8894423" cy="972109"/>
          </a:xfrm>
        </p:spPr>
        <p:txBody>
          <a:bodyPr>
            <a:noAutofit/>
          </a:bodyPr>
          <a:lstStyle/>
          <a:p>
            <a:pPr lvl="0"/>
            <a:r>
              <a:rPr lang="pt-BR" dirty="0"/>
              <a:t>Os riscos são elevados, mas é possível obter uma previsão dos resultados consultando especialistas. O custo desta consulta é de R$ 20.000. A Análise das previsões feitas por esses especialistas no passado leva os valores da próxima tabela: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327131"/>
              </p:ext>
            </p:extLst>
          </p:nvPr>
        </p:nvGraphicFramePr>
        <p:xfrm>
          <a:off x="2015738" y="470849"/>
          <a:ext cx="5128011" cy="1661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369"/>
                <a:gridCol w="1277214"/>
                <a:gridCol w="1277214"/>
                <a:gridCol w="1277214"/>
              </a:tblGrid>
              <a:tr h="31546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Cultura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(lucros) possíveis (R$)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48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Bom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Médio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Ruim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15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760.000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280.000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- 570.000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15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400.000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250.000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- 200.000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821046"/>
              </p:ext>
            </p:extLst>
          </p:nvPr>
        </p:nvGraphicFramePr>
        <p:xfrm>
          <a:off x="319828" y="4039222"/>
          <a:ext cx="5052271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7221"/>
                <a:gridCol w="1258350"/>
                <a:gridCol w="1258350"/>
                <a:gridCol w="1258350"/>
              </a:tblGrid>
              <a:tr h="31546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Previstos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Resultados Reais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54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Bom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15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Bom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0,72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15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0,85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15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0,10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0,07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0,68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15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TOTAL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394747" y="3984883"/>
            <a:ext cx="35814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/>
              <a:t>A leitura dessa tabela deve ser feita da seguinte maneira: se o resultado real é bom, os especialistas previram um resultado bom em 72% dos casos, um resultado médio em 18% e um resultado ruim em 10% das vezes.</a:t>
            </a:r>
          </a:p>
        </p:txBody>
      </p:sp>
    </p:spTree>
    <p:extLst>
      <p:ext uri="{BB962C8B-B14F-4D97-AF65-F5344CB8AC3E}">
        <p14:creationId xmlns:p14="http://schemas.microsoft.com/office/powerpoint/2010/main" val="67072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41134"/>
              </p:ext>
            </p:extLst>
          </p:nvPr>
        </p:nvGraphicFramePr>
        <p:xfrm>
          <a:off x="227184" y="221193"/>
          <a:ext cx="4083559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039"/>
                <a:gridCol w="1019191"/>
                <a:gridCol w="951246"/>
                <a:gridCol w="1155083"/>
              </a:tblGrid>
              <a:tr h="612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Cultura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(lucros) possíveis (R$)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2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Bom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Médio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Ruim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760.000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280.000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- 570.000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- 200.000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26731"/>
              </p:ext>
            </p:extLst>
          </p:nvPr>
        </p:nvGraphicFramePr>
        <p:xfrm>
          <a:off x="4847768" y="210251"/>
          <a:ext cx="393337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699"/>
                <a:gridCol w="892784"/>
                <a:gridCol w="892784"/>
                <a:gridCol w="824107"/>
              </a:tblGrid>
              <a:tr h="306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Previstos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Resultados Reais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64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Bom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Bom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0,72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0,85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0,07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0,68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TOTAL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48771" y="2278561"/>
            <a:ext cx="6975329" cy="243028"/>
          </a:xfrm>
        </p:spPr>
        <p:txBody>
          <a:bodyPr>
            <a:noAutofit/>
          </a:bodyPr>
          <a:lstStyle/>
          <a:p>
            <a:pPr lvl="0"/>
            <a:r>
              <a:rPr lang="pt-BR" sz="2000" dirty="0"/>
              <a:t>Custo da consulta é de R$ 20.000.</a:t>
            </a: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248771" y="3388498"/>
            <a:ext cx="8516857" cy="1336649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/>
              <a:t>Sabendo que a empresa deseja maximizar seu lucro esperado, determine: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/>
              <a:t>O valor esperado do negócio sem a informação adicional;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/>
              <a:t>O valor esperado do lucro do negócio com informação imperfeita;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/>
              <a:t>O valor esperado do lucro do negócio com a compra da previsão; e,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/>
              <a:t>O valor esperado da previsão perfeita.</a:t>
            </a:r>
          </a:p>
        </p:txBody>
      </p:sp>
    </p:spTree>
    <p:extLst>
      <p:ext uri="{BB962C8B-B14F-4D97-AF65-F5344CB8AC3E}">
        <p14:creationId xmlns:p14="http://schemas.microsoft.com/office/powerpoint/2010/main" val="71380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41134"/>
              </p:ext>
            </p:extLst>
          </p:nvPr>
        </p:nvGraphicFramePr>
        <p:xfrm>
          <a:off x="227184" y="221193"/>
          <a:ext cx="4083559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039"/>
                <a:gridCol w="1019191"/>
                <a:gridCol w="951246"/>
                <a:gridCol w="1155083"/>
              </a:tblGrid>
              <a:tr h="612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Cultura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(lucros) possíveis (R$)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2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Bom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Médio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Ruim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760.000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280.000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- 570.000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- 200.000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26731"/>
              </p:ext>
            </p:extLst>
          </p:nvPr>
        </p:nvGraphicFramePr>
        <p:xfrm>
          <a:off x="4847768" y="210251"/>
          <a:ext cx="393337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699"/>
                <a:gridCol w="892784"/>
                <a:gridCol w="892784"/>
                <a:gridCol w="824107"/>
              </a:tblGrid>
              <a:tr h="306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Previstos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Resultados Reais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64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Bom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Bom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0,72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0,85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0,07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0,68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TOTAL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48771" y="2278561"/>
            <a:ext cx="6975329" cy="243028"/>
          </a:xfrm>
        </p:spPr>
        <p:txBody>
          <a:bodyPr>
            <a:noAutofit/>
          </a:bodyPr>
          <a:lstStyle/>
          <a:p>
            <a:pPr lvl="0"/>
            <a:r>
              <a:rPr lang="pt-BR" sz="2000" dirty="0"/>
              <a:t>Custo da consulta é de R$ 20.000.</a:t>
            </a: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248771" y="2663280"/>
            <a:ext cx="8516857" cy="1336649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/>
              <a:t>Sabendo que a empresa deseja maximizar seu lucro esperado, determine: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/>
              <a:t>O valor esperado do negócio sem a informação adicional</a:t>
            </a:r>
            <a:r>
              <a:rPr lang="pt-BR" sz="2000" dirty="0" smtClean="0"/>
              <a:t>;</a:t>
            </a:r>
            <a:endParaRPr lang="pt-BR" sz="20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167962"/>
              </p:ext>
            </p:extLst>
          </p:nvPr>
        </p:nvGraphicFramePr>
        <p:xfrm>
          <a:off x="1292773" y="3358055"/>
          <a:ext cx="6558456" cy="3501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0954"/>
                <a:gridCol w="1830954"/>
                <a:gridCol w="915476"/>
                <a:gridCol w="1140244"/>
                <a:gridCol w="840828"/>
              </a:tblGrid>
              <a:tr h="531877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25%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Bom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760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531877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45%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Médio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280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531877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30%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Ruim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-570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308681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531877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25%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Bom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400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531877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45%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Médio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250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531877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30%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Ruim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-200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</a:tbl>
          </a:graphicData>
        </a:graphic>
      </p:graphicFrame>
      <p:sp>
        <p:nvSpPr>
          <p:cNvPr id="7" name="Elipse 6"/>
          <p:cNvSpPr/>
          <p:nvPr/>
        </p:nvSpPr>
        <p:spPr>
          <a:xfrm>
            <a:off x="3482648" y="3894182"/>
            <a:ext cx="336331" cy="4577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cxnSp>
        <p:nvCxnSpPr>
          <p:cNvPr id="8" name="Conector reto 7"/>
          <p:cNvCxnSpPr>
            <a:stCxn id="7" idx="6"/>
          </p:cNvCxnSpPr>
          <p:nvPr/>
        </p:nvCxnSpPr>
        <p:spPr>
          <a:xfrm flipV="1">
            <a:off x="3818979" y="3752491"/>
            <a:ext cx="1525531" cy="37058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>
            <a:stCxn id="7" idx="6"/>
          </p:cNvCxnSpPr>
          <p:nvPr/>
        </p:nvCxnSpPr>
        <p:spPr>
          <a:xfrm>
            <a:off x="3818979" y="4123078"/>
            <a:ext cx="1525531" cy="1321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>
            <a:stCxn id="7" idx="6"/>
          </p:cNvCxnSpPr>
          <p:nvPr/>
        </p:nvCxnSpPr>
        <p:spPr>
          <a:xfrm>
            <a:off x="3818979" y="4123078"/>
            <a:ext cx="1525531" cy="65219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3650813" y="5810807"/>
            <a:ext cx="336331" cy="4577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cxnSp>
        <p:nvCxnSpPr>
          <p:cNvPr id="16" name="Conector reto 15"/>
          <p:cNvCxnSpPr/>
          <p:nvPr/>
        </p:nvCxnSpPr>
        <p:spPr>
          <a:xfrm flipV="1">
            <a:off x="4011886" y="5637738"/>
            <a:ext cx="1332624" cy="4019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12" idx="6"/>
          </p:cNvCxnSpPr>
          <p:nvPr/>
        </p:nvCxnSpPr>
        <p:spPr>
          <a:xfrm>
            <a:off x="3987144" y="6039703"/>
            <a:ext cx="1357366" cy="15346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4011886" y="6061039"/>
            <a:ext cx="1345323" cy="58093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>
          <a:xfrm>
            <a:off x="1216576" y="4693741"/>
            <a:ext cx="420413" cy="4577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cxnSp>
        <p:nvCxnSpPr>
          <p:cNvPr id="20" name="Conector reto 19"/>
          <p:cNvCxnSpPr>
            <a:endCxn id="7" idx="2"/>
          </p:cNvCxnSpPr>
          <p:nvPr/>
        </p:nvCxnSpPr>
        <p:spPr>
          <a:xfrm flipV="1">
            <a:off x="1636989" y="4123078"/>
            <a:ext cx="1845659" cy="7995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>
            <a:endCxn id="12" idx="2"/>
          </p:cNvCxnSpPr>
          <p:nvPr/>
        </p:nvCxnSpPr>
        <p:spPr>
          <a:xfrm>
            <a:off x="1636989" y="4922636"/>
            <a:ext cx="2013824" cy="111706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 rot="20202936">
            <a:off x="2002772" y="4125942"/>
            <a:ext cx="1345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Cultura A</a:t>
            </a:r>
          </a:p>
        </p:txBody>
      </p:sp>
      <p:sp>
        <p:nvSpPr>
          <p:cNvPr id="23" name="CaixaDeTexto 22"/>
          <p:cNvSpPr txBox="1"/>
          <p:nvPr/>
        </p:nvSpPr>
        <p:spPr>
          <a:xfrm rot="1809696">
            <a:off x="2298529" y="5285106"/>
            <a:ext cx="1345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Cultura B</a:t>
            </a:r>
          </a:p>
        </p:txBody>
      </p:sp>
    </p:spTree>
    <p:extLst>
      <p:ext uri="{BB962C8B-B14F-4D97-AF65-F5344CB8AC3E}">
        <p14:creationId xmlns:p14="http://schemas.microsoft.com/office/powerpoint/2010/main" val="287181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9" grpId="0" animBg="1"/>
      <p:bldP spid="2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41134"/>
              </p:ext>
            </p:extLst>
          </p:nvPr>
        </p:nvGraphicFramePr>
        <p:xfrm>
          <a:off x="227184" y="221193"/>
          <a:ext cx="4083559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039"/>
                <a:gridCol w="1019191"/>
                <a:gridCol w="951246"/>
                <a:gridCol w="1155083"/>
              </a:tblGrid>
              <a:tr h="612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Cultura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(lucros) possíveis (R$)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2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Bom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Médio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Ruim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760.000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280.000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- 570.000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- 200.000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26731"/>
              </p:ext>
            </p:extLst>
          </p:nvPr>
        </p:nvGraphicFramePr>
        <p:xfrm>
          <a:off x="4847768" y="210251"/>
          <a:ext cx="393337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699"/>
                <a:gridCol w="892784"/>
                <a:gridCol w="892784"/>
                <a:gridCol w="824107"/>
              </a:tblGrid>
              <a:tr h="306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Previstos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Resultados Reais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64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Bom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Bom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0,72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0,85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0,07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0,68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TOTAL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48771" y="2278561"/>
            <a:ext cx="6975329" cy="243028"/>
          </a:xfrm>
        </p:spPr>
        <p:txBody>
          <a:bodyPr>
            <a:noAutofit/>
          </a:bodyPr>
          <a:lstStyle/>
          <a:p>
            <a:pPr lvl="0"/>
            <a:r>
              <a:rPr lang="pt-BR" sz="2000" dirty="0"/>
              <a:t>Custo da consulta é de R$ 20.000.</a:t>
            </a: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248771" y="2663280"/>
            <a:ext cx="8516857" cy="1336649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/>
              <a:t>Sabendo que a empresa deseja maximizar seu lucro esperado, determine: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/>
              <a:t>O valor esperado do negócio sem a informação adicional</a:t>
            </a:r>
            <a:r>
              <a:rPr lang="pt-BR" sz="2000" dirty="0" smtClean="0"/>
              <a:t>;</a:t>
            </a:r>
            <a:endParaRPr lang="pt-BR" sz="20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167962"/>
              </p:ext>
            </p:extLst>
          </p:nvPr>
        </p:nvGraphicFramePr>
        <p:xfrm>
          <a:off x="1292773" y="3358055"/>
          <a:ext cx="6558456" cy="3501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0954"/>
                <a:gridCol w="1830954"/>
                <a:gridCol w="915476"/>
                <a:gridCol w="1140244"/>
                <a:gridCol w="840828"/>
              </a:tblGrid>
              <a:tr h="531877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25%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Bom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760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531877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45%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Médio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280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531877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30%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Ruim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-570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308681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531877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25%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Bom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400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531877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45%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Médio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250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531877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30%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Ruim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-200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</a:tbl>
          </a:graphicData>
        </a:graphic>
      </p:graphicFrame>
      <p:sp>
        <p:nvSpPr>
          <p:cNvPr id="7" name="Elipse 6"/>
          <p:cNvSpPr/>
          <p:nvPr/>
        </p:nvSpPr>
        <p:spPr>
          <a:xfrm>
            <a:off x="3482648" y="3894182"/>
            <a:ext cx="336331" cy="4577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cxnSp>
        <p:nvCxnSpPr>
          <p:cNvPr id="8" name="Conector reto 7"/>
          <p:cNvCxnSpPr>
            <a:stCxn id="7" idx="6"/>
          </p:cNvCxnSpPr>
          <p:nvPr/>
        </p:nvCxnSpPr>
        <p:spPr>
          <a:xfrm flipV="1">
            <a:off x="3818979" y="3752491"/>
            <a:ext cx="1525531" cy="37058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>
            <a:stCxn id="7" idx="6"/>
          </p:cNvCxnSpPr>
          <p:nvPr/>
        </p:nvCxnSpPr>
        <p:spPr>
          <a:xfrm>
            <a:off x="3818979" y="4123078"/>
            <a:ext cx="1525531" cy="1321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>
            <a:stCxn id="7" idx="6"/>
          </p:cNvCxnSpPr>
          <p:nvPr/>
        </p:nvCxnSpPr>
        <p:spPr>
          <a:xfrm>
            <a:off x="3818979" y="4123078"/>
            <a:ext cx="1525531" cy="65219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3650813" y="5810807"/>
            <a:ext cx="336331" cy="4577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cxnSp>
        <p:nvCxnSpPr>
          <p:cNvPr id="16" name="Conector reto 15"/>
          <p:cNvCxnSpPr/>
          <p:nvPr/>
        </p:nvCxnSpPr>
        <p:spPr>
          <a:xfrm flipV="1">
            <a:off x="4011886" y="5637738"/>
            <a:ext cx="1332624" cy="4019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12" idx="6"/>
          </p:cNvCxnSpPr>
          <p:nvPr/>
        </p:nvCxnSpPr>
        <p:spPr>
          <a:xfrm>
            <a:off x="3987144" y="6039703"/>
            <a:ext cx="1357366" cy="15346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4011886" y="6061039"/>
            <a:ext cx="1345323" cy="58093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>
          <a:xfrm>
            <a:off x="1216576" y="4693741"/>
            <a:ext cx="420413" cy="4577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cxnSp>
        <p:nvCxnSpPr>
          <p:cNvPr id="20" name="Conector reto 19"/>
          <p:cNvCxnSpPr>
            <a:endCxn id="7" idx="2"/>
          </p:cNvCxnSpPr>
          <p:nvPr/>
        </p:nvCxnSpPr>
        <p:spPr>
          <a:xfrm flipV="1">
            <a:off x="1636989" y="4123078"/>
            <a:ext cx="1845659" cy="7995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>
            <a:endCxn id="12" idx="2"/>
          </p:cNvCxnSpPr>
          <p:nvPr/>
        </p:nvCxnSpPr>
        <p:spPr>
          <a:xfrm>
            <a:off x="1636989" y="4922636"/>
            <a:ext cx="2013824" cy="111706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 rot="20202936">
            <a:off x="2002772" y="4125942"/>
            <a:ext cx="1345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Cultura A</a:t>
            </a:r>
          </a:p>
        </p:txBody>
      </p:sp>
      <p:sp>
        <p:nvSpPr>
          <p:cNvPr id="23" name="CaixaDeTexto 22"/>
          <p:cNvSpPr txBox="1"/>
          <p:nvPr/>
        </p:nvSpPr>
        <p:spPr>
          <a:xfrm rot="1809696">
            <a:off x="2298529" y="5285106"/>
            <a:ext cx="1345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Cultura B</a:t>
            </a:r>
          </a:p>
        </p:txBody>
      </p:sp>
      <p:sp>
        <p:nvSpPr>
          <p:cNvPr id="28" name="CaixaDeTexto 27"/>
          <p:cNvSpPr txBox="1"/>
          <p:nvPr/>
        </p:nvSpPr>
        <p:spPr>
          <a:xfrm rot="20191601">
            <a:off x="2278417" y="4450051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145</a:t>
            </a:r>
          </a:p>
        </p:txBody>
      </p:sp>
      <p:sp>
        <p:nvSpPr>
          <p:cNvPr id="29" name="CaixaDeTexto 28"/>
          <p:cNvSpPr txBox="1"/>
          <p:nvPr/>
        </p:nvSpPr>
        <p:spPr>
          <a:xfrm rot="1758513">
            <a:off x="2250574" y="551571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152,5</a:t>
            </a:r>
          </a:p>
        </p:txBody>
      </p:sp>
      <p:sp>
        <p:nvSpPr>
          <p:cNvPr id="30" name="Seta dobrada para cima 29"/>
          <p:cNvSpPr/>
          <p:nvPr/>
        </p:nvSpPr>
        <p:spPr>
          <a:xfrm>
            <a:off x="1411016" y="5244725"/>
            <a:ext cx="422578" cy="398639"/>
          </a:xfrm>
          <a:prstGeom prst="bentUpArrow">
            <a:avLst/>
          </a:prstGeom>
          <a:solidFill>
            <a:srgbClr val="C00000"/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185232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7146" y="283884"/>
            <a:ext cx="5915025" cy="481291"/>
          </a:xfrm>
        </p:spPr>
        <p:txBody>
          <a:bodyPr>
            <a:noAutofit/>
          </a:bodyPr>
          <a:lstStyle/>
          <a:p>
            <a:pPr algn="ctr"/>
            <a:r>
              <a:rPr lang="pt-BR" sz="3600" dirty="0"/>
              <a:t>Árvore de </a:t>
            </a:r>
            <a:r>
              <a:rPr lang="pt-BR" sz="3600" dirty="0" smtClean="0"/>
              <a:t>Decisão</a:t>
            </a:r>
            <a:endParaRPr lang="pt-BR" sz="3600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317376" y="939099"/>
            <a:ext cx="8509247" cy="182255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284553" indent="-284553">
              <a:lnSpc>
                <a:spcPct val="110000"/>
              </a:lnSpc>
              <a:spcBef>
                <a:spcPts val="375"/>
              </a:spcBef>
              <a:buClr>
                <a:schemeClr val="tx1"/>
              </a:buClr>
              <a:buFont typeface="Lucida Sans Unicode" pitchFamily="34" charset="0"/>
              <a:buChar char="•"/>
              <a:tabLst>
                <a:tab pos="711977" algn="l"/>
                <a:tab pos="1397759" algn="l"/>
                <a:tab pos="2083542" algn="l"/>
                <a:tab pos="2769325" algn="l"/>
                <a:tab pos="3455108" algn="l"/>
                <a:tab pos="4140890" algn="l"/>
                <a:tab pos="4826673" algn="l"/>
                <a:tab pos="5512457" algn="l"/>
                <a:tab pos="6198239" algn="l"/>
                <a:tab pos="6884022" algn="l"/>
                <a:tab pos="7569805" algn="l"/>
              </a:tabLst>
              <a:defRPr/>
            </a:pPr>
            <a:r>
              <a:rPr lang="pt-BR" sz="3200" dirty="0"/>
              <a:t>Árvore de decisão é um diagrama que mostra as interações entre as decisões e os eventos associados a ela, como são entendidas pelo tomador de decisão.</a:t>
            </a:r>
          </a:p>
          <a:p>
            <a:pPr marL="284553" indent="-284553">
              <a:lnSpc>
                <a:spcPct val="110000"/>
              </a:lnSpc>
              <a:spcBef>
                <a:spcPts val="375"/>
              </a:spcBef>
              <a:buClr>
                <a:schemeClr val="tx1"/>
              </a:buClr>
              <a:buNone/>
              <a:tabLst>
                <a:tab pos="711977" algn="l"/>
                <a:tab pos="1397759" algn="l"/>
                <a:tab pos="2083542" algn="l"/>
                <a:tab pos="2769325" algn="l"/>
                <a:tab pos="3455108" algn="l"/>
                <a:tab pos="4140890" algn="l"/>
                <a:tab pos="4826673" algn="l"/>
                <a:tab pos="5512457" algn="l"/>
                <a:tab pos="6198239" algn="l"/>
                <a:tab pos="6884022" algn="l"/>
                <a:tab pos="7569805" algn="l"/>
              </a:tabLst>
              <a:defRPr/>
            </a:pPr>
            <a:endParaRPr lang="pt-BR" sz="3200" dirty="0"/>
          </a:p>
          <a:p>
            <a:pPr marL="284553" indent="-284553">
              <a:lnSpc>
                <a:spcPct val="110000"/>
              </a:lnSpc>
              <a:spcBef>
                <a:spcPts val="375"/>
              </a:spcBef>
              <a:buClr>
                <a:schemeClr val="tx1"/>
              </a:buClr>
              <a:buFont typeface="Lucida Sans Unicode" pitchFamily="34" charset="0"/>
              <a:buChar char="•"/>
              <a:tabLst>
                <a:tab pos="711977" algn="l"/>
                <a:tab pos="1397759" algn="l"/>
                <a:tab pos="2083542" algn="l"/>
                <a:tab pos="2769325" algn="l"/>
                <a:tab pos="3455108" algn="l"/>
                <a:tab pos="4140890" algn="l"/>
                <a:tab pos="4826673" algn="l"/>
                <a:tab pos="5512457" algn="l"/>
                <a:tab pos="6198239" algn="l"/>
                <a:tab pos="6884022" algn="l"/>
                <a:tab pos="7569805" algn="l"/>
              </a:tabLst>
              <a:defRPr/>
            </a:pPr>
            <a:r>
              <a:rPr lang="pt-BR" sz="3200" dirty="0"/>
              <a:t>Os nós da árvore são tradicionalmente representados por um quadrado e os referentes a eventos aleatórios por um círculo. A avaliação de cada alternativa é feita, geralmente, pelo valor monetário esperado.</a:t>
            </a:r>
          </a:p>
        </p:txBody>
      </p:sp>
    </p:spTree>
    <p:extLst>
      <p:ext uri="{BB962C8B-B14F-4D97-AF65-F5344CB8AC3E}">
        <p14:creationId xmlns:p14="http://schemas.microsoft.com/office/powerpoint/2010/main" val="351798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41134"/>
              </p:ext>
            </p:extLst>
          </p:nvPr>
        </p:nvGraphicFramePr>
        <p:xfrm>
          <a:off x="227184" y="221193"/>
          <a:ext cx="4083559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039"/>
                <a:gridCol w="1019191"/>
                <a:gridCol w="951246"/>
                <a:gridCol w="1155083"/>
              </a:tblGrid>
              <a:tr h="612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Cultura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(lucros) possíveis (R$)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2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Bom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Médio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Ruim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760.000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280.000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- 570.000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- 200.000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26731"/>
              </p:ext>
            </p:extLst>
          </p:nvPr>
        </p:nvGraphicFramePr>
        <p:xfrm>
          <a:off x="4847768" y="210251"/>
          <a:ext cx="393337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699"/>
                <a:gridCol w="892784"/>
                <a:gridCol w="892784"/>
                <a:gridCol w="824107"/>
              </a:tblGrid>
              <a:tr h="306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Previstos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Resultados Reais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64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Bom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Bom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0,72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0,85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0,07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0,68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TOTAL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48771" y="2278561"/>
            <a:ext cx="6975329" cy="243028"/>
          </a:xfrm>
        </p:spPr>
        <p:txBody>
          <a:bodyPr>
            <a:noAutofit/>
          </a:bodyPr>
          <a:lstStyle/>
          <a:p>
            <a:pPr lvl="0"/>
            <a:r>
              <a:rPr lang="pt-BR" sz="2000" dirty="0"/>
              <a:t>Custo da consulta é de R$ 20.000.</a:t>
            </a: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248771" y="3388498"/>
            <a:ext cx="8516857" cy="1336649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/>
              <a:t>Sabendo que a empresa deseja maximizar seu lucro esperado, determine: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</a:rPr>
              <a:t>O valor esperado do negócio sem a informação adicional;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b="1" dirty="0"/>
              <a:t>O valor esperado do lucro do negócio com informação imperfeita;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/>
              <a:t>O valor esperado do lucro do negócio com a compra da previsão; e,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/>
              <a:t>O valor esperado da previsão perfeita.</a:t>
            </a:r>
          </a:p>
        </p:txBody>
      </p:sp>
    </p:spTree>
    <p:extLst>
      <p:ext uri="{BB962C8B-B14F-4D97-AF65-F5344CB8AC3E}">
        <p14:creationId xmlns:p14="http://schemas.microsoft.com/office/powerpoint/2010/main" val="425796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247288"/>
              </p:ext>
            </p:extLst>
          </p:nvPr>
        </p:nvGraphicFramePr>
        <p:xfrm>
          <a:off x="293490" y="295122"/>
          <a:ext cx="8734393" cy="6550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933"/>
                <a:gridCol w="1243145"/>
                <a:gridCol w="1466918"/>
                <a:gridCol w="838083"/>
                <a:gridCol w="1336573"/>
                <a:gridCol w="1020330"/>
                <a:gridCol w="1275411"/>
              </a:tblGrid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      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2393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Elipse 8"/>
          <p:cNvSpPr/>
          <p:nvPr/>
        </p:nvSpPr>
        <p:spPr>
          <a:xfrm>
            <a:off x="4469081" y="56160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>
            <a:stCxn id="9" idx="6"/>
          </p:cNvCxnSpPr>
          <p:nvPr/>
        </p:nvCxnSpPr>
        <p:spPr>
          <a:xfrm flipV="1">
            <a:off x="4731525" y="486978"/>
            <a:ext cx="1081021" cy="17641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4731525" y="663389"/>
            <a:ext cx="969383" cy="835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9" idx="6"/>
          </p:cNvCxnSpPr>
          <p:nvPr/>
        </p:nvCxnSpPr>
        <p:spPr>
          <a:xfrm>
            <a:off x="4731525" y="663390"/>
            <a:ext cx="1060850" cy="3418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/>
          <p:cNvSpPr/>
          <p:nvPr/>
        </p:nvSpPr>
        <p:spPr>
          <a:xfrm>
            <a:off x="2763165" y="1185529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/>
          <p:cNvCxnSpPr>
            <a:stCxn id="13" idx="3"/>
            <a:endCxn id="9" idx="2"/>
          </p:cNvCxnSpPr>
          <p:nvPr/>
        </p:nvCxnSpPr>
        <p:spPr>
          <a:xfrm flipV="1">
            <a:off x="3091220" y="663390"/>
            <a:ext cx="1377861" cy="6239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 rot="20179988">
            <a:off x="3408535" y="530435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21" name="Elipse 20"/>
          <p:cNvSpPr/>
          <p:nvPr/>
        </p:nvSpPr>
        <p:spPr>
          <a:xfrm>
            <a:off x="4514500" y="1695108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reto 21"/>
          <p:cNvCxnSpPr>
            <a:stCxn id="21" idx="6"/>
          </p:cNvCxnSpPr>
          <p:nvPr/>
        </p:nvCxnSpPr>
        <p:spPr>
          <a:xfrm flipV="1">
            <a:off x="4776944" y="1593323"/>
            <a:ext cx="1035602" cy="20357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>
            <a:stCxn id="21" idx="6"/>
          </p:cNvCxnSpPr>
          <p:nvPr/>
        </p:nvCxnSpPr>
        <p:spPr>
          <a:xfrm>
            <a:off x="4776944" y="1796894"/>
            <a:ext cx="923964" cy="9418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>
            <a:stCxn id="21" idx="6"/>
          </p:cNvCxnSpPr>
          <p:nvPr/>
        </p:nvCxnSpPr>
        <p:spPr>
          <a:xfrm>
            <a:off x="4776944" y="1796894"/>
            <a:ext cx="975410" cy="3169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13" idx="3"/>
            <a:endCxn id="21" idx="2"/>
          </p:cNvCxnSpPr>
          <p:nvPr/>
        </p:nvCxnSpPr>
        <p:spPr>
          <a:xfrm>
            <a:off x="3091220" y="1287315"/>
            <a:ext cx="1423280" cy="50957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 rot="1207776">
            <a:off x="3482564" y="1303699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31" name="Elipse 30"/>
          <p:cNvSpPr/>
          <p:nvPr/>
        </p:nvSpPr>
        <p:spPr>
          <a:xfrm>
            <a:off x="4469081" y="289467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reto 31"/>
          <p:cNvCxnSpPr>
            <a:stCxn id="31" idx="6"/>
          </p:cNvCxnSpPr>
          <p:nvPr/>
        </p:nvCxnSpPr>
        <p:spPr>
          <a:xfrm flipV="1">
            <a:off x="4731525" y="2978851"/>
            <a:ext cx="1012924" cy="1760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>
            <a:stCxn id="31" idx="6"/>
          </p:cNvCxnSpPr>
          <p:nvPr/>
        </p:nvCxnSpPr>
        <p:spPr>
          <a:xfrm flipV="1">
            <a:off x="4731525" y="2681268"/>
            <a:ext cx="1081021" cy="3151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31" idx="6"/>
          </p:cNvCxnSpPr>
          <p:nvPr/>
        </p:nvCxnSpPr>
        <p:spPr>
          <a:xfrm>
            <a:off x="4731525" y="2996460"/>
            <a:ext cx="1042384" cy="25674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2754751" y="3404247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6" name="Conector reto 35"/>
          <p:cNvCxnSpPr>
            <a:stCxn id="35" idx="3"/>
            <a:endCxn id="31" idx="2"/>
          </p:cNvCxnSpPr>
          <p:nvPr/>
        </p:nvCxnSpPr>
        <p:spPr>
          <a:xfrm flipV="1">
            <a:off x="3082806" y="2996460"/>
            <a:ext cx="1386275" cy="50957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 rot="20519045">
            <a:off x="3325310" y="2915027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39" name="Elipse 38"/>
          <p:cNvSpPr/>
          <p:nvPr/>
        </p:nvSpPr>
        <p:spPr>
          <a:xfrm>
            <a:off x="4481670" y="3987681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Conector reto 39"/>
          <p:cNvCxnSpPr>
            <a:stCxn id="39" idx="6"/>
          </p:cNvCxnSpPr>
          <p:nvPr/>
        </p:nvCxnSpPr>
        <p:spPr>
          <a:xfrm>
            <a:off x="4744114" y="4089467"/>
            <a:ext cx="956794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39" idx="6"/>
          </p:cNvCxnSpPr>
          <p:nvPr/>
        </p:nvCxnSpPr>
        <p:spPr>
          <a:xfrm flipV="1">
            <a:off x="4744114" y="3854560"/>
            <a:ext cx="1048261" cy="23490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>
            <a:stCxn id="39" idx="6"/>
          </p:cNvCxnSpPr>
          <p:nvPr/>
        </p:nvCxnSpPr>
        <p:spPr>
          <a:xfrm>
            <a:off x="4744114" y="4089467"/>
            <a:ext cx="1025376" cy="22743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>
            <a:stCxn id="35" idx="3"/>
            <a:endCxn id="39" idx="2"/>
          </p:cNvCxnSpPr>
          <p:nvPr/>
        </p:nvCxnSpPr>
        <p:spPr>
          <a:xfrm>
            <a:off x="3082806" y="3506033"/>
            <a:ext cx="1398864" cy="58343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 rot="1360826">
            <a:off x="3566066" y="3630571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46" name="Elipse 45"/>
          <p:cNvSpPr/>
          <p:nvPr/>
        </p:nvSpPr>
        <p:spPr>
          <a:xfrm>
            <a:off x="4440778" y="516276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7" name="Conector reto 46"/>
          <p:cNvCxnSpPr>
            <a:stCxn id="46" idx="6"/>
          </p:cNvCxnSpPr>
          <p:nvPr/>
        </p:nvCxnSpPr>
        <p:spPr>
          <a:xfrm flipV="1">
            <a:off x="4703222" y="5162764"/>
            <a:ext cx="1034618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 flipV="1">
            <a:off x="4703222" y="4947568"/>
            <a:ext cx="1109324" cy="31698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4703222" y="5264550"/>
            <a:ext cx="997686" cy="1607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de cantos arredondados 49"/>
          <p:cNvSpPr/>
          <p:nvPr/>
        </p:nvSpPr>
        <p:spPr>
          <a:xfrm>
            <a:off x="2734892" y="5550855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1" name="Conector reto 50"/>
          <p:cNvCxnSpPr/>
          <p:nvPr/>
        </p:nvCxnSpPr>
        <p:spPr>
          <a:xfrm flipV="1">
            <a:off x="3062946" y="5264550"/>
            <a:ext cx="1377831" cy="40714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 rot="20581373">
            <a:off x="3464029" y="5100100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54" name="Elipse 53"/>
          <p:cNvSpPr/>
          <p:nvPr/>
        </p:nvSpPr>
        <p:spPr>
          <a:xfrm>
            <a:off x="4440778" y="5992695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5" name="Conector reto 54"/>
          <p:cNvCxnSpPr>
            <a:stCxn id="54" idx="6"/>
          </p:cNvCxnSpPr>
          <p:nvPr/>
        </p:nvCxnSpPr>
        <p:spPr>
          <a:xfrm>
            <a:off x="4703222" y="6094481"/>
            <a:ext cx="1034618" cy="53472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>
            <a:stCxn id="54" idx="6"/>
          </p:cNvCxnSpPr>
          <p:nvPr/>
        </p:nvCxnSpPr>
        <p:spPr>
          <a:xfrm flipV="1">
            <a:off x="4703222" y="5992695"/>
            <a:ext cx="1109324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4731525" y="6094480"/>
            <a:ext cx="1006315" cy="2673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>
            <a:off x="3062946" y="5671691"/>
            <a:ext cx="1377831" cy="3053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/>
          <p:cNvSpPr txBox="1"/>
          <p:nvPr/>
        </p:nvSpPr>
        <p:spPr>
          <a:xfrm rot="881750">
            <a:off x="3341805" y="5771763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64" name="Elipse 63"/>
          <p:cNvSpPr/>
          <p:nvPr/>
        </p:nvSpPr>
        <p:spPr>
          <a:xfrm>
            <a:off x="461761" y="3401960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8" name="Conector reto 67"/>
          <p:cNvCxnSpPr>
            <a:endCxn id="35" idx="1"/>
          </p:cNvCxnSpPr>
          <p:nvPr/>
        </p:nvCxnSpPr>
        <p:spPr>
          <a:xfrm flipV="1">
            <a:off x="724205" y="3506033"/>
            <a:ext cx="2030546" cy="1539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>
            <a:endCxn id="13" idx="1"/>
          </p:cNvCxnSpPr>
          <p:nvPr/>
        </p:nvCxnSpPr>
        <p:spPr>
          <a:xfrm flipV="1">
            <a:off x="724205" y="1287315"/>
            <a:ext cx="2038960" cy="22341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>
            <a:stCxn id="64" idx="6"/>
            <a:endCxn id="50" idx="1"/>
          </p:cNvCxnSpPr>
          <p:nvPr/>
        </p:nvCxnSpPr>
        <p:spPr>
          <a:xfrm>
            <a:off x="724205" y="3503746"/>
            <a:ext cx="2010687" cy="214889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70"/>
          <p:cNvSpPr txBox="1"/>
          <p:nvPr/>
        </p:nvSpPr>
        <p:spPr>
          <a:xfrm rot="18731435">
            <a:off x="929873" y="1917896"/>
            <a:ext cx="1750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Bom</a:t>
            </a:r>
          </a:p>
        </p:txBody>
      </p:sp>
      <p:sp>
        <p:nvSpPr>
          <p:cNvPr id="72" name="CaixaDeTexto 71"/>
          <p:cNvSpPr txBox="1"/>
          <p:nvPr/>
        </p:nvSpPr>
        <p:spPr>
          <a:xfrm rot="2880121">
            <a:off x="1167463" y="4511208"/>
            <a:ext cx="1687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Ruim</a:t>
            </a:r>
          </a:p>
        </p:txBody>
      </p:sp>
      <p:sp>
        <p:nvSpPr>
          <p:cNvPr id="75" name="CaixaDeTexto 74"/>
          <p:cNvSpPr txBox="1"/>
          <p:nvPr/>
        </p:nvSpPr>
        <p:spPr>
          <a:xfrm>
            <a:off x="1032434" y="3129283"/>
            <a:ext cx="1786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Médio</a:t>
            </a:r>
          </a:p>
        </p:txBody>
      </p:sp>
    </p:spTree>
    <p:extLst>
      <p:ext uri="{BB962C8B-B14F-4D97-AF65-F5344CB8AC3E}">
        <p14:creationId xmlns:p14="http://schemas.microsoft.com/office/powerpoint/2010/main" val="224741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432429"/>
              </p:ext>
            </p:extLst>
          </p:nvPr>
        </p:nvGraphicFramePr>
        <p:xfrm>
          <a:off x="293490" y="295122"/>
          <a:ext cx="8734393" cy="6550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933"/>
                <a:gridCol w="1243145"/>
                <a:gridCol w="1466918"/>
                <a:gridCol w="838083"/>
                <a:gridCol w="1336573"/>
                <a:gridCol w="1020330"/>
                <a:gridCol w="1275411"/>
              </a:tblGrid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      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2393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Elipse 8"/>
          <p:cNvSpPr/>
          <p:nvPr/>
        </p:nvSpPr>
        <p:spPr>
          <a:xfrm>
            <a:off x="4469081" y="56160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>
            <a:stCxn id="9" idx="6"/>
          </p:cNvCxnSpPr>
          <p:nvPr/>
        </p:nvCxnSpPr>
        <p:spPr>
          <a:xfrm flipV="1">
            <a:off x="4731525" y="486978"/>
            <a:ext cx="1081021" cy="17641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4731525" y="663389"/>
            <a:ext cx="969383" cy="835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9" idx="6"/>
          </p:cNvCxnSpPr>
          <p:nvPr/>
        </p:nvCxnSpPr>
        <p:spPr>
          <a:xfrm>
            <a:off x="4731525" y="663390"/>
            <a:ext cx="1060850" cy="3418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/>
          <p:cNvSpPr/>
          <p:nvPr/>
        </p:nvSpPr>
        <p:spPr>
          <a:xfrm>
            <a:off x="2763165" y="1185529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/>
          <p:cNvCxnSpPr>
            <a:stCxn id="13" idx="3"/>
            <a:endCxn id="9" idx="2"/>
          </p:cNvCxnSpPr>
          <p:nvPr/>
        </p:nvCxnSpPr>
        <p:spPr>
          <a:xfrm flipV="1">
            <a:off x="3091220" y="663390"/>
            <a:ext cx="1377861" cy="6239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 rot="20179988">
            <a:off x="3408535" y="530435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21" name="Elipse 20"/>
          <p:cNvSpPr/>
          <p:nvPr/>
        </p:nvSpPr>
        <p:spPr>
          <a:xfrm>
            <a:off x="4514500" y="1695108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reto 21"/>
          <p:cNvCxnSpPr>
            <a:stCxn id="21" idx="6"/>
          </p:cNvCxnSpPr>
          <p:nvPr/>
        </p:nvCxnSpPr>
        <p:spPr>
          <a:xfrm flipV="1">
            <a:off x="4776944" y="1593323"/>
            <a:ext cx="1035602" cy="20357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>
            <a:stCxn id="21" idx="6"/>
          </p:cNvCxnSpPr>
          <p:nvPr/>
        </p:nvCxnSpPr>
        <p:spPr>
          <a:xfrm>
            <a:off x="4776944" y="1796894"/>
            <a:ext cx="923964" cy="9418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>
            <a:stCxn id="21" idx="6"/>
          </p:cNvCxnSpPr>
          <p:nvPr/>
        </p:nvCxnSpPr>
        <p:spPr>
          <a:xfrm>
            <a:off x="4776944" y="1796894"/>
            <a:ext cx="975410" cy="3169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13" idx="3"/>
            <a:endCxn id="21" idx="2"/>
          </p:cNvCxnSpPr>
          <p:nvPr/>
        </p:nvCxnSpPr>
        <p:spPr>
          <a:xfrm>
            <a:off x="3091220" y="1287315"/>
            <a:ext cx="1423280" cy="50957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 rot="1207776">
            <a:off x="3482564" y="1303699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31" name="Elipse 30"/>
          <p:cNvSpPr/>
          <p:nvPr/>
        </p:nvSpPr>
        <p:spPr>
          <a:xfrm>
            <a:off x="4469081" y="289467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reto 31"/>
          <p:cNvCxnSpPr>
            <a:stCxn id="31" idx="6"/>
          </p:cNvCxnSpPr>
          <p:nvPr/>
        </p:nvCxnSpPr>
        <p:spPr>
          <a:xfrm flipV="1">
            <a:off x="4731525" y="2978851"/>
            <a:ext cx="1012924" cy="1760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>
            <a:stCxn id="31" idx="6"/>
          </p:cNvCxnSpPr>
          <p:nvPr/>
        </p:nvCxnSpPr>
        <p:spPr>
          <a:xfrm flipV="1">
            <a:off x="4731525" y="2681268"/>
            <a:ext cx="1081021" cy="3151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31" idx="6"/>
          </p:cNvCxnSpPr>
          <p:nvPr/>
        </p:nvCxnSpPr>
        <p:spPr>
          <a:xfrm>
            <a:off x="4731525" y="2996460"/>
            <a:ext cx="1042384" cy="25674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2754751" y="3404247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6" name="Conector reto 35"/>
          <p:cNvCxnSpPr>
            <a:stCxn id="35" idx="3"/>
            <a:endCxn id="31" idx="2"/>
          </p:cNvCxnSpPr>
          <p:nvPr/>
        </p:nvCxnSpPr>
        <p:spPr>
          <a:xfrm flipV="1">
            <a:off x="3082806" y="2996460"/>
            <a:ext cx="1386275" cy="50957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 rot="20519045">
            <a:off x="3325310" y="2915027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39" name="Elipse 38"/>
          <p:cNvSpPr/>
          <p:nvPr/>
        </p:nvSpPr>
        <p:spPr>
          <a:xfrm>
            <a:off x="4481670" y="3987681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Conector reto 39"/>
          <p:cNvCxnSpPr>
            <a:stCxn id="39" idx="6"/>
          </p:cNvCxnSpPr>
          <p:nvPr/>
        </p:nvCxnSpPr>
        <p:spPr>
          <a:xfrm>
            <a:off x="4744114" y="4089467"/>
            <a:ext cx="956794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39" idx="6"/>
          </p:cNvCxnSpPr>
          <p:nvPr/>
        </p:nvCxnSpPr>
        <p:spPr>
          <a:xfrm flipV="1">
            <a:off x="4744114" y="3854560"/>
            <a:ext cx="1048261" cy="23490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>
            <a:stCxn id="39" idx="6"/>
          </p:cNvCxnSpPr>
          <p:nvPr/>
        </p:nvCxnSpPr>
        <p:spPr>
          <a:xfrm>
            <a:off x="4744114" y="4089467"/>
            <a:ext cx="1025376" cy="22743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>
            <a:stCxn id="35" idx="3"/>
            <a:endCxn id="39" idx="2"/>
          </p:cNvCxnSpPr>
          <p:nvPr/>
        </p:nvCxnSpPr>
        <p:spPr>
          <a:xfrm>
            <a:off x="3082806" y="3506033"/>
            <a:ext cx="1398864" cy="58343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 rot="1360826">
            <a:off x="3566066" y="3630571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46" name="Elipse 45"/>
          <p:cNvSpPr/>
          <p:nvPr/>
        </p:nvSpPr>
        <p:spPr>
          <a:xfrm>
            <a:off x="4440778" y="516276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7" name="Conector reto 46"/>
          <p:cNvCxnSpPr>
            <a:stCxn id="46" idx="6"/>
          </p:cNvCxnSpPr>
          <p:nvPr/>
        </p:nvCxnSpPr>
        <p:spPr>
          <a:xfrm flipV="1">
            <a:off x="4703222" y="5162764"/>
            <a:ext cx="1034618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 flipV="1">
            <a:off x="4703222" y="4947568"/>
            <a:ext cx="1109324" cy="31698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4703222" y="5264550"/>
            <a:ext cx="997686" cy="1607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de cantos arredondados 49"/>
          <p:cNvSpPr/>
          <p:nvPr/>
        </p:nvSpPr>
        <p:spPr>
          <a:xfrm>
            <a:off x="2734892" y="5550855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1" name="Conector reto 50"/>
          <p:cNvCxnSpPr/>
          <p:nvPr/>
        </p:nvCxnSpPr>
        <p:spPr>
          <a:xfrm flipV="1">
            <a:off x="3062946" y="5264550"/>
            <a:ext cx="1377831" cy="40714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 rot="20581373">
            <a:off x="3464029" y="5100100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54" name="Elipse 53"/>
          <p:cNvSpPr/>
          <p:nvPr/>
        </p:nvSpPr>
        <p:spPr>
          <a:xfrm>
            <a:off x="4440778" y="5992695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5" name="Conector reto 54"/>
          <p:cNvCxnSpPr>
            <a:stCxn id="54" idx="6"/>
          </p:cNvCxnSpPr>
          <p:nvPr/>
        </p:nvCxnSpPr>
        <p:spPr>
          <a:xfrm>
            <a:off x="4703222" y="6094481"/>
            <a:ext cx="1034618" cy="53472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>
            <a:stCxn id="54" idx="6"/>
          </p:cNvCxnSpPr>
          <p:nvPr/>
        </p:nvCxnSpPr>
        <p:spPr>
          <a:xfrm flipV="1">
            <a:off x="4703222" y="5992695"/>
            <a:ext cx="1109324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4731525" y="6094480"/>
            <a:ext cx="1006315" cy="2673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>
            <a:off x="3062946" y="5671691"/>
            <a:ext cx="1377831" cy="3053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/>
          <p:cNvSpPr txBox="1"/>
          <p:nvPr/>
        </p:nvSpPr>
        <p:spPr>
          <a:xfrm rot="881750">
            <a:off x="3341805" y="5771763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64" name="Elipse 63"/>
          <p:cNvSpPr/>
          <p:nvPr/>
        </p:nvSpPr>
        <p:spPr>
          <a:xfrm>
            <a:off x="461761" y="3401960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8" name="Conector reto 67"/>
          <p:cNvCxnSpPr>
            <a:endCxn id="35" idx="1"/>
          </p:cNvCxnSpPr>
          <p:nvPr/>
        </p:nvCxnSpPr>
        <p:spPr>
          <a:xfrm flipV="1">
            <a:off x="724205" y="3506033"/>
            <a:ext cx="2030546" cy="1539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>
            <a:endCxn id="13" idx="1"/>
          </p:cNvCxnSpPr>
          <p:nvPr/>
        </p:nvCxnSpPr>
        <p:spPr>
          <a:xfrm flipV="1">
            <a:off x="724205" y="1287315"/>
            <a:ext cx="2038960" cy="22341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>
            <a:stCxn id="64" idx="6"/>
            <a:endCxn id="50" idx="1"/>
          </p:cNvCxnSpPr>
          <p:nvPr/>
        </p:nvCxnSpPr>
        <p:spPr>
          <a:xfrm>
            <a:off x="724205" y="3503746"/>
            <a:ext cx="2010687" cy="214889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70"/>
          <p:cNvSpPr txBox="1"/>
          <p:nvPr/>
        </p:nvSpPr>
        <p:spPr>
          <a:xfrm rot="18731435">
            <a:off x="929873" y="1917896"/>
            <a:ext cx="1750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Bom</a:t>
            </a:r>
          </a:p>
        </p:txBody>
      </p:sp>
      <p:sp>
        <p:nvSpPr>
          <p:cNvPr id="72" name="CaixaDeTexto 71"/>
          <p:cNvSpPr txBox="1"/>
          <p:nvPr/>
        </p:nvSpPr>
        <p:spPr>
          <a:xfrm rot="2880121">
            <a:off x="1167463" y="4511208"/>
            <a:ext cx="1687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Ruim</a:t>
            </a:r>
          </a:p>
        </p:txBody>
      </p:sp>
      <p:sp>
        <p:nvSpPr>
          <p:cNvPr id="75" name="CaixaDeTexto 74"/>
          <p:cNvSpPr txBox="1"/>
          <p:nvPr/>
        </p:nvSpPr>
        <p:spPr>
          <a:xfrm>
            <a:off x="1032434" y="3129283"/>
            <a:ext cx="1786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Médio</a:t>
            </a:r>
          </a:p>
        </p:txBody>
      </p:sp>
    </p:spTree>
    <p:extLst>
      <p:ext uri="{BB962C8B-B14F-4D97-AF65-F5344CB8AC3E}">
        <p14:creationId xmlns:p14="http://schemas.microsoft.com/office/powerpoint/2010/main" val="195584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469559"/>
              </p:ext>
            </p:extLst>
          </p:nvPr>
        </p:nvGraphicFramePr>
        <p:xfrm>
          <a:off x="293490" y="295122"/>
          <a:ext cx="8734393" cy="6550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933"/>
                <a:gridCol w="1243145"/>
                <a:gridCol w="1466918"/>
                <a:gridCol w="838083"/>
                <a:gridCol w="1336573"/>
                <a:gridCol w="1020330"/>
                <a:gridCol w="1275411"/>
              </a:tblGrid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- 570.000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- </a:t>
                      </a:r>
                      <a:r>
                        <a:rPr lang="pt-BR" sz="1800" u="none" strike="noStrike" dirty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      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      </a:t>
                      </a:r>
                      <a:r>
                        <a:rPr lang="pt-BR" sz="1800" u="none" strike="noStrike" dirty="0">
                          <a:effectLst/>
                        </a:rPr>
                        <a:t>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2393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Elipse 8"/>
          <p:cNvSpPr/>
          <p:nvPr/>
        </p:nvSpPr>
        <p:spPr>
          <a:xfrm>
            <a:off x="4469081" y="56160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>
            <a:stCxn id="9" idx="6"/>
          </p:cNvCxnSpPr>
          <p:nvPr/>
        </p:nvCxnSpPr>
        <p:spPr>
          <a:xfrm flipV="1">
            <a:off x="4731525" y="486978"/>
            <a:ext cx="1081021" cy="17641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4731525" y="663389"/>
            <a:ext cx="969383" cy="835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9" idx="6"/>
          </p:cNvCxnSpPr>
          <p:nvPr/>
        </p:nvCxnSpPr>
        <p:spPr>
          <a:xfrm>
            <a:off x="4731525" y="663390"/>
            <a:ext cx="1060850" cy="3418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/>
          <p:cNvSpPr/>
          <p:nvPr/>
        </p:nvSpPr>
        <p:spPr>
          <a:xfrm>
            <a:off x="2763165" y="1185529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/>
          <p:cNvCxnSpPr>
            <a:stCxn id="13" idx="3"/>
            <a:endCxn id="9" idx="2"/>
          </p:cNvCxnSpPr>
          <p:nvPr/>
        </p:nvCxnSpPr>
        <p:spPr>
          <a:xfrm flipV="1">
            <a:off x="3091220" y="663390"/>
            <a:ext cx="1377861" cy="6239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 rot="20179988">
            <a:off x="3408535" y="530435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21" name="Elipse 20"/>
          <p:cNvSpPr/>
          <p:nvPr/>
        </p:nvSpPr>
        <p:spPr>
          <a:xfrm>
            <a:off x="4514500" y="1695108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reto 21"/>
          <p:cNvCxnSpPr>
            <a:stCxn id="21" idx="6"/>
          </p:cNvCxnSpPr>
          <p:nvPr/>
        </p:nvCxnSpPr>
        <p:spPr>
          <a:xfrm flipV="1">
            <a:off x="4776944" y="1593323"/>
            <a:ext cx="1035602" cy="20357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>
            <a:stCxn id="21" idx="6"/>
          </p:cNvCxnSpPr>
          <p:nvPr/>
        </p:nvCxnSpPr>
        <p:spPr>
          <a:xfrm>
            <a:off x="4776944" y="1796894"/>
            <a:ext cx="923964" cy="9418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>
            <a:stCxn id="21" idx="6"/>
          </p:cNvCxnSpPr>
          <p:nvPr/>
        </p:nvCxnSpPr>
        <p:spPr>
          <a:xfrm>
            <a:off x="4776944" y="1796894"/>
            <a:ext cx="975410" cy="3169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13" idx="3"/>
            <a:endCxn id="21" idx="2"/>
          </p:cNvCxnSpPr>
          <p:nvPr/>
        </p:nvCxnSpPr>
        <p:spPr>
          <a:xfrm>
            <a:off x="3091220" y="1287315"/>
            <a:ext cx="1423280" cy="50957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 rot="1207776">
            <a:off x="3482564" y="1303699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31" name="Elipse 30"/>
          <p:cNvSpPr/>
          <p:nvPr/>
        </p:nvSpPr>
        <p:spPr>
          <a:xfrm>
            <a:off x="4469081" y="289467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reto 31"/>
          <p:cNvCxnSpPr>
            <a:stCxn id="31" idx="6"/>
          </p:cNvCxnSpPr>
          <p:nvPr/>
        </p:nvCxnSpPr>
        <p:spPr>
          <a:xfrm flipV="1">
            <a:off x="4731525" y="2978851"/>
            <a:ext cx="1012924" cy="1760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>
            <a:stCxn id="31" idx="6"/>
          </p:cNvCxnSpPr>
          <p:nvPr/>
        </p:nvCxnSpPr>
        <p:spPr>
          <a:xfrm flipV="1">
            <a:off x="4731525" y="2681268"/>
            <a:ext cx="1081021" cy="3151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31" idx="6"/>
          </p:cNvCxnSpPr>
          <p:nvPr/>
        </p:nvCxnSpPr>
        <p:spPr>
          <a:xfrm>
            <a:off x="4731525" y="2996460"/>
            <a:ext cx="1042384" cy="25674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2754751" y="3404247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6" name="Conector reto 35"/>
          <p:cNvCxnSpPr>
            <a:stCxn id="35" idx="3"/>
            <a:endCxn id="31" idx="2"/>
          </p:cNvCxnSpPr>
          <p:nvPr/>
        </p:nvCxnSpPr>
        <p:spPr>
          <a:xfrm flipV="1">
            <a:off x="3082806" y="2996460"/>
            <a:ext cx="1386275" cy="50957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 rot="20519045">
            <a:off x="3325310" y="2915027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39" name="Elipse 38"/>
          <p:cNvSpPr/>
          <p:nvPr/>
        </p:nvSpPr>
        <p:spPr>
          <a:xfrm>
            <a:off x="4481670" y="3987681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Conector reto 39"/>
          <p:cNvCxnSpPr>
            <a:stCxn id="39" idx="6"/>
          </p:cNvCxnSpPr>
          <p:nvPr/>
        </p:nvCxnSpPr>
        <p:spPr>
          <a:xfrm>
            <a:off x="4744114" y="4089467"/>
            <a:ext cx="956794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39" idx="6"/>
          </p:cNvCxnSpPr>
          <p:nvPr/>
        </p:nvCxnSpPr>
        <p:spPr>
          <a:xfrm flipV="1">
            <a:off x="4744114" y="3854560"/>
            <a:ext cx="1048261" cy="23490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>
            <a:stCxn id="39" idx="6"/>
          </p:cNvCxnSpPr>
          <p:nvPr/>
        </p:nvCxnSpPr>
        <p:spPr>
          <a:xfrm>
            <a:off x="4744114" y="4089467"/>
            <a:ext cx="1025376" cy="22743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>
            <a:stCxn id="35" idx="3"/>
            <a:endCxn id="39" idx="2"/>
          </p:cNvCxnSpPr>
          <p:nvPr/>
        </p:nvCxnSpPr>
        <p:spPr>
          <a:xfrm>
            <a:off x="3082806" y="3506033"/>
            <a:ext cx="1398864" cy="58343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 rot="1360826">
            <a:off x="3566066" y="3630571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46" name="Elipse 45"/>
          <p:cNvSpPr/>
          <p:nvPr/>
        </p:nvSpPr>
        <p:spPr>
          <a:xfrm>
            <a:off x="4440778" y="516276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7" name="Conector reto 46"/>
          <p:cNvCxnSpPr>
            <a:stCxn id="46" idx="6"/>
          </p:cNvCxnSpPr>
          <p:nvPr/>
        </p:nvCxnSpPr>
        <p:spPr>
          <a:xfrm flipV="1">
            <a:off x="4703222" y="5162764"/>
            <a:ext cx="1034618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 flipV="1">
            <a:off x="4703222" y="4947568"/>
            <a:ext cx="1109324" cy="31698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4703222" y="5264550"/>
            <a:ext cx="997686" cy="1607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de cantos arredondados 49"/>
          <p:cNvSpPr/>
          <p:nvPr/>
        </p:nvSpPr>
        <p:spPr>
          <a:xfrm>
            <a:off x="2734892" y="5550855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1" name="Conector reto 50"/>
          <p:cNvCxnSpPr/>
          <p:nvPr/>
        </p:nvCxnSpPr>
        <p:spPr>
          <a:xfrm flipV="1">
            <a:off x="3062946" y="5264550"/>
            <a:ext cx="1377831" cy="40714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 rot="20581373">
            <a:off x="3464029" y="5100100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54" name="Elipse 53"/>
          <p:cNvSpPr/>
          <p:nvPr/>
        </p:nvSpPr>
        <p:spPr>
          <a:xfrm>
            <a:off x="4440778" y="5992695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5" name="Conector reto 54"/>
          <p:cNvCxnSpPr>
            <a:stCxn id="54" idx="6"/>
          </p:cNvCxnSpPr>
          <p:nvPr/>
        </p:nvCxnSpPr>
        <p:spPr>
          <a:xfrm>
            <a:off x="4703222" y="6094481"/>
            <a:ext cx="1034618" cy="53472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>
            <a:stCxn id="54" idx="6"/>
          </p:cNvCxnSpPr>
          <p:nvPr/>
        </p:nvCxnSpPr>
        <p:spPr>
          <a:xfrm flipV="1">
            <a:off x="4703222" y="5992695"/>
            <a:ext cx="1109324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4731525" y="6094480"/>
            <a:ext cx="1006315" cy="2673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>
            <a:off x="3062946" y="5671691"/>
            <a:ext cx="1377831" cy="3053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/>
          <p:cNvSpPr txBox="1"/>
          <p:nvPr/>
        </p:nvSpPr>
        <p:spPr>
          <a:xfrm rot="881750">
            <a:off x="3341805" y="5771763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64" name="Elipse 63"/>
          <p:cNvSpPr/>
          <p:nvPr/>
        </p:nvSpPr>
        <p:spPr>
          <a:xfrm>
            <a:off x="461761" y="3401960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8" name="Conector reto 67"/>
          <p:cNvCxnSpPr>
            <a:endCxn id="35" idx="1"/>
          </p:cNvCxnSpPr>
          <p:nvPr/>
        </p:nvCxnSpPr>
        <p:spPr>
          <a:xfrm flipV="1">
            <a:off x="724205" y="3506033"/>
            <a:ext cx="2030546" cy="1539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>
            <a:endCxn id="13" idx="1"/>
          </p:cNvCxnSpPr>
          <p:nvPr/>
        </p:nvCxnSpPr>
        <p:spPr>
          <a:xfrm flipV="1">
            <a:off x="724205" y="1287315"/>
            <a:ext cx="2038960" cy="22341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>
            <a:stCxn id="64" idx="6"/>
            <a:endCxn id="50" idx="1"/>
          </p:cNvCxnSpPr>
          <p:nvPr/>
        </p:nvCxnSpPr>
        <p:spPr>
          <a:xfrm>
            <a:off x="724205" y="3503746"/>
            <a:ext cx="2010687" cy="214889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70"/>
          <p:cNvSpPr txBox="1"/>
          <p:nvPr/>
        </p:nvSpPr>
        <p:spPr>
          <a:xfrm rot="18731435">
            <a:off x="929873" y="1917896"/>
            <a:ext cx="1750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Bom</a:t>
            </a:r>
          </a:p>
        </p:txBody>
      </p:sp>
      <p:sp>
        <p:nvSpPr>
          <p:cNvPr id="72" name="CaixaDeTexto 71"/>
          <p:cNvSpPr txBox="1"/>
          <p:nvPr/>
        </p:nvSpPr>
        <p:spPr>
          <a:xfrm rot="2880121">
            <a:off x="1167463" y="4511208"/>
            <a:ext cx="1687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Ruim</a:t>
            </a:r>
          </a:p>
        </p:txBody>
      </p:sp>
      <p:sp>
        <p:nvSpPr>
          <p:cNvPr id="75" name="CaixaDeTexto 74"/>
          <p:cNvSpPr txBox="1"/>
          <p:nvPr/>
        </p:nvSpPr>
        <p:spPr>
          <a:xfrm>
            <a:off x="1032434" y="3129283"/>
            <a:ext cx="1786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Médio</a:t>
            </a:r>
          </a:p>
        </p:txBody>
      </p:sp>
    </p:spTree>
    <p:extLst>
      <p:ext uri="{BB962C8B-B14F-4D97-AF65-F5344CB8AC3E}">
        <p14:creationId xmlns:p14="http://schemas.microsoft.com/office/powerpoint/2010/main" val="115610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416017"/>
              </p:ext>
            </p:extLst>
          </p:nvPr>
        </p:nvGraphicFramePr>
        <p:xfrm>
          <a:off x="293490" y="295122"/>
          <a:ext cx="8734393" cy="6550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933"/>
                <a:gridCol w="1243145"/>
                <a:gridCol w="1466918"/>
                <a:gridCol w="838083"/>
                <a:gridCol w="1336573"/>
                <a:gridCol w="1020330"/>
                <a:gridCol w="1275411"/>
              </a:tblGrid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?%</a:t>
                      </a:r>
                      <a:endParaRPr lang="pt-BR" sz="18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- 570.000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- </a:t>
                      </a:r>
                      <a:r>
                        <a:rPr lang="pt-BR" sz="1800" u="none" strike="noStrike" dirty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      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      </a:t>
                      </a:r>
                      <a:r>
                        <a:rPr lang="pt-BR" sz="1800" u="none" strike="noStrike" dirty="0">
                          <a:effectLst/>
                        </a:rPr>
                        <a:t>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2393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Elipse 8"/>
          <p:cNvSpPr/>
          <p:nvPr/>
        </p:nvSpPr>
        <p:spPr>
          <a:xfrm>
            <a:off x="4469081" y="56160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>
            <a:stCxn id="9" idx="6"/>
          </p:cNvCxnSpPr>
          <p:nvPr/>
        </p:nvCxnSpPr>
        <p:spPr>
          <a:xfrm flipV="1">
            <a:off x="4731525" y="486978"/>
            <a:ext cx="1081021" cy="17641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4731525" y="663389"/>
            <a:ext cx="969383" cy="835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9" idx="6"/>
          </p:cNvCxnSpPr>
          <p:nvPr/>
        </p:nvCxnSpPr>
        <p:spPr>
          <a:xfrm>
            <a:off x="4731525" y="663390"/>
            <a:ext cx="1060850" cy="3418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/>
          <p:cNvSpPr/>
          <p:nvPr/>
        </p:nvSpPr>
        <p:spPr>
          <a:xfrm>
            <a:off x="2763165" y="1185529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/>
          <p:cNvCxnSpPr>
            <a:stCxn id="13" idx="3"/>
            <a:endCxn id="9" idx="2"/>
          </p:cNvCxnSpPr>
          <p:nvPr/>
        </p:nvCxnSpPr>
        <p:spPr>
          <a:xfrm flipV="1">
            <a:off x="3091220" y="663390"/>
            <a:ext cx="1377861" cy="6239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 rot="20179988">
            <a:off x="3408535" y="530435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21" name="Elipse 20"/>
          <p:cNvSpPr/>
          <p:nvPr/>
        </p:nvSpPr>
        <p:spPr>
          <a:xfrm>
            <a:off x="4514500" y="1695108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reto 21"/>
          <p:cNvCxnSpPr>
            <a:stCxn id="21" idx="6"/>
          </p:cNvCxnSpPr>
          <p:nvPr/>
        </p:nvCxnSpPr>
        <p:spPr>
          <a:xfrm flipV="1">
            <a:off x="4776944" y="1593323"/>
            <a:ext cx="1035602" cy="20357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>
            <a:stCxn id="21" idx="6"/>
          </p:cNvCxnSpPr>
          <p:nvPr/>
        </p:nvCxnSpPr>
        <p:spPr>
          <a:xfrm>
            <a:off x="4776944" y="1796894"/>
            <a:ext cx="923964" cy="9418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>
            <a:stCxn id="21" idx="6"/>
          </p:cNvCxnSpPr>
          <p:nvPr/>
        </p:nvCxnSpPr>
        <p:spPr>
          <a:xfrm>
            <a:off x="4776944" y="1796894"/>
            <a:ext cx="975410" cy="3169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13" idx="3"/>
            <a:endCxn id="21" idx="2"/>
          </p:cNvCxnSpPr>
          <p:nvPr/>
        </p:nvCxnSpPr>
        <p:spPr>
          <a:xfrm>
            <a:off x="3091220" y="1287315"/>
            <a:ext cx="1423280" cy="50957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 rot="1207776">
            <a:off x="3482564" y="1303699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31" name="Elipse 30"/>
          <p:cNvSpPr/>
          <p:nvPr/>
        </p:nvSpPr>
        <p:spPr>
          <a:xfrm>
            <a:off x="4469081" y="289467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reto 31"/>
          <p:cNvCxnSpPr>
            <a:stCxn id="31" idx="6"/>
          </p:cNvCxnSpPr>
          <p:nvPr/>
        </p:nvCxnSpPr>
        <p:spPr>
          <a:xfrm flipV="1">
            <a:off x="4731525" y="2978851"/>
            <a:ext cx="1012924" cy="1760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>
            <a:stCxn id="31" idx="6"/>
          </p:cNvCxnSpPr>
          <p:nvPr/>
        </p:nvCxnSpPr>
        <p:spPr>
          <a:xfrm flipV="1">
            <a:off x="4731525" y="2681268"/>
            <a:ext cx="1081021" cy="3151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31" idx="6"/>
          </p:cNvCxnSpPr>
          <p:nvPr/>
        </p:nvCxnSpPr>
        <p:spPr>
          <a:xfrm>
            <a:off x="4731525" y="2996460"/>
            <a:ext cx="1042384" cy="25674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2754751" y="3404247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6" name="Conector reto 35"/>
          <p:cNvCxnSpPr>
            <a:stCxn id="35" idx="3"/>
            <a:endCxn id="31" idx="2"/>
          </p:cNvCxnSpPr>
          <p:nvPr/>
        </p:nvCxnSpPr>
        <p:spPr>
          <a:xfrm flipV="1">
            <a:off x="3082806" y="2996460"/>
            <a:ext cx="1386275" cy="50957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 rot="20519045">
            <a:off x="3325310" y="2915027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39" name="Elipse 38"/>
          <p:cNvSpPr/>
          <p:nvPr/>
        </p:nvSpPr>
        <p:spPr>
          <a:xfrm>
            <a:off x="4481670" y="3987681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Conector reto 39"/>
          <p:cNvCxnSpPr>
            <a:stCxn id="39" idx="6"/>
          </p:cNvCxnSpPr>
          <p:nvPr/>
        </p:nvCxnSpPr>
        <p:spPr>
          <a:xfrm>
            <a:off x="4744114" y="4089467"/>
            <a:ext cx="956794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39" idx="6"/>
          </p:cNvCxnSpPr>
          <p:nvPr/>
        </p:nvCxnSpPr>
        <p:spPr>
          <a:xfrm flipV="1">
            <a:off x="4744114" y="3854560"/>
            <a:ext cx="1048261" cy="23490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>
            <a:stCxn id="39" idx="6"/>
          </p:cNvCxnSpPr>
          <p:nvPr/>
        </p:nvCxnSpPr>
        <p:spPr>
          <a:xfrm>
            <a:off x="4744114" y="4089467"/>
            <a:ext cx="1025376" cy="22743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>
            <a:stCxn id="35" idx="3"/>
            <a:endCxn id="39" idx="2"/>
          </p:cNvCxnSpPr>
          <p:nvPr/>
        </p:nvCxnSpPr>
        <p:spPr>
          <a:xfrm>
            <a:off x="3082806" y="3506033"/>
            <a:ext cx="1398864" cy="58343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 rot="1360826">
            <a:off x="3566066" y="3630571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46" name="Elipse 45"/>
          <p:cNvSpPr/>
          <p:nvPr/>
        </p:nvSpPr>
        <p:spPr>
          <a:xfrm>
            <a:off x="4440778" y="516276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7" name="Conector reto 46"/>
          <p:cNvCxnSpPr>
            <a:stCxn id="46" idx="6"/>
          </p:cNvCxnSpPr>
          <p:nvPr/>
        </p:nvCxnSpPr>
        <p:spPr>
          <a:xfrm flipV="1">
            <a:off x="4703222" y="5162764"/>
            <a:ext cx="1034618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 flipV="1">
            <a:off x="4703222" y="4947568"/>
            <a:ext cx="1109324" cy="31698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4703222" y="5264550"/>
            <a:ext cx="997686" cy="1607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de cantos arredondados 49"/>
          <p:cNvSpPr/>
          <p:nvPr/>
        </p:nvSpPr>
        <p:spPr>
          <a:xfrm>
            <a:off x="2734892" y="5550855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1" name="Conector reto 50"/>
          <p:cNvCxnSpPr/>
          <p:nvPr/>
        </p:nvCxnSpPr>
        <p:spPr>
          <a:xfrm flipV="1">
            <a:off x="3062946" y="5264550"/>
            <a:ext cx="1377831" cy="40714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 rot="20581373">
            <a:off x="3464029" y="5100100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54" name="Elipse 53"/>
          <p:cNvSpPr/>
          <p:nvPr/>
        </p:nvSpPr>
        <p:spPr>
          <a:xfrm>
            <a:off x="4440778" y="5992695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5" name="Conector reto 54"/>
          <p:cNvCxnSpPr>
            <a:stCxn id="54" idx="6"/>
          </p:cNvCxnSpPr>
          <p:nvPr/>
        </p:nvCxnSpPr>
        <p:spPr>
          <a:xfrm>
            <a:off x="4703222" y="6094481"/>
            <a:ext cx="1034618" cy="53472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>
            <a:stCxn id="54" idx="6"/>
          </p:cNvCxnSpPr>
          <p:nvPr/>
        </p:nvCxnSpPr>
        <p:spPr>
          <a:xfrm flipV="1">
            <a:off x="4703222" y="5992695"/>
            <a:ext cx="1109324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4731525" y="6094480"/>
            <a:ext cx="1006315" cy="2673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>
            <a:off x="3062946" y="5671691"/>
            <a:ext cx="1377831" cy="3053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/>
          <p:cNvSpPr txBox="1"/>
          <p:nvPr/>
        </p:nvSpPr>
        <p:spPr>
          <a:xfrm rot="881750">
            <a:off x="3341805" y="5771763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64" name="Elipse 63"/>
          <p:cNvSpPr/>
          <p:nvPr/>
        </p:nvSpPr>
        <p:spPr>
          <a:xfrm>
            <a:off x="461761" y="3401960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8" name="Conector reto 67"/>
          <p:cNvCxnSpPr>
            <a:endCxn id="35" idx="1"/>
          </p:cNvCxnSpPr>
          <p:nvPr/>
        </p:nvCxnSpPr>
        <p:spPr>
          <a:xfrm flipV="1">
            <a:off x="724205" y="3506033"/>
            <a:ext cx="2030546" cy="1539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>
            <a:endCxn id="13" idx="1"/>
          </p:cNvCxnSpPr>
          <p:nvPr/>
        </p:nvCxnSpPr>
        <p:spPr>
          <a:xfrm flipV="1">
            <a:off x="724205" y="1287315"/>
            <a:ext cx="2038960" cy="22341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>
            <a:stCxn id="64" idx="6"/>
            <a:endCxn id="50" idx="1"/>
          </p:cNvCxnSpPr>
          <p:nvPr/>
        </p:nvCxnSpPr>
        <p:spPr>
          <a:xfrm>
            <a:off x="724205" y="3503746"/>
            <a:ext cx="2010687" cy="214889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70"/>
          <p:cNvSpPr txBox="1"/>
          <p:nvPr/>
        </p:nvSpPr>
        <p:spPr>
          <a:xfrm rot="18731435">
            <a:off x="929873" y="1917896"/>
            <a:ext cx="1750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Bom</a:t>
            </a:r>
          </a:p>
        </p:txBody>
      </p:sp>
      <p:sp>
        <p:nvSpPr>
          <p:cNvPr id="72" name="CaixaDeTexto 71"/>
          <p:cNvSpPr txBox="1"/>
          <p:nvPr/>
        </p:nvSpPr>
        <p:spPr>
          <a:xfrm rot="2880121">
            <a:off x="1167463" y="4511208"/>
            <a:ext cx="1687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Ruim</a:t>
            </a:r>
          </a:p>
        </p:txBody>
      </p:sp>
      <p:sp>
        <p:nvSpPr>
          <p:cNvPr id="75" name="CaixaDeTexto 74"/>
          <p:cNvSpPr txBox="1"/>
          <p:nvPr/>
        </p:nvSpPr>
        <p:spPr>
          <a:xfrm>
            <a:off x="1032434" y="3129283"/>
            <a:ext cx="1786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Médio</a:t>
            </a:r>
          </a:p>
        </p:txBody>
      </p:sp>
    </p:spTree>
    <p:extLst>
      <p:ext uri="{BB962C8B-B14F-4D97-AF65-F5344CB8AC3E}">
        <p14:creationId xmlns:p14="http://schemas.microsoft.com/office/powerpoint/2010/main" val="275225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956817"/>
              </p:ext>
            </p:extLst>
          </p:nvPr>
        </p:nvGraphicFramePr>
        <p:xfrm>
          <a:off x="43543" y="3902139"/>
          <a:ext cx="4470402" cy="2163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4006"/>
                <a:gridCol w="799100"/>
                <a:gridCol w="871744"/>
                <a:gridCol w="726454"/>
                <a:gridCol w="799098"/>
              </a:tblGrid>
              <a:tr h="27171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Resultados Previstos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Resultados Reais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Total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Bom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Médio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Ruim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25%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45%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30%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Bom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pt-B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Médio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Ruim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TOTAL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70726" y="2789622"/>
            <a:ext cx="8873274" cy="476982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/>
              <a:t>Qual a probabilidade de ocorrer simultaneamente uma previsão e um resultado real</a:t>
            </a:r>
            <a:r>
              <a:rPr lang="pt-BR" sz="2000" dirty="0" smtClean="0"/>
              <a:t>?</a:t>
            </a:r>
            <a:endParaRPr lang="pt-BR" sz="2000" dirty="0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41134"/>
              </p:ext>
            </p:extLst>
          </p:nvPr>
        </p:nvGraphicFramePr>
        <p:xfrm>
          <a:off x="227184" y="221193"/>
          <a:ext cx="4083559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039"/>
                <a:gridCol w="1019191"/>
                <a:gridCol w="951246"/>
                <a:gridCol w="1155083"/>
              </a:tblGrid>
              <a:tr h="612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Cultura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(lucros) possíveis (R$)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2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Bom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Médio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Ruim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760.000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280.000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- 570.000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- 200.000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26731"/>
              </p:ext>
            </p:extLst>
          </p:nvPr>
        </p:nvGraphicFramePr>
        <p:xfrm>
          <a:off x="4847768" y="210251"/>
          <a:ext cx="393337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699"/>
                <a:gridCol w="892784"/>
                <a:gridCol w="892784"/>
                <a:gridCol w="824107"/>
              </a:tblGrid>
              <a:tr h="306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Previstos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Resultados Reais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64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Bom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Bom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0,72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0,85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0,07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0,68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TOTAL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48771" y="2278561"/>
            <a:ext cx="6975329" cy="243028"/>
          </a:xfrm>
        </p:spPr>
        <p:txBody>
          <a:bodyPr>
            <a:noAutofit/>
          </a:bodyPr>
          <a:lstStyle/>
          <a:p>
            <a:pPr lvl="0"/>
            <a:r>
              <a:rPr lang="pt-BR" sz="2000" dirty="0"/>
              <a:t>Custo da consulta é de R$ 20.000.</a:t>
            </a:r>
          </a:p>
        </p:txBody>
      </p:sp>
    </p:spTree>
    <p:extLst>
      <p:ext uri="{BB962C8B-B14F-4D97-AF65-F5344CB8AC3E}">
        <p14:creationId xmlns:p14="http://schemas.microsoft.com/office/powerpoint/2010/main" val="86982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310043"/>
              </p:ext>
            </p:extLst>
          </p:nvPr>
        </p:nvGraphicFramePr>
        <p:xfrm>
          <a:off x="43543" y="3902139"/>
          <a:ext cx="4470402" cy="2163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4006"/>
                <a:gridCol w="799100"/>
                <a:gridCol w="871744"/>
                <a:gridCol w="726454"/>
                <a:gridCol w="799098"/>
              </a:tblGrid>
              <a:tr h="27171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Resultados Previstos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Resultados Reais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Total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Bom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Médio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Ruim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25%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45%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30%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Bom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18,0%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3,6%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2,7%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24,30%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Médio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4,5%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38,3%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6,9%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49,65%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Ruim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2,5%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3,2%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20,4%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26,05%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TOTAL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25,0%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45,0%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30,0%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100,0%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</a:tbl>
          </a:graphicData>
        </a:graphic>
      </p:graphicFrame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70726" y="2789622"/>
            <a:ext cx="8873274" cy="476982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/>
              <a:t>Qual a probabilidade de ocorrer simultaneamente uma previsão e um resultado real</a:t>
            </a:r>
            <a:r>
              <a:rPr lang="pt-BR" sz="2000" dirty="0" smtClean="0"/>
              <a:t>?</a:t>
            </a:r>
            <a:endParaRPr lang="pt-BR" sz="2000" dirty="0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41134"/>
              </p:ext>
            </p:extLst>
          </p:nvPr>
        </p:nvGraphicFramePr>
        <p:xfrm>
          <a:off x="227184" y="221193"/>
          <a:ext cx="4083559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039"/>
                <a:gridCol w="1019191"/>
                <a:gridCol w="951246"/>
                <a:gridCol w="1155083"/>
              </a:tblGrid>
              <a:tr h="612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Cultura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(lucros) possíveis (R$)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2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Bom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Médio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Ruim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760.000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280.000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- 570.000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- 200.000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26731"/>
              </p:ext>
            </p:extLst>
          </p:nvPr>
        </p:nvGraphicFramePr>
        <p:xfrm>
          <a:off x="4847768" y="210251"/>
          <a:ext cx="393337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699"/>
                <a:gridCol w="892784"/>
                <a:gridCol w="892784"/>
                <a:gridCol w="824107"/>
              </a:tblGrid>
              <a:tr h="306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Previstos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Resultados Reais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64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Bom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Bom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0,72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0,85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0,07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0,68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TOTAL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48771" y="2278561"/>
            <a:ext cx="6975329" cy="243028"/>
          </a:xfrm>
        </p:spPr>
        <p:txBody>
          <a:bodyPr>
            <a:noAutofit/>
          </a:bodyPr>
          <a:lstStyle/>
          <a:p>
            <a:pPr lvl="0"/>
            <a:r>
              <a:rPr lang="pt-BR" sz="2000" dirty="0"/>
              <a:t>Custo da consulta é de R$ 20.000.</a:t>
            </a:r>
          </a:p>
        </p:txBody>
      </p:sp>
    </p:spTree>
    <p:extLst>
      <p:ext uri="{BB962C8B-B14F-4D97-AF65-F5344CB8AC3E}">
        <p14:creationId xmlns:p14="http://schemas.microsoft.com/office/powerpoint/2010/main" val="195524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310043"/>
              </p:ext>
            </p:extLst>
          </p:nvPr>
        </p:nvGraphicFramePr>
        <p:xfrm>
          <a:off x="43543" y="3902139"/>
          <a:ext cx="4470402" cy="2163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4006"/>
                <a:gridCol w="799100"/>
                <a:gridCol w="871744"/>
                <a:gridCol w="726454"/>
                <a:gridCol w="799098"/>
              </a:tblGrid>
              <a:tr h="27171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Resultados Previstos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Resultados Reais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Total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Bom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Médio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Ruim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25%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45%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30%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Bom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18,0%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3,6%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2,7%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24,30%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Médio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4,5%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38,3%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6,9%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49,65%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Ruim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2,5%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3,2%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20,4%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26,05%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TOTAL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25,0%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45,0%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30,0%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100,0%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59660"/>
              </p:ext>
            </p:extLst>
          </p:nvPr>
        </p:nvGraphicFramePr>
        <p:xfrm>
          <a:off x="4775200" y="3922483"/>
          <a:ext cx="4034971" cy="1854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1739"/>
                <a:gridCol w="813841"/>
                <a:gridCol w="961811"/>
                <a:gridCol w="927580"/>
              </a:tblGrid>
              <a:tr h="27171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Resultados Previstos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Resultados Reais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Bom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Médio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Ruim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25%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45%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30%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Bom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pt-B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Médio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Ruim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</a:tbl>
          </a:graphicData>
        </a:graphic>
      </p:graphicFrame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70726" y="2789622"/>
            <a:ext cx="8873274" cy="476982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/>
              <a:t>Qual a probabilidade de ocorrer simultaneamente uma previsão e um resultado real?</a:t>
            </a:r>
          </a:p>
          <a:p>
            <a:r>
              <a:rPr lang="pt-BR" sz="2000" dirty="0"/>
              <a:t>Qual a probabilidade de ocorrer cada um dos climas </a:t>
            </a:r>
            <a:r>
              <a:rPr lang="pt-BR" sz="2000" b="1" u="sng" dirty="0"/>
              <a:t>para dada </a:t>
            </a:r>
            <a:r>
              <a:rPr lang="pt-BR" sz="2000" dirty="0"/>
              <a:t>previsão?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41134"/>
              </p:ext>
            </p:extLst>
          </p:nvPr>
        </p:nvGraphicFramePr>
        <p:xfrm>
          <a:off x="227184" y="221193"/>
          <a:ext cx="4083559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039"/>
                <a:gridCol w="1019191"/>
                <a:gridCol w="951246"/>
                <a:gridCol w="1155083"/>
              </a:tblGrid>
              <a:tr h="612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Cultura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(lucros) possíveis (R$)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2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Bom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Médio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Ruim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760.000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280.000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- 570.000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- 200.000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26731"/>
              </p:ext>
            </p:extLst>
          </p:nvPr>
        </p:nvGraphicFramePr>
        <p:xfrm>
          <a:off x="4847768" y="210251"/>
          <a:ext cx="393337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699"/>
                <a:gridCol w="892784"/>
                <a:gridCol w="892784"/>
                <a:gridCol w="824107"/>
              </a:tblGrid>
              <a:tr h="306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Previstos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Resultados Reais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64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Bom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Bom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0,72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0,85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0,07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0,68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TOTAL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48771" y="2278561"/>
            <a:ext cx="6975329" cy="243028"/>
          </a:xfrm>
        </p:spPr>
        <p:txBody>
          <a:bodyPr>
            <a:noAutofit/>
          </a:bodyPr>
          <a:lstStyle/>
          <a:p>
            <a:pPr lvl="0"/>
            <a:r>
              <a:rPr lang="pt-BR" sz="2000" dirty="0"/>
              <a:t>Custo da consulta é de R$ 20.000.</a:t>
            </a:r>
          </a:p>
        </p:txBody>
      </p:sp>
      <p:sp>
        <p:nvSpPr>
          <p:cNvPr id="10" name="Elipse 9"/>
          <p:cNvSpPr/>
          <p:nvPr/>
        </p:nvSpPr>
        <p:spPr>
          <a:xfrm>
            <a:off x="1317678" y="4819970"/>
            <a:ext cx="3183072" cy="32204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>
              <a:solidFill>
                <a:srgbClr val="FF0000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1317678" y="5142015"/>
            <a:ext cx="3183072" cy="3206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>
              <a:solidFill>
                <a:srgbClr val="FF0000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1317678" y="5412940"/>
            <a:ext cx="3183072" cy="3584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43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310043"/>
              </p:ext>
            </p:extLst>
          </p:nvPr>
        </p:nvGraphicFramePr>
        <p:xfrm>
          <a:off x="43543" y="3902139"/>
          <a:ext cx="4470402" cy="2163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4006"/>
                <a:gridCol w="799100"/>
                <a:gridCol w="871744"/>
                <a:gridCol w="726454"/>
                <a:gridCol w="799098"/>
              </a:tblGrid>
              <a:tr h="27171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Resultados Previstos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Resultados Reais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Total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Bom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Médio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Ruim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25%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45%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30%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Bom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18,0%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3,6%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2,7%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24,30%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Médio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4,5%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38,3%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6,9%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49,65%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Ruim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2,5%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3,2%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20,4%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26,05%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TOTAL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25,0%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45,0%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30,0%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100,0%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291633"/>
              </p:ext>
            </p:extLst>
          </p:nvPr>
        </p:nvGraphicFramePr>
        <p:xfrm>
          <a:off x="4775200" y="3922483"/>
          <a:ext cx="4034971" cy="1854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1739"/>
                <a:gridCol w="813841"/>
                <a:gridCol w="961811"/>
                <a:gridCol w="927580"/>
              </a:tblGrid>
              <a:tr h="27171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Resultados Previstos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Resultados Reais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Bom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Médio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Ruim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25%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45%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30%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Bom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74,07%</a:t>
                      </a: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14,81%</a:t>
                      </a: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11,11%</a:t>
                      </a: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Médio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9,06%</a:t>
                      </a: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77,04%</a:t>
                      </a: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13,90%</a:t>
                      </a: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Ruim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9,60%</a:t>
                      </a: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12,09%</a:t>
                      </a: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78,31%</a:t>
                      </a:r>
                    </a:p>
                  </a:txBody>
                  <a:tcPr marL="5715" marR="5715" marT="4286" marB="0" anchor="b"/>
                </a:tc>
              </a:tr>
            </a:tbl>
          </a:graphicData>
        </a:graphic>
      </p:graphicFrame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70726" y="2789622"/>
            <a:ext cx="8873274" cy="476982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/>
              <a:t>Qual a probabilidade de ocorrer simultaneamente uma previsão e um resultado real?</a:t>
            </a:r>
          </a:p>
          <a:p>
            <a:r>
              <a:rPr lang="pt-BR" sz="2000" dirty="0"/>
              <a:t>Qual a probabilidade de ocorrer cada um dos climas </a:t>
            </a:r>
            <a:r>
              <a:rPr lang="pt-BR" sz="2000" b="1" u="sng" dirty="0"/>
              <a:t>para dada </a:t>
            </a:r>
            <a:r>
              <a:rPr lang="pt-BR" sz="2000" dirty="0"/>
              <a:t>previsão?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41134"/>
              </p:ext>
            </p:extLst>
          </p:nvPr>
        </p:nvGraphicFramePr>
        <p:xfrm>
          <a:off x="227184" y="221193"/>
          <a:ext cx="4083559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039"/>
                <a:gridCol w="1019191"/>
                <a:gridCol w="951246"/>
                <a:gridCol w="1155083"/>
              </a:tblGrid>
              <a:tr h="612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Cultura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(lucros) possíveis (R$)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2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Bom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Médio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Ruim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760.000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280.000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- 570.000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- 200.000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26731"/>
              </p:ext>
            </p:extLst>
          </p:nvPr>
        </p:nvGraphicFramePr>
        <p:xfrm>
          <a:off x="4847768" y="210251"/>
          <a:ext cx="393337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699"/>
                <a:gridCol w="892784"/>
                <a:gridCol w="892784"/>
                <a:gridCol w="824107"/>
              </a:tblGrid>
              <a:tr h="306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Previstos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Resultados Reais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64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Bom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Bom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0,72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0,85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0,07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0,68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TOTAL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48771" y="2278561"/>
            <a:ext cx="6975329" cy="243028"/>
          </a:xfrm>
        </p:spPr>
        <p:txBody>
          <a:bodyPr>
            <a:noAutofit/>
          </a:bodyPr>
          <a:lstStyle/>
          <a:p>
            <a:pPr lvl="0"/>
            <a:r>
              <a:rPr lang="pt-BR" sz="2000" dirty="0"/>
              <a:t>Custo da consulta é de R$ 20.000.</a:t>
            </a:r>
          </a:p>
        </p:txBody>
      </p:sp>
    </p:spTree>
    <p:extLst>
      <p:ext uri="{BB962C8B-B14F-4D97-AF65-F5344CB8AC3E}">
        <p14:creationId xmlns:p14="http://schemas.microsoft.com/office/powerpoint/2010/main" val="253049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416017"/>
              </p:ext>
            </p:extLst>
          </p:nvPr>
        </p:nvGraphicFramePr>
        <p:xfrm>
          <a:off x="293490" y="295122"/>
          <a:ext cx="8734393" cy="6550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933"/>
                <a:gridCol w="1243145"/>
                <a:gridCol w="1466918"/>
                <a:gridCol w="838083"/>
                <a:gridCol w="1336573"/>
                <a:gridCol w="1020330"/>
                <a:gridCol w="1275411"/>
              </a:tblGrid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?%</a:t>
                      </a:r>
                      <a:endParaRPr lang="pt-BR" sz="18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- 570.000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- </a:t>
                      </a:r>
                      <a:r>
                        <a:rPr lang="pt-BR" sz="1800" u="none" strike="noStrike" dirty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      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      </a:t>
                      </a:r>
                      <a:r>
                        <a:rPr lang="pt-BR" sz="1800" u="none" strike="noStrike" dirty="0">
                          <a:effectLst/>
                        </a:rPr>
                        <a:t>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2393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Elipse 8"/>
          <p:cNvSpPr/>
          <p:nvPr/>
        </p:nvSpPr>
        <p:spPr>
          <a:xfrm>
            <a:off x="4469081" y="56160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>
            <a:stCxn id="9" idx="6"/>
          </p:cNvCxnSpPr>
          <p:nvPr/>
        </p:nvCxnSpPr>
        <p:spPr>
          <a:xfrm flipV="1">
            <a:off x="4731525" y="486978"/>
            <a:ext cx="1081021" cy="17641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4731525" y="663389"/>
            <a:ext cx="969383" cy="835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9" idx="6"/>
          </p:cNvCxnSpPr>
          <p:nvPr/>
        </p:nvCxnSpPr>
        <p:spPr>
          <a:xfrm>
            <a:off x="4731525" y="663390"/>
            <a:ext cx="1060850" cy="3418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/>
          <p:cNvSpPr/>
          <p:nvPr/>
        </p:nvSpPr>
        <p:spPr>
          <a:xfrm>
            <a:off x="2763165" y="1185529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/>
          <p:cNvCxnSpPr>
            <a:stCxn id="13" idx="3"/>
            <a:endCxn id="9" idx="2"/>
          </p:cNvCxnSpPr>
          <p:nvPr/>
        </p:nvCxnSpPr>
        <p:spPr>
          <a:xfrm flipV="1">
            <a:off x="3091220" y="663390"/>
            <a:ext cx="1377861" cy="6239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 rot="20179988">
            <a:off x="3408535" y="530435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21" name="Elipse 20"/>
          <p:cNvSpPr/>
          <p:nvPr/>
        </p:nvSpPr>
        <p:spPr>
          <a:xfrm>
            <a:off x="4514500" y="1695108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reto 21"/>
          <p:cNvCxnSpPr>
            <a:stCxn id="21" idx="6"/>
          </p:cNvCxnSpPr>
          <p:nvPr/>
        </p:nvCxnSpPr>
        <p:spPr>
          <a:xfrm flipV="1">
            <a:off x="4776944" y="1593323"/>
            <a:ext cx="1035602" cy="20357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>
            <a:stCxn id="21" idx="6"/>
          </p:cNvCxnSpPr>
          <p:nvPr/>
        </p:nvCxnSpPr>
        <p:spPr>
          <a:xfrm>
            <a:off x="4776944" y="1796894"/>
            <a:ext cx="923964" cy="9418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>
            <a:stCxn id="21" idx="6"/>
          </p:cNvCxnSpPr>
          <p:nvPr/>
        </p:nvCxnSpPr>
        <p:spPr>
          <a:xfrm>
            <a:off x="4776944" y="1796894"/>
            <a:ext cx="975410" cy="3169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13" idx="3"/>
            <a:endCxn id="21" idx="2"/>
          </p:cNvCxnSpPr>
          <p:nvPr/>
        </p:nvCxnSpPr>
        <p:spPr>
          <a:xfrm>
            <a:off x="3091220" y="1287315"/>
            <a:ext cx="1423280" cy="50957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 rot="1207776">
            <a:off x="3482564" y="1303699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31" name="Elipse 30"/>
          <p:cNvSpPr/>
          <p:nvPr/>
        </p:nvSpPr>
        <p:spPr>
          <a:xfrm>
            <a:off x="4469081" y="289467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reto 31"/>
          <p:cNvCxnSpPr>
            <a:stCxn id="31" idx="6"/>
          </p:cNvCxnSpPr>
          <p:nvPr/>
        </p:nvCxnSpPr>
        <p:spPr>
          <a:xfrm flipV="1">
            <a:off x="4731525" y="2978851"/>
            <a:ext cx="1012924" cy="1760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>
            <a:stCxn id="31" idx="6"/>
          </p:cNvCxnSpPr>
          <p:nvPr/>
        </p:nvCxnSpPr>
        <p:spPr>
          <a:xfrm flipV="1">
            <a:off x="4731525" y="2681268"/>
            <a:ext cx="1081021" cy="3151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31" idx="6"/>
          </p:cNvCxnSpPr>
          <p:nvPr/>
        </p:nvCxnSpPr>
        <p:spPr>
          <a:xfrm>
            <a:off x="4731525" y="2996460"/>
            <a:ext cx="1042384" cy="25674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2754751" y="3404247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6" name="Conector reto 35"/>
          <p:cNvCxnSpPr>
            <a:stCxn id="35" idx="3"/>
            <a:endCxn id="31" idx="2"/>
          </p:cNvCxnSpPr>
          <p:nvPr/>
        </p:nvCxnSpPr>
        <p:spPr>
          <a:xfrm flipV="1">
            <a:off x="3082806" y="2996460"/>
            <a:ext cx="1386275" cy="50957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 rot="20519045">
            <a:off x="3325310" y="2915027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39" name="Elipse 38"/>
          <p:cNvSpPr/>
          <p:nvPr/>
        </p:nvSpPr>
        <p:spPr>
          <a:xfrm>
            <a:off x="4481670" y="3987681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Conector reto 39"/>
          <p:cNvCxnSpPr>
            <a:stCxn id="39" idx="6"/>
          </p:cNvCxnSpPr>
          <p:nvPr/>
        </p:nvCxnSpPr>
        <p:spPr>
          <a:xfrm>
            <a:off x="4744114" y="4089467"/>
            <a:ext cx="956794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39" idx="6"/>
          </p:cNvCxnSpPr>
          <p:nvPr/>
        </p:nvCxnSpPr>
        <p:spPr>
          <a:xfrm flipV="1">
            <a:off x="4744114" y="3854560"/>
            <a:ext cx="1048261" cy="23490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>
            <a:stCxn id="39" idx="6"/>
          </p:cNvCxnSpPr>
          <p:nvPr/>
        </p:nvCxnSpPr>
        <p:spPr>
          <a:xfrm>
            <a:off x="4744114" y="4089467"/>
            <a:ext cx="1025376" cy="22743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>
            <a:stCxn id="35" idx="3"/>
            <a:endCxn id="39" idx="2"/>
          </p:cNvCxnSpPr>
          <p:nvPr/>
        </p:nvCxnSpPr>
        <p:spPr>
          <a:xfrm>
            <a:off x="3082806" y="3506033"/>
            <a:ext cx="1398864" cy="58343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 rot="1360826">
            <a:off x="3566066" y="3630571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46" name="Elipse 45"/>
          <p:cNvSpPr/>
          <p:nvPr/>
        </p:nvSpPr>
        <p:spPr>
          <a:xfrm>
            <a:off x="4440778" y="516276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7" name="Conector reto 46"/>
          <p:cNvCxnSpPr>
            <a:stCxn id="46" idx="6"/>
          </p:cNvCxnSpPr>
          <p:nvPr/>
        </p:nvCxnSpPr>
        <p:spPr>
          <a:xfrm flipV="1">
            <a:off x="4703222" y="5162764"/>
            <a:ext cx="1034618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 flipV="1">
            <a:off x="4703222" y="4947568"/>
            <a:ext cx="1109324" cy="31698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4703222" y="5264550"/>
            <a:ext cx="997686" cy="1607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de cantos arredondados 49"/>
          <p:cNvSpPr/>
          <p:nvPr/>
        </p:nvSpPr>
        <p:spPr>
          <a:xfrm>
            <a:off x="2734892" y="5550855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1" name="Conector reto 50"/>
          <p:cNvCxnSpPr/>
          <p:nvPr/>
        </p:nvCxnSpPr>
        <p:spPr>
          <a:xfrm flipV="1">
            <a:off x="3062946" y="5264550"/>
            <a:ext cx="1377831" cy="40714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 rot="20581373">
            <a:off x="3464029" y="5100100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54" name="Elipse 53"/>
          <p:cNvSpPr/>
          <p:nvPr/>
        </p:nvSpPr>
        <p:spPr>
          <a:xfrm>
            <a:off x="4440778" y="5992695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5" name="Conector reto 54"/>
          <p:cNvCxnSpPr>
            <a:stCxn id="54" idx="6"/>
          </p:cNvCxnSpPr>
          <p:nvPr/>
        </p:nvCxnSpPr>
        <p:spPr>
          <a:xfrm>
            <a:off x="4703222" y="6094481"/>
            <a:ext cx="1034618" cy="53472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>
            <a:stCxn id="54" idx="6"/>
          </p:cNvCxnSpPr>
          <p:nvPr/>
        </p:nvCxnSpPr>
        <p:spPr>
          <a:xfrm flipV="1">
            <a:off x="4703222" y="5992695"/>
            <a:ext cx="1109324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4731525" y="6094480"/>
            <a:ext cx="1006315" cy="2673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>
            <a:off x="3062946" y="5671691"/>
            <a:ext cx="1377831" cy="3053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/>
          <p:cNvSpPr txBox="1"/>
          <p:nvPr/>
        </p:nvSpPr>
        <p:spPr>
          <a:xfrm rot="881750">
            <a:off x="3341805" y="5771763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64" name="Elipse 63"/>
          <p:cNvSpPr/>
          <p:nvPr/>
        </p:nvSpPr>
        <p:spPr>
          <a:xfrm>
            <a:off x="461761" y="3401960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8" name="Conector reto 67"/>
          <p:cNvCxnSpPr>
            <a:endCxn id="35" idx="1"/>
          </p:cNvCxnSpPr>
          <p:nvPr/>
        </p:nvCxnSpPr>
        <p:spPr>
          <a:xfrm flipV="1">
            <a:off x="724205" y="3506033"/>
            <a:ext cx="2030546" cy="1539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>
            <a:endCxn id="13" idx="1"/>
          </p:cNvCxnSpPr>
          <p:nvPr/>
        </p:nvCxnSpPr>
        <p:spPr>
          <a:xfrm flipV="1">
            <a:off x="724205" y="1287315"/>
            <a:ext cx="2038960" cy="22341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>
            <a:stCxn id="64" idx="6"/>
            <a:endCxn id="50" idx="1"/>
          </p:cNvCxnSpPr>
          <p:nvPr/>
        </p:nvCxnSpPr>
        <p:spPr>
          <a:xfrm>
            <a:off x="724205" y="3503746"/>
            <a:ext cx="2010687" cy="214889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70"/>
          <p:cNvSpPr txBox="1"/>
          <p:nvPr/>
        </p:nvSpPr>
        <p:spPr>
          <a:xfrm rot="18731435">
            <a:off x="929873" y="1917896"/>
            <a:ext cx="1750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Bom</a:t>
            </a:r>
          </a:p>
        </p:txBody>
      </p:sp>
      <p:sp>
        <p:nvSpPr>
          <p:cNvPr id="72" name="CaixaDeTexto 71"/>
          <p:cNvSpPr txBox="1"/>
          <p:nvPr/>
        </p:nvSpPr>
        <p:spPr>
          <a:xfrm rot="2880121">
            <a:off x="1167463" y="4511208"/>
            <a:ext cx="1687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Ruim</a:t>
            </a:r>
          </a:p>
        </p:txBody>
      </p:sp>
      <p:sp>
        <p:nvSpPr>
          <p:cNvPr id="75" name="CaixaDeTexto 74"/>
          <p:cNvSpPr txBox="1"/>
          <p:nvPr/>
        </p:nvSpPr>
        <p:spPr>
          <a:xfrm>
            <a:off x="1032434" y="3129283"/>
            <a:ext cx="1786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Médio</a:t>
            </a:r>
          </a:p>
        </p:txBody>
      </p:sp>
    </p:spTree>
    <p:extLst>
      <p:ext uri="{BB962C8B-B14F-4D97-AF65-F5344CB8AC3E}">
        <p14:creationId xmlns:p14="http://schemas.microsoft.com/office/powerpoint/2010/main" val="316601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227490" y="765175"/>
            <a:ext cx="8689019" cy="182255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3200" dirty="0"/>
              <a:t>O dono de um varejão compra tomates no Ceasa por R$ 3,50/kg. As compras são sempre em caixas de 20 kg. O tomate é comercializado no varejo a R$ 7,00/kg e ele tem uma perda de 30% devido a problemas de transporte e de armazenagem. O movimento no varejão depende das condições climáticas: em dias chuvosos são vendidos 20 kg e, quando não chove, vende 50 kg. Registros históricos indicam que há 40% de ocorrer chuva.</a:t>
            </a:r>
          </a:p>
        </p:txBody>
      </p:sp>
    </p:spTree>
    <p:extLst>
      <p:ext uri="{BB962C8B-B14F-4D97-AF65-F5344CB8AC3E}">
        <p14:creationId xmlns:p14="http://schemas.microsoft.com/office/powerpoint/2010/main" val="61820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310043"/>
              </p:ext>
            </p:extLst>
          </p:nvPr>
        </p:nvGraphicFramePr>
        <p:xfrm>
          <a:off x="43543" y="3902139"/>
          <a:ext cx="4470402" cy="2163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4006"/>
                <a:gridCol w="799100"/>
                <a:gridCol w="871744"/>
                <a:gridCol w="726454"/>
                <a:gridCol w="799098"/>
              </a:tblGrid>
              <a:tr h="27171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Resultados Previstos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Resultados Reais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Total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Bom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Médio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Ruim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25%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45%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30%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Bom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18,0%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3,6%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2,7%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24,30%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Médio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4,5%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38,3%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6,9%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49,65%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Ruim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2,5%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3,2%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20,4%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26,05%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TOTAL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25,0%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45,0%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30,0%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100,0%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537500"/>
              </p:ext>
            </p:extLst>
          </p:nvPr>
        </p:nvGraphicFramePr>
        <p:xfrm>
          <a:off x="4775200" y="3922483"/>
          <a:ext cx="4034971" cy="1854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1739"/>
                <a:gridCol w="813841"/>
                <a:gridCol w="961811"/>
                <a:gridCol w="927580"/>
              </a:tblGrid>
              <a:tr h="27171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Resultados Previstos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Resultados Reais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Bom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Médio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Ruim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25%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45%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30%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Bom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74,07%</a:t>
                      </a: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14,81%</a:t>
                      </a: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11,11%</a:t>
                      </a: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Médio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9,06%</a:t>
                      </a: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77,04%</a:t>
                      </a: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13,90%</a:t>
                      </a: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Ruim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9,60%</a:t>
                      </a: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12,09%</a:t>
                      </a: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78,31%</a:t>
                      </a:r>
                    </a:p>
                  </a:txBody>
                  <a:tcPr marL="5715" marR="5715" marT="4286" marB="0" anchor="b"/>
                </a:tc>
              </a:tr>
            </a:tbl>
          </a:graphicData>
        </a:graphic>
      </p:graphicFrame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70726" y="2789622"/>
            <a:ext cx="8873274" cy="476982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/>
              <a:t>Qual a probabilidade de ocorrer simultaneamente uma previsão e um resultado real?</a:t>
            </a:r>
          </a:p>
          <a:p>
            <a:r>
              <a:rPr lang="pt-BR" sz="2000" dirty="0"/>
              <a:t>Qual a probabilidade de ocorrer cada um dos climas </a:t>
            </a:r>
            <a:r>
              <a:rPr lang="pt-BR" sz="2000" b="1" u="sng" dirty="0"/>
              <a:t>para dada </a:t>
            </a:r>
            <a:r>
              <a:rPr lang="pt-BR" sz="2000" dirty="0"/>
              <a:t>previsão?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41134"/>
              </p:ext>
            </p:extLst>
          </p:nvPr>
        </p:nvGraphicFramePr>
        <p:xfrm>
          <a:off x="227184" y="221193"/>
          <a:ext cx="4083559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039"/>
                <a:gridCol w="1019191"/>
                <a:gridCol w="951246"/>
                <a:gridCol w="1155083"/>
              </a:tblGrid>
              <a:tr h="612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Cultura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(lucros) possíveis (R$)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2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Bom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Médio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Ruim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760.000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280.000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- 570.000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- 200.000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26731"/>
              </p:ext>
            </p:extLst>
          </p:nvPr>
        </p:nvGraphicFramePr>
        <p:xfrm>
          <a:off x="4847768" y="210251"/>
          <a:ext cx="393337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699"/>
                <a:gridCol w="892784"/>
                <a:gridCol w="892784"/>
                <a:gridCol w="824107"/>
              </a:tblGrid>
              <a:tr h="306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Previstos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Resultados Reais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64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Bom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Bom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0,72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0,85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0,07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0,68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TOTAL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48771" y="2278561"/>
            <a:ext cx="6975329" cy="243028"/>
          </a:xfrm>
        </p:spPr>
        <p:txBody>
          <a:bodyPr>
            <a:noAutofit/>
          </a:bodyPr>
          <a:lstStyle/>
          <a:p>
            <a:pPr lvl="0"/>
            <a:r>
              <a:rPr lang="pt-BR" sz="2000" dirty="0"/>
              <a:t>Custo da consulta é de R$ 20.000.</a:t>
            </a:r>
          </a:p>
        </p:txBody>
      </p:sp>
      <p:sp>
        <p:nvSpPr>
          <p:cNvPr id="10" name="Elipse 9"/>
          <p:cNvSpPr/>
          <p:nvPr/>
        </p:nvSpPr>
        <p:spPr>
          <a:xfrm>
            <a:off x="6070318" y="4826568"/>
            <a:ext cx="2814157" cy="3510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>
              <a:solidFill>
                <a:srgbClr val="FF0000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6082193" y="5165769"/>
            <a:ext cx="2814157" cy="3482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>
              <a:solidFill>
                <a:srgbClr val="FF0000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6082193" y="5450773"/>
            <a:ext cx="2814157" cy="3570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57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89769"/>
              </p:ext>
            </p:extLst>
          </p:nvPr>
        </p:nvGraphicFramePr>
        <p:xfrm>
          <a:off x="293490" y="295122"/>
          <a:ext cx="8734393" cy="6550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933"/>
                <a:gridCol w="1243145"/>
                <a:gridCol w="1466918"/>
                <a:gridCol w="838083"/>
                <a:gridCol w="1336573"/>
                <a:gridCol w="1020330"/>
                <a:gridCol w="1275411"/>
              </a:tblGrid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74,07%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- 570.000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74,07%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- </a:t>
                      </a:r>
                      <a:r>
                        <a:rPr lang="pt-BR" sz="1800" u="none" strike="noStrike" dirty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9,06%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77,04%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      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9,06%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77,04%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2393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12,09%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12,09%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Elipse 8"/>
          <p:cNvSpPr/>
          <p:nvPr/>
        </p:nvSpPr>
        <p:spPr>
          <a:xfrm>
            <a:off x="4469081" y="56160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>
            <a:stCxn id="9" idx="6"/>
          </p:cNvCxnSpPr>
          <p:nvPr/>
        </p:nvCxnSpPr>
        <p:spPr>
          <a:xfrm flipV="1">
            <a:off x="4731525" y="486978"/>
            <a:ext cx="1081021" cy="17641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4731525" y="663389"/>
            <a:ext cx="969383" cy="835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9" idx="6"/>
          </p:cNvCxnSpPr>
          <p:nvPr/>
        </p:nvCxnSpPr>
        <p:spPr>
          <a:xfrm>
            <a:off x="4731525" y="663390"/>
            <a:ext cx="1060850" cy="3418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/>
          <p:cNvSpPr/>
          <p:nvPr/>
        </p:nvSpPr>
        <p:spPr>
          <a:xfrm>
            <a:off x="2763165" y="1185529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/>
          <p:cNvCxnSpPr>
            <a:stCxn id="13" idx="3"/>
            <a:endCxn id="9" idx="2"/>
          </p:cNvCxnSpPr>
          <p:nvPr/>
        </p:nvCxnSpPr>
        <p:spPr>
          <a:xfrm flipV="1">
            <a:off x="3091220" y="663390"/>
            <a:ext cx="1377861" cy="6239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 rot="20179988">
            <a:off x="3408535" y="530435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21" name="Elipse 20"/>
          <p:cNvSpPr/>
          <p:nvPr/>
        </p:nvSpPr>
        <p:spPr>
          <a:xfrm>
            <a:off x="4514500" y="1695108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reto 21"/>
          <p:cNvCxnSpPr>
            <a:stCxn id="21" idx="6"/>
          </p:cNvCxnSpPr>
          <p:nvPr/>
        </p:nvCxnSpPr>
        <p:spPr>
          <a:xfrm flipV="1">
            <a:off x="4776944" y="1593323"/>
            <a:ext cx="1035602" cy="20357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>
            <a:stCxn id="21" idx="6"/>
          </p:cNvCxnSpPr>
          <p:nvPr/>
        </p:nvCxnSpPr>
        <p:spPr>
          <a:xfrm>
            <a:off x="4776944" y="1796894"/>
            <a:ext cx="923964" cy="9418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>
            <a:stCxn id="21" idx="6"/>
          </p:cNvCxnSpPr>
          <p:nvPr/>
        </p:nvCxnSpPr>
        <p:spPr>
          <a:xfrm>
            <a:off x="4776944" y="1796894"/>
            <a:ext cx="975410" cy="3169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13" idx="3"/>
            <a:endCxn id="21" idx="2"/>
          </p:cNvCxnSpPr>
          <p:nvPr/>
        </p:nvCxnSpPr>
        <p:spPr>
          <a:xfrm>
            <a:off x="3091220" y="1287315"/>
            <a:ext cx="1423280" cy="50957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 rot="1207776">
            <a:off x="3482564" y="1303699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31" name="Elipse 30"/>
          <p:cNvSpPr/>
          <p:nvPr/>
        </p:nvSpPr>
        <p:spPr>
          <a:xfrm>
            <a:off x="4469081" y="289467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reto 31"/>
          <p:cNvCxnSpPr>
            <a:stCxn id="31" idx="6"/>
          </p:cNvCxnSpPr>
          <p:nvPr/>
        </p:nvCxnSpPr>
        <p:spPr>
          <a:xfrm flipV="1">
            <a:off x="4731525" y="2978851"/>
            <a:ext cx="1012924" cy="1760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>
            <a:stCxn id="31" idx="6"/>
          </p:cNvCxnSpPr>
          <p:nvPr/>
        </p:nvCxnSpPr>
        <p:spPr>
          <a:xfrm flipV="1">
            <a:off x="4731525" y="2681268"/>
            <a:ext cx="1081021" cy="3151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31" idx="6"/>
          </p:cNvCxnSpPr>
          <p:nvPr/>
        </p:nvCxnSpPr>
        <p:spPr>
          <a:xfrm>
            <a:off x="4731525" y="2996460"/>
            <a:ext cx="1042384" cy="25674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2754751" y="3404247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6" name="Conector reto 35"/>
          <p:cNvCxnSpPr>
            <a:stCxn id="35" idx="3"/>
            <a:endCxn id="31" idx="2"/>
          </p:cNvCxnSpPr>
          <p:nvPr/>
        </p:nvCxnSpPr>
        <p:spPr>
          <a:xfrm flipV="1">
            <a:off x="3082806" y="2996460"/>
            <a:ext cx="1386275" cy="50957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 rot="20519045">
            <a:off x="3325310" y="2915027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39" name="Elipse 38"/>
          <p:cNvSpPr/>
          <p:nvPr/>
        </p:nvSpPr>
        <p:spPr>
          <a:xfrm>
            <a:off x="4481670" y="3987681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Conector reto 39"/>
          <p:cNvCxnSpPr>
            <a:stCxn id="39" idx="6"/>
          </p:cNvCxnSpPr>
          <p:nvPr/>
        </p:nvCxnSpPr>
        <p:spPr>
          <a:xfrm>
            <a:off x="4744114" y="4089467"/>
            <a:ext cx="956794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39" idx="6"/>
          </p:cNvCxnSpPr>
          <p:nvPr/>
        </p:nvCxnSpPr>
        <p:spPr>
          <a:xfrm flipV="1">
            <a:off x="4744114" y="3854560"/>
            <a:ext cx="1048261" cy="23490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>
            <a:stCxn id="39" idx="6"/>
          </p:cNvCxnSpPr>
          <p:nvPr/>
        </p:nvCxnSpPr>
        <p:spPr>
          <a:xfrm>
            <a:off x="4744114" y="4089467"/>
            <a:ext cx="1025376" cy="22743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>
            <a:stCxn id="35" idx="3"/>
            <a:endCxn id="39" idx="2"/>
          </p:cNvCxnSpPr>
          <p:nvPr/>
        </p:nvCxnSpPr>
        <p:spPr>
          <a:xfrm>
            <a:off x="3082806" y="3506033"/>
            <a:ext cx="1398864" cy="58343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 rot="1360826">
            <a:off x="3566066" y="3630571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46" name="Elipse 45"/>
          <p:cNvSpPr/>
          <p:nvPr/>
        </p:nvSpPr>
        <p:spPr>
          <a:xfrm>
            <a:off x="4440778" y="516276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7" name="Conector reto 46"/>
          <p:cNvCxnSpPr>
            <a:stCxn id="46" idx="6"/>
          </p:cNvCxnSpPr>
          <p:nvPr/>
        </p:nvCxnSpPr>
        <p:spPr>
          <a:xfrm flipV="1">
            <a:off x="4703222" y="5162764"/>
            <a:ext cx="1034618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 flipV="1">
            <a:off x="4703222" y="4947568"/>
            <a:ext cx="1109324" cy="31698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4703222" y="5264550"/>
            <a:ext cx="997686" cy="1607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de cantos arredondados 49"/>
          <p:cNvSpPr/>
          <p:nvPr/>
        </p:nvSpPr>
        <p:spPr>
          <a:xfrm>
            <a:off x="2734892" y="5550855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1" name="Conector reto 50"/>
          <p:cNvCxnSpPr/>
          <p:nvPr/>
        </p:nvCxnSpPr>
        <p:spPr>
          <a:xfrm flipV="1">
            <a:off x="3062946" y="5264550"/>
            <a:ext cx="1377831" cy="40714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 rot="20581373">
            <a:off x="3464029" y="5100100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54" name="Elipse 53"/>
          <p:cNvSpPr/>
          <p:nvPr/>
        </p:nvSpPr>
        <p:spPr>
          <a:xfrm>
            <a:off x="4440778" y="5992695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5" name="Conector reto 54"/>
          <p:cNvCxnSpPr>
            <a:stCxn id="54" idx="6"/>
          </p:cNvCxnSpPr>
          <p:nvPr/>
        </p:nvCxnSpPr>
        <p:spPr>
          <a:xfrm>
            <a:off x="4703222" y="6094481"/>
            <a:ext cx="1034618" cy="53472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>
            <a:stCxn id="54" idx="6"/>
          </p:cNvCxnSpPr>
          <p:nvPr/>
        </p:nvCxnSpPr>
        <p:spPr>
          <a:xfrm flipV="1">
            <a:off x="4703222" y="5992695"/>
            <a:ext cx="1109324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4731525" y="6094480"/>
            <a:ext cx="1006315" cy="2673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>
            <a:off x="3062946" y="5671691"/>
            <a:ext cx="1377831" cy="3053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/>
          <p:cNvSpPr txBox="1"/>
          <p:nvPr/>
        </p:nvSpPr>
        <p:spPr>
          <a:xfrm rot="881750">
            <a:off x="3341805" y="5771763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64" name="Elipse 63"/>
          <p:cNvSpPr/>
          <p:nvPr/>
        </p:nvSpPr>
        <p:spPr>
          <a:xfrm>
            <a:off x="461761" y="3401960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8" name="Conector reto 67"/>
          <p:cNvCxnSpPr>
            <a:endCxn id="35" idx="1"/>
          </p:cNvCxnSpPr>
          <p:nvPr/>
        </p:nvCxnSpPr>
        <p:spPr>
          <a:xfrm flipV="1">
            <a:off x="724205" y="3506033"/>
            <a:ext cx="2030546" cy="1539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>
            <a:endCxn id="13" idx="1"/>
          </p:cNvCxnSpPr>
          <p:nvPr/>
        </p:nvCxnSpPr>
        <p:spPr>
          <a:xfrm flipV="1">
            <a:off x="724205" y="1287315"/>
            <a:ext cx="2038960" cy="22341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>
            <a:stCxn id="64" idx="6"/>
            <a:endCxn id="50" idx="1"/>
          </p:cNvCxnSpPr>
          <p:nvPr/>
        </p:nvCxnSpPr>
        <p:spPr>
          <a:xfrm>
            <a:off x="724205" y="3503746"/>
            <a:ext cx="2010687" cy="214889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70"/>
          <p:cNvSpPr txBox="1"/>
          <p:nvPr/>
        </p:nvSpPr>
        <p:spPr>
          <a:xfrm rot="18731435">
            <a:off x="929873" y="1917896"/>
            <a:ext cx="1750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Bom</a:t>
            </a:r>
          </a:p>
        </p:txBody>
      </p:sp>
      <p:sp>
        <p:nvSpPr>
          <p:cNvPr id="72" name="CaixaDeTexto 71"/>
          <p:cNvSpPr txBox="1"/>
          <p:nvPr/>
        </p:nvSpPr>
        <p:spPr>
          <a:xfrm rot="2880121">
            <a:off x="1167463" y="4511208"/>
            <a:ext cx="1687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Ruim</a:t>
            </a:r>
          </a:p>
        </p:txBody>
      </p:sp>
      <p:sp>
        <p:nvSpPr>
          <p:cNvPr id="75" name="CaixaDeTexto 74"/>
          <p:cNvSpPr txBox="1"/>
          <p:nvPr/>
        </p:nvSpPr>
        <p:spPr>
          <a:xfrm>
            <a:off x="1032434" y="3129283"/>
            <a:ext cx="1786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Médio</a:t>
            </a:r>
          </a:p>
        </p:txBody>
      </p:sp>
    </p:spTree>
    <p:extLst>
      <p:ext uri="{BB962C8B-B14F-4D97-AF65-F5344CB8AC3E}">
        <p14:creationId xmlns:p14="http://schemas.microsoft.com/office/powerpoint/2010/main" val="162977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89769"/>
              </p:ext>
            </p:extLst>
          </p:nvPr>
        </p:nvGraphicFramePr>
        <p:xfrm>
          <a:off x="293490" y="295122"/>
          <a:ext cx="8734393" cy="6550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933"/>
                <a:gridCol w="1243145"/>
                <a:gridCol w="1466918"/>
                <a:gridCol w="838083"/>
                <a:gridCol w="1336573"/>
                <a:gridCol w="1020330"/>
                <a:gridCol w="1275411"/>
              </a:tblGrid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74,07%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- 570.000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74,07%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- </a:t>
                      </a:r>
                      <a:r>
                        <a:rPr lang="pt-BR" sz="1800" u="none" strike="noStrike" dirty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9,06%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77,04%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      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9,06%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77,04%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2393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12,09%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12,09%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Elipse 8"/>
          <p:cNvSpPr/>
          <p:nvPr/>
        </p:nvSpPr>
        <p:spPr>
          <a:xfrm>
            <a:off x="4469081" y="56160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>
            <a:stCxn id="9" idx="6"/>
          </p:cNvCxnSpPr>
          <p:nvPr/>
        </p:nvCxnSpPr>
        <p:spPr>
          <a:xfrm flipV="1">
            <a:off x="4731525" y="486978"/>
            <a:ext cx="1081021" cy="17641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4731525" y="663389"/>
            <a:ext cx="969383" cy="835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9" idx="6"/>
          </p:cNvCxnSpPr>
          <p:nvPr/>
        </p:nvCxnSpPr>
        <p:spPr>
          <a:xfrm>
            <a:off x="4731525" y="663390"/>
            <a:ext cx="1060850" cy="3418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/>
          <p:cNvSpPr/>
          <p:nvPr/>
        </p:nvSpPr>
        <p:spPr>
          <a:xfrm>
            <a:off x="2763165" y="1185529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/>
          <p:cNvCxnSpPr>
            <a:stCxn id="13" idx="3"/>
            <a:endCxn id="9" idx="2"/>
          </p:cNvCxnSpPr>
          <p:nvPr/>
        </p:nvCxnSpPr>
        <p:spPr>
          <a:xfrm flipV="1">
            <a:off x="3091220" y="663390"/>
            <a:ext cx="1377861" cy="6239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 rot="20179988">
            <a:off x="3408535" y="530435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16" name="CaixaDeTexto 15"/>
          <p:cNvSpPr txBox="1"/>
          <p:nvPr/>
        </p:nvSpPr>
        <p:spPr>
          <a:xfrm rot="20061822">
            <a:off x="3473519" y="834082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?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4514500" y="1695108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reto 21"/>
          <p:cNvCxnSpPr>
            <a:stCxn id="21" idx="6"/>
          </p:cNvCxnSpPr>
          <p:nvPr/>
        </p:nvCxnSpPr>
        <p:spPr>
          <a:xfrm flipV="1">
            <a:off x="4776944" y="1593323"/>
            <a:ext cx="1035602" cy="20357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>
            <a:stCxn id="21" idx="6"/>
          </p:cNvCxnSpPr>
          <p:nvPr/>
        </p:nvCxnSpPr>
        <p:spPr>
          <a:xfrm>
            <a:off x="4776944" y="1796894"/>
            <a:ext cx="923964" cy="9418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>
            <a:stCxn id="21" idx="6"/>
          </p:cNvCxnSpPr>
          <p:nvPr/>
        </p:nvCxnSpPr>
        <p:spPr>
          <a:xfrm>
            <a:off x="4776944" y="1796894"/>
            <a:ext cx="975410" cy="3169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13" idx="3"/>
            <a:endCxn id="21" idx="2"/>
          </p:cNvCxnSpPr>
          <p:nvPr/>
        </p:nvCxnSpPr>
        <p:spPr>
          <a:xfrm>
            <a:off x="3091220" y="1287315"/>
            <a:ext cx="1423280" cy="50957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 rot="1207776">
            <a:off x="3482564" y="1303699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28" name="CaixaDeTexto 27"/>
          <p:cNvSpPr txBox="1"/>
          <p:nvPr/>
        </p:nvSpPr>
        <p:spPr>
          <a:xfrm rot="1200370">
            <a:off x="3406874" y="1555790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?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1" name="Elipse 30"/>
          <p:cNvSpPr/>
          <p:nvPr/>
        </p:nvSpPr>
        <p:spPr>
          <a:xfrm>
            <a:off x="4469081" y="289467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reto 31"/>
          <p:cNvCxnSpPr>
            <a:stCxn id="31" idx="6"/>
          </p:cNvCxnSpPr>
          <p:nvPr/>
        </p:nvCxnSpPr>
        <p:spPr>
          <a:xfrm flipV="1">
            <a:off x="4731525" y="2978851"/>
            <a:ext cx="1012924" cy="1760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>
            <a:stCxn id="31" idx="6"/>
          </p:cNvCxnSpPr>
          <p:nvPr/>
        </p:nvCxnSpPr>
        <p:spPr>
          <a:xfrm flipV="1">
            <a:off x="4731525" y="2681268"/>
            <a:ext cx="1081021" cy="3151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31" idx="6"/>
          </p:cNvCxnSpPr>
          <p:nvPr/>
        </p:nvCxnSpPr>
        <p:spPr>
          <a:xfrm>
            <a:off x="4731525" y="2996460"/>
            <a:ext cx="1042384" cy="25674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2754751" y="3404247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6" name="Conector reto 35"/>
          <p:cNvCxnSpPr>
            <a:stCxn id="35" idx="3"/>
            <a:endCxn id="31" idx="2"/>
          </p:cNvCxnSpPr>
          <p:nvPr/>
        </p:nvCxnSpPr>
        <p:spPr>
          <a:xfrm flipV="1">
            <a:off x="3082806" y="2996460"/>
            <a:ext cx="1386275" cy="50957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 rot="20519045">
            <a:off x="3325310" y="2915027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38" name="CaixaDeTexto 37"/>
          <p:cNvSpPr txBox="1"/>
          <p:nvPr/>
        </p:nvSpPr>
        <p:spPr>
          <a:xfrm rot="20582527">
            <a:off x="3449084" y="3155215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?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4481670" y="3987681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Conector reto 39"/>
          <p:cNvCxnSpPr>
            <a:stCxn id="39" idx="6"/>
          </p:cNvCxnSpPr>
          <p:nvPr/>
        </p:nvCxnSpPr>
        <p:spPr>
          <a:xfrm>
            <a:off x="4744114" y="4089467"/>
            <a:ext cx="956794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39" idx="6"/>
          </p:cNvCxnSpPr>
          <p:nvPr/>
        </p:nvCxnSpPr>
        <p:spPr>
          <a:xfrm flipV="1">
            <a:off x="4744114" y="3854560"/>
            <a:ext cx="1048261" cy="23490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>
            <a:stCxn id="39" idx="6"/>
          </p:cNvCxnSpPr>
          <p:nvPr/>
        </p:nvCxnSpPr>
        <p:spPr>
          <a:xfrm>
            <a:off x="4744114" y="4089467"/>
            <a:ext cx="1025376" cy="22743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>
            <a:stCxn id="35" idx="3"/>
            <a:endCxn id="39" idx="2"/>
          </p:cNvCxnSpPr>
          <p:nvPr/>
        </p:nvCxnSpPr>
        <p:spPr>
          <a:xfrm>
            <a:off x="3082806" y="3506033"/>
            <a:ext cx="1398864" cy="58343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 rot="1360826">
            <a:off x="3566066" y="3630571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45" name="CaixaDeTexto 44"/>
          <p:cNvSpPr txBox="1"/>
          <p:nvPr/>
        </p:nvSpPr>
        <p:spPr>
          <a:xfrm rot="1397767">
            <a:off x="3504228" y="3933837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?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6" name="Elipse 45"/>
          <p:cNvSpPr/>
          <p:nvPr/>
        </p:nvSpPr>
        <p:spPr>
          <a:xfrm>
            <a:off x="4440778" y="516276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7" name="Conector reto 46"/>
          <p:cNvCxnSpPr>
            <a:stCxn id="46" idx="6"/>
          </p:cNvCxnSpPr>
          <p:nvPr/>
        </p:nvCxnSpPr>
        <p:spPr>
          <a:xfrm flipV="1">
            <a:off x="4703222" y="5162764"/>
            <a:ext cx="1034618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 flipV="1">
            <a:off x="4703222" y="4947568"/>
            <a:ext cx="1109324" cy="31698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4703222" y="5264550"/>
            <a:ext cx="997686" cy="1607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de cantos arredondados 49"/>
          <p:cNvSpPr/>
          <p:nvPr/>
        </p:nvSpPr>
        <p:spPr>
          <a:xfrm>
            <a:off x="2734892" y="5550855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1" name="Conector reto 50"/>
          <p:cNvCxnSpPr/>
          <p:nvPr/>
        </p:nvCxnSpPr>
        <p:spPr>
          <a:xfrm flipV="1">
            <a:off x="3062946" y="5264550"/>
            <a:ext cx="1377831" cy="40714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 rot="20581373">
            <a:off x="3464029" y="5100100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53" name="CaixaDeTexto 52"/>
          <p:cNvSpPr txBox="1"/>
          <p:nvPr/>
        </p:nvSpPr>
        <p:spPr>
          <a:xfrm rot="20559693">
            <a:off x="3456014" y="5368362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?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54" name="Elipse 53"/>
          <p:cNvSpPr/>
          <p:nvPr/>
        </p:nvSpPr>
        <p:spPr>
          <a:xfrm>
            <a:off x="4440778" y="5992695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5" name="Conector reto 54"/>
          <p:cNvCxnSpPr>
            <a:stCxn id="54" idx="6"/>
          </p:cNvCxnSpPr>
          <p:nvPr/>
        </p:nvCxnSpPr>
        <p:spPr>
          <a:xfrm>
            <a:off x="4703222" y="6094481"/>
            <a:ext cx="1034618" cy="53472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>
            <a:stCxn id="54" idx="6"/>
          </p:cNvCxnSpPr>
          <p:nvPr/>
        </p:nvCxnSpPr>
        <p:spPr>
          <a:xfrm flipV="1">
            <a:off x="4703222" y="5992695"/>
            <a:ext cx="1109324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4731525" y="6094480"/>
            <a:ext cx="1006315" cy="2673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>
            <a:off x="3062946" y="5671691"/>
            <a:ext cx="1377831" cy="3053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/>
          <p:cNvSpPr txBox="1"/>
          <p:nvPr/>
        </p:nvSpPr>
        <p:spPr>
          <a:xfrm rot="881750">
            <a:off x="3341805" y="5771763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60" name="CaixaDeTexto 59"/>
          <p:cNvSpPr txBox="1"/>
          <p:nvPr/>
        </p:nvSpPr>
        <p:spPr>
          <a:xfrm rot="935886">
            <a:off x="3114902" y="5910753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?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461761" y="3401960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8" name="Conector reto 67"/>
          <p:cNvCxnSpPr>
            <a:endCxn id="35" idx="1"/>
          </p:cNvCxnSpPr>
          <p:nvPr/>
        </p:nvCxnSpPr>
        <p:spPr>
          <a:xfrm flipV="1">
            <a:off x="724205" y="3506033"/>
            <a:ext cx="2030546" cy="1539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>
            <a:endCxn id="13" idx="1"/>
          </p:cNvCxnSpPr>
          <p:nvPr/>
        </p:nvCxnSpPr>
        <p:spPr>
          <a:xfrm flipV="1">
            <a:off x="724205" y="1287315"/>
            <a:ext cx="2038960" cy="22341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>
            <a:stCxn id="64" idx="6"/>
            <a:endCxn id="50" idx="1"/>
          </p:cNvCxnSpPr>
          <p:nvPr/>
        </p:nvCxnSpPr>
        <p:spPr>
          <a:xfrm>
            <a:off x="724205" y="3503746"/>
            <a:ext cx="2010687" cy="214889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70"/>
          <p:cNvSpPr txBox="1"/>
          <p:nvPr/>
        </p:nvSpPr>
        <p:spPr>
          <a:xfrm rot="18731435">
            <a:off x="929873" y="1917896"/>
            <a:ext cx="1750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Bom</a:t>
            </a:r>
          </a:p>
        </p:txBody>
      </p:sp>
      <p:sp>
        <p:nvSpPr>
          <p:cNvPr id="72" name="CaixaDeTexto 71"/>
          <p:cNvSpPr txBox="1"/>
          <p:nvPr/>
        </p:nvSpPr>
        <p:spPr>
          <a:xfrm rot="2880121">
            <a:off x="1167463" y="4511208"/>
            <a:ext cx="1687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Ruim</a:t>
            </a:r>
          </a:p>
        </p:txBody>
      </p:sp>
      <p:sp>
        <p:nvSpPr>
          <p:cNvPr id="75" name="CaixaDeTexto 74"/>
          <p:cNvSpPr txBox="1"/>
          <p:nvPr/>
        </p:nvSpPr>
        <p:spPr>
          <a:xfrm>
            <a:off x="1032434" y="3129283"/>
            <a:ext cx="1786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Médio</a:t>
            </a:r>
          </a:p>
        </p:txBody>
      </p:sp>
    </p:spTree>
    <p:extLst>
      <p:ext uri="{BB962C8B-B14F-4D97-AF65-F5344CB8AC3E}">
        <p14:creationId xmlns:p14="http://schemas.microsoft.com/office/powerpoint/2010/main" val="11454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89769"/>
              </p:ext>
            </p:extLst>
          </p:nvPr>
        </p:nvGraphicFramePr>
        <p:xfrm>
          <a:off x="293490" y="295122"/>
          <a:ext cx="8734393" cy="6550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933"/>
                <a:gridCol w="1243145"/>
                <a:gridCol w="1466918"/>
                <a:gridCol w="838083"/>
                <a:gridCol w="1336573"/>
                <a:gridCol w="1020330"/>
                <a:gridCol w="1275411"/>
              </a:tblGrid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74,07%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- 570.000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74,07%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- </a:t>
                      </a:r>
                      <a:r>
                        <a:rPr lang="pt-BR" sz="1800" u="none" strike="noStrike" dirty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9,06%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77,04%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      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9,06%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77,04%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2393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12,09%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12,09%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Elipse 8"/>
          <p:cNvSpPr/>
          <p:nvPr/>
        </p:nvSpPr>
        <p:spPr>
          <a:xfrm>
            <a:off x="4469081" y="56160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>
            <a:stCxn id="9" idx="6"/>
          </p:cNvCxnSpPr>
          <p:nvPr/>
        </p:nvCxnSpPr>
        <p:spPr>
          <a:xfrm flipV="1">
            <a:off x="4731525" y="486978"/>
            <a:ext cx="1081021" cy="17641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4731525" y="663389"/>
            <a:ext cx="969383" cy="835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9" idx="6"/>
          </p:cNvCxnSpPr>
          <p:nvPr/>
        </p:nvCxnSpPr>
        <p:spPr>
          <a:xfrm>
            <a:off x="4731525" y="663390"/>
            <a:ext cx="1060850" cy="3418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/>
          <p:cNvSpPr/>
          <p:nvPr/>
        </p:nvSpPr>
        <p:spPr>
          <a:xfrm>
            <a:off x="2763165" y="1185529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/>
          <p:cNvCxnSpPr>
            <a:stCxn id="13" idx="3"/>
            <a:endCxn id="9" idx="2"/>
          </p:cNvCxnSpPr>
          <p:nvPr/>
        </p:nvCxnSpPr>
        <p:spPr>
          <a:xfrm flipV="1">
            <a:off x="3091220" y="663390"/>
            <a:ext cx="1377861" cy="6239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 rot="20179988">
            <a:off x="3408535" y="530435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16" name="CaixaDeTexto 15"/>
          <p:cNvSpPr txBox="1"/>
          <p:nvPr/>
        </p:nvSpPr>
        <p:spPr>
          <a:xfrm rot="20061822">
            <a:off x="3473519" y="834082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541.111</a:t>
            </a:r>
          </a:p>
        </p:txBody>
      </p:sp>
      <p:sp>
        <p:nvSpPr>
          <p:cNvPr id="21" name="Elipse 20"/>
          <p:cNvSpPr/>
          <p:nvPr/>
        </p:nvSpPr>
        <p:spPr>
          <a:xfrm>
            <a:off x="4514500" y="1695108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reto 21"/>
          <p:cNvCxnSpPr>
            <a:stCxn id="21" idx="6"/>
          </p:cNvCxnSpPr>
          <p:nvPr/>
        </p:nvCxnSpPr>
        <p:spPr>
          <a:xfrm flipV="1">
            <a:off x="4776944" y="1593323"/>
            <a:ext cx="1035602" cy="20357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>
            <a:stCxn id="21" idx="6"/>
          </p:cNvCxnSpPr>
          <p:nvPr/>
        </p:nvCxnSpPr>
        <p:spPr>
          <a:xfrm>
            <a:off x="4776944" y="1796894"/>
            <a:ext cx="923964" cy="9418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>
            <a:stCxn id="21" idx="6"/>
          </p:cNvCxnSpPr>
          <p:nvPr/>
        </p:nvCxnSpPr>
        <p:spPr>
          <a:xfrm>
            <a:off x="4776944" y="1796894"/>
            <a:ext cx="975410" cy="3169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13" idx="3"/>
            <a:endCxn id="21" idx="2"/>
          </p:cNvCxnSpPr>
          <p:nvPr/>
        </p:nvCxnSpPr>
        <p:spPr>
          <a:xfrm>
            <a:off x="3091220" y="1287315"/>
            <a:ext cx="1423280" cy="50957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 rot="1207776">
            <a:off x="3482564" y="1303699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28" name="CaixaDeTexto 27"/>
          <p:cNvSpPr txBox="1"/>
          <p:nvPr/>
        </p:nvSpPr>
        <p:spPr>
          <a:xfrm rot="1200370">
            <a:off x="3406874" y="1555790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311.111</a:t>
            </a:r>
          </a:p>
        </p:txBody>
      </p:sp>
      <p:sp>
        <p:nvSpPr>
          <p:cNvPr id="29" name="Seta dobrada para cima 28"/>
          <p:cNvSpPr/>
          <p:nvPr/>
        </p:nvSpPr>
        <p:spPr>
          <a:xfrm>
            <a:off x="2893381" y="906212"/>
            <a:ext cx="262444" cy="203571"/>
          </a:xfrm>
          <a:prstGeom prst="bentUpArrow">
            <a:avLst/>
          </a:prstGeom>
          <a:solidFill>
            <a:srgbClr val="C00000"/>
          </a:solidFill>
          <a:scene3d>
            <a:camera prst="orthographicFront">
              <a:rot lat="10799999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>
            <a:off x="4469081" y="289467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reto 31"/>
          <p:cNvCxnSpPr>
            <a:stCxn id="31" idx="6"/>
          </p:cNvCxnSpPr>
          <p:nvPr/>
        </p:nvCxnSpPr>
        <p:spPr>
          <a:xfrm flipV="1">
            <a:off x="4731525" y="2978851"/>
            <a:ext cx="1012924" cy="1760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>
            <a:stCxn id="31" idx="6"/>
          </p:cNvCxnSpPr>
          <p:nvPr/>
        </p:nvCxnSpPr>
        <p:spPr>
          <a:xfrm flipV="1">
            <a:off x="4731525" y="2681268"/>
            <a:ext cx="1081021" cy="3151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31" idx="6"/>
          </p:cNvCxnSpPr>
          <p:nvPr/>
        </p:nvCxnSpPr>
        <p:spPr>
          <a:xfrm>
            <a:off x="4731525" y="2996460"/>
            <a:ext cx="1042384" cy="25674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2754751" y="3404247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6" name="Conector reto 35"/>
          <p:cNvCxnSpPr>
            <a:stCxn id="35" idx="3"/>
            <a:endCxn id="31" idx="2"/>
          </p:cNvCxnSpPr>
          <p:nvPr/>
        </p:nvCxnSpPr>
        <p:spPr>
          <a:xfrm flipV="1">
            <a:off x="3082806" y="2996460"/>
            <a:ext cx="1386275" cy="50957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 rot="20519045">
            <a:off x="3325310" y="2915027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38" name="CaixaDeTexto 37"/>
          <p:cNvSpPr txBox="1"/>
          <p:nvPr/>
        </p:nvSpPr>
        <p:spPr>
          <a:xfrm rot="20582527">
            <a:off x="3449084" y="3155215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205.372</a:t>
            </a:r>
          </a:p>
        </p:txBody>
      </p:sp>
      <p:sp>
        <p:nvSpPr>
          <p:cNvPr id="39" name="Elipse 38"/>
          <p:cNvSpPr/>
          <p:nvPr/>
        </p:nvSpPr>
        <p:spPr>
          <a:xfrm>
            <a:off x="4481670" y="3987681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Conector reto 39"/>
          <p:cNvCxnSpPr>
            <a:stCxn id="39" idx="6"/>
          </p:cNvCxnSpPr>
          <p:nvPr/>
        </p:nvCxnSpPr>
        <p:spPr>
          <a:xfrm>
            <a:off x="4744114" y="4089467"/>
            <a:ext cx="956794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39" idx="6"/>
          </p:cNvCxnSpPr>
          <p:nvPr/>
        </p:nvCxnSpPr>
        <p:spPr>
          <a:xfrm flipV="1">
            <a:off x="4744114" y="3854560"/>
            <a:ext cx="1048261" cy="23490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>
            <a:stCxn id="39" idx="6"/>
          </p:cNvCxnSpPr>
          <p:nvPr/>
        </p:nvCxnSpPr>
        <p:spPr>
          <a:xfrm>
            <a:off x="4744114" y="4089467"/>
            <a:ext cx="1025376" cy="22743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>
            <a:stCxn id="35" idx="3"/>
            <a:endCxn id="39" idx="2"/>
          </p:cNvCxnSpPr>
          <p:nvPr/>
        </p:nvCxnSpPr>
        <p:spPr>
          <a:xfrm>
            <a:off x="3082806" y="3506033"/>
            <a:ext cx="1398864" cy="58343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 rot="1360826">
            <a:off x="3566066" y="3630571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45" name="CaixaDeTexto 44"/>
          <p:cNvSpPr txBox="1"/>
          <p:nvPr/>
        </p:nvSpPr>
        <p:spPr>
          <a:xfrm rot="1397767">
            <a:off x="3504228" y="3838587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201.057</a:t>
            </a:r>
          </a:p>
        </p:txBody>
      </p:sp>
      <p:sp>
        <p:nvSpPr>
          <p:cNvPr id="46" name="Elipse 45"/>
          <p:cNvSpPr/>
          <p:nvPr/>
        </p:nvSpPr>
        <p:spPr>
          <a:xfrm>
            <a:off x="4440778" y="516276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7" name="Conector reto 46"/>
          <p:cNvCxnSpPr>
            <a:stCxn id="46" idx="6"/>
          </p:cNvCxnSpPr>
          <p:nvPr/>
        </p:nvCxnSpPr>
        <p:spPr>
          <a:xfrm flipV="1">
            <a:off x="4703222" y="5162764"/>
            <a:ext cx="1034618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 flipV="1">
            <a:off x="4703222" y="4947568"/>
            <a:ext cx="1109324" cy="31698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4703222" y="5264550"/>
            <a:ext cx="997686" cy="1607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de cantos arredondados 49"/>
          <p:cNvSpPr/>
          <p:nvPr/>
        </p:nvSpPr>
        <p:spPr>
          <a:xfrm>
            <a:off x="2734892" y="5550855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1" name="Conector reto 50"/>
          <p:cNvCxnSpPr/>
          <p:nvPr/>
        </p:nvCxnSpPr>
        <p:spPr>
          <a:xfrm flipV="1">
            <a:off x="3062946" y="5264550"/>
            <a:ext cx="1377831" cy="40714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 rot="20581373">
            <a:off x="3464029" y="5100100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53" name="CaixaDeTexto 52"/>
          <p:cNvSpPr txBox="1"/>
          <p:nvPr/>
        </p:nvSpPr>
        <p:spPr>
          <a:xfrm rot="20559693">
            <a:off x="3453305" y="5350594"/>
            <a:ext cx="1169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- 339.578</a:t>
            </a:r>
          </a:p>
        </p:txBody>
      </p:sp>
      <p:sp>
        <p:nvSpPr>
          <p:cNvPr id="54" name="Elipse 53"/>
          <p:cNvSpPr/>
          <p:nvPr/>
        </p:nvSpPr>
        <p:spPr>
          <a:xfrm>
            <a:off x="4440778" y="5992695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5" name="Conector reto 54"/>
          <p:cNvCxnSpPr>
            <a:stCxn id="54" idx="6"/>
          </p:cNvCxnSpPr>
          <p:nvPr/>
        </p:nvCxnSpPr>
        <p:spPr>
          <a:xfrm>
            <a:off x="4703222" y="6094481"/>
            <a:ext cx="1034618" cy="53472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>
            <a:stCxn id="54" idx="6"/>
          </p:cNvCxnSpPr>
          <p:nvPr/>
        </p:nvCxnSpPr>
        <p:spPr>
          <a:xfrm flipV="1">
            <a:off x="4703222" y="5992695"/>
            <a:ext cx="1109324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4731525" y="6094480"/>
            <a:ext cx="1006315" cy="2673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>
            <a:off x="3062946" y="5671691"/>
            <a:ext cx="1377831" cy="3053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/>
          <p:cNvSpPr txBox="1"/>
          <p:nvPr/>
        </p:nvSpPr>
        <p:spPr>
          <a:xfrm rot="881750">
            <a:off x="3341805" y="5771763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60" name="CaixaDeTexto 59"/>
          <p:cNvSpPr txBox="1"/>
          <p:nvPr/>
        </p:nvSpPr>
        <p:spPr>
          <a:xfrm rot="935886">
            <a:off x="3157111" y="5971137"/>
            <a:ext cx="1311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- 88.004</a:t>
            </a:r>
          </a:p>
        </p:txBody>
      </p:sp>
      <p:sp>
        <p:nvSpPr>
          <p:cNvPr id="61" name="Seta dobrada para cima 60"/>
          <p:cNvSpPr/>
          <p:nvPr/>
        </p:nvSpPr>
        <p:spPr>
          <a:xfrm>
            <a:off x="2912947" y="3164858"/>
            <a:ext cx="262444" cy="203571"/>
          </a:xfrm>
          <a:prstGeom prst="bentUpArrow">
            <a:avLst/>
          </a:prstGeom>
          <a:solidFill>
            <a:srgbClr val="C00000"/>
          </a:solidFill>
          <a:scene3d>
            <a:camera prst="orthographicFront">
              <a:rot lat="10799999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Multiplicar 61"/>
          <p:cNvSpPr/>
          <p:nvPr/>
        </p:nvSpPr>
        <p:spPr>
          <a:xfrm>
            <a:off x="2902754" y="5213658"/>
            <a:ext cx="488248" cy="356249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Multiplicar 62"/>
          <p:cNvSpPr/>
          <p:nvPr/>
        </p:nvSpPr>
        <p:spPr>
          <a:xfrm>
            <a:off x="2937973" y="5722584"/>
            <a:ext cx="453029" cy="371896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Elipse 63"/>
          <p:cNvSpPr/>
          <p:nvPr/>
        </p:nvSpPr>
        <p:spPr>
          <a:xfrm>
            <a:off x="461761" y="3401960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8" name="Conector reto 67"/>
          <p:cNvCxnSpPr>
            <a:endCxn id="35" idx="1"/>
          </p:cNvCxnSpPr>
          <p:nvPr/>
        </p:nvCxnSpPr>
        <p:spPr>
          <a:xfrm flipV="1">
            <a:off x="724205" y="3506033"/>
            <a:ext cx="2030546" cy="1539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>
            <a:endCxn id="13" idx="1"/>
          </p:cNvCxnSpPr>
          <p:nvPr/>
        </p:nvCxnSpPr>
        <p:spPr>
          <a:xfrm flipV="1">
            <a:off x="724205" y="1287315"/>
            <a:ext cx="2038960" cy="22341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>
            <a:stCxn id="64" idx="6"/>
            <a:endCxn id="50" idx="1"/>
          </p:cNvCxnSpPr>
          <p:nvPr/>
        </p:nvCxnSpPr>
        <p:spPr>
          <a:xfrm>
            <a:off x="724205" y="3503746"/>
            <a:ext cx="2010687" cy="214889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70"/>
          <p:cNvSpPr txBox="1"/>
          <p:nvPr/>
        </p:nvSpPr>
        <p:spPr>
          <a:xfrm rot="18731435">
            <a:off x="929873" y="1917896"/>
            <a:ext cx="1750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Bom</a:t>
            </a:r>
          </a:p>
        </p:txBody>
      </p:sp>
      <p:sp>
        <p:nvSpPr>
          <p:cNvPr id="72" name="CaixaDeTexto 71"/>
          <p:cNvSpPr txBox="1"/>
          <p:nvPr/>
        </p:nvSpPr>
        <p:spPr>
          <a:xfrm rot="2880121">
            <a:off x="1167463" y="4511208"/>
            <a:ext cx="1687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Ruim</a:t>
            </a:r>
          </a:p>
        </p:txBody>
      </p:sp>
      <p:sp>
        <p:nvSpPr>
          <p:cNvPr id="75" name="CaixaDeTexto 74"/>
          <p:cNvSpPr txBox="1"/>
          <p:nvPr/>
        </p:nvSpPr>
        <p:spPr>
          <a:xfrm>
            <a:off x="1032434" y="3129283"/>
            <a:ext cx="1786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Médio</a:t>
            </a:r>
          </a:p>
        </p:txBody>
      </p:sp>
    </p:spTree>
    <p:extLst>
      <p:ext uri="{BB962C8B-B14F-4D97-AF65-F5344CB8AC3E}">
        <p14:creationId xmlns:p14="http://schemas.microsoft.com/office/powerpoint/2010/main" val="202963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61" grpId="0" animBg="1"/>
      <p:bldP spid="62" grpId="0" animBg="1"/>
      <p:bldP spid="6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89769"/>
              </p:ext>
            </p:extLst>
          </p:nvPr>
        </p:nvGraphicFramePr>
        <p:xfrm>
          <a:off x="293490" y="295122"/>
          <a:ext cx="8734393" cy="6550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933"/>
                <a:gridCol w="1243145"/>
                <a:gridCol w="1466918"/>
                <a:gridCol w="838083"/>
                <a:gridCol w="1336573"/>
                <a:gridCol w="1020330"/>
                <a:gridCol w="1275411"/>
              </a:tblGrid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74,07%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- 570.000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74,07%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- </a:t>
                      </a:r>
                      <a:r>
                        <a:rPr lang="pt-BR" sz="1800" u="none" strike="noStrike" dirty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9,06%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77,04%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      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9,06%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77,04%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2393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12,09%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12,09%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Elipse 8"/>
          <p:cNvSpPr/>
          <p:nvPr/>
        </p:nvSpPr>
        <p:spPr>
          <a:xfrm>
            <a:off x="4469081" y="56160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>
            <a:stCxn id="9" idx="6"/>
          </p:cNvCxnSpPr>
          <p:nvPr/>
        </p:nvCxnSpPr>
        <p:spPr>
          <a:xfrm flipV="1">
            <a:off x="4731525" y="486978"/>
            <a:ext cx="1081021" cy="17641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4731525" y="663389"/>
            <a:ext cx="969383" cy="835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9" idx="6"/>
          </p:cNvCxnSpPr>
          <p:nvPr/>
        </p:nvCxnSpPr>
        <p:spPr>
          <a:xfrm>
            <a:off x="4731525" y="663390"/>
            <a:ext cx="1060850" cy="3418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/>
          <p:cNvSpPr/>
          <p:nvPr/>
        </p:nvSpPr>
        <p:spPr>
          <a:xfrm>
            <a:off x="2763165" y="1185529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/>
          <p:cNvCxnSpPr>
            <a:stCxn id="13" idx="3"/>
            <a:endCxn id="9" idx="2"/>
          </p:cNvCxnSpPr>
          <p:nvPr/>
        </p:nvCxnSpPr>
        <p:spPr>
          <a:xfrm flipV="1">
            <a:off x="3091220" y="663390"/>
            <a:ext cx="1377861" cy="6239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 rot="20179988">
            <a:off x="3408535" y="530435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16" name="CaixaDeTexto 15"/>
          <p:cNvSpPr txBox="1"/>
          <p:nvPr/>
        </p:nvSpPr>
        <p:spPr>
          <a:xfrm rot="20061822">
            <a:off x="3473519" y="834082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541.111</a:t>
            </a:r>
          </a:p>
        </p:txBody>
      </p:sp>
      <p:sp>
        <p:nvSpPr>
          <p:cNvPr id="21" name="Elipse 20"/>
          <p:cNvSpPr/>
          <p:nvPr/>
        </p:nvSpPr>
        <p:spPr>
          <a:xfrm>
            <a:off x="4514500" y="1695108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reto 21"/>
          <p:cNvCxnSpPr>
            <a:stCxn id="21" idx="6"/>
          </p:cNvCxnSpPr>
          <p:nvPr/>
        </p:nvCxnSpPr>
        <p:spPr>
          <a:xfrm flipV="1">
            <a:off x="4776944" y="1593323"/>
            <a:ext cx="1035602" cy="20357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>
            <a:stCxn id="21" idx="6"/>
          </p:cNvCxnSpPr>
          <p:nvPr/>
        </p:nvCxnSpPr>
        <p:spPr>
          <a:xfrm>
            <a:off x="4776944" y="1796894"/>
            <a:ext cx="923964" cy="9418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>
            <a:stCxn id="21" idx="6"/>
          </p:cNvCxnSpPr>
          <p:nvPr/>
        </p:nvCxnSpPr>
        <p:spPr>
          <a:xfrm>
            <a:off x="4776944" y="1796894"/>
            <a:ext cx="975410" cy="3169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13" idx="3"/>
            <a:endCxn id="21" idx="2"/>
          </p:cNvCxnSpPr>
          <p:nvPr/>
        </p:nvCxnSpPr>
        <p:spPr>
          <a:xfrm>
            <a:off x="3091220" y="1287315"/>
            <a:ext cx="1423280" cy="50957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 rot="1207776">
            <a:off x="3482564" y="1303699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28" name="CaixaDeTexto 27"/>
          <p:cNvSpPr txBox="1"/>
          <p:nvPr/>
        </p:nvSpPr>
        <p:spPr>
          <a:xfrm rot="1200370">
            <a:off x="3406874" y="1555790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311.111</a:t>
            </a:r>
          </a:p>
        </p:txBody>
      </p:sp>
      <p:sp>
        <p:nvSpPr>
          <p:cNvPr id="29" name="Seta dobrada para cima 28"/>
          <p:cNvSpPr/>
          <p:nvPr/>
        </p:nvSpPr>
        <p:spPr>
          <a:xfrm>
            <a:off x="2893381" y="906212"/>
            <a:ext cx="262444" cy="203571"/>
          </a:xfrm>
          <a:prstGeom prst="bentUpArrow">
            <a:avLst/>
          </a:prstGeom>
          <a:solidFill>
            <a:srgbClr val="C00000"/>
          </a:solidFill>
          <a:scene3d>
            <a:camera prst="orthographicFront">
              <a:rot lat="10799999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>
            <a:off x="4469081" y="289467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reto 31"/>
          <p:cNvCxnSpPr>
            <a:stCxn id="31" idx="6"/>
          </p:cNvCxnSpPr>
          <p:nvPr/>
        </p:nvCxnSpPr>
        <p:spPr>
          <a:xfrm flipV="1">
            <a:off x="4731525" y="2978851"/>
            <a:ext cx="1012924" cy="1760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>
            <a:stCxn id="31" idx="6"/>
          </p:cNvCxnSpPr>
          <p:nvPr/>
        </p:nvCxnSpPr>
        <p:spPr>
          <a:xfrm flipV="1">
            <a:off x="4731525" y="2681268"/>
            <a:ext cx="1081021" cy="3151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31" idx="6"/>
          </p:cNvCxnSpPr>
          <p:nvPr/>
        </p:nvCxnSpPr>
        <p:spPr>
          <a:xfrm>
            <a:off x="4731525" y="2996460"/>
            <a:ext cx="1042384" cy="25674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2754751" y="3404247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6" name="Conector reto 35"/>
          <p:cNvCxnSpPr>
            <a:stCxn id="35" idx="3"/>
            <a:endCxn id="31" idx="2"/>
          </p:cNvCxnSpPr>
          <p:nvPr/>
        </p:nvCxnSpPr>
        <p:spPr>
          <a:xfrm flipV="1">
            <a:off x="3082806" y="2996460"/>
            <a:ext cx="1386275" cy="50957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 rot="20519045">
            <a:off x="3325310" y="2915027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38" name="CaixaDeTexto 37"/>
          <p:cNvSpPr txBox="1"/>
          <p:nvPr/>
        </p:nvSpPr>
        <p:spPr>
          <a:xfrm rot="20582527">
            <a:off x="3449084" y="3155215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205.372</a:t>
            </a:r>
          </a:p>
        </p:txBody>
      </p:sp>
      <p:sp>
        <p:nvSpPr>
          <p:cNvPr id="39" name="Elipse 38"/>
          <p:cNvSpPr/>
          <p:nvPr/>
        </p:nvSpPr>
        <p:spPr>
          <a:xfrm>
            <a:off x="4481670" y="3987681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Conector reto 39"/>
          <p:cNvCxnSpPr>
            <a:stCxn id="39" idx="6"/>
          </p:cNvCxnSpPr>
          <p:nvPr/>
        </p:nvCxnSpPr>
        <p:spPr>
          <a:xfrm>
            <a:off x="4744114" y="4089467"/>
            <a:ext cx="956794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39" idx="6"/>
          </p:cNvCxnSpPr>
          <p:nvPr/>
        </p:nvCxnSpPr>
        <p:spPr>
          <a:xfrm flipV="1">
            <a:off x="4744114" y="3854560"/>
            <a:ext cx="1048261" cy="23490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>
            <a:stCxn id="39" idx="6"/>
          </p:cNvCxnSpPr>
          <p:nvPr/>
        </p:nvCxnSpPr>
        <p:spPr>
          <a:xfrm>
            <a:off x="4744114" y="4089467"/>
            <a:ext cx="1025376" cy="22743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>
            <a:stCxn id="35" idx="3"/>
            <a:endCxn id="39" idx="2"/>
          </p:cNvCxnSpPr>
          <p:nvPr/>
        </p:nvCxnSpPr>
        <p:spPr>
          <a:xfrm>
            <a:off x="3082806" y="3506033"/>
            <a:ext cx="1398864" cy="58343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 rot="1360826">
            <a:off x="3566066" y="3630571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45" name="CaixaDeTexto 44"/>
          <p:cNvSpPr txBox="1"/>
          <p:nvPr/>
        </p:nvSpPr>
        <p:spPr>
          <a:xfrm rot="1397767">
            <a:off x="3504228" y="3838587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201.057</a:t>
            </a:r>
          </a:p>
        </p:txBody>
      </p:sp>
      <p:sp>
        <p:nvSpPr>
          <p:cNvPr id="46" name="Elipse 45"/>
          <p:cNvSpPr/>
          <p:nvPr/>
        </p:nvSpPr>
        <p:spPr>
          <a:xfrm>
            <a:off x="4440778" y="516276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7" name="Conector reto 46"/>
          <p:cNvCxnSpPr>
            <a:stCxn id="46" idx="6"/>
          </p:cNvCxnSpPr>
          <p:nvPr/>
        </p:nvCxnSpPr>
        <p:spPr>
          <a:xfrm flipV="1">
            <a:off x="4703222" y="5162764"/>
            <a:ext cx="1034618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 flipV="1">
            <a:off x="4703222" y="4947568"/>
            <a:ext cx="1109324" cy="31698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4703222" y="5264550"/>
            <a:ext cx="997686" cy="1607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de cantos arredondados 49"/>
          <p:cNvSpPr/>
          <p:nvPr/>
        </p:nvSpPr>
        <p:spPr>
          <a:xfrm>
            <a:off x="2734892" y="5550855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1" name="Conector reto 50"/>
          <p:cNvCxnSpPr/>
          <p:nvPr/>
        </p:nvCxnSpPr>
        <p:spPr>
          <a:xfrm flipV="1">
            <a:off x="3062946" y="5264550"/>
            <a:ext cx="1377831" cy="40714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 rot="20581373">
            <a:off x="3464029" y="5100100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53" name="CaixaDeTexto 52"/>
          <p:cNvSpPr txBox="1"/>
          <p:nvPr/>
        </p:nvSpPr>
        <p:spPr>
          <a:xfrm rot="20559693">
            <a:off x="3335795" y="5354092"/>
            <a:ext cx="1380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- 339.578</a:t>
            </a:r>
          </a:p>
        </p:txBody>
      </p:sp>
      <p:sp>
        <p:nvSpPr>
          <p:cNvPr id="54" name="Elipse 53"/>
          <p:cNvSpPr/>
          <p:nvPr/>
        </p:nvSpPr>
        <p:spPr>
          <a:xfrm>
            <a:off x="4440778" y="5992695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5" name="Conector reto 54"/>
          <p:cNvCxnSpPr>
            <a:stCxn id="54" idx="6"/>
          </p:cNvCxnSpPr>
          <p:nvPr/>
        </p:nvCxnSpPr>
        <p:spPr>
          <a:xfrm>
            <a:off x="4703222" y="6094481"/>
            <a:ext cx="1034618" cy="53472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>
            <a:stCxn id="54" idx="6"/>
          </p:cNvCxnSpPr>
          <p:nvPr/>
        </p:nvCxnSpPr>
        <p:spPr>
          <a:xfrm flipV="1">
            <a:off x="4703222" y="5992695"/>
            <a:ext cx="1109324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4731525" y="6094480"/>
            <a:ext cx="1006315" cy="2673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>
            <a:off x="3062946" y="5671691"/>
            <a:ext cx="1377831" cy="3053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/>
          <p:cNvSpPr txBox="1"/>
          <p:nvPr/>
        </p:nvSpPr>
        <p:spPr>
          <a:xfrm rot="881750">
            <a:off x="3341805" y="5771763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60" name="CaixaDeTexto 59"/>
          <p:cNvSpPr txBox="1"/>
          <p:nvPr/>
        </p:nvSpPr>
        <p:spPr>
          <a:xfrm rot="935886">
            <a:off x="3109649" y="5948505"/>
            <a:ext cx="1330662" cy="3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- 88.004</a:t>
            </a:r>
          </a:p>
        </p:txBody>
      </p:sp>
      <p:sp>
        <p:nvSpPr>
          <p:cNvPr id="61" name="Seta dobrada para cima 60"/>
          <p:cNvSpPr/>
          <p:nvPr/>
        </p:nvSpPr>
        <p:spPr>
          <a:xfrm>
            <a:off x="2912947" y="3164858"/>
            <a:ext cx="262444" cy="203571"/>
          </a:xfrm>
          <a:prstGeom prst="bentUpArrow">
            <a:avLst/>
          </a:prstGeom>
          <a:solidFill>
            <a:srgbClr val="C00000"/>
          </a:solidFill>
          <a:scene3d>
            <a:camera prst="orthographicFront">
              <a:rot lat="10799999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Multiplicar 61"/>
          <p:cNvSpPr/>
          <p:nvPr/>
        </p:nvSpPr>
        <p:spPr>
          <a:xfrm>
            <a:off x="2902754" y="5213658"/>
            <a:ext cx="488248" cy="356249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Multiplicar 62"/>
          <p:cNvSpPr/>
          <p:nvPr/>
        </p:nvSpPr>
        <p:spPr>
          <a:xfrm>
            <a:off x="2937973" y="5722584"/>
            <a:ext cx="453029" cy="371896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Elipse 63"/>
          <p:cNvSpPr/>
          <p:nvPr/>
        </p:nvSpPr>
        <p:spPr>
          <a:xfrm>
            <a:off x="461761" y="3401960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0" name="CaixaDeTexto 79"/>
          <p:cNvSpPr txBox="1"/>
          <p:nvPr/>
        </p:nvSpPr>
        <p:spPr>
          <a:xfrm>
            <a:off x="902183" y="3479486"/>
            <a:ext cx="16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?%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1" name="CaixaDeTexto 80"/>
          <p:cNvSpPr txBox="1"/>
          <p:nvPr/>
        </p:nvSpPr>
        <p:spPr>
          <a:xfrm rot="3131447">
            <a:off x="1095762" y="4732006"/>
            <a:ext cx="1267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?%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2" name="CaixaDeTexto 81"/>
          <p:cNvSpPr txBox="1"/>
          <p:nvPr/>
        </p:nvSpPr>
        <p:spPr>
          <a:xfrm rot="18855432">
            <a:off x="1446098" y="2258875"/>
            <a:ext cx="98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?%</a:t>
            </a:r>
            <a:endParaRPr lang="pt-BR" b="1" dirty="0">
              <a:solidFill>
                <a:srgbClr val="FF0000"/>
              </a:solidFill>
            </a:endParaRPr>
          </a:p>
        </p:txBody>
      </p:sp>
      <p:cxnSp>
        <p:nvCxnSpPr>
          <p:cNvPr id="68" name="Conector reto 67"/>
          <p:cNvCxnSpPr>
            <a:endCxn id="35" idx="1"/>
          </p:cNvCxnSpPr>
          <p:nvPr/>
        </p:nvCxnSpPr>
        <p:spPr>
          <a:xfrm flipV="1">
            <a:off x="724205" y="3506033"/>
            <a:ext cx="2030546" cy="1539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>
            <a:endCxn id="13" idx="1"/>
          </p:cNvCxnSpPr>
          <p:nvPr/>
        </p:nvCxnSpPr>
        <p:spPr>
          <a:xfrm flipV="1">
            <a:off x="724205" y="1287315"/>
            <a:ext cx="2038960" cy="22341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>
            <a:stCxn id="64" idx="6"/>
            <a:endCxn id="50" idx="1"/>
          </p:cNvCxnSpPr>
          <p:nvPr/>
        </p:nvCxnSpPr>
        <p:spPr>
          <a:xfrm>
            <a:off x="724205" y="3503746"/>
            <a:ext cx="2010687" cy="214889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70"/>
          <p:cNvSpPr txBox="1"/>
          <p:nvPr/>
        </p:nvSpPr>
        <p:spPr>
          <a:xfrm rot="18731435">
            <a:off x="929873" y="1917896"/>
            <a:ext cx="1750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Bom</a:t>
            </a:r>
          </a:p>
        </p:txBody>
      </p:sp>
      <p:sp>
        <p:nvSpPr>
          <p:cNvPr id="72" name="CaixaDeTexto 71"/>
          <p:cNvSpPr txBox="1"/>
          <p:nvPr/>
        </p:nvSpPr>
        <p:spPr>
          <a:xfrm rot="2880121">
            <a:off x="1167463" y="4511208"/>
            <a:ext cx="1687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Ruim</a:t>
            </a:r>
          </a:p>
        </p:txBody>
      </p:sp>
      <p:sp>
        <p:nvSpPr>
          <p:cNvPr id="75" name="CaixaDeTexto 74"/>
          <p:cNvSpPr txBox="1"/>
          <p:nvPr/>
        </p:nvSpPr>
        <p:spPr>
          <a:xfrm>
            <a:off x="1032434" y="3129283"/>
            <a:ext cx="1786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Médio</a:t>
            </a:r>
          </a:p>
        </p:txBody>
      </p:sp>
    </p:spTree>
    <p:extLst>
      <p:ext uri="{BB962C8B-B14F-4D97-AF65-F5344CB8AC3E}">
        <p14:creationId xmlns:p14="http://schemas.microsoft.com/office/powerpoint/2010/main" val="30773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310043"/>
              </p:ext>
            </p:extLst>
          </p:nvPr>
        </p:nvGraphicFramePr>
        <p:xfrm>
          <a:off x="43543" y="3902139"/>
          <a:ext cx="4470402" cy="2163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4006"/>
                <a:gridCol w="799100"/>
                <a:gridCol w="871744"/>
                <a:gridCol w="726454"/>
                <a:gridCol w="799098"/>
              </a:tblGrid>
              <a:tr h="27171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Resultados Previstos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Resultados Reais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Total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Bom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Médio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Ruim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25%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45%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30%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Bom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18,0%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3,6%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2,7%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24,30%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Médio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4,5%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38,3%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6,9%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49,65%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Ruim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2,5%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3,2%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20,4%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26,05%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TOTAL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25,0%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45,0%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30,0%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100,0%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b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006509"/>
              </p:ext>
            </p:extLst>
          </p:nvPr>
        </p:nvGraphicFramePr>
        <p:xfrm>
          <a:off x="4775200" y="3922483"/>
          <a:ext cx="4034971" cy="1854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1739"/>
                <a:gridCol w="813841"/>
                <a:gridCol w="961811"/>
                <a:gridCol w="927580"/>
              </a:tblGrid>
              <a:tr h="27171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effectLst/>
                        </a:rPr>
                        <a:t>Resultados Previstos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Resultados Reais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Bom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Médio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Ruim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717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25%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solidFill>
                            <a:schemeClr val="bg1"/>
                          </a:solidFill>
                          <a:effectLst/>
                        </a:rPr>
                        <a:t>45%</a:t>
                      </a:r>
                      <a:endParaRPr lang="pt-BR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30%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Bom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74,07%</a:t>
                      </a: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14,81%</a:t>
                      </a: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11,11%</a:t>
                      </a: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Médio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9,06%</a:t>
                      </a: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77,04%</a:t>
                      </a: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13,90%</a:t>
                      </a:r>
                    </a:p>
                  </a:txBody>
                  <a:tcPr marL="5715" marR="5715" marT="4286" marB="0" anchor="b"/>
                </a:tc>
              </a:tr>
              <a:tr h="271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u="none" strike="noStrike">
                          <a:effectLst/>
                        </a:rPr>
                        <a:t>Ruim</a:t>
                      </a:r>
                      <a:endParaRPr lang="pt-BR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9,60%</a:t>
                      </a: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12,09%</a:t>
                      </a:r>
                    </a:p>
                  </a:txBody>
                  <a:tcPr marL="5715" marR="5715" marT="4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78,31%</a:t>
                      </a:r>
                    </a:p>
                  </a:txBody>
                  <a:tcPr marL="5715" marR="5715" marT="4286" marB="0" anchor="b"/>
                </a:tc>
              </a:tr>
            </a:tbl>
          </a:graphicData>
        </a:graphic>
      </p:graphicFrame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70726" y="2789622"/>
            <a:ext cx="8873274" cy="476982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/>
              <a:t>Qual a probabilidade de ocorrer simultaneamente uma previsão e um resultado real?</a:t>
            </a:r>
          </a:p>
          <a:p>
            <a:r>
              <a:rPr lang="pt-BR" sz="2000" dirty="0"/>
              <a:t>Qual a probabilidade de ocorrer cada um dos climas </a:t>
            </a:r>
            <a:r>
              <a:rPr lang="pt-BR" sz="2000" b="1" u="sng" dirty="0"/>
              <a:t>para dada </a:t>
            </a:r>
            <a:r>
              <a:rPr lang="pt-BR" sz="2000" dirty="0"/>
              <a:t>previsão?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41134"/>
              </p:ext>
            </p:extLst>
          </p:nvPr>
        </p:nvGraphicFramePr>
        <p:xfrm>
          <a:off x="227184" y="221193"/>
          <a:ext cx="4083559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039"/>
                <a:gridCol w="1019191"/>
                <a:gridCol w="951246"/>
                <a:gridCol w="1155083"/>
              </a:tblGrid>
              <a:tr h="612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Cultura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(lucros) possíveis (R$)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2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Bom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Médio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Ruim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760.000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280.000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- 570.000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- 200.000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26731"/>
              </p:ext>
            </p:extLst>
          </p:nvPr>
        </p:nvGraphicFramePr>
        <p:xfrm>
          <a:off x="4847768" y="210251"/>
          <a:ext cx="393337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699"/>
                <a:gridCol w="892784"/>
                <a:gridCol w="892784"/>
                <a:gridCol w="824107"/>
              </a:tblGrid>
              <a:tr h="306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Previstos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Resultados Reais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64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Bom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Bom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0,72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0,85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0,07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0,68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TOTAL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12" name="Elipse 11"/>
          <p:cNvSpPr/>
          <p:nvPr/>
        </p:nvSpPr>
        <p:spPr>
          <a:xfrm>
            <a:off x="3628571" y="4637751"/>
            <a:ext cx="942575" cy="12840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>
              <a:solidFill>
                <a:srgbClr val="FF0000"/>
              </a:solidFill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48771" y="2278561"/>
            <a:ext cx="6975329" cy="243028"/>
          </a:xfrm>
        </p:spPr>
        <p:txBody>
          <a:bodyPr>
            <a:noAutofit/>
          </a:bodyPr>
          <a:lstStyle/>
          <a:p>
            <a:pPr lvl="0"/>
            <a:r>
              <a:rPr lang="pt-BR" sz="2000" dirty="0"/>
              <a:t>Custo da consulta é de R$ 20.000.</a:t>
            </a:r>
          </a:p>
        </p:txBody>
      </p:sp>
    </p:spTree>
    <p:extLst>
      <p:ext uri="{BB962C8B-B14F-4D97-AF65-F5344CB8AC3E}">
        <p14:creationId xmlns:p14="http://schemas.microsoft.com/office/powerpoint/2010/main" val="223066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89769"/>
              </p:ext>
            </p:extLst>
          </p:nvPr>
        </p:nvGraphicFramePr>
        <p:xfrm>
          <a:off x="293490" y="295122"/>
          <a:ext cx="8734393" cy="6550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933"/>
                <a:gridCol w="1243145"/>
                <a:gridCol w="1466918"/>
                <a:gridCol w="838083"/>
                <a:gridCol w="1336573"/>
                <a:gridCol w="1020330"/>
                <a:gridCol w="1275411"/>
              </a:tblGrid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74,07%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- 570.000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74,07%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- </a:t>
                      </a:r>
                      <a:r>
                        <a:rPr lang="pt-BR" sz="1800" u="none" strike="noStrike" dirty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9,06%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77,04%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      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9,06%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77,04%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2393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12,09%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12,09%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Elipse 8"/>
          <p:cNvSpPr/>
          <p:nvPr/>
        </p:nvSpPr>
        <p:spPr>
          <a:xfrm>
            <a:off x="4469081" y="56160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>
            <a:stCxn id="9" idx="6"/>
          </p:cNvCxnSpPr>
          <p:nvPr/>
        </p:nvCxnSpPr>
        <p:spPr>
          <a:xfrm flipV="1">
            <a:off x="4731525" y="486978"/>
            <a:ext cx="1081021" cy="17641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4731525" y="663389"/>
            <a:ext cx="969383" cy="835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9" idx="6"/>
          </p:cNvCxnSpPr>
          <p:nvPr/>
        </p:nvCxnSpPr>
        <p:spPr>
          <a:xfrm>
            <a:off x="4731525" y="663390"/>
            <a:ext cx="1060850" cy="3418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/>
          <p:cNvSpPr/>
          <p:nvPr/>
        </p:nvSpPr>
        <p:spPr>
          <a:xfrm>
            <a:off x="2763165" y="1185529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/>
          <p:cNvCxnSpPr>
            <a:stCxn id="13" idx="3"/>
            <a:endCxn id="9" idx="2"/>
          </p:cNvCxnSpPr>
          <p:nvPr/>
        </p:nvCxnSpPr>
        <p:spPr>
          <a:xfrm flipV="1">
            <a:off x="3091220" y="663390"/>
            <a:ext cx="1377861" cy="6239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 rot="20179988">
            <a:off x="3408535" y="530435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16" name="CaixaDeTexto 15"/>
          <p:cNvSpPr txBox="1"/>
          <p:nvPr/>
        </p:nvSpPr>
        <p:spPr>
          <a:xfrm rot="20061822">
            <a:off x="3473519" y="834082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541.111</a:t>
            </a:r>
          </a:p>
        </p:txBody>
      </p:sp>
      <p:sp>
        <p:nvSpPr>
          <p:cNvPr id="21" name="Elipse 20"/>
          <p:cNvSpPr/>
          <p:nvPr/>
        </p:nvSpPr>
        <p:spPr>
          <a:xfrm>
            <a:off x="4514500" y="1695108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reto 21"/>
          <p:cNvCxnSpPr>
            <a:stCxn id="21" idx="6"/>
          </p:cNvCxnSpPr>
          <p:nvPr/>
        </p:nvCxnSpPr>
        <p:spPr>
          <a:xfrm flipV="1">
            <a:off x="4776944" y="1593323"/>
            <a:ext cx="1035602" cy="20357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>
            <a:stCxn id="21" idx="6"/>
          </p:cNvCxnSpPr>
          <p:nvPr/>
        </p:nvCxnSpPr>
        <p:spPr>
          <a:xfrm>
            <a:off x="4776944" y="1796894"/>
            <a:ext cx="923964" cy="9418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>
            <a:stCxn id="21" idx="6"/>
          </p:cNvCxnSpPr>
          <p:nvPr/>
        </p:nvCxnSpPr>
        <p:spPr>
          <a:xfrm>
            <a:off x="4776944" y="1796894"/>
            <a:ext cx="975410" cy="3169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13" idx="3"/>
            <a:endCxn id="21" idx="2"/>
          </p:cNvCxnSpPr>
          <p:nvPr/>
        </p:nvCxnSpPr>
        <p:spPr>
          <a:xfrm>
            <a:off x="3091220" y="1287315"/>
            <a:ext cx="1423280" cy="50957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 rot="1207776">
            <a:off x="3482564" y="1303699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28" name="CaixaDeTexto 27"/>
          <p:cNvSpPr txBox="1"/>
          <p:nvPr/>
        </p:nvSpPr>
        <p:spPr>
          <a:xfrm rot="1200370">
            <a:off x="3406874" y="1555790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311.111</a:t>
            </a:r>
          </a:p>
        </p:txBody>
      </p:sp>
      <p:sp>
        <p:nvSpPr>
          <p:cNvPr id="29" name="Seta dobrada para cima 28"/>
          <p:cNvSpPr/>
          <p:nvPr/>
        </p:nvSpPr>
        <p:spPr>
          <a:xfrm>
            <a:off x="2893381" y="906212"/>
            <a:ext cx="262444" cy="203571"/>
          </a:xfrm>
          <a:prstGeom prst="bentUpArrow">
            <a:avLst/>
          </a:prstGeom>
          <a:solidFill>
            <a:srgbClr val="C00000"/>
          </a:solidFill>
          <a:scene3d>
            <a:camera prst="orthographicFront">
              <a:rot lat="10799999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>
            <a:off x="4469081" y="289467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reto 31"/>
          <p:cNvCxnSpPr>
            <a:stCxn id="31" idx="6"/>
          </p:cNvCxnSpPr>
          <p:nvPr/>
        </p:nvCxnSpPr>
        <p:spPr>
          <a:xfrm flipV="1">
            <a:off x="4731525" y="2978851"/>
            <a:ext cx="1012924" cy="1760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>
            <a:stCxn id="31" idx="6"/>
          </p:cNvCxnSpPr>
          <p:nvPr/>
        </p:nvCxnSpPr>
        <p:spPr>
          <a:xfrm flipV="1">
            <a:off x="4731525" y="2681268"/>
            <a:ext cx="1081021" cy="3151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31" idx="6"/>
          </p:cNvCxnSpPr>
          <p:nvPr/>
        </p:nvCxnSpPr>
        <p:spPr>
          <a:xfrm>
            <a:off x="4731525" y="2996460"/>
            <a:ext cx="1042384" cy="25674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2754751" y="3404247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6" name="Conector reto 35"/>
          <p:cNvCxnSpPr>
            <a:stCxn id="35" idx="3"/>
            <a:endCxn id="31" idx="2"/>
          </p:cNvCxnSpPr>
          <p:nvPr/>
        </p:nvCxnSpPr>
        <p:spPr>
          <a:xfrm flipV="1">
            <a:off x="3082806" y="2996460"/>
            <a:ext cx="1386275" cy="50957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 rot="20519045">
            <a:off x="3325310" y="2915027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38" name="CaixaDeTexto 37"/>
          <p:cNvSpPr txBox="1"/>
          <p:nvPr/>
        </p:nvSpPr>
        <p:spPr>
          <a:xfrm rot="20582527">
            <a:off x="3449084" y="3155215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205.372</a:t>
            </a:r>
          </a:p>
        </p:txBody>
      </p:sp>
      <p:sp>
        <p:nvSpPr>
          <p:cNvPr id="39" name="Elipse 38"/>
          <p:cNvSpPr/>
          <p:nvPr/>
        </p:nvSpPr>
        <p:spPr>
          <a:xfrm>
            <a:off x="4481670" y="3987681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Conector reto 39"/>
          <p:cNvCxnSpPr>
            <a:stCxn id="39" idx="6"/>
          </p:cNvCxnSpPr>
          <p:nvPr/>
        </p:nvCxnSpPr>
        <p:spPr>
          <a:xfrm>
            <a:off x="4744114" y="4089467"/>
            <a:ext cx="956794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39" idx="6"/>
          </p:cNvCxnSpPr>
          <p:nvPr/>
        </p:nvCxnSpPr>
        <p:spPr>
          <a:xfrm flipV="1">
            <a:off x="4744114" y="3854560"/>
            <a:ext cx="1048261" cy="23490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>
            <a:stCxn id="39" idx="6"/>
          </p:cNvCxnSpPr>
          <p:nvPr/>
        </p:nvCxnSpPr>
        <p:spPr>
          <a:xfrm>
            <a:off x="4744114" y="4089467"/>
            <a:ext cx="1025376" cy="22743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>
            <a:stCxn id="35" idx="3"/>
            <a:endCxn id="39" idx="2"/>
          </p:cNvCxnSpPr>
          <p:nvPr/>
        </p:nvCxnSpPr>
        <p:spPr>
          <a:xfrm>
            <a:off x="3082806" y="3506033"/>
            <a:ext cx="1398864" cy="58343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 rot="1360826">
            <a:off x="3566066" y="3630571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45" name="CaixaDeTexto 44"/>
          <p:cNvSpPr txBox="1"/>
          <p:nvPr/>
        </p:nvSpPr>
        <p:spPr>
          <a:xfrm rot="1397767">
            <a:off x="3504228" y="3838587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201.057</a:t>
            </a:r>
          </a:p>
        </p:txBody>
      </p:sp>
      <p:sp>
        <p:nvSpPr>
          <p:cNvPr id="46" name="Elipse 45"/>
          <p:cNvSpPr/>
          <p:nvPr/>
        </p:nvSpPr>
        <p:spPr>
          <a:xfrm>
            <a:off x="4440778" y="516276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7" name="Conector reto 46"/>
          <p:cNvCxnSpPr>
            <a:stCxn id="46" idx="6"/>
          </p:cNvCxnSpPr>
          <p:nvPr/>
        </p:nvCxnSpPr>
        <p:spPr>
          <a:xfrm flipV="1">
            <a:off x="4703222" y="5162764"/>
            <a:ext cx="1034618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 flipV="1">
            <a:off x="4703222" y="4947568"/>
            <a:ext cx="1109324" cy="31698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4703222" y="5264550"/>
            <a:ext cx="997686" cy="1607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de cantos arredondados 49"/>
          <p:cNvSpPr/>
          <p:nvPr/>
        </p:nvSpPr>
        <p:spPr>
          <a:xfrm>
            <a:off x="2734892" y="5550855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1" name="Conector reto 50"/>
          <p:cNvCxnSpPr/>
          <p:nvPr/>
        </p:nvCxnSpPr>
        <p:spPr>
          <a:xfrm flipV="1">
            <a:off x="3062946" y="5264550"/>
            <a:ext cx="1377831" cy="40714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 rot="20581373">
            <a:off x="3464029" y="5100100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53" name="CaixaDeTexto 52"/>
          <p:cNvSpPr txBox="1"/>
          <p:nvPr/>
        </p:nvSpPr>
        <p:spPr>
          <a:xfrm rot="20559693">
            <a:off x="3414312" y="5344743"/>
            <a:ext cx="1208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- 339.578</a:t>
            </a:r>
          </a:p>
        </p:txBody>
      </p:sp>
      <p:sp>
        <p:nvSpPr>
          <p:cNvPr id="54" name="Elipse 53"/>
          <p:cNvSpPr/>
          <p:nvPr/>
        </p:nvSpPr>
        <p:spPr>
          <a:xfrm>
            <a:off x="4440778" y="5992695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5" name="Conector reto 54"/>
          <p:cNvCxnSpPr>
            <a:stCxn id="54" idx="6"/>
          </p:cNvCxnSpPr>
          <p:nvPr/>
        </p:nvCxnSpPr>
        <p:spPr>
          <a:xfrm>
            <a:off x="4703222" y="6094481"/>
            <a:ext cx="1034618" cy="53472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>
            <a:stCxn id="54" idx="6"/>
          </p:cNvCxnSpPr>
          <p:nvPr/>
        </p:nvCxnSpPr>
        <p:spPr>
          <a:xfrm flipV="1">
            <a:off x="4703222" y="5992695"/>
            <a:ext cx="1109324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4731525" y="6094480"/>
            <a:ext cx="1006315" cy="2673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>
            <a:off x="3062946" y="5671691"/>
            <a:ext cx="1377831" cy="3053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/>
          <p:cNvSpPr txBox="1"/>
          <p:nvPr/>
        </p:nvSpPr>
        <p:spPr>
          <a:xfrm rot="881750">
            <a:off x="3341805" y="5771763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60" name="CaixaDeTexto 59"/>
          <p:cNvSpPr txBox="1"/>
          <p:nvPr/>
        </p:nvSpPr>
        <p:spPr>
          <a:xfrm rot="935886">
            <a:off x="3182067" y="5968224"/>
            <a:ext cx="1300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- 88.004</a:t>
            </a:r>
          </a:p>
        </p:txBody>
      </p:sp>
      <p:sp>
        <p:nvSpPr>
          <p:cNvPr id="61" name="Seta dobrada para cima 60"/>
          <p:cNvSpPr/>
          <p:nvPr/>
        </p:nvSpPr>
        <p:spPr>
          <a:xfrm>
            <a:off x="2912947" y="3164858"/>
            <a:ext cx="262444" cy="203571"/>
          </a:xfrm>
          <a:prstGeom prst="bentUpArrow">
            <a:avLst/>
          </a:prstGeom>
          <a:solidFill>
            <a:srgbClr val="C00000"/>
          </a:solidFill>
          <a:scene3d>
            <a:camera prst="orthographicFront">
              <a:rot lat="10799999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Multiplicar 61"/>
          <p:cNvSpPr/>
          <p:nvPr/>
        </p:nvSpPr>
        <p:spPr>
          <a:xfrm>
            <a:off x="2902754" y="5213658"/>
            <a:ext cx="488248" cy="356249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Multiplicar 62"/>
          <p:cNvSpPr/>
          <p:nvPr/>
        </p:nvSpPr>
        <p:spPr>
          <a:xfrm>
            <a:off x="2937973" y="5722584"/>
            <a:ext cx="453029" cy="371896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Elipse 63"/>
          <p:cNvSpPr/>
          <p:nvPr/>
        </p:nvSpPr>
        <p:spPr>
          <a:xfrm>
            <a:off x="461761" y="3401960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0" name="CaixaDeTexto 79"/>
          <p:cNvSpPr txBox="1"/>
          <p:nvPr/>
        </p:nvSpPr>
        <p:spPr>
          <a:xfrm>
            <a:off x="902183" y="3479486"/>
            <a:ext cx="16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49,65%</a:t>
            </a:r>
          </a:p>
        </p:txBody>
      </p:sp>
      <p:sp>
        <p:nvSpPr>
          <p:cNvPr id="81" name="CaixaDeTexto 80"/>
          <p:cNvSpPr txBox="1"/>
          <p:nvPr/>
        </p:nvSpPr>
        <p:spPr>
          <a:xfrm rot="3131447">
            <a:off x="1095762" y="4732006"/>
            <a:ext cx="1267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26,05%</a:t>
            </a:r>
          </a:p>
        </p:txBody>
      </p:sp>
      <p:sp>
        <p:nvSpPr>
          <p:cNvPr id="82" name="CaixaDeTexto 81"/>
          <p:cNvSpPr txBox="1"/>
          <p:nvPr/>
        </p:nvSpPr>
        <p:spPr>
          <a:xfrm rot="18855432">
            <a:off x="1446098" y="2258875"/>
            <a:ext cx="98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24,30%</a:t>
            </a:r>
          </a:p>
        </p:txBody>
      </p:sp>
      <p:cxnSp>
        <p:nvCxnSpPr>
          <p:cNvPr id="68" name="Conector reto 67"/>
          <p:cNvCxnSpPr>
            <a:endCxn id="35" idx="1"/>
          </p:cNvCxnSpPr>
          <p:nvPr/>
        </p:nvCxnSpPr>
        <p:spPr>
          <a:xfrm flipV="1">
            <a:off x="724205" y="3506033"/>
            <a:ext cx="2030546" cy="1539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>
            <a:endCxn id="13" idx="1"/>
          </p:cNvCxnSpPr>
          <p:nvPr/>
        </p:nvCxnSpPr>
        <p:spPr>
          <a:xfrm flipV="1">
            <a:off x="724205" y="1287315"/>
            <a:ext cx="2038960" cy="22341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>
            <a:stCxn id="64" idx="6"/>
            <a:endCxn id="50" idx="1"/>
          </p:cNvCxnSpPr>
          <p:nvPr/>
        </p:nvCxnSpPr>
        <p:spPr>
          <a:xfrm>
            <a:off x="724205" y="3503746"/>
            <a:ext cx="2010687" cy="214889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70"/>
          <p:cNvSpPr txBox="1"/>
          <p:nvPr/>
        </p:nvSpPr>
        <p:spPr>
          <a:xfrm rot="18731435">
            <a:off x="929873" y="1917896"/>
            <a:ext cx="1750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Bom</a:t>
            </a:r>
          </a:p>
        </p:txBody>
      </p:sp>
      <p:sp>
        <p:nvSpPr>
          <p:cNvPr id="72" name="CaixaDeTexto 71"/>
          <p:cNvSpPr txBox="1"/>
          <p:nvPr/>
        </p:nvSpPr>
        <p:spPr>
          <a:xfrm rot="2880121">
            <a:off x="1167463" y="4511208"/>
            <a:ext cx="1687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Ruim</a:t>
            </a:r>
          </a:p>
        </p:txBody>
      </p:sp>
      <p:sp>
        <p:nvSpPr>
          <p:cNvPr id="75" name="CaixaDeTexto 74"/>
          <p:cNvSpPr txBox="1"/>
          <p:nvPr/>
        </p:nvSpPr>
        <p:spPr>
          <a:xfrm>
            <a:off x="1032434" y="3129283"/>
            <a:ext cx="1786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Médio</a:t>
            </a:r>
          </a:p>
        </p:txBody>
      </p:sp>
    </p:spTree>
    <p:extLst>
      <p:ext uri="{BB962C8B-B14F-4D97-AF65-F5344CB8AC3E}">
        <p14:creationId xmlns:p14="http://schemas.microsoft.com/office/powerpoint/2010/main" val="236689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89769"/>
              </p:ext>
            </p:extLst>
          </p:nvPr>
        </p:nvGraphicFramePr>
        <p:xfrm>
          <a:off x="293490" y="295122"/>
          <a:ext cx="8734393" cy="6550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933"/>
                <a:gridCol w="1243145"/>
                <a:gridCol w="1466918"/>
                <a:gridCol w="838083"/>
                <a:gridCol w="1336573"/>
                <a:gridCol w="1020330"/>
                <a:gridCol w="1275411"/>
              </a:tblGrid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74,07%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- 570.000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74,07%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- </a:t>
                      </a:r>
                      <a:r>
                        <a:rPr lang="pt-BR" sz="1800" u="none" strike="noStrike" dirty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9,06%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77,04%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      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9,06%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77,04%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2393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760.000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12,09%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280.000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570.000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6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Bom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9,60%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400.000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12,09%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 250.000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Ruim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78,31%</a:t>
                      </a:r>
                    </a:p>
                  </a:txBody>
                  <a:tcPr marL="7144" marR="7144" marT="535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</a:t>
                      </a:r>
                      <a:r>
                        <a:rPr lang="pt-BR" sz="1800" u="none" strike="noStrike" dirty="0" smtClean="0">
                          <a:effectLst/>
                        </a:rPr>
                        <a:t>200.000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2" marR="5852" marT="438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Elipse 8"/>
          <p:cNvSpPr/>
          <p:nvPr/>
        </p:nvSpPr>
        <p:spPr>
          <a:xfrm>
            <a:off x="4469081" y="56160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>
            <a:stCxn id="9" idx="6"/>
          </p:cNvCxnSpPr>
          <p:nvPr/>
        </p:nvCxnSpPr>
        <p:spPr>
          <a:xfrm flipV="1">
            <a:off x="4731525" y="486978"/>
            <a:ext cx="1081021" cy="17641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4731525" y="663389"/>
            <a:ext cx="969383" cy="835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9" idx="6"/>
          </p:cNvCxnSpPr>
          <p:nvPr/>
        </p:nvCxnSpPr>
        <p:spPr>
          <a:xfrm>
            <a:off x="4731525" y="663390"/>
            <a:ext cx="1060850" cy="3418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/>
          <p:cNvSpPr/>
          <p:nvPr/>
        </p:nvSpPr>
        <p:spPr>
          <a:xfrm>
            <a:off x="2763165" y="1185529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/>
          <p:cNvCxnSpPr>
            <a:stCxn id="13" idx="3"/>
            <a:endCxn id="9" idx="2"/>
          </p:cNvCxnSpPr>
          <p:nvPr/>
        </p:nvCxnSpPr>
        <p:spPr>
          <a:xfrm flipV="1">
            <a:off x="3091220" y="663390"/>
            <a:ext cx="1377861" cy="6239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 rot="20179988">
            <a:off x="3408535" y="530435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16" name="CaixaDeTexto 15"/>
          <p:cNvSpPr txBox="1"/>
          <p:nvPr/>
        </p:nvSpPr>
        <p:spPr>
          <a:xfrm rot="20061822">
            <a:off x="3473519" y="834082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541.111</a:t>
            </a:r>
          </a:p>
        </p:txBody>
      </p:sp>
      <p:sp>
        <p:nvSpPr>
          <p:cNvPr id="21" name="Elipse 20"/>
          <p:cNvSpPr/>
          <p:nvPr/>
        </p:nvSpPr>
        <p:spPr>
          <a:xfrm>
            <a:off x="4514500" y="1695108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reto 21"/>
          <p:cNvCxnSpPr>
            <a:stCxn id="21" idx="6"/>
          </p:cNvCxnSpPr>
          <p:nvPr/>
        </p:nvCxnSpPr>
        <p:spPr>
          <a:xfrm flipV="1">
            <a:off x="4776944" y="1593323"/>
            <a:ext cx="1035602" cy="20357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>
            <a:stCxn id="21" idx="6"/>
          </p:cNvCxnSpPr>
          <p:nvPr/>
        </p:nvCxnSpPr>
        <p:spPr>
          <a:xfrm>
            <a:off x="4776944" y="1796894"/>
            <a:ext cx="923964" cy="9418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>
            <a:stCxn id="21" idx="6"/>
          </p:cNvCxnSpPr>
          <p:nvPr/>
        </p:nvCxnSpPr>
        <p:spPr>
          <a:xfrm>
            <a:off x="4776944" y="1796894"/>
            <a:ext cx="975410" cy="3169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13" idx="3"/>
            <a:endCxn id="21" idx="2"/>
          </p:cNvCxnSpPr>
          <p:nvPr/>
        </p:nvCxnSpPr>
        <p:spPr>
          <a:xfrm>
            <a:off x="3091220" y="1287315"/>
            <a:ext cx="1423280" cy="50957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 rot="1207776">
            <a:off x="3482564" y="1303699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28" name="CaixaDeTexto 27"/>
          <p:cNvSpPr txBox="1"/>
          <p:nvPr/>
        </p:nvSpPr>
        <p:spPr>
          <a:xfrm rot="1200370">
            <a:off x="3406874" y="1555790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311.111</a:t>
            </a:r>
          </a:p>
        </p:txBody>
      </p:sp>
      <p:sp>
        <p:nvSpPr>
          <p:cNvPr id="29" name="Seta dobrada para cima 28"/>
          <p:cNvSpPr/>
          <p:nvPr/>
        </p:nvSpPr>
        <p:spPr>
          <a:xfrm>
            <a:off x="2893381" y="906212"/>
            <a:ext cx="262444" cy="203571"/>
          </a:xfrm>
          <a:prstGeom prst="bentUpArrow">
            <a:avLst/>
          </a:prstGeom>
          <a:solidFill>
            <a:srgbClr val="C00000"/>
          </a:solidFill>
          <a:scene3d>
            <a:camera prst="orthographicFront">
              <a:rot lat="10799999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>
            <a:off x="4469081" y="289467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reto 31"/>
          <p:cNvCxnSpPr>
            <a:stCxn id="31" idx="6"/>
          </p:cNvCxnSpPr>
          <p:nvPr/>
        </p:nvCxnSpPr>
        <p:spPr>
          <a:xfrm flipV="1">
            <a:off x="4731525" y="2978851"/>
            <a:ext cx="1012924" cy="1760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>
            <a:stCxn id="31" idx="6"/>
          </p:cNvCxnSpPr>
          <p:nvPr/>
        </p:nvCxnSpPr>
        <p:spPr>
          <a:xfrm flipV="1">
            <a:off x="4731525" y="2681268"/>
            <a:ext cx="1081021" cy="3151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31" idx="6"/>
          </p:cNvCxnSpPr>
          <p:nvPr/>
        </p:nvCxnSpPr>
        <p:spPr>
          <a:xfrm>
            <a:off x="4731525" y="2996460"/>
            <a:ext cx="1042384" cy="25674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2754751" y="3404247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6" name="Conector reto 35"/>
          <p:cNvCxnSpPr>
            <a:stCxn id="35" idx="3"/>
            <a:endCxn id="31" idx="2"/>
          </p:cNvCxnSpPr>
          <p:nvPr/>
        </p:nvCxnSpPr>
        <p:spPr>
          <a:xfrm flipV="1">
            <a:off x="3082806" y="2996460"/>
            <a:ext cx="1386275" cy="50957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 rot="20519045">
            <a:off x="3325310" y="2915027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38" name="CaixaDeTexto 37"/>
          <p:cNvSpPr txBox="1"/>
          <p:nvPr/>
        </p:nvSpPr>
        <p:spPr>
          <a:xfrm rot="20582527">
            <a:off x="3449084" y="3155215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205.372</a:t>
            </a:r>
          </a:p>
        </p:txBody>
      </p:sp>
      <p:sp>
        <p:nvSpPr>
          <p:cNvPr id="39" name="Elipse 38"/>
          <p:cNvSpPr/>
          <p:nvPr/>
        </p:nvSpPr>
        <p:spPr>
          <a:xfrm>
            <a:off x="4481670" y="3987681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Conector reto 39"/>
          <p:cNvCxnSpPr>
            <a:stCxn id="39" idx="6"/>
          </p:cNvCxnSpPr>
          <p:nvPr/>
        </p:nvCxnSpPr>
        <p:spPr>
          <a:xfrm>
            <a:off x="4744114" y="4089467"/>
            <a:ext cx="956794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39" idx="6"/>
          </p:cNvCxnSpPr>
          <p:nvPr/>
        </p:nvCxnSpPr>
        <p:spPr>
          <a:xfrm flipV="1">
            <a:off x="4744114" y="3854560"/>
            <a:ext cx="1048261" cy="23490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>
            <a:stCxn id="39" idx="6"/>
          </p:cNvCxnSpPr>
          <p:nvPr/>
        </p:nvCxnSpPr>
        <p:spPr>
          <a:xfrm>
            <a:off x="4744114" y="4089467"/>
            <a:ext cx="1025376" cy="22743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>
            <a:stCxn id="35" idx="3"/>
            <a:endCxn id="39" idx="2"/>
          </p:cNvCxnSpPr>
          <p:nvPr/>
        </p:nvCxnSpPr>
        <p:spPr>
          <a:xfrm>
            <a:off x="3082806" y="3506033"/>
            <a:ext cx="1398864" cy="58343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 rot="1360826">
            <a:off x="3566066" y="3630571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45" name="CaixaDeTexto 44"/>
          <p:cNvSpPr txBox="1"/>
          <p:nvPr/>
        </p:nvSpPr>
        <p:spPr>
          <a:xfrm rot="1397767">
            <a:off x="3504228" y="3838587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201.057</a:t>
            </a:r>
          </a:p>
        </p:txBody>
      </p:sp>
      <p:sp>
        <p:nvSpPr>
          <p:cNvPr id="46" name="Elipse 45"/>
          <p:cNvSpPr/>
          <p:nvPr/>
        </p:nvSpPr>
        <p:spPr>
          <a:xfrm>
            <a:off x="4440778" y="5162764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7" name="Conector reto 46"/>
          <p:cNvCxnSpPr>
            <a:stCxn id="46" idx="6"/>
          </p:cNvCxnSpPr>
          <p:nvPr/>
        </p:nvCxnSpPr>
        <p:spPr>
          <a:xfrm flipV="1">
            <a:off x="4703222" y="5162764"/>
            <a:ext cx="1034618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 flipV="1">
            <a:off x="4703222" y="4947568"/>
            <a:ext cx="1109324" cy="31698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4703222" y="5264550"/>
            <a:ext cx="997686" cy="1607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de cantos arredondados 49"/>
          <p:cNvSpPr/>
          <p:nvPr/>
        </p:nvSpPr>
        <p:spPr>
          <a:xfrm>
            <a:off x="2734892" y="5550855"/>
            <a:ext cx="328055" cy="203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1" name="Conector reto 50"/>
          <p:cNvCxnSpPr/>
          <p:nvPr/>
        </p:nvCxnSpPr>
        <p:spPr>
          <a:xfrm flipV="1">
            <a:off x="3062946" y="5264550"/>
            <a:ext cx="1377831" cy="40714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 rot="20581373">
            <a:off x="3464029" y="5100100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A</a:t>
            </a:r>
          </a:p>
        </p:txBody>
      </p:sp>
      <p:sp>
        <p:nvSpPr>
          <p:cNvPr id="53" name="CaixaDeTexto 52"/>
          <p:cNvSpPr txBox="1"/>
          <p:nvPr/>
        </p:nvSpPr>
        <p:spPr>
          <a:xfrm rot="20559693">
            <a:off x="3413493" y="5358420"/>
            <a:ext cx="124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- 339.578</a:t>
            </a:r>
          </a:p>
        </p:txBody>
      </p:sp>
      <p:sp>
        <p:nvSpPr>
          <p:cNvPr id="54" name="Elipse 53"/>
          <p:cNvSpPr/>
          <p:nvPr/>
        </p:nvSpPr>
        <p:spPr>
          <a:xfrm>
            <a:off x="4440778" y="5992695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5" name="Conector reto 54"/>
          <p:cNvCxnSpPr>
            <a:stCxn id="54" idx="6"/>
          </p:cNvCxnSpPr>
          <p:nvPr/>
        </p:nvCxnSpPr>
        <p:spPr>
          <a:xfrm>
            <a:off x="4703222" y="6094481"/>
            <a:ext cx="1034618" cy="53472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>
            <a:stCxn id="54" idx="6"/>
          </p:cNvCxnSpPr>
          <p:nvPr/>
        </p:nvCxnSpPr>
        <p:spPr>
          <a:xfrm flipV="1">
            <a:off x="4703222" y="5992695"/>
            <a:ext cx="1109324" cy="1017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4731525" y="6094480"/>
            <a:ext cx="1006315" cy="2673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>
            <a:off x="3062946" y="5671691"/>
            <a:ext cx="1377831" cy="3053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/>
          <p:cNvSpPr txBox="1"/>
          <p:nvPr/>
        </p:nvSpPr>
        <p:spPr>
          <a:xfrm rot="881750">
            <a:off x="3341805" y="5771763"/>
            <a:ext cx="104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Cultura B</a:t>
            </a:r>
          </a:p>
        </p:txBody>
      </p:sp>
      <p:sp>
        <p:nvSpPr>
          <p:cNvPr id="60" name="CaixaDeTexto 59"/>
          <p:cNvSpPr txBox="1"/>
          <p:nvPr/>
        </p:nvSpPr>
        <p:spPr>
          <a:xfrm rot="935886">
            <a:off x="3194285" y="5952087"/>
            <a:ext cx="1263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- 88.004</a:t>
            </a:r>
          </a:p>
        </p:txBody>
      </p:sp>
      <p:sp>
        <p:nvSpPr>
          <p:cNvPr id="61" name="Seta dobrada para cima 60"/>
          <p:cNvSpPr/>
          <p:nvPr/>
        </p:nvSpPr>
        <p:spPr>
          <a:xfrm>
            <a:off x="2912947" y="3164858"/>
            <a:ext cx="262444" cy="203571"/>
          </a:xfrm>
          <a:prstGeom prst="bentUpArrow">
            <a:avLst/>
          </a:prstGeom>
          <a:solidFill>
            <a:srgbClr val="C00000"/>
          </a:solidFill>
          <a:scene3d>
            <a:camera prst="orthographicFront">
              <a:rot lat="10799999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Multiplicar 61"/>
          <p:cNvSpPr/>
          <p:nvPr/>
        </p:nvSpPr>
        <p:spPr>
          <a:xfrm>
            <a:off x="2902754" y="5213658"/>
            <a:ext cx="488248" cy="356249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Multiplicar 62"/>
          <p:cNvSpPr/>
          <p:nvPr/>
        </p:nvSpPr>
        <p:spPr>
          <a:xfrm>
            <a:off x="2937973" y="5722584"/>
            <a:ext cx="453029" cy="371896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Elipse 63"/>
          <p:cNvSpPr/>
          <p:nvPr/>
        </p:nvSpPr>
        <p:spPr>
          <a:xfrm>
            <a:off x="461761" y="3401960"/>
            <a:ext cx="262444" cy="203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0" name="CaixaDeTexto 79"/>
          <p:cNvSpPr txBox="1"/>
          <p:nvPr/>
        </p:nvSpPr>
        <p:spPr>
          <a:xfrm>
            <a:off x="902183" y="3479486"/>
            <a:ext cx="16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49,65%</a:t>
            </a:r>
          </a:p>
        </p:txBody>
      </p:sp>
      <p:sp>
        <p:nvSpPr>
          <p:cNvPr id="81" name="CaixaDeTexto 80"/>
          <p:cNvSpPr txBox="1"/>
          <p:nvPr/>
        </p:nvSpPr>
        <p:spPr>
          <a:xfrm rot="3131447">
            <a:off x="1095762" y="4732006"/>
            <a:ext cx="1267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26,05%</a:t>
            </a:r>
          </a:p>
        </p:txBody>
      </p:sp>
      <p:sp>
        <p:nvSpPr>
          <p:cNvPr id="82" name="CaixaDeTexto 81"/>
          <p:cNvSpPr txBox="1"/>
          <p:nvPr/>
        </p:nvSpPr>
        <p:spPr>
          <a:xfrm rot="18855432">
            <a:off x="1446098" y="2258875"/>
            <a:ext cx="98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24,30%</a:t>
            </a:r>
          </a:p>
        </p:txBody>
      </p:sp>
      <p:sp>
        <p:nvSpPr>
          <p:cNvPr id="83" name="CaixaDeTexto 82"/>
          <p:cNvSpPr txBox="1"/>
          <p:nvPr/>
        </p:nvSpPr>
        <p:spPr>
          <a:xfrm>
            <a:off x="68095" y="3649856"/>
            <a:ext cx="16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233.460</a:t>
            </a:r>
          </a:p>
        </p:txBody>
      </p:sp>
      <p:cxnSp>
        <p:nvCxnSpPr>
          <p:cNvPr id="68" name="Conector reto 67"/>
          <p:cNvCxnSpPr>
            <a:endCxn id="35" idx="1"/>
          </p:cNvCxnSpPr>
          <p:nvPr/>
        </p:nvCxnSpPr>
        <p:spPr>
          <a:xfrm flipV="1">
            <a:off x="724205" y="3506033"/>
            <a:ext cx="2030546" cy="1539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>
            <a:endCxn id="13" idx="1"/>
          </p:cNvCxnSpPr>
          <p:nvPr/>
        </p:nvCxnSpPr>
        <p:spPr>
          <a:xfrm flipV="1">
            <a:off x="724205" y="1287315"/>
            <a:ext cx="2038960" cy="22341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>
            <a:stCxn id="64" idx="6"/>
            <a:endCxn id="50" idx="1"/>
          </p:cNvCxnSpPr>
          <p:nvPr/>
        </p:nvCxnSpPr>
        <p:spPr>
          <a:xfrm>
            <a:off x="724205" y="3503746"/>
            <a:ext cx="2010687" cy="214889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70"/>
          <p:cNvSpPr txBox="1"/>
          <p:nvPr/>
        </p:nvSpPr>
        <p:spPr>
          <a:xfrm rot="18731435">
            <a:off x="929873" y="1917896"/>
            <a:ext cx="1750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Bom</a:t>
            </a:r>
          </a:p>
        </p:txBody>
      </p:sp>
      <p:sp>
        <p:nvSpPr>
          <p:cNvPr id="72" name="CaixaDeTexto 71"/>
          <p:cNvSpPr txBox="1"/>
          <p:nvPr/>
        </p:nvSpPr>
        <p:spPr>
          <a:xfrm rot="2880121">
            <a:off x="1167463" y="4511208"/>
            <a:ext cx="1687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Ruim</a:t>
            </a:r>
          </a:p>
        </p:txBody>
      </p:sp>
      <p:sp>
        <p:nvSpPr>
          <p:cNvPr id="75" name="CaixaDeTexto 74"/>
          <p:cNvSpPr txBox="1"/>
          <p:nvPr/>
        </p:nvSpPr>
        <p:spPr>
          <a:xfrm>
            <a:off x="1032434" y="3129283"/>
            <a:ext cx="1786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Previsão: Médio</a:t>
            </a:r>
          </a:p>
        </p:txBody>
      </p:sp>
    </p:spTree>
    <p:extLst>
      <p:ext uri="{BB962C8B-B14F-4D97-AF65-F5344CB8AC3E}">
        <p14:creationId xmlns:p14="http://schemas.microsoft.com/office/powerpoint/2010/main" val="256770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93846"/>
              </p:ext>
            </p:extLst>
          </p:nvPr>
        </p:nvGraphicFramePr>
        <p:xfrm>
          <a:off x="3672255" y="238903"/>
          <a:ext cx="5216865" cy="2053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6416"/>
                <a:gridCol w="1456416"/>
                <a:gridCol w="728207"/>
                <a:gridCol w="906997"/>
                <a:gridCol w="668829"/>
              </a:tblGrid>
              <a:tr h="293404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i="1" u="none" strike="noStrike" dirty="0">
                          <a:effectLst/>
                        </a:rPr>
                        <a:t>25%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Bom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760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293404"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i="1" u="none" strike="noStrike" dirty="0">
                          <a:effectLst/>
                        </a:rPr>
                        <a:t>45%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Médio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280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293404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i="1" u="none" strike="noStrike" dirty="0">
                          <a:effectLst/>
                        </a:rPr>
                        <a:t>30%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Ruim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-570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293404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293404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i="1" u="none" strike="noStrike" dirty="0">
                          <a:effectLst/>
                        </a:rPr>
                        <a:t>25%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Bom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400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293404"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i="1" u="none" strike="noStrike" dirty="0">
                          <a:effectLst/>
                        </a:rPr>
                        <a:t>45%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Médio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293404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i="1" u="none" strike="noStrike" dirty="0">
                          <a:effectLst/>
                        </a:rPr>
                        <a:t>30%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Ruim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-200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</a:tbl>
          </a:graphicData>
        </a:graphic>
      </p:graphicFrame>
      <p:sp>
        <p:nvSpPr>
          <p:cNvPr id="8" name="Elipse 7"/>
          <p:cNvSpPr>
            <a:spLocks/>
          </p:cNvSpPr>
          <p:nvPr/>
        </p:nvSpPr>
        <p:spPr>
          <a:xfrm>
            <a:off x="5360316" y="760783"/>
            <a:ext cx="194249" cy="1819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900"/>
          </a:p>
        </p:txBody>
      </p:sp>
      <p:cxnSp>
        <p:nvCxnSpPr>
          <p:cNvPr id="10" name="Conector reto 9"/>
          <p:cNvCxnSpPr>
            <a:cxnSpLocks/>
            <a:stCxn id="8" idx="6"/>
          </p:cNvCxnSpPr>
          <p:nvPr/>
        </p:nvCxnSpPr>
        <p:spPr>
          <a:xfrm flipV="1">
            <a:off x="5554565" y="532472"/>
            <a:ext cx="1281660" cy="31927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>
            <a:cxnSpLocks/>
            <a:stCxn id="8" idx="6"/>
          </p:cNvCxnSpPr>
          <p:nvPr/>
        </p:nvCxnSpPr>
        <p:spPr>
          <a:xfrm flipV="1">
            <a:off x="5554565" y="750833"/>
            <a:ext cx="1281660" cy="10090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cxnSpLocks/>
            <a:stCxn id="8" idx="6"/>
          </p:cNvCxnSpPr>
          <p:nvPr/>
        </p:nvCxnSpPr>
        <p:spPr>
          <a:xfrm>
            <a:off x="5554565" y="851742"/>
            <a:ext cx="1281660" cy="17064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>
            <a:spLocks/>
          </p:cNvSpPr>
          <p:nvPr/>
        </p:nvSpPr>
        <p:spPr>
          <a:xfrm>
            <a:off x="5408880" y="1706896"/>
            <a:ext cx="194249" cy="1819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900"/>
          </a:p>
        </p:txBody>
      </p:sp>
      <p:cxnSp>
        <p:nvCxnSpPr>
          <p:cNvPr id="16" name="Conector reto 15"/>
          <p:cNvCxnSpPr>
            <a:cxnSpLocks/>
            <a:stCxn id="15" idx="6"/>
          </p:cNvCxnSpPr>
          <p:nvPr/>
        </p:nvCxnSpPr>
        <p:spPr>
          <a:xfrm flipV="1">
            <a:off x="5603129" y="1673508"/>
            <a:ext cx="1212388" cy="12434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cxnSpLocks/>
            <a:stCxn id="15" idx="6"/>
          </p:cNvCxnSpPr>
          <p:nvPr/>
        </p:nvCxnSpPr>
        <p:spPr>
          <a:xfrm>
            <a:off x="5603129" y="1797855"/>
            <a:ext cx="1233096" cy="3619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>
            <a:cxnSpLocks/>
            <a:stCxn id="15" idx="6"/>
          </p:cNvCxnSpPr>
          <p:nvPr/>
        </p:nvCxnSpPr>
        <p:spPr>
          <a:xfrm>
            <a:off x="5603129" y="1797855"/>
            <a:ext cx="1212388" cy="7968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>
            <a:spLocks/>
          </p:cNvSpPr>
          <p:nvPr/>
        </p:nvSpPr>
        <p:spPr>
          <a:xfrm>
            <a:off x="220625" y="2638930"/>
            <a:ext cx="242813" cy="1819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900"/>
          </a:p>
        </p:txBody>
      </p:sp>
      <p:cxnSp>
        <p:nvCxnSpPr>
          <p:cNvPr id="24" name="Conector reto 23"/>
          <p:cNvCxnSpPr>
            <a:cxnSpLocks/>
            <a:stCxn id="19" idx="3"/>
            <a:endCxn id="8" idx="2"/>
          </p:cNvCxnSpPr>
          <p:nvPr/>
        </p:nvCxnSpPr>
        <p:spPr>
          <a:xfrm flipV="1">
            <a:off x="463438" y="851742"/>
            <a:ext cx="4896878" cy="187814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cxnSpLocks/>
            <a:stCxn id="19" idx="3"/>
            <a:endCxn id="15" idx="2"/>
          </p:cNvCxnSpPr>
          <p:nvPr/>
        </p:nvCxnSpPr>
        <p:spPr>
          <a:xfrm flipV="1">
            <a:off x="463438" y="1797855"/>
            <a:ext cx="4945442" cy="93203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>
            <a:spLocks/>
          </p:cNvSpPr>
          <p:nvPr/>
        </p:nvSpPr>
        <p:spPr>
          <a:xfrm rot="20452600">
            <a:off x="2632695" y="1304968"/>
            <a:ext cx="10537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Cultura A</a:t>
            </a:r>
          </a:p>
        </p:txBody>
      </p:sp>
      <p:sp>
        <p:nvSpPr>
          <p:cNvPr id="29" name="CaixaDeTexto 28"/>
          <p:cNvSpPr txBox="1">
            <a:spLocks/>
          </p:cNvSpPr>
          <p:nvPr/>
        </p:nvSpPr>
        <p:spPr>
          <a:xfrm rot="20899048">
            <a:off x="3194776" y="1825961"/>
            <a:ext cx="11103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C00000"/>
                </a:solidFill>
              </a:rPr>
              <a:t>Cultura B</a:t>
            </a:r>
          </a:p>
        </p:txBody>
      </p:sp>
      <p:sp>
        <p:nvSpPr>
          <p:cNvPr id="30" name="CaixaDeTexto 29"/>
          <p:cNvSpPr txBox="1">
            <a:spLocks/>
          </p:cNvSpPr>
          <p:nvPr/>
        </p:nvSpPr>
        <p:spPr>
          <a:xfrm rot="20371749">
            <a:off x="2720005" y="1584229"/>
            <a:ext cx="1063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145</a:t>
            </a:r>
          </a:p>
        </p:txBody>
      </p:sp>
      <p:sp>
        <p:nvSpPr>
          <p:cNvPr id="31" name="CaixaDeTexto 30"/>
          <p:cNvSpPr txBox="1">
            <a:spLocks/>
          </p:cNvSpPr>
          <p:nvPr/>
        </p:nvSpPr>
        <p:spPr>
          <a:xfrm rot="20862553">
            <a:off x="3318372" y="2123293"/>
            <a:ext cx="776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C00000"/>
                </a:solidFill>
              </a:rPr>
              <a:t>152,5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127" y="2677191"/>
            <a:ext cx="8101026" cy="4180809"/>
          </a:xfrm>
          <a:prstGeom prst="rect">
            <a:avLst/>
          </a:prstGeom>
        </p:spPr>
      </p:pic>
      <p:sp>
        <p:nvSpPr>
          <p:cNvPr id="96" name="CaixaDeTexto 95"/>
          <p:cNvSpPr txBox="1"/>
          <p:nvPr/>
        </p:nvSpPr>
        <p:spPr>
          <a:xfrm>
            <a:off x="422435" y="3814494"/>
            <a:ext cx="1258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233</a:t>
            </a:r>
          </a:p>
        </p:txBody>
      </p:sp>
      <p:cxnSp>
        <p:nvCxnSpPr>
          <p:cNvPr id="23" name="Conector reto 22"/>
          <p:cNvCxnSpPr>
            <a:cxnSpLocks/>
            <a:stCxn id="19" idx="3"/>
          </p:cNvCxnSpPr>
          <p:nvPr/>
        </p:nvCxnSpPr>
        <p:spPr>
          <a:xfrm>
            <a:off x="463438" y="2729889"/>
            <a:ext cx="766351" cy="203770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eta dobrada para cima 26"/>
          <p:cNvSpPr/>
          <p:nvPr/>
        </p:nvSpPr>
        <p:spPr>
          <a:xfrm>
            <a:off x="301625" y="2937614"/>
            <a:ext cx="252772" cy="248925"/>
          </a:xfrm>
          <a:prstGeom prst="bentUpArrow">
            <a:avLst/>
          </a:prstGeom>
          <a:solidFill>
            <a:srgbClr val="C00000"/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</p:spTree>
    <p:extLst>
      <p:ext uri="{BB962C8B-B14F-4D97-AF65-F5344CB8AC3E}">
        <p14:creationId xmlns:p14="http://schemas.microsoft.com/office/powerpoint/2010/main" val="111450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2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93846"/>
              </p:ext>
            </p:extLst>
          </p:nvPr>
        </p:nvGraphicFramePr>
        <p:xfrm>
          <a:off x="3672255" y="238903"/>
          <a:ext cx="5216865" cy="2053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6416"/>
                <a:gridCol w="1456416"/>
                <a:gridCol w="728207"/>
                <a:gridCol w="906997"/>
                <a:gridCol w="668829"/>
              </a:tblGrid>
              <a:tr h="293404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i="1" u="none" strike="noStrike" dirty="0">
                          <a:effectLst/>
                        </a:rPr>
                        <a:t>25%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Bom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760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293404"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i="1" u="none" strike="noStrike" dirty="0">
                          <a:effectLst/>
                        </a:rPr>
                        <a:t>45%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Médio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280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293404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i="1" u="none" strike="noStrike" dirty="0">
                          <a:effectLst/>
                        </a:rPr>
                        <a:t>30%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Ruim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-570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293404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293404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i="1" u="none" strike="noStrike" dirty="0">
                          <a:effectLst/>
                        </a:rPr>
                        <a:t>25%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Bom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400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293404"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i="1" u="none" strike="noStrike" dirty="0">
                          <a:effectLst/>
                        </a:rPr>
                        <a:t>45%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Médio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293404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i="1" u="none" strike="noStrike" dirty="0">
                          <a:effectLst/>
                        </a:rPr>
                        <a:t>30%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Ruim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-200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</a:tbl>
          </a:graphicData>
        </a:graphic>
      </p:graphicFrame>
      <p:sp>
        <p:nvSpPr>
          <p:cNvPr id="8" name="Elipse 7"/>
          <p:cNvSpPr>
            <a:spLocks/>
          </p:cNvSpPr>
          <p:nvPr/>
        </p:nvSpPr>
        <p:spPr>
          <a:xfrm>
            <a:off x="5360316" y="760783"/>
            <a:ext cx="194249" cy="1819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900"/>
          </a:p>
        </p:txBody>
      </p:sp>
      <p:cxnSp>
        <p:nvCxnSpPr>
          <p:cNvPr id="10" name="Conector reto 9"/>
          <p:cNvCxnSpPr>
            <a:cxnSpLocks/>
            <a:stCxn id="8" idx="6"/>
          </p:cNvCxnSpPr>
          <p:nvPr/>
        </p:nvCxnSpPr>
        <p:spPr>
          <a:xfrm flipV="1">
            <a:off x="5554565" y="532472"/>
            <a:ext cx="1281660" cy="31927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>
            <a:cxnSpLocks/>
            <a:stCxn id="8" idx="6"/>
          </p:cNvCxnSpPr>
          <p:nvPr/>
        </p:nvCxnSpPr>
        <p:spPr>
          <a:xfrm flipV="1">
            <a:off x="5554565" y="750833"/>
            <a:ext cx="1281660" cy="10090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cxnSpLocks/>
            <a:stCxn id="8" idx="6"/>
          </p:cNvCxnSpPr>
          <p:nvPr/>
        </p:nvCxnSpPr>
        <p:spPr>
          <a:xfrm>
            <a:off x="5554565" y="851742"/>
            <a:ext cx="1281660" cy="17064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>
            <a:spLocks/>
          </p:cNvSpPr>
          <p:nvPr/>
        </p:nvSpPr>
        <p:spPr>
          <a:xfrm>
            <a:off x="5408880" y="1706896"/>
            <a:ext cx="194249" cy="1819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900"/>
          </a:p>
        </p:txBody>
      </p:sp>
      <p:cxnSp>
        <p:nvCxnSpPr>
          <p:cNvPr id="16" name="Conector reto 15"/>
          <p:cNvCxnSpPr>
            <a:cxnSpLocks/>
            <a:stCxn id="15" idx="6"/>
          </p:cNvCxnSpPr>
          <p:nvPr/>
        </p:nvCxnSpPr>
        <p:spPr>
          <a:xfrm flipV="1">
            <a:off x="5603129" y="1673508"/>
            <a:ext cx="1212388" cy="12434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cxnSpLocks/>
            <a:stCxn id="15" idx="6"/>
          </p:cNvCxnSpPr>
          <p:nvPr/>
        </p:nvCxnSpPr>
        <p:spPr>
          <a:xfrm>
            <a:off x="5603129" y="1797855"/>
            <a:ext cx="1233096" cy="3619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>
            <a:cxnSpLocks/>
            <a:stCxn id="15" idx="6"/>
          </p:cNvCxnSpPr>
          <p:nvPr/>
        </p:nvCxnSpPr>
        <p:spPr>
          <a:xfrm>
            <a:off x="5603129" y="1797855"/>
            <a:ext cx="1212388" cy="7968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>
            <a:spLocks/>
          </p:cNvSpPr>
          <p:nvPr/>
        </p:nvSpPr>
        <p:spPr>
          <a:xfrm>
            <a:off x="220625" y="2638930"/>
            <a:ext cx="242813" cy="1819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900"/>
          </a:p>
        </p:txBody>
      </p:sp>
      <p:cxnSp>
        <p:nvCxnSpPr>
          <p:cNvPr id="24" name="Conector reto 23"/>
          <p:cNvCxnSpPr>
            <a:cxnSpLocks/>
            <a:stCxn id="19" idx="3"/>
            <a:endCxn id="8" idx="2"/>
          </p:cNvCxnSpPr>
          <p:nvPr/>
        </p:nvCxnSpPr>
        <p:spPr>
          <a:xfrm flipV="1">
            <a:off x="463438" y="851742"/>
            <a:ext cx="4896878" cy="187814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cxnSpLocks/>
            <a:stCxn id="19" idx="3"/>
            <a:endCxn id="15" idx="2"/>
          </p:cNvCxnSpPr>
          <p:nvPr/>
        </p:nvCxnSpPr>
        <p:spPr>
          <a:xfrm flipV="1">
            <a:off x="463438" y="1797855"/>
            <a:ext cx="4945442" cy="93203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>
            <a:spLocks/>
          </p:cNvSpPr>
          <p:nvPr/>
        </p:nvSpPr>
        <p:spPr>
          <a:xfrm rot="20452600">
            <a:off x="2632695" y="1304968"/>
            <a:ext cx="10537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Cultura A</a:t>
            </a:r>
          </a:p>
        </p:txBody>
      </p:sp>
      <p:sp>
        <p:nvSpPr>
          <p:cNvPr id="29" name="CaixaDeTexto 28"/>
          <p:cNvSpPr txBox="1">
            <a:spLocks/>
          </p:cNvSpPr>
          <p:nvPr/>
        </p:nvSpPr>
        <p:spPr>
          <a:xfrm rot="20899048">
            <a:off x="3194776" y="1825961"/>
            <a:ext cx="11103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C00000"/>
                </a:solidFill>
              </a:rPr>
              <a:t>Cultura B</a:t>
            </a:r>
          </a:p>
        </p:txBody>
      </p:sp>
      <p:sp>
        <p:nvSpPr>
          <p:cNvPr id="30" name="CaixaDeTexto 29"/>
          <p:cNvSpPr txBox="1">
            <a:spLocks/>
          </p:cNvSpPr>
          <p:nvPr/>
        </p:nvSpPr>
        <p:spPr>
          <a:xfrm rot="20371749">
            <a:off x="2720005" y="1584229"/>
            <a:ext cx="1063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145</a:t>
            </a:r>
          </a:p>
        </p:txBody>
      </p:sp>
      <p:sp>
        <p:nvSpPr>
          <p:cNvPr id="31" name="CaixaDeTexto 30"/>
          <p:cNvSpPr txBox="1">
            <a:spLocks/>
          </p:cNvSpPr>
          <p:nvPr/>
        </p:nvSpPr>
        <p:spPr>
          <a:xfrm rot="20862553">
            <a:off x="3318372" y="2123293"/>
            <a:ext cx="776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C00000"/>
                </a:solidFill>
              </a:rPr>
              <a:t>152,5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127" y="2677191"/>
            <a:ext cx="8101026" cy="4180809"/>
          </a:xfrm>
          <a:prstGeom prst="rect">
            <a:avLst/>
          </a:prstGeom>
        </p:spPr>
      </p:pic>
      <p:sp>
        <p:nvSpPr>
          <p:cNvPr id="96" name="CaixaDeTexto 95"/>
          <p:cNvSpPr txBox="1"/>
          <p:nvPr/>
        </p:nvSpPr>
        <p:spPr>
          <a:xfrm>
            <a:off x="422435" y="3814494"/>
            <a:ext cx="1258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233</a:t>
            </a:r>
          </a:p>
        </p:txBody>
      </p:sp>
      <p:cxnSp>
        <p:nvCxnSpPr>
          <p:cNvPr id="23" name="Conector reto 22"/>
          <p:cNvCxnSpPr>
            <a:cxnSpLocks/>
            <a:stCxn id="19" idx="3"/>
          </p:cNvCxnSpPr>
          <p:nvPr/>
        </p:nvCxnSpPr>
        <p:spPr>
          <a:xfrm>
            <a:off x="463438" y="2729889"/>
            <a:ext cx="766351" cy="203770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eta dobrada para cima 26"/>
          <p:cNvSpPr/>
          <p:nvPr/>
        </p:nvSpPr>
        <p:spPr>
          <a:xfrm>
            <a:off x="301625" y="2937614"/>
            <a:ext cx="252772" cy="248925"/>
          </a:xfrm>
          <a:prstGeom prst="bentUpArrow">
            <a:avLst/>
          </a:prstGeom>
          <a:solidFill>
            <a:srgbClr val="C00000"/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</p:spTree>
    <p:extLst>
      <p:ext uri="{BB962C8B-B14F-4D97-AF65-F5344CB8AC3E}">
        <p14:creationId xmlns:p14="http://schemas.microsoft.com/office/powerpoint/2010/main" val="402566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" y="765175"/>
            <a:ext cx="9113402" cy="512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4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41134"/>
              </p:ext>
            </p:extLst>
          </p:nvPr>
        </p:nvGraphicFramePr>
        <p:xfrm>
          <a:off x="227184" y="221193"/>
          <a:ext cx="4083559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039"/>
                <a:gridCol w="1019191"/>
                <a:gridCol w="951246"/>
                <a:gridCol w="1155083"/>
              </a:tblGrid>
              <a:tr h="612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Cultura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(lucros) possíveis (R$)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2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Bom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Médio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Ruim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760.000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280.000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- 570.000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- 200.000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26731"/>
              </p:ext>
            </p:extLst>
          </p:nvPr>
        </p:nvGraphicFramePr>
        <p:xfrm>
          <a:off x="4847768" y="210251"/>
          <a:ext cx="393337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699"/>
                <a:gridCol w="892784"/>
                <a:gridCol w="892784"/>
                <a:gridCol w="824107"/>
              </a:tblGrid>
              <a:tr h="306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Previstos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Resultados Reais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64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Bom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Bom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0,72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0,85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0,07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0,68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TOTAL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48771" y="2278561"/>
            <a:ext cx="6975329" cy="243028"/>
          </a:xfrm>
        </p:spPr>
        <p:txBody>
          <a:bodyPr>
            <a:noAutofit/>
          </a:bodyPr>
          <a:lstStyle/>
          <a:p>
            <a:pPr lvl="0"/>
            <a:r>
              <a:rPr lang="pt-BR" sz="2000" dirty="0"/>
              <a:t>Custo da consulta é de R$ 20.000.</a:t>
            </a: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248771" y="3146448"/>
            <a:ext cx="8610151" cy="1336649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/>
              <a:t>Sabendo que a empresa deseja maximizar seu lucro esperado, determine: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</a:rPr>
              <a:t>O valor esperado do negócio sem a informação adicional;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b="1" dirty="0"/>
              <a:t>O valor esperado do lucro do negócio com informação imperfeita:</a:t>
            </a:r>
          </a:p>
          <a:p>
            <a:pPr marL="225023" lvl="1" indent="0">
              <a:buNone/>
            </a:pPr>
            <a:r>
              <a:rPr lang="pt-BR" sz="2000" b="1" dirty="0"/>
              <a:t>Lucro = [Valor com inf. Imperfeita] – [Valor sem informação]</a:t>
            </a:r>
          </a:p>
          <a:p>
            <a:pPr marL="225023" lvl="1" indent="0">
              <a:buNone/>
            </a:pPr>
            <a:r>
              <a:rPr lang="pt-BR" sz="2000" b="1" dirty="0"/>
              <a:t>Lucro = 233.460 – 152.500 = </a:t>
            </a:r>
            <a:r>
              <a:rPr lang="pt-BR" sz="2000" b="1" dirty="0">
                <a:solidFill>
                  <a:srgbClr val="FF0000"/>
                </a:solidFill>
              </a:rPr>
              <a:t>80.960</a:t>
            </a:r>
          </a:p>
        </p:txBody>
      </p:sp>
    </p:spTree>
    <p:extLst>
      <p:ext uri="{BB962C8B-B14F-4D97-AF65-F5344CB8AC3E}">
        <p14:creationId xmlns:p14="http://schemas.microsoft.com/office/powerpoint/2010/main" val="229414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41134"/>
              </p:ext>
            </p:extLst>
          </p:nvPr>
        </p:nvGraphicFramePr>
        <p:xfrm>
          <a:off x="227184" y="221193"/>
          <a:ext cx="4083559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039"/>
                <a:gridCol w="1019191"/>
                <a:gridCol w="951246"/>
                <a:gridCol w="1155083"/>
              </a:tblGrid>
              <a:tr h="612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Cultura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(lucros) possíveis (R$)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2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Bom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Médio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Ruim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760.000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280.000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- 570.000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- 200.000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26731"/>
              </p:ext>
            </p:extLst>
          </p:nvPr>
        </p:nvGraphicFramePr>
        <p:xfrm>
          <a:off x="4847768" y="210251"/>
          <a:ext cx="393337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699"/>
                <a:gridCol w="892784"/>
                <a:gridCol w="892784"/>
                <a:gridCol w="824107"/>
              </a:tblGrid>
              <a:tr h="306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Previstos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Resultados Reais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64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Bom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Bom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0,72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0,85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0,07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0,68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TOTAL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48771" y="2278561"/>
            <a:ext cx="6975329" cy="243028"/>
          </a:xfrm>
        </p:spPr>
        <p:txBody>
          <a:bodyPr>
            <a:noAutofit/>
          </a:bodyPr>
          <a:lstStyle/>
          <a:p>
            <a:pPr lvl="0"/>
            <a:r>
              <a:rPr lang="pt-BR" sz="2000" dirty="0"/>
              <a:t>Custo da consulta é de R$ 20.000.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48771" y="3146448"/>
            <a:ext cx="8610151" cy="1336649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/>
              <a:t>Sabendo que a empresa deseja maximizar seu lucro esperado, determine: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</a:rPr>
              <a:t>O valor esperado do negócio sem a informação adicional;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</a:rPr>
              <a:t>O valor esperado do lucro do negócio com informação imperfeita;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b="1" dirty="0"/>
              <a:t>O valor esperado do lucro do negócio com a compra da previsão; e,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/>
              <a:t>O valor esperado da previsão perfeita.</a:t>
            </a:r>
          </a:p>
        </p:txBody>
      </p:sp>
      <p:sp>
        <p:nvSpPr>
          <p:cNvPr id="7" name="Elipse 6"/>
          <p:cNvSpPr/>
          <p:nvPr/>
        </p:nvSpPr>
        <p:spPr>
          <a:xfrm>
            <a:off x="349969" y="2202322"/>
            <a:ext cx="3844659" cy="4973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113084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41134"/>
              </p:ext>
            </p:extLst>
          </p:nvPr>
        </p:nvGraphicFramePr>
        <p:xfrm>
          <a:off x="227184" y="221193"/>
          <a:ext cx="4083559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039"/>
                <a:gridCol w="1019191"/>
                <a:gridCol w="951246"/>
                <a:gridCol w="1155083"/>
              </a:tblGrid>
              <a:tr h="612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Cultura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(lucros) possíveis (R$)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2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Bom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Médio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Ruim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760.000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280.000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- 570.000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- 200.000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26731"/>
              </p:ext>
            </p:extLst>
          </p:nvPr>
        </p:nvGraphicFramePr>
        <p:xfrm>
          <a:off x="4847768" y="210251"/>
          <a:ext cx="393337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699"/>
                <a:gridCol w="892784"/>
                <a:gridCol w="892784"/>
                <a:gridCol w="824107"/>
              </a:tblGrid>
              <a:tr h="306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Previstos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Resultados Reais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64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Bom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Bom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0,72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0,85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0,07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0,68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TOTAL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48771" y="2278561"/>
            <a:ext cx="6975329" cy="243028"/>
          </a:xfrm>
        </p:spPr>
        <p:txBody>
          <a:bodyPr>
            <a:noAutofit/>
          </a:bodyPr>
          <a:lstStyle/>
          <a:p>
            <a:pPr lvl="0"/>
            <a:r>
              <a:rPr lang="pt-BR" sz="2000" dirty="0"/>
              <a:t>Custo da consulta é de R$ 20.000.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48771" y="3146448"/>
            <a:ext cx="8610151" cy="1336649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/>
              <a:t>Sabendo que a empresa deseja maximizar seu lucro esperado, determine: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</a:rPr>
              <a:t>O valor esperado do negócio sem a informação adicional;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</a:rPr>
              <a:t>O valor esperado do lucro do negócio com informação imperfeita;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b="1" dirty="0"/>
              <a:t>O valor esperado do lucro do negócio com a compra da previsão; </a:t>
            </a:r>
            <a:r>
              <a:rPr lang="pt-BR" sz="2000" b="1" dirty="0" smtClean="0"/>
              <a:t>e,</a:t>
            </a:r>
          </a:p>
          <a:p>
            <a:pPr marL="225024" lvl="1" indent="0">
              <a:buNone/>
            </a:pPr>
            <a:r>
              <a:rPr lang="pt-BR" sz="2000" b="1" dirty="0"/>
              <a:t> </a:t>
            </a:r>
            <a:r>
              <a:rPr lang="pt-BR" sz="2000" b="1" dirty="0" smtClean="0"/>
              <a:t>    80,960 </a:t>
            </a:r>
            <a:r>
              <a:rPr lang="pt-BR" sz="2000" b="1" dirty="0"/>
              <a:t>– 20,000 = </a:t>
            </a:r>
            <a:r>
              <a:rPr lang="pt-BR" sz="2000" b="1" dirty="0">
                <a:solidFill>
                  <a:srgbClr val="FF0000"/>
                </a:solidFill>
              </a:rPr>
              <a:t>60.960</a:t>
            </a:r>
            <a:endParaRPr lang="pt-BR" sz="2000" dirty="0"/>
          </a:p>
        </p:txBody>
      </p:sp>
      <p:sp>
        <p:nvSpPr>
          <p:cNvPr id="7" name="Elipse 6"/>
          <p:cNvSpPr/>
          <p:nvPr/>
        </p:nvSpPr>
        <p:spPr>
          <a:xfrm>
            <a:off x="349969" y="2202322"/>
            <a:ext cx="3844659" cy="4973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298340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41134"/>
              </p:ext>
            </p:extLst>
          </p:nvPr>
        </p:nvGraphicFramePr>
        <p:xfrm>
          <a:off x="227184" y="221193"/>
          <a:ext cx="4083559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039"/>
                <a:gridCol w="1019191"/>
                <a:gridCol w="951246"/>
                <a:gridCol w="1155083"/>
              </a:tblGrid>
              <a:tr h="612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Cultura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(lucros) possíveis (R$)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2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Bom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Médio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Ruim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760.000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280.000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- 570.000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- 200.000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26731"/>
              </p:ext>
            </p:extLst>
          </p:nvPr>
        </p:nvGraphicFramePr>
        <p:xfrm>
          <a:off x="4847768" y="210251"/>
          <a:ext cx="393337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699"/>
                <a:gridCol w="892784"/>
                <a:gridCol w="892784"/>
                <a:gridCol w="824107"/>
              </a:tblGrid>
              <a:tr h="306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Previstos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Resultados Reais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64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Bom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Bom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0,72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0,85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0,07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0,68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TOTAL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48771" y="2278561"/>
            <a:ext cx="6975329" cy="243028"/>
          </a:xfrm>
        </p:spPr>
        <p:txBody>
          <a:bodyPr>
            <a:noAutofit/>
          </a:bodyPr>
          <a:lstStyle/>
          <a:p>
            <a:pPr lvl="0"/>
            <a:r>
              <a:rPr lang="pt-BR" sz="2000" dirty="0"/>
              <a:t>Custo da consulta é de R$ 20.000.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48771" y="3146448"/>
            <a:ext cx="8610151" cy="1336649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/>
              <a:t>Sabendo que a empresa deseja maximizar seu lucro esperado, determine: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</a:rPr>
              <a:t>O valor esperado do negócio sem a informação adicional;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</a:rPr>
              <a:t>O valor esperado do lucro do negócio com informação imperfeita</a:t>
            </a:r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pt-BR" sz="2000" dirty="0">
              <a:solidFill>
                <a:schemeClr val="bg1">
                  <a:lumMod val="50000"/>
                </a:schemeClr>
              </a:solidFill>
            </a:endParaRP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</a:rPr>
              <a:t>O valor esperado do lucro do negócio com a compra da previsão; e,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b="1" dirty="0"/>
              <a:t>O valor esperado da previsão perfeita.</a:t>
            </a:r>
          </a:p>
        </p:txBody>
      </p:sp>
    </p:spTree>
    <p:extLst>
      <p:ext uri="{BB962C8B-B14F-4D97-AF65-F5344CB8AC3E}">
        <p14:creationId xmlns:p14="http://schemas.microsoft.com/office/powerpoint/2010/main" val="363873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41134"/>
              </p:ext>
            </p:extLst>
          </p:nvPr>
        </p:nvGraphicFramePr>
        <p:xfrm>
          <a:off x="227184" y="221193"/>
          <a:ext cx="4083559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039"/>
                <a:gridCol w="1019191"/>
                <a:gridCol w="951246"/>
                <a:gridCol w="1155083"/>
              </a:tblGrid>
              <a:tr h="612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Cultura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(lucros) possíveis (R$)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2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Bom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Médio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Ruim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760.000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280.000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- 570.000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- 200.000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26731"/>
              </p:ext>
            </p:extLst>
          </p:nvPr>
        </p:nvGraphicFramePr>
        <p:xfrm>
          <a:off x="4847768" y="210251"/>
          <a:ext cx="393337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699"/>
                <a:gridCol w="892784"/>
                <a:gridCol w="892784"/>
                <a:gridCol w="824107"/>
              </a:tblGrid>
              <a:tr h="306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Previstos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Resultados Reais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64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Bom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Bom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0,72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0,85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0,07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0,68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TOTAL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48771" y="2278561"/>
            <a:ext cx="6975329" cy="243028"/>
          </a:xfrm>
        </p:spPr>
        <p:txBody>
          <a:bodyPr>
            <a:noAutofit/>
          </a:bodyPr>
          <a:lstStyle/>
          <a:p>
            <a:pPr lvl="0"/>
            <a:r>
              <a:rPr lang="pt-BR" sz="2000" dirty="0"/>
              <a:t>Custo da consulta é de R$ 20.000.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48771" y="3146448"/>
            <a:ext cx="8610151" cy="1336649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/>
              <a:t>Sabendo que a empresa deseja maximizar seu lucro esperado, determine: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</a:rPr>
              <a:t>O valor esperado do negócio sem a informação adicional;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</a:rPr>
              <a:t>O valor esperado do lucro do negócio com informação imperfeita</a:t>
            </a:r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pt-BR" sz="2000" dirty="0">
              <a:solidFill>
                <a:schemeClr val="bg1">
                  <a:lumMod val="50000"/>
                </a:schemeClr>
              </a:solidFill>
            </a:endParaRPr>
          </a:p>
          <a:p>
            <a:pPr marL="482192" lvl="1" indent="-257168">
              <a:buFont typeface="+mj-lt"/>
              <a:buAutoNum type="arabicParenR"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</a:rPr>
              <a:t>O valor esperado do lucro do negócio com a compra da previsão; e,</a:t>
            </a:r>
          </a:p>
          <a:p>
            <a:pPr marL="482192" lvl="1" indent="-257168">
              <a:buFont typeface="+mj-lt"/>
              <a:buAutoNum type="arabicParenR"/>
            </a:pPr>
            <a:r>
              <a:rPr lang="pt-BR" sz="2000" b="1" dirty="0"/>
              <a:t>O valor esperado da previsão perfeita.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3907"/>
              </p:ext>
            </p:extLst>
          </p:nvPr>
        </p:nvGraphicFramePr>
        <p:xfrm>
          <a:off x="2303749" y="5263611"/>
          <a:ext cx="4212469" cy="1531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6014"/>
                <a:gridCol w="1176014"/>
                <a:gridCol w="588007"/>
                <a:gridCol w="732374"/>
                <a:gridCol w="540060"/>
              </a:tblGrid>
              <a:tr h="211098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i="1" u="none" strike="noStrike" dirty="0">
                          <a:effectLst/>
                        </a:rPr>
                        <a:t>25%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Bom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760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211098"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i="1" u="none" strike="noStrike" dirty="0">
                          <a:effectLst/>
                        </a:rPr>
                        <a:t>45%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Médio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280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211098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i="1" u="none" strike="noStrike" dirty="0">
                          <a:effectLst/>
                        </a:rPr>
                        <a:t>30%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Ruim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-570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211098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211098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i="1" u="none" strike="noStrike" dirty="0">
                          <a:effectLst/>
                        </a:rPr>
                        <a:t>25%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Bom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400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211098"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i="1" u="none" strike="noStrike" dirty="0">
                          <a:effectLst/>
                        </a:rPr>
                        <a:t>45%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Médio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250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211098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i="1" u="none" strike="noStrike" dirty="0">
                          <a:effectLst/>
                        </a:rPr>
                        <a:t>30%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Ruim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-200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</a:tbl>
          </a:graphicData>
        </a:graphic>
      </p:graphicFrame>
      <p:sp>
        <p:nvSpPr>
          <p:cNvPr id="8" name="Elipse 7"/>
          <p:cNvSpPr/>
          <p:nvPr/>
        </p:nvSpPr>
        <p:spPr>
          <a:xfrm>
            <a:off x="3809258" y="5492767"/>
            <a:ext cx="216024" cy="1620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50"/>
          </a:p>
        </p:txBody>
      </p:sp>
      <p:cxnSp>
        <p:nvCxnSpPr>
          <p:cNvPr id="10" name="Conector reto 9"/>
          <p:cNvCxnSpPr>
            <a:stCxn id="8" idx="6"/>
          </p:cNvCxnSpPr>
          <p:nvPr/>
        </p:nvCxnSpPr>
        <p:spPr>
          <a:xfrm>
            <a:off x="4025282" y="5573776"/>
            <a:ext cx="864096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4025282" y="5368519"/>
            <a:ext cx="864096" cy="20525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4025282" y="5573776"/>
            <a:ext cx="864096" cy="2286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>
            <a:off x="3809258" y="6341147"/>
            <a:ext cx="216024" cy="1620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50"/>
          </a:p>
        </p:txBody>
      </p:sp>
      <p:cxnSp>
        <p:nvCxnSpPr>
          <p:cNvPr id="16" name="Conector reto 15"/>
          <p:cNvCxnSpPr>
            <a:stCxn id="13" idx="6"/>
          </p:cNvCxnSpPr>
          <p:nvPr/>
        </p:nvCxnSpPr>
        <p:spPr>
          <a:xfrm>
            <a:off x="4025282" y="6422156"/>
            <a:ext cx="864096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flipV="1">
            <a:off x="4025282" y="6212040"/>
            <a:ext cx="864096" cy="21011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4025282" y="6422156"/>
            <a:ext cx="864096" cy="22464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>
          <a:xfrm>
            <a:off x="2381428" y="5930500"/>
            <a:ext cx="270030" cy="1620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50"/>
          </a:p>
        </p:txBody>
      </p:sp>
      <p:cxnSp>
        <p:nvCxnSpPr>
          <p:cNvPr id="20" name="Conector reto 19"/>
          <p:cNvCxnSpPr>
            <a:stCxn id="19" idx="3"/>
            <a:endCxn id="8" idx="2"/>
          </p:cNvCxnSpPr>
          <p:nvPr/>
        </p:nvCxnSpPr>
        <p:spPr>
          <a:xfrm flipV="1">
            <a:off x="2651458" y="5573776"/>
            <a:ext cx="1157800" cy="43773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>
            <a:endCxn id="13" idx="2"/>
          </p:cNvCxnSpPr>
          <p:nvPr/>
        </p:nvCxnSpPr>
        <p:spPr>
          <a:xfrm>
            <a:off x="2651458" y="6016686"/>
            <a:ext cx="1157800" cy="40547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 rot="20252958">
            <a:off x="2824742" y="5483672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Cultura A</a:t>
            </a:r>
          </a:p>
        </p:txBody>
      </p:sp>
      <p:sp>
        <p:nvSpPr>
          <p:cNvPr id="23" name="CaixaDeTexto 22"/>
          <p:cNvSpPr txBox="1"/>
          <p:nvPr/>
        </p:nvSpPr>
        <p:spPr>
          <a:xfrm rot="1344595">
            <a:off x="2870984" y="617022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Cultura B</a:t>
            </a:r>
          </a:p>
        </p:txBody>
      </p:sp>
      <p:sp>
        <p:nvSpPr>
          <p:cNvPr id="24" name="Elipse 23"/>
          <p:cNvSpPr/>
          <p:nvPr/>
        </p:nvSpPr>
        <p:spPr>
          <a:xfrm>
            <a:off x="4720305" y="5283586"/>
            <a:ext cx="2011936" cy="1783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50"/>
          </a:p>
        </p:txBody>
      </p:sp>
      <p:sp>
        <p:nvSpPr>
          <p:cNvPr id="25" name="Elipse 24"/>
          <p:cNvSpPr/>
          <p:nvPr/>
        </p:nvSpPr>
        <p:spPr>
          <a:xfrm>
            <a:off x="4734018" y="6122884"/>
            <a:ext cx="2011936" cy="1783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50"/>
          </a:p>
        </p:txBody>
      </p:sp>
      <p:cxnSp>
        <p:nvCxnSpPr>
          <p:cNvPr id="26" name="Conector reto 25"/>
          <p:cNvCxnSpPr/>
          <p:nvPr/>
        </p:nvCxnSpPr>
        <p:spPr>
          <a:xfrm>
            <a:off x="4734018" y="6212040"/>
            <a:ext cx="20119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4734018" y="5489798"/>
            <a:ext cx="2011936" cy="1783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50"/>
          </a:p>
        </p:txBody>
      </p:sp>
      <p:sp>
        <p:nvSpPr>
          <p:cNvPr id="28" name="Elipse 27"/>
          <p:cNvSpPr/>
          <p:nvPr/>
        </p:nvSpPr>
        <p:spPr>
          <a:xfrm>
            <a:off x="4734018" y="6334483"/>
            <a:ext cx="2011936" cy="1783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50"/>
          </a:p>
        </p:txBody>
      </p:sp>
      <p:cxnSp>
        <p:nvCxnSpPr>
          <p:cNvPr id="29" name="Conector reto 28"/>
          <p:cNvCxnSpPr/>
          <p:nvPr/>
        </p:nvCxnSpPr>
        <p:spPr>
          <a:xfrm>
            <a:off x="4734018" y="6422151"/>
            <a:ext cx="20119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ipse 29"/>
          <p:cNvSpPr/>
          <p:nvPr/>
        </p:nvSpPr>
        <p:spPr>
          <a:xfrm>
            <a:off x="4734018" y="5705084"/>
            <a:ext cx="2011936" cy="178304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50"/>
          </a:p>
        </p:txBody>
      </p:sp>
      <p:sp>
        <p:nvSpPr>
          <p:cNvPr id="31" name="Elipse 30"/>
          <p:cNvSpPr/>
          <p:nvPr/>
        </p:nvSpPr>
        <p:spPr>
          <a:xfrm>
            <a:off x="4734018" y="6543112"/>
            <a:ext cx="2011936" cy="178304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50"/>
          </a:p>
        </p:txBody>
      </p:sp>
      <p:cxnSp>
        <p:nvCxnSpPr>
          <p:cNvPr id="32" name="Conector reto 31"/>
          <p:cNvCxnSpPr/>
          <p:nvPr/>
        </p:nvCxnSpPr>
        <p:spPr>
          <a:xfrm>
            <a:off x="4734018" y="5802376"/>
            <a:ext cx="20119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4716017" y="6646805"/>
            <a:ext cx="20119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03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9" grpId="0" animBg="1"/>
      <p:bldP spid="22" grpId="0"/>
      <p:bldP spid="23" grpId="0"/>
      <p:bldP spid="24" grpId="0" animBg="1"/>
      <p:bldP spid="25" grpId="0" animBg="1"/>
      <p:bldP spid="27" grpId="0" animBg="1"/>
      <p:bldP spid="28" grpId="0" animBg="1"/>
      <p:bldP spid="30" grpId="0" animBg="1"/>
      <p:bldP spid="3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41134"/>
              </p:ext>
            </p:extLst>
          </p:nvPr>
        </p:nvGraphicFramePr>
        <p:xfrm>
          <a:off x="227184" y="221193"/>
          <a:ext cx="4083559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039"/>
                <a:gridCol w="1019191"/>
                <a:gridCol w="951246"/>
                <a:gridCol w="1155083"/>
              </a:tblGrid>
              <a:tr h="612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Cultura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(lucros) possíveis (R$)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2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Bom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Médio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Ruim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760.000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280.000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- 570.000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- 200.000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26731"/>
              </p:ext>
            </p:extLst>
          </p:nvPr>
        </p:nvGraphicFramePr>
        <p:xfrm>
          <a:off x="4847768" y="210251"/>
          <a:ext cx="393337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699"/>
                <a:gridCol w="892784"/>
                <a:gridCol w="892784"/>
                <a:gridCol w="824107"/>
              </a:tblGrid>
              <a:tr h="306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Previstos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Resultados Reais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64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Bom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Bom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0,72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0,85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0,07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0,68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TOTAL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48771" y="2278561"/>
            <a:ext cx="6975329" cy="243028"/>
          </a:xfrm>
        </p:spPr>
        <p:txBody>
          <a:bodyPr>
            <a:noAutofit/>
          </a:bodyPr>
          <a:lstStyle/>
          <a:p>
            <a:pPr lvl="0"/>
            <a:r>
              <a:rPr lang="pt-BR" sz="2000" dirty="0"/>
              <a:t>Custo da consulta é de R$ 20.000.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48771" y="3146448"/>
            <a:ext cx="8610151" cy="1336649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/>
              <a:t>Sabendo que a empresa deseja maximizar seu lucro esperado, determine:</a:t>
            </a:r>
          </a:p>
          <a:p>
            <a:pPr marL="682224" lvl="1" indent="-457200">
              <a:buFont typeface="+mj-lt"/>
              <a:buAutoNum type="arabicParenR" startAt="4"/>
            </a:pPr>
            <a:r>
              <a:rPr lang="pt-BR" sz="2000" b="1" dirty="0" smtClean="0"/>
              <a:t>O </a:t>
            </a:r>
            <a:r>
              <a:rPr lang="pt-BR" sz="2000" b="1" dirty="0"/>
              <a:t>valor esperado da previsão perfeita.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718484"/>
              </p:ext>
            </p:extLst>
          </p:nvPr>
        </p:nvGraphicFramePr>
        <p:xfrm>
          <a:off x="928915" y="3904347"/>
          <a:ext cx="7228113" cy="28032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7905"/>
                <a:gridCol w="2017905"/>
                <a:gridCol w="1008952"/>
                <a:gridCol w="1256670"/>
                <a:gridCol w="926681"/>
              </a:tblGrid>
              <a:tr h="400458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25%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Bom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760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400458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45%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Médio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280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400458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30%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Ruim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-570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400458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400458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25%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Bom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400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400458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45%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Médio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250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400458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30%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Ruim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-200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</a:tbl>
          </a:graphicData>
        </a:graphic>
      </p:graphicFrame>
      <p:sp>
        <p:nvSpPr>
          <p:cNvPr id="8" name="Elipse 7"/>
          <p:cNvSpPr/>
          <p:nvPr/>
        </p:nvSpPr>
        <p:spPr>
          <a:xfrm>
            <a:off x="3462388" y="4528519"/>
            <a:ext cx="216024" cy="1620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p:cxnSp>
        <p:nvCxnSpPr>
          <p:cNvPr id="10" name="Conector reto 9"/>
          <p:cNvCxnSpPr>
            <a:stCxn id="8" idx="6"/>
          </p:cNvCxnSpPr>
          <p:nvPr/>
        </p:nvCxnSpPr>
        <p:spPr>
          <a:xfrm flipV="1">
            <a:off x="3678412" y="4544590"/>
            <a:ext cx="1474159" cy="6493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3685268" y="4160242"/>
            <a:ext cx="1467303" cy="42400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8" idx="6"/>
          </p:cNvCxnSpPr>
          <p:nvPr/>
        </p:nvCxnSpPr>
        <p:spPr>
          <a:xfrm>
            <a:off x="3678412" y="4609528"/>
            <a:ext cx="1521346" cy="30788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>
            <a:off x="3290389" y="6036352"/>
            <a:ext cx="216024" cy="1620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p:cxnSp>
        <p:nvCxnSpPr>
          <p:cNvPr id="16" name="Conector reto 15"/>
          <p:cNvCxnSpPr>
            <a:stCxn id="13" idx="6"/>
          </p:cNvCxnSpPr>
          <p:nvPr/>
        </p:nvCxnSpPr>
        <p:spPr>
          <a:xfrm>
            <a:off x="3506413" y="6117361"/>
            <a:ext cx="1693345" cy="39387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flipV="1">
            <a:off x="3506413" y="5762100"/>
            <a:ext cx="1646158" cy="31590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>
            <a:stCxn id="13" idx="7"/>
          </p:cNvCxnSpPr>
          <p:nvPr/>
        </p:nvCxnSpPr>
        <p:spPr>
          <a:xfrm>
            <a:off x="3474777" y="6060079"/>
            <a:ext cx="1742981" cy="13829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>
          <a:xfrm>
            <a:off x="1678904" y="5105698"/>
            <a:ext cx="270030" cy="1620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p:cxnSp>
        <p:nvCxnSpPr>
          <p:cNvPr id="20" name="Conector reto 19"/>
          <p:cNvCxnSpPr>
            <a:stCxn id="19" idx="3"/>
            <a:endCxn id="8" idx="2"/>
          </p:cNvCxnSpPr>
          <p:nvPr/>
        </p:nvCxnSpPr>
        <p:spPr>
          <a:xfrm flipV="1">
            <a:off x="1948934" y="4609528"/>
            <a:ext cx="1513454" cy="57717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>
            <a:endCxn id="13" idx="1"/>
          </p:cNvCxnSpPr>
          <p:nvPr/>
        </p:nvCxnSpPr>
        <p:spPr>
          <a:xfrm>
            <a:off x="1948934" y="5208358"/>
            <a:ext cx="1373091" cy="85172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 rot="20252958">
            <a:off x="2245716" y="4491482"/>
            <a:ext cx="1206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Cultura A</a:t>
            </a:r>
          </a:p>
        </p:txBody>
      </p:sp>
      <p:sp>
        <p:nvSpPr>
          <p:cNvPr id="23" name="CaixaDeTexto 22"/>
          <p:cNvSpPr txBox="1"/>
          <p:nvPr/>
        </p:nvSpPr>
        <p:spPr>
          <a:xfrm rot="2013932">
            <a:off x="2091961" y="5596060"/>
            <a:ext cx="1162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Cultura B</a:t>
            </a:r>
          </a:p>
        </p:txBody>
      </p:sp>
      <p:sp>
        <p:nvSpPr>
          <p:cNvPr id="24" name="Elipse 23"/>
          <p:cNvSpPr/>
          <p:nvPr/>
        </p:nvSpPr>
        <p:spPr>
          <a:xfrm>
            <a:off x="5286361" y="3949333"/>
            <a:ext cx="3074669" cy="4218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50"/>
          </a:p>
        </p:txBody>
      </p:sp>
      <p:sp>
        <p:nvSpPr>
          <p:cNvPr id="25" name="Elipse 24"/>
          <p:cNvSpPr/>
          <p:nvPr/>
        </p:nvSpPr>
        <p:spPr>
          <a:xfrm>
            <a:off x="5300074" y="5527559"/>
            <a:ext cx="3074669" cy="4252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50"/>
          </a:p>
        </p:txBody>
      </p:sp>
      <p:cxnSp>
        <p:nvCxnSpPr>
          <p:cNvPr id="26" name="Conector reto 25"/>
          <p:cNvCxnSpPr/>
          <p:nvPr/>
        </p:nvCxnSpPr>
        <p:spPr>
          <a:xfrm>
            <a:off x="5300075" y="5762100"/>
            <a:ext cx="307466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5300074" y="4364506"/>
            <a:ext cx="3074669" cy="36016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50"/>
          </a:p>
        </p:txBody>
      </p:sp>
      <p:sp>
        <p:nvSpPr>
          <p:cNvPr id="28" name="Elipse 27"/>
          <p:cNvSpPr/>
          <p:nvPr/>
        </p:nvSpPr>
        <p:spPr>
          <a:xfrm>
            <a:off x="5300074" y="6011509"/>
            <a:ext cx="3074669" cy="363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50"/>
          </a:p>
        </p:txBody>
      </p:sp>
      <p:cxnSp>
        <p:nvCxnSpPr>
          <p:cNvPr id="29" name="Conector reto 28"/>
          <p:cNvCxnSpPr/>
          <p:nvPr/>
        </p:nvCxnSpPr>
        <p:spPr>
          <a:xfrm>
            <a:off x="5300075" y="6204437"/>
            <a:ext cx="307466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ipse 29"/>
          <p:cNvSpPr/>
          <p:nvPr/>
        </p:nvSpPr>
        <p:spPr>
          <a:xfrm>
            <a:off x="5300074" y="4753003"/>
            <a:ext cx="3074669" cy="419187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50"/>
          </a:p>
        </p:txBody>
      </p:sp>
      <p:sp>
        <p:nvSpPr>
          <p:cNvPr id="31" name="Elipse 30"/>
          <p:cNvSpPr/>
          <p:nvPr/>
        </p:nvSpPr>
        <p:spPr>
          <a:xfrm>
            <a:off x="5300074" y="6422156"/>
            <a:ext cx="3074669" cy="35141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50"/>
          </a:p>
        </p:txBody>
      </p:sp>
      <p:cxnSp>
        <p:nvCxnSpPr>
          <p:cNvPr id="32" name="Conector reto 31"/>
          <p:cNvCxnSpPr/>
          <p:nvPr/>
        </p:nvCxnSpPr>
        <p:spPr>
          <a:xfrm>
            <a:off x="5300075" y="4946032"/>
            <a:ext cx="307466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5282074" y="6574237"/>
            <a:ext cx="307466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42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9" grpId="0" animBg="1"/>
      <p:bldP spid="22" grpId="0"/>
      <p:bldP spid="23" grpId="0"/>
      <p:bldP spid="24" grpId="0" animBg="1"/>
      <p:bldP spid="25" grpId="0" animBg="1"/>
      <p:bldP spid="27" grpId="0" animBg="1"/>
      <p:bldP spid="28" grpId="0" animBg="1"/>
      <p:bldP spid="30" grpId="0" animBg="1"/>
      <p:bldP spid="3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41134"/>
              </p:ext>
            </p:extLst>
          </p:nvPr>
        </p:nvGraphicFramePr>
        <p:xfrm>
          <a:off x="227184" y="221193"/>
          <a:ext cx="4083559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039"/>
                <a:gridCol w="1019191"/>
                <a:gridCol w="951246"/>
                <a:gridCol w="1155083"/>
              </a:tblGrid>
              <a:tr h="612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Cultura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(lucros) possíveis (R$)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2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Bom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Médio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Ruim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760.000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280.000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- 570.000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250.000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- 200.000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26731"/>
              </p:ext>
            </p:extLst>
          </p:nvPr>
        </p:nvGraphicFramePr>
        <p:xfrm>
          <a:off x="4847768" y="210251"/>
          <a:ext cx="393337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699"/>
                <a:gridCol w="892784"/>
                <a:gridCol w="892784"/>
                <a:gridCol w="824107"/>
              </a:tblGrid>
              <a:tr h="306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Resultados Previstos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Resultados Reais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64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Bom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Bom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0,72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0,09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0,85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Ruim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0,10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0,07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0,68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TOTAL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1,00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48771" y="2278561"/>
            <a:ext cx="6975329" cy="243028"/>
          </a:xfrm>
        </p:spPr>
        <p:txBody>
          <a:bodyPr>
            <a:noAutofit/>
          </a:bodyPr>
          <a:lstStyle/>
          <a:p>
            <a:pPr lvl="0"/>
            <a:r>
              <a:rPr lang="pt-BR" sz="2000" dirty="0"/>
              <a:t>Custo da consulta é de R$ 20.000.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48771" y="3146448"/>
            <a:ext cx="8610151" cy="1336649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/>
              <a:t>Sabendo que a empresa deseja maximizar seu lucro esperado, determine:</a:t>
            </a:r>
          </a:p>
          <a:p>
            <a:pPr marL="682224" lvl="1" indent="-457200">
              <a:buFont typeface="+mj-lt"/>
              <a:buAutoNum type="arabicParenR" startAt="4"/>
            </a:pPr>
            <a:r>
              <a:rPr lang="pt-BR" sz="2000" b="1" dirty="0" smtClean="0"/>
              <a:t>O </a:t>
            </a:r>
            <a:r>
              <a:rPr lang="pt-BR" sz="2000" b="1" dirty="0"/>
              <a:t>valor esperado da previsão perfeita.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806011"/>
              </p:ext>
            </p:extLst>
          </p:nvPr>
        </p:nvGraphicFramePr>
        <p:xfrm>
          <a:off x="928915" y="3904347"/>
          <a:ext cx="7228113" cy="28032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7905"/>
                <a:gridCol w="2017905"/>
                <a:gridCol w="1008952"/>
                <a:gridCol w="1256670"/>
                <a:gridCol w="926681"/>
              </a:tblGrid>
              <a:tr h="400458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25%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Bom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760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400458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45%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Médio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280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400458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400458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400458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400458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  <a:tr h="400458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i="1" u="none" strike="noStrike" dirty="0">
                          <a:effectLst/>
                        </a:rPr>
                        <a:t>30%</a:t>
                      </a:r>
                      <a:endParaRPr lang="pt-B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Ruim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-200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5358" marB="0" anchor="b">
                    <a:noFill/>
                  </a:tcPr>
                </a:tc>
              </a:tr>
            </a:tbl>
          </a:graphicData>
        </a:graphic>
      </p:graphicFrame>
      <p:sp>
        <p:nvSpPr>
          <p:cNvPr id="8" name="Elipse 7"/>
          <p:cNvSpPr/>
          <p:nvPr/>
        </p:nvSpPr>
        <p:spPr>
          <a:xfrm>
            <a:off x="3462388" y="4528519"/>
            <a:ext cx="216024" cy="1620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p:cxnSp>
        <p:nvCxnSpPr>
          <p:cNvPr id="10" name="Conector reto 9"/>
          <p:cNvCxnSpPr>
            <a:stCxn id="8" idx="6"/>
          </p:cNvCxnSpPr>
          <p:nvPr/>
        </p:nvCxnSpPr>
        <p:spPr>
          <a:xfrm flipV="1">
            <a:off x="3678412" y="4544590"/>
            <a:ext cx="1474159" cy="6493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3685268" y="4160242"/>
            <a:ext cx="1467303" cy="42400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>
            <a:off x="3290389" y="6036352"/>
            <a:ext cx="216024" cy="1620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p:cxnSp>
        <p:nvCxnSpPr>
          <p:cNvPr id="16" name="Conector reto 15"/>
          <p:cNvCxnSpPr>
            <a:stCxn id="13" idx="6"/>
          </p:cNvCxnSpPr>
          <p:nvPr/>
        </p:nvCxnSpPr>
        <p:spPr>
          <a:xfrm>
            <a:off x="3506413" y="6117361"/>
            <a:ext cx="1693345" cy="39387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>
          <a:xfrm>
            <a:off x="1678904" y="5105698"/>
            <a:ext cx="270030" cy="1620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p:cxnSp>
        <p:nvCxnSpPr>
          <p:cNvPr id="20" name="Conector reto 19"/>
          <p:cNvCxnSpPr>
            <a:stCxn id="19" idx="3"/>
            <a:endCxn id="8" idx="2"/>
          </p:cNvCxnSpPr>
          <p:nvPr/>
        </p:nvCxnSpPr>
        <p:spPr>
          <a:xfrm flipV="1">
            <a:off x="1948934" y="4609528"/>
            <a:ext cx="1513454" cy="57717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>
            <a:endCxn id="13" idx="1"/>
          </p:cNvCxnSpPr>
          <p:nvPr/>
        </p:nvCxnSpPr>
        <p:spPr>
          <a:xfrm>
            <a:off x="1948934" y="5208358"/>
            <a:ext cx="1373091" cy="85172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 rot="20252958">
            <a:off x="2245716" y="4491482"/>
            <a:ext cx="1206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Cultura A</a:t>
            </a:r>
          </a:p>
        </p:txBody>
      </p:sp>
      <p:sp>
        <p:nvSpPr>
          <p:cNvPr id="23" name="CaixaDeTexto 22"/>
          <p:cNvSpPr txBox="1"/>
          <p:nvPr/>
        </p:nvSpPr>
        <p:spPr>
          <a:xfrm rot="2013932">
            <a:off x="2091961" y="5596060"/>
            <a:ext cx="1162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Cultura B</a:t>
            </a:r>
          </a:p>
        </p:txBody>
      </p:sp>
      <p:sp>
        <p:nvSpPr>
          <p:cNvPr id="34" name="Multiplicar 33"/>
          <p:cNvSpPr/>
          <p:nvPr/>
        </p:nvSpPr>
        <p:spPr>
          <a:xfrm>
            <a:off x="7570613" y="6324215"/>
            <a:ext cx="726222" cy="385867"/>
          </a:xfrm>
          <a:prstGeom prst="mathMultiply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sp>
        <p:nvSpPr>
          <p:cNvPr id="35" name="CaixaDeTexto 34"/>
          <p:cNvSpPr txBox="1"/>
          <p:nvPr/>
        </p:nvSpPr>
        <p:spPr>
          <a:xfrm>
            <a:off x="1531089" y="5222929"/>
            <a:ext cx="871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316</a:t>
            </a:r>
          </a:p>
        </p:txBody>
      </p:sp>
    </p:spTree>
    <p:extLst>
      <p:ext uri="{BB962C8B-B14F-4D97-AF65-F5344CB8AC3E}">
        <p14:creationId xmlns:p14="http://schemas.microsoft.com/office/powerpoint/2010/main" val="91408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9946" y="987068"/>
            <a:ext cx="8651447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estuda a possibilidade de instalar um sistema de irrigação para diminuir os prejuízos causados pela crise hídrica. Os benefícios desse investimento dependem do comportamento das chuvas. O quadro a seguir mostra os cenários possíveis e suas probabilidades de ocorrência.</a:t>
            </a:r>
            <a:endParaRPr lang="pt-BR" altLang="pt-B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pt-BR" altLang="pt-B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pt-BR" altLang="pt-B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pt-BR" altLang="pt-B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pt-BR" altLang="pt-B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pt-BR" altLang="pt-B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pt-BR" altLang="pt-B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pt-BR" altLang="pt-BR" sz="1050" dirty="0"/>
          </a:p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O custo do sistema instalado é de R$ 50.000 e sua vida útil é de apenas dois anos, pois após este prazo é tido como certo que não haverá problema hídrico. Além dessa alternativa, existe a possibilidade de adquirir um sistema de irrigação mais simples ao preço de R$ 25.000. Seus benefícios seriam de R$ 20.000, R$ 10.000, R$ 20.000 e R$ 20.000, para os cenários A, B, C e D, respectivamente.</a:t>
            </a:r>
            <a:endParaRPr lang="pt-BR" altLang="pt-BR" sz="1050" dirty="0"/>
          </a:p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Considerando que a taxa de juros é de 10% a.a. qual a melhor alternativa, o sistema mais caro ou o mais barato? </a:t>
            </a:r>
            <a:r>
              <a:rPr lang="pt-BR" altLang="pt-BR" b="1" dirty="0">
                <a:latin typeface="Calibri" panose="020F0502020204030204" pitchFamily="34" charset="0"/>
                <a:ea typeface="Times New Roman" panose="02020603050405020304" pitchFamily="18" charset="0"/>
              </a:rPr>
              <a:t>Apresente os cálculos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pt-BR" altLang="pt-BR" sz="3000" dirty="0">
              <a:latin typeface="Arial" panose="020B0604020202020204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630755" y="2197072"/>
          <a:ext cx="7886701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302"/>
                <a:gridCol w="2621666"/>
                <a:gridCol w="1961909"/>
                <a:gridCol w="2084824"/>
              </a:tblGrid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Cenário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Situação Futura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Probabilidade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Benefícios anuais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A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Sem melhoras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20%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45.000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B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Boas chuvas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20%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10.000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Pequena melhora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40%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30.000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D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Seca acentuada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20%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60.000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31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312516" y="1082953"/>
          <a:ext cx="8333774" cy="453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5908"/>
                <a:gridCol w="1000052"/>
                <a:gridCol w="1437575"/>
                <a:gridCol w="1000052"/>
                <a:gridCol w="1166729"/>
                <a:gridCol w="1166729"/>
                <a:gridCol w="1166729"/>
              </a:tblGrid>
              <a:tr h="324000">
                <a:tc>
                  <a:txBody>
                    <a:bodyPr/>
                    <a:lstStyle/>
                    <a:p>
                      <a:pPr algn="l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effectLst/>
                        </a:rPr>
                        <a:t>Ano 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Ano 1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Ano 2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R$ 5.619,83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effectLst/>
                        </a:rPr>
                        <a:t>0,2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effectLst/>
                        </a:rPr>
                        <a:t>R$ 28.099,17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A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- 50.000,00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  45.000,00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  45.000,00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-R$ 6.528,93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0,2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effectLst/>
                        </a:rPr>
                        <a:t>-R$ 32.644,63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B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- 50.000,00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  10.000,00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  10.000,00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R$ 826,45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0,4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effectLst/>
                        </a:rPr>
                        <a:t>R$ 2.066,12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C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- 50.000,00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  30.000,00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  30.000,00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 dirty="0">
                          <a:effectLst/>
                        </a:rPr>
                        <a:t>R$ 10.826,45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0,2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effectLst/>
                        </a:rPr>
                        <a:t>R$ 54.132,23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effectLst/>
                        </a:rPr>
                        <a:t>D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- 50.000,00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  60.000,00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  60.000,00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R$ 10.743,80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Ano 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effectLst/>
                        </a:rPr>
                        <a:t>Ano 1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Ano 2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R$ 1.942,15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0,2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R$ 9.710,74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A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- 25.000,00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effectLst/>
                        </a:rPr>
                        <a:t>  20.000,00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  20.000,00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-R$ 1.528,93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0,2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-R$ 7.644,63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B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- 25.000,00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effectLst/>
                        </a:rPr>
                        <a:t>  10.000,00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  10.000,00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R$ 3.884,30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0,4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R$ 9.710,74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C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- 25.000,00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  20.000,00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effectLst/>
                        </a:rPr>
                        <a:t>  20.000,00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 dirty="0">
                          <a:effectLst/>
                        </a:rPr>
                        <a:t>R$ 1.942,15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0,2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R$ 9.710,74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D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- 25.000,00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</a:rPr>
                        <a:t>  20.000,00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effectLst/>
                        </a:rPr>
                        <a:t>  20.000,00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R$ 6.239,67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8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899" y="1000440"/>
            <a:ext cx="8960618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950" dirty="0"/>
              <a:t>Em uma propriedade está sendo avaliado qual o melhor defensivo agrícola para se utilizar. O que já estava sendo usado é o tipo 1, em que o retorno, ao aplicá-lo na plantação, é de </a:t>
            </a:r>
            <a:r>
              <a:rPr lang="pt-BR" sz="1950" dirty="0"/>
              <a:t>R$ 12.500,00 </a:t>
            </a:r>
            <a:r>
              <a:rPr lang="pt-BR" sz="1950" dirty="0"/>
              <a:t>no ano. Já o tipo 2 tem 55% de chance de ter sucesso, rendendo </a:t>
            </a:r>
            <a:r>
              <a:rPr lang="pt-BR" sz="1950" dirty="0"/>
              <a:t>R$ 8.000,00 </a:t>
            </a:r>
            <a:r>
              <a:rPr lang="pt-BR" sz="1950" dirty="0"/>
              <a:t>em um ano – caso contrário, terá de R</a:t>
            </a:r>
            <a:r>
              <a:rPr lang="pt-BR" sz="1950" dirty="0"/>
              <a:t>$ 5.000,00</a:t>
            </a:r>
            <a:r>
              <a:rPr lang="pt-BR" sz="1950" dirty="0"/>
              <a:t>. O último produto sendo testado é de tipo 3, que possui 80% de chance de defender as plantas de pragas. Na melhor hipótese, rende R</a:t>
            </a:r>
            <a:r>
              <a:rPr lang="pt-BR" sz="1950" dirty="0"/>
              <a:t>$ 14.000</a:t>
            </a:r>
            <a:r>
              <a:rPr lang="pt-BR" sz="1950" dirty="0"/>
              <a:t>. No entanto se falhar em sua função, o ganho será de apenas R</a:t>
            </a:r>
            <a:r>
              <a:rPr lang="pt-BR" sz="1950" dirty="0"/>
              <a:t>$ 10.000,00</a:t>
            </a:r>
            <a:r>
              <a:rPr lang="pt-BR" sz="1950" dirty="0"/>
              <a:t>.</a:t>
            </a:r>
          </a:p>
          <a:p>
            <a:r>
              <a:rPr lang="pt-BR" sz="1950" dirty="0"/>
              <a:t>Sabendo que serão comprados </a:t>
            </a:r>
            <a:r>
              <a:rPr lang="pt-BR" sz="1950" dirty="0"/>
              <a:t>112 litros </a:t>
            </a:r>
            <a:r>
              <a:rPr lang="pt-BR" sz="1950" dirty="0"/>
              <a:t>e que haverá um teste durante um ano para realizar a decisão; qual seria o melhor produto</a:t>
            </a:r>
            <a:r>
              <a:rPr lang="pt-BR" sz="1950" dirty="0"/>
              <a:t>? O custo de oportunidade é de 10% a.a.</a:t>
            </a:r>
          </a:p>
          <a:p>
            <a:r>
              <a:rPr lang="pt-BR" sz="1950" dirty="0"/>
              <a:t>Abaixo segue o valor com preço de cada um e rendimento: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786409" y="4165672"/>
          <a:ext cx="7553600" cy="185046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888400">
                  <a:extLst>
                    <a:ext uri="{9D8B030D-6E8A-4147-A177-3AD203B41FA5}">
                      <a16:colId xmlns="" xmlns:a16="http://schemas.microsoft.com/office/drawing/2014/main" val="739851143"/>
                    </a:ext>
                  </a:extLst>
                </a:gridCol>
                <a:gridCol w="1888400">
                  <a:extLst>
                    <a:ext uri="{9D8B030D-6E8A-4147-A177-3AD203B41FA5}">
                      <a16:colId xmlns="" xmlns:a16="http://schemas.microsoft.com/office/drawing/2014/main" val="3762152583"/>
                    </a:ext>
                  </a:extLst>
                </a:gridCol>
                <a:gridCol w="1888400">
                  <a:extLst>
                    <a:ext uri="{9D8B030D-6E8A-4147-A177-3AD203B41FA5}">
                      <a16:colId xmlns="" xmlns:a16="http://schemas.microsoft.com/office/drawing/2014/main" val="2700675869"/>
                    </a:ext>
                  </a:extLst>
                </a:gridCol>
                <a:gridCol w="1888400">
                  <a:extLst>
                    <a:ext uri="{9D8B030D-6E8A-4147-A177-3AD203B41FA5}">
                      <a16:colId xmlns="" xmlns:a16="http://schemas.microsoft.com/office/drawing/2014/main" val="3149485211"/>
                    </a:ext>
                  </a:extLst>
                </a:gridCol>
              </a:tblGrid>
              <a:tr h="68351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Defensivo Agrícola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Custo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Sucesso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Falha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2193988579"/>
                  </a:ext>
                </a:extLst>
              </a:tr>
              <a:tr h="3831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85,00/L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12.500,00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- - -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2112811435"/>
                  </a:ext>
                </a:extLst>
              </a:tr>
              <a:tr h="3831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36,00/L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   8.000,00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effectLst/>
                        </a:rPr>
                        <a:t>  5</a:t>
                      </a:r>
                      <a:r>
                        <a:rPr lang="pt-BR" sz="2000" dirty="0" smtClean="0">
                          <a:effectLst/>
                        </a:rPr>
                        <a:t>.000,00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1467732733"/>
                  </a:ext>
                </a:extLst>
              </a:tr>
              <a:tr h="3831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94,00/L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      14.000,00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10.000,00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3792878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91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1"/>
            <a:ext cx="9069226" cy="509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11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233040" y="1190161"/>
          <a:ext cx="8442665" cy="4449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9318"/>
                <a:gridCol w="625876"/>
                <a:gridCol w="592584"/>
                <a:gridCol w="1178511"/>
                <a:gridCol w="1231777"/>
                <a:gridCol w="1171853"/>
                <a:gridCol w="1185169"/>
                <a:gridCol w="1013651"/>
                <a:gridCol w="903926"/>
              </a:tblGrid>
              <a:tr h="280035"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1,1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83397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112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85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-   9.520,00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   </a:t>
                      </a:r>
                      <a:r>
                        <a:rPr lang="pt-BR" sz="1800" u="none" strike="noStrike" dirty="0">
                          <a:effectLst/>
                        </a:rPr>
                        <a:t>12.500,00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11.363,64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  1.843,64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  1.843,64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</a:t>
                      </a:r>
                      <a:r>
                        <a:rPr lang="pt-BR" sz="1800" u="none" strike="noStrike" dirty="0" smtClean="0">
                          <a:effectLst/>
                        </a:rPr>
                        <a:t>1.843,64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83397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55%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112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36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  4.032,00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     </a:t>
                      </a:r>
                      <a:r>
                        <a:rPr lang="pt-BR" sz="1800" u="none" strike="noStrike" dirty="0">
                          <a:effectLst/>
                        </a:rPr>
                        <a:t>8.000,00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7.272,73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  3.240,73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  1.782,40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83397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45%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112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36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-   4.032,00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     </a:t>
                      </a:r>
                      <a:r>
                        <a:rPr lang="pt-BR" sz="1800" u="none" strike="noStrike" dirty="0">
                          <a:effectLst/>
                        </a:rPr>
                        <a:t>5.000,00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4.545,45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      513,45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      231,05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 </a:t>
                      </a:r>
                      <a:r>
                        <a:rPr lang="pt-BR" sz="1800" u="none" strike="noStrike" dirty="0">
                          <a:effectLst/>
                        </a:rPr>
                        <a:t>2.013,45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83397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80%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112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94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- 10.528,00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   </a:t>
                      </a:r>
                      <a:r>
                        <a:rPr lang="pt-BR" sz="1800" u="none" strike="noStrike" dirty="0">
                          <a:effectLst/>
                        </a:rPr>
                        <a:t>14.000,00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  12.727,27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  2.199,27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  1.759,42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83397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20%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112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94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- 10.528,00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   </a:t>
                      </a:r>
                      <a:r>
                        <a:rPr lang="pt-BR" sz="1800" u="none" strike="noStrike" dirty="0">
                          <a:effectLst/>
                        </a:rPr>
                        <a:t>10.000,00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    9.090,91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- 1.437,09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-    287,42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 </a:t>
                      </a:r>
                      <a:r>
                        <a:rPr lang="pt-BR" sz="1800" u="none" strike="noStrike" dirty="0">
                          <a:effectLst/>
                        </a:rPr>
                        <a:t>1.472,00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1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246355" y="268941"/>
            <a:ext cx="8635754" cy="3182409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pt-BR" sz="2400" dirty="0"/>
              <a:t>O dono de um varejão compra tomates no Ceasa por R$ 3,50/kg. As compras são sempre em caixas de 20 kg. O tomate é comercializado no varejo a R$ 7,00/kg e ele tem uma perda de 30% devido a problemas de transporte e de armazenagem. O movimento no varejão depende das condições climáticas: em dias chuvosos são vendidos 20 kg e, quando não chove, vende 50 kg. Registros históricos indicam que há 40% de ocorrer chuva.</a:t>
            </a:r>
          </a:p>
          <a:p>
            <a:r>
              <a:rPr lang="pt-BR" sz="3200" dirty="0"/>
              <a:t>Calcule:</a:t>
            </a:r>
          </a:p>
          <a:p>
            <a:pPr marL="685783" lvl="1" indent="-385754">
              <a:buFont typeface="+mj-lt"/>
              <a:buAutoNum type="alphaLcParenR"/>
            </a:pPr>
            <a:r>
              <a:rPr lang="pt-BR" sz="3200" dirty="0"/>
              <a:t>Qual a quantidade de tomates que o varejista deverá comprar para maximizar seu lucro?</a:t>
            </a:r>
          </a:p>
          <a:p>
            <a:pPr marL="685783" lvl="1" indent="-385754">
              <a:buFont typeface="+mj-lt"/>
              <a:buAutoNum type="alphaLcParenR"/>
            </a:pPr>
            <a:r>
              <a:rPr lang="pt-BR" sz="3200" dirty="0"/>
              <a:t>Suponha que a compra de tomate deve ser efetuada um mês antes da venda e que o custo do dinheiro para o varejista seja de 10% ao mês. </a:t>
            </a:r>
          </a:p>
        </p:txBody>
      </p:sp>
    </p:spTree>
    <p:extLst>
      <p:ext uri="{BB962C8B-B14F-4D97-AF65-F5344CB8AC3E}">
        <p14:creationId xmlns:p14="http://schemas.microsoft.com/office/powerpoint/2010/main" val="192251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5" y="776569"/>
            <a:ext cx="9127453" cy="495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819573" y="1442785"/>
            <a:ext cx="1118587" cy="3000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1350" dirty="0"/>
              <a:t>R$ 3,50 x 20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881258" y="2609869"/>
            <a:ext cx="1118587" cy="3000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1350" dirty="0"/>
              <a:t>R$ 3,50 x 40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867941" y="3809925"/>
            <a:ext cx="1118587" cy="3000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1350" dirty="0"/>
              <a:t>R$ 3,50 x 60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955283" y="4976035"/>
            <a:ext cx="1118587" cy="3000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1350" dirty="0"/>
              <a:t>R$ 3,50 x 80</a:t>
            </a:r>
          </a:p>
        </p:txBody>
      </p:sp>
    </p:spTree>
    <p:extLst>
      <p:ext uri="{BB962C8B-B14F-4D97-AF65-F5344CB8AC3E}">
        <p14:creationId xmlns:p14="http://schemas.microsoft.com/office/powerpoint/2010/main" val="167162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344" y="857246"/>
            <a:ext cx="9152248" cy="496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738152" y="1538084"/>
            <a:ext cx="1599023" cy="3000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R$ 7,00 </a:t>
            </a:r>
            <a:r>
              <a:rPr lang="pt-BR" sz="1350" dirty="0" smtClean="0"/>
              <a:t>x (</a:t>
            </a:r>
            <a:r>
              <a:rPr lang="pt-BR" sz="1350" dirty="0"/>
              <a:t>20 x 70%)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739262" y="2453199"/>
            <a:ext cx="1597914" cy="3000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R$ 7,00 </a:t>
            </a:r>
            <a:r>
              <a:rPr lang="pt-BR" sz="1350" dirty="0" smtClean="0"/>
              <a:t>x (</a:t>
            </a:r>
            <a:r>
              <a:rPr lang="pt-BR" sz="1350" dirty="0"/>
              <a:t>40 x 70%)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727053" y="2932137"/>
            <a:ext cx="1206711" cy="3000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R$ 7,00 x </a:t>
            </a:r>
            <a:r>
              <a:rPr lang="pt-BR" sz="135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737630" y="3599460"/>
            <a:ext cx="1599546" cy="3000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R$ 7,00 </a:t>
            </a:r>
            <a:r>
              <a:rPr lang="pt-BR" sz="1350" dirty="0" smtClean="0"/>
              <a:t>x (</a:t>
            </a:r>
            <a:r>
              <a:rPr lang="pt-BR" sz="1350" dirty="0"/>
              <a:t>60 x 70%)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734820" y="4079508"/>
            <a:ext cx="1198943" cy="3000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R$ 7,00 x </a:t>
            </a:r>
            <a:r>
              <a:rPr lang="pt-BR" sz="135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729273" y="4780386"/>
            <a:ext cx="1204489" cy="3000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R$ 7,00 x </a:t>
            </a:r>
            <a:r>
              <a:rPr lang="pt-BR" sz="1350" b="1" dirty="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735931" y="5246855"/>
            <a:ext cx="1197832" cy="3000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R$ 7,00 x </a:t>
            </a:r>
            <a:r>
              <a:rPr lang="pt-BR" sz="1350" b="1" dirty="0">
                <a:solidFill>
                  <a:srgbClr val="FF0000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15011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0" y="857250"/>
            <a:ext cx="9102670" cy="493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691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1362</TotalTime>
  <Words>4844</Words>
  <Application>Microsoft Office PowerPoint</Application>
  <PresentationFormat>Apresentação na tela (4:3)</PresentationFormat>
  <Paragraphs>1975</Paragraphs>
  <Slides>50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6" baseType="lpstr">
      <vt:lpstr>Arial</vt:lpstr>
      <vt:lpstr>Calibri</vt:lpstr>
      <vt:lpstr>Calibri Light</vt:lpstr>
      <vt:lpstr>Lucida Sans Unicode</vt:lpstr>
      <vt:lpstr>Times New Roman</vt:lpstr>
      <vt:lpstr>Tema do Office</vt:lpstr>
      <vt:lpstr>LES 187 -  Finanças Aplicadas ao Agronegócio</vt:lpstr>
      <vt:lpstr>Árvore de Decisão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Kitovsk</dc:creator>
  <cp:lastModifiedBy>USP</cp:lastModifiedBy>
  <cp:revision>45</cp:revision>
  <dcterms:created xsi:type="dcterms:W3CDTF">2017-10-17T18:02:09Z</dcterms:created>
  <dcterms:modified xsi:type="dcterms:W3CDTF">2018-09-26T16:40:35Z</dcterms:modified>
</cp:coreProperties>
</file>