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6" r:id="rId3"/>
    <p:sldId id="268" r:id="rId4"/>
    <p:sldId id="269" r:id="rId5"/>
    <p:sldId id="267" r:id="rId6"/>
    <p:sldId id="259" r:id="rId7"/>
    <p:sldId id="256" r:id="rId8"/>
    <p:sldId id="270" r:id="rId9"/>
    <p:sldId id="258" r:id="rId10"/>
    <p:sldId id="271" r:id="rId11"/>
    <p:sldId id="272" r:id="rId12"/>
    <p:sldId id="279" r:id="rId13"/>
    <p:sldId id="275" r:id="rId14"/>
    <p:sldId id="273" r:id="rId15"/>
    <p:sldId id="274" r:id="rId16"/>
    <p:sldId id="277" r:id="rId17"/>
    <p:sldId id="278" r:id="rId18"/>
    <p:sldId id="282" r:id="rId19"/>
    <p:sldId id="281" r:id="rId20"/>
    <p:sldId id="284" r:id="rId21"/>
    <p:sldId id="283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309" r:id="rId33"/>
    <p:sldId id="310" r:id="rId34"/>
    <p:sldId id="311" r:id="rId35"/>
    <p:sldId id="312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263" r:id="rId51"/>
    <p:sldId id="262" r:id="rId52"/>
    <p:sldId id="264" r:id="rId53"/>
    <p:sldId id="261" r:id="rId54"/>
    <p:sldId id="265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0929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9782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988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0914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3924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7267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3522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1050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4374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485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3967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8E3DD-B898-48D8-92F0-6093D22ECDD7}" type="datetimeFigureOut">
              <a:rPr lang="pt-BR" smtClean="0"/>
              <a:pPr/>
              <a:t>31/10/2018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9B1FC-3986-4687-867A-1D3A84046C7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0317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v.ca.gov/" TargetMode="External"/><Relationship Id="rId2" Type="http://schemas.openxmlformats.org/officeDocument/2006/relationships/hyperlink" Target="http://www.mlit.go.jp/k-toukei/search/excelhtml/23/23000000x00015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234888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O MUNDO URBANO NO BRASIL: AS CIDADES BRASILEIRAS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283968" y="4077072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IEB – USP</a:t>
            </a:r>
          </a:p>
          <a:p>
            <a:pPr algn="ctr"/>
            <a:r>
              <a:rPr lang="pt-BR" sz="2400" dirty="0" smtClean="0"/>
              <a:t>Prof. Jaime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31757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6470"/>
            <a:ext cx="4896543" cy="612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83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1950"/>
            <a:ext cx="57912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65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9805"/>
            <a:ext cx="5472608" cy="621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554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4349"/>
            <a:ext cx="5400600" cy="612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90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6044"/>
            <a:ext cx="5400600" cy="618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90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7308"/>
            <a:ext cx="5472608" cy="631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82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999" y="404664"/>
            <a:ext cx="5385354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15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4559"/>
            <a:ext cx="5472607" cy="581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08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dirty="0" smtClean="0"/>
              <a:t>Sem g</a:t>
            </a:r>
            <a:r>
              <a:rPr lang="pt-BR" i="1" dirty="0" smtClean="0"/>
              <a:t>overno urbano n</a:t>
            </a:r>
            <a:r>
              <a:rPr lang="pt-BR" sz="2800" i="1" dirty="0" smtClean="0"/>
              <a:t>a escala da cidade</a:t>
            </a:r>
            <a:endParaRPr lang="pt-BR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412776"/>
            <a:ext cx="7467600" cy="48041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2959497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TENDÊNCIAS DA ORGANIZAÇÃO INTERNA DAS CIDADES BRASILEIRAS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12650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172" y="347662"/>
            <a:ext cx="8336291" cy="627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58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953200" cy="58092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COMPARAÇÕES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764704"/>
            <a:ext cx="8424936" cy="583264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t-BR" sz="3500" dirty="0" smtClean="0"/>
              <a:t>Município de São Paulo</a:t>
            </a:r>
          </a:p>
          <a:p>
            <a:pPr algn="ctr">
              <a:buNone/>
            </a:pPr>
            <a:r>
              <a:rPr lang="pt-BR" dirty="0" smtClean="0"/>
              <a:t>População: 11.446.275</a:t>
            </a:r>
          </a:p>
          <a:p>
            <a:pPr algn="ctr">
              <a:buNone/>
            </a:pPr>
            <a:r>
              <a:rPr lang="pt-BR" dirty="0" smtClean="0"/>
              <a:t>Densidade Demográfica: </a:t>
            </a:r>
            <a:r>
              <a:rPr lang="pt-BR" dirty="0"/>
              <a:t> </a:t>
            </a:r>
            <a:r>
              <a:rPr lang="pt-BR" dirty="0" smtClean="0"/>
              <a:t>7.525 km²</a:t>
            </a:r>
            <a:endParaRPr lang="pt-BR" dirty="0"/>
          </a:p>
          <a:p>
            <a:pPr algn="ctr">
              <a:buNone/>
            </a:pPr>
            <a:r>
              <a:rPr lang="pt-BR" dirty="0" smtClean="0"/>
              <a:t>Automóveis: 5.345.468</a:t>
            </a:r>
          </a:p>
          <a:p>
            <a:pPr algn="ctr">
              <a:buNone/>
            </a:pPr>
            <a:endParaRPr lang="pt-BR" dirty="0"/>
          </a:p>
          <a:p>
            <a:pPr algn="ctr">
              <a:buNone/>
            </a:pPr>
            <a:r>
              <a:rPr lang="pt-BR" sz="3500" dirty="0" smtClean="0"/>
              <a:t>Tóquio </a:t>
            </a:r>
          </a:p>
          <a:p>
            <a:pPr algn="ctr">
              <a:buNone/>
            </a:pPr>
            <a:r>
              <a:rPr lang="pt-BR" dirty="0" smtClean="0"/>
              <a:t>População: 9.790.000</a:t>
            </a:r>
            <a:r>
              <a:rPr lang="pt-BR" dirty="0"/>
              <a:t> </a:t>
            </a:r>
            <a:r>
              <a:rPr lang="pt-BR" dirty="0" smtClean="0"/>
              <a:t>- Metrópole: 37 milhões</a:t>
            </a:r>
          </a:p>
          <a:p>
            <a:pPr algn="ctr">
              <a:buNone/>
            </a:pPr>
            <a:r>
              <a:rPr lang="pt-BR" dirty="0" smtClean="0"/>
              <a:t>Densidade demográfica: 14.000 Km2</a:t>
            </a:r>
          </a:p>
          <a:p>
            <a:pPr algn="ctr">
              <a:buNone/>
            </a:pPr>
            <a:r>
              <a:rPr lang="pt-BR" dirty="0" smtClean="0"/>
              <a:t>Automóveis: 3.853.148</a:t>
            </a:r>
          </a:p>
          <a:p>
            <a:pPr algn="ctr">
              <a:buNone/>
            </a:pPr>
            <a:r>
              <a:rPr lang="pt-BR" sz="1300" dirty="0" smtClean="0"/>
              <a:t>Fonte: </a:t>
            </a:r>
            <a:r>
              <a:rPr lang="en-US" sz="1300" u="sng" dirty="0" smtClean="0">
                <a:hlinkClick r:id="rId2"/>
              </a:rPr>
              <a:t>Ministry of Land, Infrastructure, Transport and Tourism</a:t>
            </a:r>
            <a:r>
              <a:rPr lang="en-US" sz="1300" u="sng" dirty="0" smtClean="0"/>
              <a:t>)</a:t>
            </a:r>
            <a:endParaRPr lang="pt-BR" sz="1300" dirty="0" smtClean="0"/>
          </a:p>
          <a:p>
            <a:endParaRPr lang="pt-BR" dirty="0" smtClean="0"/>
          </a:p>
          <a:p>
            <a:pPr algn="ctr">
              <a:buNone/>
            </a:pPr>
            <a:r>
              <a:rPr lang="pt-BR" sz="3500" dirty="0" err="1" smtClean="0"/>
              <a:t>Los</a:t>
            </a:r>
            <a:r>
              <a:rPr lang="pt-BR" sz="3500" dirty="0" smtClean="0"/>
              <a:t> Angeles </a:t>
            </a:r>
          </a:p>
          <a:p>
            <a:pPr algn="ctr">
              <a:buNone/>
            </a:pPr>
            <a:r>
              <a:rPr lang="pt-BR" dirty="0" smtClean="0"/>
              <a:t>População: 3.792 621 </a:t>
            </a:r>
            <a:r>
              <a:rPr lang="pt-BR" dirty="0"/>
              <a:t> </a:t>
            </a:r>
            <a:endParaRPr lang="pt-BR" dirty="0" smtClean="0"/>
          </a:p>
          <a:p>
            <a:pPr algn="ctr">
              <a:buNone/>
            </a:pPr>
            <a:r>
              <a:rPr lang="pt-BR" dirty="0" smtClean="0"/>
              <a:t>Densidade demográfica: 3 124,46 km²</a:t>
            </a:r>
          </a:p>
          <a:p>
            <a:pPr algn="ctr">
              <a:buNone/>
            </a:pPr>
            <a:r>
              <a:rPr lang="pt-BR" dirty="0" smtClean="0"/>
              <a:t>Automóveis: 1.977.803 - 5.859.407 (na metrópole)</a:t>
            </a:r>
          </a:p>
          <a:p>
            <a:pPr algn="ctr">
              <a:buNone/>
            </a:pPr>
            <a:r>
              <a:rPr lang="pt-BR" sz="1400" dirty="0" smtClean="0"/>
              <a:t>Fonte: </a:t>
            </a:r>
            <a:r>
              <a:rPr lang="en-US" sz="1400" u="sng" dirty="0" smtClean="0">
                <a:hlinkClick r:id="rId3"/>
              </a:rPr>
              <a:t>California Dept. of Motor Vehicles (DMV)</a:t>
            </a:r>
            <a:endParaRPr lang="pt-BR" sz="1400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446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REESTRUTURAÇÃO SÃO PAULO - 1980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63272" cy="4873752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Constelação de </a:t>
            </a:r>
            <a:r>
              <a:rPr lang="pt-BR" u="sng" dirty="0" smtClean="0"/>
              <a:t>condomínios fechados </a:t>
            </a:r>
            <a:r>
              <a:rPr lang="pt-BR" dirty="0" smtClean="0"/>
              <a:t>verticais no núcleo denso</a:t>
            </a:r>
          </a:p>
          <a:p>
            <a:r>
              <a:rPr lang="pt-BR" dirty="0" smtClean="0"/>
              <a:t>Apartamentos familiares de 2 ou três dormitórios</a:t>
            </a:r>
          </a:p>
          <a:p>
            <a:r>
              <a:rPr lang="pt-BR" dirty="0" smtClean="0"/>
              <a:t>2 a 3 vagas nas garagens</a:t>
            </a:r>
          </a:p>
          <a:p>
            <a:r>
              <a:rPr lang="pt-BR" dirty="0" smtClean="0"/>
              <a:t>Constelação de </a:t>
            </a:r>
            <a:r>
              <a:rPr lang="pt-BR" u="sng" dirty="0" smtClean="0"/>
              <a:t>Shoppings Centers </a:t>
            </a:r>
            <a:r>
              <a:rPr lang="pt-BR" dirty="0" smtClean="0"/>
              <a:t>no núcleo denso (mais de 70), mas ao estilo do periurbano norte americano; imensos pátios de estacionamento</a:t>
            </a:r>
          </a:p>
          <a:p>
            <a:r>
              <a:rPr lang="pt-BR" dirty="0" smtClean="0"/>
              <a:t>Centros empresariais (modelo condomínio, modelo shopping) no núcleo denso</a:t>
            </a:r>
          </a:p>
          <a:p>
            <a:r>
              <a:rPr lang="pt-BR" dirty="0" smtClean="0"/>
              <a:t>Espaço reticular que articula esses três elementos: um “PERIURBANO INTERNO” – um oxímoro</a:t>
            </a:r>
          </a:p>
          <a:p>
            <a:r>
              <a:rPr lang="pt-BR" dirty="0" smtClean="0"/>
              <a:t>Imensa automobilização</a:t>
            </a:r>
          </a:p>
          <a:p>
            <a:r>
              <a:rPr lang="pt-BR" dirty="0" smtClean="0"/>
              <a:t>Regime de distância topológico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548680"/>
            <a:ext cx="6957000" cy="172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899592" y="2606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  <a:latin typeface="+mj-lt"/>
              </a:rPr>
              <a:t>A AUTOMOBILIZAÇÃO – MUNICÍPIO DE SÃO PAULO</a:t>
            </a:r>
            <a:endParaRPr lang="pt-BR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7783046" cy="36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92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 circulação automobilística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340768"/>
            <a:ext cx="808564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93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634082"/>
          </a:xfrm>
        </p:spPr>
        <p:txBody>
          <a:bodyPr>
            <a:noAutofit/>
          </a:bodyPr>
          <a:lstStyle/>
          <a:p>
            <a:pPr algn="ctr"/>
            <a:r>
              <a:rPr lang="pt-BR" sz="2000" dirty="0" smtClean="0">
                <a:solidFill>
                  <a:srgbClr val="FF0000"/>
                </a:solidFill>
              </a:rPr>
              <a:t>Concentração automobilística</a:t>
            </a:r>
            <a:br>
              <a:rPr lang="pt-BR" sz="2000" dirty="0" smtClean="0">
                <a:solidFill>
                  <a:srgbClr val="FF0000"/>
                </a:solidFill>
              </a:rPr>
            </a:br>
            <a:r>
              <a:rPr lang="pt-BR" sz="2000" dirty="0" smtClean="0">
                <a:solidFill>
                  <a:srgbClr val="FF0000"/>
                </a:solidFill>
              </a:rPr>
              <a:t>(automobilização aumenta em direção ao centro)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61" t="1333" b="2667"/>
          <a:stretch>
            <a:fillRect/>
          </a:stretch>
        </p:blipFill>
        <p:spPr bwMode="auto">
          <a:xfrm>
            <a:off x="1064335" y="1052735"/>
            <a:ext cx="5883929" cy="433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23528" y="551723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 smtClean="0"/>
              <a:t>Centro Sul</a:t>
            </a:r>
            <a:r>
              <a:rPr lang="pt-BR" dirty="0" smtClean="0"/>
              <a:t>: Paraíso, Vila Mariana, Moema</a:t>
            </a:r>
          </a:p>
          <a:p>
            <a:pPr algn="ctr"/>
            <a:r>
              <a:rPr lang="pt-BR" u="sng" dirty="0" smtClean="0"/>
              <a:t>Oeste I</a:t>
            </a:r>
            <a:r>
              <a:rPr lang="pt-BR" dirty="0" smtClean="0"/>
              <a:t>: Vila Madalena, Pinheiros, Alto de Pinheiros, Lapa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187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Onde está O “PERIURBANO INTERNO”?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7664" y="980728"/>
            <a:ext cx="5628238" cy="459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827584" y="55892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Isso associado à mais de 60 shoppings gigantescos no núcleo denso da cidade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28877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Onde está o periurbano interno</a:t>
            </a:r>
            <a:r>
              <a:rPr lang="pt-BR" sz="3200" dirty="0" smtClean="0"/>
              <a:t>?</a:t>
            </a:r>
            <a:endParaRPr lang="pt-BR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7426" y="906850"/>
            <a:ext cx="5054814" cy="55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00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Uma geografia social da metrópole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467600" cy="54006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t-BR" cap="small" dirty="0" smtClean="0"/>
              <a:t>Sociedade urbana cindida        Domínio de posturas anti-cidade naturalizadas</a:t>
            </a:r>
          </a:p>
          <a:p>
            <a:pPr algn="ctr"/>
            <a:r>
              <a:rPr lang="pt-BR" dirty="0" smtClean="0"/>
              <a:t>Ausência de um “periurbano verdadeiro”  </a:t>
            </a:r>
          </a:p>
          <a:p>
            <a:pPr algn="ctr"/>
            <a:r>
              <a:rPr lang="pt-BR" dirty="0" smtClean="0"/>
              <a:t>Presença de um “periurbano fora de lugar”</a:t>
            </a:r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(PERIURBANO INTERNO)</a:t>
            </a:r>
          </a:p>
          <a:p>
            <a:pPr algn="ctr">
              <a:buNone/>
            </a:pPr>
            <a:r>
              <a:rPr lang="pt-BR" dirty="0" smtClean="0"/>
              <a:t>Modelo de condomínios fechados + redes encravadas + modelo automobilístico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Apologia do afastamento + hostilidade à relação</a:t>
            </a:r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5148064" y="1340768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3995936" y="4797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37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</a:rPr>
              <a:t>TIPOS DE ESPAÇOS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267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484313"/>
            <a:ext cx="4321175" cy="4608512"/>
          </a:xfrm>
        </p:spPr>
        <p:txBody>
          <a:bodyPr>
            <a:normAutofit lnSpcReduction="10000"/>
          </a:bodyPr>
          <a:lstStyle/>
          <a:p>
            <a:endParaRPr lang="pt-BR" smtClean="0"/>
          </a:p>
          <a:p>
            <a:pPr algn="ctr">
              <a:buFontTx/>
              <a:buNone/>
            </a:pPr>
            <a:r>
              <a:rPr lang="pt-BR" b="1" smtClean="0"/>
              <a:t>TERRITÓRIOS </a:t>
            </a:r>
          </a:p>
          <a:p>
            <a:r>
              <a:rPr lang="pt-BR" smtClean="0">
                <a:cs typeface="Arial" pitchFamily="34" charset="0"/>
              </a:rPr>
              <a:t>CONTÍGUOS </a:t>
            </a:r>
          </a:p>
          <a:p>
            <a:r>
              <a:rPr lang="pt-BR" smtClean="0">
                <a:cs typeface="Arial" pitchFamily="34" charset="0"/>
              </a:rPr>
              <a:t>CONTÍNUOS </a:t>
            </a:r>
          </a:p>
          <a:p>
            <a:r>
              <a:rPr lang="pt-BR" smtClean="0">
                <a:cs typeface="Arial" pitchFamily="34" charset="0"/>
              </a:rPr>
              <a:t>TOPOGRÁFICOS  </a:t>
            </a:r>
          </a:p>
          <a:p>
            <a:r>
              <a:rPr lang="pt-BR" smtClean="0">
                <a:cs typeface="Arial" pitchFamily="34" charset="0"/>
              </a:rPr>
              <a:t>MEDIDOS EM </a:t>
            </a:r>
          </a:p>
          <a:p>
            <a:pPr lvl="1">
              <a:buFontTx/>
              <a:buNone/>
            </a:pPr>
            <a:r>
              <a:rPr lang="pt-BR" sz="3200" smtClean="0">
                <a:cs typeface="Arial" pitchFamily="34" charset="0"/>
              </a:rPr>
              <a:t>METROS, </a:t>
            </a:r>
          </a:p>
          <a:p>
            <a:pPr lvl="1">
              <a:buFontTx/>
              <a:buNone/>
            </a:pPr>
            <a:r>
              <a:rPr lang="pt-BR" sz="3200" smtClean="0">
                <a:cs typeface="Arial" pitchFamily="34" charset="0"/>
              </a:rPr>
              <a:t>QUILÔMETROS </a:t>
            </a:r>
          </a:p>
          <a:p>
            <a:pPr>
              <a:buFontTx/>
              <a:buNone/>
            </a:pPr>
            <a:endParaRPr lang="pt-BR" b="1" smtClean="0">
              <a:cs typeface="Arial" pitchFamily="34" charset="0"/>
            </a:endParaRPr>
          </a:p>
          <a:p>
            <a:endParaRPr lang="en-US" smtClean="0"/>
          </a:p>
        </p:txBody>
      </p:sp>
      <p:pic>
        <p:nvPicPr>
          <p:cNvPr id="11268" name="Imagem 10" descr="_Folha 51_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72816"/>
            <a:ext cx="31845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8140"/>
          <a:stretch>
            <a:fillRect/>
          </a:stretch>
        </p:blipFill>
        <p:spPr bwMode="auto">
          <a:xfrm>
            <a:off x="107504" y="980728"/>
            <a:ext cx="87849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1560" y="1886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888DAE"/>
                </a:solidFill>
                <a:latin typeface="+mj-lt"/>
              </a:rPr>
              <a:t>Comparando as configurações suburbanas</a:t>
            </a:r>
            <a:endParaRPr lang="pt-BR" sz="2800" dirty="0">
              <a:solidFill>
                <a:srgbClr val="888DA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409479" cy="631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43608" y="116632"/>
            <a:ext cx="669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FORMAÇÃO DO TERRITÓRIO BRASILEIRO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137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ESTRATÉGIAS HABITACIONAIS DEPENDENTES DO AUTOMÓVEL 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484784"/>
            <a:ext cx="74676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CONEXÕES HISTÓRICAS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Uma cidade de baixa densidade e diversidade está inscrita na história do século XX</a:t>
            </a:r>
          </a:p>
          <a:p>
            <a:r>
              <a:rPr lang="pt-BR" dirty="0" smtClean="0"/>
              <a:t>Bairros City legitimaram-se como os condomínios e shoppings: modelo de qualidade de vida</a:t>
            </a:r>
          </a:p>
          <a:p>
            <a:r>
              <a:rPr lang="pt-BR" dirty="0" smtClean="0"/>
              <a:t>Primeiro condomínio fechado foi num Bairro City (entre Alto de Pinheiros e City Boaçava)</a:t>
            </a:r>
          </a:p>
          <a:p>
            <a:r>
              <a:rPr lang="pt-BR" dirty="0" smtClean="0"/>
              <a:t>Publicidades da City são reproduzidas atualmente nos condomínios fechados</a:t>
            </a:r>
          </a:p>
          <a:p>
            <a:r>
              <a:rPr lang="pt-BR" dirty="0" smtClean="0"/>
              <a:t>A “cultura” dominante é a fuga das ruas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285750" y="-214313"/>
            <a:ext cx="9858375" cy="73580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3" name="Picture 5" descr="London1908"/>
          <p:cNvPicPr>
            <a:picLocks noChangeAspect="1" noChangeArrowheads="1"/>
          </p:cNvPicPr>
          <p:nvPr/>
        </p:nvPicPr>
        <p:blipFill>
          <a:blip r:embed="rId2" cstate="print"/>
          <a:srcRect l="8594" t="12444" r="9375" b="2200"/>
          <a:stretch>
            <a:fillRect/>
          </a:stretch>
        </p:blipFill>
        <p:spPr bwMode="auto">
          <a:xfrm>
            <a:off x="385763" y="785813"/>
            <a:ext cx="8301037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4071938" y="6907213"/>
            <a:ext cx="4676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chemeClr val="bg1"/>
                </a:solidFill>
              </a:rPr>
              <a:t>Fonte: http://people.reed.edu/~reyn/transport.html</a:t>
            </a:r>
          </a:p>
        </p:txBody>
      </p:sp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428625" y="0"/>
            <a:ext cx="94297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b="1">
                <a:solidFill>
                  <a:schemeClr val="bg1"/>
                </a:solidFill>
              </a:rPr>
              <a:t>Metrô de Londres </a:t>
            </a:r>
            <a:r>
              <a:rPr lang="pt-BR" sz="2800" b="1">
                <a:solidFill>
                  <a:schemeClr val="bg1"/>
                </a:solidFill>
              </a:rPr>
              <a:t>(Traçado territorial)</a:t>
            </a:r>
          </a:p>
        </p:txBody>
      </p:sp>
      <p:sp>
        <p:nvSpPr>
          <p:cNvPr id="6" name="Elipse 5"/>
          <p:cNvSpPr/>
          <p:nvPr/>
        </p:nvSpPr>
        <p:spPr>
          <a:xfrm>
            <a:off x="3643313" y="1446213"/>
            <a:ext cx="642937" cy="5000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285750" y="-214313"/>
            <a:ext cx="9858375" cy="73580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507" name="CaixaDeTexto 4"/>
          <p:cNvSpPr txBox="1">
            <a:spLocks noChangeArrowheads="1"/>
          </p:cNvSpPr>
          <p:nvPr/>
        </p:nvSpPr>
        <p:spPr bwMode="auto">
          <a:xfrm>
            <a:off x="142875" y="0"/>
            <a:ext cx="10072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>
                <a:solidFill>
                  <a:schemeClr val="bg1"/>
                </a:solidFill>
              </a:rPr>
              <a:t>Metrô de Londres </a:t>
            </a:r>
            <a:r>
              <a:rPr lang="pt-BR" sz="3200" b="1">
                <a:solidFill>
                  <a:schemeClr val="bg1"/>
                </a:solidFill>
              </a:rPr>
              <a:t>(Traçado por tempo) </a:t>
            </a:r>
          </a:p>
        </p:txBody>
      </p:sp>
      <p:pic>
        <p:nvPicPr>
          <p:cNvPr id="21508" name="Picture 5" descr="London1933"/>
          <p:cNvPicPr>
            <a:picLocks noChangeAspect="1" noChangeArrowheads="1"/>
          </p:cNvPicPr>
          <p:nvPr/>
        </p:nvPicPr>
        <p:blipFill>
          <a:blip r:embed="rId2" cstate="print"/>
          <a:srcRect l="8594" t="4298" r="9375" b="4298"/>
          <a:stretch>
            <a:fillRect/>
          </a:stretch>
        </p:blipFill>
        <p:spPr bwMode="auto">
          <a:xfrm>
            <a:off x="785813" y="785813"/>
            <a:ext cx="7500937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5572125" y="6564313"/>
            <a:ext cx="3536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/>
              <a:t>Fonte: http://people.reed.edu/~reyn/transport.html</a:t>
            </a:r>
          </a:p>
        </p:txBody>
      </p:sp>
      <p:sp>
        <p:nvSpPr>
          <p:cNvPr id="6" name="Elipse 5"/>
          <p:cNvSpPr/>
          <p:nvPr/>
        </p:nvSpPr>
        <p:spPr>
          <a:xfrm>
            <a:off x="4714875" y="2428875"/>
            <a:ext cx="500063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iogo Fernanda Jaime\Desktop\COMPUTvelho\JaimeBackup\TESE\Imagens, tiras\196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872047" cy="5519386"/>
          </a:xfrm>
          <a:prstGeom prst="rect">
            <a:avLst/>
          </a:prstGeom>
          <a:noFill/>
        </p:spPr>
      </p:pic>
    </p:spTree>
  </p:cSld>
  <p:clrMapOvr>
    <a:masterClrMapping/>
  </p:clrMapOvr>
  <p:transition advTm="5803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ogo Fernanda Jaime\Desktop\COMPUTvelho\JaimeBackup\TESE\Imagens, tiras\1968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19352"/>
            <a:ext cx="6336704" cy="6081027"/>
          </a:xfrm>
          <a:prstGeom prst="rect">
            <a:avLst/>
          </a:prstGeom>
          <a:noFill/>
        </p:spPr>
      </p:pic>
    </p:spTree>
  </p:cSld>
  <p:clrMapOvr>
    <a:masterClrMapping/>
  </p:clrMapOvr>
  <p:transition advTm="74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ogo Fernanda Jaime\Desktop\COMPUTvelho\JaimeBackup\TESE\Imagens, tiras\AnunImob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13" y="1931988"/>
            <a:ext cx="5108575" cy="299243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285852" y="5143512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Liberdade confinada: </a:t>
            </a:r>
            <a:r>
              <a:rPr lang="pt-BR" sz="2800" dirty="0" err="1" smtClean="0"/>
              <a:t>oxímoro</a:t>
            </a:r>
            <a:endParaRPr lang="pt-B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207211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63" y="1196752"/>
            <a:ext cx="8097177" cy="511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57224" y="785794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Redundância para deixar claro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ogo Fernanda Jaime\Desktop\COMPUTvelho\JaimeBackup\TESE\Imagens, tiras\AnunImob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3822551" cy="64007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85720" y="1500174"/>
            <a:ext cx="2500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 escárnio com os espaços públicos</a:t>
            </a:r>
            <a:endParaRPr lang="pt-BR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620668" cy="657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100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216" t="38221" r="13642" b="19599"/>
          <a:stretch>
            <a:fillRect/>
          </a:stretch>
        </p:blipFill>
        <p:spPr bwMode="auto">
          <a:xfrm>
            <a:off x="457200" y="2060848"/>
            <a:ext cx="8229600" cy="252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485776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 ESPAÇO PÚBLICO PARA SER DESFRUTADO COMO PAISAGEM, MAS NÃO PARA SER USADO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573" t="33035" r="74067" b="12235"/>
          <a:stretch>
            <a:fillRect/>
          </a:stretch>
        </p:blipFill>
        <p:spPr bwMode="auto">
          <a:xfrm>
            <a:off x="1763688" y="476672"/>
            <a:ext cx="504056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388424" cy="510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592933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SÍMBOLOS REGRESSIVOS DE DISTINÇÃO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17" y="1412777"/>
            <a:ext cx="86320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48022"/>
            <a:ext cx="3744416" cy="65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85720" y="1643050"/>
            <a:ext cx="2214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VISÃO ANTICIDADE</a:t>
            </a:r>
          </a:p>
          <a:p>
            <a:r>
              <a:rPr lang="pt-BR" dirty="0" smtClean="0"/>
              <a:t>ESCANDALOSA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VISÃO DO OUTRO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OXÍMOROS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74" y="1196752"/>
            <a:ext cx="8193543" cy="510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643042" y="714356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REDE - CONEXÕES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08" y="642918"/>
            <a:ext cx="795203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051" y="980728"/>
            <a:ext cx="8626320" cy="531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6782" t="8342" r="5087" b="5499"/>
          <a:stretch>
            <a:fillRect/>
          </a:stretch>
        </p:blipFill>
        <p:spPr bwMode="auto">
          <a:xfrm>
            <a:off x="611560" y="836712"/>
            <a:ext cx="79208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14348" y="6143644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EXCLUSIVISMO, REDE, ISOLAMENTO POLITICAMENTE CORRETO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785794"/>
            <a:ext cx="845185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142976" y="6429396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REALIZAÇÃO DO IDEAL ANTICIDADE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7749"/>
            <a:ext cx="5472608" cy="610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-180778"/>
            <a:ext cx="3744416" cy="65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85720" y="1643050"/>
            <a:ext cx="2214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VISÃO ANTICIDADE</a:t>
            </a:r>
          </a:p>
          <a:p>
            <a:r>
              <a:rPr lang="pt-BR" dirty="0" smtClean="0"/>
              <a:t>ESCANDALOSA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VISÃO DO OUTRO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OXÍMOROS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0469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207211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8613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ogo Fernanda Jaime\Desktop\COMPUTvelho\JaimeBackup\TESE\Imagens, tiras\AnunImob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3822551" cy="64007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85720" y="1500174"/>
            <a:ext cx="2500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 escárnio com os espaços públicos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3527837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785794"/>
            <a:ext cx="845185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142976" y="6429396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REALIZAÇÃO DO IDEAL ANTICIDADE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821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-826" b="5746"/>
          <a:stretch>
            <a:fillRect/>
          </a:stretch>
        </p:blipFill>
        <p:spPr bwMode="auto">
          <a:xfrm>
            <a:off x="251520" y="2924944"/>
            <a:ext cx="77768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981075"/>
            <a:ext cx="77470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899592" y="2606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smtClean="0">
                <a:solidFill>
                  <a:srgbClr val="888DAE"/>
                </a:solidFill>
                <a:latin typeface="+mj-lt"/>
              </a:rPr>
              <a:t>A AUTOMOBILIZAÇÃO – MUNICÍPIO DE SÃO PAULO</a:t>
            </a:r>
            <a:endParaRPr lang="pt-BR" i="1" dirty="0">
              <a:solidFill>
                <a:srgbClr val="888DA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rnanda\Desktop\Fernanda lap 22_04_15\Atlas Herve\atlas_herve_2015\Densidade demograf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8647" y="381251"/>
            <a:ext cx="5406705" cy="60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76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rnanda\Desktop\Fernanda lap 22_04_15\Atlas Herve\atlas_herve_2015\As redes urbana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254" y="381251"/>
            <a:ext cx="5967491" cy="60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03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7545"/>
            <a:ext cx="5544616" cy="602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42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rnanda\Desktop\Fernanda lap 22_04_15\Atlas Herve\atlas_herve_2015\Centralidades 20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111" y="381251"/>
            <a:ext cx="5985778" cy="60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70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429</Words>
  <Application>Microsoft Office PowerPoint</Application>
  <PresentationFormat>Apresentação na tela (4:3)</PresentationFormat>
  <Paragraphs>100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      Sem governo urbano na escala da cidade</vt:lpstr>
      <vt:lpstr>Slide 19</vt:lpstr>
      <vt:lpstr>COMPARAÇÕES </vt:lpstr>
      <vt:lpstr>REESTRUTURAÇÃO SÃO PAULO - 1980</vt:lpstr>
      <vt:lpstr>Slide 22</vt:lpstr>
      <vt:lpstr>a circulação automobilística</vt:lpstr>
      <vt:lpstr>Concentração automobilística (automobilização aumenta em direção ao centro)</vt:lpstr>
      <vt:lpstr>Onde está O “PERIURBANO INTERNO”?</vt:lpstr>
      <vt:lpstr>Onde está o periurbano interno?</vt:lpstr>
      <vt:lpstr>Uma geografia social da metrópole </vt:lpstr>
      <vt:lpstr>TIPOS DE ESPAÇOS</vt:lpstr>
      <vt:lpstr>Slide 29</vt:lpstr>
      <vt:lpstr>ESTRATÉGIAS HABITACIONAIS DEPENDENTES DO AUTOMÓVEL </vt:lpstr>
      <vt:lpstr>CONEXÕES HISTÓRICAS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</dc:creator>
  <cp:lastModifiedBy>Jaime</cp:lastModifiedBy>
  <cp:revision>10</cp:revision>
  <dcterms:created xsi:type="dcterms:W3CDTF">2016-07-14T12:29:33Z</dcterms:created>
  <dcterms:modified xsi:type="dcterms:W3CDTF">2018-10-31T21:29:11Z</dcterms:modified>
</cp:coreProperties>
</file>