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6" r:id="rId12"/>
    <p:sldId id="265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21D289-06D0-4433-9614-585DCA65E7AC}" type="datetimeFigureOut">
              <a:rPr lang="pt-BR" smtClean="0"/>
              <a:t>14/04/2015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C3A3BF-C5AA-44BF-BED8-00C9605A83C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Recuperação da Informação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Peter </a:t>
            </a:r>
            <a:r>
              <a:rPr lang="pt-BR" dirty="0" err="1" smtClean="0"/>
              <a:t>Ingwersen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62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000" i="1" dirty="0" smtClean="0"/>
              <a:t>Relevância</a:t>
            </a:r>
          </a:p>
          <a:p>
            <a:pPr algn="just"/>
            <a:endParaRPr lang="pt-PT" sz="2000" dirty="0"/>
          </a:p>
          <a:p>
            <a:pPr marL="68580" indent="0" algn="just">
              <a:buNone/>
            </a:pPr>
            <a:r>
              <a:rPr lang="pt-PT" sz="2000" dirty="0" smtClean="0"/>
              <a:t>	</a:t>
            </a:r>
            <a:r>
              <a:rPr lang="pt-PT" sz="2000" b="1" dirty="0" smtClean="0"/>
              <a:t>Relevância pode ser definida como a medida ou grau de correspondência ou utilidade existente entre um texto ou documento e uma questão ou informação desejada (C. J. Van RIJSBERGEN, 1990).</a:t>
            </a:r>
          </a:p>
          <a:p>
            <a:pPr marL="68580" indent="0" algn="just">
              <a:buNone/>
            </a:pPr>
            <a:endParaRPr lang="pt-PT" sz="2000" b="1" dirty="0"/>
          </a:p>
          <a:p>
            <a:pPr marL="68580" indent="0" algn="just">
              <a:buNone/>
            </a:pPr>
            <a:r>
              <a:rPr lang="pt-PT" sz="2000" b="1" dirty="0" smtClean="0"/>
              <a:t>	</a:t>
            </a:r>
            <a:r>
              <a:rPr lang="pt-PT" sz="2000" dirty="0" smtClean="0"/>
              <a:t>A informação relevante pode estar explícita no texto (escrita) ou implícita (pela percepção pode ser lida e interpretada). </a:t>
            </a:r>
          </a:p>
        </p:txBody>
      </p:sp>
    </p:spTree>
    <p:extLst>
      <p:ext uri="{BB962C8B-B14F-4D97-AF65-F5344CB8AC3E}">
        <p14:creationId xmlns:p14="http://schemas.microsoft.com/office/powerpoint/2010/main" val="14381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uvem 31"/>
          <p:cNvSpPr/>
          <p:nvPr/>
        </p:nvSpPr>
        <p:spPr>
          <a:xfrm>
            <a:off x="2843808" y="5517232"/>
            <a:ext cx="2592288" cy="720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Nuvem 25"/>
          <p:cNvSpPr/>
          <p:nvPr/>
        </p:nvSpPr>
        <p:spPr>
          <a:xfrm>
            <a:off x="2554898" y="2759607"/>
            <a:ext cx="4133346" cy="99836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550" y="2335004"/>
            <a:ext cx="7056900" cy="936104"/>
          </a:xfrm>
        </p:spPr>
        <p:txBody>
          <a:bodyPr>
            <a:noAutofit/>
          </a:bodyPr>
          <a:lstStyle/>
          <a:p>
            <a:pPr algn="just"/>
            <a:r>
              <a:rPr lang="pt-PT" sz="1800" b="1" i="1" dirty="0" smtClean="0"/>
              <a:t>Concepção simplista de Interação em IR</a:t>
            </a:r>
            <a:endParaRPr lang="pt-PT" sz="1800" b="1" dirty="0"/>
          </a:p>
          <a:p>
            <a:pPr marL="68580" indent="0" algn="just">
              <a:buNone/>
            </a:pPr>
            <a:r>
              <a:rPr lang="pt-PT" sz="1800" b="1" dirty="0" smtClean="0"/>
              <a:t>	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44582" y="4005064"/>
            <a:ext cx="16875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Representação Textual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59632" y="3203102"/>
            <a:ext cx="145745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sz="1400" dirty="0" smtClean="0"/>
              <a:t>Autor do Texto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10207" y="5248002"/>
            <a:ext cx="16875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Técnicas de IR em sistemas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851920" y="4499292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Funções intermediárias</a:t>
            </a:r>
            <a:endParaRPr lang="pt-BR" sz="1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868144" y="4463568"/>
            <a:ext cx="216023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Problemas (questões) de informação </a:t>
            </a:r>
            <a:r>
              <a:rPr lang="pt-BR" sz="1100" dirty="0" smtClean="0"/>
              <a:t>(usuário)</a:t>
            </a:r>
            <a:endParaRPr lang="pt-BR" sz="11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091208" y="3465046"/>
            <a:ext cx="19528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Ambiente do problema / questão</a:t>
            </a:r>
            <a:endParaRPr lang="pt-BR" sz="1400" dirty="0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5292080" y="4764747"/>
            <a:ext cx="5760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292080" y="5026615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Pedido</a:t>
            </a:r>
            <a:endParaRPr lang="pt-BR" sz="12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622454" y="4878742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b="1" dirty="0" smtClean="0"/>
              <a:t>Pergunta</a:t>
            </a:r>
            <a:endParaRPr lang="pt-BR" sz="1200" b="1" dirty="0"/>
          </a:p>
        </p:txBody>
      </p:sp>
      <p:cxnSp>
        <p:nvCxnSpPr>
          <p:cNvPr id="18" name="Conector de seta reta 17"/>
          <p:cNvCxnSpPr>
            <a:stCxn id="7" idx="2"/>
            <a:endCxn id="6" idx="0"/>
          </p:cNvCxnSpPr>
          <p:nvPr/>
        </p:nvCxnSpPr>
        <p:spPr>
          <a:xfrm>
            <a:off x="1988357" y="3510879"/>
            <a:ext cx="0" cy="4941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>
            <a:stCxn id="6" idx="2"/>
          </p:cNvCxnSpPr>
          <p:nvPr/>
        </p:nvCxnSpPr>
        <p:spPr>
          <a:xfrm>
            <a:off x="1988357" y="4528284"/>
            <a:ext cx="0" cy="7009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>
            <a:stCxn id="11" idx="2"/>
          </p:cNvCxnSpPr>
          <p:nvPr/>
        </p:nvCxnSpPr>
        <p:spPr>
          <a:xfrm>
            <a:off x="7067639" y="3988266"/>
            <a:ext cx="0" cy="475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>
            <a:off x="1988357" y="4797152"/>
            <a:ext cx="186356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2867966" y="2910715"/>
            <a:ext cx="382027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Dados bibliográficos</a:t>
            </a:r>
          </a:p>
          <a:p>
            <a:r>
              <a:rPr lang="pt-BR" sz="1100" dirty="0" smtClean="0"/>
              <a:t>Nome de autor e data</a:t>
            </a:r>
          </a:p>
          <a:p>
            <a:r>
              <a:rPr lang="pt-BR" sz="1100" dirty="0" smtClean="0"/>
              <a:t>Atributos como título, resumo e termos de indexação</a:t>
            </a:r>
            <a:endParaRPr lang="pt-BR" sz="1100" dirty="0"/>
          </a:p>
        </p:txBody>
      </p:sp>
      <p:cxnSp>
        <p:nvCxnSpPr>
          <p:cNvPr id="30" name="Conector de seta reta 29"/>
          <p:cNvCxnSpPr/>
          <p:nvPr/>
        </p:nvCxnSpPr>
        <p:spPr>
          <a:xfrm flipH="1">
            <a:off x="2411760" y="3510879"/>
            <a:ext cx="456206" cy="4773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3011498" y="5661248"/>
            <a:ext cx="2278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 smtClean="0"/>
              <a:t>Sistema Lógico de Busca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 smtClean="0"/>
              <a:t>Booleana (</a:t>
            </a:r>
            <a:r>
              <a:rPr lang="pt-BR" sz="1100" dirty="0" err="1" smtClean="0"/>
              <a:t>and</a:t>
            </a:r>
            <a:r>
              <a:rPr lang="pt-BR" sz="1100" dirty="0" smtClean="0"/>
              <a:t>, </a:t>
            </a:r>
            <a:r>
              <a:rPr lang="pt-BR" sz="1100" dirty="0" err="1" smtClean="0"/>
              <a:t>or</a:t>
            </a:r>
            <a:r>
              <a:rPr lang="pt-BR" sz="1100" dirty="0" smtClean="0"/>
              <a:t>, </a:t>
            </a:r>
            <a:r>
              <a:rPr lang="pt-BR" sz="1100" dirty="0" err="1" smtClean="0"/>
              <a:t>and</a:t>
            </a:r>
            <a:r>
              <a:rPr lang="pt-BR" sz="1100" dirty="0" smtClean="0"/>
              <a:t> </a:t>
            </a:r>
            <a:r>
              <a:rPr lang="pt-BR" sz="1100" dirty="0" err="1" smtClean="0"/>
              <a:t>not</a:t>
            </a:r>
            <a:r>
              <a:rPr lang="pt-BR" sz="1100" dirty="0" smtClean="0"/>
              <a:t>)</a:t>
            </a:r>
            <a:endParaRPr lang="pt-BR" sz="1100" dirty="0"/>
          </a:p>
        </p:txBody>
      </p:sp>
      <p:cxnSp>
        <p:nvCxnSpPr>
          <p:cNvPr id="34" name="Conector de seta reta 33"/>
          <p:cNvCxnSpPr/>
          <p:nvPr/>
        </p:nvCxnSpPr>
        <p:spPr>
          <a:xfrm flipH="1" flipV="1">
            <a:off x="2915816" y="5445224"/>
            <a:ext cx="408374" cy="1516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92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Abordagens de pesquisa em IR – uma visão geral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PT" sz="2000" dirty="0" smtClean="0"/>
              <a:t>As abordagens de pesquisa em IR (Recuperação da Informação) podem ser divididas em: </a:t>
            </a:r>
          </a:p>
          <a:p>
            <a:pPr marL="68580" indent="0" algn="just">
              <a:buNone/>
            </a:pPr>
            <a:endParaRPr lang="pt-PT" sz="2000" dirty="0" smtClean="0"/>
          </a:p>
          <a:p>
            <a:pPr marL="525780" indent="-457200" algn="just">
              <a:buFont typeface="+mj-lt"/>
              <a:buAutoNum type="arabicPeriod"/>
            </a:pPr>
            <a:r>
              <a:rPr lang="pt-PT" sz="2000" dirty="0" smtClean="0"/>
              <a:t>Tradicional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pt-PT" sz="2000" dirty="0"/>
              <a:t>O</a:t>
            </a:r>
            <a:r>
              <a:rPr lang="pt-PT" sz="2000" dirty="0" smtClean="0"/>
              <a:t>rientada ao usuário, e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pt-PT" sz="2000" dirty="0"/>
              <a:t>C</a:t>
            </a:r>
            <a:r>
              <a:rPr lang="pt-PT" sz="2000" dirty="0" smtClean="0"/>
              <a:t>ognitiva.</a:t>
            </a:r>
          </a:p>
          <a:p>
            <a:pPr algn="just"/>
            <a:endParaRPr lang="pt-PT" sz="2000" dirty="0"/>
          </a:p>
          <a:p>
            <a:pPr marL="68580" indent="0" algn="just">
              <a:buNone/>
            </a:pPr>
            <a:r>
              <a:rPr lang="pt-PT" sz="2000" dirty="0" smtClean="0"/>
              <a:t>Sobre tais “abordagens” pode-se perguntar:</a:t>
            </a:r>
          </a:p>
          <a:p>
            <a:pPr marL="68580" indent="0" algn="just">
              <a:buNone/>
            </a:pPr>
            <a:r>
              <a:rPr lang="pt-PT" sz="2000" dirty="0" smtClean="0"/>
              <a:t>Quais são os objetivos?;</a:t>
            </a:r>
          </a:p>
          <a:p>
            <a:pPr marL="68580" indent="0" algn="just">
              <a:buNone/>
            </a:pPr>
            <a:r>
              <a:rPr lang="pt-PT" sz="2000" dirty="0" smtClean="0"/>
              <a:t>Tipos de resultados e consequências?;</a:t>
            </a:r>
          </a:p>
          <a:p>
            <a:pPr marL="68580" indent="0" algn="just">
              <a:buNone/>
            </a:pPr>
            <a:r>
              <a:rPr lang="pt-PT" sz="2000" dirty="0" smtClean="0"/>
              <a:t>Compreensão de informação?;</a:t>
            </a:r>
          </a:p>
          <a:p>
            <a:pPr marL="68580" indent="0" algn="just">
              <a:buNone/>
            </a:pPr>
            <a:r>
              <a:rPr lang="pt-PT" sz="2000" dirty="0" smtClean="0"/>
              <a:t>Uso de apoio a disciplinas?.</a:t>
            </a:r>
          </a:p>
          <a:p>
            <a:pPr marL="68580" indent="0" algn="just">
              <a:buNone/>
            </a:pPr>
            <a:endParaRPr lang="pt-PT" sz="2000" dirty="0" smtClean="0"/>
          </a:p>
        </p:txBody>
      </p:sp>
      <p:sp>
        <p:nvSpPr>
          <p:cNvPr id="4" name="Chave direita 3"/>
          <p:cNvSpPr/>
          <p:nvPr/>
        </p:nvSpPr>
        <p:spPr>
          <a:xfrm>
            <a:off x="4211960" y="3140968"/>
            <a:ext cx="504056" cy="10081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dobrada 4"/>
          <p:cNvSpPr/>
          <p:nvPr/>
        </p:nvSpPr>
        <p:spPr>
          <a:xfrm rot="7700388">
            <a:off x="5045022" y="3890345"/>
            <a:ext cx="1409050" cy="11624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0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60840" cy="1143000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Abordagens de pesquisa em IR – uma visão geral</a:t>
            </a:r>
            <a:endParaRPr lang="pt-BR" sz="2400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951057"/>
              </p:ext>
            </p:extLst>
          </p:nvPr>
        </p:nvGraphicFramePr>
        <p:xfrm>
          <a:off x="827584" y="1844824"/>
          <a:ext cx="7344816" cy="439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246"/>
                <a:gridCol w="2058162"/>
                <a:gridCol w="1836204"/>
                <a:gridCol w="1836204"/>
              </a:tblGrid>
              <a:tr h="792087">
                <a:tc>
                  <a:txBody>
                    <a:bodyPr/>
                    <a:lstStyle/>
                    <a:p>
                      <a:pPr algn="ctr"/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Tradicional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Orientada ao usuário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Cognitiva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Objetivos</a:t>
                      </a:r>
                      <a:r>
                        <a:rPr lang="pt-BR" sz="1100" baseline="0" dirty="0" smtClean="0"/>
                        <a:t> de pesquisa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Técnicas</a:t>
                      </a:r>
                      <a:r>
                        <a:rPr lang="pt-BR" sz="1100" baseline="0" dirty="0" smtClean="0"/>
                        <a:t> de refinamento em IR, problemas de relevância, métodos de representação,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Compreensão</a:t>
                      </a:r>
                      <a:r>
                        <a:rPr lang="pt-BR" sz="1100" baseline="0" dirty="0" smtClean="0"/>
                        <a:t> do comportamento do usuário e informações desejadas, modelagem de usuários,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IR como</a:t>
                      </a:r>
                      <a:r>
                        <a:rPr lang="pt-BR" sz="1100" baseline="0" dirty="0" smtClean="0"/>
                        <a:t> processo do estado cognitivo, Interação complexa, IR baseado em conhecimento, etc.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Resultados,</a:t>
                      </a:r>
                      <a:r>
                        <a:rPr lang="pt-BR" sz="1100" baseline="0" dirty="0" smtClean="0"/>
                        <a:t> Consequências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Técnicas de correspondência parcial, classificação automática de falhas,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Modelos de usuários, projeto simplista de interface, Interação</a:t>
                      </a:r>
                      <a:r>
                        <a:rPr lang="pt-BR" sz="1100" baseline="0" dirty="0" smtClean="0"/>
                        <a:t> usuário-intermediário,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Projeto intermediário, Inteligência em IR, Suporte adaptativo</a:t>
                      </a:r>
                      <a:r>
                        <a:rPr lang="pt-BR" sz="1100" baseline="0" dirty="0" smtClean="0"/>
                        <a:t> em IR, valores semânticos, etc.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Compreensão</a:t>
                      </a:r>
                      <a:r>
                        <a:rPr lang="pt-BR" sz="1100" baseline="0" dirty="0" smtClean="0"/>
                        <a:t> de informação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Informação científica apenas</a:t>
                      </a:r>
                    </a:p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Usuários científicos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Informações consideradas vitais para a sociedade</a:t>
                      </a:r>
                    </a:p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Níveis</a:t>
                      </a:r>
                      <a:r>
                        <a:rPr lang="pt-BR" sz="1100" baseline="0" dirty="0" smtClean="0"/>
                        <a:t> de usuários de uma sociedade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Informações para o entendimento de mundo do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dirty="0" smtClean="0"/>
                        <a:t>usuário</a:t>
                      </a:r>
                    </a:p>
                    <a:p>
                      <a:pPr algn="ctr"/>
                      <a:endParaRPr lang="pt-BR" sz="1100" dirty="0" smtClean="0"/>
                    </a:p>
                    <a:p>
                      <a:pPr algn="ctr"/>
                      <a:r>
                        <a:rPr lang="pt-BR" sz="1100" dirty="0" smtClean="0"/>
                        <a:t>Variedade</a:t>
                      </a:r>
                      <a:r>
                        <a:rPr lang="pt-BR" sz="1100" baseline="0" dirty="0" smtClean="0"/>
                        <a:t> individual</a:t>
                      </a:r>
                      <a:endParaRPr lang="pt-BR" sz="1100" dirty="0"/>
                    </a:p>
                  </a:txBody>
                  <a:tcPr anchor="ctr"/>
                </a:tc>
              </a:tr>
              <a:tr h="641353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Apoio</a:t>
                      </a:r>
                      <a:r>
                        <a:rPr lang="pt-BR" sz="1100" baseline="0" dirty="0" smtClean="0"/>
                        <a:t> à disciplinas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Matemática, Linguística,</a:t>
                      </a:r>
                      <a:r>
                        <a:rPr lang="pt-BR" sz="1100" baseline="0" dirty="0" smtClean="0"/>
                        <a:t> Ciência da Computação, etc.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Psicologia cognitiva, </a:t>
                      </a:r>
                      <a:r>
                        <a:rPr lang="pt-BR" sz="1100" dirty="0" err="1" smtClean="0"/>
                        <a:t>psico-linguística</a:t>
                      </a:r>
                      <a:r>
                        <a:rPr lang="pt-BR" sz="1100" dirty="0" smtClean="0"/>
                        <a:t>, Sociologia</a:t>
                      </a:r>
                      <a:endParaRPr lang="pt-B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Ciências</a:t>
                      </a:r>
                      <a:r>
                        <a:rPr lang="pt-BR" sz="1100" baseline="0" dirty="0" smtClean="0"/>
                        <a:t> cognitivas, Sociologia</a:t>
                      </a:r>
                    </a:p>
                    <a:p>
                      <a:pPr algn="ctr"/>
                      <a:r>
                        <a:rPr lang="pt-BR" sz="1100" baseline="0" dirty="0" smtClean="0"/>
                        <a:t>AI                  IR</a:t>
                      </a:r>
                      <a:endParaRPr lang="pt-BR" sz="11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9" name="Conector de seta reta 8"/>
          <p:cNvCxnSpPr/>
          <p:nvPr/>
        </p:nvCxnSpPr>
        <p:spPr>
          <a:xfrm>
            <a:off x="6948264" y="6093296"/>
            <a:ext cx="6480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7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560840" cy="11430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Capítulo 4 – Pesquisa tradicional em IR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15138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Objetivos deste tipo de pesquisa </a:t>
            </a:r>
          </a:p>
          <a:p>
            <a:pPr algn="just"/>
            <a:endParaRPr lang="pt-BR" dirty="0" smtClean="0"/>
          </a:p>
          <a:p>
            <a:pPr marL="68580" indent="0" algn="just">
              <a:buNone/>
            </a:pPr>
            <a:r>
              <a:rPr lang="pt-BR" dirty="0" smtClean="0"/>
              <a:t>	</a:t>
            </a:r>
            <a:r>
              <a:rPr lang="pt-BR" sz="2100" dirty="0" smtClean="0"/>
              <a:t>Estudo de </a:t>
            </a:r>
            <a:r>
              <a:rPr lang="pt-BR" sz="2100" u="sng" dirty="0" smtClean="0"/>
              <a:t>representação textual </a:t>
            </a:r>
            <a:r>
              <a:rPr lang="pt-BR" sz="2100" dirty="0" smtClean="0"/>
              <a:t>(classificação, indexação, processos de linguagem natural), técnicas de recuperação e componentes mecânicos de fontes e sistemas em laboratórios.</a:t>
            </a:r>
          </a:p>
          <a:p>
            <a:pPr marL="68580" indent="0" algn="just">
              <a:buNone/>
            </a:pPr>
            <a:endParaRPr lang="pt-BR" sz="2100" dirty="0"/>
          </a:p>
          <a:p>
            <a:pPr marL="68580" indent="0" algn="just">
              <a:buNone/>
            </a:pPr>
            <a:r>
              <a:rPr lang="pt-BR" sz="2100" dirty="0" smtClean="0"/>
              <a:t>	Ênfase na </a:t>
            </a:r>
            <a:r>
              <a:rPr lang="pt-BR" sz="2100" u="sng" dirty="0" smtClean="0"/>
              <a:t>maximização do desempenho da recuperação informacional</a:t>
            </a:r>
            <a:r>
              <a:rPr lang="pt-BR" sz="2100" dirty="0" smtClean="0"/>
              <a:t> por meio de comparações de técnicas, teorias e projetos experimentais de modo controlado em bases de dados de coleções. </a:t>
            </a:r>
          </a:p>
          <a:p>
            <a:pPr marL="68580" indent="0" algn="just">
              <a:buNone/>
            </a:pP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0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Resultados e consequências</a:t>
            </a:r>
          </a:p>
          <a:p>
            <a:pPr algn="just"/>
            <a:endParaRPr lang="pt-BR" dirty="0" smtClean="0"/>
          </a:p>
          <a:p>
            <a:pPr marL="68580" indent="0" algn="just">
              <a:buNone/>
            </a:pPr>
            <a:r>
              <a:rPr lang="pt-BR" dirty="0" smtClean="0"/>
              <a:t>	</a:t>
            </a:r>
            <a:r>
              <a:rPr lang="pt-BR" sz="2100" dirty="0" smtClean="0"/>
              <a:t>Refinamento de métodos e modelos de análise de textos, representação e técnicas de recuperação de informações.</a:t>
            </a:r>
          </a:p>
          <a:p>
            <a:pPr marL="68580" indent="0" algn="just">
              <a:buNone/>
            </a:pPr>
            <a:endParaRPr lang="pt-BR" sz="2100" dirty="0"/>
          </a:p>
          <a:p>
            <a:pPr marL="68580" indent="0" algn="just">
              <a:buNone/>
            </a:pPr>
            <a:r>
              <a:rPr lang="pt-BR" sz="2100" dirty="0" smtClean="0"/>
              <a:t>	IR é entendido como um processo paradigmático, isto é, que </a:t>
            </a:r>
            <a:r>
              <a:rPr lang="pt-BR" sz="2100" u="sng" dirty="0" smtClean="0"/>
              <a:t>projetistas de sistemas, indexadores e autores, bem como pesquisadores </a:t>
            </a:r>
            <a:r>
              <a:rPr lang="pt-BR" sz="2100" dirty="0" smtClean="0"/>
              <a:t>(usuário intermediário e usuário final) </a:t>
            </a:r>
            <a:r>
              <a:rPr lang="pt-BR" sz="2100" u="sng" dirty="0" smtClean="0"/>
              <a:t>compartilham as mesmas visões científicas, terminologias, etc. </a:t>
            </a:r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94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Compreensão de informação</a:t>
            </a:r>
          </a:p>
          <a:p>
            <a:pPr marL="68580" indent="0" algn="just">
              <a:buNone/>
            </a:pPr>
            <a:endParaRPr lang="pt-BR" dirty="0" smtClean="0"/>
          </a:p>
          <a:p>
            <a:pPr marL="68580" indent="0" algn="just">
              <a:buNone/>
            </a:pPr>
            <a:r>
              <a:rPr lang="pt-BR" dirty="0" smtClean="0"/>
              <a:t>	Tradicionalmente, </a:t>
            </a:r>
            <a:r>
              <a:rPr lang="pt-BR" sz="2100" dirty="0" smtClean="0"/>
              <a:t>Informação é entendida como </a:t>
            </a:r>
            <a:r>
              <a:rPr lang="pt-BR" sz="2100" u="sng" dirty="0" smtClean="0"/>
              <a:t>informação científica</a:t>
            </a:r>
            <a:r>
              <a:rPr lang="pt-BR" sz="2100" dirty="0" smtClean="0"/>
              <a:t> (e associada com o significado do texto).</a:t>
            </a:r>
          </a:p>
          <a:p>
            <a:pPr marL="68580" indent="0" algn="just">
              <a:buNone/>
            </a:pPr>
            <a:endParaRPr lang="pt-BR" sz="2100" u="sng" dirty="0"/>
          </a:p>
          <a:p>
            <a:pPr marL="68580" indent="0" algn="just">
              <a:buNone/>
            </a:pPr>
            <a:endParaRPr lang="pt-BR" sz="2100" u="sng" dirty="0" smtClean="0"/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2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Uso e apoio a disciplinas</a:t>
            </a:r>
          </a:p>
          <a:p>
            <a:pPr algn="just"/>
            <a:endParaRPr lang="pt-BR" dirty="0" smtClean="0"/>
          </a:p>
          <a:p>
            <a:pPr marL="68580" indent="0" algn="just">
              <a:buNone/>
            </a:pPr>
            <a:r>
              <a:rPr lang="pt-BR" dirty="0" smtClean="0"/>
              <a:t>	</a:t>
            </a:r>
            <a:r>
              <a:rPr lang="pt-BR" sz="2100" dirty="0" smtClean="0"/>
              <a:t>Linguística, Matemática, Lógica e Ciência da Computação são suportes básicos das pesquisas em IR.</a:t>
            </a:r>
          </a:p>
          <a:p>
            <a:pPr marL="68580" indent="0" algn="just">
              <a:buNone/>
            </a:pPr>
            <a:endParaRPr lang="pt-BR" sz="2100" dirty="0"/>
          </a:p>
          <a:p>
            <a:pPr marL="68580" indent="0" algn="just">
              <a:buNone/>
            </a:pPr>
            <a:r>
              <a:rPr lang="pt-BR" sz="2100" dirty="0" smtClean="0"/>
              <a:t>	Métodos aplicados a problemas de representação em texto linguístico (sintático);</a:t>
            </a:r>
          </a:p>
          <a:p>
            <a:pPr marL="68580" indent="0" algn="just">
              <a:buNone/>
            </a:pPr>
            <a:r>
              <a:rPr lang="pt-BR" sz="2100" dirty="0"/>
              <a:t>	</a:t>
            </a:r>
            <a:r>
              <a:rPr lang="pt-BR" sz="2100" dirty="0" smtClean="0"/>
              <a:t>Matemática e Ciência da Computação, incluindo AI (Inteligência Artificial) em anos mais recentes, estão relacionados aos projetos e técnicas em IR.</a:t>
            </a:r>
          </a:p>
          <a:p>
            <a:pPr marL="68580" indent="0" algn="just">
              <a:buNone/>
            </a:pPr>
            <a:endParaRPr lang="pt-BR" sz="2100" u="sng" dirty="0"/>
          </a:p>
          <a:p>
            <a:pPr marL="68580" indent="0" algn="just">
              <a:buNone/>
            </a:pPr>
            <a:endParaRPr lang="pt-BR" sz="2100" u="sng" dirty="0" smtClean="0"/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46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Teorias de classificação</a:t>
            </a:r>
          </a:p>
          <a:p>
            <a:pPr algn="just"/>
            <a:endParaRPr lang="pt-BR" sz="2100" b="1" dirty="0"/>
          </a:p>
          <a:p>
            <a:pPr algn="just"/>
            <a:r>
              <a:rPr lang="pt-BR" sz="2100" b="1" dirty="0" smtClean="0"/>
              <a:t>Categorização de todo o conhecimento do mundo.</a:t>
            </a:r>
          </a:p>
          <a:p>
            <a:pPr algn="just"/>
            <a:endParaRPr lang="pt-BR" sz="2100" b="1" dirty="0"/>
          </a:p>
          <a:p>
            <a:pPr marL="68580" indent="0" algn="just">
              <a:buNone/>
            </a:pPr>
            <a:r>
              <a:rPr lang="pt-BR" sz="2100" b="1" dirty="0" smtClean="0"/>
              <a:t>CDD (Classificação Decimal de Dewey) – 1876</a:t>
            </a:r>
          </a:p>
          <a:p>
            <a:pPr marL="68580" indent="0" algn="just">
              <a:buNone/>
            </a:pPr>
            <a:r>
              <a:rPr lang="pt-BR" sz="2100" b="1" dirty="0" smtClean="0"/>
              <a:t>CDU (Classificação Decimal universal) – </a:t>
            </a:r>
            <a:r>
              <a:rPr lang="pt-BR" sz="2100" b="1" dirty="0" err="1" smtClean="0"/>
              <a:t>Otlet</a:t>
            </a:r>
            <a:r>
              <a:rPr lang="pt-BR" sz="2100" b="1" dirty="0" smtClean="0"/>
              <a:t> e La Fontaine – 1895</a:t>
            </a:r>
          </a:p>
          <a:p>
            <a:pPr marL="68580" indent="0" algn="just">
              <a:buNone/>
            </a:pPr>
            <a:endParaRPr lang="pt-BR" sz="2100" b="1" dirty="0" smtClean="0"/>
          </a:p>
          <a:p>
            <a:pPr marL="68580" indent="0" algn="just">
              <a:buNone/>
            </a:pPr>
            <a:r>
              <a:rPr lang="pt-BR" sz="2100" b="1" dirty="0" smtClean="0"/>
              <a:t>Tesauros </a:t>
            </a:r>
            <a:r>
              <a:rPr lang="en-US" sz="2100" b="1" dirty="0" smtClean="0"/>
              <a:t>–</a:t>
            </a:r>
            <a:r>
              <a:rPr lang="pt-BR" sz="2100" b="1" dirty="0" smtClean="0"/>
              <a:t> sistemas de áreas específicas.</a:t>
            </a:r>
            <a:endParaRPr lang="pt-BR" sz="2100" b="1" dirty="0"/>
          </a:p>
          <a:p>
            <a:pPr marL="68580" indent="0" algn="just">
              <a:buNone/>
            </a:pPr>
            <a:endParaRPr lang="pt-BR" sz="2100" u="sng" dirty="0" smtClean="0"/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02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>
                <a:latin typeface="Tahoma" charset="0"/>
              </a:rPr>
              <a:t>Peter Ingwersen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962025" y="2482552"/>
            <a:ext cx="7498407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sz="1800" dirty="0">
                <a:latin typeface="Tahoma" charset="0"/>
              </a:rPr>
              <a:t>Universidade de Copenhagen (Dinamarca)</a:t>
            </a:r>
          </a:p>
          <a:p>
            <a:pPr algn="just" eaLnBrk="1" hangingPunct="1"/>
            <a:endParaRPr lang="pt-BR" sz="1800" dirty="0">
              <a:latin typeface="Tahoma" charset="0"/>
            </a:endParaRPr>
          </a:p>
          <a:p>
            <a:pPr algn="just" eaLnBrk="1" hangingPunct="1"/>
            <a:r>
              <a:rPr lang="pt-PT" sz="1800" dirty="0">
                <a:latin typeface="Tahoma" charset="0"/>
              </a:rPr>
              <a:t>Peter Ingwersen tornou-se professor de pesquisa em 2001 e Professor Titular a partir de janeiro de 2006, em Information Retrieval (Recuperação de Informação). </a:t>
            </a:r>
          </a:p>
          <a:p>
            <a:pPr algn="just" eaLnBrk="1" hangingPunct="1"/>
            <a:endParaRPr lang="pt-PT" sz="1800" dirty="0">
              <a:latin typeface="Tahoma" charset="0"/>
            </a:endParaRPr>
          </a:p>
          <a:p>
            <a:pPr algn="just" eaLnBrk="1" hangingPunct="1"/>
            <a:r>
              <a:rPr lang="pt-PT" sz="1800" dirty="0">
                <a:latin typeface="Tahoma" charset="0"/>
              </a:rPr>
              <a:t>Ele realizou pesquisa experimental sobre os aspectos cognitivos da interação usuário-sistema baseado em tarefas e serviu em </a:t>
            </a:r>
            <a:r>
              <a:rPr lang="pt-PT" sz="1800">
                <a:latin typeface="Tahoma" charset="0"/>
              </a:rPr>
              <a:t>vários </a:t>
            </a:r>
            <a:r>
              <a:rPr lang="pt-PT" sz="1800" smtClean="0">
                <a:latin typeface="Tahoma" charset="0"/>
              </a:rPr>
              <a:t>projetos </a:t>
            </a:r>
            <a:r>
              <a:rPr lang="pt-PT" sz="1800" dirty="0">
                <a:latin typeface="Tahoma" charset="0"/>
              </a:rPr>
              <a:t>Esprit como consultor especialista para a Comissão da UE.</a:t>
            </a:r>
            <a:endParaRPr lang="pt-BR" sz="1800" dirty="0">
              <a:latin typeface="Tahoma" charset="0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08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CDD</a:t>
            </a:r>
          </a:p>
          <a:p>
            <a:pPr marL="68580" indent="0" algn="just">
              <a:buNone/>
            </a:pPr>
            <a:endParaRPr lang="pt-BR" sz="2100" b="1" dirty="0"/>
          </a:p>
          <a:p>
            <a:pPr marL="68580" indent="0" algn="just">
              <a:buNone/>
            </a:pPr>
            <a:r>
              <a:rPr lang="pt-BR" sz="2000" dirty="0" smtClean="0"/>
              <a:t>	Um </a:t>
            </a:r>
            <a:r>
              <a:rPr lang="pt-BR" sz="2000" dirty="0"/>
              <a:t>dos aspectos originais desse esquema foi a utilização do sistema decimal para a divisão de cada classe em subclasses e para a notação. Outra inovação foi a inclusão de um índice alfabético bastante desenvolvido.</a:t>
            </a:r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sz="2100" u="sng" dirty="0"/>
          </a:p>
          <a:p>
            <a:pPr marL="68580" indent="0" algn="just">
              <a:buNone/>
            </a:pPr>
            <a:endParaRPr lang="pt-BR" sz="2100" u="sng" dirty="0" smtClean="0"/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74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340768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pt-BR" sz="3600" b="1" dirty="0"/>
              <a:t>Pesquisa tradicional em IR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83568" y="2132856"/>
            <a:ext cx="7632848" cy="424847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pt-BR" sz="1400" b="1" dirty="0" smtClean="0"/>
              <a:t>CDD</a:t>
            </a:r>
          </a:p>
          <a:p>
            <a:pPr marL="68580" indent="0" algn="just">
              <a:buNone/>
            </a:pPr>
            <a:r>
              <a:rPr lang="pt-BR" sz="1400" dirty="0" smtClean="0"/>
              <a:t>Para facilitar o uso do esquema, Dewey elaborou instruções claras e simples para adaptar a classificação aos aspectos locais.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400" dirty="0"/>
          </a:p>
          <a:p>
            <a:pPr algn="just">
              <a:defRPr/>
            </a:pPr>
            <a:r>
              <a:rPr lang="pt-BR" sz="1400" dirty="0"/>
              <a:t>A CDD tem por base a seguinte estrutura: As classes principais </a:t>
            </a:r>
            <a:r>
              <a:rPr lang="pt-BR" sz="1400" dirty="0" smtClean="0"/>
              <a:t>que correspondem, grosso </a:t>
            </a:r>
            <a:r>
              <a:rPr lang="pt-BR" sz="1400" dirty="0"/>
              <a:t>modo, às disciplinas fundamentais do conhecimento, a saber: </a:t>
            </a:r>
            <a:endParaRPr lang="pt-BR" sz="1400" dirty="0" smtClean="0"/>
          </a:p>
          <a:p>
            <a:pPr algn="just">
              <a:defRPr/>
            </a:pPr>
            <a:r>
              <a:rPr lang="pt-BR" sz="1400" dirty="0" smtClean="0"/>
              <a:t>100 Filosofia</a:t>
            </a:r>
          </a:p>
          <a:p>
            <a:pPr algn="just">
              <a:defRPr/>
            </a:pPr>
            <a:r>
              <a:rPr lang="pt-BR" sz="1400" dirty="0" smtClean="0"/>
              <a:t>200 Religião</a:t>
            </a:r>
          </a:p>
          <a:p>
            <a:pPr algn="just">
              <a:defRPr/>
            </a:pPr>
            <a:r>
              <a:rPr lang="pt-BR" sz="1400" dirty="0" smtClean="0"/>
              <a:t>300 </a:t>
            </a:r>
            <a:r>
              <a:rPr lang="pt-BR" sz="1400" dirty="0"/>
              <a:t>Ciências </a:t>
            </a:r>
            <a:r>
              <a:rPr lang="pt-BR" sz="1400" dirty="0" smtClean="0"/>
              <a:t>Sociais</a:t>
            </a:r>
          </a:p>
          <a:p>
            <a:pPr algn="just">
              <a:defRPr/>
            </a:pPr>
            <a:r>
              <a:rPr lang="pt-BR" sz="1400" dirty="0" smtClean="0"/>
              <a:t>500 Ciência</a:t>
            </a:r>
          </a:p>
          <a:p>
            <a:pPr algn="just">
              <a:defRPr/>
            </a:pPr>
            <a:r>
              <a:rPr lang="pt-BR" sz="1400" dirty="0" smtClean="0"/>
              <a:t>600 Tecnologia</a:t>
            </a:r>
          </a:p>
          <a:p>
            <a:pPr algn="just">
              <a:defRPr/>
            </a:pPr>
            <a:r>
              <a:rPr lang="pt-BR" sz="1400" dirty="0" smtClean="0"/>
              <a:t>700/800 Artes</a:t>
            </a:r>
          </a:p>
          <a:p>
            <a:pPr algn="just">
              <a:defRPr/>
            </a:pPr>
            <a:r>
              <a:rPr lang="pt-BR" sz="1400" dirty="0" smtClean="0"/>
              <a:t>900 </a:t>
            </a:r>
            <a:r>
              <a:rPr lang="pt-BR" sz="1400" dirty="0"/>
              <a:t>História (400 Filologia não representa uma disciplina fundamental). </a:t>
            </a:r>
            <a:endParaRPr lang="pt-BR" sz="1400" dirty="0" smtClean="0"/>
          </a:p>
          <a:p>
            <a:pPr algn="just">
              <a:defRPr/>
            </a:pPr>
            <a:r>
              <a:rPr lang="pt-BR" sz="1400" dirty="0" smtClean="0"/>
              <a:t>000 Generalidades</a:t>
            </a:r>
            <a:endParaRPr lang="pt-BR" sz="1400" dirty="0"/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9760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CDU</a:t>
            </a:r>
          </a:p>
          <a:p>
            <a:pPr marL="68580" indent="0" algn="just">
              <a:buNone/>
            </a:pPr>
            <a:endParaRPr lang="pt-BR" sz="2100" b="1" dirty="0"/>
          </a:p>
          <a:p>
            <a:pPr marL="68580" indent="0" algn="just">
              <a:buNone/>
            </a:pPr>
            <a:r>
              <a:rPr lang="pt-BR" sz="2000" dirty="0" smtClean="0"/>
              <a:t>	</a:t>
            </a:r>
            <a:r>
              <a:rPr lang="pt-BR" sz="2000" dirty="0"/>
              <a:t>E</a:t>
            </a:r>
            <a:r>
              <a:rPr lang="pt-BR" sz="2000" dirty="0" smtClean="0"/>
              <a:t>squema </a:t>
            </a:r>
            <a:r>
              <a:rPr lang="pt-BR" sz="2000" dirty="0"/>
              <a:t>de classificação baseado na Classificação Decimal de Dewey. Foi sugerida inicialmente por Henry La Fontaine e Paul </a:t>
            </a:r>
            <a:r>
              <a:rPr lang="pt-BR" sz="2000" dirty="0" err="1"/>
              <a:t>Otlet</a:t>
            </a:r>
            <a:r>
              <a:rPr lang="pt-BR" sz="2000" dirty="0"/>
              <a:t>, na Primeira Conferência Internacional de Bibliotecários, realizada em 1895, na cidade de Bruxelas. É uma classificação extremamente flexível e é revista constantemente. </a:t>
            </a:r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sz="2100" u="sng" dirty="0"/>
          </a:p>
          <a:p>
            <a:pPr marL="68580" indent="0" algn="just">
              <a:buNone/>
            </a:pPr>
            <a:endParaRPr lang="pt-BR" sz="2100" u="sng" dirty="0" smtClean="0"/>
          </a:p>
          <a:p>
            <a:pPr marL="68580" indent="0" algn="just">
              <a:buNone/>
            </a:pPr>
            <a:endParaRPr lang="pt-BR" sz="2100" dirty="0" smtClean="0"/>
          </a:p>
          <a:p>
            <a:pPr marL="68580" indent="0" algn="just">
              <a:buNone/>
            </a:pPr>
            <a:endParaRPr lang="pt-BR" dirty="0"/>
          </a:p>
          <a:p>
            <a:pPr marL="6858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8840"/>
            <a:ext cx="8027986" cy="4249737"/>
          </a:xfrm>
        </p:spPr>
        <p:txBody>
          <a:bodyPr>
            <a:no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As principais divisões da CDU são:</a:t>
            </a:r>
          </a:p>
          <a:p>
            <a:pPr>
              <a:defRPr/>
            </a:pPr>
            <a:r>
              <a:rPr lang="pt-BR" sz="1800" dirty="0" smtClean="0"/>
              <a:t>0 </a:t>
            </a:r>
            <a:r>
              <a:rPr lang="pt-BR" sz="1800" dirty="0"/>
              <a:t>Generalidades. Informação. Organização.</a:t>
            </a:r>
          </a:p>
          <a:p>
            <a:pPr>
              <a:defRPr/>
            </a:pPr>
            <a:r>
              <a:rPr lang="pt-BR" sz="1800" dirty="0"/>
              <a:t>1 Filosofia. Psicologia</a:t>
            </a:r>
            <a:r>
              <a:rPr lang="pt-BR" sz="1800" dirty="0" smtClean="0"/>
              <a:t>.</a:t>
            </a:r>
          </a:p>
          <a:p>
            <a:pPr>
              <a:defRPr/>
            </a:pPr>
            <a:r>
              <a:rPr lang="pt-BR" sz="1800" dirty="0" smtClean="0"/>
              <a:t>2 Religião. Teologia.</a:t>
            </a:r>
            <a:endParaRPr lang="pt-BR" sz="1800" dirty="0"/>
          </a:p>
          <a:p>
            <a:pPr>
              <a:defRPr/>
            </a:pPr>
            <a:r>
              <a:rPr lang="pt-BR" sz="1800" dirty="0"/>
              <a:t>3 Ciências Sociais. Economia. Direito. Política. Assistência Social. Educação.</a:t>
            </a:r>
          </a:p>
          <a:p>
            <a:pPr>
              <a:defRPr/>
            </a:pPr>
            <a:r>
              <a:rPr lang="pt-BR" sz="1800" dirty="0"/>
              <a:t>4 Classe vaga.</a:t>
            </a:r>
          </a:p>
          <a:p>
            <a:pPr>
              <a:defRPr/>
            </a:pPr>
            <a:r>
              <a:rPr lang="pt-BR" sz="1800" dirty="0"/>
              <a:t>5 </a:t>
            </a:r>
            <a:r>
              <a:rPr lang="pt-BR" sz="1800" dirty="0" smtClean="0"/>
              <a:t>Matemática. </a:t>
            </a:r>
            <a:r>
              <a:rPr lang="pt-BR" sz="1800" dirty="0"/>
              <a:t>Ciências Naturais.</a:t>
            </a:r>
          </a:p>
          <a:p>
            <a:pPr>
              <a:defRPr/>
            </a:pPr>
            <a:r>
              <a:rPr lang="pt-BR" sz="1800" dirty="0"/>
              <a:t>6 Ciências Aplicadas. Medicina. Tecnologia.</a:t>
            </a:r>
          </a:p>
          <a:p>
            <a:pPr>
              <a:defRPr/>
            </a:pPr>
            <a:r>
              <a:rPr lang="pt-BR" sz="1800" dirty="0"/>
              <a:t>7 Arte. Belas-artes. Recreação. Diversões. Desportos.</a:t>
            </a:r>
          </a:p>
          <a:p>
            <a:pPr>
              <a:defRPr/>
            </a:pPr>
            <a:r>
              <a:rPr lang="pt-BR" sz="1800" dirty="0"/>
              <a:t>8 Linguagem. Linguística. Literatura.</a:t>
            </a:r>
          </a:p>
          <a:p>
            <a:pPr>
              <a:defRPr/>
            </a:pPr>
            <a:r>
              <a:rPr lang="pt-BR" sz="1800" dirty="0"/>
              <a:t>9 Geografia. Biografia. </a:t>
            </a:r>
            <a:r>
              <a:rPr lang="pt-BR" sz="1800" dirty="0" smtClean="0"/>
              <a:t>História</a:t>
            </a:r>
            <a:r>
              <a:rPr lang="pt-BR" sz="1800" dirty="0"/>
              <a:t>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245387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6" t="16798" r="14174" b="8398"/>
          <a:stretch>
            <a:fillRect/>
          </a:stretch>
        </p:blipFill>
        <p:spPr bwMode="auto">
          <a:xfrm>
            <a:off x="670818" y="2204864"/>
            <a:ext cx="778961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936000" y="1772816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TESAURO</a:t>
            </a:r>
            <a:r>
              <a:rPr lang="pt-BR" dirty="0" smtClean="0"/>
              <a:t> DE FOLCLORE E CULTURA POPULAR BRASILEIRA</a:t>
            </a: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98532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988840"/>
            <a:ext cx="7704856" cy="3816424"/>
          </a:xfrm>
        </p:spPr>
        <p:txBody>
          <a:bodyPr>
            <a:no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dirty="0"/>
              <a:t>	</a:t>
            </a:r>
            <a:r>
              <a:rPr lang="pt-BR" b="1" dirty="0" smtClean="0"/>
              <a:t>Característica mais importantes de um sistema de classificação: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b="1" dirty="0" smtClean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dirty="0" smtClean="0"/>
              <a:t>- os sistemas devem ser exaustivos em seus domínios (campos do conhecimento).</a:t>
            </a:r>
          </a:p>
          <a:p>
            <a:pPr indent="-342900" algn="just">
              <a:buFontTx/>
              <a:buChar char="-"/>
              <a:defRPr/>
            </a:pPr>
            <a:r>
              <a:rPr lang="pt-BR" dirty="0" smtClean="0"/>
              <a:t>classes </a:t>
            </a:r>
            <a:r>
              <a:rPr lang="pt-BR" dirty="0"/>
              <a:t>devem ser mutuamente </a:t>
            </a:r>
            <a:r>
              <a:rPr lang="pt-BR" dirty="0" smtClean="0"/>
              <a:t>excludentes;</a:t>
            </a:r>
            <a:endParaRPr lang="pt-BR" dirty="0"/>
          </a:p>
          <a:p>
            <a:pPr indent="-342900" algn="just">
              <a:buFontTx/>
              <a:buChar char="-"/>
              <a:defRPr/>
            </a:pPr>
            <a:r>
              <a:rPr lang="pt-PT" dirty="0" smtClean="0"/>
              <a:t>nenhum documento </a:t>
            </a:r>
            <a:r>
              <a:rPr lang="pt-PT" dirty="0"/>
              <a:t>pode ser colocado </a:t>
            </a:r>
            <a:r>
              <a:rPr lang="pt-PT" dirty="0" smtClean="0"/>
              <a:t>em duas categorias.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PT" sz="18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dirty="0" smtClean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dirty="0" smtClean="0"/>
              <a:t>	</a:t>
            </a:r>
            <a:endParaRPr lang="pt-BR" sz="18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/>
              <a:t>P</a:t>
            </a:r>
            <a:r>
              <a:rPr lang="pt-BR" sz="3200" b="1" dirty="0" smtClean="0"/>
              <a:t>esquisa tradicional em IR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613998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636912"/>
            <a:ext cx="7560840" cy="3601665"/>
          </a:xfrm>
        </p:spPr>
        <p:txBody>
          <a:bodyPr>
            <a:no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Uso de vocabulários controlados.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Uso da linguagem natural inerente ao texto do documento ou a mistura de ambos.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Linguagem Natural – linguagem expressa no cotidiano das pessoas (naturalmente polissêmica).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Linguagem Documentária – linguagem construída (CDD, CDU, Tesauros, etc.) (</a:t>
            </a:r>
            <a:r>
              <a:rPr lang="pt-BR" sz="1800" b="1" dirty="0" err="1" smtClean="0"/>
              <a:t>Monossêmica</a:t>
            </a:r>
            <a:r>
              <a:rPr lang="pt-BR" sz="1800" b="1" dirty="0" smtClean="0"/>
              <a:t>).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Teoria de Indexação, questões de vocabulário controlado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83357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2636913"/>
            <a:ext cx="7560840" cy="2304256"/>
          </a:xfrm>
        </p:spPr>
        <p:txBody>
          <a:bodyPr>
            <a:noAutofit/>
          </a:bodyPr>
          <a:lstStyle/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	A teoria dos tesauros está associada </a:t>
            </a:r>
            <a:r>
              <a:rPr lang="pt-BR" sz="1800" b="1" dirty="0"/>
              <a:t>a</a:t>
            </a:r>
            <a:r>
              <a:rPr lang="pt-BR" sz="1800" b="1" dirty="0" smtClean="0"/>
              <a:t>o controle de vocabulário.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	O foco está nas relações conceituais e nas relações estabelecidas entre os termos: relações genéricas, isto é, termos genéricos em relação aos termos específicos (parte-todo ou gênero espécie).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1800" b="1" dirty="0" smtClean="0"/>
              <a:t>Termos Genéricos e Específicos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b="1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b="1" dirty="0" smtClean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pt-BR" sz="18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Teoria de Indexação, questões de vocabulário controlado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2283290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Teoria de Indexação, questões de vocabulário controlado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601292"/>
          </a:xfrm>
        </p:spPr>
        <p:txBody>
          <a:bodyPr>
            <a:normAutofit/>
          </a:bodyPr>
          <a:lstStyle/>
          <a:p>
            <a:r>
              <a:rPr lang="pt-BR" sz="2000" b="1" dirty="0" err="1" smtClean="0"/>
              <a:t>R</a:t>
            </a:r>
            <a:r>
              <a:rPr lang="en-US" sz="2000" b="1" dirty="0" smtClean="0"/>
              <a:t>e</a:t>
            </a:r>
            <a:r>
              <a:rPr lang="pt-BR" sz="2000" b="1" dirty="0" smtClean="0"/>
              <a:t>lação Hierárquica (Gênero-Espécie)</a:t>
            </a:r>
            <a:endParaRPr lang="pt-BR" sz="2000" b="1" dirty="0"/>
          </a:p>
        </p:txBody>
      </p:sp>
      <p:grpSp>
        <p:nvGrpSpPr>
          <p:cNvPr id="6" name="Grupo 5"/>
          <p:cNvGrpSpPr/>
          <p:nvPr/>
        </p:nvGrpSpPr>
        <p:grpSpPr>
          <a:xfrm>
            <a:off x="1357313" y="3500438"/>
            <a:ext cx="5254625" cy="2000250"/>
            <a:chOff x="1357313" y="2000250"/>
            <a:chExt cx="5254625" cy="2000250"/>
          </a:xfrm>
        </p:grpSpPr>
        <p:cxnSp>
          <p:nvCxnSpPr>
            <p:cNvPr id="7" name="Conector reto 6"/>
            <p:cNvCxnSpPr/>
            <p:nvPr/>
          </p:nvCxnSpPr>
          <p:spPr>
            <a:xfrm>
              <a:off x="2071688" y="3355975"/>
              <a:ext cx="264318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3"/>
            <p:cNvSpPr txBox="1">
              <a:spLocks noChangeArrowheads="1"/>
            </p:cNvSpPr>
            <p:nvPr/>
          </p:nvSpPr>
          <p:spPr bwMode="auto">
            <a:xfrm>
              <a:off x="4428707" y="2286000"/>
              <a:ext cx="800104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dirty="0"/>
                <a:t>folhas</a:t>
              </a:r>
              <a:endParaRPr lang="en-US" altLang="pt-BR" dirty="0"/>
            </a:p>
          </p:txBody>
        </p:sp>
        <p:sp>
          <p:nvSpPr>
            <p:cNvPr id="9" name="CaixaDeTexto 4"/>
            <p:cNvSpPr txBox="1">
              <a:spLocks noChangeArrowheads="1"/>
            </p:cNvSpPr>
            <p:nvPr/>
          </p:nvSpPr>
          <p:spPr bwMode="auto">
            <a:xfrm>
              <a:off x="3285863" y="2857500"/>
              <a:ext cx="3326075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/>
                <a:t>coníferas (tipologia das folhas)</a:t>
              </a:r>
              <a:endParaRPr lang="en-US" altLang="pt-BR"/>
            </a:p>
          </p:txBody>
        </p:sp>
        <p:sp>
          <p:nvSpPr>
            <p:cNvPr id="10" name="CaixaDeTexto 5"/>
            <p:cNvSpPr txBox="1">
              <a:spLocks noChangeArrowheads="1"/>
            </p:cNvSpPr>
            <p:nvPr/>
          </p:nvSpPr>
          <p:spPr bwMode="auto">
            <a:xfrm>
              <a:off x="1357313" y="3571875"/>
              <a:ext cx="1723302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/>
                <a:t>folhas caducas</a:t>
              </a:r>
              <a:endParaRPr lang="en-US" altLang="pt-BR"/>
            </a:p>
          </p:txBody>
        </p:sp>
        <p:sp>
          <p:nvSpPr>
            <p:cNvPr id="11" name="CaixaDeTexto 6"/>
            <p:cNvSpPr txBox="1">
              <a:spLocks noChangeArrowheads="1"/>
            </p:cNvSpPr>
            <p:nvPr/>
          </p:nvSpPr>
          <p:spPr bwMode="auto">
            <a:xfrm>
              <a:off x="3643001" y="3631171"/>
              <a:ext cx="2184901" cy="369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/>
                <a:t>folhas não-caducas</a:t>
              </a:r>
              <a:endParaRPr lang="en-US" altLang="pt-BR"/>
            </a:p>
          </p:txBody>
        </p:sp>
        <p:cxnSp>
          <p:nvCxnSpPr>
            <p:cNvPr id="12" name="Conector reto 11"/>
            <p:cNvCxnSpPr/>
            <p:nvPr/>
          </p:nvCxnSpPr>
          <p:spPr bwMode="auto">
            <a:xfrm rot="5400000">
              <a:off x="1928019" y="3501231"/>
              <a:ext cx="28575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 bwMode="auto">
            <a:xfrm rot="5400000">
              <a:off x="4572794" y="3499644"/>
              <a:ext cx="28575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 bwMode="auto">
            <a:xfrm rot="5400000">
              <a:off x="3606801" y="3251200"/>
              <a:ext cx="21431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 bwMode="auto">
            <a:xfrm rot="10800000" flipV="1">
              <a:off x="5000625" y="2000250"/>
              <a:ext cx="500063" cy="357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 bwMode="auto">
            <a:xfrm rot="10800000" flipV="1">
              <a:off x="4071938" y="2571750"/>
              <a:ext cx="500062" cy="3571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aixaDeTexto 2"/>
          <p:cNvSpPr txBox="1"/>
          <p:nvPr/>
        </p:nvSpPr>
        <p:spPr>
          <a:xfrm>
            <a:off x="5263902" y="313110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Árvore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300192" y="3131106"/>
            <a:ext cx="4844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TG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6313898" y="3857627"/>
            <a:ext cx="4058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TE</a:t>
            </a:r>
            <a:endParaRPr lang="pt-BR" dirty="0"/>
          </a:p>
        </p:txBody>
      </p:sp>
      <p:cxnSp>
        <p:nvCxnSpPr>
          <p:cNvPr id="19" name="Conector de seta reta 18"/>
          <p:cNvCxnSpPr>
            <a:endCxn id="18" idx="0"/>
          </p:cNvCxnSpPr>
          <p:nvPr/>
        </p:nvCxnSpPr>
        <p:spPr>
          <a:xfrm>
            <a:off x="6516838" y="3500438"/>
            <a:ext cx="0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861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Teoria de Indexação, questões de vocabulário controlado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601292"/>
          </a:xfrm>
        </p:spPr>
        <p:txBody>
          <a:bodyPr>
            <a:normAutofit/>
          </a:bodyPr>
          <a:lstStyle/>
          <a:p>
            <a:r>
              <a:rPr lang="pt-BR" sz="2000" b="1" dirty="0" smtClean="0"/>
              <a:t>Relação Hierárquica (Partitiva)</a:t>
            </a:r>
            <a:endParaRPr lang="pt-BR" sz="2000" b="1" dirty="0"/>
          </a:p>
        </p:txBody>
      </p:sp>
      <p:grpSp>
        <p:nvGrpSpPr>
          <p:cNvPr id="17" name="Grupo 26"/>
          <p:cNvGrpSpPr>
            <a:grpSpLocks/>
          </p:cNvGrpSpPr>
          <p:nvPr/>
        </p:nvGrpSpPr>
        <p:grpSpPr bwMode="auto">
          <a:xfrm>
            <a:off x="1259632" y="3573819"/>
            <a:ext cx="6219128" cy="1524000"/>
            <a:chOff x="1181958" y="1714488"/>
            <a:chExt cx="6219730" cy="1523352"/>
          </a:xfrm>
        </p:grpSpPr>
        <p:sp>
          <p:nvSpPr>
            <p:cNvPr id="18" name="CaixaDeTexto 5"/>
            <p:cNvSpPr txBox="1">
              <a:spLocks noChangeArrowheads="1"/>
            </p:cNvSpPr>
            <p:nvPr/>
          </p:nvSpPr>
          <p:spPr bwMode="auto">
            <a:xfrm>
              <a:off x="3714744" y="1714488"/>
              <a:ext cx="2005871" cy="369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pt-BR" altLang="pt-BR" dirty="0"/>
                <a:t>Sistema </a:t>
              </a:r>
              <a:r>
                <a:rPr lang="pt-BR" altLang="pt-BR" dirty="0" smtClean="0"/>
                <a:t>Nervoso</a:t>
              </a:r>
              <a:endParaRPr lang="en-US" altLang="pt-BR" dirty="0"/>
            </a:p>
          </p:txBody>
        </p:sp>
        <p:sp>
          <p:nvSpPr>
            <p:cNvPr id="19" name="CaixaDeTexto 6"/>
            <p:cNvSpPr txBox="1">
              <a:spLocks noChangeArrowheads="1"/>
            </p:cNvSpPr>
            <p:nvPr/>
          </p:nvSpPr>
          <p:spPr bwMode="auto">
            <a:xfrm>
              <a:off x="1181958" y="2643182"/>
              <a:ext cx="217559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/>
                <a:t>Sistema Nervoso Central</a:t>
              </a:r>
            </a:p>
            <a:p>
              <a:pPr algn="ctr" eaLnBrk="1" hangingPunct="1"/>
              <a:r>
                <a:rPr lang="pt-BR" altLang="pt-BR" sz="1400"/>
                <a:t>(Conceito partitivo)</a:t>
              </a:r>
              <a:endParaRPr lang="en-US" altLang="pt-BR" sz="1400"/>
            </a:p>
          </p:txBody>
        </p:sp>
        <p:sp>
          <p:nvSpPr>
            <p:cNvPr id="20" name="CaixaDeTexto 7"/>
            <p:cNvSpPr txBox="1">
              <a:spLocks noChangeArrowheads="1"/>
            </p:cNvSpPr>
            <p:nvPr/>
          </p:nvSpPr>
          <p:spPr bwMode="auto">
            <a:xfrm>
              <a:off x="3643306" y="2714620"/>
              <a:ext cx="16866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/>
                <a:t>Cérebro</a:t>
              </a:r>
            </a:p>
            <a:p>
              <a:pPr algn="ctr" eaLnBrk="1" hangingPunct="1"/>
              <a:r>
                <a:rPr lang="pt-BR" altLang="pt-BR" sz="1400"/>
                <a:t>(Conceito partitivo)</a:t>
              </a:r>
              <a:endParaRPr lang="en-US" altLang="pt-BR" sz="1400"/>
            </a:p>
          </p:txBody>
        </p:sp>
        <p:sp>
          <p:nvSpPr>
            <p:cNvPr id="21" name="CaixaDeTexto 8"/>
            <p:cNvSpPr txBox="1">
              <a:spLocks noChangeArrowheads="1"/>
            </p:cNvSpPr>
            <p:nvPr/>
          </p:nvSpPr>
          <p:spPr bwMode="auto">
            <a:xfrm>
              <a:off x="5715008" y="2714620"/>
              <a:ext cx="16866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pt-BR" altLang="pt-BR" sz="1400"/>
                <a:t>Medula Espinhal </a:t>
              </a:r>
            </a:p>
            <a:p>
              <a:pPr algn="ctr" eaLnBrk="1" hangingPunct="1"/>
              <a:r>
                <a:rPr lang="pt-BR" altLang="pt-BR" sz="1400"/>
                <a:t>(Conceito partitivo)</a:t>
              </a:r>
              <a:endParaRPr lang="en-US" altLang="pt-BR" sz="1400"/>
            </a:p>
          </p:txBody>
        </p:sp>
        <p:cxnSp>
          <p:nvCxnSpPr>
            <p:cNvPr id="22" name="Conector reto 21"/>
            <p:cNvCxnSpPr/>
            <p:nvPr/>
          </p:nvCxnSpPr>
          <p:spPr>
            <a:xfrm rot="5400000" flipH="1" flipV="1">
              <a:off x="2079851" y="2419827"/>
              <a:ext cx="285629" cy="17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 rot="5400000" flipH="1" flipV="1">
              <a:off x="4214488" y="2499967"/>
              <a:ext cx="42844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/>
            <p:cNvCxnSpPr/>
            <p:nvPr/>
          </p:nvCxnSpPr>
          <p:spPr>
            <a:xfrm rot="5400000" flipH="1" flipV="1">
              <a:off x="6535620" y="2465055"/>
              <a:ext cx="357036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/>
            <p:cNvCxnSpPr/>
            <p:nvPr/>
          </p:nvCxnSpPr>
          <p:spPr>
            <a:xfrm>
              <a:off x="2213933" y="2284158"/>
              <a:ext cx="4500998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/>
            <p:nvPr/>
          </p:nvCxnSpPr>
          <p:spPr>
            <a:xfrm rot="5400000" flipH="1" flipV="1">
              <a:off x="4322392" y="2108020"/>
              <a:ext cx="21422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ixaDeTexto 26"/>
          <p:cNvSpPr txBox="1"/>
          <p:nvPr/>
        </p:nvSpPr>
        <p:spPr>
          <a:xfrm>
            <a:off x="6057978" y="3584116"/>
            <a:ext cx="4844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smtClean="0"/>
              <a:t>TG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7051200" y="3994384"/>
            <a:ext cx="4956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 err="1" smtClean="0"/>
              <a:t>TEs</a:t>
            </a:r>
            <a:endParaRPr lang="pt-BR" dirty="0"/>
          </a:p>
        </p:txBody>
      </p:sp>
      <p:cxnSp>
        <p:nvCxnSpPr>
          <p:cNvPr id="29" name="Conector de seta reta 28"/>
          <p:cNvCxnSpPr/>
          <p:nvPr/>
        </p:nvCxnSpPr>
        <p:spPr>
          <a:xfrm>
            <a:off x="6588224" y="3861156"/>
            <a:ext cx="415699" cy="317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80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276872"/>
            <a:ext cx="7560840" cy="1143000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Capítulo 3 – Recuperação da Informação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065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Teoria de Indexação, questões de vocabulário controlado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25628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/>
              <a:t>Relação de equivalência - relação entre sinônimos</a:t>
            </a:r>
          </a:p>
          <a:p>
            <a:pPr algn="just"/>
            <a:endParaRPr lang="pt-BR" altLang="pt-BR" sz="2000" b="1" dirty="0"/>
          </a:p>
          <a:p>
            <a:pPr algn="just"/>
            <a:r>
              <a:rPr lang="pt-BR" altLang="pt-BR" sz="2000" dirty="0" smtClean="0"/>
              <a:t>Sinonímia - é </a:t>
            </a:r>
            <a:r>
              <a:rPr lang="pt-BR" altLang="pt-BR" sz="2000" dirty="0"/>
              <a:t>uma relação de equivalência entre, ao menos, duas </a:t>
            </a:r>
            <a:r>
              <a:rPr lang="pt-BR" altLang="pt-BR" sz="2000" dirty="0" smtClean="0"/>
              <a:t>palavras. </a:t>
            </a:r>
            <a:endParaRPr lang="en-US" altLang="pt-BR" sz="2000" dirty="0"/>
          </a:p>
          <a:p>
            <a:pPr algn="just"/>
            <a:endParaRPr lang="pt-BR" sz="2000" b="1" dirty="0" smtClean="0"/>
          </a:p>
          <a:p>
            <a:pPr marL="68580" indent="0" algn="just">
              <a:buNone/>
            </a:pPr>
            <a:r>
              <a:rPr lang="pt-BR" sz="2000" b="1" dirty="0" smtClean="0"/>
              <a:t>EX.: Pássaros USE Ornitologia</a:t>
            </a:r>
          </a:p>
          <a:p>
            <a:pPr marL="68580" indent="0" algn="just">
              <a:buNone/>
            </a:pPr>
            <a:r>
              <a:rPr lang="pt-BR" sz="2000" b="1" dirty="0" smtClean="0"/>
              <a:t>        Ornitologia UP Pássaros</a:t>
            </a:r>
          </a:p>
          <a:p>
            <a:pPr marL="68580" indent="0" algn="just">
              <a:buNone/>
            </a:pPr>
            <a:endParaRPr lang="pt-BR" sz="2000" b="1" dirty="0" smtClean="0"/>
          </a:p>
          <a:p>
            <a:pPr marL="68580" indent="0" algn="just">
              <a:buNone/>
            </a:pPr>
            <a:r>
              <a:rPr lang="pt-BR" sz="2000" b="1" dirty="0" smtClean="0"/>
              <a:t>*UP = usado para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659696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Técnicas de agrupamento em IR</a:t>
            </a:r>
            <a:endParaRPr lang="pt-BR" sz="32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25628"/>
          </a:xfrm>
        </p:spPr>
        <p:txBody>
          <a:bodyPr>
            <a:normAutofit/>
          </a:bodyPr>
          <a:lstStyle/>
          <a:p>
            <a:pPr algn="just"/>
            <a:r>
              <a:rPr lang="pt-BR" sz="2000" b="1" dirty="0" smtClean="0"/>
              <a:t>Método de agrupar automaticamente objetos  semelhantes.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Um “cluster”: grupo de textos ou informações com conteúdos semelhantes. 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 smtClean="0"/>
              <a:t>Método particular de “</a:t>
            </a:r>
            <a:r>
              <a:rPr lang="pt-BR" sz="2000" b="1" dirty="0" err="1" smtClean="0"/>
              <a:t>clustering</a:t>
            </a:r>
            <a:r>
              <a:rPr lang="pt-BR" sz="2000" b="1" dirty="0" smtClean="0"/>
              <a:t>” (agrupamento) dá uma definição mais detalhada de um grupo e provê técnicas de geração dos mesmos. </a:t>
            </a:r>
            <a:endParaRPr lang="pt-BR" sz="2000" b="1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5220072" y="6021288"/>
            <a:ext cx="30243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000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Técnicas de agrupamentos em IR</a:t>
            </a:r>
            <a:endParaRPr lang="pt-BR" sz="3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7584" y="2276872"/>
            <a:ext cx="158417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Clusters de nível mais elevado</a:t>
            </a:r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827584" y="3717032"/>
            <a:ext cx="158417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Clusters de nível mais baixo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4324" y="5178861"/>
            <a:ext cx="1851114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Pergunta/Questão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269027" y="2153760"/>
            <a:ext cx="34563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 smtClean="0"/>
              <a:t>Exportação dinamarquesa para a </a:t>
            </a:r>
            <a:r>
              <a:rPr lang="pt-BR" sz="900" b="1" dirty="0" smtClean="0"/>
              <a:t>Índia </a:t>
            </a:r>
            <a:r>
              <a:rPr lang="pt-BR" sz="900" dirty="0" smtClean="0"/>
              <a:t>(1)</a:t>
            </a:r>
          </a:p>
          <a:p>
            <a:r>
              <a:rPr lang="pt-BR" sz="900" dirty="0" smtClean="0"/>
              <a:t>Dinamarca-Í</a:t>
            </a:r>
            <a:r>
              <a:rPr lang="pt-BR" sz="900" b="1" dirty="0" smtClean="0"/>
              <a:t>ndia</a:t>
            </a:r>
            <a:r>
              <a:rPr lang="pt-BR" sz="900" dirty="0" smtClean="0"/>
              <a:t>, importação e guia de transporte (2)</a:t>
            </a:r>
          </a:p>
          <a:p>
            <a:r>
              <a:rPr lang="pt-BR" sz="900" dirty="0" smtClean="0"/>
              <a:t>Estatística de exportação: </a:t>
            </a:r>
            <a:r>
              <a:rPr lang="pt-BR" sz="900" b="1" dirty="0" smtClean="0"/>
              <a:t>Índia (</a:t>
            </a:r>
            <a:r>
              <a:rPr lang="pt-BR" sz="900" dirty="0" smtClean="0"/>
              <a:t>3)</a:t>
            </a:r>
          </a:p>
          <a:p>
            <a:r>
              <a:rPr lang="pt-BR" sz="900" dirty="0" smtClean="0"/>
              <a:t>Dinamarca-</a:t>
            </a:r>
            <a:r>
              <a:rPr lang="pt-BR" sz="900" b="1" dirty="0" smtClean="0"/>
              <a:t>Índia, </a:t>
            </a:r>
            <a:r>
              <a:rPr lang="pt-BR" sz="900" dirty="0" smtClean="0"/>
              <a:t>guia de exportação (4)</a:t>
            </a:r>
            <a:endParaRPr lang="pt-BR" sz="9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700671" y="3707890"/>
            <a:ext cx="259228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Exportação</a:t>
            </a:r>
            <a:r>
              <a:rPr lang="pt-BR" sz="900" dirty="0" smtClean="0"/>
              <a:t> dinamarquesa para a </a:t>
            </a:r>
            <a:r>
              <a:rPr lang="pt-BR" sz="900" b="1" dirty="0" smtClean="0"/>
              <a:t>Índia (</a:t>
            </a:r>
            <a:r>
              <a:rPr lang="pt-BR" sz="900" dirty="0" smtClean="0"/>
              <a:t>1)</a:t>
            </a:r>
          </a:p>
          <a:p>
            <a:r>
              <a:rPr lang="pt-BR" sz="900" dirty="0" smtClean="0"/>
              <a:t>Estatística de </a:t>
            </a:r>
            <a:r>
              <a:rPr lang="pt-BR" sz="900" b="1" dirty="0" smtClean="0"/>
              <a:t>exportação: Índia </a:t>
            </a:r>
            <a:r>
              <a:rPr lang="pt-BR" sz="900" dirty="0" smtClean="0"/>
              <a:t>(3)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436096" y="3707890"/>
            <a:ext cx="32403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Dinamarca-Índia</a:t>
            </a:r>
            <a:r>
              <a:rPr lang="pt-BR" sz="900" dirty="0" smtClean="0"/>
              <a:t>, importação e </a:t>
            </a:r>
            <a:r>
              <a:rPr lang="pt-BR" sz="900" b="1" dirty="0" smtClean="0"/>
              <a:t>guia</a:t>
            </a:r>
            <a:r>
              <a:rPr lang="pt-BR" sz="900" dirty="0" smtClean="0"/>
              <a:t> de transporte (2)</a:t>
            </a:r>
          </a:p>
          <a:p>
            <a:r>
              <a:rPr lang="pt-BR" sz="900" b="1" dirty="0" smtClean="0"/>
              <a:t>Dinamarca-Índia, guia</a:t>
            </a:r>
            <a:r>
              <a:rPr lang="pt-BR" sz="900" dirty="0" smtClean="0"/>
              <a:t> de exportação (4)</a:t>
            </a: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4716016" y="4869160"/>
            <a:ext cx="0" cy="122413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2683227" y="5045938"/>
            <a:ext cx="854833" cy="507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Dinamarca</a:t>
            </a:r>
          </a:p>
          <a:p>
            <a:r>
              <a:rPr lang="pt-BR" sz="900" b="1" dirty="0" smtClean="0"/>
              <a:t>Índia</a:t>
            </a:r>
          </a:p>
          <a:p>
            <a:r>
              <a:rPr lang="pt-BR" sz="900" b="1" dirty="0" smtClean="0"/>
              <a:t>Exportação</a:t>
            </a:r>
            <a:endParaRPr lang="pt-BR" sz="900" dirty="0" smtClean="0"/>
          </a:p>
        </p:txBody>
      </p:sp>
      <p:sp>
        <p:nvSpPr>
          <p:cNvPr id="15" name="CaixaDeTexto 14"/>
          <p:cNvSpPr txBox="1"/>
          <p:nvPr/>
        </p:nvSpPr>
        <p:spPr>
          <a:xfrm>
            <a:off x="3635896" y="5045938"/>
            <a:ext cx="950406" cy="5078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Posição:</a:t>
            </a:r>
            <a:endParaRPr lang="pt-BR" sz="900" b="1" dirty="0"/>
          </a:p>
          <a:p>
            <a:r>
              <a:rPr lang="pt-BR" sz="900" b="1" dirty="0" smtClean="0"/>
              <a:t>Relevância decrescente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028050" y="4963961"/>
            <a:ext cx="3216358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dirty="0" smtClean="0"/>
              <a:t>Dinamarca-</a:t>
            </a:r>
            <a:r>
              <a:rPr lang="pt-BR" sz="900" b="1" dirty="0" smtClean="0"/>
              <a:t>Índia, </a:t>
            </a:r>
            <a:r>
              <a:rPr lang="pt-BR" sz="900" dirty="0" smtClean="0"/>
              <a:t>guia de exportação (4)</a:t>
            </a:r>
          </a:p>
          <a:p>
            <a:endParaRPr lang="pt-BR" sz="900" dirty="0"/>
          </a:p>
          <a:p>
            <a:r>
              <a:rPr lang="pt-BR" sz="900" dirty="0" smtClean="0"/>
              <a:t>Exportação dinamarquesa para a </a:t>
            </a:r>
            <a:r>
              <a:rPr lang="pt-BR" sz="900" b="1" dirty="0" smtClean="0"/>
              <a:t>Índia </a:t>
            </a:r>
            <a:r>
              <a:rPr lang="pt-BR" sz="900" dirty="0" smtClean="0"/>
              <a:t>(1)</a:t>
            </a:r>
          </a:p>
          <a:p>
            <a:r>
              <a:rPr lang="pt-BR" sz="900" dirty="0" smtClean="0"/>
              <a:t>Estatística de exportação: </a:t>
            </a:r>
            <a:r>
              <a:rPr lang="pt-BR" sz="900" b="1" dirty="0" smtClean="0"/>
              <a:t>Índia (</a:t>
            </a:r>
            <a:r>
              <a:rPr lang="pt-BR" sz="900" dirty="0" smtClean="0"/>
              <a:t>3)</a:t>
            </a:r>
          </a:p>
          <a:p>
            <a:endParaRPr lang="pt-BR" sz="900" dirty="0" smtClean="0"/>
          </a:p>
          <a:p>
            <a:r>
              <a:rPr lang="pt-BR" sz="900" dirty="0" smtClean="0"/>
              <a:t>Dinamarca-</a:t>
            </a:r>
            <a:r>
              <a:rPr lang="pt-BR" sz="900" b="1" dirty="0" smtClean="0"/>
              <a:t>Índia</a:t>
            </a:r>
            <a:r>
              <a:rPr lang="pt-BR" sz="900" dirty="0" smtClean="0"/>
              <a:t>, importação e guia de transporte (2)</a:t>
            </a:r>
          </a:p>
        </p:txBody>
      </p:sp>
      <p:cxnSp>
        <p:nvCxnSpPr>
          <p:cNvPr id="18" name="Conector reto 17"/>
          <p:cNvCxnSpPr>
            <a:stCxn id="9" idx="2"/>
            <a:endCxn id="10" idx="0"/>
          </p:cNvCxnSpPr>
          <p:nvPr/>
        </p:nvCxnSpPr>
        <p:spPr>
          <a:xfrm flipH="1">
            <a:off x="3996815" y="2800091"/>
            <a:ext cx="1000404" cy="9077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4997219" y="2821051"/>
            <a:ext cx="1230965" cy="88683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74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Técnicas de agrupamentos em IR</a:t>
            </a:r>
            <a:endParaRPr lang="pt-BR" sz="32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331640" y="2780928"/>
            <a:ext cx="3216358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Exportação</a:t>
            </a:r>
            <a:r>
              <a:rPr lang="pt-BR" sz="900" dirty="0" smtClean="0"/>
              <a:t> dinamarquesa para a </a:t>
            </a:r>
            <a:r>
              <a:rPr lang="pt-BR" sz="900" b="1" dirty="0" smtClean="0"/>
              <a:t>Índia </a:t>
            </a:r>
            <a:r>
              <a:rPr lang="pt-BR" sz="900" dirty="0" smtClean="0"/>
              <a:t>(1)</a:t>
            </a:r>
          </a:p>
          <a:p>
            <a:endParaRPr lang="pt-BR" sz="900" dirty="0"/>
          </a:p>
          <a:p>
            <a:endParaRPr lang="pt-BR" sz="900" dirty="0" smtClean="0"/>
          </a:p>
          <a:p>
            <a:endParaRPr lang="pt-BR" sz="900" dirty="0"/>
          </a:p>
          <a:p>
            <a:endParaRPr lang="pt-BR" sz="900" dirty="0" smtClean="0"/>
          </a:p>
          <a:p>
            <a:endParaRPr lang="pt-BR" sz="900" dirty="0"/>
          </a:p>
          <a:p>
            <a:endParaRPr lang="pt-BR" sz="900" dirty="0" smtClean="0"/>
          </a:p>
          <a:p>
            <a:endParaRPr lang="pt-BR" sz="900" dirty="0"/>
          </a:p>
          <a:p>
            <a:endParaRPr lang="pt-BR" sz="900" dirty="0" smtClean="0"/>
          </a:p>
          <a:p>
            <a:endParaRPr lang="pt-BR" sz="900" dirty="0"/>
          </a:p>
          <a:p>
            <a:endParaRPr lang="pt-BR" sz="900" dirty="0" smtClean="0"/>
          </a:p>
          <a:p>
            <a:r>
              <a:rPr lang="pt-BR" sz="900" dirty="0" smtClean="0"/>
              <a:t>Estatística de </a:t>
            </a:r>
            <a:r>
              <a:rPr lang="pt-BR" sz="900" b="1" dirty="0" smtClean="0"/>
              <a:t>exportação</a:t>
            </a:r>
            <a:r>
              <a:rPr lang="pt-BR" sz="900" dirty="0" smtClean="0"/>
              <a:t>: </a:t>
            </a:r>
            <a:r>
              <a:rPr lang="pt-BR" sz="900" b="1" dirty="0" smtClean="0"/>
              <a:t>Índia (</a:t>
            </a:r>
            <a:r>
              <a:rPr lang="pt-BR" sz="900" dirty="0" smtClean="0"/>
              <a:t>3)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84702" y="3322218"/>
            <a:ext cx="155194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Dinamarca</a:t>
            </a:r>
            <a:r>
              <a:rPr lang="pt-BR" sz="900" dirty="0" smtClean="0"/>
              <a:t>-</a:t>
            </a:r>
            <a:r>
              <a:rPr lang="pt-BR" sz="900" b="1" dirty="0" smtClean="0"/>
              <a:t>Índia, guia</a:t>
            </a:r>
            <a:r>
              <a:rPr lang="pt-BR" sz="900" dirty="0" smtClean="0"/>
              <a:t> de</a:t>
            </a:r>
            <a:r>
              <a:rPr lang="pt-BR" sz="900" b="1" dirty="0" smtClean="0"/>
              <a:t> exportação </a:t>
            </a:r>
            <a:r>
              <a:rPr lang="pt-BR" sz="900" dirty="0" smtClean="0"/>
              <a:t>(4)</a:t>
            </a:r>
            <a:endParaRPr lang="pt-BR" sz="9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300192" y="3315737"/>
            <a:ext cx="199303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900" b="1" dirty="0" smtClean="0"/>
              <a:t>Dinamarca</a:t>
            </a:r>
            <a:r>
              <a:rPr lang="pt-BR" sz="900" dirty="0" smtClean="0"/>
              <a:t>-</a:t>
            </a:r>
            <a:r>
              <a:rPr lang="pt-BR" sz="900" b="1" dirty="0" smtClean="0"/>
              <a:t>Índia</a:t>
            </a:r>
            <a:r>
              <a:rPr lang="pt-BR" sz="900" dirty="0" smtClean="0"/>
              <a:t>, importação e </a:t>
            </a:r>
            <a:r>
              <a:rPr lang="pt-BR" sz="900" b="1" dirty="0" smtClean="0"/>
              <a:t>guia </a:t>
            </a:r>
            <a:r>
              <a:rPr lang="pt-BR" sz="900" dirty="0" smtClean="0"/>
              <a:t>de transporte (2)</a:t>
            </a:r>
          </a:p>
        </p:txBody>
      </p:sp>
      <p:cxnSp>
        <p:nvCxnSpPr>
          <p:cNvPr id="3" name="Conector reto 2"/>
          <p:cNvCxnSpPr/>
          <p:nvPr/>
        </p:nvCxnSpPr>
        <p:spPr>
          <a:xfrm>
            <a:off x="3923928" y="2924944"/>
            <a:ext cx="3096344" cy="390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3419872" y="3685070"/>
            <a:ext cx="3600400" cy="752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1907704" y="3068960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4660675" y="4405199"/>
            <a:ext cx="497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 smtClean="0"/>
              <a:t>Índia</a:t>
            </a:r>
            <a:endParaRPr lang="pt-BR" sz="10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597786" y="2438467"/>
            <a:ext cx="497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 smtClean="0"/>
              <a:t>Índia</a:t>
            </a:r>
            <a:endParaRPr lang="pt-BR" sz="10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211280" y="3489790"/>
            <a:ext cx="1266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 smtClean="0"/>
              <a:t>Índia exportação</a:t>
            </a:r>
            <a:endParaRPr lang="pt-BR" sz="10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6257801" y="2822739"/>
            <a:ext cx="20778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 smtClean="0"/>
              <a:t>Índia: importação e transporte</a:t>
            </a:r>
            <a:endParaRPr lang="pt-BR" sz="10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5472100" y="3223405"/>
            <a:ext cx="8803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b="1" dirty="0" smtClean="0"/>
              <a:t>Índia</a:t>
            </a:r>
          </a:p>
          <a:p>
            <a:r>
              <a:rPr lang="pt-BR" sz="1000" b="1" dirty="0" smtClean="0"/>
              <a:t>Dinamarca</a:t>
            </a:r>
          </a:p>
          <a:p>
            <a:r>
              <a:rPr lang="pt-BR" sz="1000" b="1" dirty="0" smtClean="0"/>
              <a:t>Guia</a:t>
            </a:r>
            <a:endParaRPr lang="pt-BR" sz="1000" b="1" dirty="0"/>
          </a:p>
        </p:txBody>
      </p:sp>
      <p:cxnSp>
        <p:nvCxnSpPr>
          <p:cNvPr id="31" name="Conector reto 30"/>
          <p:cNvCxnSpPr/>
          <p:nvPr/>
        </p:nvCxnSpPr>
        <p:spPr>
          <a:xfrm flipV="1">
            <a:off x="3059832" y="3612900"/>
            <a:ext cx="720080" cy="680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ector reto 1026"/>
          <p:cNvCxnSpPr/>
          <p:nvPr/>
        </p:nvCxnSpPr>
        <p:spPr>
          <a:xfrm>
            <a:off x="2771800" y="3068960"/>
            <a:ext cx="1008112" cy="437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87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285293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Recuperação da Informação: preocupa-se com os processos que envolvem a representação, armazenamento, busca e acesso a informações que são relevantes para a questão pretendida (desejada) pelo usuário humano.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316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Recuperação da Informação </a:t>
            </a:r>
            <a:r>
              <a:rPr lang="pt-PT" sz="2000" dirty="0"/>
              <a:t>é </a:t>
            </a:r>
            <a:r>
              <a:rPr lang="pt-PT" sz="2000" dirty="0" smtClean="0"/>
              <a:t>considerado campo </a:t>
            </a:r>
            <a:r>
              <a:rPr lang="pt-PT" sz="2000" dirty="0"/>
              <a:t>de pesquisa </a:t>
            </a:r>
            <a:r>
              <a:rPr lang="pt-PT" sz="2000" dirty="0" smtClean="0"/>
              <a:t>“núcleo” </a:t>
            </a:r>
            <a:r>
              <a:rPr lang="pt-PT" sz="2000" dirty="0"/>
              <a:t>em C</a:t>
            </a:r>
            <a:r>
              <a:rPr lang="pt-PT" sz="2000" dirty="0" smtClean="0"/>
              <a:t>iência </a:t>
            </a:r>
            <a:r>
              <a:rPr lang="pt-PT" sz="2000" dirty="0"/>
              <a:t>da I</a:t>
            </a:r>
            <a:r>
              <a:rPr lang="pt-PT" sz="2000" dirty="0" smtClean="0"/>
              <a:t>nformação.</a:t>
            </a:r>
          </a:p>
          <a:p>
            <a:pPr algn="just"/>
            <a:endParaRPr lang="pt-PT" sz="2000" dirty="0"/>
          </a:p>
          <a:p>
            <a:pPr algn="just"/>
            <a:r>
              <a:rPr lang="pt-PT" sz="2000" dirty="0" smtClean="0"/>
              <a:t>Objetivos: </a:t>
            </a:r>
          </a:p>
          <a:p>
            <a:pPr algn="just"/>
            <a:r>
              <a:rPr lang="pt-PT" sz="2000" dirty="0" smtClean="0"/>
              <a:t>Compreeder os processos de recuperação de informação;</a:t>
            </a:r>
          </a:p>
          <a:p>
            <a:pPr algn="just"/>
            <a:r>
              <a:rPr lang="pt-PT" sz="2000" dirty="0" smtClean="0"/>
              <a:t>Facilitar a comunicação efetiva entre sistema de informação e usuário humano. </a:t>
            </a:r>
          </a:p>
          <a:p>
            <a:pPr algn="just"/>
            <a:endParaRPr lang="pt-PT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8667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4275584" y="3573016"/>
            <a:ext cx="87248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Forma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228184" y="3621146"/>
            <a:ext cx="115212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Questão</a:t>
            </a:r>
            <a:endParaRPr lang="pt-BR" sz="1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87624" y="3598277"/>
            <a:ext cx="187220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Representação</a:t>
            </a:r>
            <a:endParaRPr lang="pt-BR" sz="1600" dirty="0"/>
          </a:p>
        </p:txBody>
      </p:sp>
      <p:cxnSp>
        <p:nvCxnSpPr>
          <p:cNvPr id="10" name="Conector de seta reta 9"/>
          <p:cNvCxnSpPr/>
          <p:nvPr/>
        </p:nvCxnSpPr>
        <p:spPr>
          <a:xfrm flipH="1">
            <a:off x="5148064" y="378904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7" idx="3"/>
            <a:endCxn id="5" idx="1"/>
          </p:cNvCxnSpPr>
          <p:nvPr/>
        </p:nvCxnSpPr>
        <p:spPr>
          <a:xfrm flipV="1">
            <a:off x="3059832" y="3742293"/>
            <a:ext cx="1215752" cy="25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516097" y="4818141"/>
            <a:ext cx="2700322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Códigos de representação:</a:t>
            </a:r>
          </a:p>
          <a:p>
            <a:r>
              <a:rPr lang="pt-BR" sz="1400" dirty="0" smtClean="0"/>
              <a:t>Linguísticos (verbal / oral)</a:t>
            </a:r>
          </a:p>
          <a:p>
            <a:r>
              <a:rPr lang="pt-BR" sz="1400" dirty="0" smtClean="0"/>
              <a:t>Imagéticos</a:t>
            </a:r>
          </a:p>
          <a:p>
            <a:r>
              <a:rPr lang="pt-BR" sz="1400" dirty="0" smtClean="0"/>
              <a:t>Audiovisuais</a:t>
            </a:r>
          </a:p>
          <a:p>
            <a:r>
              <a:rPr lang="pt-BR" sz="1400" dirty="0" smtClean="0"/>
              <a:t>Tácteis (Braille)</a:t>
            </a:r>
          </a:p>
        </p:txBody>
      </p:sp>
      <p:sp>
        <p:nvSpPr>
          <p:cNvPr id="16" name="Seta para a esquerda e para cima 15"/>
          <p:cNvSpPr/>
          <p:nvPr/>
        </p:nvSpPr>
        <p:spPr>
          <a:xfrm>
            <a:off x="6300192" y="4254355"/>
            <a:ext cx="1008112" cy="123284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esquerda e para cima 16"/>
          <p:cNvSpPr/>
          <p:nvPr/>
        </p:nvSpPr>
        <p:spPr>
          <a:xfrm rot="5400000">
            <a:off x="1902540" y="4329910"/>
            <a:ext cx="1338120" cy="97646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3527862" y="4293096"/>
            <a:ext cx="2688557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pt-BR" sz="1400" dirty="0" smtClean="0"/>
              <a:t>Codificação/decodificação</a:t>
            </a:r>
            <a:endParaRPr lang="pt-BR" sz="1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262996" y="2613449"/>
            <a:ext cx="4897495" cy="73866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pt-BR" sz="1400" dirty="0" smtClean="0"/>
              <a:t>Recuperação de documentos / Recuperação textual</a:t>
            </a:r>
          </a:p>
          <a:p>
            <a:r>
              <a:rPr lang="pt-BR" sz="1400" dirty="0" smtClean="0"/>
              <a:t>Mas também pode-se recuperar imagens, sons, etc.</a:t>
            </a:r>
          </a:p>
          <a:p>
            <a:r>
              <a:rPr lang="pt-BR" sz="1400" dirty="0" smtClean="0"/>
              <a:t>Termos de indexação / estruturas gráficas, etc.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6782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Essencialmente, o problema é encontrar a informação desejada em forma de texto, ou outras mídias, que satisfaça o usuário.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Por isso, certas informações são mais relevantes do que outras para uma questão específica.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U</a:t>
            </a:r>
            <a:r>
              <a:rPr lang="pt-BR" sz="2000" dirty="0" smtClean="0"/>
              <a:t>m texto específico pode ter significados diferentes para as perguntas (questões) de informação. </a:t>
            </a:r>
            <a:endParaRPr lang="pt-PT" sz="2000" dirty="0" smtClean="0"/>
          </a:p>
          <a:p>
            <a:pPr algn="just"/>
            <a:endParaRPr lang="pt-PT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87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CONCEITOS importantes para todos os processos de IR (</a:t>
            </a:r>
            <a:r>
              <a:rPr lang="pt-BR" sz="2800" dirty="0" err="1"/>
              <a:t>I</a:t>
            </a:r>
            <a:r>
              <a:rPr lang="pt-BR" sz="2800" dirty="0" err="1" smtClean="0"/>
              <a:t>nformation</a:t>
            </a:r>
            <a:r>
              <a:rPr lang="pt-BR" sz="2800" dirty="0" smtClean="0"/>
              <a:t> </a:t>
            </a:r>
            <a:r>
              <a:rPr lang="pt-BR" sz="2800" dirty="0" err="1"/>
              <a:t>R</a:t>
            </a:r>
            <a:r>
              <a:rPr lang="pt-BR" sz="2800" dirty="0" err="1" smtClean="0"/>
              <a:t>etrieval</a:t>
            </a:r>
            <a:r>
              <a:rPr lang="pt-BR" sz="2800" dirty="0" smtClean="0"/>
              <a:t>):</a:t>
            </a:r>
          </a:p>
          <a:p>
            <a:pPr algn="just"/>
            <a:endParaRPr lang="pt-BR" sz="2800" dirty="0"/>
          </a:p>
          <a:p>
            <a:pPr marL="525780" indent="-457200" algn="just">
              <a:buFont typeface="+mj-lt"/>
              <a:buAutoNum type="arabicPeriod"/>
            </a:pPr>
            <a:r>
              <a:rPr lang="pt-BR" sz="2800" i="1" dirty="0" err="1" smtClean="0"/>
              <a:t>Aboutness</a:t>
            </a:r>
            <a:r>
              <a:rPr lang="pt-BR" sz="2800" i="1" dirty="0" smtClean="0"/>
              <a:t> </a:t>
            </a:r>
            <a:r>
              <a:rPr lang="pt-BR" sz="2800" dirty="0" smtClean="0"/>
              <a:t>(sobre o que? / </a:t>
            </a:r>
            <a:r>
              <a:rPr lang="pt-BR" sz="2800" dirty="0" err="1" smtClean="0"/>
              <a:t>Tematicidade</a:t>
            </a:r>
            <a:r>
              <a:rPr lang="pt-BR" sz="2800" dirty="0" smtClean="0"/>
              <a:t>)</a:t>
            </a:r>
            <a:endParaRPr lang="pt-BR" sz="2800" dirty="0"/>
          </a:p>
          <a:p>
            <a:pPr marL="525780" indent="-457200" algn="just">
              <a:buFont typeface="+mj-lt"/>
              <a:buAutoNum type="arabicPeriod"/>
            </a:pPr>
            <a:r>
              <a:rPr lang="pt-BR" sz="2800" dirty="0" smtClean="0"/>
              <a:t>Relevância e avaliação</a:t>
            </a:r>
            <a:endParaRPr lang="pt-BR" sz="2800" dirty="0"/>
          </a:p>
          <a:p>
            <a:pPr algn="just"/>
            <a:endParaRPr lang="pt-PT" sz="2000" dirty="0" smtClean="0"/>
          </a:p>
          <a:p>
            <a:pPr algn="just"/>
            <a:endParaRPr lang="pt-PT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447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Questões essenciais de recuperação da informação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492896"/>
            <a:ext cx="7056900" cy="3339733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sz="2000" i="1" dirty="0" smtClean="0"/>
              <a:t>Aboutness</a:t>
            </a:r>
          </a:p>
          <a:p>
            <a:pPr algn="just"/>
            <a:endParaRPr lang="pt-PT" sz="2000" dirty="0"/>
          </a:p>
          <a:p>
            <a:pPr marL="68580" indent="0" algn="just">
              <a:buNone/>
            </a:pPr>
            <a:r>
              <a:rPr lang="pt-PT" sz="2000" dirty="0" smtClean="0"/>
              <a:t>	</a:t>
            </a:r>
            <a:r>
              <a:rPr lang="pt-PT" sz="2000" b="1" dirty="0" smtClean="0"/>
              <a:t>Sobre o que é este documento, texto ou imagem?</a:t>
            </a:r>
          </a:p>
          <a:p>
            <a:pPr marL="68580" indent="0" algn="just">
              <a:buNone/>
            </a:pPr>
            <a:endParaRPr lang="pt-PT" sz="2000" dirty="0"/>
          </a:p>
          <a:p>
            <a:pPr marL="68580" indent="0" algn="just">
              <a:buNone/>
            </a:pPr>
            <a:r>
              <a:rPr lang="pt-PT" sz="2000" i="1" dirty="0" smtClean="0"/>
              <a:t>	Aboutness</a:t>
            </a:r>
            <a:r>
              <a:rPr lang="pt-PT" sz="2000" dirty="0" smtClean="0"/>
              <a:t> está associado ao conteúdo dos DOCUMENTOS. </a:t>
            </a:r>
          </a:p>
          <a:p>
            <a:pPr marL="68580" indent="0" algn="just">
              <a:buNone/>
            </a:pPr>
            <a:endParaRPr lang="pt-PT" sz="2000" dirty="0" smtClean="0"/>
          </a:p>
          <a:p>
            <a:pPr marL="68580" indent="0" algn="just">
              <a:buNone/>
            </a:pPr>
            <a:r>
              <a:rPr lang="pt-PT" sz="2000" dirty="0" smtClean="0"/>
              <a:t>	Objetivo da representação DOCUMENTÁRIA é a recuperação.</a:t>
            </a:r>
            <a:endParaRPr lang="pt-PT" sz="2000" dirty="0"/>
          </a:p>
          <a:p>
            <a:pPr marL="68580" indent="0" algn="just">
              <a:buNone/>
            </a:pPr>
            <a:endParaRPr lang="pt-PT" sz="2000" dirty="0" smtClean="0"/>
          </a:p>
          <a:p>
            <a:pPr algn="just"/>
            <a:endParaRPr lang="pt-PT" sz="2000" dirty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9548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347</TotalTime>
  <Words>1284</Words>
  <Application>Microsoft Office PowerPoint</Application>
  <PresentationFormat>Apresentação na tela (4:3)</PresentationFormat>
  <Paragraphs>301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9" baseType="lpstr">
      <vt:lpstr>Arial</vt:lpstr>
      <vt:lpstr>Century Gothic</vt:lpstr>
      <vt:lpstr>Tahoma</vt:lpstr>
      <vt:lpstr>Wingdings</vt:lpstr>
      <vt:lpstr>Wingdings 2</vt:lpstr>
      <vt:lpstr>Austin</vt:lpstr>
      <vt:lpstr>Recuperação da Informação</vt:lpstr>
      <vt:lpstr>Peter Ingwersen</vt:lpstr>
      <vt:lpstr>Capítulo 3 – Recuperação da Informação</vt:lpstr>
      <vt:lpstr>Questões essenciais de recuperação da informação </vt:lpstr>
      <vt:lpstr>Questões essenciais de recuperação da informação </vt:lpstr>
      <vt:lpstr>Questões essenciais de recuperação da informação </vt:lpstr>
      <vt:lpstr>Questões essenciais de recuperação da informação </vt:lpstr>
      <vt:lpstr>Questões essenciais de recuperação da informação </vt:lpstr>
      <vt:lpstr>Questões essenciais de recuperação da informação </vt:lpstr>
      <vt:lpstr>Questões essenciais de recuperação da informação </vt:lpstr>
      <vt:lpstr>Questões essenciais de recuperação da informação </vt:lpstr>
      <vt:lpstr>Abordagens de pesquisa em IR – uma visão geral</vt:lpstr>
      <vt:lpstr>Abordagens de pesquisa em IR – uma visão geral</vt:lpstr>
      <vt:lpstr>Capítulo 4 – Pesquisa tradicional em IR</vt:lpstr>
      <vt:lpstr>Pesquisa tradicional em IR</vt:lpstr>
      <vt:lpstr>Pesquisa tradicional em IR</vt:lpstr>
      <vt:lpstr>Pesquisa tradicional em IR</vt:lpstr>
      <vt:lpstr>Pesquisa tradicional em IR</vt:lpstr>
      <vt:lpstr>Pesquisa tradicional em IR</vt:lpstr>
      <vt:lpstr>Pesquisa tradicional em IR</vt:lpstr>
      <vt:lpstr>Pesquisa tradicional em IR</vt:lpstr>
      <vt:lpstr>Pesquisa tradicional em IR</vt:lpstr>
      <vt:lpstr>Pesquisa tradicional em IR</vt:lpstr>
      <vt:lpstr>Pesquisa tradicional em IR</vt:lpstr>
      <vt:lpstr>Pesquisa tradicional em IR</vt:lpstr>
      <vt:lpstr>Teoria de Indexação, questões de vocabulário controlado</vt:lpstr>
      <vt:lpstr>Teoria de Indexação, questões de vocabulário controlado</vt:lpstr>
      <vt:lpstr>Teoria de Indexação, questões de vocabulário controlado</vt:lpstr>
      <vt:lpstr>Teoria de Indexação, questões de vocabulário controlado</vt:lpstr>
      <vt:lpstr>Teoria de Indexação, questões de vocabulário controlado</vt:lpstr>
      <vt:lpstr>Técnicas de agrupamento em IR</vt:lpstr>
      <vt:lpstr>Técnicas de agrupamentos em IR</vt:lpstr>
      <vt:lpstr>Técnicas de agrupamentos em 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Recuperação da Informação</dc:title>
  <dc:creator>admcbd</dc:creator>
  <cp:lastModifiedBy>User</cp:lastModifiedBy>
  <cp:revision>40</cp:revision>
  <dcterms:created xsi:type="dcterms:W3CDTF">2015-04-13T16:02:30Z</dcterms:created>
  <dcterms:modified xsi:type="dcterms:W3CDTF">2015-04-14T23:29:04Z</dcterms:modified>
</cp:coreProperties>
</file>