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5"/>
  </p:notesMasterIdLst>
  <p:sldIdLst>
    <p:sldId id="256" r:id="rId2"/>
    <p:sldId id="257" r:id="rId3"/>
    <p:sldId id="258" r:id="rId4"/>
    <p:sldId id="259" r:id="rId5"/>
    <p:sldId id="260" r:id="rId6"/>
    <p:sldId id="288" r:id="rId7"/>
    <p:sldId id="289" r:id="rId8"/>
    <p:sldId id="290" r:id="rId9"/>
    <p:sldId id="319" r:id="rId10"/>
    <p:sldId id="291" r:id="rId11"/>
    <p:sldId id="292" r:id="rId12"/>
    <p:sldId id="294" r:id="rId13"/>
    <p:sldId id="295" r:id="rId14"/>
    <p:sldId id="285" r:id="rId15"/>
    <p:sldId id="261" r:id="rId16"/>
    <p:sldId id="297" r:id="rId17"/>
    <p:sldId id="298" r:id="rId18"/>
    <p:sldId id="299" r:id="rId19"/>
    <p:sldId id="300" r:id="rId20"/>
    <p:sldId id="301" r:id="rId21"/>
    <p:sldId id="302" r:id="rId22"/>
    <p:sldId id="303" r:id="rId23"/>
    <p:sldId id="304" r:id="rId24"/>
    <p:sldId id="305" r:id="rId25"/>
    <p:sldId id="265" r:id="rId26"/>
    <p:sldId id="306" r:id="rId27"/>
    <p:sldId id="286" r:id="rId28"/>
    <p:sldId id="263" r:id="rId29"/>
    <p:sldId id="269" r:id="rId30"/>
    <p:sldId id="320" r:id="rId31"/>
    <p:sldId id="308" r:id="rId32"/>
    <p:sldId id="309" r:id="rId33"/>
    <p:sldId id="310" r:id="rId34"/>
    <p:sldId id="311" r:id="rId35"/>
    <p:sldId id="312" r:id="rId36"/>
    <p:sldId id="313" r:id="rId37"/>
    <p:sldId id="314" r:id="rId38"/>
    <p:sldId id="262" r:id="rId39"/>
    <p:sldId id="315" r:id="rId40"/>
    <p:sldId id="317" r:id="rId41"/>
    <p:sldId id="316" r:id="rId42"/>
    <p:sldId id="321" r:id="rId43"/>
    <p:sldId id="318" r:id="rId44"/>
  </p:sldIdLst>
  <p:sldSz cx="9144000" cy="5143500" type="screen16x9"/>
  <p:notesSz cx="6858000" cy="9144000"/>
  <p:embeddedFontLst>
    <p:embeddedFont>
      <p:font typeface="Sniglet" pitchFamily="82" charset="0"/>
      <p:regular r:id="rId46"/>
    </p:embeddedFont>
    <p:embeddedFont>
      <p:font typeface="Walter Turncoat" panose="02000000000000000000" pitchFamily="2"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0E1F2B-128E-4EFC-84C6-C67B96BBCD3F}">
  <a:tblStyle styleId="{360E1F2B-128E-4EFC-84C6-C67B96BBCD3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62"/>
    <p:restoredTop sz="94802"/>
  </p:normalViewPr>
  <p:slideViewPr>
    <p:cSldViewPr snapToGrid="0" snapToObjects="1">
      <p:cViewPr varScale="1">
        <p:scale>
          <a:sx n="100" d="100"/>
          <a:sy n="100" d="100"/>
        </p:scale>
        <p:origin x="160" y="1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4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7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noProof="0" dirty="0"/>
              <a:t>Black student tells a story.</a:t>
            </a:r>
          </a:p>
          <a:p>
            <a:r>
              <a:rPr lang="en-AU" noProof="0" dirty="0"/>
              <a:t>What message is this experience sending students?  </a:t>
            </a:r>
          </a:p>
        </p:txBody>
      </p:sp>
      <p:sp>
        <p:nvSpPr>
          <p:cNvPr id="4" name="Slide Number Placeholder 3"/>
          <p:cNvSpPr>
            <a:spLocks noGrp="1"/>
          </p:cNvSpPr>
          <p:nvPr>
            <p:ph type="sldNum" sz="quarter" idx="5"/>
          </p:nvPr>
        </p:nvSpPr>
        <p:spPr/>
        <p:txBody>
          <a:bodyPr/>
          <a:lstStyle/>
          <a:p>
            <a:fld id="{5EC7C94C-9EC6-264D-97AD-186FF7625301}" type="slidenum">
              <a:rPr lang="en-US" smtClean="0"/>
              <a:t>28</a:t>
            </a:fld>
            <a:endParaRPr lang="en-US"/>
          </a:p>
        </p:txBody>
      </p:sp>
    </p:spTree>
    <p:extLst>
      <p:ext uri="{BB962C8B-B14F-4D97-AF65-F5344CB8AC3E}">
        <p14:creationId xmlns:p14="http://schemas.microsoft.com/office/powerpoint/2010/main" val="380105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White student tells a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t>What message is this experience sending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we are not even considering those cultures in which sharing in a classroom is not a thing. </a:t>
            </a:r>
          </a:p>
        </p:txBody>
      </p:sp>
      <p:sp>
        <p:nvSpPr>
          <p:cNvPr id="4" name="Slide Number Placeholder 3"/>
          <p:cNvSpPr>
            <a:spLocks noGrp="1"/>
          </p:cNvSpPr>
          <p:nvPr>
            <p:ph type="sldNum" sz="quarter" idx="5"/>
          </p:nvPr>
        </p:nvSpPr>
        <p:spPr/>
        <p:txBody>
          <a:bodyPr/>
          <a:lstStyle/>
          <a:p>
            <a:fld id="{5EC7C94C-9EC6-264D-97AD-186FF7625301}" type="slidenum">
              <a:rPr lang="en-US" smtClean="0"/>
              <a:t>29</a:t>
            </a:fld>
            <a:endParaRPr lang="en-US"/>
          </a:p>
        </p:txBody>
      </p:sp>
    </p:spTree>
    <p:extLst>
      <p:ext uri="{BB962C8B-B14F-4D97-AF65-F5344CB8AC3E}">
        <p14:creationId xmlns:p14="http://schemas.microsoft.com/office/powerpoint/2010/main" val="299184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82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88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7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96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641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348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35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Women don’t make as dedicated professionals as men because their attention is normally divided with other responsibilities </a:t>
            </a:r>
          </a:p>
          <a:p>
            <a:r>
              <a:rPr lang="en-US" dirty="0"/>
              <a:t>The bond between a mother and a child cannot be mimic by a father </a:t>
            </a:r>
          </a:p>
          <a:p>
            <a:r>
              <a:rPr lang="en-US" dirty="0"/>
              <a:t>African Americans do not feel as much pain as others </a:t>
            </a:r>
          </a:p>
        </p:txBody>
      </p:sp>
    </p:spTree>
    <p:extLst>
      <p:ext uri="{BB962C8B-B14F-4D97-AF65-F5344CB8AC3E}">
        <p14:creationId xmlns:p14="http://schemas.microsoft.com/office/powerpoint/2010/main" val="90785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24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Politics – set of activities that are associated with making decisions in groups </a:t>
            </a:r>
          </a:p>
        </p:txBody>
      </p:sp>
    </p:spTree>
    <p:extLst>
      <p:ext uri="{BB962C8B-B14F-4D97-AF65-F5344CB8AC3E}">
        <p14:creationId xmlns:p14="http://schemas.microsoft.com/office/powerpoint/2010/main" val="29395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12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486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8096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8"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PxzSKFmSjo"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iNOtmn2UTzI"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Language ideologies and education</a:t>
            </a:r>
            <a:endParaRPr dirty="0"/>
          </a:p>
        </p:txBody>
      </p:sp>
      <p:grpSp>
        <p:nvGrpSpPr>
          <p:cNvPr id="48" name="Google Shape;48;p11"/>
          <p:cNvGrpSpPr/>
          <p:nvPr/>
        </p:nvGrpSpPr>
        <p:grpSpPr>
          <a:xfrm rot="2194107">
            <a:off x="803001" y="3184731"/>
            <a:ext cx="1014485" cy="642684"/>
            <a:chOff x="238125" y="1918825"/>
            <a:chExt cx="1042450" cy="660400"/>
          </a:xfrm>
        </p:grpSpPr>
        <p:sp>
          <p:nvSpPr>
            <p:cNvPr id="49" name="Google Shape;49;p11"/>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11"/>
          <p:cNvGrpSpPr/>
          <p:nvPr/>
        </p:nvGrpSpPr>
        <p:grpSpPr>
          <a:xfrm rot="-9269861">
            <a:off x="6165721" y="1346512"/>
            <a:ext cx="750220" cy="664172"/>
            <a:chOff x="1113100" y="2199475"/>
            <a:chExt cx="801900" cy="709925"/>
          </a:xfrm>
        </p:grpSpPr>
        <p:sp>
          <p:nvSpPr>
            <p:cNvPr id="52"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11"/>
          <p:cNvSpPr/>
          <p:nvPr/>
        </p:nvSpPr>
        <p:spPr>
          <a:xfrm>
            <a:off x="2497627" y="24970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6059300" y="2600050"/>
            <a:ext cx="2058017" cy="101596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Picture 2" descr="Philosophy in the Contemporary World: Thinking about Ideology | Blog of the  APA">
            <a:extLst>
              <a:ext uri="{FF2B5EF4-FFF2-40B4-BE49-F238E27FC236}">
                <a16:creationId xmlns:a16="http://schemas.microsoft.com/office/drawing/2014/main" id="{66AC5BF2-5B5C-0A45-985F-E707EDC69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78" y="119576"/>
            <a:ext cx="1967206" cy="1519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C037-A5AB-C641-9C47-D4CA91F50305}"/>
              </a:ext>
            </a:extLst>
          </p:cNvPr>
          <p:cNvSpPr>
            <a:spLocks noGrp="1"/>
          </p:cNvSpPr>
          <p:nvPr>
            <p:ph type="title"/>
          </p:nvPr>
        </p:nvSpPr>
        <p:spPr/>
        <p:txBody>
          <a:bodyPr>
            <a:normAutofit fontScale="90000"/>
          </a:bodyPr>
          <a:lstStyle/>
          <a:p>
            <a:r>
              <a:rPr lang="en-US" dirty="0"/>
              <a:t>What are the dominant ideologies concerning: </a:t>
            </a:r>
            <a:br>
              <a:rPr lang="en-US" dirty="0"/>
            </a:br>
            <a:endParaRPr lang="en-US" dirty="0"/>
          </a:p>
        </p:txBody>
      </p:sp>
      <p:sp>
        <p:nvSpPr>
          <p:cNvPr id="3" name="Content Placeholder 2">
            <a:extLst>
              <a:ext uri="{FF2B5EF4-FFF2-40B4-BE49-F238E27FC236}">
                <a16:creationId xmlns:a16="http://schemas.microsoft.com/office/drawing/2014/main" id="{E95BE90C-A6CA-7948-8E87-490FC4D60B8A}"/>
              </a:ext>
            </a:extLst>
          </p:cNvPr>
          <p:cNvSpPr>
            <a:spLocks noGrp="1"/>
          </p:cNvSpPr>
          <p:nvPr>
            <p:ph idx="1"/>
          </p:nvPr>
        </p:nvSpPr>
        <p:spPr>
          <a:xfrm>
            <a:off x="1088685" y="1511799"/>
            <a:ext cx="7202456" cy="3028312"/>
          </a:xfrm>
        </p:spPr>
        <p:txBody>
          <a:bodyPr>
            <a:normAutofit/>
          </a:bodyPr>
          <a:lstStyle/>
          <a:p>
            <a:pPr lvl="0"/>
            <a:r>
              <a:rPr lang="en-US" dirty="0"/>
              <a:t>Immigrants</a:t>
            </a:r>
          </a:p>
          <a:p>
            <a:pPr lvl="0"/>
            <a:r>
              <a:rPr lang="en-US" dirty="0"/>
              <a:t>Poverty</a:t>
            </a:r>
          </a:p>
          <a:p>
            <a:pPr lvl="0"/>
            <a:r>
              <a:rPr lang="en-US" dirty="0"/>
              <a:t>Intelligence </a:t>
            </a:r>
          </a:p>
          <a:p>
            <a:pPr lvl="0"/>
            <a:r>
              <a:rPr lang="en-US" dirty="0"/>
              <a:t>Family </a:t>
            </a:r>
          </a:p>
          <a:p>
            <a:pPr lvl="0"/>
            <a:r>
              <a:rPr lang="en-US" dirty="0"/>
              <a:t>Women’s roles</a:t>
            </a:r>
          </a:p>
          <a:p>
            <a:pPr lvl="0"/>
            <a:r>
              <a:rPr lang="en-US" dirty="0"/>
              <a:t>Women’s appearance </a:t>
            </a:r>
          </a:p>
          <a:p>
            <a:r>
              <a:rPr lang="en-US" dirty="0"/>
              <a:t>Men’s roles </a:t>
            </a:r>
          </a:p>
        </p:txBody>
      </p:sp>
    </p:spTree>
    <p:extLst>
      <p:ext uri="{BB962C8B-B14F-4D97-AF65-F5344CB8AC3E}">
        <p14:creationId xmlns:p14="http://schemas.microsoft.com/office/powerpoint/2010/main" val="219392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8BEB-7868-4146-977F-6C9D69CFBF22}"/>
              </a:ext>
            </a:extLst>
          </p:cNvPr>
          <p:cNvSpPr>
            <a:spLocks noGrp="1"/>
          </p:cNvSpPr>
          <p:nvPr>
            <p:ph type="title"/>
          </p:nvPr>
        </p:nvSpPr>
        <p:spPr>
          <a:xfrm>
            <a:off x="-6025" y="819807"/>
            <a:ext cx="9156000" cy="1005568"/>
          </a:xfrm>
        </p:spPr>
        <p:txBody>
          <a:bodyPr/>
          <a:lstStyle/>
          <a:p>
            <a:r>
              <a:rPr lang="en-US" dirty="0"/>
              <a:t>Why do we need to study ideologies?</a:t>
            </a:r>
          </a:p>
        </p:txBody>
      </p:sp>
      <p:sp>
        <p:nvSpPr>
          <p:cNvPr id="3" name="Content Placeholder 2">
            <a:extLst>
              <a:ext uri="{FF2B5EF4-FFF2-40B4-BE49-F238E27FC236}">
                <a16:creationId xmlns:a16="http://schemas.microsoft.com/office/drawing/2014/main" id="{0F6EC4FE-53F5-8F48-8408-9FA128BBBD92}"/>
              </a:ext>
            </a:extLst>
          </p:cNvPr>
          <p:cNvSpPr>
            <a:spLocks noGrp="1"/>
          </p:cNvSpPr>
          <p:nvPr>
            <p:ph idx="1"/>
          </p:nvPr>
        </p:nvSpPr>
        <p:spPr>
          <a:xfrm>
            <a:off x="1088685" y="1422760"/>
            <a:ext cx="7202456" cy="3117351"/>
          </a:xfrm>
        </p:spPr>
        <p:txBody>
          <a:bodyPr>
            <a:noAutofit/>
          </a:bodyPr>
          <a:lstStyle/>
          <a:p>
            <a:r>
              <a:rPr lang="en-US" sz="1650" dirty="0"/>
              <a:t>Any guesses?</a:t>
            </a:r>
          </a:p>
          <a:p>
            <a:r>
              <a:rPr lang="en-US" sz="1650" dirty="0"/>
              <a:t>Marx claimed that ideologies made the proletariat unaware of the true causes of their suffering. Can we see how?</a:t>
            </a:r>
          </a:p>
          <a:p>
            <a:r>
              <a:rPr lang="en-US" sz="1650" dirty="0"/>
              <a:t> Ideology vs. knowledge - An ideology projects wish-fulfilments where knowledge may be unavailable. Can this be harmful? </a:t>
            </a:r>
          </a:p>
          <a:p>
            <a:r>
              <a:rPr lang="en-US" sz="1650" dirty="0"/>
              <a:t>Ideologies repress humane impulses. It is the instrument whereby men repress their human responses, and shape their behavior to a political mandate. </a:t>
            </a:r>
          </a:p>
          <a:p>
            <a:r>
              <a:rPr lang="en-US" sz="1650" dirty="0"/>
              <a:t>They are based upon a false consciousness, its social relationships and economic organization. </a:t>
            </a:r>
          </a:p>
        </p:txBody>
      </p:sp>
    </p:spTree>
    <p:extLst>
      <p:ext uri="{BB962C8B-B14F-4D97-AF65-F5344CB8AC3E}">
        <p14:creationId xmlns:p14="http://schemas.microsoft.com/office/powerpoint/2010/main" val="417100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4358-36ED-B34C-AD9A-F9F90D22B9D5}"/>
              </a:ext>
            </a:extLst>
          </p:cNvPr>
          <p:cNvSpPr>
            <a:spLocks noGrp="1"/>
          </p:cNvSpPr>
          <p:nvPr>
            <p:ph type="title"/>
          </p:nvPr>
        </p:nvSpPr>
        <p:spPr>
          <a:xfrm>
            <a:off x="-6025" y="851338"/>
            <a:ext cx="9156000" cy="974037"/>
          </a:xfrm>
        </p:spPr>
        <p:txBody>
          <a:bodyPr/>
          <a:lstStyle/>
          <a:p>
            <a:r>
              <a:rPr lang="en-US" dirty="0"/>
              <a:t>currently the most widely accepted definition </a:t>
            </a:r>
          </a:p>
        </p:txBody>
      </p:sp>
      <p:sp>
        <p:nvSpPr>
          <p:cNvPr id="3" name="Content Placeholder 2">
            <a:extLst>
              <a:ext uri="{FF2B5EF4-FFF2-40B4-BE49-F238E27FC236}">
                <a16:creationId xmlns:a16="http://schemas.microsoft.com/office/drawing/2014/main" id="{7CCA8370-D0D8-E341-B54D-BCC8F0B77424}"/>
              </a:ext>
            </a:extLst>
          </p:cNvPr>
          <p:cNvSpPr>
            <a:spLocks noGrp="1"/>
          </p:cNvSpPr>
          <p:nvPr>
            <p:ph idx="1"/>
          </p:nvPr>
        </p:nvSpPr>
        <p:spPr>
          <a:xfrm>
            <a:off x="1088685" y="1511799"/>
            <a:ext cx="7202456" cy="3028312"/>
          </a:xfrm>
        </p:spPr>
        <p:txBody>
          <a:bodyPr>
            <a:normAutofit/>
          </a:bodyPr>
          <a:lstStyle/>
          <a:p>
            <a:pPr marL="0" indent="0">
              <a:buNone/>
            </a:pPr>
            <a:r>
              <a:rPr lang="en-US" sz="2250" dirty="0"/>
              <a:t>“Ideology could be defined as a set of socially shared beliefs culturally transmitted by natural processes of socialization. As such, ideology is an interpretation of oneself and one’s social environment.” “It orders the lives of individuals with a set of beliefs offering a lifestyle choice that also controls social behavior.” </a:t>
            </a:r>
          </a:p>
          <a:p>
            <a:pPr marL="0" indent="0">
              <a:buNone/>
            </a:pPr>
            <a:r>
              <a:rPr lang="en-US" dirty="0"/>
              <a:t>Warren Frederick Morris 2010</a:t>
            </a:r>
            <a:r>
              <a:rPr lang="en-US" sz="2400" dirty="0"/>
              <a:t> </a:t>
            </a:r>
            <a:endParaRPr lang="en-US" sz="2250" dirty="0"/>
          </a:p>
        </p:txBody>
      </p:sp>
    </p:spTree>
    <p:extLst>
      <p:ext uri="{BB962C8B-B14F-4D97-AF65-F5344CB8AC3E}">
        <p14:creationId xmlns:p14="http://schemas.microsoft.com/office/powerpoint/2010/main" val="396181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4358-36ED-B34C-AD9A-F9F90D22B9D5}"/>
              </a:ext>
            </a:extLst>
          </p:cNvPr>
          <p:cNvSpPr>
            <a:spLocks noGrp="1"/>
          </p:cNvSpPr>
          <p:nvPr>
            <p:ph type="title"/>
          </p:nvPr>
        </p:nvSpPr>
        <p:spPr>
          <a:xfrm>
            <a:off x="-6025" y="840828"/>
            <a:ext cx="9156000" cy="984547"/>
          </a:xfrm>
        </p:spPr>
        <p:txBody>
          <a:bodyPr/>
          <a:lstStyle/>
          <a:p>
            <a:r>
              <a:rPr lang="en-US" dirty="0"/>
              <a:t>currently the most widely accepted definition </a:t>
            </a:r>
          </a:p>
        </p:txBody>
      </p:sp>
      <p:sp>
        <p:nvSpPr>
          <p:cNvPr id="3" name="Content Placeholder 2">
            <a:extLst>
              <a:ext uri="{FF2B5EF4-FFF2-40B4-BE49-F238E27FC236}">
                <a16:creationId xmlns:a16="http://schemas.microsoft.com/office/drawing/2014/main" id="{7CCA8370-D0D8-E341-B54D-BCC8F0B77424}"/>
              </a:ext>
            </a:extLst>
          </p:cNvPr>
          <p:cNvSpPr>
            <a:spLocks noGrp="1"/>
          </p:cNvSpPr>
          <p:nvPr>
            <p:ph idx="1"/>
          </p:nvPr>
        </p:nvSpPr>
        <p:spPr/>
        <p:txBody>
          <a:bodyPr>
            <a:normAutofit/>
          </a:bodyPr>
          <a:lstStyle/>
          <a:p>
            <a:pPr marL="0" indent="0">
              <a:buNone/>
            </a:pPr>
            <a:r>
              <a:rPr lang="en-US" sz="2250" dirty="0"/>
              <a:t>“Ideology operates in a manner similar to psychological repression. Conflicting interests are concealed, displaced and distorted with substitute ideas: namely, ideological beliefs. Their effect is to disguise social conflict, thereby preventing its conscious expression.” </a:t>
            </a:r>
          </a:p>
          <a:p>
            <a:pPr marL="0" indent="0">
              <a:buNone/>
            </a:pPr>
            <a:r>
              <a:rPr lang="en-US" dirty="0"/>
              <a:t>Warren Frederick Morris 2010</a:t>
            </a:r>
            <a:r>
              <a:rPr lang="en-US" sz="2400" dirty="0"/>
              <a:t> </a:t>
            </a:r>
            <a:endParaRPr lang="en-US" sz="2250" dirty="0"/>
          </a:p>
        </p:txBody>
      </p:sp>
    </p:spTree>
    <p:extLst>
      <p:ext uri="{BB962C8B-B14F-4D97-AF65-F5344CB8AC3E}">
        <p14:creationId xmlns:p14="http://schemas.microsoft.com/office/powerpoint/2010/main" val="169513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2.</a:t>
            </a:r>
            <a:endParaRPr sz="6000" dirty="0"/>
          </a:p>
          <a:p>
            <a:pPr marL="0" lvl="0" indent="0" algn="ctr" rtl="0">
              <a:spcBef>
                <a:spcPts val="0"/>
              </a:spcBef>
              <a:spcAft>
                <a:spcPts val="0"/>
              </a:spcAft>
              <a:buNone/>
            </a:pPr>
            <a:endParaRPr dirty="0"/>
          </a:p>
          <a:p>
            <a:pPr marL="0" lvl="0" indent="0" algn="ctr" rtl="0">
              <a:spcBef>
                <a:spcPts val="0"/>
              </a:spcBef>
              <a:spcAft>
                <a:spcPts val="0"/>
              </a:spcAft>
              <a:buNone/>
            </a:pPr>
            <a:r>
              <a:rPr lang="en" dirty="0"/>
              <a:t>Language ideologies</a:t>
            </a:r>
            <a:endParaRPr dirty="0"/>
          </a:p>
        </p:txBody>
      </p:sp>
      <p:sp>
        <p:nvSpPr>
          <p:cNvPr id="82" name="Google Shape;82;p14"/>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323749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Language Ideologies</a:t>
            </a:r>
            <a:endParaRPr dirty="0"/>
          </a:p>
        </p:txBody>
      </p:sp>
      <p:sp>
        <p:nvSpPr>
          <p:cNvPr id="96" name="Google Shape;96;p16"/>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p>
            <a:r>
              <a:rPr lang="en-US" dirty="0">
                <a:hlinkClick r:id="rId3"/>
              </a:rPr>
              <a:t>https://www.youtube.com/watch?v=wPxzSKFmSjo</a:t>
            </a:r>
            <a:r>
              <a:rPr lang="en-US" dirty="0"/>
              <a:t> (only Language ideologies #1)</a:t>
            </a:r>
          </a:p>
          <a:p>
            <a:r>
              <a:rPr lang="en-US" dirty="0"/>
              <a:t>Note: A </a:t>
            </a:r>
            <a:r>
              <a:rPr lang="en-US" dirty="0" err="1"/>
              <a:t>Yalie</a:t>
            </a:r>
            <a:r>
              <a:rPr lang="en-US" dirty="0"/>
              <a:t> is a student at Yale University </a:t>
            </a:r>
          </a:p>
          <a:p>
            <a:r>
              <a:rPr lang="en-US" dirty="0"/>
              <a:t>The woman in the video describes one linguistic practice that is stigmatized in the US. What about in Brazil? Is there a stigmatized linguistic practice? In positive case, only one or more than one? What are the ideologies concerning this/these practice(s)? </a:t>
            </a:r>
          </a:p>
          <a:p>
            <a:pPr marL="0" indent="0">
              <a:buNone/>
            </a:pPr>
            <a:endParaRPr lang="en-US" dirty="0"/>
          </a:p>
          <a:p>
            <a:pPr marL="101600" lvl="0" indent="0" algn="l" rtl="0">
              <a:spcBef>
                <a:spcPts val="600"/>
              </a:spcBef>
              <a:spcAft>
                <a:spcPts val="0"/>
              </a:spcAft>
              <a:buSzPts val="2000"/>
              <a:buNone/>
            </a:pPr>
            <a:endParaRPr dirty="0"/>
          </a:p>
        </p:txBody>
      </p:sp>
      <p:sp>
        <p:nvSpPr>
          <p:cNvPr id="97" name="Google Shape;97;p16"/>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4363252" y="476438"/>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anim calcmode="lin" valueType="num">
                                      <p:cBhvr additive="base">
                                        <p:cTn id="7" dur="500" fill="hold"/>
                                        <p:tgtEl>
                                          <p:spTgt spid="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
                                            <p:txEl>
                                              <p:pRg st="2" end="2"/>
                                            </p:txEl>
                                          </p:spTgt>
                                        </p:tgtEl>
                                        <p:attrNameLst>
                                          <p:attrName>style.visibility</p:attrName>
                                        </p:attrNameLst>
                                      </p:cBhvr>
                                      <p:to>
                                        <p:strVal val="visible"/>
                                      </p:to>
                                    </p:set>
                                    <p:anim calcmode="lin" valueType="num">
                                      <p:cBhvr additive="base">
                                        <p:cTn id="13" dur="500" fill="hold"/>
                                        <p:tgtEl>
                                          <p:spTgt spid="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125E-B39A-7941-A24D-62C44C6DEA03}"/>
              </a:ext>
            </a:extLst>
          </p:cNvPr>
          <p:cNvSpPr>
            <a:spLocks noGrp="1"/>
          </p:cNvSpPr>
          <p:nvPr>
            <p:ph type="title"/>
          </p:nvPr>
        </p:nvSpPr>
        <p:spPr/>
        <p:txBody>
          <a:bodyPr/>
          <a:lstStyle/>
          <a:p>
            <a:r>
              <a:rPr lang="en-US" dirty="0"/>
              <a:t>Must consider when studying language ideologies: Language or </a:t>
            </a:r>
            <a:r>
              <a:rPr lang="en-US" dirty="0" err="1"/>
              <a:t>languaging</a:t>
            </a:r>
            <a:r>
              <a:rPr lang="en-US" dirty="0"/>
              <a:t>? </a:t>
            </a:r>
          </a:p>
        </p:txBody>
      </p:sp>
      <p:sp>
        <p:nvSpPr>
          <p:cNvPr id="3" name="Content Placeholder 2">
            <a:extLst>
              <a:ext uri="{FF2B5EF4-FFF2-40B4-BE49-F238E27FC236}">
                <a16:creationId xmlns:a16="http://schemas.microsoft.com/office/drawing/2014/main" id="{E865DA5D-3554-C440-921A-7CFF02D2A683}"/>
              </a:ext>
            </a:extLst>
          </p:cNvPr>
          <p:cNvSpPr>
            <a:spLocks noGrp="1"/>
          </p:cNvSpPr>
          <p:nvPr>
            <p:ph sz="quarter" idx="13"/>
          </p:nvPr>
        </p:nvSpPr>
        <p:spPr/>
        <p:txBody>
          <a:bodyPr>
            <a:normAutofit fontScale="92500" lnSpcReduction="10000"/>
          </a:bodyPr>
          <a:lstStyle/>
          <a:p>
            <a:r>
              <a:rPr lang="en-US" dirty="0"/>
              <a:t>What is a language?</a:t>
            </a:r>
          </a:p>
          <a:p>
            <a:r>
              <a:rPr lang="en-US" dirty="0"/>
              <a:t>Can languages be distinguished and named? </a:t>
            </a:r>
          </a:p>
          <a:p>
            <a:r>
              <a:rPr lang="en-US" dirty="0"/>
              <a:t>Should we count abstract languages as discrete objects?</a:t>
            </a:r>
          </a:p>
          <a:p>
            <a:r>
              <a:rPr lang="en-US" dirty="0"/>
              <a:t>Should we enumerative strategy</a:t>
            </a:r>
          </a:p>
          <a:p>
            <a:pPr marL="0" indent="0">
              <a:buNone/>
            </a:pPr>
            <a:endParaRPr lang="en-US" dirty="0"/>
          </a:p>
          <a:p>
            <a:pPr marL="0" indent="0">
              <a:buNone/>
            </a:pPr>
            <a:endParaRPr lang="en-US" dirty="0"/>
          </a:p>
          <a:p>
            <a:pPr marL="0" indent="0">
              <a:buNone/>
            </a:pPr>
            <a:r>
              <a:rPr lang="en-US" dirty="0"/>
              <a:t>Makoni &amp; Pennycook (2006) </a:t>
            </a:r>
          </a:p>
        </p:txBody>
      </p:sp>
    </p:spTree>
    <p:extLst>
      <p:ext uri="{BB962C8B-B14F-4D97-AF65-F5344CB8AC3E}">
        <p14:creationId xmlns:p14="http://schemas.microsoft.com/office/powerpoint/2010/main" val="9042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125E-B39A-7941-A24D-62C44C6DEA03}"/>
              </a:ext>
            </a:extLst>
          </p:cNvPr>
          <p:cNvSpPr>
            <a:spLocks noGrp="1"/>
          </p:cNvSpPr>
          <p:nvPr>
            <p:ph type="title"/>
          </p:nvPr>
        </p:nvSpPr>
        <p:spPr/>
        <p:txBody>
          <a:bodyPr/>
          <a:lstStyle/>
          <a:p>
            <a:r>
              <a:rPr lang="en-US" dirty="0"/>
              <a:t>Language or </a:t>
            </a:r>
            <a:r>
              <a:rPr lang="en-US" dirty="0" err="1"/>
              <a:t>languaging</a:t>
            </a:r>
            <a:r>
              <a:rPr lang="en-US" dirty="0"/>
              <a:t>? </a:t>
            </a:r>
          </a:p>
        </p:txBody>
      </p:sp>
      <p:sp>
        <p:nvSpPr>
          <p:cNvPr id="3" name="Content Placeholder 2">
            <a:extLst>
              <a:ext uri="{FF2B5EF4-FFF2-40B4-BE49-F238E27FC236}">
                <a16:creationId xmlns:a16="http://schemas.microsoft.com/office/drawing/2014/main" id="{E865DA5D-3554-C440-921A-7CFF02D2A683}"/>
              </a:ext>
            </a:extLst>
          </p:cNvPr>
          <p:cNvSpPr>
            <a:spLocks noGrp="1"/>
          </p:cNvSpPr>
          <p:nvPr>
            <p:ph sz="quarter" idx="13"/>
          </p:nvPr>
        </p:nvSpPr>
        <p:spPr/>
        <p:txBody>
          <a:bodyPr>
            <a:normAutofit fontScale="92500" lnSpcReduction="10000"/>
          </a:bodyPr>
          <a:lstStyle/>
          <a:p>
            <a:r>
              <a:rPr lang="en-US" dirty="0"/>
              <a:t>A major aspect of the British colonial project in India was to turn Indian languages, culture and knowledge into objects of European knowledge to invent an India not in Britain’s image, but in Britain’s ideal of what India should look like</a:t>
            </a:r>
          </a:p>
          <a:p>
            <a:r>
              <a:rPr lang="en-US" dirty="0"/>
              <a:t>In colonized societies, the colonizers projected “indigenous languages” onto putative (assumed) speakers. These “languages” were often experienced as mixtures of local and foreign discourses </a:t>
            </a:r>
          </a:p>
          <a:p>
            <a:pPr marL="0" indent="0">
              <a:buNone/>
            </a:pPr>
            <a:r>
              <a:rPr lang="en-US" dirty="0"/>
              <a:t>Makoni &amp; Pennycook (2006) </a:t>
            </a:r>
          </a:p>
        </p:txBody>
      </p:sp>
    </p:spTree>
    <p:extLst>
      <p:ext uri="{BB962C8B-B14F-4D97-AF65-F5344CB8AC3E}">
        <p14:creationId xmlns:p14="http://schemas.microsoft.com/office/powerpoint/2010/main" val="387952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125E-B39A-7941-A24D-62C44C6DEA03}"/>
              </a:ext>
            </a:extLst>
          </p:cNvPr>
          <p:cNvSpPr>
            <a:spLocks noGrp="1"/>
          </p:cNvSpPr>
          <p:nvPr>
            <p:ph type="title"/>
          </p:nvPr>
        </p:nvSpPr>
        <p:spPr/>
        <p:txBody>
          <a:bodyPr/>
          <a:lstStyle/>
          <a:p>
            <a:r>
              <a:rPr lang="en-US" dirty="0"/>
              <a:t>Language or </a:t>
            </a:r>
            <a:r>
              <a:rPr lang="en-US" dirty="0" err="1"/>
              <a:t>languaging</a:t>
            </a:r>
            <a:r>
              <a:rPr lang="en-US" dirty="0"/>
              <a:t>? </a:t>
            </a:r>
          </a:p>
        </p:txBody>
      </p:sp>
      <p:sp>
        <p:nvSpPr>
          <p:cNvPr id="3" name="Content Placeholder 2">
            <a:extLst>
              <a:ext uri="{FF2B5EF4-FFF2-40B4-BE49-F238E27FC236}">
                <a16:creationId xmlns:a16="http://schemas.microsoft.com/office/drawing/2014/main" id="{E865DA5D-3554-C440-921A-7CFF02D2A683}"/>
              </a:ext>
            </a:extLst>
          </p:cNvPr>
          <p:cNvSpPr>
            <a:spLocks noGrp="1"/>
          </p:cNvSpPr>
          <p:nvPr>
            <p:ph sz="quarter" idx="13"/>
          </p:nvPr>
        </p:nvSpPr>
        <p:spPr/>
        <p:txBody>
          <a:bodyPr>
            <a:normAutofit fontScale="92500" lnSpcReduction="20000"/>
          </a:bodyPr>
          <a:lstStyle/>
          <a:p>
            <a:r>
              <a:rPr lang="en-US" dirty="0"/>
              <a:t>The construction of language in such cases might have inhibited rather than facilitated literacy. When the constructed languages were introduced into local communities, they had the effects of creating, and at times accentuating, social differences. Since the constructed languages could be acquired only through formal education, frequently coupled with Christianity, those who had acquired them tended to have a higher social status than those who were not exposed to them.</a:t>
            </a:r>
          </a:p>
          <a:p>
            <a:pPr marL="0" indent="0">
              <a:buNone/>
            </a:pPr>
            <a:r>
              <a:rPr lang="en-US" dirty="0"/>
              <a:t>Makoni &amp; Pennycook (2006) </a:t>
            </a:r>
          </a:p>
        </p:txBody>
      </p:sp>
    </p:spTree>
    <p:extLst>
      <p:ext uri="{BB962C8B-B14F-4D97-AF65-F5344CB8AC3E}">
        <p14:creationId xmlns:p14="http://schemas.microsoft.com/office/powerpoint/2010/main" val="27815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125E-B39A-7941-A24D-62C44C6DEA03}"/>
              </a:ext>
            </a:extLst>
          </p:cNvPr>
          <p:cNvSpPr>
            <a:spLocks noGrp="1"/>
          </p:cNvSpPr>
          <p:nvPr>
            <p:ph type="title"/>
          </p:nvPr>
        </p:nvSpPr>
        <p:spPr/>
        <p:txBody>
          <a:bodyPr/>
          <a:lstStyle/>
          <a:p>
            <a:r>
              <a:rPr lang="en-US" dirty="0"/>
              <a:t>Language or </a:t>
            </a:r>
            <a:r>
              <a:rPr lang="en-US" dirty="0" err="1"/>
              <a:t>languaging</a:t>
            </a:r>
            <a:r>
              <a:rPr lang="en-US" dirty="0"/>
              <a:t>? </a:t>
            </a:r>
          </a:p>
        </p:txBody>
      </p:sp>
      <p:sp>
        <p:nvSpPr>
          <p:cNvPr id="3" name="Content Placeholder 2">
            <a:extLst>
              <a:ext uri="{FF2B5EF4-FFF2-40B4-BE49-F238E27FC236}">
                <a16:creationId xmlns:a16="http://schemas.microsoft.com/office/drawing/2014/main" id="{E865DA5D-3554-C440-921A-7CFF02D2A683}"/>
              </a:ext>
            </a:extLst>
          </p:cNvPr>
          <p:cNvSpPr>
            <a:spLocks noGrp="1"/>
          </p:cNvSpPr>
          <p:nvPr>
            <p:ph sz="quarter" idx="13"/>
          </p:nvPr>
        </p:nvSpPr>
        <p:spPr/>
        <p:txBody>
          <a:bodyPr>
            <a:normAutofit lnSpcReduction="10000"/>
          </a:bodyPr>
          <a:lstStyle/>
          <a:p>
            <a:r>
              <a:rPr lang="en-US" dirty="0"/>
              <a:t>Linguists create the objects of their analysis through the nature and type of </a:t>
            </a:r>
            <a:r>
              <a:rPr lang="en-US" dirty="0" err="1"/>
              <a:t>metadiscursive</a:t>
            </a:r>
            <a:r>
              <a:rPr lang="en-US" dirty="0"/>
              <a:t> regimes that deploy in the analysis.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Makoni &amp; Pennycook (2006) </a:t>
            </a:r>
          </a:p>
        </p:txBody>
      </p:sp>
    </p:spTree>
    <p:extLst>
      <p:ext uri="{BB962C8B-B14F-4D97-AF65-F5344CB8AC3E}">
        <p14:creationId xmlns:p14="http://schemas.microsoft.com/office/powerpoint/2010/main" val="44333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Today’s agenda (negotiable)</a:t>
            </a:r>
            <a:endParaRPr dirty="0"/>
          </a:p>
        </p:txBody>
      </p:sp>
      <p:sp>
        <p:nvSpPr>
          <p:cNvPr id="62" name="Google Shape;62;p12"/>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a:off x="4345990" y="5203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txBox="1"/>
          <p:nvPr/>
        </p:nvSpPr>
        <p:spPr>
          <a:xfrm>
            <a:off x="835274" y="1730550"/>
            <a:ext cx="7473299" cy="2207100"/>
          </a:xfrm>
          <a:prstGeom prst="rect">
            <a:avLst/>
          </a:prstGeom>
          <a:noFill/>
          <a:ln>
            <a:noFill/>
          </a:ln>
        </p:spPr>
        <p:txBody>
          <a:bodyPr spcFirstLastPara="1" wrap="square" lIns="91425" tIns="91425" rIns="91425" bIns="91425" anchor="t" anchorCtr="0">
            <a:noAutofit/>
          </a:bodyPr>
          <a:lstStyle/>
          <a:p>
            <a:pPr marL="457200" lvl="0" indent="-355600">
              <a:spcBef>
                <a:spcPts val="600"/>
              </a:spcBef>
              <a:buClr>
                <a:srgbClr val="FFFFFF"/>
              </a:buClr>
              <a:buSzPts val="2000"/>
              <a:buFont typeface="Sniglet"/>
              <a:buChar char="✘"/>
            </a:pPr>
            <a:r>
              <a:rPr lang="en" sz="1800" dirty="0">
                <a:solidFill>
                  <a:srgbClr val="FFFFFF"/>
                </a:solidFill>
                <a:latin typeface="Sniglet"/>
                <a:ea typeface="Sniglet"/>
                <a:cs typeface="Sniglet"/>
                <a:sym typeface="Sniglet"/>
              </a:rPr>
              <a:t>Ideologies in general </a:t>
            </a:r>
          </a:p>
          <a:p>
            <a:pPr marL="457200" lvl="0" indent="-355600">
              <a:spcBef>
                <a:spcPts val="600"/>
              </a:spcBef>
              <a:buClr>
                <a:srgbClr val="FFFFFF"/>
              </a:buClr>
              <a:buSzPts val="2000"/>
              <a:buFont typeface="Sniglet"/>
              <a:buChar char="✘"/>
            </a:pPr>
            <a:r>
              <a:rPr lang="en" sz="1800" dirty="0">
                <a:solidFill>
                  <a:srgbClr val="FFFFFF"/>
                </a:solidFill>
                <a:latin typeface="Sniglet"/>
                <a:ea typeface="Sniglet"/>
                <a:cs typeface="Sniglet"/>
                <a:sym typeface="Sniglet"/>
              </a:rPr>
              <a:t>Language ideologies </a:t>
            </a:r>
          </a:p>
          <a:p>
            <a:pPr marL="457200" lvl="0" indent="-355600">
              <a:spcBef>
                <a:spcPts val="600"/>
              </a:spcBef>
              <a:buClr>
                <a:srgbClr val="FFFFFF"/>
              </a:buClr>
              <a:buSzPts val="2000"/>
              <a:buFont typeface="Sniglet"/>
              <a:buChar char="✘"/>
            </a:pPr>
            <a:r>
              <a:rPr lang="en-US" sz="1800" dirty="0">
                <a:solidFill>
                  <a:srgbClr val="FFFFFF"/>
                </a:solidFill>
                <a:latin typeface="Sniglet"/>
                <a:ea typeface="Sniglet"/>
                <a:cs typeface="Sniglet"/>
                <a:sym typeface="Sniglet"/>
              </a:rPr>
              <a:t>Language ideologies and pedagogy </a:t>
            </a:r>
            <a:endParaRPr sz="1800" dirty="0">
              <a:solidFill>
                <a:srgbClr val="FFFFFF"/>
              </a:solidFill>
              <a:latin typeface="Sniglet"/>
              <a:ea typeface="Sniglet"/>
              <a:cs typeface="Sniglet"/>
              <a:sym typeface="Sniglet"/>
            </a:endParaRPr>
          </a:p>
          <a:p>
            <a:pPr marL="0" lvl="0" indent="0" algn="l" rtl="0">
              <a:spcBef>
                <a:spcPts val="600"/>
              </a:spcBef>
              <a:spcAft>
                <a:spcPts val="0"/>
              </a:spcAft>
              <a:buNone/>
            </a:pPr>
            <a:endParaRPr sz="1800" dirty="0">
              <a:solidFill>
                <a:srgbClr val="FFFFFF"/>
              </a:solidFill>
              <a:latin typeface="Sniglet"/>
              <a:ea typeface="Sniglet"/>
              <a:cs typeface="Sniglet"/>
              <a:sym typeface="Sniglet"/>
            </a:endParaRPr>
          </a:p>
        </p:txBody>
      </p:sp>
      <p:sp>
        <p:nvSpPr>
          <p:cNvPr id="66" name="Google Shape;66;p12"/>
          <p:cNvSpPr txBox="1"/>
          <p:nvPr/>
        </p:nvSpPr>
        <p:spPr>
          <a:xfrm>
            <a:off x="835275" y="3829725"/>
            <a:ext cx="7473300" cy="826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rgbClr val="C9DAF8"/>
              </a:solidFill>
              <a:latin typeface="Sniglet"/>
              <a:ea typeface="Sniglet"/>
              <a:cs typeface="Sniglet"/>
              <a:sym typeface="Sniglet"/>
            </a:endParaRPr>
          </a:p>
          <a:p>
            <a:pPr marL="0" lvl="0" indent="0" algn="l" rtl="0">
              <a:spcBef>
                <a:spcPts val="1000"/>
              </a:spcBef>
              <a:spcAft>
                <a:spcPts val="1000"/>
              </a:spcAft>
              <a:buNone/>
            </a:pPr>
            <a:endParaRPr sz="1200" dirty="0">
              <a:solidFill>
                <a:srgbClr val="C9DAF8"/>
              </a:solidFill>
              <a:latin typeface="Sniglet"/>
              <a:ea typeface="Sniglet"/>
              <a:cs typeface="Sniglet"/>
              <a:sym typeface="Sniglet"/>
            </a:endParaRPr>
          </a:p>
        </p:txBody>
      </p:sp>
      <p:sp>
        <p:nvSpPr>
          <p:cNvPr id="67" name="Google Shape;67;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C5F6-0B11-F848-8B12-4195E8DAF5B0}"/>
              </a:ext>
            </a:extLst>
          </p:cNvPr>
          <p:cNvSpPr>
            <a:spLocks noGrp="1"/>
          </p:cNvSpPr>
          <p:nvPr>
            <p:ph type="title"/>
          </p:nvPr>
        </p:nvSpPr>
        <p:spPr/>
        <p:txBody>
          <a:bodyPr/>
          <a:lstStyle/>
          <a:p>
            <a:r>
              <a:rPr lang="en-US" dirty="0"/>
              <a:t>Language ideologies</a:t>
            </a:r>
          </a:p>
        </p:txBody>
      </p:sp>
      <p:sp>
        <p:nvSpPr>
          <p:cNvPr id="3" name="Content Placeholder 2">
            <a:extLst>
              <a:ext uri="{FF2B5EF4-FFF2-40B4-BE49-F238E27FC236}">
                <a16:creationId xmlns:a16="http://schemas.microsoft.com/office/drawing/2014/main" id="{19B277E2-4296-6043-A02E-0105AF37F131}"/>
              </a:ext>
            </a:extLst>
          </p:cNvPr>
          <p:cNvSpPr>
            <a:spLocks noGrp="1"/>
          </p:cNvSpPr>
          <p:nvPr>
            <p:ph sz="quarter" idx="13"/>
          </p:nvPr>
        </p:nvSpPr>
        <p:spPr/>
        <p:txBody>
          <a:bodyPr/>
          <a:lstStyle/>
          <a:p>
            <a:r>
              <a:rPr lang="en-US" dirty="0"/>
              <a:t>Based on what we learned about ideologies and on your knowledge about language structure and use, how would you define language ideologies?</a:t>
            </a:r>
          </a:p>
        </p:txBody>
      </p:sp>
    </p:spTree>
    <p:extLst>
      <p:ext uri="{BB962C8B-B14F-4D97-AF65-F5344CB8AC3E}">
        <p14:creationId xmlns:p14="http://schemas.microsoft.com/office/powerpoint/2010/main" val="399730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C5F6-0B11-F848-8B12-4195E8DAF5B0}"/>
              </a:ext>
            </a:extLst>
          </p:cNvPr>
          <p:cNvSpPr>
            <a:spLocks noGrp="1"/>
          </p:cNvSpPr>
          <p:nvPr>
            <p:ph type="title"/>
          </p:nvPr>
        </p:nvSpPr>
        <p:spPr/>
        <p:txBody>
          <a:bodyPr/>
          <a:lstStyle/>
          <a:p>
            <a:r>
              <a:rPr lang="en-US" dirty="0"/>
              <a:t>Language ideologies</a:t>
            </a:r>
          </a:p>
        </p:txBody>
      </p:sp>
      <p:sp>
        <p:nvSpPr>
          <p:cNvPr id="3" name="Content Placeholder 2">
            <a:extLst>
              <a:ext uri="{FF2B5EF4-FFF2-40B4-BE49-F238E27FC236}">
                <a16:creationId xmlns:a16="http://schemas.microsoft.com/office/drawing/2014/main" id="{19B277E2-4296-6043-A02E-0105AF37F131}"/>
              </a:ext>
            </a:extLst>
          </p:cNvPr>
          <p:cNvSpPr>
            <a:spLocks noGrp="1"/>
          </p:cNvSpPr>
          <p:nvPr>
            <p:ph sz="quarter" idx="13"/>
          </p:nvPr>
        </p:nvSpPr>
        <p:spPr/>
        <p:txBody>
          <a:bodyPr/>
          <a:lstStyle/>
          <a:p>
            <a:r>
              <a:rPr lang="en-US" dirty="0"/>
              <a:t>Language ideology studies: aim to understand how language may be understood differently in different contexts</a:t>
            </a:r>
          </a:p>
          <a:p>
            <a:r>
              <a:rPr lang="en-US" dirty="0"/>
              <a:t>Language ideologies = regimes (rules) of language </a:t>
            </a:r>
          </a:p>
          <a:p>
            <a:r>
              <a:rPr lang="en-US" dirty="0"/>
              <a:t>There are no grounds to postulate the existence of languages as separate entities </a:t>
            </a:r>
          </a:p>
          <a:p>
            <a:endParaRPr lang="en-US" dirty="0"/>
          </a:p>
          <a:p>
            <a:pPr marL="0" indent="0">
              <a:buNone/>
            </a:pPr>
            <a:r>
              <a:rPr lang="en-US" dirty="0"/>
              <a:t>Makoni &amp; Pennycook (2006) </a:t>
            </a:r>
          </a:p>
          <a:p>
            <a:pPr marL="0" indent="0">
              <a:buNone/>
            </a:pPr>
            <a:endParaRPr lang="en-US" dirty="0"/>
          </a:p>
        </p:txBody>
      </p:sp>
    </p:spTree>
    <p:extLst>
      <p:ext uri="{BB962C8B-B14F-4D97-AF65-F5344CB8AC3E}">
        <p14:creationId xmlns:p14="http://schemas.microsoft.com/office/powerpoint/2010/main" val="131992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C5F6-0B11-F848-8B12-4195E8DAF5B0}"/>
              </a:ext>
            </a:extLst>
          </p:cNvPr>
          <p:cNvSpPr>
            <a:spLocks noGrp="1"/>
          </p:cNvSpPr>
          <p:nvPr>
            <p:ph type="title"/>
          </p:nvPr>
        </p:nvSpPr>
        <p:spPr/>
        <p:txBody>
          <a:bodyPr/>
          <a:lstStyle/>
          <a:p>
            <a:r>
              <a:rPr lang="en-US" dirty="0"/>
              <a:t>Language ideologies</a:t>
            </a:r>
          </a:p>
        </p:txBody>
      </p:sp>
      <p:sp>
        <p:nvSpPr>
          <p:cNvPr id="3" name="Content Placeholder 2">
            <a:extLst>
              <a:ext uri="{FF2B5EF4-FFF2-40B4-BE49-F238E27FC236}">
                <a16:creationId xmlns:a16="http://schemas.microsoft.com/office/drawing/2014/main" id="{19B277E2-4296-6043-A02E-0105AF37F131}"/>
              </a:ext>
            </a:extLst>
          </p:cNvPr>
          <p:cNvSpPr>
            <a:spLocks noGrp="1"/>
          </p:cNvSpPr>
          <p:nvPr>
            <p:ph sz="quarter" idx="13"/>
          </p:nvPr>
        </p:nvSpPr>
        <p:spPr/>
        <p:txBody>
          <a:bodyPr/>
          <a:lstStyle/>
          <a:p>
            <a:r>
              <a:rPr lang="en-US" dirty="0"/>
              <a:t>Unless we actively engage with the history of invention of languages, with the process by which these inventions are maintained, with the political imperative to work towards their </a:t>
            </a:r>
            <a:r>
              <a:rPr lang="en-US" dirty="0" err="1"/>
              <a:t>disinvention</a:t>
            </a:r>
            <a:r>
              <a:rPr lang="en-US" dirty="0"/>
              <a:t> and with the reformulation of basic concepts in linguistics and applied linguistics, we will continue to do damage to speech communities and deny those people education al opportunities.</a:t>
            </a:r>
          </a:p>
          <a:p>
            <a:endParaRPr lang="en-US" dirty="0"/>
          </a:p>
          <a:p>
            <a:pPr marL="0" indent="0">
              <a:buNone/>
            </a:pPr>
            <a:r>
              <a:rPr lang="en-US" dirty="0"/>
              <a:t>Makoni &amp; Pennycook (2006) </a:t>
            </a:r>
          </a:p>
          <a:p>
            <a:pPr marL="0" indent="0">
              <a:buNone/>
            </a:pPr>
            <a:endParaRPr lang="en-US" dirty="0"/>
          </a:p>
        </p:txBody>
      </p:sp>
    </p:spTree>
    <p:extLst>
      <p:ext uri="{BB962C8B-B14F-4D97-AF65-F5344CB8AC3E}">
        <p14:creationId xmlns:p14="http://schemas.microsoft.com/office/powerpoint/2010/main" val="140450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C5F6-0B11-F848-8B12-4195E8DAF5B0}"/>
              </a:ext>
            </a:extLst>
          </p:cNvPr>
          <p:cNvSpPr>
            <a:spLocks noGrp="1"/>
          </p:cNvSpPr>
          <p:nvPr>
            <p:ph type="title"/>
          </p:nvPr>
        </p:nvSpPr>
        <p:spPr/>
        <p:txBody>
          <a:bodyPr/>
          <a:lstStyle/>
          <a:p>
            <a:r>
              <a:rPr lang="en-US" dirty="0"/>
              <a:t>Language ideologies</a:t>
            </a:r>
          </a:p>
        </p:txBody>
      </p:sp>
      <p:sp>
        <p:nvSpPr>
          <p:cNvPr id="3" name="Content Placeholder 2">
            <a:extLst>
              <a:ext uri="{FF2B5EF4-FFF2-40B4-BE49-F238E27FC236}">
                <a16:creationId xmlns:a16="http://schemas.microsoft.com/office/drawing/2014/main" id="{19B277E2-4296-6043-A02E-0105AF37F131}"/>
              </a:ext>
            </a:extLst>
          </p:cNvPr>
          <p:cNvSpPr>
            <a:spLocks noGrp="1"/>
          </p:cNvSpPr>
          <p:nvPr>
            <p:ph sz="quarter" idx="13"/>
          </p:nvPr>
        </p:nvSpPr>
        <p:spPr/>
        <p:txBody>
          <a:bodyPr/>
          <a:lstStyle/>
          <a:p>
            <a:r>
              <a:rPr lang="en-US" dirty="0"/>
              <a:t>What would language education look like if we no longer posited the artificial existence of separate languages? </a:t>
            </a:r>
          </a:p>
          <a:p>
            <a:pPr marL="0" indent="0">
              <a:buNone/>
            </a:pPr>
            <a:endParaRPr lang="en-US" dirty="0"/>
          </a:p>
        </p:txBody>
      </p:sp>
    </p:spTree>
    <p:extLst>
      <p:ext uri="{BB962C8B-B14F-4D97-AF65-F5344CB8AC3E}">
        <p14:creationId xmlns:p14="http://schemas.microsoft.com/office/powerpoint/2010/main" val="21578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C7AA-D2D4-2D4F-AA70-586FB5547C92}"/>
              </a:ext>
            </a:extLst>
          </p:cNvPr>
          <p:cNvSpPr>
            <a:spLocks noGrp="1"/>
          </p:cNvSpPr>
          <p:nvPr>
            <p:ph type="title"/>
          </p:nvPr>
        </p:nvSpPr>
        <p:spPr/>
        <p:txBody>
          <a:bodyPr/>
          <a:lstStyle/>
          <a:p>
            <a:r>
              <a:rPr lang="en-US" dirty="0"/>
              <a:t>Most Commonly-Studied Language Ideologies </a:t>
            </a:r>
          </a:p>
        </p:txBody>
      </p:sp>
      <p:sp>
        <p:nvSpPr>
          <p:cNvPr id="3" name="Content Placeholder 2">
            <a:extLst>
              <a:ext uri="{FF2B5EF4-FFF2-40B4-BE49-F238E27FC236}">
                <a16:creationId xmlns:a16="http://schemas.microsoft.com/office/drawing/2014/main" id="{8BC969A2-6037-A44F-A800-3E06CBCB2C9A}"/>
              </a:ext>
            </a:extLst>
          </p:cNvPr>
          <p:cNvSpPr>
            <a:spLocks noGrp="1"/>
          </p:cNvSpPr>
          <p:nvPr>
            <p:ph sz="quarter" idx="13"/>
          </p:nvPr>
        </p:nvSpPr>
        <p:spPr/>
        <p:txBody>
          <a:bodyPr/>
          <a:lstStyle/>
          <a:p>
            <a:r>
              <a:rPr lang="en-US" dirty="0"/>
              <a:t>The standard language ideology </a:t>
            </a:r>
          </a:p>
          <a:p>
            <a:r>
              <a:rPr lang="en-US" dirty="0"/>
              <a:t>The hierarchy of languages</a:t>
            </a:r>
          </a:p>
          <a:p>
            <a:r>
              <a:rPr lang="en-US" dirty="0"/>
              <a:t>The one-nation-one-language ideology</a:t>
            </a:r>
          </a:p>
          <a:p>
            <a:r>
              <a:rPr lang="en-US" dirty="0"/>
              <a:t>The mother tongue ideology </a:t>
            </a:r>
          </a:p>
          <a:p>
            <a:r>
              <a:rPr lang="en-US" dirty="0"/>
              <a:t>The purist language ideology </a:t>
            </a:r>
          </a:p>
          <a:p>
            <a:r>
              <a:rPr lang="en-US" dirty="0"/>
              <a:t>Others? </a:t>
            </a:r>
          </a:p>
        </p:txBody>
      </p:sp>
      <p:sp>
        <p:nvSpPr>
          <p:cNvPr id="4" name="Slide Number Placeholder 3">
            <a:extLst>
              <a:ext uri="{FF2B5EF4-FFF2-40B4-BE49-F238E27FC236}">
                <a16:creationId xmlns:a16="http://schemas.microsoft.com/office/drawing/2014/main" id="{1689AA8A-DCB7-AC43-8B46-10BCB09D6305}"/>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400529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Standard Language Ideology </a:t>
            </a:r>
            <a:endParaRPr dirty="0"/>
          </a:p>
        </p:txBody>
      </p:sp>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342533" y="51286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
        <p:nvSpPr>
          <p:cNvPr id="3" name="Text Placeholder 2">
            <a:extLst>
              <a:ext uri="{FF2B5EF4-FFF2-40B4-BE49-F238E27FC236}">
                <a16:creationId xmlns:a16="http://schemas.microsoft.com/office/drawing/2014/main" id="{C0BA5485-6A4F-1C44-9F2E-B4DC62E9DB30}"/>
              </a:ext>
            </a:extLst>
          </p:cNvPr>
          <p:cNvSpPr>
            <a:spLocks noGrp="1"/>
          </p:cNvSpPr>
          <p:nvPr>
            <p:ph type="body" idx="1"/>
          </p:nvPr>
        </p:nvSpPr>
        <p:spPr/>
        <p:txBody>
          <a:bodyPr/>
          <a:lstStyle/>
          <a:p>
            <a:endParaRPr lang="en-US" dirty="0"/>
          </a:p>
        </p:txBody>
      </p:sp>
      <p:pic>
        <p:nvPicPr>
          <p:cNvPr id="12" name="Content Placeholder 3">
            <a:extLst>
              <a:ext uri="{FF2B5EF4-FFF2-40B4-BE49-F238E27FC236}">
                <a16:creationId xmlns:a16="http://schemas.microsoft.com/office/drawing/2014/main" id="{96E0606A-376D-C34C-B866-F8963DC326F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10812" y="1621207"/>
            <a:ext cx="6722326" cy="34165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Standard Language Ideology </a:t>
            </a:r>
            <a:endParaRPr dirty="0"/>
          </a:p>
        </p:txBody>
      </p:sp>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342533" y="51286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
        <p:nvSpPr>
          <p:cNvPr id="3" name="Text Placeholder 2">
            <a:extLst>
              <a:ext uri="{FF2B5EF4-FFF2-40B4-BE49-F238E27FC236}">
                <a16:creationId xmlns:a16="http://schemas.microsoft.com/office/drawing/2014/main" id="{C0BA5485-6A4F-1C44-9F2E-B4DC62E9DB30}"/>
              </a:ext>
            </a:extLst>
          </p:cNvPr>
          <p:cNvSpPr>
            <a:spLocks noGrp="1"/>
          </p:cNvSpPr>
          <p:nvPr>
            <p:ph type="body" idx="1"/>
          </p:nvPr>
        </p:nvSpPr>
        <p:spPr/>
        <p:txBody>
          <a:bodyPr/>
          <a:lstStyle/>
          <a:p>
            <a:r>
              <a:rPr lang="en-US" dirty="0"/>
              <a:t>Note: standard language is a form of language that is idealized. Non-linguists define it as the most widely accepted and understood among speakers of a language in a specific area. Sociolinguists, however, are still debating the parameters of such crucial terms as prestige, education, and standard (see Coupland 2000:623 and Milroy 2004a cited in Lippi-Green 2012).</a:t>
            </a:r>
          </a:p>
        </p:txBody>
      </p:sp>
    </p:spTree>
    <p:extLst>
      <p:ext uri="{BB962C8B-B14F-4D97-AF65-F5344CB8AC3E}">
        <p14:creationId xmlns:p14="http://schemas.microsoft.com/office/powerpoint/2010/main" val="133437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2708950"/>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3. </a:t>
            </a:r>
          </a:p>
          <a:p>
            <a:pPr marL="0" lvl="0" indent="0" algn="ctr" rtl="0">
              <a:spcBef>
                <a:spcPts val="0"/>
              </a:spcBef>
              <a:spcAft>
                <a:spcPts val="0"/>
              </a:spcAft>
              <a:buNone/>
            </a:pPr>
            <a:endParaRPr lang="en-US" dirty="0"/>
          </a:p>
          <a:p>
            <a:pPr marL="0" lvl="0" indent="0" algn="ctr" rtl="0">
              <a:spcBef>
                <a:spcPts val="0"/>
              </a:spcBef>
              <a:spcAft>
                <a:spcPts val="0"/>
              </a:spcAft>
              <a:buNone/>
            </a:pPr>
            <a:r>
              <a:rPr lang="en" dirty="0"/>
              <a:t>Language Ideologies and Pedagogy </a:t>
            </a:r>
            <a:endParaRPr lang="en-US" dirty="0"/>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84315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EE84E5-8900-704C-8F99-532B01A623E0}"/>
              </a:ext>
            </a:extLst>
          </p:cNvPr>
          <p:cNvPicPr>
            <a:picLocks noGrp="1" noChangeAspect="1"/>
          </p:cNvPicPr>
          <p:nvPr>
            <p:ph idx="1"/>
          </p:nvPr>
        </p:nvPicPr>
        <p:blipFill>
          <a:blip r:embed="rId3"/>
          <a:stretch>
            <a:fillRect/>
          </a:stretch>
        </p:blipFill>
        <p:spPr>
          <a:xfrm>
            <a:off x="300942" y="233032"/>
            <a:ext cx="5649686" cy="4186508"/>
          </a:xfrm>
        </p:spPr>
      </p:pic>
      <p:sp>
        <p:nvSpPr>
          <p:cNvPr id="6" name="TextBox 5">
            <a:extLst>
              <a:ext uri="{FF2B5EF4-FFF2-40B4-BE49-F238E27FC236}">
                <a16:creationId xmlns:a16="http://schemas.microsoft.com/office/drawing/2014/main" id="{3ADB7D62-95C0-554C-BE1C-D5DDA07962E5}"/>
              </a:ext>
            </a:extLst>
          </p:cNvPr>
          <p:cNvSpPr txBox="1"/>
          <p:nvPr/>
        </p:nvSpPr>
        <p:spPr>
          <a:xfrm>
            <a:off x="6840638" y="1910788"/>
            <a:ext cx="1805377" cy="1569660"/>
          </a:xfrm>
          <a:prstGeom prst="rect">
            <a:avLst/>
          </a:prstGeom>
          <a:noFill/>
        </p:spPr>
        <p:txBody>
          <a:bodyPr wrap="square" rtlCol="0">
            <a:spAutoFit/>
          </a:bodyPr>
          <a:lstStyle/>
          <a:p>
            <a:r>
              <a:rPr lang="en-US" sz="2400" b="1" dirty="0">
                <a:solidFill>
                  <a:schemeClr val="accent2">
                    <a:lumMod val="75000"/>
                  </a:schemeClr>
                </a:solidFill>
              </a:rPr>
              <a:t>Sharing time (Romaine, 2001)</a:t>
            </a:r>
          </a:p>
        </p:txBody>
      </p:sp>
      <p:sp>
        <p:nvSpPr>
          <p:cNvPr id="7" name="TextBox 6">
            <a:extLst>
              <a:ext uri="{FF2B5EF4-FFF2-40B4-BE49-F238E27FC236}">
                <a16:creationId xmlns:a16="http://schemas.microsoft.com/office/drawing/2014/main" id="{729A18F6-9F40-8949-AE26-198A335361CC}"/>
              </a:ext>
            </a:extLst>
          </p:cNvPr>
          <p:cNvSpPr txBox="1"/>
          <p:nvPr/>
        </p:nvSpPr>
        <p:spPr>
          <a:xfrm>
            <a:off x="6279113" y="3634451"/>
            <a:ext cx="2864887" cy="646331"/>
          </a:xfrm>
          <a:prstGeom prst="rect">
            <a:avLst/>
          </a:prstGeom>
          <a:noFill/>
        </p:spPr>
        <p:txBody>
          <a:bodyPr wrap="none" rtlCol="0">
            <a:spAutoFit/>
          </a:bodyPr>
          <a:lstStyle/>
          <a:p>
            <a:r>
              <a:rPr lang="en-AU" sz="1800" dirty="0">
                <a:solidFill>
                  <a:schemeClr val="bg1"/>
                </a:solidFill>
              </a:rPr>
              <a:t>Black student tells a story.</a:t>
            </a:r>
          </a:p>
          <a:p>
            <a:endParaRPr lang="en-US" sz="1800" dirty="0">
              <a:solidFill>
                <a:schemeClr val="bg1"/>
              </a:solidFill>
            </a:endParaRPr>
          </a:p>
        </p:txBody>
      </p:sp>
    </p:spTree>
    <p:extLst>
      <p:ext uri="{BB962C8B-B14F-4D97-AF65-F5344CB8AC3E}">
        <p14:creationId xmlns:p14="http://schemas.microsoft.com/office/powerpoint/2010/main" val="297678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4CD3-945F-1041-A891-B6B0CB924997}"/>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3ADB7D62-95C0-554C-BE1C-D5DDA07962E5}"/>
              </a:ext>
            </a:extLst>
          </p:cNvPr>
          <p:cNvSpPr txBox="1"/>
          <p:nvPr/>
        </p:nvSpPr>
        <p:spPr>
          <a:xfrm>
            <a:off x="6967959" y="2024963"/>
            <a:ext cx="1902848" cy="1569660"/>
          </a:xfrm>
          <a:prstGeom prst="rect">
            <a:avLst/>
          </a:prstGeom>
          <a:noFill/>
        </p:spPr>
        <p:txBody>
          <a:bodyPr wrap="square" rtlCol="0">
            <a:spAutoFit/>
          </a:bodyPr>
          <a:lstStyle/>
          <a:p>
            <a:r>
              <a:rPr lang="en-US" sz="2400" b="1" dirty="0">
                <a:solidFill>
                  <a:schemeClr val="accent2">
                    <a:lumMod val="75000"/>
                  </a:schemeClr>
                </a:solidFill>
              </a:rPr>
              <a:t>Sharing time</a:t>
            </a:r>
          </a:p>
          <a:p>
            <a:r>
              <a:rPr lang="en-US" sz="2400" b="1" dirty="0">
                <a:solidFill>
                  <a:schemeClr val="accent2">
                    <a:lumMod val="75000"/>
                  </a:schemeClr>
                </a:solidFill>
              </a:rPr>
              <a:t>(Romaine, 2001</a:t>
            </a:r>
          </a:p>
        </p:txBody>
      </p:sp>
      <p:pic>
        <p:nvPicPr>
          <p:cNvPr id="8" name="Content Placeholder 7">
            <a:extLst>
              <a:ext uri="{FF2B5EF4-FFF2-40B4-BE49-F238E27FC236}">
                <a16:creationId xmlns:a16="http://schemas.microsoft.com/office/drawing/2014/main" id="{EAADA968-19BD-FC45-8D59-3B38487DB298}"/>
              </a:ext>
            </a:extLst>
          </p:cNvPr>
          <p:cNvPicPr>
            <a:picLocks noGrp="1" noChangeAspect="1"/>
          </p:cNvPicPr>
          <p:nvPr>
            <p:ph idx="1"/>
          </p:nvPr>
        </p:nvPicPr>
        <p:blipFill>
          <a:blip r:embed="rId3"/>
          <a:stretch>
            <a:fillRect/>
          </a:stretch>
        </p:blipFill>
        <p:spPr>
          <a:xfrm>
            <a:off x="273193" y="316938"/>
            <a:ext cx="6250384" cy="3016874"/>
          </a:xfrm>
        </p:spPr>
      </p:pic>
      <p:sp>
        <p:nvSpPr>
          <p:cNvPr id="5" name="TextBox 4">
            <a:extLst>
              <a:ext uri="{FF2B5EF4-FFF2-40B4-BE49-F238E27FC236}">
                <a16:creationId xmlns:a16="http://schemas.microsoft.com/office/drawing/2014/main" id="{198AB664-2813-BC43-B209-95D129A2B8D0}"/>
              </a:ext>
            </a:extLst>
          </p:cNvPr>
          <p:cNvSpPr txBox="1"/>
          <p:nvPr/>
        </p:nvSpPr>
        <p:spPr>
          <a:xfrm>
            <a:off x="6151791" y="3661683"/>
            <a:ext cx="2890535" cy="646331"/>
          </a:xfrm>
          <a:prstGeom prst="rect">
            <a:avLst/>
          </a:prstGeom>
          <a:noFill/>
        </p:spPr>
        <p:txBody>
          <a:bodyPr wrap="none" rtlCol="0">
            <a:spAutoFit/>
          </a:bodyPr>
          <a:lstStyle/>
          <a:p>
            <a:r>
              <a:rPr lang="en-AU" sz="1800" dirty="0">
                <a:solidFill>
                  <a:schemeClr val="bg1"/>
                </a:solidFill>
              </a:rPr>
              <a:t>White student tells a story.</a:t>
            </a:r>
          </a:p>
          <a:p>
            <a:endParaRPr lang="en-US" sz="1800" dirty="0">
              <a:solidFill>
                <a:schemeClr val="bg1"/>
              </a:solidFill>
            </a:endParaRPr>
          </a:p>
        </p:txBody>
      </p:sp>
    </p:spTree>
    <p:extLst>
      <p:ext uri="{BB962C8B-B14F-4D97-AF65-F5344CB8AC3E}">
        <p14:creationId xmlns:p14="http://schemas.microsoft.com/office/powerpoint/2010/main" val="36852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hello!</a:t>
            </a:r>
            <a:endParaRPr sz="4800" dirty="0"/>
          </a:p>
        </p:txBody>
      </p:sp>
      <p:sp>
        <p:nvSpPr>
          <p:cNvPr id="73" name="Google Shape;73;p13"/>
          <p:cNvSpPr txBox="1">
            <a:spLocks noGrp="1"/>
          </p:cNvSpPr>
          <p:nvPr>
            <p:ph type="subTitle" idx="4294967295"/>
          </p:nvPr>
        </p:nvSpPr>
        <p:spPr>
          <a:xfrm>
            <a:off x="1275150" y="2376673"/>
            <a:ext cx="65937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a:t>I am Dr. Mara Barbosa, </a:t>
            </a:r>
            <a:r>
              <a:rPr lang="en-US" sz="1800" dirty="0"/>
              <a:t>an assistant professor of Spanish at Texas A&amp;M Corpus Christi. My research interests lie broadly in language attitudes and ideologies and critical pedagogy. I am especially interested in how language minority speakers both reinforce and resist ideologies serving dominant groups’ interests, and how pedagogical practices may act as liberating forces for minority groups.</a:t>
            </a:r>
            <a:endParaRPr lang="en-US" sz="1800" dirty="0">
              <a:solidFill>
                <a:schemeClr val="lt1"/>
              </a:solidFill>
            </a:endParaRPr>
          </a:p>
          <a:p>
            <a:pPr marL="0" lvl="0" indent="0" algn="ctr" rtl="0">
              <a:spcBef>
                <a:spcPts val="600"/>
              </a:spcBef>
              <a:spcAft>
                <a:spcPts val="0"/>
              </a:spcAft>
              <a:buClr>
                <a:schemeClr val="dk1"/>
              </a:buClr>
              <a:buSzPts val="1100"/>
              <a:buFont typeface="Arial"/>
              <a:buNone/>
            </a:pPr>
            <a:r>
              <a:rPr lang="en" sz="1800" dirty="0">
                <a:solidFill>
                  <a:schemeClr val="lt1"/>
                </a:solidFill>
              </a:rPr>
              <a:t>You can reach me at </a:t>
            </a:r>
            <a:r>
              <a:rPr lang="en" sz="1800" dirty="0" err="1">
                <a:solidFill>
                  <a:schemeClr val="lt1"/>
                </a:solidFill>
              </a:rPr>
              <a:t>mara.barbosa@tamucc.edu</a:t>
            </a:r>
            <a:endParaRPr sz="1800" dirty="0"/>
          </a:p>
        </p:txBody>
      </p:sp>
      <p:sp>
        <p:nvSpPr>
          <p:cNvPr id="74" name="Google Shape;74;p13"/>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4249872" y="458842"/>
            <a:ext cx="602256" cy="637792"/>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A3320-CA2C-0542-B475-38A2924696BE}"/>
              </a:ext>
            </a:extLst>
          </p:cNvPr>
          <p:cNvSpPr>
            <a:spLocks noGrp="1"/>
          </p:cNvSpPr>
          <p:nvPr>
            <p:ph idx="1"/>
          </p:nvPr>
        </p:nvSpPr>
        <p:spPr/>
        <p:txBody>
          <a:bodyPr/>
          <a:lstStyle/>
          <a:p>
            <a:pPr marL="101600" indent="0" algn="ctr">
              <a:buNone/>
            </a:pPr>
            <a:r>
              <a:rPr lang="en-US" sz="2800" dirty="0"/>
              <a:t>What about if we allowed students to use whatever linguistic resources to build knowledge? </a:t>
            </a:r>
          </a:p>
        </p:txBody>
      </p:sp>
      <p:sp>
        <p:nvSpPr>
          <p:cNvPr id="4" name="Slide Number Placeholder 3">
            <a:extLst>
              <a:ext uri="{FF2B5EF4-FFF2-40B4-BE49-F238E27FC236}">
                <a16:creationId xmlns:a16="http://schemas.microsoft.com/office/drawing/2014/main" id="{B766FB50-D9D3-A14B-990C-D26C9F76684E}"/>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62331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t>
            </a:r>
            <a:r>
              <a:rPr lang="en-US" dirty="0"/>
              <a:t>a</a:t>
            </a:r>
            <a:r>
              <a:rPr lang="en" dirty="0" err="1"/>
              <a:t>nguage</a:t>
            </a:r>
            <a:r>
              <a:rPr lang="en" dirty="0"/>
              <a:t> ideologies and </a:t>
            </a:r>
            <a:r>
              <a:rPr lang="en" dirty="0" err="1"/>
              <a:t>translanguaging</a:t>
            </a:r>
            <a:r>
              <a:rPr lang="en" dirty="0"/>
              <a:t> </a:t>
            </a:r>
            <a:endParaRPr dirty="0"/>
          </a:p>
        </p:txBody>
      </p:sp>
      <p:sp>
        <p:nvSpPr>
          <p:cNvPr id="55" name="Google Shape;55;p13"/>
          <p:cNvSpPr txBox="1">
            <a:spLocks noGrp="1"/>
          </p:cNvSpPr>
          <p:nvPr>
            <p:ph type="body" idx="2"/>
          </p:nvPr>
        </p:nvSpPr>
        <p:spPr>
          <a:xfrm>
            <a:off x="524600" y="1425750"/>
            <a:ext cx="3784100" cy="258509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100" dirty="0">
                <a:solidFill>
                  <a:srgbClr val="2A95B7"/>
                </a:solidFill>
              </a:rPr>
              <a:t>Language ideologies </a:t>
            </a:r>
            <a:endParaRPr sz="1100" dirty="0">
              <a:solidFill>
                <a:srgbClr val="2A95B7"/>
              </a:solidFill>
            </a:endParaRPr>
          </a:p>
          <a:p>
            <a:pPr marL="0" lvl="0" indent="0">
              <a:buClr>
                <a:schemeClr val="dk1"/>
              </a:buClr>
              <a:buSzPts val="1100"/>
              <a:buNone/>
            </a:pPr>
            <a:r>
              <a:rPr lang="en-US" b="1" dirty="0"/>
              <a:t>A collection of shared and normative beliefs about language (generally not rooted in facts and science) spread in a community in which its composing groups are in a position of inequality. Language ideologies are created to justify and maintain inequity and social injustice</a:t>
            </a:r>
            <a:endParaRPr dirty="0"/>
          </a:p>
        </p:txBody>
      </p:sp>
      <p:sp>
        <p:nvSpPr>
          <p:cNvPr id="56" name="Google Shape;56;p13"/>
          <p:cNvSpPr txBox="1">
            <a:spLocks noGrp="1"/>
          </p:cNvSpPr>
          <p:nvPr>
            <p:ph type="body" idx="2"/>
          </p:nvPr>
        </p:nvSpPr>
        <p:spPr>
          <a:xfrm>
            <a:off x="4491974" y="1425749"/>
            <a:ext cx="4127425" cy="242435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100" dirty="0" err="1">
                <a:solidFill>
                  <a:srgbClr val="2A95B7"/>
                </a:solidFill>
              </a:rPr>
              <a:t>Translanguaging</a:t>
            </a:r>
            <a:r>
              <a:rPr lang="en-US" sz="1100" dirty="0">
                <a:solidFill>
                  <a:srgbClr val="2A95B7"/>
                </a:solidFill>
              </a:rPr>
              <a:t> </a:t>
            </a:r>
            <a:endParaRPr sz="1100" dirty="0">
              <a:solidFill>
                <a:srgbClr val="2A95B7"/>
              </a:solidFill>
            </a:endParaRPr>
          </a:p>
          <a:p>
            <a:pPr marL="0" lvl="0" indent="0">
              <a:buNone/>
            </a:pPr>
            <a:r>
              <a:rPr lang="en-US" i="1" dirty="0" err="1"/>
              <a:t>Translanguaging</a:t>
            </a:r>
            <a:r>
              <a:rPr lang="en-US" i="1" dirty="0"/>
              <a:t> refers to an approach to the study of the observable practices of bilinguals (García, 2009). When bilinguals </a:t>
            </a:r>
            <a:r>
              <a:rPr lang="en-US" i="1" dirty="0" err="1"/>
              <a:t>translanguage</a:t>
            </a:r>
            <a:r>
              <a:rPr lang="en-US" i="1" dirty="0"/>
              <a:t>, they make use of the linguistic resources they have developed and that are appropriate for the specific communicative act they are performing. This natural linguistic practice of bilinguals is complex, dynamic and sensitive to context. </a:t>
            </a:r>
            <a:endParaRPr dirty="0"/>
          </a:p>
        </p:txBody>
      </p:sp>
      <p:sp>
        <p:nvSpPr>
          <p:cNvPr id="58" name="Google Shape;58;p1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3" name="Text Placeholder 2">
            <a:extLst>
              <a:ext uri="{FF2B5EF4-FFF2-40B4-BE49-F238E27FC236}">
                <a16:creationId xmlns:a16="http://schemas.microsoft.com/office/drawing/2014/main" id="{5F130E69-4137-AC47-99A9-8BD65ACEC126}"/>
              </a:ext>
            </a:extLst>
          </p:cNvPr>
          <p:cNvSpPr>
            <a:spLocks noGrp="1"/>
          </p:cNvSpPr>
          <p:nvPr>
            <p:ph type="body" idx="2"/>
          </p:nvPr>
        </p:nvSpPr>
        <p:spPr>
          <a:xfrm>
            <a:off x="1376029" y="4294959"/>
            <a:ext cx="6694371" cy="848541"/>
          </a:xfrm>
        </p:spPr>
        <p:txBody>
          <a:bodyPr/>
          <a:lstStyle/>
          <a:p>
            <a:r>
              <a:rPr lang="en-US" dirty="0">
                <a:hlinkClick r:id="rId3"/>
              </a:rPr>
              <a:t>https://www.youtube.com/watch?v=iNOtmn2UTzI</a:t>
            </a:r>
            <a:endParaRPr lang="en-US" dirty="0"/>
          </a:p>
        </p:txBody>
      </p:sp>
    </p:spTree>
    <p:extLst>
      <p:ext uri="{BB962C8B-B14F-4D97-AF65-F5344CB8AC3E}">
        <p14:creationId xmlns:p14="http://schemas.microsoft.com/office/powerpoint/2010/main" val="396054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093925" y="1100975"/>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err="1"/>
              <a:t>Translanguaging</a:t>
            </a:r>
            <a:endParaRPr sz="4400" dirty="0"/>
          </a:p>
        </p:txBody>
      </p:sp>
      <p:sp>
        <p:nvSpPr>
          <p:cNvPr id="64" name="Google Shape;64;p14"/>
          <p:cNvSpPr txBox="1">
            <a:spLocks noGrp="1"/>
          </p:cNvSpPr>
          <p:nvPr>
            <p:ph type="body" idx="1"/>
          </p:nvPr>
        </p:nvSpPr>
        <p:spPr>
          <a:xfrm>
            <a:off x="1767254" y="1894625"/>
            <a:ext cx="5750169" cy="2169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dirty="0"/>
              <a:t>Dynamic, complex and sensitive to context.</a:t>
            </a:r>
          </a:p>
        </p:txBody>
      </p:sp>
      <p:sp>
        <p:nvSpPr>
          <p:cNvPr id="65" name="Google Shape;65;p14"/>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66" name="Google Shape;66;p1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2652496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093925" y="1100975"/>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err="1"/>
              <a:t>Translanguaging</a:t>
            </a:r>
            <a:r>
              <a:rPr lang="en" sz="3200" dirty="0"/>
              <a:t> pedagogy</a:t>
            </a:r>
            <a:endParaRPr sz="3200" dirty="0"/>
          </a:p>
        </p:txBody>
      </p:sp>
      <p:sp>
        <p:nvSpPr>
          <p:cNvPr id="64" name="Google Shape;64;p14"/>
          <p:cNvSpPr txBox="1">
            <a:spLocks noGrp="1"/>
          </p:cNvSpPr>
          <p:nvPr>
            <p:ph type="body" idx="1"/>
          </p:nvPr>
        </p:nvSpPr>
        <p:spPr>
          <a:xfrm>
            <a:off x="2093925" y="1894625"/>
            <a:ext cx="5100900" cy="216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t>A pedagogical approach whereby teachers build bridges from bilinguals’ language practices and the language practices desired in formal school settings. </a:t>
            </a:r>
            <a:endParaRPr dirty="0"/>
          </a:p>
        </p:txBody>
      </p:sp>
      <p:sp>
        <p:nvSpPr>
          <p:cNvPr id="65" name="Google Shape;65;p14"/>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66" name="Google Shape;66;p1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867399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093925" y="1100975"/>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err="1"/>
              <a:t>Translanguaging</a:t>
            </a:r>
            <a:r>
              <a:rPr lang="en" sz="3200" dirty="0"/>
              <a:t> classroom</a:t>
            </a:r>
            <a:endParaRPr sz="3200" dirty="0"/>
          </a:p>
        </p:txBody>
      </p:sp>
      <p:sp>
        <p:nvSpPr>
          <p:cNvPr id="64" name="Google Shape;64;p14"/>
          <p:cNvSpPr txBox="1">
            <a:spLocks noGrp="1"/>
          </p:cNvSpPr>
          <p:nvPr>
            <p:ph type="body" idx="1"/>
          </p:nvPr>
        </p:nvSpPr>
        <p:spPr>
          <a:xfrm>
            <a:off x="2093925" y="1894625"/>
            <a:ext cx="5100900" cy="243119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t>A classroom in which students may deploy their full linguistic repertoires, and not just the particular practices that are officially used for instructional purposes in that space. </a:t>
            </a:r>
            <a:endParaRPr dirty="0"/>
          </a:p>
        </p:txBody>
      </p:sp>
      <p:sp>
        <p:nvSpPr>
          <p:cNvPr id="65" name="Google Shape;65;p14"/>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66" name="Google Shape;66;p1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659983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093925" y="1100975"/>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err="1"/>
              <a:t>Translanguaging</a:t>
            </a:r>
            <a:r>
              <a:rPr lang="en" sz="3200" dirty="0"/>
              <a:t> at school</a:t>
            </a:r>
            <a:endParaRPr sz="3200" dirty="0"/>
          </a:p>
        </p:txBody>
      </p:sp>
      <p:sp>
        <p:nvSpPr>
          <p:cNvPr id="64" name="Google Shape;64;p14"/>
          <p:cNvSpPr txBox="1">
            <a:spLocks noGrp="1"/>
          </p:cNvSpPr>
          <p:nvPr>
            <p:ph type="body" idx="1"/>
          </p:nvPr>
        </p:nvSpPr>
        <p:spPr>
          <a:xfrm>
            <a:off x="2093925" y="1894625"/>
            <a:ext cx="5100900" cy="243119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When </a:t>
            </a:r>
            <a:r>
              <a:rPr lang="en-US" sz="2000" dirty="0" err="1"/>
              <a:t>translanguaging</a:t>
            </a:r>
            <a:r>
              <a:rPr lang="en-US" sz="2000" dirty="0"/>
              <a:t> is not allowed in schools, bilingual students or students whose linguistic practices are not standard are placed at a disadvantage because they are assessed on only a portion of their linguistic repertoires and are taught in ways that do not fully leverage their language resources.</a:t>
            </a:r>
            <a:endParaRPr sz="2000" dirty="0"/>
          </a:p>
        </p:txBody>
      </p:sp>
      <p:sp>
        <p:nvSpPr>
          <p:cNvPr id="65" name="Google Shape;65;p14"/>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66" name="Google Shape;66;p1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341259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Ways to allow students to </a:t>
            </a:r>
            <a:r>
              <a:rPr lang="en" dirty="0" err="1"/>
              <a:t>translanguage</a:t>
            </a:r>
            <a:endParaRPr dirty="0"/>
          </a:p>
        </p:txBody>
      </p:sp>
      <p:sp>
        <p:nvSpPr>
          <p:cNvPr id="87" name="Google Shape;87;p17"/>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Present information using the target or standard language</a:t>
            </a:r>
            <a:endParaRPr dirty="0"/>
          </a:p>
          <a:p>
            <a:pPr marL="457200" lvl="0" indent="-381000" algn="l" rtl="0">
              <a:spcBef>
                <a:spcPts val="0"/>
              </a:spcBef>
              <a:spcAft>
                <a:spcPts val="0"/>
              </a:spcAft>
              <a:buSzPts val="2400"/>
              <a:buChar char="+"/>
            </a:pPr>
            <a:r>
              <a:rPr lang="en-US" dirty="0"/>
              <a:t>Have students discuss using their own linguistic resources</a:t>
            </a:r>
            <a:endParaRPr dirty="0"/>
          </a:p>
          <a:p>
            <a:pPr marL="457200" lvl="0" indent="-381000" algn="l" rtl="0">
              <a:spcBef>
                <a:spcPts val="0"/>
              </a:spcBef>
              <a:spcAft>
                <a:spcPts val="0"/>
              </a:spcAft>
              <a:buSzPts val="2400"/>
              <a:buChar char="+"/>
            </a:pPr>
            <a:r>
              <a:rPr lang="en-US" dirty="0"/>
              <a:t>Have them answer some questions also using their own linguistic resources</a:t>
            </a:r>
          </a:p>
          <a:p>
            <a:pPr marL="457200" lvl="0" indent="-381000" algn="l" rtl="0">
              <a:spcBef>
                <a:spcPts val="0"/>
              </a:spcBef>
              <a:spcAft>
                <a:spcPts val="0"/>
              </a:spcAft>
              <a:buSzPts val="2400"/>
              <a:buChar char="+"/>
            </a:pPr>
            <a:r>
              <a:rPr lang="en-US" dirty="0"/>
              <a:t>Have them write a more detailed piece in the target or standard language</a:t>
            </a:r>
            <a:r>
              <a:rPr lang="en" dirty="0"/>
              <a:t> </a:t>
            </a:r>
            <a:endParaRPr dirty="0"/>
          </a:p>
        </p:txBody>
      </p:sp>
      <p:sp>
        <p:nvSpPr>
          <p:cNvPr id="88" name="Google Shape;88;p1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955278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1441675" y="1857000"/>
            <a:ext cx="62607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dirty="0"/>
              <a:t>Now, think about the teaching of </a:t>
            </a:r>
            <a:r>
              <a:rPr lang="en-US" sz="2800" dirty="0"/>
              <a:t>Portuguese</a:t>
            </a:r>
            <a:r>
              <a:rPr lang="en" sz="2800" dirty="0"/>
              <a:t> in Brazil for those students who do not speak the Portuguese the school desires them to. How can the </a:t>
            </a:r>
            <a:r>
              <a:rPr lang="en" sz="2800" dirty="0" err="1"/>
              <a:t>translanguaging</a:t>
            </a:r>
            <a:r>
              <a:rPr lang="en" sz="2800" dirty="0"/>
              <a:t> pedagogy inform how teachers plan their lessons? </a:t>
            </a:r>
            <a:endParaRPr sz="2800" dirty="0"/>
          </a:p>
        </p:txBody>
      </p:sp>
      <p:sp>
        <p:nvSpPr>
          <p:cNvPr id="81" name="Google Shape;81;p1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pic>
        <p:nvPicPr>
          <p:cNvPr id="3074" name="Picture 2" descr="Translanguaging within the Monolingual Special Education Classroom -  Theory, Research, and Action in Urban Education">
            <a:extLst>
              <a:ext uri="{FF2B5EF4-FFF2-40B4-BE49-F238E27FC236}">
                <a16:creationId xmlns:a16="http://schemas.microsoft.com/office/drawing/2014/main" id="{2EC24C8B-BF69-BD47-A130-96F360C0B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321" y="176463"/>
            <a:ext cx="1673068" cy="168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15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idx="4294967295"/>
          </p:nvPr>
        </p:nvSpPr>
        <p:spPr>
          <a:xfrm>
            <a:off x="0" y="175199"/>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t>¿Questions and Comments?</a:t>
            </a:r>
            <a:endParaRPr sz="6000" dirty="0"/>
          </a:p>
        </p:txBody>
      </p:sp>
      <p:sp>
        <p:nvSpPr>
          <p:cNvPr id="105" name="Google Shape;105;p17"/>
          <p:cNvSpPr txBox="1">
            <a:spLocks noGrp="1"/>
          </p:cNvSpPr>
          <p:nvPr>
            <p:ph type="subTitle" idx="4294967295"/>
          </p:nvPr>
        </p:nvSpPr>
        <p:spPr>
          <a:xfrm>
            <a:off x="2004000" y="3487750"/>
            <a:ext cx="51360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dirty="0"/>
          </a:p>
        </p:txBody>
      </p:sp>
      <p:sp>
        <p:nvSpPr>
          <p:cNvPr id="116" name="Google Shape;116;p1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38</a:t>
            </a:fld>
            <a:endParaRPr/>
          </a:p>
        </p:txBody>
      </p:sp>
      <p:pic>
        <p:nvPicPr>
          <p:cNvPr id="4098" name="Picture 2" descr="Translanguaging and Code-Switching: what's the difference? | OUPblog">
            <a:extLst>
              <a:ext uri="{FF2B5EF4-FFF2-40B4-BE49-F238E27FC236}">
                <a16:creationId xmlns:a16="http://schemas.microsoft.com/office/drawing/2014/main" id="{F8AE4DD9-D781-C246-A1AB-1956EF448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768" y="2090536"/>
            <a:ext cx="2203163" cy="2937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DEE23-789F-834D-8676-1BA6A2384E6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pic>
        <p:nvPicPr>
          <p:cNvPr id="6146" name="Picture 2">
            <a:extLst>
              <a:ext uri="{FF2B5EF4-FFF2-40B4-BE49-F238E27FC236}">
                <a16:creationId xmlns:a16="http://schemas.microsoft.com/office/drawing/2014/main" id="{32E1FE6E-BE83-4947-A25F-AE78381AC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346" y="208548"/>
            <a:ext cx="2135904" cy="30259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nguage Ideologies: Practice and Theory (Oxford Studies in Anthropological Linguistics): Bambi B. ...">
            <a:extLst>
              <a:ext uri="{FF2B5EF4-FFF2-40B4-BE49-F238E27FC236}">
                <a16:creationId xmlns:a16="http://schemas.microsoft.com/office/drawing/2014/main" id="{6FD54C97-3B93-CD41-9292-5887AF468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340" y="1903231"/>
            <a:ext cx="1951354" cy="29297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4A44FD6-2D22-B249-84C0-46325F13B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84" y="208548"/>
            <a:ext cx="1954934" cy="29296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gimes of Language: Ideologies, Polities, and Identities (School for Advanced Research Advanced Seminar Series)">
            <a:extLst>
              <a:ext uri="{FF2B5EF4-FFF2-40B4-BE49-F238E27FC236}">
                <a16:creationId xmlns:a16="http://schemas.microsoft.com/office/drawing/2014/main" id="{F2C08720-EB19-BA45-9AE4-7E049D2CB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334" y="459231"/>
            <a:ext cx="1951354" cy="277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0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1.</a:t>
            </a:r>
            <a:endParaRPr sz="6000" dirty="0"/>
          </a:p>
          <a:p>
            <a:pPr marL="0" lvl="0" indent="0" algn="ctr" rtl="0">
              <a:spcBef>
                <a:spcPts val="0"/>
              </a:spcBef>
              <a:spcAft>
                <a:spcPts val="0"/>
              </a:spcAft>
              <a:buNone/>
            </a:pPr>
            <a:endParaRPr dirty="0"/>
          </a:p>
          <a:p>
            <a:r>
              <a:rPr lang="en-US" dirty="0"/>
              <a:t>Ideologies in general</a:t>
            </a:r>
          </a:p>
        </p:txBody>
      </p:sp>
      <p:sp>
        <p:nvSpPr>
          <p:cNvPr id="82" name="Google Shape;82;p14"/>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A5683-245D-2341-8566-B14BA7855A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pic>
        <p:nvPicPr>
          <p:cNvPr id="8194" name="Picture 2">
            <a:extLst>
              <a:ext uri="{FF2B5EF4-FFF2-40B4-BE49-F238E27FC236}">
                <a16:creationId xmlns:a16="http://schemas.microsoft.com/office/drawing/2014/main" id="{D5D43796-2784-CC4F-A056-A5E336D65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48" y="192505"/>
            <a:ext cx="2126209" cy="31863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82A364BB-ED75-9646-9B4C-E647E6970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145" y="192505"/>
            <a:ext cx="2049501" cy="318636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aperback The Translanguaging Classroom : Leveraging Student Bilingualism for Learning Book">
            <a:extLst>
              <a:ext uri="{FF2B5EF4-FFF2-40B4-BE49-F238E27FC236}">
                <a16:creationId xmlns:a16="http://schemas.microsoft.com/office/drawing/2014/main" id="{4A7791DC-6CE1-BD4E-8817-ECA6CB587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350" y="2608176"/>
            <a:ext cx="1716273" cy="222479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Amazon.com: Translanguaging: Language, Bilingualism and Education (Palgrave  Pivot) (9781137385758): Garcia, O., Wei, L.: Books">
            <a:extLst>
              <a:ext uri="{FF2B5EF4-FFF2-40B4-BE49-F238E27FC236}">
                <a16:creationId xmlns:a16="http://schemas.microsoft.com/office/drawing/2014/main" id="{BFC7ADF8-AAD5-8D48-B399-1CA2E07D7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155" y="538112"/>
            <a:ext cx="1857816" cy="304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04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945E9-0472-8D4C-85E8-5A952C46694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pic>
        <p:nvPicPr>
          <p:cNvPr id="7170" name="Picture 2" descr="The Politics of Translingualism. Preview | Postcolonialism | Multilingualism">
            <a:extLst>
              <a:ext uri="{FF2B5EF4-FFF2-40B4-BE49-F238E27FC236}">
                <a16:creationId xmlns:a16="http://schemas.microsoft.com/office/drawing/2014/main" id="{34C1254D-69E3-AA48-B316-7387318FD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25" y="208546"/>
            <a:ext cx="2161172" cy="28815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titled">
            <a:extLst>
              <a:ext uri="{FF2B5EF4-FFF2-40B4-BE49-F238E27FC236}">
                <a16:creationId xmlns:a16="http://schemas.microsoft.com/office/drawing/2014/main" id="{8A6F92BE-7B0E-1F43-9AD3-A5CFD11D4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80" y="208546"/>
            <a:ext cx="2311400" cy="35179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Jonathan Rosa - Looking like a Language, Sounding like a Race:  Raciolinguistic Ideologies and the Learning of Latinidad | CLACS">
            <a:extLst>
              <a:ext uri="{FF2B5EF4-FFF2-40B4-BE49-F238E27FC236}">
                <a16:creationId xmlns:a16="http://schemas.microsoft.com/office/drawing/2014/main" id="{9AC0798C-BA53-DC4B-A0C2-E1CB91DBC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708" y="1512885"/>
            <a:ext cx="1859250" cy="332008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anguage and Social Justice in Practice">
            <a:extLst>
              <a:ext uri="{FF2B5EF4-FFF2-40B4-BE49-F238E27FC236}">
                <a16:creationId xmlns:a16="http://schemas.microsoft.com/office/drawing/2014/main" id="{C6E31F07-9B49-EF43-823A-BBCA4618C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248" y="454524"/>
            <a:ext cx="2013628" cy="302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13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2BD53-A8ED-0E46-9930-A8AD6F0E842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pic>
        <p:nvPicPr>
          <p:cNvPr id="1026" name="Picture 2" descr="Language in Society: An Introduction to Sociolinguistics - Kindle edition  by Romaine, Suzanne. Reference Kindle eBooks @ Amazon.com.">
            <a:extLst>
              <a:ext uri="{FF2B5EF4-FFF2-40B4-BE49-F238E27FC236}">
                <a16:creationId xmlns:a16="http://schemas.microsoft.com/office/drawing/2014/main" id="{8C556EF7-D9E1-F047-8B1E-19A51B289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607" y="317500"/>
            <a:ext cx="193844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Disinventing and Reconstituting Languages (62) (Bilingual  Education &amp; Bilingualism (62)) (9781853599231): Makoni, Sinfree, Pennycook,  Alastair: Books">
            <a:extLst>
              <a:ext uri="{FF2B5EF4-FFF2-40B4-BE49-F238E27FC236}">
                <a16:creationId xmlns:a16="http://schemas.microsoft.com/office/drawing/2014/main" id="{A776C42D-AD93-A64F-B849-A38CDCB3E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185" y="2564359"/>
            <a:ext cx="1706692" cy="24238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azon.com: Beyond Methods: Macrostrategies for Language Teaching  (9780300095739): Kumaravadivelu, B.: Books">
            <a:extLst>
              <a:ext uri="{FF2B5EF4-FFF2-40B4-BE49-F238E27FC236}">
                <a16:creationId xmlns:a16="http://schemas.microsoft.com/office/drawing/2014/main" id="{D5C4DE32-3CC6-F448-BE5C-A9E6F421B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317501"/>
            <a:ext cx="176348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on.com: Language and Symbolic Power (9780674510418): Bourdieu, Pierre,  Thompson, John, Raymond, Gino, Adamson, Matthew: Books">
            <a:extLst>
              <a:ext uri="{FF2B5EF4-FFF2-40B4-BE49-F238E27FC236}">
                <a16:creationId xmlns:a16="http://schemas.microsoft.com/office/drawing/2014/main" id="{9017BD7E-24EE-C14A-851D-6BE94482B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123" y="1765300"/>
            <a:ext cx="2042858" cy="3136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C5329F-1F12-0F4E-B7D8-DAD11F9DF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9207" y="241300"/>
            <a:ext cx="1770247" cy="265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61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idx="4294967295"/>
          </p:nvPr>
        </p:nvSpPr>
        <p:spPr>
          <a:xfrm>
            <a:off x="0" y="1467838"/>
            <a:ext cx="9144000" cy="1159800"/>
          </a:xfrm>
          <a:prstGeom prst="rect">
            <a:avLst/>
          </a:prstGeom>
        </p:spPr>
        <p:txBody>
          <a:bodyPr spcFirstLastPara="1" wrap="square" lIns="91425" tIns="91425" rIns="91425" bIns="91425" anchor="t" anchorCtr="0">
            <a:noAutofit/>
          </a:bodyPr>
          <a:lstStyle/>
          <a:p>
            <a:r>
              <a:rPr lang="en-US" sz="4400" dirty="0" err="1">
                <a:solidFill>
                  <a:schemeClr val="lt1"/>
                </a:solidFill>
              </a:rPr>
              <a:t>mara.barbosa@tamucc.edu</a:t>
            </a:r>
            <a:br>
              <a:rPr lang="en-US" sz="4400" dirty="0"/>
            </a:br>
            <a:endParaRPr sz="4400" dirty="0"/>
          </a:p>
        </p:txBody>
      </p:sp>
      <p:sp>
        <p:nvSpPr>
          <p:cNvPr id="105" name="Google Shape;105;p17"/>
          <p:cNvSpPr txBox="1">
            <a:spLocks noGrp="1"/>
          </p:cNvSpPr>
          <p:nvPr>
            <p:ph type="subTitle" idx="4294967295"/>
          </p:nvPr>
        </p:nvSpPr>
        <p:spPr>
          <a:xfrm>
            <a:off x="2004000" y="3487750"/>
            <a:ext cx="51360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dirty="0"/>
          </a:p>
        </p:txBody>
      </p:sp>
      <p:sp>
        <p:nvSpPr>
          <p:cNvPr id="116" name="Google Shape;116;p1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228873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630621" y="1399800"/>
            <a:ext cx="7819696" cy="819900"/>
          </a:xfrm>
          <a:prstGeom prst="rect">
            <a:avLst/>
          </a:prstGeom>
        </p:spPr>
        <p:txBody>
          <a:bodyPr spcFirstLastPara="1" wrap="square" lIns="91425" tIns="91425" rIns="91425" bIns="91425" anchor="t" anchorCtr="0">
            <a:noAutofit/>
          </a:bodyPr>
          <a:lstStyle/>
          <a:p>
            <a:pPr marL="38100" indent="0">
              <a:buNone/>
            </a:pPr>
            <a:r>
              <a:rPr lang="en-US" sz="2400" b="1" dirty="0"/>
              <a:t>collection of </a:t>
            </a:r>
            <a:r>
              <a:rPr lang="en-US" sz="2400" b="1" dirty="0">
                <a:solidFill>
                  <a:srgbClr val="FF0000"/>
                </a:solidFill>
              </a:rPr>
              <a:t>shared</a:t>
            </a:r>
            <a:r>
              <a:rPr lang="en-US" sz="2400" b="1" dirty="0"/>
              <a:t> and </a:t>
            </a:r>
            <a:r>
              <a:rPr lang="en-US" sz="2400" b="1" dirty="0">
                <a:solidFill>
                  <a:srgbClr val="FF0000"/>
                </a:solidFill>
              </a:rPr>
              <a:t>normative</a:t>
            </a:r>
            <a:r>
              <a:rPr lang="en-US" sz="2400" b="1" dirty="0"/>
              <a:t> beliefs (generally not rooted in facts and science) spread in a community in which different groups are in a </a:t>
            </a:r>
            <a:r>
              <a:rPr lang="en-US" sz="2400" b="1" dirty="0">
                <a:solidFill>
                  <a:srgbClr val="FF0000"/>
                </a:solidFill>
              </a:rPr>
              <a:t>position of inequality</a:t>
            </a:r>
            <a:r>
              <a:rPr lang="en-US" sz="2400" b="1" dirty="0"/>
              <a:t>. Ideologies are created to </a:t>
            </a:r>
            <a:r>
              <a:rPr lang="en-US" sz="2400" b="1" dirty="0">
                <a:solidFill>
                  <a:srgbClr val="FF0000"/>
                </a:solidFill>
              </a:rPr>
              <a:t>justify</a:t>
            </a:r>
            <a:r>
              <a:rPr lang="en-US" sz="2400" b="1" dirty="0"/>
              <a:t> and </a:t>
            </a:r>
            <a:r>
              <a:rPr lang="en-US" sz="2400" b="1" dirty="0">
                <a:solidFill>
                  <a:srgbClr val="FF0000"/>
                </a:solidFill>
              </a:rPr>
              <a:t>maintain</a:t>
            </a:r>
            <a:r>
              <a:rPr lang="en-US" sz="2400" b="1" dirty="0"/>
              <a:t> </a:t>
            </a:r>
            <a:r>
              <a:rPr lang="en-US" sz="2400" b="1" dirty="0">
                <a:solidFill>
                  <a:srgbClr val="FF0000"/>
                </a:solidFill>
              </a:rPr>
              <a:t>inequity</a:t>
            </a:r>
            <a:r>
              <a:rPr lang="en-US" sz="2400" b="1" dirty="0"/>
              <a:t> and </a:t>
            </a:r>
            <a:r>
              <a:rPr lang="en-US" sz="2400" b="1" dirty="0">
                <a:solidFill>
                  <a:srgbClr val="FF0000"/>
                </a:solidFill>
              </a:rPr>
              <a:t>social injustice (Morris, 2009) </a:t>
            </a:r>
            <a:endParaRPr lang="en-US" sz="2400" b="1" dirty="0"/>
          </a:p>
        </p:txBody>
      </p:sp>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6F26C3-DBFA-B54B-A1ED-B0791C8D1439}"/>
              </a:ext>
            </a:extLst>
          </p:cNvPr>
          <p:cNvSpPr>
            <a:spLocks noGrp="1"/>
          </p:cNvSpPr>
          <p:nvPr>
            <p:ph type="body" idx="1"/>
          </p:nvPr>
        </p:nvSpPr>
        <p:spPr>
          <a:xfrm>
            <a:off x="457200" y="396757"/>
            <a:ext cx="8229600" cy="2503200"/>
          </a:xfrm>
        </p:spPr>
        <p:txBody>
          <a:bodyPr/>
          <a:lstStyle/>
          <a:p>
            <a:pPr marL="101600" indent="0">
              <a:buNone/>
            </a:pPr>
            <a:r>
              <a:rPr lang="en-US" dirty="0"/>
              <a:t>Can we think about any belief that is present in our society  and that makes it easier to justify or maintain a group in an inferior position or to maintain a group as if their composing individuals were second-class citizens?  </a:t>
            </a:r>
            <a:endParaRPr lang="en-US" b="1" dirty="0"/>
          </a:p>
        </p:txBody>
      </p:sp>
      <p:sp>
        <p:nvSpPr>
          <p:cNvPr id="4" name="Slide Number Placeholder 3">
            <a:extLst>
              <a:ext uri="{FF2B5EF4-FFF2-40B4-BE49-F238E27FC236}">
                <a16:creationId xmlns:a16="http://schemas.microsoft.com/office/drawing/2014/main" id="{7AB2B93B-3502-784F-AD5C-E9D3BBC0200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1026" name="Picture 2" descr="All Women Are Mothers | Paiva Netto">
            <a:extLst>
              <a:ext uri="{FF2B5EF4-FFF2-40B4-BE49-F238E27FC236}">
                <a16:creationId xmlns:a16="http://schemas.microsoft.com/office/drawing/2014/main" id="{3012CCF0-CC1E-2246-854D-73E1E674A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97" y="2163356"/>
            <a:ext cx="2371508" cy="1478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Many Women Worldwide Are Single Moms?">
            <a:extLst>
              <a:ext uri="{FF2B5EF4-FFF2-40B4-BE49-F238E27FC236}">
                <a16:creationId xmlns:a16="http://schemas.microsoft.com/office/drawing/2014/main" id="{2A4E14FC-68CB-CA4B-92BD-9B56102EA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00" y="1710521"/>
            <a:ext cx="2866603" cy="1620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y Doctors Hold Racist Beliefs About How Black People Feel Pain">
            <a:extLst>
              <a:ext uri="{FF2B5EF4-FFF2-40B4-BE49-F238E27FC236}">
                <a16:creationId xmlns:a16="http://schemas.microsoft.com/office/drawing/2014/main" id="{C44C5C89-DEE5-C44B-B54C-48C4BD443D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95" y="2163356"/>
            <a:ext cx="2660111" cy="1763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8A5246-2CFE-384D-A441-22227A899D29}"/>
              </a:ext>
            </a:extLst>
          </p:cNvPr>
          <p:cNvSpPr txBox="1"/>
          <p:nvPr/>
        </p:nvSpPr>
        <p:spPr>
          <a:xfrm>
            <a:off x="457200" y="4319752"/>
            <a:ext cx="2727434" cy="523220"/>
          </a:xfrm>
          <a:prstGeom prst="rect">
            <a:avLst/>
          </a:prstGeom>
          <a:noFill/>
        </p:spPr>
        <p:txBody>
          <a:bodyPr wrap="square" rtlCol="0">
            <a:spAutoFit/>
          </a:bodyPr>
          <a:lstStyle/>
          <a:p>
            <a:r>
              <a:rPr lang="en-US" dirty="0">
                <a:solidFill>
                  <a:schemeClr val="bg1"/>
                </a:solidFill>
              </a:rPr>
              <a:t>African Americans do not feel as much pain as others </a:t>
            </a:r>
          </a:p>
        </p:txBody>
      </p:sp>
      <p:sp>
        <p:nvSpPr>
          <p:cNvPr id="9" name="TextBox 8">
            <a:extLst>
              <a:ext uri="{FF2B5EF4-FFF2-40B4-BE49-F238E27FC236}">
                <a16:creationId xmlns:a16="http://schemas.microsoft.com/office/drawing/2014/main" id="{69833789-9293-E048-B3B6-2F085BB52F11}"/>
              </a:ext>
            </a:extLst>
          </p:cNvPr>
          <p:cNvSpPr txBox="1"/>
          <p:nvPr/>
        </p:nvSpPr>
        <p:spPr>
          <a:xfrm>
            <a:off x="3329469" y="3581088"/>
            <a:ext cx="2727434" cy="1169551"/>
          </a:xfrm>
          <a:prstGeom prst="rect">
            <a:avLst/>
          </a:prstGeom>
          <a:noFill/>
        </p:spPr>
        <p:txBody>
          <a:bodyPr wrap="square" rtlCol="0">
            <a:spAutoFit/>
          </a:bodyPr>
          <a:lstStyle/>
          <a:p>
            <a:r>
              <a:rPr lang="en-US" dirty="0">
                <a:solidFill>
                  <a:schemeClr val="bg1"/>
                </a:solidFill>
              </a:rPr>
              <a:t>Women don’t make as dedicated professionals as men because their attention is normally divided with other responsibilities </a:t>
            </a:r>
          </a:p>
        </p:txBody>
      </p:sp>
      <p:sp>
        <p:nvSpPr>
          <p:cNvPr id="10" name="TextBox 9">
            <a:extLst>
              <a:ext uri="{FF2B5EF4-FFF2-40B4-BE49-F238E27FC236}">
                <a16:creationId xmlns:a16="http://schemas.microsoft.com/office/drawing/2014/main" id="{4B3D1F2E-74D6-994A-8C85-C2D80FF2E4EA}"/>
              </a:ext>
            </a:extLst>
          </p:cNvPr>
          <p:cNvSpPr txBox="1"/>
          <p:nvPr/>
        </p:nvSpPr>
        <p:spPr>
          <a:xfrm>
            <a:off x="6416566" y="3927125"/>
            <a:ext cx="2727434" cy="738664"/>
          </a:xfrm>
          <a:prstGeom prst="rect">
            <a:avLst/>
          </a:prstGeom>
          <a:noFill/>
        </p:spPr>
        <p:txBody>
          <a:bodyPr wrap="square" rtlCol="0">
            <a:spAutoFit/>
          </a:bodyPr>
          <a:lstStyle/>
          <a:p>
            <a:r>
              <a:rPr lang="en-US" dirty="0">
                <a:solidFill>
                  <a:schemeClr val="bg1"/>
                </a:solidFill>
              </a:rPr>
              <a:t>The bond between a mother and a child cannot be mimicked by a father </a:t>
            </a:r>
          </a:p>
        </p:txBody>
      </p:sp>
    </p:spTree>
    <p:extLst>
      <p:ext uri="{BB962C8B-B14F-4D97-AF65-F5344CB8AC3E}">
        <p14:creationId xmlns:p14="http://schemas.microsoft.com/office/powerpoint/2010/main" val="218392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8BED-E868-E14F-ADD5-D04C75C370EB}"/>
              </a:ext>
            </a:extLst>
          </p:cNvPr>
          <p:cNvSpPr>
            <a:spLocks noGrp="1"/>
          </p:cNvSpPr>
          <p:nvPr>
            <p:ph type="title"/>
          </p:nvPr>
        </p:nvSpPr>
        <p:spPr/>
        <p:txBody>
          <a:bodyPr/>
          <a:lstStyle/>
          <a:p>
            <a:r>
              <a:rPr lang="en-US" dirty="0"/>
              <a:t>Ideology </a:t>
            </a:r>
          </a:p>
        </p:txBody>
      </p:sp>
      <p:sp>
        <p:nvSpPr>
          <p:cNvPr id="3" name="Text Placeholder 2">
            <a:extLst>
              <a:ext uri="{FF2B5EF4-FFF2-40B4-BE49-F238E27FC236}">
                <a16:creationId xmlns:a16="http://schemas.microsoft.com/office/drawing/2014/main" id="{83C2E566-52AF-3045-A91F-EB30D5346B48}"/>
              </a:ext>
            </a:extLst>
          </p:cNvPr>
          <p:cNvSpPr>
            <a:spLocks noGrp="1"/>
          </p:cNvSpPr>
          <p:nvPr>
            <p:ph type="body" idx="1"/>
          </p:nvPr>
        </p:nvSpPr>
        <p:spPr/>
        <p:txBody>
          <a:bodyPr/>
          <a:lstStyle/>
          <a:p>
            <a:r>
              <a:rPr lang="en-US" dirty="0"/>
              <a:t>Does the idea of </a:t>
            </a:r>
            <a:r>
              <a:rPr lang="en-US" dirty="0">
                <a:solidFill>
                  <a:srgbClr val="FF0000"/>
                </a:solidFill>
              </a:rPr>
              <a:t>gender ideology </a:t>
            </a:r>
            <a:r>
              <a:rPr lang="en-US" dirty="0"/>
              <a:t>(as the term is used in Brazil) fit our operational definition?  </a:t>
            </a:r>
          </a:p>
          <a:p>
            <a:pPr marL="101600" indent="0">
              <a:buNone/>
            </a:pPr>
            <a:endParaRPr lang="en-US" dirty="0"/>
          </a:p>
        </p:txBody>
      </p:sp>
      <p:sp>
        <p:nvSpPr>
          <p:cNvPr id="4" name="Slide Number Placeholder 3">
            <a:extLst>
              <a:ext uri="{FF2B5EF4-FFF2-40B4-BE49-F238E27FC236}">
                <a16:creationId xmlns:a16="http://schemas.microsoft.com/office/drawing/2014/main" id="{41D03D04-87D0-D344-8CDE-BD8D89339F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2052" name="Picture 4" descr="PERDOA-LHES PORQUE NÃO SABEM O QUE DIZEM- Um ensaio sobre ideologia de  gênero e o espiritismo. | by Bruno Da Motta | Medium">
            <a:extLst>
              <a:ext uri="{FF2B5EF4-FFF2-40B4-BE49-F238E27FC236}">
                <a16:creationId xmlns:a16="http://schemas.microsoft.com/office/drawing/2014/main" id="{6F1C90EB-1D10-4B43-80A8-7C183FBB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675" y="2642725"/>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2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BFE8-DC7F-064A-8146-2D5670891673}"/>
              </a:ext>
            </a:extLst>
          </p:cNvPr>
          <p:cNvSpPr>
            <a:spLocks noGrp="1"/>
          </p:cNvSpPr>
          <p:nvPr>
            <p:ph type="title"/>
          </p:nvPr>
        </p:nvSpPr>
        <p:spPr>
          <a:xfrm>
            <a:off x="-12000" y="368325"/>
            <a:ext cx="9156000" cy="857400"/>
          </a:xfrm>
        </p:spPr>
        <p:txBody>
          <a:bodyPr/>
          <a:lstStyle/>
          <a:p>
            <a:r>
              <a:rPr lang="en-US" dirty="0"/>
              <a:t>Ideologies – Opposites </a:t>
            </a:r>
          </a:p>
        </p:txBody>
      </p:sp>
      <p:sp>
        <p:nvSpPr>
          <p:cNvPr id="3" name="Text Placeholder 2">
            <a:extLst>
              <a:ext uri="{FF2B5EF4-FFF2-40B4-BE49-F238E27FC236}">
                <a16:creationId xmlns:a16="http://schemas.microsoft.com/office/drawing/2014/main" id="{9691F6D1-83A9-594A-9D49-C44935FF3EA5}"/>
              </a:ext>
            </a:extLst>
          </p:cNvPr>
          <p:cNvSpPr>
            <a:spLocks noGrp="1"/>
          </p:cNvSpPr>
          <p:nvPr>
            <p:ph type="body" idx="1"/>
          </p:nvPr>
        </p:nvSpPr>
        <p:spPr>
          <a:xfrm>
            <a:off x="457200" y="1225725"/>
            <a:ext cx="8229600" cy="2840875"/>
          </a:xfrm>
        </p:spPr>
        <p:txBody>
          <a:bodyPr/>
          <a:lstStyle/>
          <a:p>
            <a:endParaRPr lang="en-US" sz="1600" dirty="0"/>
          </a:p>
        </p:txBody>
      </p:sp>
      <p:sp>
        <p:nvSpPr>
          <p:cNvPr id="4" name="Slide Number Placeholder 3">
            <a:extLst>
              <a:ext uri="{FF2B5EF4-FFF2-40B4-BE49-F238E27FC236}">
                <a16:creationId xmlns:a16="http://schemas.microsoft.com/office/drawing/2014/main" id="{2141FB35-96C6-E640-85E3-A07B0D6674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1026" name="Picture 2">
            <a:extLst>
              <a:ext uri="{FF2B5EF4-FFF2-40B4-BE49-F238E27FC236}">
                <a16:creationId xmlns:a16="http://schemas.microsoft.com/office/drawing/2014/main" id="{90990963-4B79-9D48-8F6D-5B1D8F361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01750"/>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9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C55E-E2A4-7645-82CB-4BB2C2D7B384}"/>
              </a:ext>
            </a:extLst>
          </p:cNvPr>
          <p:cNvSpPr>
            <a:spLocks noGrp="1"/>
          </p:cNvSpPr>
          <p:nvPr>
            <p:ph type="title"/>
          </p:nvPr>
        </p:nvSpPr>
        <p:spPr/>
        <p:txBody>
          <a:bodyPr/>
          <a:lstStyle/>
          <a:p>
            <a:r>
              <a:rPr lang="en-US" dirty="0"/>
              <a:t>Doublespeak (</a:t>
            </a:r>
            <a:r>
              <a:rPr lang="en-US" dirty="0" err="1"/>
              <a:t>Kumaravadivelu</a:t>
            </a:r>
            <a:r>
              <a:rPr lang="en-US" dirty="0"/>
              <a:t>) </a:t>
            </a:r>
          </a:p>
        </p:txBody>
      </p:sp>
      <p:sp>
        <p:nvSpPr>
          <p:cNvPr id="3" name="Text Placeholder 2">
            <a:extLst>
              <a:ext uri="{FF2B5EF4-FFF2-40B4-BE49-F238E27FC236}">
                <a16:creationId xmlns:a16="http://schemas.microsoft.com/office/drawing/2014/main" id="{1BA2ACE0-A065-2B45-8604-7A54756AA720}"/>
              </a:ext>
            </a:extLst>
          </p:cNvPr>
          <p:cNvSpPr>
            <a:spLocks noGrp="1"/>
          </p:cNvSpPr>
          <p:nvPr>
            <p:ph type="body" idx="1"/>
          </p:nvPr>
        </p:nvSpPr>
        <p:spPr>
          <a:xfrm>
            <a:off x="457175" y="2476239"/>
            <a:ext cx="8229600" cy="2503200"/>
          </a:xfrm>
        </p:spPr>
        <p:txBody>
          <a:bodyPr/>
          <a:lstStyle/>
          <a:p>
            <a:endParaRPr lang="en-US" dirty="0"/>
          </a:p>
          <a:p>
            <a:endParaRPr lang="en-US" dirty="0"/>
          </a:p>
          <a:p>
            <a:endParaRPr lang="en-US" dirty="0"/>
          </a:p>
          <a:p>
            <a:endParaRPr lang="en-US" dirty="0"/>
          </a:p>
          <a:p>
            <a:r>
              <a:rPr lang="en-US" dirty="0"/>
              <a:t>In which other situations do we find doublespeak?</a:t>
            </a:r>
          </a:p>
          <a:p>
            <a:r>
              <a:rPr lang="en-US" dirty="0"/>
              <a:t>Immigration</a:t>
            </a:r>
          </a:p>
        </p:txBody>
      </p:sp>
      <p:sp>
        <p:nvSpPr>
          <p:cNvPr id="4" name="Slide Number Placeholder 3">
            <a:extLst>
              <a:ext uri="{FF2B5EF4-FFF2-40B4-BE49-F238E27FC236}">
                <a16:creationId xmlns:a16="http://schemas.microsoft.com/office/drawing/2014/main" id="{20AB096A-C692-DD42-9E0C-8330F17519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graphicFrame>
        <p:nvGraphicFramePr>
          <p:cNvPr id="5" name="Content Placeholder 3">
            <a:extLst>
              <a:ext uri="{FF2B5EF4-FFF2-40B4-BE49-F238E27FC236}">
                <a16:creationId xmlns:a16="http://schemas.microsoft.com/office/drawing/2014/main" id="{3199387D-04C3-874C-B75E-C0C534DD80CE}"/>
              </a:ext>
            </a:extLst>
          </p:cNvPr>
          <p:cNvGraphicFramePr>
            <a:graphicFrameLocks/>
          </p:cNvGraphicFramePr>
          <p:nvPr>
            <p:extLst>
              <p:ext uri="{D42A27DB-BD31-4B8C-83A1-F6EECF244321}">
                <p14:modId xmlns:p14="http://schemas.microsoft.com/office/powerpoint/2010/main" val="1202311635"/>
              </p:ext>
            </p:extLst>
          </p:nvPr>
        </p:nvGraphicFramePr>
        <p:xfrm>
          <a:off x="792163" y="1762125"/>
          <a:ext cx="7570788" cy="2169160"/>
        </p:xfrm>
        <a:graphic>
          <a:graphicData uri="http://schemas.openxmlformats.org/drawingml/2006/table">
            <a:tbl>
              <a:tblPr firstRow="1" bandRow="1">
                <a:tableStyleId>{5C22544A-7EE6-4342-B048-85BDC9FD1C3A}</a:tableStyleId>
              </a:tblPr>
              <a:tblGrid>
                <a:gridCol w="3785394">
                  <a:extLst>
                    <a:ext uri="{9D8B030D-6E8A-4147-A177-3AD203B41FA5}">
                      <a16:colId xmlns:a16="http://schemas.microsoft.com/office/drawing/2014/main" val="2184715618"/>
                    </a:ext>
                  </a:extLst>
                </a:gridCol>
                <a:gridCol w="3785394">
                  <a:extLst>
                    <a:ext uri="{9D8B030D-6E8A-4147-A177-3AD203B41FA5}">
                      <a16:colId xmlns:a16="http://schemas.microsoft.com/office/drawing/2014/main" val="2540183494"/>
                    </a:ext>
                  </a:extLst>
                </a:gridCol>
              </a:tblGrid>
              <a:tr h="370840">
                <a:tc>
                  <a:txBody>
                    <a:bodyPr/>
                    <a:lstStyle/>
                    <a:p>
                      <a:r>
                        <a:rPr lang="en-AU" noProof="0"/>
                        <a:t>US</a:t>
                      </a:r>
                    </a:p>
                  </a:txBody>
                  <a:tcPr/>
                </a:tc>
                <a:tc>
                  <a:txBody>
                    <a:bodyPr/>
                    <a:lstStyle/>
                    <a:p>
                      <a:r>
                        <a:rPr lang="en-AU" noProof="0"/>
                        <a:t>THEM </a:t>
                      </a:r>
                    </a:p>
                  </a:txBody>
                  <a:tcPr/>
                </a:tc>
                <a:extLst>
                  <a:ext uri="{0D108BD9-81ED-4DB2-BD59-A6C34878D82A}">
                    <a16:rowId xmlns:a16="http://schemas.microsoft.com/office/drawing/2014/main" val="2280362263"/>
                  </a:ext>
                </a:extLst>
              </a:tr>
              <a:tr h="370840">
                <a:tc>
                  <a:txBody>
                    <a:bodyPr/>
                    <a:lstStyle/>
                    <a:p>
                      <a:r>
                        <a:rPr lang="en-AU" noProof="0" dirty="0"/>
                        <a:t>We have army, navy and air force. </a:t>
                      </a:r>
                    </a:p>
                    <a:p>
                      <a:r>
                        <a:rPr lang="en-AU" noProof="0" dirty="0"/>
                        <a:t>Our boys are professional. </a:t>
                      </a:r>
                    </a:p>
                    <a:p>
                      <a:r>
                        <a:rPr lang="en-AU" noProof="0" dirty="0"/>
                        <a:t>We have press briefings. </a:t>
                      </a:r>
                    </a:p>
                    <a:p>
                      <a:r>
                        <a:rPr lang="en-AU" noProof="0" dirty="0"/>
                        <a:t>We take out. </a:t>
                      </a:r>
                    </a:p>
                    <a:p>
                      <a:r>
                        <a:rPr lang="en-AU" noProof="0" dirty="0"/>
                        <a:t>We neutralize enemies. </a:t>
                      </a:r>
                    </a:p>
                    <a:p>
                      <a:r>
                        <a:rPr lang="en-AU" noProof="0" dirty="0"/>
                        <a:t>We are resolute. </a:t>
                      </a:r>
                    </a:p>
                    <a:p>
                      <a:r>
                        <a:rPr lang="en-AU" noProof="0" dirty="0"/>
                        <a:t>Our missiles cause collateral damage. </a:t>
                      </a:r>
                    </a:p>
                    <a:p>
                      <a:r>
                        <a:rPr lang="en-AU" noProof="0" dirty="0"/>
                        <a:t>Our planes fail to return from missions. </a:t>
                      </a:r>
                    </a:p>
                  </a:txBody>
                  <a:tcPr/>
                </a:tc>
                <a:tc>
                  <a:txBody>
                    <a:bodyPr/>
                    <a:lstStyle/>
                    <a:p>
                      <a:r>
                        <a:rPr lang="en-AU" noProof="0" dirty="0"/>
                        <a:t>They have a war machine. </a:t>
                      </a:r>
                    </a:p>
                    <a:p>
                      <a:r>
                        <a:rPr lang="en-AU" noProof="0" dirty="0"/>
                        <a:t>Their men are brainwashed. </a:t>
                      </a:r>
                    </a:p>
                    <a:p>
                      <a:r>
                        <a:rPr lang="en-AU" noProof="0" dirty="0"/>
                        <a:t>They have propaganda. </a:t>
                      </a:r>
                    </a:p>
                    <a:p>
                      <a:r>
                        <a:rPr lang="en-AU" noProof="0" dirty="0"/>
                        <a:t>They destroy. </a:t>
                      </a:r>
                    </a:p>
                    <a:p>
                      <a:r>
                        <a:rPr lang="en-AU" noProof="0" dirty="0"/>
                        <a:t>They kill (enemies).</a:t>
                      </a:r>
                    </a:p>
                    <a:p>
                      <a:r>
                        <a:rPr lang="en-AU" noProof="0" dirty="0"/>
                        <a:t>They are ruthless. </a:t>
                      </a:r>
                    </a:p>
                    <a:p>
                      <a:r>
                        <a:rPr lang="en-AU" noProof="0" dirty="0"/>
                        <a:t>Their missiles cause civilian casualties. </a:t>
                      </a:r>
                    </a:p>
                    <a:p>
                      <a:r>
                        <a:rPr lang="en-AU" noProof="0" dirty="0"/>
                        <a:t>Their planes are zapped. </a:t>
                      </a:r>
                    </a:p>
                  </a:txBody>
                  <a:tcPr/>
                </a:tc>
                <a:extLst>
                  <a:ext uri="{0D108BD9-81ED-4DB2-BD59-A6C34878D82A}">
                    <a16:rowId xmlns:a16="http://schemas.microsoft.com/office/drawing/2014/main" val="3264872362"/>
                  </a:ext>
                </a:extLst>
              </a:tr>
            </a:tbl>
          </a:graphicData>
        </a:graphic>
      </p:graphicFrame>
    </p:spTree>
    <p:extLst>
      <p:ext uri="{BB962C8B-B14F-4D97-AF65-F5344CB8AC3E}">
        <p14:creationId xmlns:p14="http://schemas.microsoft.com/office/powerpoint/2010/main" val="3238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1695</Words>
  <Application>Microsoft Macintosh PowerPoint</Application>
  <PresentationFormat>On-screen Show (16:9)</PresentationFormat>
  <Paragraphs>187</Paragraphs>
  <Slides>43</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Sniglet</vt:lpstr>
      <vt:lpstr>Walter Turncoat</vt:lpstr>
      <vt:lpstr>Arial</vt:lpstr>
      <vt:lpstr>Ursula template</vt:lpstr>
      <vt:lpstr>Language ideologies and education</vt:lpstr>
      <vt:lpstr>Today’s agenda (negotiable)</vt:lpstr>
      <vt:lpstr>hello!</vt:lpstr>
      <vt:lpstr>1.  Ideologies in general</vt:lpstr>
      <vt:lpstr>PowerPoint Presentation</vt:lpstr>
      <vt:lpstr>PowerPoint Presentation</vt:lpstr>
      <vt:lpstr>Ideology </vt:lpstr>
      <vt:lpstr>Ideologies – Opposites </vt:lpstr>
      <vt:lpstr>Doublespeak (Kumaravadivelu) </vt:lpstr>
      <vt:lpstr>What are the dominant ideologies concerning:  </vt:lpstr>
      <vt:lpstr>Why do we need to study ideologies?</vt:lpstr>
      <vt:lpstr>currently the most widely accepted definition </vt:lpstr>
      <vt:lpstr>currently the most widely accepted definition </vt:lpstr>
      <vt:lpstr>2.  Language ideologies</vt:lpstr>
      <vt:lpstr>Language Ideologies</vt:lpstr>
      <vt:lpstr>Must consider when studying language ideologies: Language or languaging? </vt:lpstr>
      <vt:lpstr>Language or languaging? </vt:lpstr>
      <vt:lpstr>Language or languaging? </vt:lpstr>
      <vt:lpstr>Language or languaging? </vt:lpstr>
      <vt:lpstr>Language ideologies</vt:lpstr>
      <vt:lpstr>Language ideologies</vt:lpstr>
      <vt:lpstr>Language ideologies</vt:lpstr>
      <vt:lpstr>Language ideologies</vt:lpstr>
      <vt:lpstr>Most Commonly-Studied Language Ideologies </vt:lpstr>
      <vt:lpstr>The Standard Language Ideology </vt:lpstr>
      <vt:lpstr>The Standard Language Ideology </vt:lpstr>
      <vt:lpstr>3.   Language Ideologies and Pedagogy </vt:lpstr>
      <vt:lpstr>PowerPoint Presentation</vt:lpstr>
      <vt:lpstr>PowerPoint Presentation</vt:lpstr>
      <vt:lpstr>PowerPoint Presentation</vt:lpstr>
      <vt:lpstr>Language ideologies and translanguaging </vt:lpstr>
      <vt:lpstr>Translanguaging</vt:lpstr>
      <vt:lpstr>Translanguaging pedagogy</vt:lpstr>
      <vt:lpstr>Translanguaging classroom</vt:lpstr>
      <vt:lpstr>Translanguaging at school</vt:lpstr>
      <vt:lpstr>Ways to allow students to translanguage</vt:lpstr>
      <vt:lpstr>PowerPoint Presentation</vt:lpstr>
      <vt:lpstr>¿Questions and Comments?</vt:lpstr>
      <vt:lpstr>PowerPoint Presentation</vt:lpstr>
      <vt:lpstr>PowerPoint Presentation</vt:lpstr>
      <vt:lpstr>PowerPoint Presentation</vt:lpstr>
      <vt:lpstr>PowerPoint Presentation</vt:lpstr>
      <vt:lpstr>mara.barbosa@tamucc.edu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Barbosa, Mara</cp:lastModifiedBy>
  <cp:revision>23</cp:revision>
  <dcterms:modified xsi:type="dcterms:W3CDTF">2020-10-20T14:21:15Z</dcterms:modified>
</cp:coreProperties>
</file>