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"/>
          <p:cNvGrpSpPr/>
          <p:nvPr/>
        </p:nvGrpSpPr>
        <p:grpSpPr>
          <a:xfrm>
            <a:off x="1371600" y="304800"/>
            <a:ext cx="6324600" cy="533401"/>
            <a:chOff x="0" y="13969"/>
            <a:chExt cx="6324600" cy="533400"/>
          </a:xfrm>
        </p:grpSpPr>
        <p:sp>
          <p:nvSpPr>
            <p:cNvPr id="28" name="Rectangle"/>
            <p:cNvSpPr/>
            <p:nvPr/>
          </p:nvSpPr>
          <p:spPr>
            <a:xfrm>
              <a:off x="0" y="13969"/>
              <a:ext cx="6324600" cy="533401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9" name="BTC5702 - GENÉTICA BASICA"/>
            <p:cNvSpPr txBox="1"/>
            <p:nvPr/>
          </p:nvSpPr>
          <p:spPr>
            <a:xfrm>
              <a:off x="934288" y="57149"/>
              <a:ext cx="4456024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/>
              <a:r>
                <a:t>BTC5702 - GENÉTICA BASICA</a:t>
              </a:r>
            </a:p>
          </p:txBody>
        </p:sp>
      </p:grpSp>
      <p:pic>
        <p:nvPicPr>
          <p:cNvPr id="31" name="page1image25307088.jpg" descr="page1image253070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234796"/>
            <a:ext cx="4553308" cy="302795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"/>
          <p:cNvSpPr txBox="1"/>
          <p:nvPr/>
        </p:nvSpPr>
        <p:spPr>
          <a:xfrm>
            <a:off x="762000" y="895350"/>
            <a:ext cx="18034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3" name="Elisabete José Vicente…"/>
          <p:cNvSpPr txBox="1"/>
          <p:nvPr/>
        </p:nvSpPr>
        <p:spPr>
          <a:xfrm>
            <a:off x="6842734" y="5693900"/>
            <a:ext cx="2456597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5400"/>
              </a:lnSpc>
              <a:spcBef>
                <a:spcPts val="1200"/>
              </a:spcBef>
              <a:defRPr sz="1966"/>
            </a:pPr>
            <a:r>
              <a:t>Elisabete José Vicente </a:t>
            </a:r>
          </a:p>
          <a:p>
            <a:pPr defTabSz="457200">
              <a:lnSpc>
                <a:spcPts val="5400"/>
              </a:lnSpc>
              <a:spcBef>
                <a:spcPts val="1200"/>
              </a:spcBef>
              <a:defRPr sz="1966"/>
            </a:pPr>
            <a:r>
              <a:t>    (bevicent@usp.br)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4" name="page1image25309168.jpg" descr="page1image2530916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2740" y="3923034"/>
            <a:ext cx="1863899" cy="182258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"/>
          <p:cNvSpPr txBox="1"/>
          <p:nvPr/>
        </p:nvSpPr>
        <p:spPr>
          <a:xfrm>
            <a:off x="1077251" y="518523"/>
            <a:ext cx="180341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6" name="BEM VINDOS !"/>
          <p:cNvSpPr txBox="1"/>
          <p:nvPr/>
        </p:nvSpPr>
        <p:spPr>
          <a:xfrm>
            <a:off x="431440" y="4277978"/>
            <a:ext cx="186389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4400"/>
              </a:lnSpc>
              <a:spcBef>
                <a:spcPts val="1200"/>
              </a:spcBef>
              <a:defRPr sz="1866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BEM VINDOS !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collaboration replication.png" descr="collaboration replic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592137"/>
            <a:ext cx="7315200" cy="5462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tRNA.png" descr="tR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143000"/>
            <a:ext cx="1809750" cy="231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tRNA2.png" descr="tRN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2057400"/>
            <a:ext cx="25273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rotsynthesis.png" descr="protsynthesi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87350"/>
            <a:ext cx="5791200" cy="578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elula bacteriana.png" descr="celula bacteria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289999"/>
            <a:ext cx="3617556" cy="2306589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Em procariotos: Bacterias e Arquéias"/>
          <p:cNvSpPr txBox="1"/>
          <p:nvPr/>
        </p:nvSpPr>
        <p:spPr>
          <a:xfrm>
            <a:off x="1203295" y="398904"/>
            <a:ext cx="471692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Em procariotos: Bacterias e Arquéias </a:t>
            </a:r>
          </a:p>
        </p:txBody>
      </p:sp>
      <p:pic>
        <p:nvPicPr>
          <p:cNvPr id="72" name="divisão bacteriana.png" descr="divisão bacterian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0200" y="2776537"/>
            <a:ext cx="4620415" cy="3777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ell.png" descr="ce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143000"/>
            <a:ext cx="4724366" cy="393697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Em eucariotos:"/>
          <p:cNvSpPr txBox="1"/>
          <p:nvPr/>
        </p:nvSpPr>
        <p:spPr>
          <a:xfrm>
            <a:off x="1203295" y="398904"/>
            <a:ext cx="1940829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Em eucariotos: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HUMAN chomosomes.png" descr="HUMAN chomosom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685800"/>
            <a:ext cx="48006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central dogma.png" descr="central dogm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838200"/>
            <a:ext cx="7524750" cy="284638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ext"/>
          <p:cNvSpPr txBox="1"/>
          <p:nvPr/>
        </p:nvSpPr>
        <p:spPr>
          <a:xfrm>
            <a:off x="4481829" y="3218303"/>
            <a:ext cx="1803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81" name="Text"/>
          <p:cNvSpPr txBox="1"/>
          <p:nvPr/>
        </p:nvSpPr>
        <p:spPr>
          <a:xfrm>
            <a:off x="3008629" y="4374003"/>
            <a:ext cx="830125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82" name="Visão centro-gênica…"/>
          <p:cNvSpPr txBox="1"/>
          <p:nvPr/>
        </p:nvSpPr>
        <p:spPr>
          <a:xfrm>
            <a:off x="524415" y="3605653"/>
            <a:ext cx="8412260" cy="265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900"/>
            </a:pPr>
            <a:r>
              <a:t>Visão centro-gênica</a:t>
            </a:r>
          </a:p>
          <a:p>
            <a:pPr>
              <a:defRPr sz="1900"/>
            </a:pPr>
            <a:r>
              <a:t>Dogma central da biologia molecular como exemplo</a:t>
            </a:r>
          </a:p>
          <a:p>
            <a:pPr>
              <a:defRPr sz="1900"/>
            </a:pPr>
            <a:r>
              <a:t>“O dogma central da biologia molecular lida com a transferência resíduo a resíduo da informação sequencial. Diz que tal informação não pode ser transferida de volta das proteínas para os ácidos nucléicos”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rPr b="1">
                <a:solidFill>
                  <a:srgbClr val="FB5082"/>
                </a:solidFill>
              </a:rPr>
              <a:t>ERRADO !!!!</a:t>
            </a:r>
          </a:p>
          <a:p>
            <a:pPr>
              <a:defRPr sz="1900"/>
            </a:pPr>
            <a:r>
              <a:rPr b="1"/>
              <a:t>Prions</a:t>
            </a:r>
            <a:r>
              <a:t>, processos epigenéticos, etc</a:t>
            </a:r>
          </a:p>
          <a:p>
            <a:pPr/>
            <a:r>
              <a:t>  </a:t>
            </a:r>
          </a:p>
        </p:txBody>
      </p:sp>
      <p:sp>
        <p:nvSpPr>
          <p:cNvPr id="83" name="Ref. Crick F. Nature, 1970"/>
          <p:cNvSpPr txBox="1"/>
          <p:nvPr/>
        </p:nvSpPr>
        <p:spPr>
          <a:xfrm>
            <a:off x="513848" y="6355203"/>
            <a:ext cx="2799667" cy="372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Ref. Crick F. Nature, 1970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2. Variação Genética…"/>
          <p:cNvSpPr txBox="1"/>
          <p:nvPr/>
        </p:nvSpPr>
        <p:spPr>
          <a:xfrm>
            <a:off x="1066800" y="457200"/>
            <a:ext cx="6934200" cy="750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2. Variação Genética</a:t>
            </a:r>
          </a:p>
          <a:p>
            <a:pPr>
              <a:spcBef>
                <a:spcPts val="1400"/>
              </a:spcBef>
              <a:defRPr b="1" sz="2000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Se todos os membros de uma espécie tem o mesmo conjunto de genes como pode, então, ocorrer a variação genética?</a:t>
            </a:r>
          </a:p>
          <a:p>
            <a:pPr>
              <a:spcBef>
                <a:spcPts val="1400"/>
              </a:spcBef>
              <a:defRPr sz="2000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6600"/>
                </a:solidFill>
              </a:rPr>
              <a:t>Resposta: o </a:t>
            </a:r>
            <a:r>
              <a:rPr b="1">
                <a:solidFill>
                  <a:srgbClr val="006600"/>
                </a:solidFill>
              </a:rPr>
              <a:t>genótipo</a:t>
            </a:r>
            <a:r>
              <a:rPr>
                <a:solidFill>
                  <a:srgbClr val="006600"/>
                </a:solidFill>
              </a:rPr>
              <a:t> é a constituição </a:t>
            </a:r>
            <a:r>
              <a:rPr b="1">
                <a:solidFill>
                  <a:srgbClr val="006600"/>
                </a:solidFill>
              </a:rPr>
              <a:t>alélica</a:t>
            </a:r>
            <a:r>
              <a:rPr>
                <a:solidFill>
                  <a:srgbClr val="006600"/>
                </a:solidFill>
              </a:rPr>
              <a:t> de um organismo;</a:t>
            </a:r>
            <a:endParaRPr>
              <a:solidFill>
                <a:srgbClr val="006600"/>
              </a:solidFill>
            </a:endParaR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06600"/>
              </a:solidFill>
            </a:endParaR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6600"/>
                </a:solidFill>
              </a:rPr>
              <a:t>e, o </a:t>
            </a:r>
            <a:r>
              <a:rPr b="1">
                <a:solidFill>
                  <a:srgbClr val="006600"/>
                </a:solidFill>
              </a:rPr>
              <a:t>fenótipo</a:t>
            </a:r>
            <a:endParaRPr>
              <a:solidFill>
                <a:srgbClr val="006600"/>
              </a:solidFill>
            </a:endParaR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6600"/>
                </a:solidFill>
              </a:rPr>
              <a:t>revela o conjunto desta nova constituição. </a:t>
            </a:r>
            <a:endParaRPr>
              <a:solidFill>
                <a:srgbClr val="006600"/>
              </a:solidFill>
            </a:endParaR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>
              <a:solidFill>
                <a:srgbClr val="006600"/>
              </a:solidFill>
            </a:endParaRP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1400"/>
              </a:spcBef>
              <a:defRPr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  Variação Genética…"/>
          <p:cNvSpPr txBox="1"/>
          <p:nvPr/>
        </p:nvSpPr>
        <p:spPr>
          <a:xfrm>
            <a:off x="1371600" y="685800"/>
            <a:ext cx="7162800" cy="3766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A  Variação Genética</a:t>
            </a: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</a:t>
            </a: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</a:t>
            </a:r>
            <a:r>
              <a:rPr>
                <a:solidFill>
                  <a:srgbClr val="006600"/>
                </a:solidFill>
              </a:rPr>
              <a:t>Pode ser:  </a:t>
            </a:r>
            <a:endParaRPr>
              <a:solidFill>
                <a:srgbClr val="006600"/>
              </a:solidFill>
            </a:endParaRPr>
          </a:p>
          <a:p>
            <a:pPr>
              <a:spcBef>
                <a:spcPts val="1400"/>
              </a:spcBef>
              <a:defRPr b="1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		Contínua</a:t>
            </a:r>
          </a:p>
          <a:p>
            <a:pPr>
              <a:spcBef>
                <a:spcPts val="1400"/>
              </a:spcBef>
              <a:defRPr b="1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		Descontínua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lbino.png" descr="albin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381000"/>
            <a:ext cx="4051081" cy="375914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Alelos: A e a…"/>
          <p:cNvSpPr txBox="1"/>
          <p:nvPr/>
        </p:nvSpPr>
        <p:spPr>
          <a:xfrm>
            <a:off x="5054599" y="2387600"/>
            <a:ext cx="4051082" cy="93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300"/>
            </a:pPr>
            <a:r>
              <a:t>Alelos: A e a</a:t>
            </a:r>
          </a:p>
          <a:p>
            <a:pPr>
              <a:spcBef>
                <a:spcPts val="1400"/>
              </a:spcBef>
            </a:pPr>
            <a:r>
              <a:rPr sz="2300"/>
              <a:t>genótipo (parcial) do albino: a/a </a:t>
            </a:r>
            <a:r>
              <a:t>    </a:t>
            </a:r>
          </a:p>
        </p:txBody>
      </p:sp>
      <p:sp>
        <p:nvSpPr>
          <p:cNvPr id="91" name="Tirosina           melanina"/>
          <p:cNvSpPr txBox="1"/>
          <p:nvPr/>
        </p:nvSpPr>
        <p:spPr>
          <a:xfrm>
            <a:off x="5715000" y="1905000"/>
            <a:ext cx="32004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</a:lvl1pPr>
          </a:lstStyle>
          <a:p>
            <a:pPr/>
            <a:r>
              <a:t>Tirosina           melanina</a:t>
            </a:r>
          </a:p>
        </p:txBody>
      </p:sp>
      <p:sp>
        <p:nvSpPr>
          <p:cNvPr id="92" name="Line"/>
          <p:cNvSpPr/>
          <p:nvPr/>
        </p:nvSpPr>
        <p:spPr>
          <a:xfrm>
            <a:off x="6934200" y="2133600"/>
            <a:ext cx="5334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irosinase"/>
          <p:cNvSpPr txBox="1"/>
          <p:nvPr/>
        </p:nvSpPr>
        <p:spPr>
          <a:xfrm rot="19829374">
            <a:off x="6856670" y="1371950"/>
            <a:ext cx="12192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tirosinase</a:t>
            </a:r>
          </a:p>
        </p:txBody>
      </p:sp>
      <p:sp>
        <p:nvSpPr>
          <p:cNvPr id="94" name="Base molecular:"/>
          <p:cNvSpPr txBox="1"/>
          <p:nvPr/>
        </p:nvSpPr>
        <p:spPr>
          <a:xfrm>
            <a:off x="838200" y="0"/>
            <a:ext cx="4724400" cy="43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Base molecular</a:t>
            </a:r>
            <a:r>
              <a:rPr b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95" name="Genes:…"/>
          <p:cNvSpPr txBox="1"/>
          <p:nvPr/>
        </p:nvSpPr>
        <p:spPr>
          <a:xfrm>
            <a:off x="727610" y="5334000"/>
            <a:ext cx="3789661" cy="148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30000"/>
              </a:lnSpc>
              <a:spcBef>
                <a:spcPts val="1400"/>
              </a:spcBef>
              <a:defRPr sz="2000"/>
            </a:pPr>
            <a:r>
              <a:t>Genes:</a:t>
            </a:r>
          </a:p>
          <a:p>
            <a:pPr marL="240631" indent="-240631">
              <a:lnSpc>
                <a:spcPct val="30000"/>
              </a:lnSpc>
              <a:spcBef>
                <a:spcPts val="1400"/>
              </a:spcBef>
              <a:buSzPct val="100000"/>
              <a:buChar char="-"/>
              <a:defRPr sz="2000"/>
            </a:pPr>
            <a:r>
              <a:t>Dominantes</a:t>
            </a:r>
          </a:p>
          <a:p>
            <a:pPr marL="240631" indent="-240631">
              <a:lnSpc>
                <a:spcPct val="30000"/>
              </a:lnSpc>
              <a:spcBef>
                <a:spcPts val="1400"/>
              </a:spcBef>
              <a:buSzPct val="100000"/>
              <a:buChar char="-"/>
              <a:defRPr sz="2000"/>
            </a:pPr>
            <a:r>
              <a:t>Recessivos</a:t>
            </a:r>
          </a:p>
          <a:p>
            <a:pPr marL="240631" indent="-240631">
              <a:lnSpc>
                <a:spcPct val="30000"/>
              </a:lnSpc>
              <a:spcBef>
                <a:spcPts val="1400"/>
              </a:spcBef>
              <a:buSzPct val="100000"/>
              <a:buChar char="-"/>
              <a:defRPr sz="2000"/>
            </a:pPr>
            <a:r>
              <a:t>Herança multi-gênica</a:t>
            </a:r>
          </a:p>
          <a:p>
            <a:pPr marL="240631" indent="-240631">
              <a:lnSpc>
                <a:spcPct val="30000"/>
              </a:lnSpc>
              <a:spcBef>
                <a:spcPts val="1400"/>
              </a:spcBef>
              <a:buSzPct val="100000"/>
              <a:buChar char="-"/>
              <a:defRPr sz="2000"/>
            </a:pPr>
            <a:r>
              <a:t>Herança ligada ao sexo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r que estudar Genética?"/>
          <p:cNvSpPr txBox="1"/>
          <p:nvPr>
            <p:ph type="title"/>
          </p:nvPr>
        </p:nvSpPr>
        <p:spPr>
          <a:xfrm>
            <a:off x="281086" y="2374900"/>
            <a:ext cx="6170514" cy="914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/>
            <a:r>
              <a:t>Por que estudar Genética?</a:t>
            </a:r>
          </a:p>
        </p:txBody>
      </p:sp>
      <p:sp>
        <p:nvSpPr>
          <p:cNvPr id="39" name="Genética é o estudo da Hereditariedade…"/>
          <p:cNvSpPr txBox="1"/>
          <p:nvPr/>
        </p:nvSpPr>
        <p:spPr>
          <a:xfrm>
            <a:off x="342900" y="3581400"/>
            <a:ext cx="8077200" cy="359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Genética é o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estudo da Hereditariedade   </a:t>
            </a: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</a:defRPr>
            </a:pPr>
            <a:r>
              <a:t>		- semelhança filhos com os pais</a:t>
            </a: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</a:defRPr>
            </a:pPr>
            <a:r>
              <a:t>		- doenças</a:t>
            </a: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</a:defRPr>
            </a:pP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</a:defRPr>
            </a:pP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</a:defRPr>
            </a:pPr>
          </a:p>
        </p:txBody>
      </p:sp>
      <p:grpSp>
        <p:nvGrpSpPr>
          <p:cNvPr id="42" name="Group"/>
          <p:cNvGrpSpPr/>
          <p:nvPr/>
        </p:nvGrpSpPr>
        <p:grpSpPr>
          <a:xfrm>
            <a:off x="723900" y="151130"/>
            <a:ext cx="6324600" cy="561341"/>
            <a:chOff x="0" y="0"/>
            <a:chExt cx="6324600" cy="561340"/>
          </a:xfrm>
        </p:grpSpPr>
        <p:sp>
          <p:nvSpPr>
            <p:cNvPr id="40" name="Rectangle"/>
            <p:cNvSpPr/>
            <p:nvPr/>
          </p:nvSpPr>
          <p:spPr>
            <a:xfrm>
              <a:off x="0" y="13969"/>
              <a:ext cx="6324600" cy="533401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1" name="Genética   -   Introdução"/>
            <p:cNvSpPr txBox="1"/>
            <p:nvPr/>
          </p:nvSpPr>
          <p:spPr>
            <a:xfrm>
              <a:off x="1483315" y="-1"/>
              <a:ext cx="3357970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Papyrus"/>
                  <a:ea typeface="Papyrus"/>
                  <a:cs typeface="Papyrus"/>
                  <a:sym typeface="Papyrus"/>
                </a:defRPr>
              </a:lvl1pPr>
            </a:lstStyle>
            <a:p>
              <a:pPr/>
              <a:r>
                <a:t>Genética   -   Introdução</a:t>
              </a:r>
            </a:p>
          </p:txBody>
        </p:sp>
      </p:grpSp>
      <p:pic>
        <p:nvPicPr>
          <p:cNvPr id="43" name="semente de milho.png" descr="semente de milh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1701" y="3742146"/>
            <a:ext cx="2017002" cy="2982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transdução.png" descr="transduçã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4450" y="2681347"/>
            <a:ext cx="2571570" cy="2004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Transformação.png" descr="Transformaçã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03" y="1727200"/>
            <a:ext cx="1752601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conjugação.png" descr="conjugaçã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3400" y="2717800"/>
            <a:ext cx="2997200" cy="29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Recombinação em procariotos: Bactérias"/>
          <p:cNvSpPr txBox="1"/>
          <p:nvPr/>
        </p:nvSpPr>
        <p:spPr>
          <a:xfrm>
            <a:off x="1203295" y="398904"/>
            <a:ext cx="510595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Recombinação em procariotos: Bactérias</a:t>
            </a:r>
          </a:p>
        </p:txBody>
      </p:sp>
      <p:sp>
        <p:nvSpPr>
          <p:cNvPr id="101" name="Transformação"/>
          <p:cNvSpPr txBox="1"/>
          <p:nvPr/>
        </p:nvSpPr>
        <p:spPr>
          <a:xfrm>
            <a:off x="555595" y="5301104"/>
            <a:ext cx="1632482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Transformação</a:t>
            </a:r>
          </a:p>
        </p:txBody>
      </p:sp>
      <p:sp>
        <p:nvSpPr>
          <p:cNvPr id="102" name="Conjugação"/>
          <p:cNvSpPr txBox="1"/>
          <p:nvPr/>
        </p:nvSpPr>
        <p:spPr>
          <a:xfrm>
            <a:off x="3646867" y="5771004"/>
            <a:ext cx="1317338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Conjugação</a:t>
            </a:r>
          </a:p>
        </p:txBody>
      </p:sp>
      <p:sp>
        <p:nvSpPr>
          <p:cNvPr id="103" name="Transdução"/>
          <p:cNvSpPr txBox="1"/>
          <p:nvPr/>
        </p:nvSpPr>
        <p:spPr>
          <a:xfrm>
            <a:off x="7040231" y="4970904"/>
            <a:ext cx="1280007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Transdução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3. Metodologias Usadas em Genética…"/>
          <p:cNvSpPr txBox="1"/>
          <p:nvPr/>
        </p:nvSpPr>
        <p:spPr>
          <a:xfrm>
            <a:off x="323850" y="188912"/>
            <a:ext cx="8640763" cy="71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3. Metodologias Usadas em Genética</a:t>
            </a:r>
            <a:endParaRPr sz="800"/>
          </a:p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endParaRPr sz="800"/>
          </a:p>
          <a:p>
            <a:pPr>
              <a:spcBef>
                <a:spcPts val="300"/>
              </a:spcBef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1. Is</a:t>
            </a:r>
            <a:r>
              <a:rPr sz="2200"/>
              <a:t>olamento de mutantes</a:t>
            </a:r>
            <a:endParaRPr sz="2200"/>
          </a:p>
          <a:p>
            <a:pPr>
              <a:spcBef>
                <a:spcPts val="300"/>
              </a:spcBef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2. Análise da progênie de cruzamentos</a:t>
            </a:r>
          </a:p>
          <a:p>
            <a:pPr>
              <a:spcBef>
                <a:spcPts val="300"/>
              </a:spcBef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3. Análise bioquímica do processo celular controlado pelo gene</a:t>
            </a:r>
          </a:p>
          <a:p>
            <a:pPr>
              <a:spcBef>
                <a:spcPts val="300"/>
              </a:spcBef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4. Análise microscópica</a:t>
            </a:r>
          </a:p>
          <a:p>
            <a:pPr>
              <a:spcBef>
                <a:spcPts val="300"/>
              </a:spcBef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5. Hibridizações:  	</a:t>
            </a:r>
            <a:r>
              <a:t>a) “Southern blot”</a:t>
            </a:r>
          </a:p>
          <a:p>
            <a:pPr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  		b) “Northern blot”</a:t>
            </a:r>
          </a:p>
          <a:p>
            <a:pPr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	c) “Western blot” </a:t>
            </a:r>
          </a:p>
          <a:p>
            <a:pPr>
              <a:lnSpc>
                <a:spcPct val="30000"/>
              </a:lnSpc>
              <a:spcBef>
                <a:spcPts val="1400"/>
              </a:spcBef>
              <a:defRPr b="1" sz="22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800"/>
              </a:spcBef>
              <a:defRPr b="1" sz="22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6. Análise direta do DNA:  Técnicas da  TDR</a:t>
            </a:r>
          </a:p>
          <a:p>
            <a:pPr>
              <a:lnSpc>
                <a:spcPct val="10000"/>
              </a:lnSpc>
              <a:spcBef>
                <a:spcPts val="800"/>
              </a:spcBef>
              <a:defRPr b="1" sz="22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</a:t>
            </a:r>
            <a:r>
              <a:rPr sz="2000"/>
              <a:t>6a. Análise de sequencias de DNA: conhecimento das sequencias, alinhamentos</a:t>
            </a:r>
            <a:endParaRPr sz="2000"/>
          </a:p>
          <a:p>
            <a:pPr>
              <a:lnSpc>
                <a:spcPct val="10000"/>
              </a:lnSpc>
              <a:spcBef>
                <a:spcPts val="1000"/>
              </a:spcBef>
              <a:defRPr b="1" sz="22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10000"/>
              </a:lnSpc>
              <a:spcBef>
                <a:spcPts val="1000"/>
              </a:spcBef>
              <a:defRPr b="1" sz="22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</a:t>
            </a:r>
            <a:r>
              <a:rPr sz="2000"/>
              <a:t>6b. Clonagem Molecular</a:t>
            </a:r>
            <a:endParaRPr sz="2000"/>
          </a:p>
          <a:p>
            <a:pPr>
              <a:lnSpc>
                <a:spcPct val="10000"/>
              </a:lnSpc>
              <a:spcBef>
                <a:spcPts val="1000"/>
              </a:spcBef>
              <a:defRPr b="1" sz="20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10000"/>
              </a:lnSpc>
              <a:spcBef>
                <a:spcPts val="1000"/>
              </a:spcBef>
              <a:defRPr b="1" sz="20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6c. Análise Genômica e Metagenômica</a:t>
            </a:r>
          </a:p>
          <a:p>
            <a:pPr>
              <a:lnSpc>
                <a:spcPct val="10000"/>
              </a:lnSpc>
              <a:spcBef>
                <a:spcPts val="1000"/>
              </a:spcBef>
              <a:defRPr b="1" sz="20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10000"/>
              </a:lnSpc>
              <a:spcBef>
                <a:spcPts val="1000"/>
              </a:spcBef>
              <a:defRPr b="1" sz="20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6.d. Biologia sintética</a:t>
            </a:r>
          </a:p>
          <a:p>
            <a:pPr>
              <a:lnSpc>
                <a:spcPct val="30000"/>
              </a:lnSpc>
              <a:spcBef>
                <a:spcPts val="1400"/>
              </a:spcBef>
              <a:defRPr b="1" sz="22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30000"/>
              </a:lnSpc>
              <a:spcBef>
                <a:spcPts val="1400"/>
              </a:spcBef>
              <a:defRPr b="1" sz="22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lnSpc>
                <a:spcPct val="30000"/>
              </a:lnSpc>
              <a:spcBef>
                <a:spcPts val="1400"/>
              </a:spcBef>
              <a:defRPr b="1"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7. Bioinformática:</a:t>
            </a:r>
          </a:p>
          <a:p>
            <a:pPr>
              <a:lnSpc>
                <a:spcPct val="40000"/>
              </a:lnSpc>
              <a:spcBef>
                <a:spcPts val="1400"/>
              </a:spcBef>
              <a:defRPr b="1" sz="2200">
                <a:solidFill>
                  <a:schemeClr val="accent4">
                    <a:satOff val="-1335"/>
                    <a:lumOff val="-10274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</a:t>
            </a:r>
            <a:r>
              <a:rPr sz="2000"/>
              <a:t>7a. Análise de sequencias de DNA, proteína (um único gene)</a:t>
            </a:r>
            <a:endParaRPr sz="2000"/>
          </a:p>
          <a:p>
            <a:pPr>
              <a:lnSpc>
                <a:spcPct val="40000"/>
              </a:lnSpc>
              <a:spcBef>
                <a:spcPts val="1400"/>
              </a:spcBef>
              <a:defRPr b="1" sz="2000">
                <a:solidFill>
                  <a:schemeClr val="accent4">
                    <a:satOff val="-1335"/>
                    <a:lumOff val="-10274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7b. Análise de genomas inteiros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30000"/>
              </a:lnSpc>
              <a:spcBef>
                <a:spcPts val="1400"/>
              </a:spcBef>
              <a:defRPr b="1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ct val="30000"/>
              </a:lnSpc>
              <a:spcBef>
                <a:spcPts val="1400"/>
              </a:spcBef>
              <a:defRPr b="1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4.   Genes,  o Ambiente e  o  Organismo"/>
          <p:cNvSpPr txBox="1"/>
          <p:nvPr/>
        </p:nvSpPr>
        <p:spPr>
          <a:xfrm>
            <a:off x="381000" y="457200"/>
            <a:ext cx="6934200" cy="151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  Genes,  o Ambiente e  o  Organismo</a:t>
            </a: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</a:p>
        </p:txBody>
      </p:sp>
      <p:sp>
        <p:nvSpPr>
          <p:cNvPr id="108" name="Oval"/>
          <p:cNvSpPr/>
          <p:nvPr/>
        </p:nvSpPr>
        <p:spPr>
          <a:xfrm>
            <a:off x="533400" y="1447800"/>
            <a:ext cx="6781800" cy="1600200"/>
          </a:xfrm>
          <a:prstGeom prst="ellipse">
            <a:avLst/>
          </a:pr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" name="genes  proteínas estruturais  (estrutura)  enzimas   ( função)"/>
          <p:cNvSpPr txBox="1"/>
          <p:nvPr/>
        </p:nvSpPr>
        <p:spPr>
          <a:xfrm>
            <a:off x="1295400" y="1981200"/>
            <a:ext cx="6324600" cy="114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genes		proteínas estruturais  (estrutura)		enzimas   ( função)</a:t>
            </a:r>
          </a:p>
        </p:txBody>
      </p:sp>
      <p:sp>
        <p:nvSpPr>
          <p:cNvPr id="110" name="Line"/>
          <p:cNvSpPr/>
          <p:nvPr/>
        </p:nvSpPr>
        <p:spPr>
          <a:xfrm>
            <a:off x="2189593" y="2193320"/>
            <a:ext cx="608896" cy="10594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Line"/>
          <p:cNvSpPr/>
          <p:nvPr/>
        </p:nvSpPr>
        <p:spPr>
          <a:xfrm>
            <a:off x="2209800" y="2133600"/>
            <a:ext cx="9144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Oval"/>
          <p:cNvSpPr/>
          <p:nvPr/>
        </p:nvSpPr>
        <p:spPr>
          <a:xfrm>
            <a:off x="2286000" y="4191000"/>
            <a:ext cx="3048000" cy="15240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" name="ambiente"/>
          <p:cNvSpPr txBox="1"/>
          <p:nvPr/>
        </p:nvSpPr>
        <p:spPr>
          <a:xfrm>
            <a:off x="3048000" y="4876800"/>
            <a:ext cx="1752600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ambiente</a:t>
            </a:r>
          </a:p>
        </p:txBody>
      </p:sp>
      <p:sp>
        <p:nvSpPr>
          <p:cNvPr id="114" name="?"/>
          <p:cNvSpPr txBox="1"/>
          <p:nvPr/>
        </p:nvSpPr>
        <p:spPr>
          <a:xfrm>
            <a:off x="3810000" y="3352800"/>
            <a:ext cx="12192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15" name="Shape"/>
          <p:cNvSpPr/>
          <p:nvPr/>
        </p:nvSpPr>
        <p:spPr>
          <a:xfrm>
            <a:off x="3505200" y="3124200"/>
            <a:ext cx="152400" cy="99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F5F5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Exemplo 1:"/>
          <p:cNvSpPr txBox="1"/>
          <p:nvPr/>
        </p:nvSpPr>
        <p:spPr>
          <a:xfrm>
            <a:off x="495300" y="136843"/>
            <a:ext cx="6781800" cy="96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Exemplo 1:</a:t>
            </a:r>
            <a:r>
              <a:rPr b="0"/>
              <a:t> </a:t>
            </a:r>
          </a:p>
        </p:txBody>
      </p:sp>
      <p:sp>
        <p:nvSpPr>
          <p:cNvPr id="118" name="Exemplo 2:"/>
          <p:cNvSpPr txBox="1"/>
          <p:nvPr/>
        </p:nvSpPr>
        <p:spPr>
          <a:xfrm>
            <a:off x="2743200" y="2285999"/>
            <a:ext cx="6324600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Exemplo 2</a:t>
            </a:r>
            <a:r>
              <a:rPr b="0"/>
              <a:t>:</a:t>
            </a:r>
          </a:p>
          <a:p>
            <a:pPr>
              <a:spcBef>
                <a:spcPts val="1400"/>
              </a:spcBef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</a:t>
            </a:r>
          </a:p>
        </p:txBody>
      </p:sp>
      <p:grpSp>
        <p:nvGrpSpPr>
          <p:cNvPr id="121" name="Group"/>
          <p:cNvGrpSpPr/>
          <p:nvPr/>
        </p:nvGrpSpPr>
        <p:grpSpPr>
          <a:xfrm>
            <a:off x="2781300" y="2705100"/>
            <a:ext cx="5334000" cy="1676401"/>
            <a:chOff x="0" y="0"/>
            <a:chExt cx="5334000" cy="1676400"/>
          </a:xfrm>
        </p:grpSpPr>
        <p:sp>
          <p:nvSpPr>
            <p:cNvPr id="119" name="Rectangle"/>
            <p:cNvSpPr/>
            <p:nvPr/>
          </p:nvSpPr>
          <p:spPr>
            <a:xfrm>
              <a:off x="0" y="0"/>
              <a:ext cx="5334000" cy="16764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99FF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20" name="semente carvalho       carvalho…"/>
            <p:cNvSpPr txBox="1"/>
            <p:nvPr/>
          </p:nvSpPr>
          <p:spPr>
            <a:xfrm>
              <a:off x="105241" y="95250"/>
              <a:ext cx="5123518" cy="1485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semente carvalho		     carvalho</a:t>
              </a:r>
            </a:p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semente musgo 	                 musgo</a:t>
              </a:r>
            </a:p>
          </p:txBody>
        </p:sp>
      </p:grpSp>
      <p:sp>
        <p:nvSpPr>
          <p:cNvPr id="122" name="Arrow"/>
          <p:cNvSpPr/>
          <p:nvPr/>
        </p:nvSpPr>
        <p:spPr>
          <a:xfrm>
            <a:off x="5181600" y="2990849"/>
            <a:ext cx="1447800" cy="76201"/>
          </a:xfrm>
          <a:prstGeom prst="rightArrow">
            <a:avLst>
              <a:gd name="adj1" fmla="val 50000"/>
              <a:gd name="adj2" fmla="val 475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Arrow"/>
          <p:cNvSpPr/>
          <p:nvPr/>
        </p:nvSpPr>
        <p:spPr>
          <a:xfrm>
            <a:off x="5181600" y="4081462"/>
            <a:ext cx="1447800" cy="76201"/>
          </a:xfrm>
          <a:prstGeom prst="rightArrow">
            <a:avLst>
              <a:gd name="adj1" fmla="val 50000"/>
              <a:gd name="adj2" fmla="val 475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6" name="Group"/>
          <p:cNvGrpSpPr/>
          <p:nvPr/>
        </p:nvGrpSpPr>
        <p:grpSpPr>
          <a:xfrm>
            <a:off x="495300" y="533400"/>
            <a:ext cx="6781800" cy="1447800"/>
            <a:chOff x="0" y="0"/>
            <a:chExt cx="6781800" cy="1447799"/>
          </a:xfrm>
        </p:grpSpPr>
        <p:sp>
          <p:nvSpPr>
            <p:cNvPr id="124" name="Rectangle"/>
            <p:cNvSpPr/>
            <p:nvPr/>
          </p:nvSpPr>
          <p:spPr>
            <a:xfrm>
              <a:off x="0" y="0"/>
              <a:ext cx="6781800" cy="1447800"/>
            </a:xfrm>
            <a:prstGeom prst="rect">
              <a:avLst/>
            </a:prstGeom>
            <a:solidFill>
              <a:srgbClr val="FFCCFF"/>
            </a:solidFill>
            <a:ln w="9525" cap="flat">
              <a:solidFill>
                <a:srgbClr val="FF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25" name="gene hemoglobina S       Anemia falciforme…"/>
            <p:cNvSpPr txBox="1"/>
            <p:nvPr/>
          </p:nvSpPr>
          <p:spPr>
            <a:xfrm>
              <a:off x="308168" y="243839"/>
              <a:ext cx="6165464" cy="960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 gene hemoglobina S		     Anemia falciforme</a:t>
              </a:r>
            </a:p>
            <a:p>
              <a:pPr algn="ctr">
                <a:spcBef>
                  <a:spcPts val="1400"/>
                </a:spcBef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gene hemoglobina normal   A 	                 Normal</a:t>
              </a:r>
            </a:p>
          </p:txBody>
        </p:sp>
      </p:grpSp>
      <p:sp>
        <p:nvSpPr>
          <p:cNvPr id="127" name="Arrow"/>
          <p:cNvSpPr/>
          <p:nvPr/>
        </p:nvSpPr>
        <p:spPr>
          <a:xfrm>
            <a:off x="3517900" y="871536"/>
            <a:ext cx="1219200" cy="76201"/>
          </a:xfrm>
          <a:prstGeom prst="rightArrow">
            <a:avLst>
              <a:gd name="adj1" fmla="val 50000"/>
              <a:gd name="adj2" fmla="val 40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Arrow"/>
          <p:cNvSpPr/>
          <p:nvPr/>
        </p:nvSpPr>
        <p:spPr>
          <a:xfrm>
            <a:off x="4610100" y="1485900"/>
            <a:ext cx="1143000" cy="762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1" name="Group"/>
          <p:cNvGrpSpPr/>
          <p:nvPr/>
        </p:nvGrpSpPr>
        <p:grpSpPr>
          <a:xfrm>
            <a:off x="1905000" y="5622973"/>
            <a:ext cx="7086600" cy="920999"/>
            <a:chOff x="215900" y="1424037"/>
            <a:chExt cx="7086600" cy="920998"/>
          </a:xfrm>
        </p:grpSpPr>
        <p:sp>
          <p:nvSpPr>
            <p:cNvPr id="129" name="Rectangle"/>
            <p:cNvSpPr/>
            <p:nvPr/>
          </p:nvSpPr>
          <p:spPr>
            <a:xfrm>
              <a:off x="215900" y="1424037"/>
              <a:ext cx="7086600" cy="920999"/>
            </a:xfrm>
            <a:prstGeom prst="rect">
              <a:avLst/>
            </a:prstGeom>
            <a:solidFill>
              <a:srgbClr val="FF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0066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30" name="Gêmeos idênticos  crescendo em ambientes distintos"/>
            <p:cNvSpPr txBox="1"/>
            <p:nvPr/>
          </p:nvSpPr>
          <p:spPr>
            <a:xfrm>
              <a:off x="512087" y="1667366"/>
              <a:ext cx="6494226" cy="434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0066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Gêmeos idênticos  crescendo em ambientes distintos</a:t>
              </a:r>
            </a:p>
          </p:txBody>
        </p:sp>
      </p:grpSp>
      <p:sp>
        <p:nvSpPr>
          <p:cNvPr id="132" name="Exemplo 3:"/>
          <p:cNvSpPr txBox="1"/>
          <p:nvPr/>
        </p:nvSpPr>
        <p:spPr>
          <a:xfrm>
            <a:off x="1900728" y="5105400"/>
            <a:ext cx="150714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b="1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Exemplo 3: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orma da Reação…"/>
          <p:cNvSpPr txBox="1"/>
          <p:nvPr/>
        </p:nvSpPr>
        <p:spPr>
          <a:xfrm>
            <a:off x="685800" y="533400"/>
            <a:ext cx="6248400" cy="393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Norma da Reação</a:t>
            </a:r>
          </a:p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400"/>
              </a:spcBef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Quantificação da relação entre genótipo, ambiente e fenótipo</a:t>
            </a:r>
            <a:endParaRPr>
              <a:solidFill>
                <a:srgbClr val="0033CC"/>
              </a:solidFill>
            </a:endParaRPr>
          </a:p>
          <a:p>
            <a:pPr>
              <a:spcBef>
                <a:spcPts val="1400"/>
              </a:spcBef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400"/>
              </a:spcBef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400"/>
              </a:spcBef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spcBef>
                <a:spcPts val="1400"/>
              </a:spcBef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NORMA DA REAÇÃO DO GENÓTIPO</a:t>
            </a:r>
          </a:p>
        </p:txBody>
      </p:sp>
      <p:sp>
        <p:nvSpPr>
          <p:cNvPr id="135" name="Shape"/>
          <p:cNvSpPr/>
          <p:nvPr/>
        </p:nvSpPr>
        <p:spPr>
          <a:xfrm>
            <a:off x="3581400" y="2514600"/>
            <a:ext cx="3810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lho mosca 2.png" descr="olho mosca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1812" y="990600"/>
            <a:ext cx="3324226" cy="472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olho mosca.png" descr="olho mos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295400"/>
            <a:ext cx="2667000" cy="1971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norma 1a.png" descr="norma 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219200"/>
            <a:ext cx="2952750" cy="216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norma 1 0.png" descr="norma 1 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2" y="685800"/>
            <a:ext cx="3505201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uído do Desenvolvimento"/>
          <p:cNvSpPr txBox="1"/>
          <p:nvPr/>
        </p:nvSpPr>
        <p:spPr>
          <a:xfrm>
            <a:off x="609600" y="457200"/>
            <a:ext cx="5334000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Ruído do Desenvolvimento</a:t>
            </a:r>
          </a:p>
        </p:txBody>
      </p:sp>
      <p:sp>
        <p:nvSpPr>
          <p:cNvPr id="144" name="Drosophila à temperatura de 16° C, apresenta em média 1000 facetas…"/>
          <p:cNvSpPr txBox="1"/>
          <p:nvPr/>
        </p:nvSpPr>
        <p:spPr>
          <a:xfrm>
            <a:off x="528975" y="2330450"/>
            <a:ext cx="8271942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9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Drosophila à temperatura de 16° C, apresenta em média 1000 facetas </a:t>
            </a:r>
          </a:p>
          <a:p>
            <a:pPr defTabSz="457200">
              <a:defRPr sz="1809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em cada olho (uma variação entre 980 e 1020 facetas).</a:t>
            </a:r>
          </a:p>
          <a:p>
            <a:pPr defTabSz="457200">
              <a:defRPr sz="1809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457200">
              <a:defRPr sz="1809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Todavia, uma análise mais detalhada mostra que o numero de facetas </a:t>
            </a:r>
          </a:p>
          <a:p>
            <a:pPr defTabSz="457200">
              <a:defRPr sz="1809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presentes no olho direito e no olho esquerdo é diferente.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5. Produtos atuais derivados dos Avanços da Genética"/>
          <p:cNvSpPr txBox="1"/>
          <p:nvPr/>
        </p:nvSpPr>
        <p:spPr>
          <a:xfrm>
            <a:off x="762000" y="533400"/>
            <a:ext cx="6934200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5. Produtos atuais derivados dos Avanços da Genética</a:t>
            </a:r>
          </a:p>
        </p:txBody>
      </p:sp>
      <p:pic>
        <p:nvPicPr>
          <p:cNvPr id="147" name="farmer fertilizer.png" descr="farmer fertiliz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675" y="1615666"/>
            <a:ext cx="2475738" cy="362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oenças humanas.png" descr="doenças human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4078" y="1768066"/>
            <a:ext cx="4058124" cy="4238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animal clonning.png" descr="animal clonn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2781300"/>
            <a:ext cx="5486400" cy="358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olly.png" descr="Doll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616104"/>
            <a:ext cx="3623577" cy="4101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eas 1.png" descr="peas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8275" y="727075"/>
            <a:ext cx="3625850" cy="4464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mendel-painting.png" descr="mendel-paint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6595" y="1422400"/>
            <a:ext cx="3243264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Como e onde tudo começou:"/>
          <p:cNvSpPr txBox="1"/>
          <p:nvPr/>
        </p:nvSpPr>
        <p:spPr>
          <a:xfrm>
            <a:off x="533400" y="241300"/>
            <a:ext cx="8077200" cy="959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Como e onde tudo começou:</a:t>
            </a:r>
          </a:p>
        </p:txBody>
      </p:sp>
      <p:sp>
        <p:nvSpPr>
          <p:cNvPr id="48" name="Gregor Johann Mendel, monge austriaco,…"/>
          <p:cNvSpPr txBox="1"/>
          <p:nvPr/>
        </p:nvSpPr>
        <p:spPr>
          <a:xfrm>
            <a:off x="1176131" y="5656828"/>
            <a:ext cx="3224192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Gregor Johann </a:t>
            </a:r>
            <a:r>
              <a:rPr b="1"/>
              <a:t>Mendel</a:t>
            </a:r>
            <a:r>
              <a:t>, monge austriaco,</a:t>
            </a:r>
          </a:p>
          <a:p>
            <a:pPr defTabSz="457200">
              <a:defRPr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biólogo-botânico (1822-1884).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"/>
          <p:cNvGrpSpPr/>
          <p:nvPr/>
        </p:nvGrpSpPr>
        <p:grpSpPr>
          <a:xfrm>
            <a:off x="1066800" y="533400"/>
            <a:ext cx="6248400" cy="3048000"/>
            <a:chOff x="0" y="0"/>
            <a:chExt cx="6248400" cy="3048000"/>
          </a:xfrm>
        </p:grpSpPr>
        <p:sp>
          <p:nvSpPr>
            <p:cNvPr id="153" name="Rectangle"/>
            <p:cNvSpPr/>
            <p:nvPr/>
          </p:nvSpPr>
          <p:spPr>
            <a:xfrm>
              <a:off x="0" y="0"/>
              <a:ext cx="6248400" cy="3048000"/>
            </a:xfrm>
            <a:prstGeom prst="rect">
              <a:avLst/>
            </a:prstGeom>
            <a:solidFill>
              <a:srgbClr val="CCCC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54" name="O porque…"/>
            <p:cNvSpPr txBox="1"/>
            <p:nvPr/>
          </p:nvSpPr>
          <p:spPr>
            <a:xfrm>
              <a:off x="588932" y="557530"/>
              <a:ext cx="5070536" cy="193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0033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O porque</a:t>
              </a:r>
            </a:p>
            <a:p>
              <a:pPr algn="ctr">
                <a:defRPr b="1">
                  <a:solidFill>
                    <a:srgbClr val="0033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  <a:p>
              <a:pPr algn="ctr">
                <a:defRPr b="1">
                  <a:solidFill>
                    <a:srgbClr val="0033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da</a:t>
              </a:r>
            </a:p>
            <a:p>
              <a:pPr algn="ctr">
                <a:defRPr b="1">
                  <a:solidFill>
                    <a:srgbClr val="0033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  <a:p>
              <a:pPr algn="ctr">
                <a:defRPr b="1">
                  <a:solidFill>
                    <a:srgbClr val="0033C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  QUESTÃO  ÉTICA NA GENÉTICA</a:t>
              </a:r>
            </a:p>
          </p:txBody>
        </p:sp>
      </p:grpSp>
      <p:sp>
        <p:nvSpPr>
          <p:cNvPr id="156" name="E muitas coisas mais….."/>
          <p:cNvSpPr txBox="1"/>
          <p:nvPr/>
        </p:nvSpPr>
        <p:spPr>
          <a:xfrm>
            <a:off x="5546695" y="6050404"/>
            <a:ext cx="309305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E muitas coisas mais…..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erguntas?…"/>
          <p:cNvSpPr txBox="1"/>
          <p:nvPr/>
        </p:nvSpPr>
        <p:spPr>
          <a:xfrm>
            <a:off x="762000" y="761999"/>
            <a:ext cx="7772400" cy="354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Perguntas?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1400"/>
              </a:spcBef>
              <a:defRPr>
                <a:solidFill>
                  <a:schemeClr val="accent2"/>
                </a:solidFill>
              </a:defRPr>
            </a:pPr>
          </a:p>
          <a:p>
            <a:pPr>
              <a:spcBef>
                <a:spcPts val="1400"/>
              </a:spcBef>
              <a:defRPr>
                <a:solidFill>
                  <a:schemeClr val="accent2"/>
                </a:solidFill>
              </a:defRPr>
            </a:pPr>
          </a:p>
          <a:p>
            <a:pPr>
              <a:spcBef>
                <a:spcPts val="1400"/>
              </a:spcBef>
              <a:defRPr>
                <a:solidFill>
                  <a:schemeClr val="accent2"/>
                </a:solidFill>
              </a:defRPr>
            </a:pPr>
            <a:r>
              <a:t>   </a:t>
            </a:r>
            <a:r>
              <a:rPr>
                <a:solidFill>
                  <a:srgbClr val="006600"/>
                </a:solidFill>
                <a:latin typeface="Papyrus"/>
                <a:ea typeface="Papyrus"/>
                <a:cs typeface="Papyrus"/>
                <a:sym typeface="Papyrus"/>
              </a:rPr>
              <a:t>-  O que é um gene?</a:t>
            </a:r>
            <a:endParaRPr>
              <a:solidFill>
                <a:srgbClr val="0066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	- O que faz uma espécie ser o que ela é?</a:t>
            </a:r>
          </a:p>
          <a:p>
            <a:pPr>
              <a:spcBef>
                <a:spcPts val="1400"/>
              </a:spcBef>
              <a:defRPr>
                <a:solidFill>
                  <a:srgbClr val="006600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		- O que causa a variação das espécies?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1.  A natureza do material genético…"/>
          <p:cNvSpPr txBox="1"/>
          <p:nvPr/>
        </p:nvSpPr>
        <p:spPr>
          <a:xfrm>
            <a:off x="533400" y="304800"/>
            <a:ext cx="8305800" cy="5681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 sz="2600"/>
              <a:t>1.  A natureza do material genético</a:t>
            </a:r>
            <a:endParaRPr sz="2600"/>
          </a:p>
          <a:p>
            <a:pPr>
              <a:spcBef>
                <a:spcPts val="1400"/>
              </a:spcBef>
            </a:pPr>
            <a:endParaRPr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400"/>
              </a:spcBef>
            </a:pPr>
            <a:r>
              <a:t>    </a:t>
            </a:r>
            <a:r>
              <a:rPr>
                <a:latin typeface="Arial"/>
                <a:ea typeface="Arial"/>
                <a:cs typeface="Arial"/>
                <a:sym typeface="Arial"/>
              </a:rPr>
              <a:t>A) Qual a natureza bioquímica do material Genético?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B) Como está organizado nas bactérias e nos eucariotos?</a:t>
            </a: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C) Como ocorre a replicação do material Genético?</a:t>
            </a: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D) Como o material genético leva a formação dos seres    		vivos?  </a:t>
            </a:r>
          </a:p>
          <a:p>
            <a:pPr>
              <a:spcBef>
                <a:spcPts val="1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emiconserv.png" descr="semiconser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036637"/>
            <a:ext cx="5867400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CsCl.png" descr="CsC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381000"/>
            <a:ext cx="381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sCl.png" descr="CsC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0" y="1524000"/>
            <a:ext cx="2540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dna_replicating.png" descr="dna_replicat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457200"/>
            <a:ext cx="4781550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kasaki.png" descr="Okasak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987" y="609600"/>
            <a:ext cx="5010151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