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6" r:id="rId6"/>
    <p:sldId id="267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 autoAdjust="0"/>
    <p:restoredTop sz="94691" autoAdjust="0"/>
  </p:normalViewPr>
  <p:slideViewPr>
    <p:cSldViewPr>
      <p:cViewPr varScale="1">
        <p:scale>
          <a:sx n="95" d="100"/>
          <a:sy n="95" d="100"/>
        </p:scale>
        <p:origin x="3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hgi1mvlhG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Agosto - 2022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International Human Rights System</a:t>
            </a:r>
            <a:br>
              <a:rPr lang="en-US" dirty="0"/>
            </a:br>
            <a:r>
              <a:rPr lang="en-US" sz="2000" dirty="0"/>
              <a:t>Thomas </a:t>
            </a:r>
            <a:r>
              <a:rPr lang="en-US" sz="2000" dirty="0" err="1"/>
              <a:t>Buergenthal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 status das </a:t>
            </a:r>
            <a:r>
              <a:rPr lang="en-US" dirty="0" err="1"/>
              <a:t>normas</a:t>
            </a:r>
            <a:r>
              <a:rPr lang="en-US" dirty="0"/>
              <a:t> que </a:t>
            </a:r>
            <a:r>
              <a:rPr lang="en-US" dirty="0" err="1"/>
              <a:t>constituem</a:t>
            </a:r>
            <a:r>
              <a:rPr lang="en-US" dirty="0"/>
              <a:t> 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  <a:p>
            <a:pPr lvl="1"/>
            <a:r>
              <a:rPr lang="en-US" dirty="0" err="1"/>
              <a:t>Assinatura</a:t>
            </a:r>
            <a:r>
              <a:rPr lang="en-US" dirty="0"/>
              <a:t> e </a:t>
            </a:r>
            <a:r>
              <a:rPr lang="en-US" dirty="0" err="1"/>
              <a:t>ratificação</a:t>
            </a:r>
            <a:endParaRPr lang="en-US" dirty="0"/>
          </a:p>
          <a:p>
            <a:pPr lvl="2"/>
            <a:r>
              <a:rPr lang="en-US" dirty="0"/>
              <a:t>“</a:t>
            </a:r>
            <a:r>
              <a:rPr lang="en-US" dirty="0" err="1"/>
              <a:t>Reservas</a:t>
            </a:r>
            <a:r>
              <a:rPr lang="en-US" dirty="0"/>
              <a:t>, </a:t>
            </a:r>
            <a:r>
              <a:rPr lang="en-US" dirty="0" err="1"/>
              <a:t>declarações</a:t>
            </a:r>
            <a:r>
              <a:rPr lang="en-US" dirty="0"/>
              <a:t> e </a:t>
            </a:r>
            <a:r>
              <a:rPr lang="en-US" dirty="0" err="1"/>
              <a:t>entendimentos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 </a:t>
            </a:r>
            <a:r>
              <a:rPr lang="en-US" dirty="0" err="1"/>
              <a:t>papel</a:t>
            </a:r>
            <a:r>
              <a:rPr lang="en-US" dirty="0"/>
              <a:t> dos </a:t>
            </a:r>
            <a:r>
              <a:rPr lang="en-US" dirty="0" err="1"/>
              <a:t>órgãos</a:t>
            </a:r>
            <a:r>
              <a:rPr lang="en-US" dirty="0"/>
              <a:t> </a:t>
            </a:r>
            <a:r>
              <a:rPr lang="en-US" dirty="0" err="1"/>
              <a:t>criados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tratados</a:t>
            </a:r>
            <a:endParaRPr lang="en-US" dirty="0"/>
          </a:p>
          <a:p>
            <a:pPr lvl="2"/>
            <a:r>
              <a:rPr lang="en-US" dirty="0" err="1"/>
              <a:t>Monitoramento</a:t>
            </a:r>
            <a:r>
              <a:rPr lang="en-US" dirty="0"/>
              <a:t> e </a:t>
            </a:r>
            <a:r>
              <a:rPr lang="en-US" dirty="0" err="1"/>
              <a:t>interpretação</a:t>
            </a:r>
            <a:endParaRPr lang="en-US" dirty="0"/>
          </a:p>
          <a:p>
            <a:pPr lvl="2"/>
            <a:r>
              <a:rPr lang="en-US" dirty="0" err="1"/>
              <a:t>Jurisprudência</a:t>
            </a:r>
            <a:endParaRPr lang="en-US" dirty="0"/>
          </a:p>
          <a:p>
            <a:pPr lvl="1"/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direção</a:t>
            </a:r>
            <a:r>
              <a:rPr lang="en-US" dirty="0"/>
              <a:t> do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costumeiro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endParaRPr lang="en-US" dirty="0"/>
          </a:p>
          <a:p>
            <a:pPr lvl="2"/>
            <a:r>
              <a:rPr lang="en-US" dirty="0"/>
              <a:t>O que é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costumeiro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“Jus </a:t>
            </a:r>
            <a:r>
              <a:rPr lang="en-US" dirty="0" err="1"/>
              <a:t>cogens</a:t>
            </a:r>
            <a:r>
              <a:rPr lang="en-US" dirty="0"/>
              <a:t>” e a </a:t>
            </a:r>
            <a:r>
              <a:rPr lang="en-US" dirty="0" err="1"/>
              <a:t>impossibilidade</a:t>
            </a:r>
            <a:r>
              <a:rPr lang="en-US" dirty="0"/>
              <a:t> de </a:t>
            </a:r>
            <a:r>
              <a:rPr lang="en-US" dirty="0" err="1"/>
              <a:t>derogação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International Human Rights System</a:t>
            </a:r>
            <a:br>
              <a:rPr lang="en-US" dirty="0"/>
            </a:br>
            <a:r>
              <a:rPr lang="en-US" sz="2000" dirty="0"/>
              <a:t>Thomas </a:t>
            </a:r>
            <a:r>
              <a:rPr lang="en-US" sz="2000" dirty="0" err="1" smtClean="0"/>
              <a:t>Buergenthal</a:t>
            </a:r>
            <a:r>
              <a:rPr lang="en-US" sz="2000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regionais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 smtClean="0"/>
              <a:t>humanos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Protagosnismo</a:t>
            </a:r>
            <a:r>
              <a:rPr lang="en-US" dirty="0" smtClean="0"/>
              <a:t> </a:t>
            </a:r>
            <a:r>
              <a:rPr lang="en-US" dirty="0" err="1" smtClean="0"/>
              <a:t>interamericano</a:t>
            </a:r>
            <a:endParaRPr lang="en-US" dirty="0" smtClean="0"/>
          </a:p>
          <a:p>
            <a:pPr marL="594360" lvl="2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Declaração</a:t>
            </a:r>
            <a:r>
              <a:rPr lang="en-US" dirty="0" smtClean="0"/>
              <a:t> Americana dos </a:t>
            </a:r>
            <a:r>
              <a:rPr lang="en-US" dirty="0" err="1" smtClean="0"/>
              <a:t>Direitos</a:t>
            </a:r>
            <a:r>
              <a:rPr lang="en-US" dirty="0" smtClean="0"/>
              <a:t> e </a:t>
            </a:r>
            <a:r>
              <a:rPr lang="en-US" dirty="0" err="1" smtClean="0"/>
              <a:t>Deveres</a:t>
            </a:r>
            <a:r>
              <a:rPr lang="en-US" dirty="0" smtClean="0"/>
              <a:t> do </a:t>
            </a:r>
            <a:r>
              <a:rPr lang="en-US" dirty="0" err="1" smtClean="0"/>
              <a:t>Homem</a:t>
            </a:r>
            <a:r>
              <a:rPr lang="en-US" dirty="0" smtClean="0"/>
              <a:t> (1948)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Protagonismo</a:t>
            </a:r>
            <a:r>
              <a:rPr lang="en-US" dirty="0" smtClean="0"/>
              <a:t> </a:t>
            </a:r>
            <a:r>
              <a:rPr lang="en-US" dirty="0" err="1" smtClean="0"/>
              <a:t>europeu</a:t>
            </a:r>
            <a:endParaRPr lang="en-US" dirty="0"/>
          </a:p>
          <a:p>
            <a:r>
              <a:rPr lang="en-US" dirty="0"/>
              <a:t>Outros </a:t>
            </a:r>
            <a:r>
              <a:rPr lang="en-US" dirty="0" err="1" smtClean="0"/>
              <a:t>desdobramentos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 err="1"/>
              <a:t>Tribunais</a:t>
            </a:r>
            <a:r>
              <a:rPr lang="en-US" dirty="0"/>
              <a:t> </a:t>
            </a:r>
            <a:r>
              <a:rPr lang="en-US" dirty="0" err="1"/>
              <a:t>criminais</a:t>
            </a:r>
            <a:r>
              <a:rPr lang="en-US" dirty="0"/>
              <a:t> </a:t>
            </a:r>
            <a:r>
              <a:rPr lang="en-US" dirty="0" err="1"/>
              <a:t>internacionais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 err="1"/>
              <a:t>Comissões</a:t>
            </a:r>
            <a:r>
              <a:rPr lang="en-US" dirty="0"/>
              <a:t> da </a:t>
            </a:r>
            <a:r>
              <a:rPr lang="en-US" dirty="0" err="1"/>
              <a:t>verdade</a:t>
            </a:r>
            <a:r>
              <a:rPr lang="en-US" dirty="0"/>
              <a:t> e o </a:t>
            </a:r>
            <a:r>
              <a:rPr lang="en-US" dirty="0" err="1"/>
              <a:t>desenvolvimento</a:t>
            </a:r>
            <a:r>
              <a:rPr lang="en-US" dirty="0"/>
              <a:t> da </a:t>
            </a:r>
            <a:r>
              <a:rPr lang="en-US" dirty="0" err="1"/>
              <a:t>justiça</a:t>
            </a:r>
            <a:r>
              <a:rPr lang="en-US" dirty="0"/>
              <a:t> de </a:t>
            </a:r>
            <a:r>
              <a:rPr lang="en-US" dirty="0" err="1"/>
              <a:t>transição</a:t>
            </a:r>
            <a:endParaRPr lang="en-US" dirty="0"/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O </a:t>
            </a:r>
            <a:r>
              <a:rPr lang="en-US" dirty="0" err="1"/>
              <a:t>papel</a:t>
            </a:r>
            <a:r>
              <a:rPr lang="en-US" dirty="0"/>
              <a:t> das </a:t>
            </a:r>
            <a:r>
              <a:rPr lang="en-US" dirty="0" err="1"/>
              <a:t>organizações</a:t>
            </a:r>
            <a:r>
              <a:rPr lang="en-US" dirty="0"/>
              <a:t> </a:t>
            </a:r>
            <a:r>
              <a:rPr lang="en-US" dirty="0" err="1"/>
              <a:t>não-governamentais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Todd </a:t>
            </a:r>
            <a:r>
              <a:rPr lang="en-US" dirty="0" err="1">
                <a:latin typeface="Bookman Old Style" pitchFamily="18" charset="0"/>
              </a:rPr>
              <a:t>Landman</a:t>
            </a:r>
            <a:endParaRPr lang="en-US" dirty="0">
              <a:latin typeface="Bookman Old Style" pitchFamily="18" charset="0"/>
            </a:endParaRPr>
          </a:p>
          <a:p>
            <a:pPr lvl="1"/>
            <a:r>
              <a:rPr lang="en-US" i="1" dirty="0">
                <a:latin typeface="Bookman Old Style" pitchFamily="18" charset="0"/>
              </a:rPr>
              <a:t>Studying Human Rights</a:t>
            </a:r>
          </a:p>
          <a:p>
            <a:r>
              <a:rPr lang="en-US" dirty="0">
                <a:latin typeface="Bookman Old Style" pitchFamily="18" charset="0"/>
              </a:rPr>
              <a:t>Thomas </a:t>
            </a:r>
            <a:r>
              <a:rPr lang="en-US" dirty="0" err="1">
                <a:latin typeface="Bookman Old Style" pitchFamily="18" charset="0"/>
              </a:rPr>
              <a:t>Buergenthal</a:t>
            </a:r>
            <a:endParaRPr lang="en-US" dirty="0">
              <a:latin typeface="Bookman Old Style" pitchFamily="18" charset="0"/>
            </a:endParaRPr>
          </a:p>
          <a:p>
            <a:pPr lvl="1"/>
            <a:r>
              <a:rPr lang="en-US" dirty="0">
                <a:latin typeface="Bookman Old Style" pitchFamily="18" charset="0"/>
              </a:rPr>
              <a:t>“The Evolving International Human Rights System”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Studying Human Rights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terreno</a:t>
            </a:r>
            <a:r>
              <a:rPr lang="en-US" dirty="0"/>
              <a:t> da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Longa </a:t>
            </a:r>
            <a:r>
              <a:rPr lang="en-US" dirty="0" err="1"/>
              <a:t>tradição</a:t>
            </a:r>
            <a:r>
              <a:rPr lang="en-US" dirty="0"/>
              <a:t> de </a:t>
            </a:r>
            <a:r>
              <a:rPr lang="en-US" dirty="0" err="1"/>
              <a:t>estudo</a:t>
            </a:r>
            <a:r>
              <a:rPr lang="en-US" dirty="0"/>
              <a:t> da </a:t>
            </a:r>
            <a:r>
              <a:rPr lang="en-US" dirty="0" err="1"/>
              <a:t>proteção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sob a </a:t>
            </a:r>
            <a:r>
              <a:rPr lang="en-US" dirty="0" err="1"/>
              <a:t>perspectiva</a:t>
            </a:r>
            <a:r>
              <a:rPr lang="en-US" dirty="0"/>
              <a:t> da </a:t>
            </a:r>
            <a:r>
              <a:rPr lang="en-US" dirty="0" err="1"/>
              <a:t>filosofia</a:t>
            </a:r>
            <a:r>
              <a:rPr lang="en-US" dirty="0"/>
              <a:t>, da </a:t>
            </a:r>
            <a:r>
              <a:rPr lang="en-US" dirty="0" err="1"/>
              <a:t>história</a:t>
            </a:r>
            <a:r>
              <a:rPr lang="en-US" dirty="0"/>
              <a:t>, e da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normativa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Novo </a:t>
            </a:r>
            <a:r>
              <a:rPr lang="en-US" dirty="0" err="1"/>
              <a:t>papel</a:t>
            </a:r>
            <a:r>
              <a:rPr lang="en-US" dirty="0"/>
              <a:t> para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órgão</a:t>
            </a:r>
            <a:r>
              <a:rPr lang="en-US" dirty="0"/>
              <a:t> principal, no que </a:t>
            </a:r>
            <a:r>
              <a:rPr lang="en-US" dirty="0" err="1"/>
              <a:t>diz</a:t>
            </a:r>
            <a:r>
              <a:rPr lang="en-US" dirty="0"/>
              <a:t> </a:t>
            </a:r>
            <a:r>
              <a:rPr lang="en-US" dirty="0" err="1"/>
              <a:t>respeito</a:t>
            </a:r>
            <a:r>
              <a:rPr lang="en-US" dirty="0"/>
              <a:t> à </a:t>
            </a:r>
            <a:r>
              <a:rPr lang="en-US" dirty="0" err="1"/>
              <a:t>prerrogativa</a:t>
            </a:r>
            <a:r>
              <a:rPr lang="en-US" dirty="0"/>
              <a:t> de </a:t>
            </a:r>
            <a:r>
              <a:rPr lang="en-US" dirty="0" err="1"/>
              <a:t>proteger</a:t>
            </a:r>
            <a:r>
              <a:rPr lang="en-US" dirty="0"/>
              <a:t> e/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violar</a:t>
            </a:r>
            <a:r>
              <a:rPr lang="en-US" dirty="0"/>
              <a:t>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Papel</a:t>
            </a:r>
            <a:r>
              <a:rPr lang="en-US" dirty="0"/>
              <a:t> dos </a:t>
            </a:r>
            <a:r>
              <a:rPr lang="en-US" dirty="0" err="1"/>
              <a:t>atores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estatais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movimentos</a:t>
            </a:r>
            <a:r>
              <a:rPr lang="en-US" dirty="0"/>
              <a:t> </a:t>
            </a:r>
            <a:r>
              <a:rPr lang="en-US" dirty="0" err="1"/>
              <a:t>guerrilheiros</a:t>
            </a:r>
            <a:r>
              <a:rPr lang="en-US" dirty="0"/>
              <a:t>, as </a:t>
            </a:r>
            <a:r>
              <a:rPr lang="en-US" dirty="0" err="1"/>
              <a:t>organizações</a:t>
            </a:r>
            <a:r>
              <a:rPr lang="en-US" dirty="0"/>
              <a:t> </a:t>
            </a:r>
            <a:r>
              <a:rPr lang="en-US" dirty="0" err="1"/>
              <a:t>terroristas</a:t>
            </a:r>
            <a:r>
              <a:rPr lang="en-US" dirty="0"/>
              <a:t>, as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privadas</a:t>
            </a:r>
            <a:r>
              <a:rPr lang="en-US" dirty="0"/>
              <a:t>,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violadores</a:t>
            </a:r>
            <a:r>
              <a:rPr lang="en-US" dirty="0"/>
              <a:t> de </a:t>
            </a:r>
            <a:r>
              <a:rPr lang="en-US" dirty="0" err="1" smtClean="0"/>
              <a:t>direitos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e </a:t>
            </a:r>
            <a:r>
              <a:rPr lang="en-US" dirty="0" err="1" smtClean="0"/>
              <a:t>empresas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Human Rights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civis</a:t>
            </a:r>
            <a:r>
              <a:rPr lang="en-US" dirty="0"/>
              <a:t> e </a:t>
            </a:r>
            <a:r>
              <a:rPr lang="en-US" dirty="0" err="1"/>
              <a:t>políticos</a:t>
            </a:r>
            <a:endParaRPr lang="en-US" dirty="0"/>
          </a:p>
          <a:p>
            <a:pPr lvl="1"/>
            <a:r>
              <a:rPr lang="en-US" sz="2000" dirty="0" err="1"/>
              <a:t>Direitos</a:t>
            </a:r>
            <a:r>
              <a:rPr lang="en-US" sz="2000" dirty="0"/>
              <a:t> </a:t>
            </a:r>
            <a:r>
              <a:rPr lang="en-US" sz="2000" dirty="0" err="1"/>
              <a:t>civis</a:t>
            </a:r>
            <a:r>
              <a:rPr lang="en-US" sz="2000" dirty="0"/>
              <a:t>: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vida</a:t>
            </a:r>
            <a:r>
              <a:rPr lang="en-US" sz="2000" dirty="0"/>
              <a:t>, </a:t>
            </a:r>
            <a:r>
              <a:rPr lang="en-US" sz="2000" dirty="0" err="1"/>
              <a:t>liberdade</a:t>
            </a:r>
            <a:r>
              <a:rPr lang="en-US" sz="2000" dirty="0"/>
              <a:t> e </a:t>
            </a:r>
            <a:r>
              <a:rPr lang="en-US" sz="2000" dirty="0" err="1"/>
              <a:t>segurança</a:t>
            </a:r>
            <a:r>
              <a:rPr lang="en-US" sz="2000" dirty="0"/>
              <a:t> </a:t>
            </a:r>
            <a:r>
              <a:rPr lang="en-US" sz="2000" dirty="0" err="1"/>
              <a:t>pessoal</a:t>
            </a:r>
            <a:r>
              <a:rPr lang="en-US" sz="2000" dirty="0"/>
              <a:t>;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igualdade</a:t>
            </a:r>
            <a:r>
              <a:rPr lang="en-US" sz="2000" dirty="0"/>
              <a:t> </a:t>
            </a:r>
            <a:r>
              <a:rPr lang="en-US" sz="2000" dirty="0" err="1"/>
              <a:t>perante</a:t>
            </a:r>
            <a:r>
              <a:rPr lang="en-US" sz="2000" dirty="0"/>
              <a:t> o </a:t>
            </a:r>
            <a:r>
              <a:rPr lang="en-US" sz="2000" dirty="0" err="1"/>
              <a:t>direito</a:t>
            </a:r>
            <a:r>
              <a:rPr lang="en-US" sz="2000" dirty="0"/>
              <a:t>,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devido</a:t>
            </a:r>
            <a:r>
              <a:rPr lang="en-US" sz="2000" dirty="0"/>
              <a:t> </a:t>
            </a:r>
            <a:r>
              <a:rPr lang="en-US" sz="2000" dirty="0" err="1"/>
              <a:t>processo</a:t>
            </a:r>
            <a:r>
              <a:rPr lang="en-US" sz="2000" dirty="0"/>
              <a:t> legal, etc.</a:t>
            </a:r>
          </a:p>
          <a:p>
            <a:pPr lvl="1"/>
            <a:r>
              <a:rPr lang="en-US" sz="2000" dirty="0" err="1"/>
              <a:t>Direitos</a:t>
            </a:r>
            <a:r>
              <a:rPr lang="en-US" sz="2000" dirty="0"/>
              <a:t> </a:t>
            </a:r>
            <a:r>
              <a:rPr lang="en-US" sz="2000" dirty="0" err="1"/>
              <a:t>políticos</a:t>
            </a:r>
            <a:r>
              <a:rPr lang="en-US" sz="2000" dirty="0"/>
              <a:t>: </a:t>
            </a:r>
            <a:r>
              <a:rPr lang="en-US" sz="2000" dirty="0" err="1"/>
              <a:t>liberdade</a:t>
            </a:r>
            <a:r>
              <a:rPr lang="en-US" sz="2000" dirty="0"/>
              <a:t> de </a:t>
            </a:r>
            <a:r>
              <a:rPr lang="en-US" sz="2000" dirty="0" err="1"/>
              <a:t>expressão</a:t>
            </a:r>
            <a:r>
              <a:rPr lang="en-US" sz="2000" dirty="0"/>
              <a:t>; </a:t>
            </a:r>
            <a:r>
              <a:rPr lang="en-US" sz="2000" dirty="0" err="1"/>
              <a:t>liberdade</a:t>
            </a:r>
            <a:r>
              <a:rPr lang="en-US" sz="2000" dirty="0"/>
              <a:t> de </a:t>
            </a:r>
            <a:r>
              <a:rPr lang="en-US" sz="2000" dirty="0" err="1"/>
              <a:t>associação</a:t>
            </a:r>
            <a:r>
              <a:rPr lang="en-US" sz="2000" dirty="0"/>
              <a:t>, etc.</a:t>
            </a:r>
          </a:p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, </a:t>
            </a:r>
            <a:r>
              <a:rPr lang="en-US" dirty="0" err="1"/>
              <a:t>econômicos</a:t>
            </a:r>
            <a:r>
              <a:rPr lang="en-US" dirty="0"/>
              <a:t> e </a:t>
            </a:r>
            <a:r>
              <a:rPr lang="en-US" dirty="0" err="1"/>
              <a:t>culturais</a:t>
            </a:r>
            <a:endParaRPr lang="en-US" dirty="0"/>
          </a:p>
          <a:p>
            <a:pPr lvl="1"/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educação</a:t>
            </a:r>
            <a:r>
              <a:rPr lang="en-US" sz="2000" dirty="0"/>
              <a:t>;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trabalho</a:t>
            </a:r>
            <a:r>
              <a:rPr lang="en-US" sz="2000" dirty="0"/>
              <a:t>;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saúde</a:t>
            </a:r>
            <a:r>
              <a:rPr lang="en-US" sz="2000" dirty="0"/>
              <a:t>, etc. </a:t>
            </a:r>
          </a:p>
          <a:p>
            <a:r>
              <a:rPr lang="en-US" dirty="0" err="1"/>
              <a:t>Direitos</a:t>
            </a:r>
            <a:r>
              <a:rPr lang="en-US" dirty="0"/>
              <a:t> dos </a:t>
            </a:r>
            <a:r>
              <a:rPr lang="en-US" dirty="0" err="1" smtClean="0"/>
              <a:t>grupos</a:t>
            </a:r>
            <a:r>
              <a:rPr lang="en-US" dirty="0" smtClean="0"/>
              <a:t> (</a:t>
            </a:r>
            <a:r>
              <a:rPr lang="en-US" dirty="0" err="1" smtClean="0"/>
              <a:t>direito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difusos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desenvolvimento</a:t>
            </a:r>
            <a:r>
              <a:rPr lang="en-US" sz="2000" dirty="0"/>
              <a:t>; </a:t>
            </a:r>
            <a:r>
              <a:rPr lang="en-US" sz="2000" dirty="0" err="1"/>
              <a:t>direito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meio</a:t>
            </a:r>
            <a:r>
              <a:rPr lang="en-US" sz="2000" dirty="0"/>
              <a:t> </a:t>
            </a:r>
            <a:r>
              <a:rPr lang="en-US" sz="2000" dirty="0" err="1"/>
              <a:t>ambiente</a:t>
            </a:r>
            <a:r>
              <a:rPr lang="en-US" sz="2000" dirty="0"/>
              <a:t>, etc.</a:t>
            </a:r>
            <a:endParaRPr lang="en-US" sz="2200" dirty="0"/>
          </a:p>
          <a:p>
            <a:r>
              <a:rPr lang="en-US" dirty="0" err="1"/>
              <a:t>Natureza</a:t>
            </a:r>
            <a:r>
              <a:rPr lang="en-US" dirty="0"/>
              <a:t> </a:t>
            </a:r>
            <a:r>
              <a:rPr lang="en-US" dirty="0" err="1"/>
              <a:t>negativa</a:t>
            </a:r>
            <a:r>
              <a:rPr lang="en-US" dirty="0"/>
              <a:t> v. </a:t>
            </a:r>
            <a:r>
              <a:rPr lang="en-US" dirty="0" err="1"/>
              <a:t>positiva</a:t>
            </a:r>
            <a:r>
              <a:rPr lang="en-US" dirty="0"/>
              <a:t> das </a:t>
            </a:r>
            <a:r>
              <a:rPr lang="en-US" dirty="0" err="1"/>
              <a:t>categorias</a:t>
            </a:r>
            <a:r>
              <a:rPr lang="en-US" dirty="0"/>
              <a:t> de </a:t>
            </a:r>
            <a:r>
              <a:rPr lang="en-US" dirty="0" err="1"/>
              <a:t>direitos</a:t>
            </a:r>
            <a:endParaRPr lang="en-US" dirty="0"/>
          </a:p>
          <a:p>
            <a:pPr lvl="1"/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histórico</a:t>
            </a:r>
            <a:endParaRPr lang="en-US" dirty="0"/>
          </a:p>
          <a:p>
            <a:pPr lvl="1"/>
            <a:r>
              <a:rPr lang="en-US" dirty="0" err="1"/>
              <a:t>Relevância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Tabela</a:t>
            </a:r>
            <a:r>
              <a:rPr lang="en-US" dirty="0"/>
              <a:t> 1.1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Human Rights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000" dirty="0"/>
              <a:t>Todd Landman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O “terreno” complexo da proteção aos direitos humanos</a:t>
            </a:r>
          </a:p>
          <a:p>
            <a:r>
              <a:rPr lang="pt-BR" dirty="0">
                <a:latin typeface="+mj-lt"/>
              </a:rPr>
              <a:t>Presença de </a:t>
            </a:r>
            <a:r>
              <a:rPr lang="pt-BR" dirty="0" smtClean="0">
                <a:latin typeface="+mj-lt"/>
              </a:rPr>
              <a:t>atores e instituições </a:t>
            </a:r>
            <a:r>
              <a:rPr lang="pt-BR" dirty="0">
                <a:latin typeface="+mj-lt"/>
              </a:rPr>
              <a:t>públicas e privadas</a:t>
            </a:r>
          </a:p>
          <a:p>
            <a:pPr lvl="1"/>
            <a:r>
              <a:rPr lang="pt-BR" dirty="0">
                <a:latin typeface="+mj-lt"/>
              </a:rPr>
              <a:t>Complexidade:</a:t>
            </a:r>
          </a:p>
          <a:p>
            <a:pPr marL="594360" lvl="2" indent="0">
              <a:buNone/>
            </a:pPr>
            <a:r>
              <a:rPr lang="pt-BR" sz="1700" dirty="0"/>
              <a:t>“</a:t>
            </a:r>
            <a:r>
              <a:rPr lang="en-US" sz="1700" dirty="0"/>
              <a:t>Presence of nested, partially overlapping, and parallel” international institutions (Alter and </a:t>
            </a:r>
            <a:r>
              <a:rPr lang="en-US" sz="1700" dirty="0" err="1"/>
              <a:t>Meunier</a:t>
            </a:r>
            <a:r>
              <a:rPr lang="en-US" sz="1700" dirty="0"/>
              <a:t> 2009).”</a:t>
            </a:r>
            <a:endParaRPr lang="pt-BR" sz="1700" dirty="0"/>
          </a:p>
          <a:p>
            <a:pPr lvl="1"/>
            <a:r>
              <a:rPr lang="pt-BR" dirty="0">
                <a:latin typeface="+mj-lt"/>
              </a:rPr>
              <a:t>Complexidade na proteção regional aos direitos humanos</a:t>
            </a:r>
          </a:p>
          <a:p>
            <a:pPr lvl="2"/>
            <a:r>
              <a:rPr lang="pt-BR" dirty="0">
                <a:latin typeface="+mj-lt"/>
              </a:rPr>
              <a:t>Sidney Guerra, Cap. 8</a:t>
            </a:r>
          </a:p>
          <a:p>
            <a:pPr lvl="2"/>
            <a:r>
              <a:rPr lang="pt-BR" dirty="0">
                <a:latin typeface="+mj-lt"/>
              </a:rPr>
              <a:t>Desenho institucional</a:t>
            </a:r>
          </a:p>
          <a:p>
            <a:pPr lvl="2"/>
            <a:r>
              <a:rPr lang="pt-BR" dirty="0">
                <a:latin typeface="+mj-lt"/>
              </a:rPr>
              <a:t>Evolução do comportamento das instituições regionais de proteção aos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254952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Regionais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93207" y="1945444"/>
            <a:ext cx="3773993" cy="2971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591699"/>
            <a:ext cx="3657600" cy="250430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3207" y="4953000"/>
            <a:ext cx="377399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Corte Europeia de Direitos Humanos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05400" y="294536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Corte Interamericana de Direitos Humanos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2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International Human Rights System</a:t>
            </a:r>
            <a:br>
              <a:rPr lang="en-US" dirty="0"/>
            </a:br>
            <a:r>
              <a:rPr lang="en-US" sz="2000" dirty="0"/>
              <a:t>Thomas </a:t>
            </a:r>
            <a:r>
              <a:rPr lang="en-US" sz="2000" dirty="0" err="1"/>
              <a:t>Buergenthal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Primeira</a:t>
            </a:r>
            <a:r>
              <a:rPr lang="en-US" dirty="0"/>
              <a:t> Guerra Mundial e a </a:t>
            </a:r>
            <a:r>
              <a:rPr lang="en-US" dirty="0" err="1"/>
              <a:t>Liga</a:t>
            </a:r>
            <a:r>
              <a:rPr lang="en-US" dirty="0"/>
              <a:t> das </a:t>
            </a:r>
            <a:r>
              <a:rPr lang="en-US" dirty="0" err="1"/>
              <a:t>Nações</a:t>
            </a:r>
            <a:endParaRPr lang="en-US" dirty="0"/>
          </a:p>
          <a:p>
            <a:pPr lvl="1"/>
            <a:r>
              <a:rPr lang="en-US" dirty="0" err="1"/>
              <a:t>Desenvolvimentos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 à </a:t>
            </a:r>
            <a:r>
              <a:rPr lang="en-US" dirty="0" err="1"/>
              <a:t>Liga</a:t>
            </a:r>
            <a:r>
              <a:rPr lang="en-US" dirty="0"/>
              <a:t> das </a:t>
            </a:r>
            <a:r>
              <a:rPr lang="en-US" dirty="0" err="1"/>
              <a:t>Nações</a:t>
            </a:r>
            <a:endParaRPr lang="en-US" dirty="0"/>
          </a:p>
          <a:p>
            <a:pPr marL="1108710" lvl="2" indent="-514350">
              <a:buFont typeface="+mj-lt"/>
              <a:buAutoNum type="romanLcPeriod"/>
            </a:pP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Humanitário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endParaRPr lang="en-US" dirty="0"/>
          </a:p>
          <a:p>
            <a:pPr marL="1108710" lvl="2" indent="-514350">
              <a:buFont typeface="+mj-lt"/>
              <a:buAutoNum type="romanLcPeriod"/>
            </a:pPr>
            <a:r>
              <a:rPr lang="en-US" dirty="0" err="1"/>
              <a:t>Proteção</a:t>
            </a:r>
            <a:r>
              <a:rPr lang="en-US" dirty="0"/>
              <a:t> de </a:t>
            </a:r>
            <a:r>
              <a:rPr lang="en-US" dirty="0" err="1"/>
              <a:t>minorias</a:t>
            </a:r>
            <a:endParaRPr lang="en-US" dirty="0"/>
          </a:p>
          <a:p>
            <a:pPr marL="1108710" lvl="2" indent="-514350">
              <a:buFont typeface="+mj-lt"/>
              <a:buAutoNum type="romanLcPeriod"/>
            </a:pPr>
            <a:r>
              <a:rPr lang="en-US" dirty="0" err="1"/>
              <a:t>Responsabilidade</a:t>
            </a:r>
            <a:r>
              <a:rPr lang="en-US" dirty="0"/>
              <a:t> </a:t>
            </a:r>
            <a:r>
              <a:rPr lang="en-US" dirty="0" err="1"/>
              <a:t>estatal</a:t>
            </a:r>
            <a:r>
              <a:rPr lang="en-US" dirty="0"/>
              <a:t> </a:t>
            </a:r>
            <a:r>
              <a:rPr lang="en-US" dirty="0" err="1"/>
              <a:t>perante</a:t>
            </a:r>
            <a:r>
              <a:rPr lang="en-US" dirty="0"/>
              <a:t> </a:t>
            </a:r>
            <a:r>
              <a:rPr lang="en-US" dirty="0" err="1"/>
              <a:t>não-nacionais</a:t>
            </a:r>
            <a:endParaRPr lang="en-US" dirty="0"/>
          </a:p>
          <a:p>
            <a:pPr lvl="1"/>
            <a:r>
              <a:rPr lang="en-US" dirty="0" err="1"/>
              <a:t>Primeiros</a:t>
            </a:r>
            <a:r>
              <a:rPr lang="en-US" dirty="0"/>
              <a:t> </a:t>
            </a:r>
            <a:r>
              <a:rPr lang="en-US" dirty="0" err="1"/>
              <a:t>desenvolvimentos</a:t>
            </a:r>
            <a:r>
              <a:rPr lang="en-US" dirty="0"/>
              <a:t> </a:t>
            </a:r>
            <a:r>
              <a:rPr lang="en-US" dirty="0" err="1"/>
              <a:t>institucionais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Segunda</a:t>
            </a:r>
            <a:r>
              <a:rPr lang="en-US" dirty="0"/>
              <a:t> Guerra Mundial e as </a:t>
            </a:r>
            <a:r>
              <a:rPr lang="en-US" dirty="0" err="1"/>
              <a:t>Nações</a:t>
            </a:r>
            <a:r>
              <a:rPr lang="en-US" dirty="0"/>
              <a:t> </a:t>
            </a:r>
            <a:r>
              <a:rPr lang="en-US" dirty="0" err="1"/>
              <a:t>Unidas</a:t>
            </a:r>
            <a:endParaRPr lang="en-US" dirty="0"/>
          </a:p>
          <a:p>
            <a:pPr lvl="1"/>
            <a:r>
              <a:rPr lang="en-US" dirty="0"/>
              <a:t>A Carta das </a:t>
            </a:r>
            <a:r>
              <a:rPr lang="en-US" dirty="0" err="1"/>
              <a:t>Nações</a:t>
            </a:r>
            <a:r>
              <a:rPr lang="en-US" dirty="0"/>
              <a:t> </a:t>
            </a:r>
            <a:r>
              <a:rPr lang="en-US" dirty="0" err="1"/>
              <a:t>Unidas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Declaração</a:t>
            </a:r>
            <a:r>
              <a:rPr lang="en-US" dirty="0"/>
              <a:t> </a:t>
            </a:r>
            <a:r>
              <a:rPr lang="en-US" dirty="0" smtClean="0"/>
              <a:t>Universal dos </a:t>
            </a:r>
            <a:r>
              <a:rPr lang="en-US" dirty="0" err="1"/>
              <a:t>Direitos</a:t>
            </a:r>
            <a:r>
              <a:rPr lang="en-US" dirty="0"/>
              <a:t> do </a:t>
            </a:r>
            <a:r>
              <a:rPr lang="en-US" dirty="0" err="1"/>
              <a:t>Homem</a:t>
            </a:r>
            <a:r>
              <a:rPr lang="en-US" dirty="0"/>
              <a:t> (1948)</a:t>
            </a:r>
          </a:p>
          <a:p>
            <a:pPr lvl="2"/>
            <a:r>
              <a:rPr lang="en-US" dirty="0"/>
              <a:t>O Sistema </a:t>
            </a:r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Carta da ONU</a:t>
            </a:r>
          </a:p>
          <a:p>
            <a:pPr lvl="2"/>
            <a:r>
              <a:rPr lang="en-US" dirty="0"/>
              <a:t>O Sistema </a:t>
            </a:r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 smtClean="0"/>
              <a:t>tratados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Eleonor</a:t>
            </a:r>
            <a:r>
              <a:rPr lang="en-US" dirty="0"/>
              <a:t> Roosevelt and the Universal Declaration of Human Rights</a:t>
            </a:r>
          </a:p>
        </p:txBody>
      </p:sp>
      <p:pic>
        <p:nvPicPr>
          <p:cNvPr id="4" name="Content Placeholder 3" descr="4114592139_be88ec8faf_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752600"/>
            <a:ext cx="48768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533400" y="579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https://www.youtube.com/watch?v=vhgi1mvlhG4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Rosaryfilms</a:t>
            </a:r>
            <a:r>
              <a:rPr lang="en-US" dirty="0"/>
              <a:t>, retrieved on July 6,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International Human Rights System</a:t>
            </a:r>
            <a:br>
              <a:rPr lang="en-US" dirty="0"/>
            </a:br>
            <a:r>
              <a:rPr lang="en-US" sz="2000" dirty="0"/>
              <a:t>Thomas </a:t>
            </a:r>
            <a:r>
              <a:rPr lang="en-US" sz="2000" dirty="0" err="1"/>
              <a:t>Buergenthal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 Sistema de </a:t>
            </a:r>
            <a:r>
              <a:rPr lang="en-US" dirty="0" err="1"/>
              <a:t>tratados</a:t>
            </a:r>
            <a:endParaRPr lang="en-US" dirty="0"/>
          </a:p>
          <a:p>
            <a:pPr lvl="1"/>
            <a:r>
              <a:rPr lang="en-US" sz="1900" dirty="0"/>
              <a:t>1948 Convention on the Prevention and Punishment of the Crime of Genocide</a:t>
            </a:r>
          </a:p>
          <a:p>
            <a:pPr lvl="1"/>
            <a:r>
              <a:rPr lang="en-US" sz="1900" dirty="0"/>
              <a:t>1966 International Covenant on Civil and Political Rights</a:t>
            </a:r>
          </a:p>
          <a:p>
            <a:pPr lvl="1"/>
            <a:r>
              <a:rPr lang="en-US" sz="1900" dirty="0"/>
              <a:t>1966 International Covenant on Economic, Social, and Cultural Rights</a:t>
            </a:r>
          </a:p>
          <a:p>
            <a:pPr lvl="1"/>
            <a:r>
              <a:rPr lang="en-US" sz="1900" dirty="0"/>
              <a:t>1966 Convention on the Elimination of All Forms of Racial Discrimination</a:t>
            </a:r>
          </a:p>
          <a:p>
            <a:pPr lvl="1"/>
            <a:r>
              <a:rPr lang="en-US" sz="1900" dirty="0"/>
              <a:t>1979 International Convention on the Elimination of All Forms of Discrimination Against Women</a:t>
            </a:r>
          </a:p>
          <a:p>
            <a:pPr lvl="1"/>
            <a:r>
              <a:rPr lang="en-US" sz="1900" dirty="0"/>
              <a:t>1984 Convention Against Torture and Other Cruel, Inhuman or Degrading Treatment or Punishment</a:t>
            </a:r>
          </a:p>
          <a:p>
            <a:pPr lvl="1"/>
            <a:r>
              <a:rPr lang="en-US" sz="1900" dirty="0"/>
              <a:t>1989 Convention on the Rights of the Child</a:t>
            </a:r>
          </a:p>
          <a:p>
            <a:pPr lvl="1"/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448</TotalTime>
  <Words>579</Words>
  <Application>Microsoft Office PowerPoint</Application>
  <PresentationFormat>Apresentação na tela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Gill Sans MT</vt:lpstr>
      <vt:lpstr>Wingdings</vt:lpstr>
      <vt:lpstr>Wingdings 3</vt:lpstr>
      <vt:lpstr>Origin</vt:lpstr>
      <vt:lpstr>Direitos Humanos</vt:lpstr>
      <vt:lpstr>Roteiro</vt:lpstr>
      <vt:lpstr>Studying Human Rights Todd Landman</vt:lpstr>
      <vt:lpstr>Studying Human Rights Todd Landman</vt:lpstr>
      <vt:lpstr>Studying Human Rights Todd Landman</vt:lpstr>
      <vt:lpstr>Sistemas Regionais</vt:lpstr>
      <vt:lpstr>The International Human Rights System Thomas Buergenthal</vt:lpstr>
      <vt:lpstr>Eleonor Roosevelt and the Universal Declaration of Human Rights</vt:lpstr>
      <vt:lpstr>The International Human Rights System Thomas Buergenthal</vt:lpstr>
      <vt:lpstr>The International Human Rights System Thomas Buergenthal</vt:lpstr>
      <vt:lpstr>The International Human Rights System Thomas Buergenthal*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30</cp:revision>
  <dcterms:created xsi:type="dcterms:W3CDTF">2015-07-06T16:36:26Z</dcterms:created>
  <dcterms:modified xsi:type="dcterms:W3CDTF">2022-08-25T18:03:50Z</dcterms:modified>
</cp:coreProperties>
</file>