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31" r:id="rId4"/>
    <p:sldId id="319" r:id="rId5"/>
    <p:sldId id="327" r:id="rId6"/>
    <p:sldId id="325" r:id="rId7"/>
    <p:sldId id="332" r:id="rId8"/>
    <p:sldId id="322" r:id="rId9"/>
    <p:sldId id="324" r:id="rId10"/>
    <p:sldId id="357" r:id="rId11"/>
    <p:sldId id="340" r:id="rId12"/>
    <p:sldId id="341" r:id="rId13"/>
    <p:sldId id="342" r:id="rId14"/>
    <p:sldId id="343" r:id="rId15"/>
    <p:sldId id="352" r:id="rId16"/>
    <p:sldId id="360" r:id="rId17"/>
    <p:sldId id="348" r:id="rId18"/>
    <p:sldId id="361" r:id="rId19"/>
    <p:sldId id="353" r:id="rId20"/>
    <p:sldId id="362" r:id="rId21"/>
    <p:sldId id="358" r:id="rId22"/>
    <p:sldId id="335" r:id="rId23"/>
    <p:sldId id="363" r:id="rId24"/>
    <p:sldId id="326" r:id="rId25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FF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3" autoAdjust="0"/>
    <p:restoredTop sz="79632" autoAdjust="0"/>
  </p:normalViewPr>
  <p:slideViewPr>
    <p:cSldViewPr>
      <p:cViewPr varScale="1">
        <p:scale>
          <a:sx n="93" d="100"/>
          <a:sy n="93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12D03A8-BC9B-4180-8F41-C71F6E5699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050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961E00-64CF-4775-93CD-B67425DCA69E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1987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03A8-BC9B-4180-8F41-C71F6E5699C1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49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03A8-BC9B-4180-8F41-C71F6E5699C1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392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03A8-BC9B-4180-8F41-C71F6E5699C1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29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03A8-BC9B-4180-8F41-C71F6E5699C1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27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03A8-BC9B-4180-8F41-C71F6E5699C1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004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2D03A8-BC9B-4180-8F41-C71F6E5699C1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03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951DD-D55B-427F-86D0-9C9FC31E5B01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E965-77FC-4D76-9D7A-7E5784AA5C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D1DB-1606-4332-A581-33BD75BADE41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3990-022B-4502-B873-DDFD50DAD9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E342E-ED00-4896-8206-AC57E99B63F6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CFBF5-C125-45A7-8129-76EBE3EEDA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C7BFC-443D-4863-8678-F8A694ED7580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06D3-C546-4B81-846F-046A0995F1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ABF87-D9A7-4BBC-8342-B3B66F141766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BD32-49C2-47A7-972C-7B4AC37F45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BEA30-0C34-4319-B460-3BEF9E4621E6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B9A33-2326-44C0-B041-4B6D156B5A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DADB-E223-4F69-89F1-2EC4F7D7B51D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F0DE-34C9-462A-B21F-D9FBACC0C4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BC26-FD16-43A2-B420-67D2B91AF8C6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EB6A-3B81-43B8-A800-3FC36CFBFD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723CD-1B9D-44E4-8EB4-1170DB85B159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05DE-FB74-4A9F-BBE4-3C31E4BBE3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EE06A-96BA-46E8-89AC-2A50F093BFAC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427B2-09A6-4FF0-A85E-C3E3BDAFE2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14969-5120-4C5D-B4C7-06DC88FE1382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EA0C-4038-47EA-BA9C-57C858F910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8AE28EF-619B-418B-8C99-E3AD050E4B38}" type="datetime1">
              <a:rPr lang="en-US"/>
              <a:pPr>
                <a:defRPr/>
              </a:pPr>
              <a:t>8/30/2023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BEB7C9-A211-4AD0-BBEC-89D96F3C8C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sp.br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sp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usp.br/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://www.usp.b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D9A3FD-349B-4C37-A10A-49702F3F169E}" type="slidenum">
              <a:rPr lang="pt-BR" smtClean="0"/>
              <a:pPr/>
              <a:t>1</a:t>
            </a:fld>
            <a:endParaRPr lang="pt-BR" smtClean="0"/>
          </a:p>
        </p:txBody>
      </p:sp>
      <p:pic>
        <p:nvPicPr>
          <p:cNvPr id="14338" name="Picture 5" descr="logoUS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88913"/>
            <a:ext cx="15113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7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90242"/>
              </p:ext>
            </p:extLst>
          </p:nvPr>
        </p:nvGraphicFramePr>
        <p:xfrm>
          <a:off x="1187450" y="981075"/>
          <a:ext cx="7416800" cy="4175760"/>
        </p:xfrm>
        <a:graphic>
          <a:graphicData uri="http://schemas.openxmlformats.org/drawingml/2006/table">
            <a:tbl>
              <a:tblPr/>
              <a:tblGrid>
                <a:gridCol w="74168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Arial" charset="0"/>
                        </a:rPr>
                        <a:t>Faculdade de Filosofia, Ciências e Letras de Ribeirão Preto</a:t>
                      </a:r>
                      <a:endParaRPr kumimoji="0" lang="pt-B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Arial" charset="0"/>
                        </a:rPr>
                        <a:t> </a:t>
                      </a:r>
                      <a:r>
                        <a:rPr kumimoji="0" lang="pt-B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Arial" charset="0"/>
                        </a:rPr>
                        <a:t>Química</a:t>
                      </a:r>
                      <a:endParaRPr kumimoji="0" lang="pt-B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cs typeface="Arial" charset="0"/>
                        </a:rPr>
                        <a:t> José Carlos Toledo Junior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Espaço Reservado para Número de Slide 22"/>
          <p:cNvSpPr txBox="1">
            <a:spLocks noGrp="1"/>
          </p:cNvSpPr>
          <p:nvPr/>
        </p:nvSpPr>
        <p:spPr bwMode="auto">
          <a:xfrm>
            <a:off x="6553200" y="6245225"/>
            <a:ext cx="2133600" cy="36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BFC9D33-0A83-4571-8836-C2844445714B}" type="slidenum">
              <a:rPr lang="pt-BR" sz="140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r">
                <a:defRPr/>
              </a:pPr>
              <a:t>1</a:t>
            </a:fld>
            <a:endParaRPr lang="pt-BR" sz="1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10</a:t>
            </a:fld>
            <a:endParaRPr lang="pt-BR" sz="1400" dirty="0"/>
          </a:p>
        </p:txBody>
      </p:sp>
      <p:grpSp>
        <p:nvGrpSpPr>
          <p:cNvPr id="11" name="Grupo 10"/>
          <p:cNvGrpSpPr/>
          <p:nvPr/>
        </p:nvGrpSpPr>
        <p:grpSpPr>
          <a:xfrm>
            <a:off x="899592" y="4233243"/>
            <a:ext cx="8009011" cy="1355997"/>
            <a:chOff x="899592" y="4233243"/>
            <a:chExt cx="8009011" cy="1355997"/>
          </a:xfrm>
        </p:grpSpPr>
        <p:sp>
          <p:nvSpPr>
            <p:cNvPr id="2" name="CaixaDeTexto 1"/>
            <p:cNvSpPr txBox="1"/>
            <p:nvPr/>
          </p:nvSpPr>
          <p:spPr>
            <a:xfrm>
              <a:off x="5076056" y="4233243"/>
              <a:ext cx="383254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 smtClean="0"/>
                <a:t>Anel de 5 membros contendo o metal</a:t>
              </a:r>
              <a:endParaRPr lang="pt-BR" sz="2800" dirty="0"/>
            </a:p>
          </p:txBody>
        </p:sp>
        <p:cxnSp>
          <p:nvCxnSpPr>
            <p:cNvPr id="6" name="Conector reto 5"/>
            <p:cNvCxnSpPr/>
            <p:nvPr/>
          </p:nvCxnSpPr>
          <p:spPr>
            <a:xfrm flipV="1">
              <a:off x="1668423" y="4797152"/>
              <a:ext cx="3335625" cy="422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flipV="1">
              <a:off x="1668423" y="4797152"/>
              <a:ext cx="3335625" cy="7920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899592" y="4808670"/>
              <a:ext cx="4081199" cy="378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 descr="http://upload.wikimedia.org/wikipedia/commons/thumb/c/cc/2,2'-Bipyridine.svg/220px-2,2'-Bipyridin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20955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1259632" y="1934041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2,2´ - </a:t>
            </a:r>
            <a:r>
              <a:rPr lang="pt-BR" sz="2400" dirty="0" err="1" smtClean="0"/>
              <a:t>bipiridina</a:t>
            </a:r>
            <a:endParaRPr lang="pt-BR" sz="2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93" y="3891350"/>
            <a:ext cx="2554119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115616" y="4149139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err="1" smtClean="0"/>
              <a:t>ciclam</a:t>
            </a:r>
            <a:endParaRPr lang="pt-BR" sz="2800" dirty="0"/>
          </a:p>
        </p:txBody>
      </p:sp>
      <p:pic>
        <p:nvPicPr>
          <p:cNvPr id="154626" name="Picture 2" descr="http://upload.wikimedia.org/wikipedia/commons/thumb/2/2f/Cyclam.png/120px-Cycl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32" y="1196752"/>
            <a:ext cx="2016224" cy="287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51520" y="332656"/>
            <a:ext cx="819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Exemplo de ligantes Tetra dentados e </a:t>
            </a:r>
            <a:r>
              <a:rPr lang="pt-BR" sz="2800" dirty="0" err="1" smtClean="0"/>
              <a:t>macrociclos</a:t>
            </a:r>
            <a:endParaRPr lang="pt-BR" sz="2800" dirty="0"/>
          </a:p>
        </p:txBody>
      </p:sp>
      <p:pic>
        <p:nvPicPr>
          <p:cNvPr id="154628" name="Picture 4" descr="http://upload.wikimedia.org/wikipedia/commons/thumb/7/7c/Cyclen.svg/200px-Cycle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39239"/>
            <a:ext cx="2376264" cy="238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4005916" y="4069873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err="1" smtClean="0"/>
              <a:t>ciclen</a:t>
            </a:r>
            <a:endParaRPr lang="pt-BR" sz="2800" dirty="0"/>
          </a:p>
        </p:txBody>
      </p:sp>
      <p:pic>
        <p:nvPicPr>
          <p:cNvPr id="154630" name="Picture 6" descr="http://upload.wikimedia.org/wikipedia/commons/thumb/5/5c/Porphyrin.svg/200px-Porphyri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99" y="1441892"/>
            <a:ext cx="2474325" cy="248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6974466" y="4092038"/>
            <a:ext cx="1486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porfirina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03648" y="5517232"/>
            <a:ext cx="3823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Derivados substituídos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321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12</a:t>
            </a:fld>
            <a:endParaRPr lang="pt-BR" sz="1400" dirty="0"/>
          </a:p>
        </p:txBody>
      </p:sp>
      <p:grpSp>
        <p:nvGrpSpPr>
          <p:cNvPr id="4" name="Grupo 3"/>
          <p:cNvGrpSpPr/>
          <p:nvPr/>
        </p:nvGrpSpPr>
        <p:grpSpPr>
          <a:xfrm>
            <a:off x="1403648" y="2099354"/>
            <a:ext cx="5904656" cy="3705910"/>
            <a:chOff x="1331640" y="4125913"/>
            <a:chExt cx="4125358" cy="2357437"/>
          </a:xfrm>
        </p:grpSpPr>
        <p:pic>
          <p:nvPicPr>
            <p:cNvPr id="5" name="Picture 6" descr="F:\2007\Cursos\QC 2007\figuras\Ethylenediaminetetraacetic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1640" y="4365104"/>
              <a:ext cx="2179396" cy="1800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Imagem 19" descr="Medt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61581" y="4125913"/>
              <a:ext cx="1695417" cy="23574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aixaDeTexto 1"/>
          <p:cNvSpPr txBox="1"/>
          <p:nvPr/>
        </p:nvSpPr>
        <p:spPr>
          <a:xfrm>
            <a:off x="755576" y="476672"/>
            <a:ext cx="5797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Ácido </a:t>
            </a:r>
            <a:r>
              <a:rPr lang="pt-BR" sz="2400" dirty="0" err="1" smtClean="0"/>
              <a:t>Etilenodiamina</a:t>
            </a:r>
            <a:r>
              <a:rPr lang="pt-BR" sz="2400" dirty="0" smtClean="0"/>
              <a:t> tetra-acético (</a:t>
            </a:r>
            <a:r>
              <a:rPr lang="pt-BR" sz="2400" dirty="0" err="1" smtClean="0"/>
              <a:t>Edta</a:t>
            </a:r>
            <a:r>
              <a:rPr lang="pt-BR" sz="2400" dirty="0" smtClean="0"/>
              <a:t>) e sua ligação a metais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064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13</a:t>
            </a:fld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54706" y="160655"/>
            <a:ext cx="2598788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 smtClean="0"/>
              <a:t>Éteres Coroa</a:t>
            </a:r>
            <a:endParaRPr lang="pt-BR" sz="3200" dirty="0"/>
          </a:p>
        </p:txBody>
      </p:sp>
      <p:grpSp>
        <p:nvGrpSpPr>
          <p:cNvPr id="5" name="Grupo 4"/>
          <p:cNvGrpSpPr/>
          <p:nvPr/>
        </p:nvGrpSpPr>
        <p:grpSpPr>
          <a:xfrm>
            <a:off x="971600" y="808575"/>
            <a:ext cx="7403913" cy="5794960"/>
            <a:chOff x="971600" y="808575"/>
            <a:chExt cx="7403913" cy="5794960"/>
          </a:xfrm>
        </p:grpSpPr>
        <p:pic>
          <p:nvPicPr>
            <p:cNvPr id="156674" name="Picture 2" descr="http://science.uvu.edu/ochem/wp-content/images/C/crownether1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621"/>
            <a:stretch/>
          </p:blipFill>
          <p:spPr bwMode="auto">
            <a:xfrm>
              <a:off x="971600" y="808575"/>
              <a:ext cx="7285382" cy="2459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science.uvu.edu/ochem/wp-content/images/C/crownether1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011"/>
            <a:stretch/>
          </p:blipFill>
          <p:spPr bwMode="auto">
            <a:xfrm>
              <a:off x="1118480" y="3506302"/>
              <a:ext cx="7257033" cy="2977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aixaDeTexto 2"/>
            <p:cNvSpPr txBox="1"/>
            <p:nvPr/>
          </p:nvSpPr>
          <p:spPr>
            <a:xfrm>
              <a:off x="1226739" y="2648654"/>
              <a:ext cx="1726755" cy="523220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r>
                <a:rPr lang="pt-BR" sz="2800" dirty="0" smtClean="0"/>
                <a:t>9-coroa-3</a:t>
              </a:r>
              <a:endParaRPr lang="pt-BR" sz="28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6300192" y="2648654"/>
              <a:ext cx="1927131" cy="523220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r>
                <a:rPr lang="pt-BR" sz="2800" dirty="0" smtClean="0"/>
                <a:t>12-coroa-4</a:t>
              </a:r>
              <a:endParaRPr lang="pt-BR" sz="2800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419389" y="6079193"/>
              <a:ext cx="1927131" cy="523220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r>
                <a:rPr lang="pt-BR" sz="2800" dirty="0" smtClean="0"/>
                <a:t>15-coroa-5</a:t>
              </a:r>
              <a:endParaRPr lang="pt-BR" sz="28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6156176" y="6080315"/>
              <a:ext cx="1927131" cy="523220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r>
                <a:rPr lang="pt-BR" sz="2800" dirty="0" smtClean="0"/>
                <a:t>18-coroa-6</a:t>
              </a:r>
              <a:endParaRPr lang="pt-B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06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14</a:t>
            </a:fld>
            <a:endParaRPr lang="pt-BR" sz="1400" dirty="0"/>
          </a:p>
        </p:txBody>
      </p:sp>
      <p:grpSp>
        <p:nvGrpSpPr>
          <p:cNvPr id="3" name="Grupo 2"/>
          <p:cNvGrpSpPr/>
          <p:nvPr/>
        </p:nvGrpSpPr>
        <p:grpSpPr>
          <a:xfrm>
            <a:off x="971600" y="2204864"/>
            <a:ext cx="7543656" cy="3027062"/>
            <a:chOff x="683568" y="1484784"/>
            <a:chExt cx="7543656" cy="3027062"/>
          </a:xfrm>
        </p:grpSpPr>
        <p:pic>
          <p:nvPicPr>
            <p:cNvPr id="155650" name="Picture 2" descr="http://media-1.web.britannica.com/eb-media/87/16787-004-E5D57628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1484784"/>
              <a:ext cx="7543656" cy="3024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aixaDeTexto 1"/>
            <p:cNvSpPr txBox="1"/>
            <p:nvPr/>
          </p:nvSpPr>
          <p:spPr>
            <a:xfrm>
              <a:off x="755576" y="4050181"/>
              <a:ext cx="22236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Li</a:t>
              </a:r>
              <a:r>
                <a:rPr lang="pt-BR" sz="2400" baseline="30000" dirty="0" smtClean="0"/>
                <a:t>+</a:t>
              </a:r>
              <a:r>
                <a:rPr lang="pt-BR" sz="2400" dirty="0" smtClean="0"/>
                <a:t>-12-coroa-4</a:t>
              </a:r>
              <a:endParaRPr lang="pt-BR" sz="2400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131840" y="4038552"/>
              <a:ext cx="237757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Na</a:t>
              </a:r>
              <a:r>
                <a:rPr lang="pt-BR" sz="2400" baseline="30000" dirty="0" smtClean="0"/>
                <a:t>+</a:t>
              </a:r>
              <a:r>
                <a:rPr lang="pt-BR" sz="2400" dirty="0" smtClean="0"/>
                <a:t>-15-coroa-5</a:t>
              </a:r>
              <a:endParaRPr lang="pt-BR" sz="2400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732325" y="4038551"/>
              <a:ext cx="229948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2400" dirty="0" smtClean="0"/>
                <a:t>K</a:t>
              </a:r>
              <a:r>
                <a:rPr lang="pt-BR" sz="2400" baseline="30000" dirty="0" smtClean="0"/>
                <a:t>+</a:t>
              </a:r>
              <a:r>
                <a:rPr lang="pt-BR" sz="2400" dirty="0" smtClean="0"/>
                <a:t>-18-coroa-6</a:t>
              </a:r>
              <a:endParaRPr lang="pt-BR" sz="2400" dirty="0"/>
            </a:p>
          </p:txBody>
        </p:sp>
      </p:grpSp>
      <p:sp>
        <p:nvSpPr>
          <p:cNvPr id="4" name="CaixaDeTexto 3"/>
          <p:cNvSpPr txBox="1"/>
          <p:nvPr/>
        </p:nvSpPr>
        <p:spPr>
          <a:xfrm>
            <a:off x="755576" y="548680"/>
            <a:ext cx="6967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Importantes ligantes de metais alcalinos (o tamanho da cavidade confere estabilidade e especificidade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07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755576" y="1196752"/>
            <a:ext cx="6480720" cy="9541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3390" indent="-226695">
              <a:spcAft>
                <a:spcPts val="1200"/>
              </a:spcAft>
            </a:pPr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tipo </a:t>
            </a: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ligação de um ligante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2780347"/>
            <a:ext cx="729558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Ligação sigma (</a:t>
            </a:r>
            <a:r>
              <a:rPr lang="pt-BR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) </a:t>
            </a:r>
            <a:r>
              <a:rPr lang="pt-BR" sz="3600" dirty="0" smtClean="0">
                <a:solidFill>
                  <a:schemeClr val="bg1"/>
                </a:solidFill>
              </a:rPr>
              <a:t>e Ligação </a:t>
            </a:r>
            <a:r>
              <a:rPr lang="pt-BR" sz="3600" dirty="0" err="1" smtClean="0">
                <a:solidFill>
                  <a:schemeClr val="bg1"/>
                </a:solidFill>
              </a:rPr>
              <a:t>pi</a:t>
            </a:r>
            <a:r>
              <a:rPr lang="pt-BR" sz="3600" dirty="0">
                <a:solidFill>
                  <a:schemeClr val="bg1"/>
                </a:solidFill>
              </a:rPr>
              <a:t> </a:t>
            </a:r>
            <a:r>
              <a:rPr lang="pt-BR" sz="3600" dirty="0" smtClean="0">
                <a:solidFill>
                  <a:schemeClr val="bg1"/>
                </a:solidFill>
              </a:rPr>
              <a:t>(</a:t>
            </a:r>
            <a:r>
              <a:rPr lang="pt-BR" sz="3600" dirty="0" smtClean="0">
                <a:solidFill>
                  <a:schemeClr val="bg1"/>
                </a:solidFill>
                <a:sym typeface="Symbol" panose="05050102010706020507" pitchFamily="18" charset="2"/>
              </a:rPr>
              <a:t>)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07604" y="3933056"/>
            <a:ext cx="5976664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Ligantes puramente sigma</a:t>
            </a:r>
          </a:p>
          <a:p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NR</a:t>
            </a:r>
            <a:r>
              <a:rPr lang="pt-BR" sz="2800" baseline="-25000" dirty="0" smtClean="0">
                <a:solidFill>
                  <a:schemeClr val="bg1"/>
                </a:solidFill>
              </a:rPr>
              <a:t>3</a:t>
            </a:r>
            <a:r>
              <a:rPr lang="pt-BR" sz="2800" dirty="0" smtClean="0">
                <a:solidFill>
                  <a:schemeClr val="bg1"/>
                </a:solidFill>
              </a:rPr>
              <a:t>, PR</a:t>
            </a:r>
            <a:r>
              <a:rPr lang="pt-BR" sz="2800" baseline="-25000" dirty="0" smtClean="0">
                <a:solidFill>
                  <a:schemeClr val="bg1"/>
                </a:solidFill>
              </a:rPr>
              <a:t>3</a:t>
            </a:r>
            <a:r>
              <a:rPr lang="pt-BR" sz="2800" dirty="0" smtClean="0">
                <a:solidFill>
                  <a:schemeClr val="bg1"/>
                </a:solidFill>
              </a:rPr>
              <a:t>, </a:t>
            </a:r>
            <a:r>
              <a:rPr lang="pt-BR" sz="2800" dirty="0" err="1" smtClean="0">
                <a:solidFill>
                  <a:schemeClr val="bg1"/>
                </a:solidFill>
              </a:rPr>
              <a:t>etc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grpSp>
        <p:nvGrpSpPr>
          <p:cNvPr id="3" name="Grupo 2"/>
          <p:cNvGrpSpPr/>
          <p:nvPr/>
        </p:nvGrpSpPr>
        <p:grpSpPr>
          <a:xfrm>
            <a:off x="639177" y="1169985"/>
            <a:ext cx="4839878" cy="5242652"/>
            <a:chOff x="639177" y="1169985"/>
            <a:chExt cx="4839878" cy="5242652"/>
          </a:xfrm>
          <a:solidFill>
            <a:schemeClr val="tx1"/>
          </a:solidFill>
        </p:grpSpPr>
        <p:grpSp>
          <p:nvGrpSpPr>
            <p:cNvPr id="4" name="Grupo 3"/>
            <p:cNvGrpSpPr/>
            <p:nvPr/>
          </p:nvGrpSpPr>
          <p:grpSpPr>
            <a:xfrm rot="269975">
              <a:off x="2527838" y="2247493"/>
              <a:ext cx="1953755" cy="2487544"/>
              <a:chOff x="7056886" y="2664654"/>
              <a:chExt cx="1953755" cy="2418237"/>
            </a:xfrm>
            <a:grpFill/>
          </p:grpSpPr>
          <p:grpSp>
            <p:nvGrpSpPr>
              <p:cNvPr id="18" name="Grupo 17"/>
              <p:cNvGrpSpPr/>
              <p:nvPr/>
            </p:nvGrpSpPr>
            <p:grpSpPr>
              <a:xfrm>
                <a:off x="7056886" y="2664654"/>
                <a:ext cx="1814739" cy="2418237"/>
                <a:chOff x="4698460" y="2605910"/>
                <a:chExt cx="914400" cy="1253548"/>
              </a:xfrm>
              <a:grpFill/>
            </p:grpSpPr>
            <p:cxnSp>
              <p:nvCxnSpPr>
                <p:cNvPr id="23" name="Conector de seta reta 22"/>
                <p:cNvCxnSpPr/>
                <p:nvPr/>
              </p:nvCxnSpPr>
              <p:spPr>
                <a:xfrm flipH="1">
                  <a:off x="4698460" y="2859932"/>
                  <a:ext cx="914400" cy="778213"/>
                </a:xfrm>
                <a:prstGeom prst="straightConnector1">
                  <a:avLst/>
                </a:prstGeom>
                <a:grpFill/>
                <a:ln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de seta reta 23"/>
                <p:cNvCxnSpPr/>
                <p:nvPr/>
              </p:nvCxnSpPr>
              <p:spPr>
                <a:xfrm>
                  <a:off x="4806830" y="2859931"/>
                  <a:ext cx="806030" cy="778213"/>
                </a:xfrm>
                <a:prstGeom prst="straightConnector1">
                  <a:avLst/>
                </a:prstGeom>
                <a:grpFill/>
                <a:ln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de seta reta 24"/>
                <p:cNvCxnSpPr/>
                <p:nvPr/>
              </p:nvCxnSpPr>
              <p:spPr>
                <a:xfrm rot="21330025" flipH="1" flipV="1">
                  <a:off x="5192545" y="2605910"/>
                  <a:ext cx="16409" cy="1253548"/>
                </a:xfrm>
                <a:prstGeom prst="straightConnector1">
                  <a:avLst/>
                </a:prstGeom>
                <a:grpFill/>
                <a:ln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upo 19"/>
              <p:cNvGrpSpPr/>
              <p:nvPr/>
            </p:nvGrpSpPr>
            <p:grpSpPr>
              <a:xfrm>
                <a:off x="7122248" y="3169227"/>
                <a:ext cx="1888393" cy="1315812"/>
                <a:chOff x="7411250" y="3334491"/>
                <a:chExt cx="1304292" cy="1008714"/>
              </a:xfrm>
              <a:grpFill/>
            </p:grpSpPr>
            <p:sp>
              <p:nvSpPr>
                <p:cNvPr id="21" name="Elipse 20"/>
                <p:cNvSpPr/>
                <p:nvPr/>
              </p:nvSpPr>
              <p:spPr>
                <a:xfrm rot="19208142">
                  <a:off x="7411250" y="3924914"/>
                  <a:ext cx="680936" cy="41829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2" name="Elipse 21"/>
                <p:cNvSpPr/>
                <p:nvPr/>
              </p:nvSpPr>
              <p:spPr>
                <a:xfrm rot="19208142">
                  <a:off x="8034606" y="3334491"/>
                  <a:ext cx="680936" cy="41829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9" name="CaixaDeTexto 18"/>
              <p:cNvSpPr txBox="1"/>
              <p:nvPr/>
            </p:nvSpPr>
            <p:spPr>
              <a:xfrm rot="21330025">
                <a:off x="7863774" y="3541438"/>
                <a:ext cx="588623" cy="56848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pt-BR" sz="3200" dirty="0" smtClean="0">
                    <a:solidFill>
                      <a:srgbClr val="FFFF00"/>
                    </a:solidFill>
                  </a:rPr>
                  <a:t>F</a:t>
                </a:r>
                <a:r>
                  <a:rPr lang="pt-BR" sz="3200" baseline="30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</a:t>
                </a:r>
                <a:endParaRPr lang="pt-BR" sz="3200" baseline="300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5" name="Grupo 4"/>
            <p:cNvGrpSpPr/>
            <p:nvPr/>
          </p:nvGrpSpPr>
          <p:grpSpPr>
            <a:xfrm>
              <a:off x="639177" y="2345285"/>
              <a:ext cx="4396062" cy="3345395"/>
              <a:chOff x="4626675" y="2124903"/>
              <a:chExt cx="1677705" cy="1692681"/>
            </a:xfrm>
            <a:grpFill/>
          </p:grpSpPr>
          <p:cxnSp>
            <p:nvCxnSpPr>
              <p:cNvPr id="15" name="Conector de seta reta 14"/>
              <p:cNvCxnSpPr/>
              <p:nvPr/>
            </p:nvCxnSpPr>
            <p:spPr>
              <a:xfrm flipH="1">
                <a:off x="4626675" y="2124903"/>
                <a:ext cx="1677705" cy="1669567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de seta reta 15"/>
              <p:cNvCxnSpPr/>
              <p:nvPr/>
            </p:nvCxnSpPr>
            <p:spPr>
              <a:xfrm>
                <a:off x="4856772" y="2786352"/>
                <a:ext cx="694126" cy="923456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de seta reta 16"/>
              <p:cNvCxnSpPr/>
              <p:nvPr/>
            </p:nvCxnSpPr>
            <p:spPr>
              <a:xfrm flipV="1">
                <a:off x="5183434" y="2552988"/>
                <a:ext cx="0" cy="1264596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Elipse 5"/>
            <p:cNvSpPr/>
            <p:nvPr/>
          </p:nvSpPr>
          <p:spPr>
            <a:xfrm rot="19383153">
              <a:off x="1105085" y="4585446"/>
              <a:ext cx="1003529" cy="64744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 rot="19383153">
              <a:off x="2109907" y="3805317"/>
              <a:ext cx="1003529" cy="66321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Elipse 7"/>
            <p:cNvSpPr/>
            <p:nvPr/>
          </p:nvSpPr>
          <p:spPr>
            <a:xfrm rot="2940014">
              <a:off x="1116351" y="3694143"/>
              <a:ext cx="1003529" cy="70596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/>
            <p:cNvSpPr/>
            <p:nvPr/>
          </p:nvSpPr>
          <p:spPr>
            <a:xfrm rot="2932876">
              <a:off x="2047750" y="4681420"/>
              <a:ext cx="1003529" cy="63100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629610" y="2824248"/>
              <a:ext cx="367408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3600" dirty="0" smtClean="0">
                  <a:solidFill>
                    <a:schemeClr val="bg1"/>
                  </a:solidFill>
                </a:rPr>
                <a:t>z</a:t>
              </a:r>
              <a:endParaRPr lang="pt-BR" sz="3600" dirty="0">
                <a:solidFill>
                  <a:schemeClr val="bg1"/>
                </a:solidFill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4280518" y="3996496"/>
              <a:ext cx="38504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3600" dirty="0" smtClean="0">
                  <a:solidFill>
                    <a:schemeClr val="bg1"/>
                  </a:solidFill>
                </a:rPr>
                <a:t>x</a:t>
              </a:r>
              <a:endParaRPr lang="pt-BR" sz="3600" dirty="0">
                <a:solidFill>
                  <a:schemeClr val="bg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5085999" y="2370921"/>
              <a:ext cx="39305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3600" dirty="0" smtClean="0">
                  <a:solidFill>
                    <a:schemeClr val="bg1"/>
                  </a:solidFill>
                </a:rPr>
                <a:t>y</a:t>
              </a:r>
              <a:endParaRPr lang="pt-BR" sz="3600" dirty="0">
                <a:solidFill>
                  <a:schemeClr val="bg1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39177" y="1169985"/>
              <a:ext cx="3024645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t-BR" sz="2800" dirty="0" smtClean="0">
                  <a:solidFill>
                    <a:schemeClr val="bg1"/>
                  </a:solidFill>
                </a:rPr>
                <a:t>Interação sigma</a:t>
              </a:r>
              <a:endParaRPr lang="pt-BR" sz="2800" dirty="0">
                <a:solidFill>
                  <a:schemeClr val="bg1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444364" y="5889417"/>
              <a:ext cx="1167307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2800" dirty="0" smtClean="0">
                  <a:solidFill>
                    <a:srgbClr val="FFFF00"/>
                  </a:solidFill>
                </a:rPr>
                <a:t>dx2-y2</a:t>
              </a:r>
              <a:endParaRPr lang="pt-BR" sz="28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202772" y="5146317"/>
            <a:ext cx="393056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y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099216" y="5265956"/>
            <a:ext cx="385042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x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602061" y="1814200"/>
            <a:ext cx="3674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z</a:t>
            </a:r>
            <a:endParaRPr lang="pt-BR" sz="3600" dirty="0">
              <a:solidFill>
                <a:schemeClr val="bg1"/>
              </a:solidFill>
            </a:endParaRPr>
          </a:p>
        </p:txBody>
      </p:sp>
      <p:cxnSp>
        <p:nvCxnSpPr>
          <p:cNvPr id="32" name="Conector de seta reta 31"/>
          <p:cNvCxnSpPr/>
          <p:nvPr/>
        </p:nvCxnSpPr>
        <p:spPr>
          <a:xfrm flipV="1">
            <a:off x="3117548" y="3526600"/>
            <a:ext cx="0" cy="43497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3216001" y="3535327"/>
            <a:ext cx="12231" cy="45309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4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17</a:t>
            </a:fld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7584" y="1396940"/>
            <a:ext cx="76328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Fazem ligação sigma e </a:t>
            </a:r>
            <a:r>
              <a:rPr lang="pt-BR" sz="2800" dirty="0" err="1" smtClean="0"/>
              <a:t>pi</a:t>
            </a:r>
            <a:r>
              <a:rPr lang="pt-BR" sz="2800" dirty="0" smtClean="0"/>
              <a:t> com metais, atuando como doadores de elétrons nos dois casos. (duplas e triplas ligações!).  São ligantes ricos em elétrons.  </a:t>
            </a:r>
          </a:p>
          <a:p>
            <a:endParaRPr lang="pt-BR" sz="2800" dirty="0"/>
          </a:p>
          <a:p>
            <a:r>
              <a:rPr lang="pt-BR" sz="2800" dirty="0" smtClean="0"/>
              <a:t>Ocorre com metais altamente deficiente eletronicamente como Mn</a:t>
            </a:r>
            <a:r>
              <a:rPr lang="pt-BR" sz="2800" baseline="30000" dirty="0" smtClean="0"/>
              <a:t>7+</a:t>
            </a:r>
            <a:r>
              <a:rPr lang="pt-BR" sz="2800" dirty="0" smtClean="0"/>
              <a:t>, Cr</a:t>
            </a:r>
            <a:r>
              <a:rPr lang="pt-BR" sz="2800" baseline="30000" dirty="0" smtClean="0"/>
              <a:t>6+</a:t>
            </a:r>
            <a:r>
              <a:rPr lang="pt-BR" sz="2800" dirty="0" smtClean="0"/>
              <a:t>, Fe</a:t>
            </a:r>
            <a:r>
              <a:rPr lang="pt-BR" sz="2800" baseline="30000" dirty="0" smtClean="0"/>
              <a:t>8+</a:t>
            </a:r>
            <a:endParaRPr lang="pt-BR" sz="2800" dirty="0"/>
          </a:p>
          <a:p>
            <a:endParaRPr lang="pt-BR" sz="3600" dirty="0" smtClean="0"/>
          </a:p>
          <a:p>
            <a:r>
              <a:rPr lang="pt-BR" sz="3600" dirty="0" smtClean="0"/>
              <a:t>Cl</a:t>
            </a:r>
            <a:r>
              <a:rPr lang="pt-BR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pt-BR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2−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pt-BR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pt-BR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</a:t>
            </a:r>
            <a:endParaRPr 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827584" y="404664"/>
            <a:ext cx="553549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Ligantes sigma e </a:t>
            </a:r>
            <a:r>
              <a:rPr lang="pt-BR" sz="3200" dirty="0" err="1">
                <a:solidFill>
                  <a:schemeClr val="bg1"/>
                </a:solidFill>
              </a:rPr>
              <a:t>pi</a:t>
            </a:r>
            <a:r>
              <a:rPr lang="pt-BR" sz="3200" dirty="0">
                <a:solidFill>
                  <a:schemeClr val="bg1"/>
                </a:solidFill>
              </a:rPr>
              <a:t> doadores</a:t>
            </a:r>
          </a:p>
        </p:txBody>
      </p:sp>
    </p:spTree>
    <p:extLst>
      <p:ext uri="{BB962C8B-B14F-4D97-AF65-F5344CB8AC3E}">
        <p14:creationId xmlns:p14="http://schemas.microsoft.com/office/powerpoint/2010/main" val="11765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660232" y="6177570"/>
            <a:ext cx="2133600" cy="476250"/>
          </a:xfrm>
        </p:spPr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82" name="CaixaDeTexto 81"/>
          <p:cNvSpPr txBox="1"/>
          <p:nvPr/>
        </p:nvSpPr>
        <p:spPr>
          <a:xfrm>
            <a:off x="4616438" y="2731281"/>
            <a:ext cx="39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y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84" name="CaixaDeTexto 83"/>
          <p:cNvSpPr txBox="1"/>
          <p:nvPr/>
        </p:nvSpPr>
        <p:spPr>
          <a:xfrm>
            <a:off x="1555457" y="1518295"/>
            <a:ext cx="61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FFFF00"/>
                </a:solidFill>
              </a:rPr>
              <a:t>Ligação do tipo </a:t>
            </a:r>
            <a:r>
              <a:rPr lang="pt-BR" sz="4800" dirty="0" smtClean="0">
                <a:solidFill>
                  <a:srgbClr val="FFFF00"/>
                </a:solidFill>
                <a:sym typeface="Symbol" panose="05050102010706020507" pitchFamily="18" charset="2"/>
              </a:rPr>
              <a:t>-</a:t>
            </a:r>
            <a:endParaRPr lang="pt-BR" sz="4800" dirty="0">
              <a:solidFill>
                <a:srgbClr val="FFFF00"/>
              </a:solidFill>
            </a:endParaRPr>
          </a:p>
        </p:txBody>
      </p:sp>
      <p:grpSp>
        <p:nvGrpSpPr>
          <p:cNvPr id="51" name="Grupo 50"/>
          <p:cNvGrpSpPr/>
          <p:nvPr/>
        </p:nvGrpSpPr>
        <p:grpSpPr>
          <a:xfrm rot="269975">
            <a:off x="2616703" y="2696184"/>
            <a:ext cx="1893734" cy="2487544"/>
            <a:chOff x="7056886" y="2664654"/>
            <a:chExt cx="1893734" cy="2418237"/>
          </a:xfrm>
        </p:grpSpPr>
        <p:grpSp>
          <p:nvGrpSpPr>
            <p:cNvPr id="52" name="Grupo 51"/>
            <p:cNvGrpSpPr/>
            <p:nvPr/>
          </p:nvGrpSpPr>
          <p:grpSpPr>
            <a:xfrm>
              <a:off x="7056886" y="2664654"/>
              <a:ext cx="1814739" cy="2418237"/>
              <a:chOff x="4698460" y="2605910"/>
              <a:chExt cx="914400" cy="1253548"/>
            </a:xfrm>
          </p:grpSpPr>
          <p:cxnSp>
            <p:nvCxnSpPr>
              <p:cNvPr id="57" name="Conector de seta reta 56"/>
              <p:cNvCxnSpPr/>
              <p:nvPr/>
            </p:nvCxnSpPr>
            <p:spPr>
              <a:xfrm flipH="1">
                <a:off x="4698460" y="2859932"/>
                <a:ext cx="914400" cy="77821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e seta reta 57"/>
              <p:cNvCxnSpPr/>
              <p:nvPr/>
            </p:nvCxnSpPr>
            <p:spPr>
              <a:xfrm>
                <a:off x="4806830" y="2859931"/>
                <a:ext cx="806030" cy="77821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de seta reta 58"/>
              <p:cNvCxnSpPr/>
              <p:nvPr/>
            </p:nvCxnSpPr>
            <p:spPr>
              <a:xfrm rot="21330025" flipH="1" flipV="1">
                <a:off x="5192545" y="2605910"/>
                <a:ext cx="16409" cy="125354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upo 53"/>
            <p:cNvGrpSpPr/>
            <p:nvPr/>
          </p:nvGrpSpPr>
          <p:grpSpPr>
            <a:xfrm>
              <a:off x="7122247" y="3227031"/>
              <a:ext cx="1828373" cy="1258008"/>
              <a:chOff x="7411250" y="3378804"/>
              <a:chExt cx="1262837" cy="964401"/>
            </a:xfrm>
          </p:grpSpPr>
          <p:sp>
            <p:nvSpPr>
              <p:cNvPr id="55" name="Elipse 54"/>
              <p:cNvSpPr/>
              <p:nvPr/>
            </p:nvSpPr>
            <p:spPr>
              <a:xfrm rot="19208142">
                <a:off x="7411250" y="3924914"/>
                <a:ext cx="680936" cy="41829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6" name="Elipse 55"/>
              <p:cNvSpPr/>
              <p:nvPr/>
            </p:nvSpPr>
            <p:spPr>
              <a:xfrm rot="19208142">
                <a:off x="7993151" y="3378804"/>
                <a:ext cx="680936" cy="41829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3" name="CaixaDeTexto 52"/>
            <p:cNvSpPr txBox="1"/>
            <p:nvPr/>
          </p:nvSpPr>
          <p:spPr>
            <a:xfrm rot="21330025">
              <a:off x="7894136" y="3508580"/>
              <a:ext cx="497252" cy="688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000" dirty="0" smtClean="0"/>
                <a:t>F</a:t>
              </a:r>
              <a:endParaRPr lang="pt-BR" sz="4000" dirty="0"/>
            </a:p>
          </p:txBody>
        </p:sp>
      </p:grpSp>
      <p:grpSp>
        <p:nvGrpSpPr>
          <p:cNvPr id="60" name="Grupo 59"/>
          <p:cNvGrpSpPr/>
          <p:nvPr/>
        </p:nvGrpSpPr>
        <p:grpSpPr>
          <a:xfrm>
            <a:off x="1260557" y="2731282"/>
            <a:ext cx="3552410" cy="3409812"/>
            <a:chOff x="4723878" y="2195352"/>
            <a:chExt cx="1355735" cy="1725274"/>
          </a:xfrm>
        </p:grpSpPr>
        <p:cxnSp>
          <p:nvCxnSpPr>
            <p:cNvPr id="61" name="Conector de seta reta 60"/>
            <p:cNvCxnSpPr/>
            <p:nvPr/>
          </p:nvCxnSpPr>
          <p:spPr>
            <a:xfrm flipH="1">
              <a:off x="4723878" y="2332475"/>
              <a:ext cx="1355735" cy="137483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/>
            <p:nvPr/>
          </p:nvCxnSpPr>
          <p:spPr>
            <a:xfrm>
              <a:off x="4815633" y="2715987"/>
              <a:ext cx="814994" cy="111435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e seta reta 62"/>
            <p:cNvCxnSpPr/>
            <p:nvPr/>
          </p:nvCxnSpPr>
          <p:spPr>
            <a:xfrm flipH="1" flipV="1">
              <a:off x="5183124" y="2195352"/>
              <a:ext cx="7578" cy="1725274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Elipse 63"/>
          <p:cNvSpPr/>
          <p:nvPr/>
        </p:nvSpPr>
        <p:spPr>
          <a:xfrm rot="19383153">
            <a:off x="1471764" y="4832207"/>
            <a:ext cx="1003529" cy="6474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 rot="19383153">
            <a:off x="2507043" y="4052078"/>
            <a:ext cx="1003529" cy="66321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 rot="2940014">
            <a:off x="1513487" y="3940904"/>
            <a:ext cx="1003529" cy="7059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 rot="2932876">
            <a:off x="2414429" y="4928181"/>
            <a:ext cx="1003529" cy="63100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8" name="Grupo 67"/>
          <p:cNvGrpSpPr/>
          <p:nvPr/>
        </p:nvGrpSpPr>
        <p:grpSpPr>
          <a:xfrm rot="2296263">
            <a:off x="1471561" y="3815092"/>
            <a:ext cx="2008351" cy="2029770"/>
            <a:chOff x="8151376" y="1924176"/>
            <a:chExt cx="2008351" cy="2029770"/>
          </a:xfrm>
        </p:grpSpPr>
        <p:sp>
          <p:nvSpPr>
            <p:cNvPr id="69" name="Elipse 68"/>
            <p:cNvSpPr/>
            <p:nvPr/>
          </p:nvSpPr>
          <p:spPr>
            <a:xfrm rot="19383153">
              <a:off x="8151376" y="3000724"/>
              <a:ext cx="1003529" cy="64744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Elipse 69"/>
            <p:cNvSpPr/>
            <p:nvPr/>
          </p:nvSpPr>
          <p:spPr>
            <a:xfrm rot="19383153">
              <a:off x="9156198" y="2220595"/>
              <a:ext cx="1003529" cy="66321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Elipse 70"/>
            <p:cNvSpPr/>
            <p:nvPr/>
          </p:nvSpPr>
          <p:spPr>
            <a:xfrm rot="2940014">
              <a:off x="8238271" y="2072957"/>
              <a:ext cx="1003529" cy="70596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Elipse 71"/>
            <p:cNvSpPr/>
            <p:nvPr/>
          </p:nvSpPr>
          <p:spPr>
            <a:xfrm rot="2932876">
              <a:off x="9043365" y="3136678"/>
              <a:ext cx="1003529" cy="631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3" name="CaixaDeTexto 72"/>
          <p:cNvSpPr txBox="1"/>
          <p:nvPr/>
        </p:nvSpPr>
        <p:spPr>
          <a:xfrm>
            <a:off x="2182711" y="6141093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err="1" smtClean="0">
                <a:solidFill>
                  <a:srgbClr val="FFFF00"/>
                </a:solidFill>
              </a:rPr>
              <a:t>dxy</a:t>
            </a:r>
            <a:endParaRPr lang="pt-BR" sz="2800" dirty="0">
              <a:solidFill>
                <a:srgbClr val="FFFF00"/>
              </a:solidFill>
            </a:endParaRPr>
          </a:p>
        </p:txBody>
      </p:sp>
      <p:grpSp>
        <p:nvGrpSpPr>
          <p:cNvPr id="74" name="Grupo 73"/>
          <p:cNvGrpSpPr/>
          <p:nvPr/>
        </p:nvGrpSpPr>
        <p:grpSpPr>
          <a:xfrm rot="5012172">
            <a:off x="2615631" y="3333281"/>
            <a:ext cx="1947765" cy="1280278"/>
            <a:chOff x="5151996" y="1059888"/>
            <a:chExt cx="1947765" cy="1280278"/>
          </a:xfrm>
        </p:grpSpPr>
        <p:sp>
          <p:nvSpPr>
            <p:cNvPr id="75" name="Elipse 74"/>
            <p:cNvSpPr/>
            <p:nvPr/>
          </p:nvSpPr>
          <p:spPr>
            <a:xfrm rot="19478117">
              <a:off x="5151996" y="1778890"/>
              <a:ext cx="985880" cy="56127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Elipse 75"/>
            <p:cNvSpPr/>
            <p:nvPr/>
          </p:nvSpPr>
          <p:spPr>
            <a:xfrm rot="19478117">
              <a:off x="6113881" y="1059888"/>
              <a:ext cx="985880" cy="5612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80" name="CaixaDeTexto 79"/>
          <p:cNvSpPr txBox="1"/>
          <p:nvPr/>
        </p:nvSpPr>
        <p:spPr>
          <a:xfrm>
            <a:off x="2508461" y="3692657"/>
            <a:ext cx="367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z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4353548" y="4483144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x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4059900" y="5004728"/>
            <a:ext cx="3584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FF00"/>
                </a:solidFill>
              </a:rPr>
              <a:t>Orbital </a:t>
            </a:r>
            <a:r>
              <a:rPr lang="pt-BR" sz="2800" dirty="0" err="1" smtClean="0">
                <a:solidFill>
                  <a:srgbClr val="FFFF00"/>
                </a:solidFill>
              </a:rPr>
              <a:t>p</a:t>
            </a:r>
            <a:r>
              <a:rPr lang="pt-BR" sz="2800" baseline="-25000" dirty="0" err="1" smtClean="0">
                <a:solidFill>
                  <a:srgbClr val="FFFF00"/>
                </a:solidFill>
              </a:rPr>
              <a:t>x</a:t>
            </a:r>
            <a:r>
              <a:rPr lang="pt-BR" sz="2800" dirty="0" smtClean="0">
                <a:solidFill>
                  <a:srgbClr val="FFFF00"/>
                </a:solidFill>
              </a:rPr>
              <a:t> do Fluoreto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85" name="Seta para a direita 84"/>
          <p:cNvSpPr/>
          <p:nvPr/>
        </p:nvSpPr>
        <p:spPr>
          <a:xfrm rot="8120459">
            <a:off x="2287867" y="3648503"/>
            <a:ext cx="1043655" cy="31230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Seta para a direita 85"/>
          <p:cNvSpPr/>
          <p:nvPr/>
        </p:nvSpPr>
        <p:spPr>
          <a:xfrm rot="8138752">
            <a:off x="3014218" y="4423008"/>
            <a:ext cx="1043655" cy="31230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CaixaDeTexto 86"/>
          <p:cNvSpPr txBox="1"/>
          <p:nvPr/>
        </p:nvSpPr>
        <p:spPr>
          <a:xfrm>
            <a:off x="257939" y="355612"/>
            <a:ext cx="6466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Fluoreto faz ligações </a:t>
            </a:r>
            <a:r>
              <a:rPr lang="pt-BR" sz="2400" dirty="0" err="1" smtClean="0">
                <a:solidFill>
                  <a:schemeClr val="bg1"/>
                </a:solidFill>
              </a:rPr>
              <a:t>pi</a:t>
            </a:r>
            <a:r>
              <a:rPr lang="pt-BR" sz="2400" dirty="0" smtClean="0">
                <a:solidFill>
                  <a:schemeClr val="bg1"/>
                </a:solidFill>
              </a:rPr>
              <a:t> com cátions metálicos</a:t>
            </a:r>
          </a:p>
          <a:p>
            <a:r>
              <a:rPr lang="pt-BR" sz="2400" dirty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doação de elétrons para orbital </a:t>
            </a:r>
            <a:r>
              <a:rPr lang="pt-BR" sz="2400" dirty="0" err="1" smtClean="0">
                <a:solidFill>
                  <a:schemeClr val="bg1"/>
                </a:solidFill>
              </a:rPr>
              <a:t>d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xy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9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19</a:t>
            </a:fld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9896" y="105273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Fazem ligação sigma e </a:t>
            </a:r>
            <a:r>
              <a:rPr lang="pt-BR" sz="2800" dirty="0" err="1" smtClean="0"/>
              <a:t>pi</a:t>
            </a:r>
            <a:r>
              <a:rPr lang="pt-BR" sz="2800" dirty="0" smtClean="0"/>
              <a:t> com metais, atuando como doador de elétrons para ligação sigma e aceptor de elétrons para ligação </a:t>
            </a:r>
            <a:r>
              <a:rPr lang="pt-BR" sz="2800" dirty="0" err="1" smtClean="0"/>
              <a:t>pi</a:t>
            </a:r>
            <a:r>
              <a:rPr lang="pt-BR" sz="2800" dirty="0" smtClean="0"/>
              <a:t> (ácidos </a:t>
            </a:r>
            <a:r>
              <a:rPr lang="pt-BR" sz="2800" dirty="0" err="1" smtClean="0"/>
              <a:t>pi</a:t>
            </a:r>
            <a:r>
              <a:rPr lang="pt-BR" sz="2800" dirty="0" smtClean="0"/>
              <a:t>)</a:t>
            </a:r>
          </a:p>
          <a:p>
            <a:endParaRPr lang="pt-BR" sz="2800" dirty="0"/>
          </a:p>
          <a:p>
            <a:r>
              <a:rPr lang="pt-BR" sz="2800" dirty="0" smtClean="0"/>
              <a:t>Comum para metais ricos em elétrons, do meio para o final dos períodos d</a:t>
            </a:r>
          </a:p>
          <a:p>
            <a:endParaRPr lang="pt-BR" sz="2800" dirty="0"/>
          </a:p>
          <a:p>
            <a:r>
              <a:rPr lang="pt-BR" sz="2800" dirty="0" smtClean="0"/>
              <a:t>Piridina, </a:t>
            </a:r>
            <a:r>
              <a:rPr lang="pt-BR" sz="2800" dirty="0" err="1" smtClean="0"/>
              <a:t>pirazina</a:t>
            </a:r>
            <a:r>
              <a:rPr lang="pt-BR" sz="2800" dirty="0" smtClean="0"/>
              <a:t>, fosfitos, </a:t>
            </a:r>
            <a:r>
              <a:rPr lang="pt-BR" sz="2800" dirty="0"/>
              <a:t>CN</a:t>
            </a:r>
            <a:r>
              <a:rPr lang="pt-BR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smtClean="0"/>
              <a:t>CO</a:t>
            </a:r>
            <a:r>
              <a:rPr lang="pt-BR" sz="2800" dirty="0" smtClean="0"/>
              <a:t>, NO</a:t>
            </a:r>
            <a:r>
              <a:rPr lang="pt-BR" sz="2800" baseline="30000" dirty="0" smtClean="0"/>
              <a:t>+</a:t>
            </a:r>
            <a:r>
              <a:rPr lang="pt-BR" sz="2800" dirty="0" smtClean="0"/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pt-BR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/>
              <a:t>Fe</a:t>
            </a:r>
            <a:r>
              <a:rPr lang="pt-BR" sz="2800" baseline="30000" dirty="0" smtClean="0"/>
              <a:t>2+</a:t>
            </a:r>
            <a:r>
              <a:rPr lang="pt-BR" sz="2800" dirty="0" smtClean="0"/>
              <a:t> (d</a:t>
            </a:r>
            <a:r>
              <a:rPr lang="pt-BR" sz="2800" baseline="30000" dirty="0" smtClean="0"/>
              <a:t>6</a:t>
            </a:r>
            <a:r>
              <a:rPr lang="pt-BR" sz="2800" dirty="0" smtClean="0"/>
              <a:t>), Ru</a:t>
            </a:r>
            <a:r>
              <a:rPr lang="pt-BR" sz="2800" baseline="30000" dirty="0" smtClean="0"/>
              <a:t>2</a:t>
            </a:r>
            <a:r>
              <a:rPr lang="pt-BR" sz="2800" baseline="30000" dirty="0"/>
              <a:t>+</a:t>
            </a:r>
            <a:r>
              <a:rPr lang="pt-BR" sz="2800" dirty="0"/>
              <a:t> (d</a:t>
            </a:r>
            <a:r>
              <a:rPr lang="pt-BR" sz="2800" baseline="30000" dirty="0"/>
              <a:t>6</a:t>
            </a:r>
            <a:r>
              <a:rPr lang="pt-BR" sz="2800" dirty="0"/>
              <a:t>), </a:t>
            </a:r>
            <a:r>
              <a:rPr lang="pt-BR" sz="2800" dirty="0" smtClean="0"/>
              <a:t>Co</a:t>
            </a:r>
            <a:r>
              <a:rPr lang="pt-BR" sz="2800" baseline="30000" dirty="0" smtClean="0"/>
              <a:t>2+</a:t>
            </a:r>
            <a:r>
              <a:rPr lang="pt-BR" sz="2800" dirty="0" smtClean="0"/>
              <a:t> (d</a:t>
            </a:r>
            <a:r>
              <a:rPr lang="pt-BR" sz="2800" baseline="30000" dirty="0" smtClean="0"/>
              <a:t>7</a:t>
            </a:r>
            <a:r>
              <a:rPr lang="pt-BR" sz="2800" dirty="0" smtClean="0"/>
              <a:t>), Ni</a:t>
            </a:r>
            <a:r>
              <a:rPr lang="pt-BR" sz="2800" baseline="30000" dirty="0" smtClean="0"/>
              <a:t>2+</a:t>
            </a:r>
            <a:r>
              <a:rPr lang="pt-BR" sz="2800" dirty="0" smtClean="0"/>
              <a:t> (d</a:t>
            </a:r>
            <a:r>
              <a:rPr lang="pt-BR" sz="2800" baseline="30000" dirty="0" smtClean="0"/>
              <a:t>8+</a:t>
            </a:r>
            <a:r>
              <a:rPr lang="pt-BR" sz="2800" dirty="0" smtClean="0"/>
              <a:t>), Cu</a:t>
            </a:r>
            <a:r>
              <a:rPr lang="pt-BR" sz="2800" baseline="30000" dirty="0" smtClean="0"/>
              <a:t>+</a:t>
            </a:r>
            <a:r>
              <a:rPr lang="pt-BR" sz="2800" dirty="0" smtClean="0"/>
              <a:t> (d</a:t>
            </a:r>
            <a:r>
              <a:rPr lang="pt-BR" sz="2800" baseline="30000" dirty="0" smtClean="0"/>
              <a:t>10</a:t>
            </a:r>
            <a:r>
              <a:rPr lang="pt-BR" sz="2800" dirty="0" smtClean="0"/>
              <a:t>)</a:t>
            </a:r>
            <a:endParaRPr lang="pt-BR" sz="2800" dirty="0"/>
          </a:p>
        </p:txBody>
      </p:sp>
      <p:sp>
        <p:nvSpPr>
          <p:cNvPr id="2" name="Retângulo 1"/>
          <p:cNvSpPr/>
          <p:nvPr/>
        </p:nvSpPr>
        <p:spPr>
          <a:xfrm>
            <a:off x="467544" y="489516"/>
            <a:ext cx="744787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Ligantes sigma doadores e </a:t>
            </a:r>
            <a:r>
              <a:rPr lang="pt-BR" sz="3200" dirty="0" err="1">
                <a:solidFill>
                  <a:schemeClr val="bg1"/>
                </a:solidFill>
              </a:rPr>
              <a:t>pi</a:t>
            </a:r>
            <a:r>
              <a:rPr lang="pt-BR" sz="3200" dirty="0">
                <a:solidFill>
                  <a:schemeClr val="bg1"/>
                </a:solidFill>
              </a:rPr>
              <a:t> aceptores</a:t>
            </a:r>
          </a:p>
        </p:txBody>
      </p:sp>
    </p:spTree>
    <p:extLst>
      <p:ext uri="{BB962C8B-B14F-4D97-AF65-F5344CB8AC3E}">
        <p14:creationId xmlns:p14="http://schemas.microsoft.com/office/powerpoint/2010/main" val="21561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3E2A1-E206-418A-8BB6-78B731A49162}" type="slidenum">
              <a:rPr lang="pt-BR" smtClean="0"/>
              <a:pPr/>
              <a:t>2</a:t>
            </a:fld>
            <a:endParaRPr lang="pt-BR" smtClean="0"/>
          </a:p>
        </p:txBody>
      </p:sp>
      <p:pic>
        <p:nvPicPr>
          <p:cNvPr id="16386" name="Picture 2" descr="logoUS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188913"/>
            <a:ext cx="15113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Espaço Reservado para Número de Slide 20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1F99B1D-19D3-4C2F-8F26-3A34DCD3775B}" type="slidenum">
              <a:rPr lang="pt-BR" sz="1400">
                <a:solidFill>
                  <a:schemeClr val="bg1"/>
                </a:solidFill>
              </a:rPr>
              <a:pPr algn="r"/>
              <a:t>2</a:t>
            </a:fld>
            <a:endParaRPr lang="pt-BR" sz="140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43608" y="1916832"/>
            <a:ext cx="7344816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Natureza e Propriedades de Ligantes 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20</a:t>
            </a:fld>
            <a:endParaRPr lang="pt-BR" sz="1400" dirty="0"/>
          </a:p>
        </p:txBody>
      </p:sp>
      <p:sp>
        <p:nvSpPr>
          <p:cNvPr id="2" name="Retângulo 1"/>
          <p:cNvSpPr/>
          <p:nvPr/>
        </p:nvSpPr>
        <p:spPr>
          <a:xfrm>
            <a:off x="899592" y="1772816"/>
            <a:ext cx="758733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Ligação de cátions metálicos na Biologia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8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7100" y="6245225"/>
            <a:ext cx="2133600" cy="476250"/>
          </a:xfrm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21</a:t>
            </a:fld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5537" y="476672"/>
            <a:ext cx="741682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Diretamente a aminoácidos de proteínas</a:t>
            </a:r>
            <a:endParaRPr lang="pt-BR" sz="2800" dirty="0"/>
          </a:p>
        </p:txBody>
      </p:sp>
      <p:grpSp>
        <p:nvGrpSpPr>
          <p:cNvPr id="4" name="Grupo 3"/>
          <p:cNvGrpSpPr/>
          <p:nvPr/>
        </p:nvGrpSpPr>
        <p:grpSpPr>
          <a:xfrm>
            <a:off x="107504" y="1844824"/>
            <a:ext cx="4536504" cy="2780218"/>
            <a:chOff x="539552" y="3284984"/>
            <a:chExt cx="4536504" cy="2780218"/>
          </a:xfrm>
        </p:grpSpPr>
        <p:pic>
          <p:nvPicPr>
            <p:cNvPr id="166914" name="Picture 2" descr="http://education-portal.com/cimages/multimages/16/amino_acid_structur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7" y="3284984"/>
              <a:ext cx="4142025" cy="2592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aixaDeTexto 2"/>
            <p:cNvSpPr txBox="1"/>
            <p:nvPr/>
          </p:nvSpPr>
          <p:spPr>
            <a:xfrm>
              <a:off x="539552" y="4437112"/>
              <a:ext cx="1440160" cy="830997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/>
                <a:t>Grupo</a:t>
              </a:r>
            </a:p>
            <a:p>
              <a:pPr algn="ctr"/>
              <a:r>
                <a:rPr lang="pt-BR" sz="2400" dirty="0" smtClean="0"/>
                <a:t>amino</a:t>
              </a:r>
              <a:endParaRPr lang="pt-BR" sz="2400" dirty="0"/>
            </a:p>
          </p:txBody>
        </p:sp>
        <p:sp>
          <p:nvSpPr>
            <p:cNvPr id="210" name="CaixaDeTexto 209"/>
            <p:cNvSpPr txBox="1"/>
            <p:nvPr/>
          </p:nvSpPr>
          <p:spPr>
            <a:xfrm>
              <a:off x="3203848" y="4437111"/>
              <a:ext cx="1872208" cy="830997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/>
                <a:t>Grupo</a:t>
              </a:r>
            </a:p>
            <a:p>
              <a:pPr algn="ctr"/>
              <a:r>
                <a:rPr lang="pt-BR" sz="2400" dirty="0" smtClean="0"/>
                <a:t>carboxílico</a:t>
              </a:r>
              <a:endParaRPr lang="pt-BR" sz="2400" dirty="0"/>
            </a:p>
          </p:txBody>
        </p:sp>
        <p:sp>
          <p:nvSpPr>
            <p:cNvPr id="211" name="CaixaDeTexto 210"/>
            <p:cNvSpPr txBox="1"/>
            <p:nvPr/>
          </p:nvSpPr>
          <p:spPr>
            <a:xfrm>
              <a:off x="1702003" y="5234205"/>
              <a:ext cx="1872208" cy="830997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/>
                <a:t>Cadeia</a:t>
              </a:r>
            </a:p>
            <a:p>
              <a:pPr algn="ctr"/>
              <a:r>
                <a:rPr lang="pt-BR" sz="2400" dirty="0" smtClean="0"/>
                <a:t>lateral</a:t>
              </a:r>
              <a:endParaRPr lang="pt-BR" sz="2400" dirty="0"/>
            </a:p>
          </p:txBody>
        </p:sp>
      </p:grpSp>
      <p:pic>
        <p:nvPicPr>
          <p:cNvPr id="166916" name="Picture 4" descr="http://pubs.rsc.org/services/images/RSCpubs.ePlatform.Service.FreeContent.ImageService.svc/ImageService/Articleimage/2013/CS/c2cs35236b/c2cs35236b-f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760" y="2211845"/>
            <a:ext cx="3744071" cy="32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364088" y="1728708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Amyloid</a:t>
            </a:r>
            <a:r>
              <a:rPr lang="pt-BR" b="1" i="1" dirty="0">
                <a:solidFill>
                  <a:srgbClr val="000000"/>
                </a:solidFill>
                <a:latin typeface="Arial" panose="020B0604020202020204" pitchFamily="34" charset="0"/>
              </a:rPr>
              <a:t> precursor </a:t>
            </a:r>
            <a:r>
              <a:rPr lang="pt-BR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protein</a:t>
            </a:r>
            <a:endParaRPr lang="pt-BR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4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22</a:t>
            </a:fld>
            <a:endParaRPr lang="pt-BR" smtClean="0"/>
          </a:p>
        </p:txBody>
      </p:sp>
      <p:pic>
        <p:nvPicPr>
          <p:cNvPr id="145412" name="Picture 4" descr="http://upload.wikimedia.org/wikipedia/commons/thumb/d/d4/PicketFenceGenericRevised.png/300px-PicketFenceGenericRevis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50" y="2924944"/>
            <a:ext cx="434333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86516" y="548680"/>
            <a:ext cx="3145413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800" dirty="0" smtClean="0"/>
              <a:t>Ligantes especiais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0894" y="1560853"/>
            <a:ext cx="741682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porfirina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96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395536" y="260648"/>
            <a:ext cx="3145413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800" dirty="0" smtClean="0"/>
              <a:t>Ligantes especiais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9493" y="966035"/>
            <a:ext cx="741682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Cluster de enxofre</a:t>
            </a:r>
            <a:endParaRPr lang="pt-BR" sz="2800" dirty="0"/>
          </a:p>
        </p:txBody>
      </p:sp>
      <p:pic>
        <p:nvPicPr>
          <p:cNvPr id="141314" name="Picture 2" descr="https://www.frontiersin.org/files/Articles/317094/fpls-09-00336-HTML/image_m/fpls-09-00336-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70770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24</a:t>
            </a:fld>
            <a:endParaRPr lang="pt-BR" smtClean="0"/>
          </a:p>
        </p:txBody>
      </p:sp>
      <p:pic>
        <p:nvPicPr>
          <p:cNvPr id="168962" name="Picture 2" descr="logoUS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188913"/>
            <a:ext cx="15113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24</a:t>
            </a:fld>
            <a:endParaRPr lang="pt-BR" sz="1400" dirty="0"/>
          </a:p>
        </p:txBody>
      </p:sp>
      <p:pic>
        <p:nvPicPr>
          <p:cNvPr id="8" name="Picture 2" descr="http://www.mun.ca/biology/scarr/iGen3_02-08_Figure-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90503"/>
            <a:ext cx="6120680" cy="415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409472" y="6093296"/>
            <a:ext cx="254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Bases de DNA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7" y="476672"/>
            <a:ext cx="741682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Diretamente a bases do ADN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354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467544" y="476672"/>
            <a:ext cx="6033703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3390" indent="-226695">
              <a:spcBef>
                <a:spcPts val="200"/>
              </a:spcBef>
              <a:spcAft>
                <a:spcPts val="1200"/>
              </a:spcAft>
            </a:pPr>
            <a:r>
              <a:rPr lang="pt-BR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Ligantes são bases de Lewis</a:t>
            </a:r>
            <a:endParaRPr lang="pt-BR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60848"/>
            <a:ext cx="6696743" cy="2301268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7614846" y="2549972"/>
            <a:ext cx="705999" cy="661510"/>
            <a:chOff x="3505961" y="5509472"/>
            <a:chExt cx="505267" cy="550844"/>
          </a:xfrm>
        </p:grpSpPr>
        <p:sp>
          <p:nvSpPr>
            <p:cNvPr id="4" name="CaixaDeTexto 3"/>
            <p:cNvSpPr txBox="1"/>
            <p:nvPr/>
          </p:nvSpPr>
          <p:spPr>
            <a:xfrm>
              <a:off x="3505961" y="558924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:F:</a:t>
              </a:r>
              <a:r>
                <a:rPr lang="pt-BR" baseline="30000" dirty="0" smtClean="0"/>
                <a:t>-</a:t>
              </a:r>
              <a:endParaRPr lang="pt-BR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576387" y="5752771"/>
              <a:ext cx="422835" cy="30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¨</a:t>
              </a:r>
              <a:endParaRPr lang="pt-BR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3581061" y="550947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¨</a:t>
              </a:r>
              <a:endParaRPr lang="pt-BR" dirty="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7387027" y="3689156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Base de</a:t>
            </a:r>
          </a:p>
          <a:p>
            <a:r>
              <a:rPr lang="pt-BR" dirty="0" smtClean="0"/>
              <a:t> Lewis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74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4</a:t>
            </a:fld>
            <a:endParaRPr lang="pt-BR" sz="1400" dirty="0"/>
          </a:p>
        </p:txBody>
      </p:sp>
      <p:grpSp>
        <p:nvGrpSpPr>
          <p:cNvPr id="8" name="Grupo 7"/>
          <p:cNvGrpSpPr/>
          <p:nvPr/>
        </p:nvGrpSpPr>
        <p:grpSpPr>
          <a:xfrm>
            <a:off x="522402" y="1700808"/>
            <a:ext cx="6433219" cy="4179969"/>
            <a:chOff x="2696834" y="1636635"/>
            <a:chExt cx="6433219" cy="4179969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895467" y="582018"/>
              <a:ext cx="4035953" cy="6433219"/>
            </a:xfrm>
            <a:prstGeom prst="rect">
              <a:avLst/>
            </a:prstGeom>
          </p:spPr>
        </p:pic>
        <p:sp>
          <p:nvSpPr>
            <p:cNvPr id="10" name="CaixaDeTexto 9"/>
            <p:cNvSpPr txBox="1"/>
            <p:nvPr/>
          </p:nvSpPr>
          <p:spPr>
            <a:xfrm>
              <a:off x="2696834" y="1636635"/>
              <a:ext cx="1362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bloco s</a:t>
              </a:r>
              <a:endParaRPr lang="pt-B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4550569" y="2540000"/>
              <a:ext cx="1362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bloco d</a:t>
              </a:r>
              <a:endParaRPr lang="pt-BR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6684168" y="1844877"/>
              <a:ext cx="1362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bloco p</a:t>
              </a:r>
              <a:endParaRPr lang="pt-BR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Conector angulado 12"/>
            <p:cNvCxnSpPr/>
            <p:nvPr/>
          </p:nvCxnSpPr>
          <p:spPr>
            <a:xfrm>
              <a:off x="6993467" y="2870200"/>
              <a:ext cx="660400" cy="313267"/>
            </a:xfrm>
            <a:prstGeom prst="bentConnector3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angulado 13"/>
            <p:cNvCxnSpPr/>
            <p:nvPr/>
          </p:nvCxnSpPr>
          <p:spPr>
            <a:xfrm rot="16200000" flipH="1">
              <a:off x="7324388" y="3491690"/>
              <a:ext cx="1009154" cy="392708"/>
            </a:xfrm>
            <a:prstGeom prst="bentConnector3">
              <a:avLst>
                <a:gd name="adj1" fmla="val 3650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4550569" y="4482289"/>
              <a:ext cx="12442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bloco f</a:t>
              </a:r>
              <a:endParaRPr lang="pt-BR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Retângulo 3"/>
          <p:cNvSpPr/>
          <p:nvPr/>
        </p:nvSpPr>
        <p:spPr>
          <a:xfrm>
            <a:off x="4661057" y="2424054"/>
            <a:ext cx="2294564" cy="1763898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5</a:t>
            </a:fld>
            <a:endParaRPr lang="pt-BR" sz="1400" dirty="0"/>
          </a:p>
        </p:txBody>
      </p:sp>
      <p:graphicFrame>
        <p:nvGraphicFramePr>
          <p:cNvPr id="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661301"/>
              </p:ext>
            </p:extLst>
          </p:nvPr>
        </p:nvGraphicFramePr>
        <p:xfrm>
          <a:off x="904913" y="564214"/>
          <a:ext cx="1828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6" r:id="rId3" imgW="18288000" imgH="32004000" progId="">
                  <p:embed/>
                </p:oleObj>
              </mc:Choice>
              <mc:Fallback>
                <p:oleObj r:id="rId3" imgW="18288000" imgH="32004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913" y="564214"/>
                        <a:ext cx="1828800" cy="3200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1821886" y="389035"/>
            <a:ext cx="107950" cy="244475"/>
          </a:xfrm>
          <a:prstGeom prst="line">
            <a:avLst/>
          </a:prstGeom>
          <a:noFill/>
          <a:ln w="9525">
            <a:solidFill>
              <a:srgbClr val="FF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>
            <a:off x="856686" y="1246285"/>
            <a:ext cx="449263" cy="163513"/>
          </a:xfrm>
          <a:prstGeom prst="line">
            <a:avLst/>
          </a:prstGeom>
          <a:noFill/>
          <a:ln w="9525">
            <a:solidFill>
              <a:srgbClr val="FF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 flipV="1">
            <a:off x="1005911" y="2089248"/>
            <a:ext cx="300038" cy="139700"/>
          </a:xfrm>
          <a:prstGeom prst="line">
            <a:avLst/>
          </a:prstGeom>
          <a:noFill/>
          <a:ln w="9525">
            <a:solidFill>
              <a:srgbClr val="FF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4" name="Line 13"/>
          <p:cNvSpPr>
            <a:spLocks noChangeShapeType="1"/>
          </p:cNvSpPr>
          <p:nvPr/>
        </p:nvSpPr>
        <p:spPr bwMode="auto">
          <a:xfrm flipV="1">
            <a:off x="1020199" y="2890935"/>
            <a:ext cx="271463" cy="207963"/>
          </a:xfrm>
          <a:prstGeom prst="line">
            <a:avLst/>
          </a:prstGeom>
          <a:noFill/>
          <a:ln w="9525">
            <a:solidFill>
              <a:srgbClr val="FF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" name="CaixaDeTexto 44"/>
          <p:cNvSpPr txBox="1"/>
          <p:nvPr/>
        </p:nvSpPr>
        <p:spPr>
          <a:xfrm>
            <a:off x="2858778" y="69269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RSH/RS</a:t>
            </a:r>
            <a:r>
              <a:rPr lang="pt-BR" sz="3600" baseline="30000" dirty="0" smtClean="0"/>
              <a:t>-</a:t>
            </a:r>
            <a:endParaRPr lang="pt-BR" sz="3600" dirty="0"/>
          </a:p>
        </p:txBody>
      </p:sp>
      <p:sp>
        <p:nvSpPr>
          <p:cNvPr id="46" name="Line 16"/>
          <p:cNvSpPr>
            <a:spLocks noChangeShapeType="1"/>
          </p:cNvSpPr>
          <p:nvPr/>
        </p:nvSpPr>
        <p:spPr bwMode="auto">
          <a:xfrm flipH="1">
            <a:off x="3490432" y="476674"/>
            <a:ext cx="320507" cy="278261"/>
          </a:xfrm>
          <a:prstGeom prst="line">
            <a:avLst/>
          </a:prstGeom>
          <a:noFill/>
          <a:ln w="9525">
            <a:solidFill>
              <a:srgbClr val="FF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2926905" y="1339027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NR</a:t>
            </a:r>
            <a:r>
              <a:rPr lang="pt-BR" sz="3600" baseline="-25000" dirty="0" smtClean="0"/>
              <a:t>3</a:t>
            </a:r>
            <a:endParaRPr lang="pt-BR" sz="36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994990" y="2850900"/>
            <a:ext cx="93647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O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 </a:t>
            </a:r>
          </a:p>
          <a:p>
            <a:endParaRPr lang="pt-BR" sz="2800" dirty="0"/>
          </a:p>
          <a:p>
            <a:r>
              <a:rPr lang="pt-BR" sz="2800" dirty="0" smtClean="0"/>
              <a:t>CO</a:t>
            </a:r>
          </a:p>
          <a:p>
            <a:endParaRPr lang="pt-BR" sz="2800" dirty="0"/>
          </a:p>
          <a:p>
            <a:r>
              <a:rPr lang="pt-BR" sz="2800" dirty="0" smtClean="0"/>
              <a:t>NO</a:t>
            </a:r>
          </a:p>
          <a:p>
            <a:endParaRPr lang="pt-BR" sz="2800" dirty="0"/>
          </a:p>
          <a:p>
            <a:r>
              <a:rPr lang="pt-BR" sz="2800" dirty="0" smtClean="0"/>
              <a:t>NO</a:t>
            </a:r>
            <a:r>
              <a:rPr lang="pt-BR" sz="2800" baseline="-25000" dirty="0" smtClean="0"/>
              <a:t>2</a:t>
            </a:r>
            <a:r>
              <a:rPr lang="pt-BR" sz="2800" baseline="30000" dirty="0" smtClean="0"/>
              <a:t>-</a:t>
            </a:r>
            <a:endParaRPr lang="pt-BR" sz="28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5819507" y="3185117"/>
            <a:ext cx="18004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CN</a:t>
            </a:r>
            <a:r>
              <a:rPr lang="pt-BR" sz="2800" baseline="30000" dirty="0" smtClean="0"/>
              <a:t>-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SCN</a:t>
            </a:r>
            <a:r>
              <a:rPr lang="pt-BR" sz="2800" baseline="30000" dirty="0" smtClean="0"/>
              <a:t>-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ROH, RO</a:t>
            </a:r>
            <a:r>
              <a:rPr lang="pt-BR" sz="2800" baseline="30000" dirty="0" smtClean="0"/>
              <a:t>-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78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6</a:t>
            </a:fld>
            <a:endParaRPr lang="pt-BR" smtClean="0"/>
          </a:p>
        </p:txBody>
      </p:sp>
      <p:pic>
        <p:nvPicPr>
          <p:cNvPr id="168962" name="Picture 2" descr="logoUS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88913"/>
            <a:ext cx="15113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6</a:t>
            </a:fld>
            <a:endParaRPr lang="pt-BR" sz="1400" dirty="0"/>
          </a:p>
        </p:txBody>
      </p:sp>
      <p:pic>
        <p:nvPicPr>
          <p:cNvPr id="143362" name="Picture 2" descr="http://upload.wikimedia.org/wikipedia/commons/b/b5/Phosphi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293" y="1349550"/>
            <a:ext cx="138255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64" name="Picture 4" descr="https://organometallicchem.files.wordpress.com/2012/01/screen-shot-2012-01-19-at-9-13-43-pm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16478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11560" y="426006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Fosfinas</a:t>
            </a:r>
            <a:endParaRPr lang="pt-BR" sz="3600" dirty="0">
              <a:solidFill>
                <a:schemeClr val="bg1"/>
              </a:solidFill>
            </a:endParaRPr>
          </a:p>
        </p:txBody>
      </p:sp>
      <p:pic>
        <p:nvPicPr>
          <p:cNvPr id="143366" name="Picture 6" descr="http://www.orgsyn.org/httphandlers/substancetooltip.ashx?id=40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84759"/>
            <a:ext cx="2322347" cy="164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596128" y="2926508"/>
            <a:ext cx="202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Trietil</a:t>
            </a:r>
            <a:r>
              <a:rPr lang="pt-BR" sz="2400" dirty="0" smtClean="0"/>
              <a:t> Fosfina</a:t>
            </a:r>
            <a:endParaRPr lang="pt-BR" sz="2400" dirty="0"/>
          </a:p>
        </p:txBody>
      </p:sp>
      <p:pic>
        <p:nvPicPr>
          <p:cNvPr id="143370" name="Picture 10" descr="http://upload.wikimedia.org/wikipedia/commons/d/d3/Trimethyl-phosphite-2D-skeleta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6" y="5028076"/>
            <a:ext cx="3132684" cy="14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917615" y="4293096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Fosfitos</a:t>
            </a:r>
            <a:endParaRPr lang="pt-BR" sz="3600" dirty="0">
              <a:solidFill>
                <a:schemeClr val="bg1"/>
              </a:solidFill>
            </a:endParaRPr>
          </a:p>
        </p:txBody>
      </p:sp>
      <p:pic>
        <p:nvPicPr>
          <p:cNvPr id="143372" name="Picture 12" descr="http://upload.wikimedia.org/wikipedia/commons/8/8e/P(OPh)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182" y="4432461"/>
            <a:ext cx="2775691" cy="162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4090790" y="6165304"/>
            <a:ext cx="210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Trifenil</a:t>
            </a:r>
            <a:r>
              <a:rPr lang="pt-BR" sz="2400" dirty="0" smtClean="0"/>
              <a:t> Fosfito</a:t>
            </a:r>
            <a:endParaRPr lang="pt-BR" sz="2400" dirty="0"/>
          </a:p>
        </p:txBody>
      </p:sp>
      <p:pic>
        <p:nvPicPr>
          <p:cNvPr id="143374" name="Picture 14" descr="http://0.tqn.com/d/chemistry/1/0/x/Q/1/Trimethyl_phosphite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196" y="4616261"/>
            <a:ext cx="1962900" cy="103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aixaDeTexto 22"/>
          <p:cNvSpPr txBox="1"/>
          <p:nvPr/>
        </p:nvSpPr>
        <p:spPr>
          <a:xfrm>
            <a:off x="6758750" y="5703639"/>
            <a:ext cx="219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Trimetil</a:t>
            </a:r>
            <a:r>
              <a:rPr lang="pt-BR" sz="2400" dirty="0" smtClean="0"/>
              <a:t> Fosfito</a:t>
            </a: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16942" y="337357"/>
            <a:ext cx="5921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Ligantes importantes de fósforo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253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05DE-FB74-4A9F-BBE4-3C31E4BBE35A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pic>
        <p:nvPicPr>
          <p:cNvPr id="10" name="Picture 4" descr="http://upload.wikimedia.org/wikipedia/commons/thumb/5/55/Pyridine.svg/440px-Pyridin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841" y="2118616"/>
            <a:ext cx="804328" cy="101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1044010" y="3263119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piridina</a:t>
            </a:r>
            <a:endParaRPr lang="pt-BR" sz="2400" dirty="0"/>
          </a:p>
        </p:txBody>
      </p:sp>
      <p:pic>
        <p:nvPicPr>
          <p:cNvPr id="12" name="Picture 6" descr="http://upload.wikimedia.org/wikipedia/commons/9/9b/Imidazo(1,2-a)pyridine-2D-skele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834" y="2098200"/>
            <a:ext cx="1558563" cy="10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5451021" y="3187916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imidazo</a:t>
            </a:r>
            <a:r>
              <a:rPr lang="pt-BR" sz="2400" dirty="0" smtClean="0"/>
              <a:t>(1,2) piridina</a:t>
            </a:r>
            <a:endParaRPr lang="pt-BR" sz="2400" dirty="0"/>
          </a:p>
        </p:txBody>
      </p:sp>
      <p:pic>
        <p:nvPicPr>
          <p:cNvPr id="14" name="Picture 13" descr="http://upload.wikimedia.org/wikipedia/commons/thumb/e/ed/Imidazol.svg/220px-Imidazol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834" y="1902592"/>
            <a:ext cx="965904" cy="143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3214319" y="3433769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imidazol</a:t>
            </a:r>
            <a:endParaRPr lang="pt-BR" sz="2400" dirty="0"/>
          </a:p>
        </p:txBody>
      </p:sp>
      <p:grpSp>
        <p:nvGrpSpPr>
          <p:cNvPr id="19" name="Grupo 18"/>
          <p:cNvGrpSpPr/>
          <p:nvPr/>
        </p:nvGrpSpPr>
        <p:grpSpPr>
          <a:xfrm>
            <a:off x="4469946" y="4005064"/>
            <a:ext cx="3942142" cy="2007464"/>
            <a:chOff x="4161242" y="4645993"/>
            <a:chExt cx="3942142" cy="2007464"/>
          </a:xfrm>
        </p:grpSpPr>
        <p:grpSp>
          <p:nvGrpSpPr>
            <p:cNvPr id="20" name="Grupo 19"/>
            <p:cNvGrpSpPr/>
            <p:nvPr/>
          </p:nvGrpSpPr>
          <p:grpSpPr>
            <a:xfrm>
              <a:off x="4226496" y="4645993"/>
              <a:ext cx="3876888" cy="1929690"/>
              <a:chOff x="867455" y="1340768"/>
              <a:chExt cx="3876888" cy="1929690"/>
            </a:xfrm>
          </p:grpSpPr>
          <p:pic>
            <p:nvPicPr>
              <p:cNvPr id="23" name="Picture 8" descr="http://upload.wikimedia.org/wikipedia/commons/8/83/Pyrimidine_structur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628800"/>
                <a:ext cx="988312" cy="11022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CaixaDeTexto 23"/>
              <p:cNvSpPr txBox="1"/>
              <p:nvPr/>
            </p:nvSpPr>
            <p:spPr>
              <a:xfrm>
                <a:off x="867455" y="2808793"/>
                <a:ext cx="1505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400" dirty="0" smtClean="0">
                    <a:solidFill>
                      <a:schemeClr val="bg1"/>
                    </a:solidFill>
                  </a:rPr>
                  <a:t>pirimidina</a:t>
                </a:r>
                <a:endParaRPr lang="pt-BR" sz="24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" name="Picture 6" descr="http://upload.wikimedia.org/wikipedia/commons/thumb/3/3a/Purine_2D_full.svg/512px-Purine_2D_full.svg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1340768"/>
                <a:ext cx="1972543" cy="15487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CaixaDeTexto 25"/>
              <p:cNvSpPr txBox="1"/>
              <p:nvPr/>
            </p:nvSpPr>
            <p:spPr>
              <a:xfrm>
                <a:off x="3167844" y="2808793"/>
                <a:ext cx="10422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400" dirty="0" smtClean="0">
                    <a:solidFill>
                      <a:schemeClr val="bg1"/>
                    </a:solidFill>
                  </a:rPr>
                  <a:t>purina</a:t>
                </a:r>
                <a:endParaRPr lang="pt-BR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CaixaDeTexto 20"/>
            <p:cNvSpPr txBox="1"/>
            <p:nvPr/>
          </p:nvSpPr>
          <p:spPr>
            <a:xfrm>
              <a:off x="4161242" y="6191792"/>
              <a:ext cx="1505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pirimidina</a:t>
              </a:r>
              <a:endParaRPr lang="pt-BR" sz="2400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595975" y="6154746"/>
              <a:ext cx="10422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purina</a:t>
              </a:r>
              <a:endParaRPr lang="pt-BR" sz="2400" dirty="0"/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929548" y="698451"/>
            <a:ext cx="3781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N-</a:t>
            </a:r>
            <a:r>
              <a:rPr lang="pt-BR" sz="3200" dirty="0" err="1" smtClean="0"/>
              <a:t>heteroaromáticos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920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8</a:t>
            </a:fld>
            <a:endParaRPr lang="pt-BR" smtClean="0"/>
          </a:p>
        </p:txBody>
      </p:sp>
      <p:pic>
        <p:nvPicPr>
          <p:cNvPr id="168962" name="Picture 2" descr="logoUS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88913"/>
            <a:ext cx="15113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8</a:t>
            </a:fld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692696"/>
            <a:ext cx="7311617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Ligantes </a:t>
            </a:r>
            <a:r>
              <a:rPr lang="pt-BR" sz="3200" dirty="0" err="1" smtClean="0">
                <a:solidFill>
                  <a:schemeClr val="bg1"/>
                </a:solidFill>
              </a:rPr>
              <a:t>Bidentados</a:t>
            </a:r>
            <a:r>
              <a:rPr lang="pt-BR" sz="3200" dirty="0" smtClean="0">
                <a:solidFill>
                  <a:schemeClr val="bg1"/>
                </a:solidFill>
              </a:rPr>
              <a:t>, tridentados, tetra,</a:t>
            </a:r>
          </a:p>
          <a:p>
            <a:endParaRPr lang="pt-BR" sz="3200" dirty="0">
              <a:solidFill>
                <a:schemeClr val="bg1"/>
              </a:solidFill>
            </a:endParaRPr>
          </a:p>
          <a:p>
            <a:r>
              <a:rPr lang="pt-BR" sz="3200" dirty="0" err="1" smtClean="0">
                <a:solidFill>
                  <a:schemeClr val="bg1"/>
                </a:solidFill>
              </a:rPr>
              <a:t>Quelantes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144386" name="Picture 2" descr="http://upload.wikimedia.org/wikipedia/commons/thumb/c/cc/2,2'-Bipyridine.svg/220px-2,2'-Bipyridine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06443"/>
            <a:ext cx="20955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27523" y="3768766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2,2´ - </a:t>
            </a:r>
            <a:r>
              <a:rPr lang="pt-BR" sz="2000" dirty="0" err="1" smtClean="0"/>
              <a:t>bipiridina</a:t>
            </a:r>
            <a:endParaRPr lang="pt-BR" sz="2000" dirty="0"/>
          </a:p>
        </p:txBody>
      </p:sp>
      <p:pic>
        <p:nvPicPr>
          <p:cNvPr id="144388" name="Picture 4" descr="http://upload.wikimedia.org/wikipedia/commons/thumb/b/b7/1,10-phenanthroline.svg/200px-1,10-phenanthroline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47373"/>
            <a:ext cx="19050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3207044" y="3772531"/>
            <a:ext cx="224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1,10 - </a:t>
            </a:r>
            <a:r>
              <a:rPr lang="pt-BR" sz="2000" dirty="0" err="1" smtClean="0"/>
              <a:t>fenantrolina</a:t>
            </a:r>
            <a:endParaRPr lang="pt-BR" sz="2000" dirty="0"/>
          </a:p>
        </p:txBody>
      </p:sp>
      <p:pic>
        <p:nvPicPr>
          <p:cNvPr id="144390" name="Picture 6" descr="http://upload.wikimedia.org/wikipedia/commons/c/cc/Ethylene_diamin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98" y="4941168"/>
            <a:ext cx="2127285" cy="65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1091979" y="5596641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Etileno-diamina</a:t>
            </a:r>
            <a:endParaRPr lang="pt-BR" sz="2000" dirty="0"/>
          </a:p>
        </p:txBody>
      </p:sp>
      <p:pic>
        <p:nvPicPr>
          <p:cNvPr id="144392" name="Picture 8" descr="http://upload.wikimedia.org/wikipedia/commons/thumb/4/4c/Generic-diphoshine-ligand-2D-skeletal.png/220px-Generic-diphoshine-ligand-2D-skeleta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54661"/>
            <a:ext cx="209550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3609343" y="5714191"/>
            <a:ext cx="2661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Bis fosfinas e </a:t>
            </a:r>
            <a:r>
              <a:rPr lang="pt-BR" sz="2000" dirty="0" err="1" smtClean="0"/>
              <a:t>fostitos</a:t>
            </a:r>
            <a:r>
              <a:rPr lang="pt-BR" sz="2000" dirty="0" smtClean="0"/>
              <a:t> </a:t>
            </a:r>
          </a:p>
          <a:p>
            <a:r>
              <a:rPr lang="pt-BR" sz="2000" dirty="0" smtClean="0"/>
              <a:t>de alquila e </a:t>
            </a:r>
            <a:r>
              <a:rPr lang="pt-BR" sz="2000" dirty="0" err="1" smtClean="0"/>
              <a:t>arila</a:t>
            </a:r>
            <a:endParaRPr lang="pt-BR" sz="2000" dirty="0" smtClean="0"/>
          </a:p>
        </p:txBody>
      </p:sp>
      <p:pic>
        <p:nvPicPr>
          <p:cNvPr id="144394" name="Picture 10" descr="http://upload.wikimedia.org/wikipedia/commons/thumb/2/24/Dcpm_ligand.svg/150px-Dcpm_ligand.sv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302" y="4491241"/>
            <a:ext cx="1691208" cy="120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aixaDeTexto 24"/>
          <p:cNvSpPr txBox="1"/>
          <p:nvPr/>
        </p:nvSpPr>
        <p:spPr>
          <a:xfrm>
            <a:off x="6650302" y="5852690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Bis </a:t>
            </a:r>
            <a:r>
              <a:rPr lang="pt-BR" sz="2000" dirty="0" err="1" smtClean="0"/>
              <a:t>difenil</a:t>
            </a:r>
            <a:r>
              <a:rPr lang="pt-BR" sz="2000" dirty="0" smtClean="0"/>
              <a:t> fosfina</a:t>
            </a:r>
          </a:p>
        </p:txBody>
      </p:sp>
    </p:spTree>
    <p:extLst>
      <p:ext uri="{BB962C8B-B14F-4D97-AF65-F5344CB8AC3E}">
        <p14:creationId xmlns:p14="http://schemas.microsoft.com/office/powerpoint/2010/main" val="19499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A2B33-E93E-4EB3-9467-4EA0029159B2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68963" name="Espaço Reservado para Número de Slide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51BAFE-F7B9-4A30-B463-0C8DEFA13133}" type="slidenum">
              <a:rPr lang="pt-BR" sz="1400"/>
              <a:pPr algn="r"/>
              <a:t>9</a:t>
            </a:fld>
            <a:endParaRPr lang="pt-BR" sz="1400" dirty="0"/>
          </a:p>
        </p:txBody>
      </p:sp>
      <p:pic>
        <p:nvPicPr>
          <p:cNvPr id="148482" name="Picture 2" descr="http://3.bp.blogspot.com/-4HNMRTrxkk4/UYmUcfe2H-I/AAAAAAAAUmI/NLK9tDt3_hk/s1600/Citrato,+ciclo+de+kreb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398" y="476672"/>
            <a:ext cx="2304256" cy="275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4" name="Picture 4" descr="http://www.oxalato.com/media/acido-oxalic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3"/>
            <a:ext cx="2016224" cy="151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31640" y="2420888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Oxalato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/>
          <a:srcRect l="18052"/>
          <a:stretch/>
        </p:blipFill>
        <p:spPr>
          <a:xfrm>
            <a:off x="957648" y="3861047"/>
            <a:ext cx="3097773" cy="2910773"/>
          </a:xfrm>
          <a:prstGeom prst="rect">
            <a:avLst/>
          </a:prstGeom>
        </p:spPr>
      </p:pic>
      <p:grpSp>
        <p:nvGrpSpPr>
          <p:cNvPr id="11" name="Grupo 10"/>
          <p:cNvGrpSpPr/>
          <p:nvPr/>
        </p:nvGrpSpPr>
        <p:grpSpPr>
          <a:xfrm>
            <a:off x="1896734" y="4362326"/>
            <a:ext cx="6790066" cy="1422160"/>
            <a:chOff x="1896734" y="4362326"/>
            <a:chExt cx="6790066" cy="1422160"/>
          </a:xfrm>
        </p:grpSpPr>
        <p:sp>
          <p:nvSpPr>
            <p:cNvPr id="2" name="CaixaDeTexto 1"/>
            <p:cNvSpPr txBox="1"/>
            <p:nvPr/>
          </p:nvSpPr>
          <p:spPr>
            <a:xfrm>
              <a:off x="4854253" y="4362326"/>
              <a:ext cx="383254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 smtClean="0"/>
                <a:t>Anel de 5 membros contendo o metal</a:t>
              </a:r>
              <a:endParaRPr lang="pt-BR" sz="2800" dirty="0"/>
            </a:p>
          </p:txBody>
        </p:sp>
        <p:cxnSp>
          <p:nvCxnSpPr>
            <p:cNvPr id="6" name="Conector reto 5"/>
            <p:cNvCxnSpPr/>
            <p:nvPr/>
          </p:nvCxnSpPr>
          <p:spPr>
            <a:xfrm flipV="1">
              <a:off x="2755428" y="4797152"/>
              <a:ext cx="224862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flipV="1">
              <a:off x="2755428" y="4797152"/>
              <a:ext cx="2248620" cy="9873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1896734" y="4808668"/>
              <a:ext cx="3084057" cy="6533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56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16012</TotalTime>
  <Words>451</Words>
  <Application>Microsoft Office PowerPoint</Application>
  <PresentationFormat>Apresentação na tela (4:3)</PresentationFormat>
  <Paragraphs>172</Paragraphs>
  <Slides>24</Slides>
  <Notes>7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</vt:lpstr>
      <vt:lpstr>Symbol</vt:lpstr>
      <vt:lpstr>Times New Roman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Kille®Soft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 Toledo</dc:creator>
  <cp:lastModifiedBy>Conta da Microsoft</cp:lastModifiedBy>
  <cp:revision>205</cp:revision>
  <dcterms:created xsi:type="dcterms:W3CDTF">2011-02-19T12:10:16Z</dcterms:created>
  <dcterms:modified xsi:type="dcterms:W3CDTF">2023-08-30T13:20:21Z</dcterms:modified>
</cp:coreProperties>
</file>