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93" r:id="rId2"/>
    <p:sldId id="257" r:id="rId3"/>
    <p:sldId id="291" r:id="rId4"/>
    <p:sldId id="258" r:id="rId5"/>
    <p:sldId id="300" r:id="rId6"/>
    <p:sldId id="299" r:id="rId7"/>
    <p:sldId id="294" r:id="rId8"/>
    <p:sldId id="292" r:id="rId9"/>
    <p:sldId id="259" r:id="rId10"/>
    <p:sldId id="260" r:id="rId11"/>
    <p:sldId id="261" r:id="rId12"/>
    <p:sldId id="265" r:id="rId13"/>
    <p:sldId id="263" r:id="rId14"/>
    <p:sldId id="264" r:id="rId15"/>
    <p:sldId id="295" r:id="rId16"/>
    <p:sldId id="267" r:id="rId17"/>
    <p:sldId id="268" r:id="rId18"/>
    <p:sldId id="270" r:id="rId19"/>
    <p:sldId id="297" r:id="rId20"/>
    <p:sldId id="277" r:id="rId21"/>
    <p:sldId id="279" r:id="rId22"/>
    <p:sldId id="296" r:id="rId23"/>
    <p:sldId id="272" r:id="rId24"/>
    <p:sldId id="276" r:id="rId25"/>
    <p:sldId id="269" r:id="rId26"/>
    <p:sldId id="274" r:id="rId27"/>
    <p:sldId id="289" r:id="rId2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24"/>
  </p:normalViewPr>
  <p:slideViewPr>
    <p:cSldViewPr snapToGrid="0" snapToObjects="1">
      <p:cViewPr varScale="1">
        <p:scale>
          <a:sx n="90" d="100"/>
          <a:sy n="90" d="100"/>
        </p:scale>
        <p:origin x="232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9401E1-1AA5-DD4C-A57F-8B9F2E4C422D}" type="datetimeFigureOut">
              <a:rPr lang="pt-BR" smtClean="0"/>
              <a:t>04/10/2019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FC2077-E47A-C94B-B930-FDE102F707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9574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28F02C-C6E6-6549-A02A-4D30F797C0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C9CDC27-2353-2E4B-A6AE-FD33E18422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FC47164-3F72-6F43-9FAE-D2A06ED5F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F65CD-2EA1-7447-AB21-AB07C097F5E9}" type="datetimeFigureOut">
              <a:rPr lang="pt-BR" smtClean="0"/>
              <a:t>04/10/2019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394F7DF-6C01-DE41-BED1-336484415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21906DB-9CF9-FA49-9D29-B5185CE3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F83D4-A44A-F04D-8CC7-4F6608C83D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2129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1146AF-38D9-6243-9995-172B18B29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D63DA7B-267A-6A4C-BC6A-1218506F51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22D8DBB-6C15-BB44-8B7B-A8196C8AC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F65CD-2EA1-7447-AB21-AB07C097F5E9}" type="datetimeFigureOut">
              <a:rPr lang="pt-BR" smtClean="0"/>
              <a:t>04/10/2019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A07A81C-A58D-0E40-8B16-90DABBE7A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CA56EE9-C806-D941-98E7-6F18B9A33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F83D4-A44A-F04D-8CC7-4F6608C83D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8299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1FFC14D-FEF5-3846-B73F-E6811E87DC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89E8538-663D-3147-BAD1-CA620BC1D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21A5126-7AD9-7F4B-B92B-E42D41C75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F65CD-2EA1-7447-AB21-AB07C097F5E9}" type="datetimeFigureOut">
              <a:rPr lang="pt-BR" smtClean="0"/>
              <a:t>04/10/2019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4248E9B-5570-C942-86CD-F3E443DC9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7253BC0-FAAC-E741-ABA2-0A510D034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F83D4-A44A-F04D-8CC7-4F6608C83D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9063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9B232D-3DC6-9D4E-B259-B4E5C239D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891C141-34FB-ED43-ADA4-8941D354D1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53BBADD-9342-9E42-A5A5-9D8BB052C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F65CD-2EA1-7447-AB21-AB07C097F5E9}" type="datetimeFigureOut">
              <a:rPr lang="pt-BR" smtClean="0"/>
              <a:t>04/10/2019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B478168-0CD7-F448-BD2E-DE33AB936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CF0150B-C17B-DA46-90FF-A88598BAE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F83D4-A44A-F04D-8CC7-4F6608C83D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3571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E616AC-79E7-8D44-AF5C-5979CC298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661ECE0-5B70-CA4C-84D0-8354C06422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C54C21E-BF41-3743-BCC2-496280BF1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F65CD-2EA1-7447-AB21-AB07C097F5E9}" type="datetimeFigureOut">
              <a:rPr lang="pt-BR" smtClean="0"/>
              <a:t>04/10/2019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D841A58-0298-FD47-89DC-B31D42F78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3BB7C55-BF3E-C64C-A70E-972F7D3E1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F83D4-A44A-F04D-8CC7-4F6608C83D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8616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E918A7-EC10-2A4A-9AEB-A290DDF8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7D95524-17E5-D242-B2B9-3B60CB3ED2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C306E51-A00D-8D4E-9D87-A5A9FEF02B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A44DD41-44FA-564E-958C-B6D5FE679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F65CD-2EA1-7447-AB21-AB07C097F5E9}" type="datetimeFigureOut">
              <a:rPr lang="pt-BR" smtClean="0"/>
              <a:t>04/10/2019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FB1CEC1-C7A3-474E-8E6A-4826AB7E0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489C9E0-7753-9843-B984-976136E8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F83D4-A44A-F04D-8CC7-4F6608C83D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4019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DFE6AE-A285-E342-B241-E9F693088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E87F5DA-84CE-3B42-A0C5-59F4E3153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070088F-9D7C-BC49-97FB-6DF7A7FE3C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7D12129-C320-3B40-8157-25DE64A34E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0C2496C-79F0-134B-AE7F-597B9E03B2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929A759-752E-2043-9F3D-3D3DCC547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F65CD-2EA1-7447-AB21-AB07C097F5E9}" type="datetimeFigureOut">
              <a:rPr lang="pt-BR" smtClean="0"/>
              <a:t>04/10/2019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AAFC6D9-2EF0-BD4C-A811-E0C51A478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D7A2F6E1-3C63-D343-B491-56E60C6CD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F83D4-A44A-F04D-8CC7-4F6608C83D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4184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ECA1E3-134A-BD46-9EC2-F75FFCFAE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A9DCC5A-E215-B843-BFD4-B111DE637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F65CD-2EA1-7447-AB21-AB07C097F5E9}" type="datetimeFigureOut">
              <a:rPr lang="pt-BR" smtClean="0"/>
              <a:t>04/10/2019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75DFBE0-E163-C14A-B94F-333726272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6E38B11-35DF-8246-B2E6-0273E8717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F83D4-A44A-F04D-8CC7-4F6608C83D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6735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6881F21-F975-5F43-91E0-A42897A24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F65CD-2EA1-7447-AB21-AB07C097F5E9}" type="datetimeFigureOut">
              <a:rPr lang="pt-BR" smtClean="0"/>
              <a:t>04/10/2019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B33CB8A-39ED-8941-B0E1-E4A94FCD1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C29E06B-F80F-354F-B85D-C2D82E081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F83D4-A44A-F04D-8CC7-4F6608C83D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416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F2D2A5-B87A-5D4E-BF8C-EB1E65C34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4EA6438-351E-2547-9F02-15633BED7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8209002-4BE8-4D40-B0B2-E7B2588C53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989B017-3C2E-5E4B-BE44-44142DBB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F65CD-2EA1-7447-AB21-AB07C097F5E9}" type="datetimeFigureOut">
              <a:rPr lang="pt-BR" smtClean="0"/>
              <a:t>04/10/2019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A783CA5-118B-DE4E-B9FB-8792682CF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6C43093-7B71-6C4C-A19C-F99945C16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F83D4-A44A-F04D-8CC7-4F6608C83D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9820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FE907D-D399-CB48-B73C-6032621B3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7E6FF02-3B79-A44B-A82D-C4FCED8E32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3544B61-2441-E249-9348-13527E06F0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EF1C03C-CC24-994D-AA5A-767553337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F65CD-2EA1-7447-AB21-AB07C097F5E9}" type="datetimeFigureOut">
              <a:rPr lang="pt-BR" smtClean="0"/>
              <a:t>04/10/2019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31A038A-6675-994E-8E01-D77E1DDED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72332D8-B637-2147-8792-567F7D442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F83D4-A44A-F04D-8CC7-4F6608C83D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4759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A13D7B1D-A6F1-1947-9B95-F07C81ECA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64A3255-5485-4241-B6D6-0E83437A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AC256BF-61F2-7343-924E-5EC82A8052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F65CD-2EA1-7447-AB21-AB07C097F5E9}" type="datetimeFigureOut">
              <a:rPr lang="pt-BR" smtClean="0"/>
              <a:t>04/10/2019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D1D0364-C807-C547-BBAB-059E9C0CBC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A8BC061-FEE2-5243-971A-4B3397D57B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F83D4-A44A-F04D-8CC7-4F6608C83D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7613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youtube.com/watch?v=jNQXAC9IVRw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inqia.com/wp-content/uploads/2017/12/Linqia-The-State-of-Influencer-Marketing-2018.pdf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veja.abril.com.br/economia/empresas-checam-passado-digital-de-influenciadores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youtube.com/watch?v=wYUY3Cb7-ks&amp;feature=youtu.be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tx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Uma imagem contendo tábua, computador, homem, andando de&#10;&#10;Descrição gerada automaticamente">
            <a:extLst>
              <a:ext uri="{FF2B5EF4-FFF2-40B4-BE49-F238E27FC236}">
                <a16:creationId xmlns:a16="http://schemas.microsoft.com/office/drawing/2014/main" id="{126B2A5F-BD5B-B141-82F8-D63750F478F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340"/>
                    </a14:imgEffect>
                    <a14:imgEffect>
                      <a14:saturation sat="18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39418"/>
            <a:ext cx="12192000" cy="8610600"/>
          </a:xfrm>
          <a:prstGeom prst="rect">
            <a:avLst/>
          </a:prstGeom>
          <a:solidFill>
            <a:schemeClr val="tx1">
              <a:alpha val="54000"/>
            </a:schemeClr>
          </a:solidFill>
          <a:effectLst>
            <a:outerShdw blurRad="50800" dist="50800" dir="5400000" sx="102000" sy="102000" algn="ctr" rotWithShape="0">
              <a:srgbClr val="000000">
                <a:alpha val="0"/>
              </a:srgbClr>
            </a:outerShdw>
          </a:effectLst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76A1F183-6462-0A47-8C83-C4031584E017}"/>
              </a:ext>
            </a:extLst>
          </p:cNvPr>
          <p:cNvSpPr/>
          <p:nvPr/>
        </p:nvSpPr>
        <p:spPr>
          <a:xfrm>
            <a:off x="1947267" y="2802578"/>
            <a:ext cx="8297466" cy="124900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>
                <a:latin typeface="Helvetica" pitchFamily="2" charset="0"/>
              </a:rPr>
              <a:t>UMA BREVE HISTÓRIA DA INTERNET</a:t>
            </a:r>
          </a:p>
        </p:txBody>
      </p:sp>
    </p:spTree>
    <p:extLst>
      <p:ext uri="{BB962C8B-B14F-4D97-AF65-F5344CB8AC3E}">
        <p14:creationId xmlns:p14="http://schemas.microsoft.com/office/powerpoint/2010/main" val="1057920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89289DE8-8E4E-1A41-A381-E58281DFC8C6}"/>
              </a:ext>
            </a:extLst>
          </p:cNvPr>
          <p:cNvSpPr txBox="1">
            <a:spLocks/>
          </p:cNvSpPr>
          <p:nvPr/>
        </p:nvSpPr>
        <p:spPr>
          <a:xfrm>
            <a:off x="2371725" y="718193"/>
            <a:ext cx="7315200" cy="820094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>
                <a:solidFill>
                  <a:schemeClr val="bg1"/>
                </a:solidFill>
                <a:latin typeface="Helvetica" pitchFamily="2" charset="0"/>
              </a:rPr>
              <a:t>  PRIMEIRO VÍDEO PUBLICADO</a:t>
            </a:r>
          </a:p>
        </p:txBody>
      </p:sp>
      <p:pic>
        <p:nvPicPr>
          <p:cNvPr id="7" name="Imagem 6">
            <a:hlinkClick r:id="rId2"/>
            <a:extLst>
              <a:ext uri="{FF2B5EF4-FFF2-40B4-BE49-F238E27FC236}">
                <a16:creationId xmlns:a16="http://schemas.microsoft.com/office/drawing/2014/main" id="{125C371F-340B-2D47-9876-893985F1E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0844" y="1943947"/>
            <a:ext cx="5470311" cy="461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929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35ABC9A6-E9B8-E547-A893-2F82E836DA2D}"/>
              </a:ext>
            </a:extLst>
          </p:cNvPr>
          <p:cNvSpPr txBox="1">
            <a:spLocks/>
          </p:cNvSpPr>
          <p:nvPr/>
        </p:nvSpPr>
        <p:spPr>
          <a:xfrm>
            <a:off x="3523720" y="625389"/>
            <a:ext cx="4815993" cy="820094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>
                <a:solidFill>
                  <a:schemeClr val="bg1"/>
                </a:solidFill>
                <a:latin typeface="Helvetica" pitchFamily="2" charset="0"/>
              </a:rPr>
              <a:t>  PRIMEIROS VIRAIS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86788C80-D1BE-1E43-BD59-3B997F05BDA6}"/>
              </a:ext>
            </a:extLst>
          </p:cNvPr>
          <p:cNvSpPr/>
          <p:nvPr/>
        </p:nvSpPr>
        <p:spPr>
          <a:xfrm>
            <a:off x="6096000" y="1760577"/>
            <a:ext cx="20192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262626"/>
                </a:solidFill>
                <a:latin typeface="Roboto"/>
              </a:rPr>
              <a:t>Lonelygirl15</a:t>
            </a:r>
            <a:endParaRPr lang="pt-BR" b="1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869449EB-5E73-A840-B6E6-9B097E27E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052" y="2600324"/>
            <a:ext cx="4815993" cy="393172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3AB72D82-894D-2141-BBB2-31EB6BCD5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1717" y="2129909"/>
            <a:ext cx="5828746" cy="4574682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95FFE981-42FF-3542-81CD-FBB9897640BC}"/>
              </a:ext>
            </a:extLst>
          </p:cNvPr>
          <p:cNvSpPr/>
          <p:nvPr/>
        </p:nvSpPr>
        <p:spPr>
          <a:xfrm>
            <a:off x="431537" y="2129909"/>
            <a:ext cx="20192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err="1">
                <a:solidFill>
                  <a:srgbClr val="262626"/>
                </a:solidFill>
                <a:latin typeface="Roboto"/>
              </a:rPr>
              <a:t>Lazy</a:t>
            </a:r>
            <a:r>
              <a:rPr lang="pt-BR" b="1" dirty="0">
                <a:solidFill>
                  <a:srgbClr val="262626"/>
                </a:solidFill>
                <a:latin typeface="Roboto"/>
              </a:rPr>
              <a:t> </a:t>
            </a:r>
            <a:r>
              <a:rPr lang="pt-BR" b="1" dirty="0" err="1">
                <a:solidFill>
                  <a:srgbClr val="262626"/>
                </a:solidFill>
                <a:latin typeface="Roboto"/>
              </a:rPr>
              <a:t>Sunday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989099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5FFE41E-6C68-AA4B-9104-A4DAC21C9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138" y="188753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600" dirty="0">
                <a:latin typeface="Helvetica" pitchFamily="2" charset="0"/>
              </a:rPr>
              <a:t>-Em apenas dois anos o tempo que os brasileiros disponibilizavam para a visualização de vídeos dobrou;</a:t>
            </a:r>
            <a:br>
              <a:rPr lang="pt-BR" sz="1600" dirty="0">
                <a:latin typeface="Helvetica" pitchFamily="2" charset="0"/>
              </a:rPr>
            </a:br>
            <a:endParaRPr lang="pt-BR" sz="1600" dirty="0">
              <a:latin typeface="Helvetica" pitchFamily="2" charset="0"/>
            </a:endParaRPr>
          </a:p>
          <a:p>
            <a:pPr marL="0" indent="0">
              <a:buNone/>
            </a:pPr>
            <a:r>
              <a:rPr lang="pt-BR" sz="1600" dirty="0">
                <a:latin typeface="Helvetica" pitchFamily="2" charset="0"/>
              </a:rPr>
              <a:t>-Em média são gastas mais de 38 horas por semana;</a:t>
            </a:r>
            <a:br>
              <a:rPr lang="pt-BR" sz="1600" dirty="0">
                <a:latin typeface="Helvetica" pitchFamily="2" charset="0"/>
              </a:rPr>
            </a:br>
            <a:endParaRPr lang="pt-BR" sz="1600" dirty="0">
              <a:latin typeface="Helvetica" pitchFamily="2" charset="0"/>
            </a:endParaRPr>
          </a:p>
          <a:p>
            <a:pPr marL="0" indent="0">
              <a:buNone/>
            </a:pPr>
            <a:r>
              <a:rPr lang="pt-BR" sz="1600" dirty="0">
                <a:latin typeface="Helvetica" pitchFamily="2" charset="0"/>
              </a:rPr>
              <a:t>-O </a:t>
            </a:r>
            <a:r>
              <a:rPr lang="pt-BR" sz="1600" dirty="0" err="1">
                <a:latin typeface="Helvetica" pitchFamily="2" charset="0"/>
              </a:rPr>
              <a:t>YouTube</a:t>
            </a:r>
            <a:r>
              <a:rPr lang="pt-BR" sz="1600" dirty="0">
                <a:latin typeface="Helvetica" pitchFamily="2" charset="0"/>
              </a:rPr>
              <a:t> foi considerado como a plataforma preferida para assistir vídeos online;</a:t>
            </a:r>
            <a:br>
              <a:rPr lang="pt-BR" sz="1600" dirty="0">
                <a:latin typeface="Helvetica" pitchFamily="2" charset="0"/>
              </a:rPr>
            </a:br>
            <a:endParaRPr lang="pt-BR" sz="1600" dirty="0">
              <a:latin typeface="Helvetica" pitchFamily="2" charset="0"/>
            </a:endParaRPr>
          </a:p>
          <a:p>
            <a:pPr marL="0" indent="0">
              <a:buNone/>
            </a:pPr>
            <a:r>
              <a:rPr lang="pt-BR" sz="1600" dirty="0">
                <a:latin typeface="Helvetica" pitchFamily="2" charset="0"/>
              </a:rPr>
              <a:t>-População brasileira das classes A, </a:t>
            </a:r>
            <a:r>
              <a:rPr lang="pt-BR" sz="1600" dirty="0" err="1">
                <a:latin typeface="Helvetica" pitchFamily="2" charset="0"/>
              </a:rPr>
              <a:t>B</a:t>
            </a:r>
            <a:r>
              <a:rPr lang="pt-BR" sz="1600" dirty="0">
                <a:latin typeface="Helvetica" pitchFamily="2" charset="0"/>
              </a:rPr>
              <a:t> e C com faixa etária de 14 a 55 anos de idade, a plataforma era a primeira opção a ser utilizada para saber mais informações sobre produtos e serviços;</a:t>
            </a:r>
            <a:br>
              <a:rPr lang="pt-BR" sz="1600" dirty="0">
                <a:latin typeface="Helvetica" pitchFamily="2" charset="0"/>
              </a:rPr>
            </a:br>
            <a:endParaRPr lang="pt-BR" sz="1600" dirty="0">
              <a:latin typeface="Helvetica" pitchFamily="2" charset="0"/>
            </a:endParaRPr>
          </a:p>
          <a:p>
            <a:pPr marL="0" indent="0">
              <a:buNone/>
            </a:pPr>
            <a:r>
              <a:rPr lang="pt-BR" sz="1600" dirty="0">
                <a:latin typeface="Helvetica" pitchFamily="2" charset="0"/>
              </a:rPr>
              <a:t>-Confiança aos endossos, dicas e opiniões transmitidas pelos </a:t>
            </a:r>
            <a:r>
              <a:rPr lang="pt-BR" sz="1600" dirty="0" err="1">
                <a:latin typeface="Helvetica" pitchFamily="2" charset="0"/>
              </a:rPr>
              <a:t>youtubers</a:t>
            </a:r>
            <a:r>
              <a:rPr lang="pt-BR" sz="1600" dirty="0">
                <a:latin typeface="Helvetica" pitchFamily="2" charset="0"/>
              </a:rPr>
              <a:t>;</a:t>
            </a:r>
          </a:p>
          <a:p>
            <a:pPr marL="0" indent="0">
              <a:buNone/>
            </a:pPr>
            <a:r>
              <a:rPr lang="pt-BR" sz="1600" dirty="0">
                <a:latin typeface="Helvetica" pitchFamily="2" charset="0"/>
              </a:rPr>
              <a:t> 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75AFFF3D-7A53-724A-9F6A-639252EDE8B8}"/>
              </a:ext>
            </a:extLst>
          </p:cNvPr>
          <p:cNvSpPr txBox="1">
            <a:spLocks/>
          </p:cNvSpPr>
          <p:nvPr/>
        </p:nvSpPr>
        <p:spPr>
          <a:xfrm>
            <a:off x="2180960" y="619124"/>
            <a:ext cx="7830080" cy="820094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>
                <a:solidFill>
                  <a:schemeClr val="bg1"/>
                </a:solidFill>
                <a:latin typeface="Helvetica" pitchFamily="2" charset="0"/>
              </a:rPr>
              <a:t> PESQUISA VIDEO VIEWERS 2016 </a:t>
            </a:r>
          </a:p>
        </p:txBody>
      </p:sp>
    </p:spTree>
    <p:extLst>
      <p:ext uri="{BB962C8B-B14F-4D97-AF65-F5344CB8AC3E}">
        <p14:creationId xmlns:p14="http://schemas.microsoft.com/office/powerpoint/2010/main" val="217723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BE6A6C7-FDC8-5F42-8427-7AA935689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235" y="1887539"/>
            <a:ext cx="10515600" cy="21986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600" dirty="0">
                <a:latin typeface="Helvetica" pitchFamily="2" charset="0"/>
              </a:rPr>
              <a:t>-Em seis regiões do país: “Os novos influenciadores: quem brilha na tela dos jovens brasileiros”;</a:t>
            </a:r>
            <a:br>
              <a:rPr lang="pt-BR" sz="1600" dirty="0">
                <a:latin typeface="Helvetica" pitchFamily="2" charset="0"/>
              </a:rPr>
            </a:br>
            <a:endParaRPr lang="pt-BR" sz="1600" dirty="0">
              <a:latin typeface="Helvetica" pitchFamily="2" charset="0"/>
            </a:endParaRPr>
          </a:p>
          <a:p>
            <a:pPr marL="0" indent="0">
              <a:buNone/>
            </a:pPr>
            <a:r>
              <a:rPr lang="pt-BR" sz="1600" dirty="0">
                <a:latin typeface="Helvetica" pitchFamily="2" charset="0"/>
              </a:rPr>
              <a:t>-Indicou quais são as personalidades de vídeo mais admiradas pelos adolescentes de 14 a 17 anos;</a:t>
            </a:r>
            <a:br>
              <a:rPr lang="pt-BR" sz="1600" dirty="0">
                <a:latin typeface="Helvetica" pitchFamily="2" charset="0"/>
              </a:rPr>
            </a:br>
            <a:br>
              <a:rPr lang="pt-BR" sz="1600" dirty="0">
                <a:latin typeface="Helvetica" pitchFamily="2" charset="0"/>
              </a:rPr>
            </a:br>
            <a:br>
              <a:rPr lang="pt-BR" sz="1600" dirty="0">
                <a:latin typeface="Helvetica" pitchFamily="2" charset="0"/>
              </a:rPr>
            </a:br>
            <a:r>
              <a:rPr lang="pt-BR" sz="1600" dirty="0">
                <a:latin typeface="Helvetica" pitchFamily="2" charset="0"/>
              </a:rPr>
              <a:t>-A pesquisa considerou para a amostragem: as classes A, </a:t>
            </a:r>
            <a:r>
              <a:rPr lang="pt-BR" sz="1600" dirty="0" err="1">
                <a:latin typeface="Helvetica" pitchFamily="2" charset="0"/>
              </a:rPr>
              <a:t>B</a:t>
            </a:r>
            <a:r>
              <a:rPr lang="pt-BR" sz="1600" dirty="0">
                <a:latin typeface="Helvetica" pitchFamily="2" charset="0"/>
              </a:rPr>
              <a:t> e C, da capital e do interior do estado de São Paulo, além das cidades de Rio de Janeiro, Porto Alegre, Recife e Salvador;</a:t>
            </a: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E803C12B-FBA1-1F4C-BBF7-B3F6F93BEE9A}"/>
              </a:ext>
            </a:extLst>
          </p:cNvPr>
          <p:cNvSpPr txBox="1">
            <a:spLocks/>
          </p:cNvSpPr>
          <p:nvPr/>
        </p:nvSpPr>
        <p:spPr>
          <a:xfrm>
            <a:off x="671512" y="533398"/>
            <a:ext cx="10848975" cy="820094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600" dirty="0">
                <a:solidFill>
                  <a:schemeClr val="bg1"/>
                </a:solidFill>
                <a:latin typeface="Helvetica" pitchFamily="2" charset="0"/>
              </a:rPr>
              <a:t>  </a:t>
            </a:r>
            <a:r>
              <a:rPr lang="pt-BR" sz="4200" dirty="0" err="1">
                <a:solidFill>
                  <a:schemeClr val="bg1"/>
                </a:solidFill>
                <a:latin typeface="Helvetica" pitchFamily="2" charset="0"/>
              </a:rPr>
              <a:t>Provokers</a:t>
            </a:r>
            <a:r>
              <a:rPr lang="pt-BR" sz="4200" dirty="0">
                <a:solidFill>
                  <a:schemeClr val="bg1"/>
                </a:solidFill>
                <a:latin typeface="Helvetica" pitchFamily="2" charset="0"/>
              </a:rPr>
              <a:t> para Google e Meio &amp; Mensagem (2015)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B82F9FA2-A615-3449-A11C-24908FA2EAD7}"/>
              </a:ext>
            </a:extLst>
          </p:cNvPr>
          <p:cNvSpPr/>
          <p:nvPr/>
        </p:nvSpPr>
        <p:spPr>
          <a:xfrm>
            <a:off x="376235" y="3660657"/>
            <a:ext cx="11229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1600" dirty="0">
              <a:latin typeface="Helvetica" pitchFamily="2" charset="0"/>
            </a:endParaRPr>
          </a:p>
          <a:p>
            <a:r>
              <a:rPr lang="pt-BR" sz="1600" dirty="0">
                <a:latin typeface="Helvetica" pitchFamily="2" charset="0"/>
              </a:rPr>
              <a:t>-Das 20 maiores personalidades que se destacaram entre os adolescentes naquele ano, 10 foram </a:t>
            </a:r>
            <a:r>
              <a:rPr lang="pt-BR" sz="1600" dirty="0" err="1">
                <a:latin typeface="Helvetica" pitchFamily="2" charset="0"/>
              </a:rPr>
              <a:t>youtubers</a:t>
            </a:r>
            <a:r>
              <a:rPr lang="pt-BR" sz="1600" dirty="0">
                <a:latin typeface="Helvetica" pitchFamily="2" charset="0"/>
              </a:rPr>
              <a:t>: (Leon Martins e Nilce Moretto – Coisa de </a:t>
            </a:r>
            <a:r>
              <a:rPr lang="pt-BR" sz="1600" dirty="0" err="1">
                <a:latin typeface="Helvetica" pitchFamily="2" charset="0"/>
              </a:rPr>
              <a:t>Nerd</a:t>
            </a:r>
            <a:r>
              <a:rPr lang="pt-BR" sz="1600" dirty="0">
                <a:latin typeface="Helvetica" pitchFamily="2" charset="0"/>
              </a:rPr>
              <a:t>, </a:t>
            </a:r>
            <a:r>
              <a:rPr lang="pt-BR" sz="1600" dirty="0" err="1">
                <a:latin typeface="Helvetica" pitchFamily="2" charset="0"/>
              </a:rPr>
              <a:t>Kéfera</a:t>
            </a:r>
            <a:r>
              <a:rPr lang="pt-BR" sz="1600" dirty="0">
                <a:latin typeface="Helvetica" pitchFamily="2" charset="0"/>
              </a:rPr>
              <a:t> </a:t>
            </a:r>
            <a:r>
              <a:rPr lang="pt-BR" sz="1600" dirty="0" err="1">
                <a:latin typeface="Helvetica" pitchFamily="2" charset="0"/>
              </a:rPr>
              <a:t>Buchmann</a:t>
            </a:r>
            <a:r>
              <a:rPr lang="pt-BR" sz="1600" dirty="0">
                <a:latin typeface="Helvetica" pitchFamily="2" charset="0"/>
              </a:rPr>
              <a:t> – 5incominutos, Iberê </a:t>
            </a:r>
            <a:r>
              <a:rPr lang="pt-BR" sz="1600" dirty="0" err="1">
                <a:latin typeface="Helvetica" pitchFamily="2" charset="0"/>
              </a:rPr>
              <a:t>Thenório</a:t>
            </a:r>
            <a:r>
              <a:rPr lang="pt-BR" sz="1600" dirty="0">
                <a:latin typeface="Helvetica" pitchFamily="2" charset="0"/>
              </a:rPr>
              <a:t> – Manual do Mundo, Felipe </a:t>
            </a:r>
            <a:r>
              <a:rPr lang="pt-BR" sz="1600" dirty="0" err="1">
                <a:latin typeface="Helvetica" pitchFamily="2" charset="0"/>
              </a:rPr>
              <a:t>Castanhari</a:t>
            </a:r>
            <a:r>
              <a:rPr lang="pt-BR" sz="1600" dirty="0">
                <a:latin typeface="Helvetica" pitchFamily="2" charset="0"/>
              </a:rPr>
              <a:t> – Canal Nostalgia, Felipe Neto, Christian Figueiredo – Eu </a:t>
            </a:r>
            <a:r>
              <a:rPr lang="pt-BR" sz="1600" dirty="0" err="1">
                <a:latin typeface="Helvetica" pitchFamily="2" charset="0"/>
              </a:rPr>
              <a:t>fiko</a:t>
            </a:r>
            <a:r>
              <a:rPr lang="pt-BR" sz="1600" dirty="0">
                <a:latin typeface="Helvetica" pitchFamily="2" charset="0"/>
              </a:rPr>
              <a:t> </a:t>
            </a:r>
            <a:r>
              <a:rPr lang="pt-BR" sz="1600" dirty="0" err="1">
                <a:latin typeface="Helvetica" pitchFamily="2" charset="0"/>
              </a:rPr>
              <a:t>Loko</a:t>
            </a:r>
            <a:r>
              <a:rPr lang="pt-BR" sz="1600" dirty="0">
                <a:latin typeface="Helvetica" pitchFamily="2" charset="0"/>
              </a:rPr>
              <a:t>, Gustavo </a:t>
            </a:r>
            <a:r>
              <a:rPr lang="pt-BR" sz="1600" dirty="0" err="1">
                <a:latin typeface="Helvetica" pitchFamily="2" charset="0"/>
              </a:rPr>
              <a:t>Stockler</a:t>
            </a:r>
            <a:r>
              <a:rPr lang="pt-BR" sz="1600" dirty="0">
                <a:latin typeface="Helvetica" pitchFamily="2" charset="0"/>
              </a:rPr>
              <a:t> – </a:t>
            </a:r>
            <a:r>
              <a:rPr lang="pt-BR" sz="1600" dirty="0" err="1">
                <a:latin typeface="Helvetica" pitchFamily="2" charset="0"/>
              </a:rPr>
              <a:t>nomegusta</a:t>
            </a:r>
            <a:r>
              <a:rPr lang="pt-BR" sz="1600" dirty="0">
                <a:latin typeface="Helvetica" pitchFamily="2" charset="0"/>
              </a:rPr>
              <a:t>, </a:t>
            </a:r>
            <a:r>
              <a:rPr lang="pt-BR" sz="1600" dirty="0" err="1">
                <a:latin typeface="Helvetica" pitchFamily="2" charset="0"/>
              </a:rPr>
              <a:t>Taciele</a:t>
            </a:r>
            <a:r>
              <a:rPr lang="pt-BR" sz="1600" dirty="0">
                <a:latin typeface="Helvetica" pitchFamily="2" charset="0"/>
              </a:rPr>
              <a:t> </a:t>
            </a:r>
            <a:r>
              <a:rPr lang="pt-BR" sz="1600" dirty="0" err="1">
                <a:latin typeface="Helvetica" pitchFamily="2" charset="0"/>
              </a:rPr>
              <a:t>Alcolea</a:t>
            </a:r>
            <a:r>
              <a:rPr lang="pt-BR" sz="1600" dirty="0">
                <a:latin typeface="Helvetica" pitchFamily="2" charset="0"/>
              </a:rPr>
              <a:t>, Edu </a:t>
            </a:r>
            <a:r>
              <a:rPr lang="pt-BR" sz="1600" dirty="0" err="1">
                <a:latin typeface="Helvetica" pitchFamily="2" charset="0"/>
              </a:rPr>
              <a:t>Benvenutti</a:t>
            </a:r>
            <a:r>
              <a:rPr lang="pt-BR" sz="1600" dirty="0">
                <a:latin typeface="Helvetica" pitchFamily="2" charset="0"/>
              </a:rPr>
              <a:t> – </a:t>
            </a:r>
            <a:r>
              <a:rPr lang="pt-BR" sz="1600" dirty="0" err="1">
                <a:latin typeface="Helvetica" pitchFamily="2" charset="0"/>
              </a:rPr>
              <a:t>BRKsEDU</a:t>
            </a:r>
            <a:r>
              <a:rPr lang="pt-BR" sz="1600" dirty="0">
                <a:latin typeface="Helvetica" pitchFamily="2" charset="0"/>
              </a:rPr>
              <a:t> e Camila Coelho);</a:t>
            </a:r>
            <a:br>
              <a:rPr lang="pt-BR" sz="1600" dirty="0">
                <a:latin typeface="Helvetica" pitchFamily="2" charset="0"/>
              </a:rPr>
            </a:br>
            <a:endParaRPr lang="pt-BR" sz="1600" dirty="0">
              <a:latin typeface="Helvetica" pitchFamily="2" charset="0"/>
            </a:endParaRPr>
          </a:p>
          <a:p>
            <a:br>
              <a:rPr lang="pt-BR" sz="1600" dirty="0">
                <a:latin typeface="Helvetica" pitchFamily="2" charset="0"/>
              </a:rPr>
            </a:br>
            <a:r>
              <a:rPr lang="pt-BR" sz="1600" dirty="0">
                <a:latin typeface="Helvetica" pitchFamily="2" charset="0"/>
              </a:rPr>
              <a:t>-O estudo aponta a força dessas novas celebridades digitais, que além de ter milhões de seguidores nas mídias sociais passaram também a fazer parte do radar da mídia tradicional e do interesse de grandes marcas;</a:t>
            </a:r>
          </a:p>
        </p:txBody>
      </p:sp>
    </p:spTree>
    <p:extLst>
      <p:ext uri="{BB962C8B-B14F-4D97-AF65-F5344CB8AC3E}">
        <p14:creationId xmlns:p14="http://schemas.microsoft.com/office/powerpoint/2010/main" val="2028780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BE787C5-F81B-B44B-8862-9000F70B48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7" y="1868489"/>
            <a:ext cx="10515600" cy="21605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600" dirty="0">
                <a:latin typeface="Helvetica" pitchFamily="2" charset="0"/>
              </a:rPr>
              <a:t>-No mobile, os usuários passam mais de uma hora por dia assistindo a vídeos nos </a:t>
            </a:r>
            <a:r>
              <a:rPr lang="pt-BR" sz="1600" dirty="0" err="1">
                <a:latin typeface="Helvetica" pitchFamily="2" charset="0"/>
              </a:rPr>
              <a:t>YouTube</a:t>
            </a:r>
            <a:r>
              <a:rPr lang="pt-BR" sz="1600" dirty="0">
                <a:latin typeface="Helvetica" pitchFamily="2" charset="0"/>
              </a:rPr>
              <a:t>;</a:t>
            </a:r>
          </a:p>
          <a:p>
            <a:pPr marL="0" indent="0">
              <a:buNone/>
            </a:pPr>
            <a:endParaRPr lang="pt-BR" sz="1600" dirty="0">
              <a:latin typeface="Helvetica" pitchFamily="2" charset="0"/>
            </a:endParaRPr>
          </a:p>
          <a:p>
            <a:pPr marL="0" indent="0">
              <a:buNone/>
            </a:pPr>
            <a:r>
              <a:rPr lang="pt-BR" sz="1600" dirty="0">
                <a:latin typeface="Helvetica" pitchFamily="2" charset="0"/>
              </a:rPr>
              <a:t>-O brasileiro passa 4h30 por dia colado na telona e  desse tempo, 1h47 ele passa jogando videogame, assistindo ao YT ou Vídeo </a:t>
            </a:r>
            <a:r>
              <a:rPr lang="pt-BR" sz="1600" i="1" dirty="0" err="1">
                <a:latin typeface="Helvetica" pitchFamily="2" charset="0"/>
              </a:rPr>
              <a:t>On</a:t>
            </a:r>
            <a:r>
              <a:rPr lang="pt-BR" sz="1600" i="1" dirty="0">
                <a:latin typeface="Helvetica" pitchFamily="2" charset="0"/>
              </a:rPr>
              <a:t> </a:t>
            </a:r>
            <a:r>
              <a:rPr lang="pt-BR" sz="1600" i="1" dirty="0" err="1">
                <a:latin typeface="Helvetica" pitchFamily="2" charset="0"/>
              </a:rPr>
              <a:t>Demand</a:t>
            </a:r>
            <a:r>
              <a:rPr lang="pt-BR" sz="1600" dirty="0">
                <a:latin typeface="Helvetica" pitchFamily="2" charset="0"/>
              </a:rPr>
              <a:t>;</a:t>
            </a:r>
          </a:p>
          <a:p>
            <a:pPr marL="0" indent="0">
              <a:buNone/>
            </a:pPr>
            <a:endParaRPr lang="pt-BR" sz="2300" dirty="0">
              <a:latin typeface="Helvetica" pitchFamily="2" charset="0"/>
            </a:endParaRPr>
          </a:p>
          <a:p>
            <a:pPr marL="0" indent="0">
              <a:buNone/>
            </a:pPr>
            <a:endParaRPr lang="pt-BR" dirty="0"/>
          </a:p>
          <a:p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E10E806-B5BD-5045-9970-80CD08B0C5A1}"/>
              </a:ext>
            </a:extLst>
          </p:cNvPr>
          <p:cNvSpPr/>
          <p:nvPr/>
        </p:nvSpPr>
        <p:spPr>
          <a:xfrm>
            <a:off x="357186" y="3429000"/>
            <a:ext cx="108489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latin typeface="Helvetica" pitchFamily="2" charset="0"/>
              </a:rPr>
              <a:t>-Brasil na posição de segundo maior mercado mundial na plataforma em horas de vídeo assistidas.</a:t>
            </a:r>
          </a:p>
          <a:p>
            <a:endParaRPr lang="pt-BR" sz="1600" dirty="0">
              <a:latin typeface="Helvetica" pitchFamily="2" charset="0"/>
            </a:endParaRPr>
          </a:p>
          <a:p>
            <a:r>
              <a:rPr lang="pt-BR" sz="1600" dirty="0">
                <a:latin typeface="Helvetica" pitchFamily="2" charset="0"/>
              </a:rPr>
              <a:t>-Só no Brasil, são cerca de 98 milhões de pessoas conectadas. Nos últimos 2 anos, o </a:t>
            </a:r>
            <a:r>
              <a:rPr lang="pt-BR" sz="1600" dirty="0" err="1">
                <a:latin typeface="Helvetica" pitchFamily="2" charset="0"/>
              </a:rPr>
              <a:t>YouTube</a:t>
            </a:r>
            <a:r>
              <a:rPr lang="pt-BR" sz="1600" dirty="0">
                <a:latin typeface="Helvetica" pitchFamily="2" charset="0"/>
              </a:rPr>
              <a:t> ganhou 35 milhões de novos usuários. É como se um Canadá inteiro tivesse entrado na plataforma entre 2015 e 2017;</a:t>
            </a:r>
          </a:p>
          <a:p>
            <a:endParaRPr lang="pt-BR" sz="1600" dirty="0">
              <a:latin typeface="Helvetica" pitchFamily="2" charset="0"/>
            </a:endParaRPr>
          </a:p>
          <a:p>
            <a:r>
              <a:rPr lang="pt-BR" sz="1600" dirty="0">
                <a:latin typeface="Helvetica" pitchFamily="2" charset="0"/>
              </a:rPr>
              <a:t>-Esse movimento foi acompanhado pelo crescimento da penetração de internet, mobile e conexão 4G;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05307238-D8C4-B343-BB4B-3783E9FC3649}"/>
              </a:ext>
            </a:extLst>
          </p:cNvPr>
          <p:cNvSpPr/>
          <p:nvPr/>
        </p:nvSpPr>
        <p:spPr>
          <a:xfrm>
            <a:off x="357185" y="5190649"/>
            <a:ext cx="113728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latin typeface="Helvetica" pitchFamily="2" charset="0"/>
              </a:rPr>
              <a:t>-Grande afinidade entre os </a:t>
            </a:r>
            <a:r>
              <a:rPr lang="pt-BR" sz="1600" dirty="0" err="1">
                <a:latin typeface="Helvetica" pitchFamily="2" charset="0"/>
              </a:rPr>
              <a:t>targets</a:t>
            </a:r>
            <a:r>
              <a:rPr lang="pt-BR" sz="1600" dirty="0">
                <a:latin typeface="Helvetica" pitchFamily="2" charset="0"/>
              </a:rPr>
              <a:t> de 25-44 anos: hoje a quantidade de pessoas com idade entre 35-44 anos já corresponde a quase ¼ dos usuários do </a:t>
            </a:r>
            <a:r>
              <a:rPr lang="pt-BR" sz="1600" dirty="0" err="1">
                <a:latin typeface="Helvetica" pitchFamily="2" charset="0"/>
              </a:rPr>
              <a:t>Youtube</a:t>
            </a:r>
            <a:r>
              <a:rPr lang="pt-BR" sz="1600" dirty="0">
                <a:latin typeface="Helvetica" pitchFamily="2" charset="0"/>
              </a:rPr>
              <a:t> e é nessa faixa etária onde há o maior crescimento de novos usuários;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F798124C-5C4D-5B47-81CC-830A62DD9150}"/>
              </a:ext>
            </a:extLst>
          </p:cNvPr>
          <p:cNvSpPr/>
          <p:nvPr/>
        </p:nvSpPr>
        <p:spPr>
          <a:xfrm>
            <a:off x="357187" y="5958681"/>
            <a:ext cx="108489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latin typeface="Helvetica" pitchFamily="2" charset="0"/>
              </a:rPr>
              <a:t>-O </a:t>
            </a:r>
            <a:r>
              <a:rPr lang="pt-BR" sz="1600" dirty="0" err="1">
                <a:latin typeface="Helvetica" pitchFamily="2" charset="0"/>
              </a:rPr>
              <a:t>YouTube</a:t>
            </a:r>
            <a:r>
              <a:rPr lang="pt-BR" sz="1600" dirty="0">
                <a:latin typeface="Helvetica" pitchFamily="2" charset="0"/>
              </a:rPr>
              <a:t> é um lugar onde assuntos surgem e são amplificados. Liberdade de expressão, diversidade e representatividade são valores centrais do </a:t>
            </a:r>
            <a:r>
              <a:rPr lang="pt-BR" sz="1600" dirty="0" err="1">
                <a:latin typeface="Helvetica" pitchFamily="2" charset="0"/>
              </a:rPr>
              <a:t>YouTube</a:t>
            </a:r>
            <a:r>
              <a:rPr lang="pt-BR" sz="1600" dirty="0">
                <a:latin typeface="Helvetica" pitchFamily="2" charset="0"/>
              </a:rPr>
              <a:t>;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7C950BBA-0A09-3044-8C8F-F53F20E83B23}"/>
              </a:ext>
            </a:extLst>
          </p:cNvPr>
          <p:cNvSpPr txBox="1">
            <a:spLocks/>
          </p:cNvSpPr>
          <p:nvPr/>
        </p:nvSpPr>
        <p:spPr>
          <a:xfrm>
            <a:off x="671512" y="533398"/>
            <a:ext cx="10848975" cy="820094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6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pt-BR" sz="2200" dirty="0" err="1">
                <a:solidFill>
                  <a:schemeClr val="bg1"/>
                </a:solidFill>
                <a:latin typeface="Helvetica" pitchFamily="2" charset="0"/>
              </a:rPr>
              <a:t>Think</a:t>
            </a:r>
            <a:r>
              <a:rPr lang="pt-BR" sz="22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pt-BR" sz="2200" dirty="0" err="1">
                <a:solidFill>
                  <a:schemeClr val="bg1"/>
                </a:solidFill>
                <a:latin typeface="Helvetica" pitchFamily="2" charset="0"/>
              </a:rPr>
              <a:t>with</a:t>
            </a:r>
            <a:r>
              <a:rPr lang="pt-BR" sz="22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pt-BR" sz="2200" dirty="0" err="1">
                <a:solidFill>
                  <a:schemeClr val="bg1"/>
                </a:solidFill>
                <a:latin typeface="Helvetica" pitchFamily="2" charset="0"/>
              </a:rPr>
              <a:t>google</a:t>
            </a:r>
            <a:r>
              <a:rPr lang="pt-BR" sz="2200" dirty="0">
                <a:solidFill>
                  <a:schemeClr val="bg1"/>
                </a:solidFill>
                <a:latin typeface="Helvetica" pitchFamily="2" charset="0"/>
              </a:rPr>
              <a:t> = Fonte: COMSCORE, MULTIPLATFORM 2014-2017, BRASIL</a:t>
            </a:r>
          </a:p>
        </p:txBody>
      </p:sp>
    </p:spTree>
    <p:extLst>
      <p:ext uri="{BB962C8B-B14F-4D97-AF65-F5344CB8AC3E}">
        <p14:creationId xmlns:p14="http://schemas.microsoft.com/office/powerpoint/2010/main" val="1230870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14233D80-607B-7540-BF75-01F33B9C2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883191" cy="6858000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F19CE1A6-AC27-A44B-A6A1-85B189C1B6CD}"/>
              </a:ext>
            </a:extLst>
          </p:cNvPr>
          <p:cNvSpPr txBox="1">
            <a:spLocks/>
          </p:cNvSpPr>
          <p:nvPr/>
        </p:nvSpPr>
        <p:spPr>
          <a:xfrm>
            <a:off x="2564341" y="5583151"/>
            <a:ext cx="7063318" cy="820094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>
                <a:solidFill>
                  <a:schemeClr val="bg1"/>
                </a:solidFill>
                <a:latin typeface="Helvetica" pitchFamily="2" charset="0"/>
              </a:rPr>
              <a:t>  INFLUENCIADORES DIGITAIS</a:t>
            </a:r>
          </a:p>
        </p:txBody>
      </p:sp>
    </p:spTree>
    <p:extLst>
      <p:ext uri="{BB962C8B-B14F-4D97-AF65-F5344CB8AC3E}">
        <p14:creationId xmlns:p14="http://schemas.microsoft.com/office/powerpoint/2010/main" val="9456546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EC4C5F9-9642-314D-82C5-11CE58C0F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7" y="181133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700" dirty="0">
                <a:latin typeface="Helvetica" pitchFamily="2" charset="0"/>
              </a:rPr>
              <a:t>-Chamados de criadores pelo </a:t>
            </a:r>
            <a:r>
              <a:rPr lang="pt-BR" sz="1700" dirty="0" err="1">
                <a:latin typeface="Helvetica" pitchFamily="2" charset="0"/>
              </a:rPr>
              <a:t>YouTube</a:t>
            </a:r>
            <a:r>
              <a:rPr lang="pt-BR" sz="1700" dirty="0">
                <a:latin typeface="Helvetica" pitchFamily="2" charset="0"/>
              </a:rPr>
              <a:t> e de influenciadores digitais pelo mercado (que inclui também </a:t>
            </a:r>
            <a:r>
              <a:rPr lang="pt-BR" sz="1700" dirty="0" err="1">
                <a:latin typeface="Helvetica" pitchFamily="2" charset="0"/>
              </a:rPr>
              <a:t>instagramers</a:t>
            </a:r>
            <a:r>
              <a:rPr lang="pt-BR" sz="1700" dirty="0">
                <a:latin typeface="Helvetica" pitchFamily="2" charset="0"/>
              </a:rPr>
              <a:t>, </a:t>
            </a:r>
            <a:r>
              <a:rPr lang="pt-BR" sz="1700" dirty="0" err="1">
                <a:latin typeface="Helvetica" pitchFamily="2" charset="0"/>
              </a:rPr>
              <a:t>facebookers</a:t>
            </a:r>
            <a:r>
              <a:rPr lang="pt-BR" sz="1700" dirty="0">
                <a:latin typeface="Helvetica" pitchFamily="2" charset="0"/>
              </a:rPr>
              <a:t> e afins), os produtores de conteúdo digital cresceram em número e fama; muitos ganharam status de celebridade;</a:t>
            </a:r>
          </a:p>
          <a:p>
            <a:pPr marL="0" indent="0">
              <a:buNone/>
            </a:pPr>
            <a:endParaRPr lang="pt-BR" sz="1700" dirty="0">
              <a:latin typeface="Helvetica" pitchFamily="2" charset="0"/>
            </a:endParaRPr>
          </a:p>
          <a:p>
            <a:pPr marL="0" indent="0">
              <a:buNone/>
            </a:pPr>
            <a:r>
              <a:rPr lang="pt-BR" sz="1700" dirty="0">
                <a:latin typeface="Helvetica" pitchFamily="2" charset="0"/>
              </a:rPr>
              <a:t>-O fenômeno ganhou força por aqui há três anos, e sua curva continua ascendente. Segundo a Rede </a:t>
            </a:r>
            <a:r>
              <a:rPr lang="pt-BR" sz="1700" dirty="0" err="1">
                <a:latin typeface="Helvetica" pitchFamily="2" charset="0"/>
              </a:rPr>
              <a:t>Snack</a:t>
            </a:r>
            <a:r>
              <a:rPr lang="pt-BR" sz="1700" dirty="0">
                <a:latin typeface="Helvetica" pitchFamily="2" charset="0"/>
              </a:rPr>
              <a:t>, rede </a:t>
            </a:r>
            <a:r>
              <a:rPr lang="pt-BR" sz="1700" dirty="0" err="1">
                <a:latin typeface="Helvetica" pitchFamily="2" charset="0"/>
              </a:rPr>
              <a:t>multiplataforma</a:t>
            </a:r>
            <a:r>
              <a:rPr lang="pt-BR" sz="1700" dirty="0">
                <a:latin typeface="Helvetica" pitchFamily="2" charset="0"/>
              </a:rPr>
              <a:t> de canais reconhecida e homologada pelo </a:t>
            </a:r>
            <a:r>
              <a:rPr lang="pt-BR" sz="1700" dirty="0" err="1">
                <a:latin typeface="Helvetica" pitchFamily="2" charset="0"/>
              </a:rPr>
              <a:t>YouTube</a:t>
            </a:r>
            <a:r>
              <a:rPr lang="pt-BR" sz="1700" dirty="0">
                <a:latin typeface="Helvetica" pitchFamily="2" charset="0"/>
              </a:rPr>
              <a:t>, há cerca de 310 mil canais de vídeo on-line no país;</a:t>
            </a:r>
          </a:p>
          <a:p>
            <a:pPr marL="0" indent="0">
              <a:buNone/>
            </a:pPr>
            <a:endParaRPr lang="pt-BR" sz="1700" dirty="0">
              <a:latin typeface="Helvetica" pitchFamily="2" charset="0"/>
            </a:endParaRPr>
          </a:p>
          <a:p>
            <a:pPr marL="0" indent="0">
              <a:buNone/>
            </a:pPr>
            <a:r>
              <a:rPr lang="pt-BR" sz="1700" dirty="0">
                <a:latin typeface="Helvetica" pitchFamily="2" charset="0"/>
              </a:rPr>
              <a:t>-Na lista dos 100 canais mais influentes do mundo, 24 são brasileiros, segundo o ranking de outubro (último dado disponível) da </a:t>
            </a:r>
            <a:r>
              <a:rPr lang="pt-BR" sz="1700" dirty="0" err="1">
                <a:latin typeface="Helvetica" pitchFamily="2" charset="0"/>
              </a:rPr>
              <a:t>Snack</a:t>
            </a:r>
            <a:r>
              <a:rPr lang="pt-BR" sz="1700" dirty="0">
                <a:latin typeface="Helvetica" pitchFamily="2" charset="0"/>
              </a:rPr>
              <a:t> </a:t>
            </a:r>
            <a:r>
              <a:rPr lang="pt-BR" sz="1700" dirty="0" err="1">
                <a:latin typeface="Helvetica" pitchFamily="2" charset="0"/>
              </a:rPr>
              <a:t>Intelligence</a:t>
            </a:r>
            <a:r>
              <a:rPr lang="pt-BR" sz="1700" dirty="0">
                <a:latin typeface="Helvetica" pitchFamily="2" charset="0"/>
              </a:rPr>
              <a:t>/Tubular </a:t>
            </a:r>
            <a:r>
              <a:rPr lang="pt-BR" sz="1700" dirty="0" err="1">
                <a:latin typeface="Helvetica" pitchFamily="2" charset="0"/>
              </a:rPr>
              <a:t>Labs</a:t>
            </a:r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8BEB5C8-7372-4C4B-8A05-5CB8E573A7E0}"/>
              </a:ext>
            </a:extLst>
          </p:cNvPr>
          <p:cNvSpPr/>
          <p:nvPr/>
        </p:nvSpPr>
        <p:spPr>
          <a:xfrm>
            <a:off x="395287" y="5103674"/>
            <a:ext cx="111594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WarnockPro"/>
              </a:rPr>
              <a:t>-Influenciadores </a:t>
            </a:r>
            <a:r>
              <a:rPr lang="pt-BR" dirty="0" err="1">
                <a:latin typeface="WarnockPro"/>
              </a:rPr>
              <a:t>têm</a:t>
            </a:r>
            <a:r>
              <a:rPr lang="pt-BR" dirty="0">
                <a:latin typeface="WarnockPro"/>
              </a:rPr>
              <a:t> algum poder no processo de </a:t>
            </a:r>
            <a:r>
              <a:rPr lang="pt-BR" dirty="0" err="1">
                <a:latin typeface="WarnockPro"/>
              </a:rPr>
              <a:t>decisão</a:t>
            </a:r>
            <a:r>
              <a:rPr lang="pt-BR" dirty="0">
                <a:latin typeface="WarnockPro"/>
              </a:rPr>
              <a:t> de compra, estilo de vida, gostos e influencia as </a:t>
            </a:r>
            <a:r>
              <a:rPr lang="pt-BR" dirty="0" err="1">
                <a:latin typeface="WarnockPro"/>
              </a:rPr>
              <a:t>discussões</a:t>
            </a:r>
            <a:r>
              <a:rPr lang="pt-BR" dirty="0">
                <a:latin typeface="WarnockPro"/>
              </a:rPr>
              <a:t> em </a:t>
            </a:r>
            <a:r>
              <a:rPr lang="pt-BR" dirty="0" err="1">
                <a:latin typeface="WarnockPro"/>
              </a:rPr>
              <a:t>circulação</a:t>
            </a:r>
            <a:r>
              <a:rPr lang="pt-BR" dirty="0">
                <a:latin typeface="WarnockPro"/>
              </a:rPr>
              <a:t>; </a:t>
            </a:r>
          </a:p>
          <a:p>
            <a:endParaRPr lang="pt-BR" dirty="0">
              <a:latin typeface="WarnockPro"/>
            </a:endParaRPr>
          </a:p>
          <a:p>
            <a:endParaRPr lang="pt-BR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31B3748A-D337-914F-83D1-225857C76DA7}"/>
              </a:ext>
            </a:extLst>
          </p:cNvPr>
          <p:cNvSpPr txBox="1">
            <a:spLocks/>
          </p:cNvSpPr>
          <p:nvPr/>
        </p:nvSpPr>
        <p:spPr>
          <a:xfrm>
            <a:off x="2443330" y="433635"/>
            <a:ext cx="7063318" cy="820094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>
                <a:solidFill>
                  <a:schemeClr val="bg1"/>
                </a:solidFill>
                <a:latin typeface="Helvetica" pitchFamily="2" charset="0"/>
              </a:rPr>
              <a:t>  INFLUENCIADORES DIGITAIS</a:t>
            </a:r>
          </a:p>
        </p:txBody>
      </p:sp>
    </p:spTree>
    <p:extLst>
      <p:ext uri="{BB962C8B-B14F-4D97-AF65-F5344CB8AC3E}">
        <p14:creationId xmlns:p14="http://schemas.microsoft.com/office/powerpoint/2010/main" val="1385282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177D161-FBB6-FA40-B375-BCC2CBB11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811336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600" dirty="0">
                <a:latin typeface="Helvetica" pitchFamily="2" charset="0"/>
              </a:rPr>
              <a:t>-O país ocupa também o segundo e o terceiro lugares na lista, com </a:t>
            </a:r>
            <a:r>
              <a:rPr lang="pt-BR" sz="1600" dirty="0" err="1">
                <a:latin typeface="Helvetica" pitchFamily="2" charset="0"/>
              </a:rPr>
              <a:t>Whindersson</a:t>
            </a:r>
            <a:r>
              <a:rPr lang="pt-BR" sz="1600" dirty="0">
                <a:latin typeface="Helvetica" pitchFamily="2" charset="0"/>
              </a:rPr>
              <a:t> Nunes e Felipe Neto. No topo das duas listas;</a:t>
            </a:r>
          </a:p>
          <a:p>
            <a:pPr marL="0" indent="0">
              <a:buNone/>
            </a:pPr>
            <a:endParaRPr lang="pt-BR" sz="1600" dirty="0">
              <a:latin typeface="Helvetica" pitchFamily="2" charset="0"/>
            </a:endParaRPr>
          </a:p>
          <a:p>
            <a:pPr marL="0" indent="0">
              <a:buNone/>
            </a:pPr>
            <a:r>
              <a:rPr lang="pt-BR" sz="1600" dirty="0">
                <a:latin typeface="Helvetica" pitchFamily="2" charset="0"/>
              </a:rPr>
              <a:t>-</a:t>
            </a:r>
            <a:r>
              <a:rPr lang="pt-BR" sz="1600" dirty="0" err="1">
                <a:latin typeface="Helvetica" pitchFamily="2" charset="0"/>
              </a:rPr>
              <a:t>Whindersson</a:t>
            </a:r>
            <a:r>
              <a:rPr lang="pt-BR" sz="1600" dirty="0">
                <a:latin typeface="Helvetica" pitchFamily="2" charset="0"/>
              </a:rPr>
              <a:t>, piauiense de 21 anos, ultrapassou neste ano o Porta dos Fundos em número de seguidores; seu canal tem mais de 14,7 milhões de inscritos e mais de 1 bilhão de visualizações.</a:t>
            </a:r>
          </a:p>
          <a:p>
            <a:pPr marL="0" indent="0">
              <a:buNone/>
            </a:pPr>
            <a:endParaRPr lang="pt-BR" sz="1600" dirty="0">
              <a:latin typeface="Helvetica" pitchFamily="2" charset="0"/>
            </a:endParaRPr>
          </a:p>
          <a:p>
            <a:pPr marL="0" indent="0">
              <a:buNone/>
            </a:pPr>
            <a:r>
              <a:rPr lang="pt-BR" sz="1600" dirty="0">
                <a:latin typeface="Helvetica" pitchFamily="2" charset="0"/>
              </a:rPr>
              <a:t>-Os canais de humor são populares, mas outros tipos de conteúdo que não costumam ocupar a programação da TV também ganharam espaço. O Manual do Mundo, sobre ciência, experimentos e curiosidades, tem mais de 7 milhões de inscritos e 1,2 bilhão de visualizações. O canal de game </a:t>
            </a:r>
            <a:r>
              <a:rPr lang="pt-BR" sz="1600" dirty="0" err="1">
                <a:latin typeface="Helvetica" pitchFamily="2" charset="0"/>
              </a:rPr>
              <a:t>RezendeEvil</a:t>
            </a:r>
            <a:r>
              <a:rPr lang="pt-BR" sz="1600" dirty="0">
                <a:latin typeface="Helvetica" pitchFamily="2" charset="0"/>
              </a:rPr>
              <a:t>, voltado principalmente ao jogo </a:t>
            </a:r>
            <a:r>
              <a:rPr lang="pt-BR" sz="1600" dirty="0" err="1">
                <a:latin typeface="Helvetica" pitchFamily="2" charset="0"/>
              </a:rPr>
              <a:t>Minecraft</a:t>
            </a:r>
            <a:r>
              <a:rPr lang="pt-BR" sz="1600" dirty="0">
                <a:latin typeface="Helvetica" pitchFamily="2" charset="0"/>
              </a:rPr>
              <a:t>, tem mais de 9 milhões de seguidores e superou os 3 bilhões de visualizações;</a:t>
            </a:r>
            <a:br>
              <a:rPr lang="pt-BR" sz="1600" dirty="0">
                <a:latin typeface="Helvetica" pitchFamily="2" charset="0"/>
              </a:rPr>
            </a:br>
            <a:endParaRPr lang="pt-BR" sz="1600" dirty="0">
              <a:latin typeface="Helvetica" pitchFamily="2" charset="0"/>
            </a:endParaRPr>
          </a:p>
          <a:p>
            <a:pPr marL="0" indent="0">
              <a:buNone/>
            </a:pPr>
            <a:r>
              <a:rPr lang="pt-BR" sz="1600" dirty="0">
                <a:latin typeface="Helvetica" pitchFamily="2" charset="0"/>
              </a:rPr>
              <a:t>-Ditam, tendências, comportamentos e uma série de ações.  </a:t>
            </a:r>
            <a:br>
              <a:rPr lang="pt-BR" sz="1600" dirty="0">
                <a:latin typeface="Helvetica" pitchFamily="2" charset="0"/>
              </a:rPr>
            </a:br>
            <a:r>
              <a:rPr lang="pt-BR" sz="1600" dirty="0">
                <a:latin typeface="Helvetica" pitchFamily="2" charset="0"/>
              </a:rPr>
              <a:t>O que falam e fazem diante das lentes dos smartphones, vira realidade acompanhada e imitada por milhares de pessoas.  </a:t>
            </a:r>
          </a:p>
          <a:p>
            <a:endParaRPr lang="pt-BR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312738F-977F-AC4D-AF04-7379211E597C}"/>
              </a:ext>
            </a:extLst>
          </p:cNvPr>
          <p:cNvSpPr/>
          <p:nvPr/>
        </p:nvSpPr>
        <p:spPr>
          <a:xfrm>
            <a:off x="381000" y="5870286"/>
            <a:ext cx="103060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latin typeface="Helvetica" pitchFamily="2" charset="0"/>
              </a:rPr>
              <a:t>-92% dos profissionais de marketing consideram o marketing de influência eficaz de acordo com o relatório de uma pesquisa publicado pela </a:t>
            </a:r>
            <a:r>
              <a:rPr lang="pt-BR" sz="1600" dirty="0">
                <a:latin typeface="Helvetica" pitchFamily="2" charset="0"/>
                <a:hlinkClick r:id="rId2"/>
              </a:rPr>
              <a:t>Linqia</a:t>
            </a:r>
            <a:r>
              <a:rPr lang="pt-BR" sz="1600" dirty="0">
                <a:latin typeface="Helvetica" pitchFamily="2" charset="0"/>
              </a:rPr>
              <a:t>;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7EF18902-3134-B047-86CA-4760ECF6F2BF}"/>
              </a:ext>
            </a:extLst>
          </p:cNvPr>
          <p:cNvSpPr txBox="1">
            <a:spLocks/>
          </p:cNvSpPr>
          <p:nvPr/>
        </p:nvSpPr>
        <p:spPr>
          <a:xfrm>
            <a:off x="2443330" y="433635"/>
            <a:ext cx="7063318" cy="820094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>
                <a:solidFill>
                  <a:schemeClr val="bg1"/>
                </a:solidFill>
                <a:latin typeface="Helvetica" pitchFamily="2" charset="0"/>
              </a:rPr>
              <a:t>  INFLUENCIADORES DIGITAIS</a:t>
            </a:r>
          </a:p>
        </p:txBody>
      </p:sp>
    </p:spTree>
    <p:extLst>
      <p:ext uri="{BB962C8B-B14F-4D97-AF65-F5344CB8AC3E}">
        <p14:creationId xmlns:p14="http://schemas.microsoft.com/office/powerpoint/2010/main" val="4040623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28A469F-FB3E-4C40-8549-73DA81AF9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5" y="1854201"/>
            <a:ext cx="10515600" cy="4351338"/>
          </a:xfrm>
        </p:spPr>
        <p:txBody>
          <a:bodyPr/>
          <a:lstStyle/>
          <a:p>
            <a:pPr marL="0" indent="0" fontAlgn="base">
              <a:buNone/>
            </a:pPr>
            <a:r>
              <a:rPr lang="pt-BR" sz="1600" b="1" dirty="0">
                <a:latin typeface="Helvetica" pitchFamily="2" charset="0"/>
              </a:rPr>
              <a:t>-Onipresença:</a:t>
            </a:r>
            <a:br>
              <a:rPr lang="pt-BR" sz="1600" dirty="0">
                <a:latin typeface="Helvetica" pitchFamily="2" charset="0"/>
              </a:rPr>
            </a:br>
            <a:r>
              <a:rPr lang="pt-BR" sz="1600" dirty="0">
                <a:latin typeface="Helvetica" pitchFamily="2" charset="0"/>
              </a:rPr>
              <a:t>Ainda que se dediquem mais a uma determinada rede social, os criadores costumam estar presentes em todas;</a:t>
            </a:r>
          </a:p>
          <a:p>
            <a:pPr marL="0" indent="0" fontAlgn="base">
              <a:buNone/>
            </a:pPr>
            <a:endParaRPr lang="pt-BR" sz="1600" dirty="0">
              <a:latin typeface="Helvetica" pitchFamily="2" charset="0"/>
            </a:endParaRPr>
          </a:p>
          <a:p>
            <a:pPr marL="0" indent="0">
              <a:buNone/>
            </a:pPr>
            <a:r>
              <a:rPr lang="pt-BR" sz="1600" b="1" dirty="0">
                <a:latin typeface="Helvetica" pitchFamily="2" charset="0"/>
              </a:rPr>
              <a:t>-Faturamento:</a:t>
            </a:r>
            <a:br>
              <a:rPr lang="pt-BR" sz="1600" dirty="0">
                <a:latin typeface="Helvetica" pitchFamily="2" charset="0"/>
              </a:rPr>
            </a:br>
            <a:r>
              <a:rPr lang="pt-BR" sz="1600" dirty="0">
                <a:latin typeface="Helvetica" pitchFamily="2" charset="0"/>
              </a:rPr>
              <a:t>O ganho com publicidade é mais relevante quando o criador negocia diretamente algum tipo de ação, seja em eventos seja embutida em seu vídeo (merchandising, por exemplo). </a:t>
            </a:r>
            <a:br>
              <a:rPr lang="pt-BR" sz="1600" dirty="0">
                <a:latin typeface="Helvetica" pitchFamily="2" charset="0"/>
              </a:rPr>
            </a:br>
            <a:r>
              <a:rPr lang="pt-BR" sz="1600" dirty="0">
                <a:latin typeface="Helvetica" pitchFamily="2" charset="0"/>
              </a:rPr>
              <a:t>Já as propagandas exibidas antes dos vídeos são captadas pelo Google, e o criador recebe centavos de dólar por exibição;</a:t>
            </a:r>
            <a:br>
              <a:rPr lang="pt-BR" sz="1600" dirty="0">
                <a:latin typeface="Helvetica" pitchFamily="2" charset="0"/>
              </a:rPr>
            </a:br>
            <a:br>
              <a:rPr lang="pt-BR" sz="1600" dirty="0">
                <a:latin typeface="Helvetica" pitchFamily="2" charset="0"/>
              </a:rPr>
            </a:br>
            <a:br>
              <a:rPr lang="pt-BR" sz="1600" dirty="0">
                <a:latin typeface="Helvetica" pitchFamily="2" charset="0"/>
              </a:rPr>
            </a:br>
            <a:r>
              <a:rPr lang="pt-BR" sz="1600" b="1" dirty="0">
                <a:latin typeface="Helvetica" pitchFamily="2" charset="0"/>
              </a:rPr>
              <a:t>-Portfólio de produtos e serviços:</a:t>
            </a:r>
            <a:br>
              <a:rPr lang="pt-BR" sz="1600" dirty="0">
                <a:latin typeface="Helvetica" pitchFamily="2" charset="0"/>
              </a:rPr>
            </a:br>
            <a:r>
              <a:rPr lang="pt-BR" sz="1600" dirty="0">
                <a:latin typeface="Helvetica" pitchFamily="2" charset="0"/>
              </a:rPr>
              <a:t>Produzem e encenam peças de teatro e shows de stand-</a:t>
            </a:r>
            <a:r>
              <a:rPr lang="pt-BR" sz="1600" dirty="0" err="1">
                <a:latin typeface="Helvetica" pitchFamily="2" charset="0"/>
              </a:rPr>
              <a:t>up</a:t>
            </a:r>
            <a:r>
              <a:rPr lang="pt-BR" sz="1600" dirty="0">
                <a:latin typeface="Helvetica" pitchFamily="2" charset="0"/>
              </a:rPr>
              <a:t>, fazem filmes, lançam livros e licenciam produtos como caderno, camiseta, capa de celular e até dois álbuns de figurinhas;</a:t>
            </a: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05369B9F-3D95-4844-9DCB-B2298A009C35}"/>
              </a:ext>
            </a:extLst>
          </p:cNvPr>
          <p:cNvSpPr txBox="1">
            <a:spLocks/>
          </p:cNvSpPr>
          <p:nvPr/>
        </p:nvSpPr>
        <p:spPr>
          <a:xfrm>
            <a:off x="1822408" y="450931"/>
            <a:ext cx="8547183" cy="88908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>
                <a:solidFill>
                  <a:schemeClr val="bg1"/>
                </a:solidFill>
                <a:latin typeface="Helvetica" pitchFamily="2" charset="0"/>
              </a:rPr>
              <a:t>  </a:t>
            </a:r>
            <a:r>
              <a:rPr lang="pt-BR" sz="3900" dirty="0">
                <a:solidFill>
                  <a:schemeClr val="bg1"/>
                </a:solidFill>
                <a:latin typeface="Helvetica" pitchFamily="2" charset="0"/>
              </a:rPr>
              <a:t>PARA ALÉM DA TELA DO YOUTUBE</a:t>
            </a:r>
          </a:p>
        </p:txBody>
      </p:sp>
    </p:spTree>
    <p:extLst>
      <p:ext uri="{BB962C8B-B14F-4D97-AF65-F5344CB8AC3E}">
        <p14:creationId xmlns:p14="http://schemas.microsoft.com/office/powerpoint/2010/main" val="20584733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514A1493-E42D-5A4B-9169-CFD4081C7628}"/>
              </a:ext>
            </a:extLst>
          </p:cNvPr>
          <p:cNvSpPr/>
          <p:nvPr/>
        </p:nvSpPr>
        <p:spPr>
          <a:xfrm>
            <a:off x="576263" y="1410759"/>
            <a:ext cx="104108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-Entre os profissionais de marketing (94%) é quase unanimidade a eficiência dos influenciadores. </a:t>
            </a:r>
            <a:br>
              <a:rPr lang="pt-BR" dirty="0"/>
            </a:br>
            <a:r>
              <a:rPr lang="pt-BR" dirty="0"/>
              <a:t>Outros 71% dizem que possuir um “embaixador” é a melhor estratégia nas redes sociais;</a:t>
            </a:r>
          </a:p>
          <a:p>
            <a:endParaRPr lang="pt-BR" dirty="0"/>
          </a:p>
          <a:p>
            <a:r>
              <a:rPr lang="pt-BR" dirty="0"/>
              <a:t>“Em algumas campanhas, a pessoa fica intimamente relacionada com a marca. As empresas não querem se associar a discursos políticos fortes, por exemplo. Aí está a importância da verificação de histórico”, destaca Lopes;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D313BFE3-3E72-D34A-947E-A2C64DD2A025}"/>
              </a:ext>
            </a:extLst>
          </p:cNvPr>
          <p:cNvSpPr txBox="1">
            <a:spLocks/>
          </p:cNvSpPr>
          <p:nvPr/>
        </p:nvSpPr>
        <p:spPr>
          <a:xfrm>
            <a:off x="2052638" y="382498"/>
            <a:ext cx="8086724" cy="88908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900" dirty="0">
                <a:solidFill>
                  <a:schemeClr val="bg1"/>
                </a:solidFill>
                <a:latin typeface="Helvetica" pitchFamily="2" charset="0"/>
              </a:rPr>
              <a:t>YOUTUBERS E AS MARCAS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86FC5542-9B39-4D47-8B51-69E5A22EE6B8}"/>
              </a:ext>
            </a:extLst>
          </p:cNvPr>
          <p:cNvSpPr/>
          <p:nvPr/>
        </p:nvSpPr>
        <p:spPr>
          <a:xfrm>
            <a:off x="561975" y="6475502"/>
            <a:ext cx="10682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hlinkClick r:id="rId2"/>
              </a:rPr>
              <a:t>Matéria da Veja:https://veja.abril.com.br/economia/empresas-checam-passado-digital-de-influenciadores/</a:t>
            </a:r>
            <a:endParaRPr lang="pt-BR" dirty="0"/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DF69982D-97FB-FA4A-88F8-99AA2807FD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975" y="327183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600" dirty="0">
                <a:latin typeface="Helvetica" pitchFamily="2" charset="0"/>
              </a:rPr>
              <a:t>-Tecnologia que permite varredura no histórico digital de formadores de opinião é usada para evitar parcerias que podem arranhar reputação da marca;</a:t>
            </a:r>
          </a:p>
          <a:p>
            <a:pPr marL="0" indent="0">
              <a:buNone/>
            </a:pPr>
            <a:endParaRPr lang="pt-BR" sz="1600" dirty="0">
              <a:latin typeface="Helvetica" pitchFamily="2" charset="0"/>
            </a:endParaRPr>
          </a:p>
          <a:p>
            <a:pPr marL="0" indent="0">
              <a:buNone/>
            </a:pPr>
            <a:endParaRPr lang="pt-BR" sz="1600" dirty="0">
              <a:latin typeface="Helvetica" pitchFamily="2" charset="0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AB67D949-D105-314D-BEB3-D01B21A1DC15}"/>
              </a:ext>
            </a:extLst>
          </p:cNvPr>
          <p:cNvSpPr/>
          <p:nvPr/>
        </p:nvSpPr>
        <p:spPr>
          <a:xfrm>
            <a:off x="561975" y="3717373"/>
            <a:ext cx="1133951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1600" dirty="0">
              <a:latin typeface="Helvetica" pitchFamily="2" charset="0"/>
            </a:endParaRPr>
          </a:p>
          <a:p>
            <a:r>
              <a:rPr lang="pt-BR" sz="1600" dirty="0">
                <a:latin typeface="Helvetica" pitchFamily="2" charset="0"/>
              </a:rPr>
              <a:t>-Episódios onde a imagem de influenciadores digitais foram arranhadas acenderam o sinal amarelo para as empresas patrocinadoras, que passaram a ficar mais cautelosas. </a:t>
            </a:r>
            <a:br>
              <a:rPr lang="pt-BR" sz="1600" dirty="0">
                <a:latin typeface="Helvetica" pitchFamily="2" charset="0"/>
              </a:rPr>
            </a:br>
            <a:r>
              <a:rPr lang="pt-BR" sz="1600" dirty="0">
                <a:latin typeface="Helvetica" pitchFamily="2" charset="0"/>
              </a:rPr>
              <a:t>“O influenciador é uma pessoa normal, que não se preparou para ser uma celebridade. É um perfil de risco”, disse o diretor da </a:t>
            </a:r>
            <a:r>
              <a:rPr lang="pt-BR" sz="1600" dirty="0" err="1">
                <a:latin typeface="Helvetica" pitchFamily="2" charset="0"/>
              </a:rPr>
              <a:t>Kroll</a:t>
            </a:r>
            <a:r>
              <a:rPr lang="pt-BR" sz="1600" dirty="0">
                <a:latin typeface="Helvetica" pitchFamily="2" charset="0"/>
              </a:rPr>
              <a:t>. </a:t>
            </a:r>
          </a:p>
          <a:p>
            <a:endParaRPr lang="pt-BR" sz="1600" dirty="0">
              <a:latin typeface="Helvetica" pitchFamily="2" charset="0"/>
            </a:endParaRPr>
          </a:p>
          <a:p>
            <a:r>
              <a:rPr lang="pt-BR" sz="1600" dirty="0">
                <a:latin typeface="Helvetica" pitchFamily="2" charset="0"/>
              </a:rPr>
              <a:t>Esse mesmo recurso também é frequentemente utilizado no meio corporativo para a contratação de altos executivos. </a:t>
            </a:r>
          </a:p>
          <a:p>
            <a:endParaRPr lang="pt-BR" sz="1600" dirty="0">
              <a:latin typeface="Helvetica" pitchFamily="2" charset="0"/>
            </a:endParaRPr>
          </a:p>
          <a:p>
            <a:r>
              <a:rPr lang="pt-BR" sz="1600" dirty="0">
                <a:latin typeface="Helvetica" pitchFamily="2" charset="0"/>
              </a:rPr>
              <a:t>Apesar do risco, há vantagem na contratação de influenciadores digitais: o retorno é 11 vezes maior se comparado com ações de marketing em mídias tradicionais. “As marcas não precisam mais contratar celebridades, necessariamente. É só escolher uma pessoa com influência”, diz Lopes.</a:t>
            </a:r>
          </a:p>
          <a:p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2055700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DF07D194-DB11-8840-9C9C-BBAA5F1F086D}"/>
              </a:ext>
            </a:extLst>
          </p:cNvPr>
          <p:cNvSpPr/>
          <p:nvPr/>
        </p:nvSpPr>
        <p:spPr>
          <a:xfrm>
            <a:off x="952500" y="3035127"/>
            <a:ext cx="10287000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91D104A-6165-3B4E-837C-33F0CC234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3534" y="399105"/>
            <a:ext cx="5719764" cy="820094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pt-BR" sz="3600" dirty="0">
                <a:solidFill>
                  <a:schemeClr val="bg1"/>
                </a:solidFill>
                <a:latin typeface="Helvetica" pitchFamily="2" charset="0"/>
              </a:rPr>
              <a:t>O</a:t>
            </a:r>
            <a:r>
              <a:rPr lang="pt-BR" sz="3600" dirty="0">
                <a:latin typeface="Helvetica" pitchFamily="2" charset="0"/>
              </a:rPr>
              <a:t> </a:t>
            </a:r>
            <a:r>
              <a:rPr lang="pt-BR" sz="3600" dirty="0">
                <a:solidFill>
                  <a:schemeClr val="bg1"/>
                </a:solidFill>
                <a:latin typeface="Helvetica" pitchFamily="2" charset="0"/>
              </a:rPr>
              <a:t>INÍCIO DA INTERNET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F82C163-73EA-B041-8321-17B36A87116F}"/>
              </a:ext>
            </a:extLst>
          </p:cNvPr>
          <p:cNvSpPr txBox="1"/>
          <p:nvPr/>
        </p:nvSpPr>
        <p:spPr>
          <a:xfrm>
            <a:off x="952500" y="1623832"/>
            <a:ext cx="10287000" cy="40011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  <a:latin typeface="Helvetica" pitchFamily="2" charset="0"/>
              </a:rPr>
              <a:t>1945-1991 – GUERRA FRIA – EUA </a:t>
            </a:r>
            <a:r>
              <a:rPr lang="pt-BR" sz="2000" dirty="0" err="1">
                <a:solidFill>
                  <a:schemeClr val="bg1"/>
                </a:solidFill>
                <a:latin typeface="Helvetica" pitchFamily="2" charset="0"/>
              </a:rPr>
              <a:t>X</a:t>
            </a:r>
            <a:r>
              <a:rPr lang="pt-BR" sz="2000" dirty="0">
                <a:solidFill>
                  <a:schemeClr val="bg1"/>
                </a:solidFill>
                <a:latin typeface="Helvetica" pitchFamily="2" charset="0"/>
              </a:rPr>
              <a:t>  URSS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0439CBD-3050-ED46-A4B3-2E743DADC12A}"/>
              </a:ext>
            </a:extLst>
          </p:cNvPr>
          <p:cNvSpPr txBox="1"/>
          <p:nvPr/>
        </p:nvSpPr>
        <p:spPr>
          <a:xfrm>
            <a:off x="2092123" y="3686169"/>
            <a:ext cx="21995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latin typeface="Helvetica" pitchFamily="2" charset="0"/>
              </a:rPr>
              <a:t>1962</a:t>
            </a:r>
          </a:p>
          <a:p>
            <a:pPr algn="ctr"/>
            <a:r>
              <a:rPr lang="pt-BR" sz="1600" dirty="0">
                <a:latin typeface="Helvetica" pitchFamily="2" charset="0"/>
              </a:rPr>
              <a:t>Criação da </a:t>
            </a:r>
          </a:p>
          <a:p>
            <a:pPr algn="ctr"/>
            <a:r>
              <a:rPr lang="pt-BR" sz="1600" dirty="0">
                <a:latin typeface="Helvetica" pitchFamily="2" charset="0"/>
              </a:rPr>
              <a:t>ARPANET</a:t>
            </a:r>
          </a:p>
          <a:p>
            <a:pPr algn="ctr"/>
            <a:r>
              <a:rPr lang="pt-BR" sz="1600" dirty="0">
                <a:latin typeface="Helvetica" pitchFamily="2" charset="0"/>
              </a:rPr>
              <a:t>pela DARPA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C2433DB-07AC-4047-9D23-618967123372}"/>
              </a:ext>
            </a:extLst>
          </p:cNvPr>
          <p:cNvSpPr/>
          <p:nvPr/>
        </p:nvSpPr>
        <p:spPr>
          <a:xfrm>
            <a:off x="5431249" y="2689140"/>
            <a:ext cx="704334" cy="73985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0E55C717-B255-F349-A313-6D8A1A7B327E}"/>
              </a:ext>
            </a:extLst>
          </p:cNvPr>
          <p:cNvSpPr txBox="1"/>
          <p:nvPr/>
        </p:nvSpPr>
        <p:spPr>
          <a:xfrm>
            <a:off x="4683664" y="3657597"/>
            <a:ext cx="21995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latin typeface="Helvetica" pitchFamily="2" charset="0"/>
              </a:rPr>
              <a:t>Década de </a:t>
            </a:r>
          </a:p>
          <a:p>
            <a:pPr algn="ctr"/>
            <a:r>
              <a:rPr lang="pt-BR" sz="1600" b="1" dirty="0">
                <a:latin typeface="Helvetica" pitchFamily="2" charset="0"/>
              </a:rPr>
              <a:t>70-80</a:t>
            </a:r>
          </a:p>
          <a:p>
            <a:pPr algn="ctr"/>
            <a:r>
              <a:rPr lang="pt-BR" sz="1600" dirty="0">
                <a:latin typeface="Helvetica" pitchFamily="2" charset="0"/>
              </a:rPr>
              <a:t>Surge o termo Internet</a:t>
            </a:r>
          </a:p>
          <a:p>
            <a:pPr algn="ctr"/>
            <a:r>
              <a:rPr lang="pt-BR" sz="1600" dirty="0">
                <a:latin typeface="Helvetica" pitchFamily="2" charset="0"/>
              </a:rPr>
              <a:t>1985 surge</a:t>
            </a:r>
          </a:p>
          <a:p>
            <a:pPr algn="ctr"/>
            <a:r>
              <a:rPr lang="pt-BR" sz="1600" dirty="0" err="1">
                <a:latin typeface="Helvetica" pitchFamily="2" charset="0"/>
              </a:rPr>
              <a:t>National</a:t>
            </a:r>
            <a:r>
              <a:rPr lang="pt-BR" sz="1600" dirty="0">
                <a:latin typeface="Helvetica" pitchFamily="2" charset="0"/>
              </a:rPr>
              <a:t> Science Foundation Network, um conjunto de redes universitárias interconectadas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B2C25A1-6136-1B40-A3C1-9D01C1B6356E}"/>
              </a:ext>
            </a:extLst>
          </p:cNvPr>
          <p:cNvSpPr/>
          <p:nvPr/>
        </p:nvSpPr>
        <p:spPr>
          <a:xfrm>
            <a:off x="8335374" y="2689140"/>
            <a:ext cx="704334" cy="73985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DB735D20-6454-FB4B-8A7D-BF4D32859C2A}"/>
              </a:ext>
            </a:extLst>
          </p:cNvPr>
          <p:cNvSpPr txBox="1"/>
          <p:nvPr/>
        </p:nvSpPr>
        <p:spPr>
          <a:xfrm>
            <a:off x="7501295" y="3657597"/>
            <a:ext cx="23724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latin typeface="Helvetica" pitchFamily="2" charset="0"/>
              </a:rPr>
              <a:t>Década de </a:t>
            </a:r>
          </a:p>
          <a:p>
            <a:pPr algn="ctr"/>
            <a:r>
              <a:rPr lang="pt-BR" sz="1600" b="1" dirty="0">
                <a:latin typeface="Helvetica" pitchFamily="2" charset="0"/>
              </a:rPr>
              <a:t>90</a:t>
            </a:r>
            <a:br>
              <a:rPr lang="pt-BR" sz="1600" dirty="0">
                <a:latin typeface="Helvetica" pitchFamily="2" charset="0"/>
              </a:rPr>
            </a:br>
            <a:r>
              <a:rPr lang="pt-BR" sz="1600" dirty="0">
                <a:latin typeface="Helvetica" pitchFamily="2" charset="0"/>
              </a:rPr>
              <a:t>World </a:t>
            </a:r>
            <a:r>
              <a:rPr lang="pt-BR" sz="1600" dirty="0" err="1">
                <a:latin typeface="Helvetica" pitchFamily="2" charset="0"/>
              </a:rPr>
              <a:t>Wide</a:t>
            </a:r>
            <a:r>
              <a:rPr lang="pt-BR" sz="1600" dirty="0">
                <a:latin typeface="Helvetica" pitchFamily="2" charset="0"/>
              </a:rPr>
              <a:t> Web</a:t>
            </a:r>
          </a:p>
          <a:p>
            <a:pPr algn="ctr"/>
            <a:r>
              <a:rPr lang="pt-BR" sz="1600" dirty="0">
                <a:latin typeface="Helvetica" pitchFamily="2" charset="0"/>
              </a:rPr>
              <a:t>Hipertextos</a:t>
            </a:r>
          </a:p>
          <a:p>
            <a:pPr algn="ctr"/>
            <a:r>
              <a:rPr lang="pt-BR" sz="1600" dirty="0">
                <a:latin typeface="Helvetica" pitchFamily="2" charset="0"/>
              </a:rPr>
              <a:t>Portais (AOL e Yahoo), (ICQ e o </a:t>
            </a:r>
            <a:r>
              <a:rPr lang="pt-BR" sz="1600" dirty="0" err="1">
                <a:latin typeface="Helvetica" pitchFamily="2" charset="0"/>
              </a:rPr>
              <a:t>mIRC</a:t>
            </a:r>
            <a:r>
              <a:rPr lang="pt-BR" sz="1600" dirty="0">
                <a:latin typeface="Helvetica" pitchFamily="2" charset="0"/>
              </a:rPr>
              <a:t>) </a:t>
            </a:r>
            <a:br>
              <a:rPr lang="pt-BR" sz="1600" dirty="0">
                <a:latin typeface="Helvetica" pitchFamily="2" charset="0"/>
              </a:rPr>
            </a:br>
            <a:r>
              <a:rPr lang="pt-BR" sz="1600" dirty="0">
                <a:latin typeface="Helvetica" pitchFamily="2" charset="0"/>
              </a:rPr>
              <a:t>E-mail gratuitos (Hotmail), e site de buscas </a:t>
            </a:r>
            <a:br>
              <a:rPr lang="pt-BR" sz="1600" dirty="0">
                <a:latin typeface="Helvetica" pitchFamily="2" charset="0"/>
              </a:rPr>
            </a:br>
            <a:r>
              <a:rPr lang="pt-BR" sz="1600" dirty="0">
                <a:latin typeface="Helvetica" pitchFamily="2" charset="0"/>
              </a:rPr>
              <a:t>(Google e Cadê)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1800B4A-A97C-9F44-A052-8FE815A2B042}"/>
              </a:ext>
            </a:extLst>
          </p:cNvPr>
          <p:cNvSpPr/>
          <p:nvPr/>
        </p:nvSpPr>
        <p:spPr>
          <a:xfrm>
            <a:off x="2839708" y="2689140"/>
            <a:ext cx="704334" cy="73985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21943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pessoa, texto, no interior, livro&#10;&#10;Descrição gerada automaticamente">
            <a:extLst>
              <a:ext uri="{FF2B5EF4-FFF2-40B4-BE49-F238E27FC236}">
                <a16:creationId xmlns:a16="http://schemas.microsoft.com/office/drawing/2014/main" id="{FFA2DB21-7FA3-924F-A127-06F2985DE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849" y="679114"/>
            <a:ext cx="2562476" cy="3674662"/>
          </a:xfrm>
          <a:prstGeom prst="rect">
            <a:avLst/>
          </a:prstGeom>
        </p:spPr>
      </p:pic>
      <p:pic>
        <p:nvPicPr>
          <p:cNvPr id="9" name="Imagem 8" descr="Uma imagem contendo texto, jornal, homem, placar&#10;&#10;Descrição gerada automaticamente">
            <a:extLst>
              <a:ext uri="{FF2B5EF4-FFF2-40B4-BE49-F238E27FC236}">
                <a16:creationId xmlns:a16="http://schemas.microsoft.com/office/drawing/2014/main" id="{6091297E-269E-4A4C-A92D-483392A71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171" y="290577"/>
            <a:ext cx="2562476" cy="3527425"/>
          </a:xfrm>
          <a:prstGeom prst="rect">
            <a:avLst/>
          </a:prstGeom>
        </p:spPr>
      </p:pic>
      <p:pic>
        <p:nvPicPr>
          <p:cNvPr id="11" name="Imagem 10" descr="Uma imagem contendo pessoa, homem, olhando, segurando&#10;&#10;Descrição gerada automaticamente">
            <a:extLst>
              <a:ext uri="{FF2B5EF4-FFF2-40B4-BE49-F238E27FC236}">
                <a16:creationId xmlns:a16="http://schemas.microsoft.com/office/drawing/2014/main" id="{8D353393-218D-3440-A50C-D0D3C66BC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6863" y="509975"/>
            <a:ext cx="3997902" cy="2456726"/>
          </a:xfrm>
          <a:prstGeom prst="rect">
            <a:avLst/>
          </a:prstGeom>
        </p:spPr>
      </p:pic>
      <p:pic>
        <p:nvPicPr>
          <p:cNvPr id="13" name="Imagem 12" descr="Uma imagem contendo homem, pessoa, em pé, foto&#10;&#10;Descrição gerada automaticamente">
            <a:extLst>
              <a:ext uri="{FF2B5EF4-FFF2-40B4-BE49-F238E27FC236}">
                <a16:creationId xmlns:a16="http://schemas.microsoft.com/office/drawing/2014/main" id="{55319D02-0796-4640-A9A9-4AE8A11E7E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3266" y="3433827"/>
            <a:ext cx="4746121" cy="2456726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DB0D14EC-19F1-2B48-88D3-4E5A05502D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76777"/>
            <a:ext cx="3892550" cy="2390646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56703E0B-8171-6748-9B6D-FE7E1EB546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2691" y="4570554"/>
            <a:ext cx="2551843" cy="213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1135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F6778485-9AC4-584B-B69B-A02460C7F571}"/>
              </a:ext>
            </a:extLst>
          </p:cNvPr>
          <p:cNvSpPr txBox="1">
            <a:spLocks/>
          </p:cNvSpPr>
          <p:nvPr/>
        </p:nvSpPr>
        <p:spPr>
          <a:xfrm>
            <a:off x="2120013" y="403170"/>
            <a:ext cx="7951974" cy="88908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900" dirty="0">
                <a:solidFill>
                  <a:schemeClr val="bg1"/>
                </a:solidFill>
                <a:latin typeface="Helvetica" pitchFamily="2" charset="0"/>
              </a:rPr>
              <a:t>    YOUTUBERS E AS MARCAS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FF007BA-73A3-C343-979B-D4AEED941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419" y="1564634"/>
            <a:ext cx="3572437" cy="210487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96A5457-C9E2-4E4C-9A15-2E8360A01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559" y="1458859"/>
            <a:ext cx="3962400" cy="240503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EC4CFB82-3024-AF4F-9471-0B408006E0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3028" y="1710050"/>
            <a:ext cx="3760437" cy="1859492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5134336F-6695-C34C-8C3D-293FE2AA8A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855" y="3456461"/>
            <a:ext cx="3962400" cy="2063750"/>
          </a:xfrm>
          <a:prstGeom prst="rect">
            <a:avLst/>
          </a:prstGeom>
        </p:spPr>
      </p:pic>
      <p:pic>
        <p:nvPicPr>
          <p:cNvPr id="16" name="Imagem 15" descr="Uma imagem contendo barco, água, andando de, homem&#10;&#10;Descrição gerada automaticamente">
            <a:extLst>
              <a:ext uri="{FF2B5EF4-FFF2-40B4-BE49-F238E27FC236}">
                <a16:creationId xmlns:a16="http://schemas.microsoft.com/office/drawing/2014/main" id="{8BEDFE13-4DD7-714A-BE4C-E5A780A632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3028" y="3537019"/>
            <a:ext cx="4801669" cy="253345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80A8C1A-BB93-8547-966D-92FC0E49B5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0554" y="2758473"/>
            <a:ext cx="3678810" cy="1859492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9A7C0EDE-B301-AE48-B17D-9E168D3297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3160" y="4836268"/>
            <a:ext cx="2947431" cy="184534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8F49158-63E7-6E48-B21C-5D83CE230D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98117" y="4317691"/>
            <a:ext cx="3761560" cy="240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8480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C8FE7AA-BAFF-FA45-B858-3536683A8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8540" y="720674"/>
            <a:ext cx="3527085" cy="512291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8E97518-3E36-314B-B06F-4E5D80E82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075" y="1329526"/>
            <a:ext cx="4941888" cy="362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1354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8B67AAB-9174-614F-965B-E162C0678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5" y="1839912"/>
            <a:ext cx="10515600" cy="4351338"/>
          </a:xfrm>
        </p:spPr>
        <p:txBody>
          <a:bodyPr>
            <a:normAutofit/>
          </a:bodyPr>
          <a:lstStyle/>
          <a:p>
            <a:endParaRPr lang="pt-BR" sz="1600" dirty="0">
              <a:latin typeface="Helvetica" pitchFamily="2" charset="0"/>
            </a:endParaRPr>
          </a:p>
          <a:p>
            <a:pPr marL="0" indent="0">
              <a:buNone/>
            </a:pPr>
            <a:r>
              <a:rPr lang="pt-BR" sz="1600" dirty="0">
                <a:latin typeface="Helvetica" pitchFamily="2" charset="0"/>
              </a:rPr>
              <a:t>-Ser autentico e verdadeiro – gente como a gente;</a:t>
            </a:r>
            <a:br>
              <a:rPr lang="pt-BR" sz="1600" dirty="0">
                <a:latin typeface="Helvetica" pitchFamily="2" charset="0"/>
              </a:rPr>
            </a:br>
            <a:br>
              <a:rPr lang="pt-BR" sz="1600" dirty="0">
                <a:latin typeface="Helvetica" pitchFamily="2" charset="0"/>
              </a:rPr>
            </a:br>
            <a:r>
              <a:rPr lang="pt-BR" sz="1600" dirty="0">
                <a:latin typeface="Helvetica" pitchFamily="2" charset="0"/>
              </a:rPr>
              <a:t>-Mostrar situações reais do cotidiano e de suas próprias vidas;</a:t>
            </a:r>
            <a:br>
              <a:rPr lang="pt-BR" sz="1600" dirty="0">
                <a:latin typeface="Helvetica" pitchFamily="2" charset="0"/>
              </a:rPr>
            </a:br>
            <a:br>
              <a:rPr lang="pt-BR" sz="1600" dirty="0">
                <a:latin typeface="Helvetica" pitchFamily="2" charset="0"/>
              </a:rPr>
            </a:br>
            <a:r>
              <a:rPr lang="pt-BR" sz="1600" dirty="0">
                <a:latin typeface="Helvetica" pitchFamily="2" charset="0"/>
              </a:rPr>
              <a:t>-Falar abertamente de sentimentos, frustrações, erros e acertos;</a:t>
            </a:r>
            <a:br>
              <a:rPr lang="pt-BR" sz="1600" dirty="0">
                <a:latin typeface="Helvetica" pitchFamily="2" charset="0"/>
              </a:rPr>
            </a:br>
            <a:br>
              <a:rPr lang="pt-BR" sz="1600" dirty="0">
                <a:latin typeface="Helvetica" pitchFamily="2" charset="0"/>
              </a:rPr>
            </a:br>
            <a:r>
              <a:rPr lang="pt-BR" sz="1600" dirty="0">
                <a:latin typeface="Helvetica" pitchFamily="2" charset="0"/>
              </a:rPr>
              <a:t>-Conhecem profundamente seu público;</a:t>
            </a:r>
            <a:br>
              <a:rPr lang="pt-BR" sz="1600" dirty="0">
                <a:latin typeface="Helvetica" pitchFamily="2" charset="0"/>
              </a:rPr>
            </a:br>
            <a:br>
              <a:rPr lang="pt-BR" sz="1600" dirty="0">
                <a:latin typeface="Helvetica" pitchFamily="2" charset="0"/>
              </a:rPr>
            </a:br>
            <a:r>
              <a:rPr lang="pt-BR" sz="1600" dirty="0">
                <a:latin typeface="Helvetica" pitchFamily="2" charset="0"/>
              </a:rPr>
              <a:t>-Conectam com seu público, gerando identificação e empatia;</a:t>
            </a:r>
            <a:br>
              <a:rPr lang="pt-BR" sz="1600" dirty="0">
                <a:latin typeface="Helvetica" pitchFamily="2" charset="0"/>
              </a:rPr>
            </a:br>
            <a:br>
              <a:rPr lang="pt-BR" sz="1600" dirty="0">
                <a:latin typeface="Helvetica" pitchFamily="2" charset="0"/>
              </a:rPr>
            </a:br>
            <a:r>
              <a:rPr lang="pt-BR" sz="1600" dirty="0">
                <a:latin typeface="Helvetica" pitchFamily="2" charset="0"/>
              </a:rPr>
              <a:t>-Narrativas horizontais repletas de humor, dicas e aconselhamentos;</a:t>
            </a:r>
            <a:br>
              <a:rPr lang="pt-BR" sz="1600" dirty="0">
                <a:latin typeface="Helvetica" pitchFamily="2" charset="0"/>
              </a:rPr>
            </a:br>
            <a:br>
              <a:rPr lang="pt-BR" sz="1600" dirty="0">
                <a:latin typeface="Helvetica" pitchFamily="2" charset="0"/>
              </a:rPr>
            </a:br>
            <a:r>
              <a:rPr lang="pt-BR" sz="1600" dirty="0">
                <a:latin typeface="Helvetica" pitchFamily="2" charset="0"/>
              </a:rPr>
              <a:t>-Variedade de temas e conteúdos;</a:t>
            </a:r>
            <a:br>
              <a:rPr lang="pt-BR" sz="1600" dirty="0">
                <a:latin typeface="Helvetica" pitchFamily="2" charset="0"/>
              </a:rPr>
            </a:br>
            <a:br>
              <a:rPr lang="pt-BR" sz="1600" dirty="0">
                <a:latin typeface="Helvetica" pitchFamily="2" charset="0"/>
              </a:rPr>
            </a:br>
            <a:r>
              <a:rPr lang="pt-BR" sz="1600" dirty="0">
                <a:latin typeface="Helvetica" pitchFamily="2" charset="0"/>
              </a:rPr>
              <a:t>-Alimenta o anseio de que qualquer um pode ser como eles;</a:t>
            </a:r>
          </a:p>
          <a:p>
            <a:pPr marL="0" indent="0">
              <a:buNone/>
            </a:pPr>
            <a:endParaRPr lang="pt-BR" sz="160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DBE63344-2764-0E4F-9287-931D197F9332}"/>
              </a:ext>
            </a:extLst>
          </p:cNvPr>
          <p:cNvSpPr txBox="1">
            <a:spLocks/>
          </p:cNvSpPr>
          <p:nvPr/>
        </p:nvSpPr>
        <p:spPr>
          <a:xfrm>
            <a:off x="2052638" y="511089"/>
            <a:ext cx="8086724" cy="88908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>
                <a:solidFill>
                  <a:schemeClr val="bg1"/>
                </a:solidFill>
                <a:latin typeface="Helvetica" pitchFamily="2" charset="0"/>
              </a:rPr>
              <a:t>  </a:t>
            </a:r>
            <a:r>
              <a:rPr lang="pt-BR" sz="3900" dirty="0">
                <a:solidFill>
                  <a:schemeClr val="bg1"/>
                </a:solidFill>
                <a:latin typeface="Helvetica" pitchFamily="2" charset="0"/>
              </a:rPr>
              <a:t>O QUE OS FAZEM TÃO ESPECIAIS?</a:t>
            </a:r>
          </a:p>
        </p:txBody>
      </p:sp>
    </p:spTree>
    <p:extLst>
      <p:ext uri="{BB962C8B-B14F-4D97-AF65-F5344CB8AC3E}">
        <p14:creationId xmlns:p14="http://schemas.microsoft.com/office/powerpoint/2010/main" val="18372467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09706A4-E18B-9046-AF18-C1E6E7B63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088" y="1607939"/>
            <a:ext cx="4447516" cy="253030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D819FAB-59AD-DA4E-8F57-E0A8ED1C7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900" y="1640108"/>
            <a:ext cx="4452070" cy="249813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2D7F8DB-2DA0-0A4E-B2B4-9D895D9D8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0604" y="4269592"/>
            <a:ext cx="4447515" cy="249813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9EF389D-28E4-E74D-B520-3C95C250C5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8079" y="4285328"/>
            <a:ext cx="4570087" cy="2572672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F9AA510F-4F5E-5A47-AB18-0273B538AD47}"/>
              </a:ext>
            </a:extLst>
          </p:cNvPr>
          <p:cNvSpPr txBox="1">
            <a:spLocks/>
          </p:cNvSpPr>
          <p:nvPr/>
        </p:nvSpPr>
        <p:spPr>
          <a:xfrm>
            <a:off x="1026319" y="411076"/>
            <a:ext cx="10139362" cy="88908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>
                <a:solidFill>
                  <a:schemeClr val="bg1"/>
                </a:solidFill>
                <a:latin typeface="Helvetica" pitchFamily="2" charset="0"/>
              </a:rPr>
              <a:t>  </a:t>
            </a:r>
            <a:r>
              <a:rPr lang="pt-BR" sz="3900" dirty="0">
                <a:solidFill>
                  <a:schemeClr val="bg1"/>
                </a:solidFill>
                <a:latin typeface="Helvetica" pitchFamily="2" charset="0"/>
              </a:rPr>
              <a:t>COLABS PARA ALCANÇAR OUTROS PÚBLICOS</a:t>
            </a:r>
          </a:p>
        </p:txBody>
      </p:sp>
    </p:spTree>
    <p:extLst>
      <p:ext uri="{BB962C8B-B14F-4D97-AF65-F5344CB8AC3E}">
        <p14:creationId xmlns:p14="http://schemas.microsoft.com/office/powerpoint/2010/main" val="14434112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E86DA614-DF6C-4145-8848-33C65631D6AD}"/>
              </a:ext>
            </a:extLst>
          </p:cNvPr>
          <p:cNvSpPr/>
          <p:nvPr/>
        </p:nvSpPr>
        <p:spPr>
          <a:xfrm>
            <a:off x="728664" y="2260987"/>
            <a:ext cx="110013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ts val="1560"/>
              </a:lnSpc>
              <a:spcAft>
                <a:spcPts val="0"/>
              </a:spcAft>
            </a:pPr>
            <a:r>
              <a:rPr lang="pt-BR" sz="1600" dirty="0"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pt-BR" sz="1600" i="1" dirty="0"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Como o </a:t>
            </a:r>
            <a:r>
              <a:rPr lang="pt-BR" sz="1600" i="1" dirty="0" err="1"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YouTube</a:t>
            </a:r>
            <a:r>
              <a:rPr lang="pt-BR" sz="1600" i="1" dirty="0"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oferece uma enorme variedade de canais e conteúdo, o espectador não fica preso à programação fechada e aos horários que a TV impõe. Ele pode assistir quando for mais conveniente e a partir de diferentes dispositivos”</a:t>
            </a:r>
            <a:r>
              <a:rPr lang="pt-BR" sz="1600" dirty="0"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fontAlgn="base">
              <a:lnSpc>
                <a:spcPts val="1560"/>
              </a:lnSpc>
              <a:spcAft>
                <a:spcPts val="0"/>
              </a:spcAft>
            </a:pPr>
            <a:endParaRPr lang="pt-BR" sz="1600" dirty="0">
              <a:latin typeface="Helvetica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ts val="1560"/>
              </a:lnSpc>
              <a:spcAft>
                <a:spcPts val="0"/>
              </a:spcAft>
            </a:pPr>
            <a:r>
              <a:rPr lang="pt-BR" sz="1600" dirty="0"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Afirma Fábio </a:t>
            </a:r>
            <a:r>
              <a:rPr lang="pt-BR" sz="1600" dirty="0" err="1"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Utumi</a:t>
            </a:r>
            <a:r>
              <a:rPr lang="pt-BR" sz="1600" dirty="0"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48, sócio-diretor da IQ Agenciamento, pioneira no gerenciamento de carreira de </a:t>
            </a:r>
            <a:r>
              <a:rPr lang="pt-BR" sz="1600" dirty="0" err="1"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youtubers</a:t>
            </a:r>
            <a:r>
              <a:rPr lang="pt-BR" sz="1600" dirty="0"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 país. É a mesma lógica que faz, por exemplo, o sucesso do </a:t>
            </a:r>
            <a:r>
              <a:rPr lang="pt-BR" sz="1600" dirty="0" err="1"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Netflix</a:t>
            </a:r>
            <a:r>
              <a:rPr lang="pt-BR" sz="1600" dirty="0"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1600" dirty="0">
              <a:effectLst/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pt-BR" sz="1600" dirty="0"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7652572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53977D5-BE72-DF41-97F8-0A1DF569D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471" y="184355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sz="1600" b="1" dirty="0">
                <a:latin typeface="Helvetica" pitchFamily="2" charset="0"/>
              </a:rPr>
              <a:t>Primeira geração de </a:t>
            </a:r>
            <a:r>
              <a:rPr lang="pt-BR" sz="1600" b="1" dirty="0" err="1">
                <a:latin typeface="Helvetica" pitchFamily="2" charset="0"/>
              </a:rPr>
              <a:t>youtubers</a:t>
            </a:r>
            <a:r>
              <a:rPr lang="pt-BR" sz="1600" b="1" dirty="0">
                <a:latin typeface="Helvetica" pitchFamily="2" charset="0"/>
              </a:rPr>
              <a:t>: </a:t>
            </a:r>
            <a:br>
              <a:rPr lang="pt-BR" sz="1600" dirty="0">
                <a:latin typeface="Helvetica" pitchFamily="2" charset="0"/>
              </a:rPr>
            </a:br>
            <a:endParaRPr lang="pt-BR" sz="1600" dirty="0">
              <a:latin typeface="Helvetica" pitchFamily="2" charset="0"/>
            </a:endParaRPr>
          </a:p>
          <a:p>
            <a:pPr marL="0" indent="0">
              <a:buNone/>
            </a:pPr>
            <a:r>
              <a:rPr lang="pt-BR" sz="1600" dirty="0">
                <a:latin typeface="Helvetica" pitchFamily="2" charset="0"/>
              </a:rPr>
              <a:t>-Muito experimental, vídeos mais “caseiros”, se arriscavam na plataforma;</a:t>
            </a:r>
          </a:p>
          <a:p>
            <a:endParaRPr lang="pt-BR" sz="1600" dirty="0">
              <a:latin typeface="Helvetica" pitchFamily="2" charset="0"/>
            </a:endParaRPr>
          </a:p>
          <a:p>
            <a:pPr marL="0" indent="0">
              <a:buNone/>
            </a:pPr>
            <a:r>
              <a:rPr lang="pt-BR" sz="1600" b="1" dirty="0">
                <a:latin typeface="Helvetica" pitchFamily="2" charset="0"/>
              </a:rPr>
              <a:t>Segunda geração: </a:t>
            </a:r>
            <a:br>
              <a:rPr lang="pt-BR" sz="1600" dirty="0">
                <a:latin typeface="Helvetica" pitchFamily="2" charset="0"/>
              </a:rPr>
            </a:br>
            <a:endParaRPr lang="pt-BR" sz="1600" dirty="0">
              <a:latin typeface="Helvetica" pitchFamily="2" charset="0"/>
            </a:endParaRPr>
          </a:p>
          <a:p>
            <a:pPr marL="0" indent="0">
              <a:buNone/>
            </a:pPr>
            <a:r>
              <a:rPr lang="pt-BR" sz="1600" dirty="0">
                <a:latin typeface="Helvetica" pitchFamily="2" charset="0"/>
              </a:rPr>
              <a:t>-Profissionalizou-se e sabe que existe uma carreira a ser seguida;</a:t>
            </a:r>
            <a:br>
              <a:rPr lang="pt-BR" sz="1600" dirty="0">
                <a:latin typeface="Helvetica" pitchFamily="2" charset="0"/>
              </a:rPr>
            </a:br>
            <a:endParaRPr lang="pt-BR" sz="1600" dirty="0">
              <a:latin typeface="Helvetica" pitchFamily="2" charset="0"/>
            </a:endParaRPr>
          </a:p>
          <a:p>
            <a:pPr marL="0" indent="0">
              <a:buNone/>
            </a:pPr>
            <a:r>
              <a:rPr lang="pt-BR" sz="1600" dirty="0">
                <a:latin typeface="Helvetica" pitchFamily="2" charset="0"/>
              </a:rPr>
              <a:t>-Adota uma linguagem mais próxima da televisiva;</a:t>
            </a:r>
            <a:br>
              <a:rPr lang="pt-BR" sz="1600" dirty="0">
                <a:latin typeface="Helvetica" pitchFamily="2" charset="0"/>
              </a:rPr>
            </a:br>
            <a:endParaRPr lang="pt-BR" sz="1600" dirty="0">
              <a:latin typeface="Helvetica" pitchFamily="2" charset="0"/>
            </a:endParaRPr>
          </a:p>
          <a:p>
            <a:pPr marL="0" indent="0">
              <a:buNone/>
            </a:pPr>
            <a:r>
              <a:rPr lang="pt-BR" sz="1600" dirty="0">
                <a:latin typeface="Helvetica" pitchFamily="2" charset="0"/>
              </a:rPr>
              <a:t>-Valoriza a fama e audiência e acaba deixando a autenticidade de lado;</a:t>
            </a:r>
            <a:endParaRPr lang="pt-BR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CAC39570-A259-654B-88D4-800F50BDAE6F}"/>
              </a:ext>
            </a:extLst>
          </p:cNvPr>
          <p:cNvSpPr txBox="1">
            <a:spLocks/>
          </p:cNvSpPr>
          <p:nvPr/>
        </p:nvSpPr>
        <p:spPr>
          <a:xfrm>
            <a:off x="2600325" y="511089"/>
            <a:ext cx="7115176" cy="88908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>
                <a:solidFill>
                  <a:schemeClr val="bg1"/>
                </a:solidFill>
                <a:latin typeface="Helvetica" pitchFamily="2" charset="0"/>
              </a:rPr>
              <a:t>  </a:t>
            </a:r>
            <a:r>
              <a:rPr lang="pt-BR" sz="3900" dirty="0">
                <a:solidFill>
                  <a:schemeClr val="bg1"/>
                </a:solidFill>
                <a:latin typeface="Helvetica" pitchFamily="2" charset="0"/>
              </a:rPr>
              <a:t>GERAÇÃO DE YOUTUBERS</a:t>
            </a:r>
          </a:p>
        </p:txBody>
      </p:sp>
    </p:spTree>
    <p:extLst>
      <p:ext uri="{BB962C8B-B14F-4D97-AF65-F5344CB8AC3E}">
        <p14:creationId xmlns:p14="http://schemas.microsoft.com/office/powerpoint/2010/main" val="15085633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E1CF8B2E-A585-C44D-AA24-54EA977EFAE5}"/>
              </a:ext>
            </a:extLst>
          </p:cNvPr>
          <p:cNvSpPr txBox="1">
            <a:spLocks/>
          </p:cNvSpPr>
          <p:nvPr/>
        </p:nvSpPr>
        <p:spPr>
          <a:xfrm>
            <a:off x="1995487" y="425364"/>
            <a:ext cx="8201026" cy="88908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>
                <a:solidFill>
                  <a:schemeClr val="bg1"/>
                </a:solidFill>
                <a:latin typeface="Helvetica" pitchFamily="2" charset="0"/>
              </a:rPr>
              <a:t> VALE TUDO PARA SER INFLUENCER?</a:t>
            </a:r>
            <a:endParaRPr lang="pt-BR" sz="3900" dirty="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66FD295-CA95-9A46-881F-CE96649BB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393" y="1602886"/>
            <a:ext cx="11225214" cy="496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569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3364848-021F-F74D-953F-5EA91BA70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75" y="1764069"/>
            <a:ext cx="11391900" cy="1003300"/>
          </a:xfrm>
        </p:spPr>
        <p:txBody>
          <a:bodyPr/>
          <a:lstStyle/>
          <a:p>
            <a:pPr marL="0" indent="0">
              <a:buNone/>
            </a:pPr>
            <a:r>
              <a:rPr lang="pt-BR" sz="1600" b="1" dirty="0">
                <a:latin typeface="Helvetica" pitchFamily="2" charset="0"/>
              </a:rPr>
              <a:t>1988:</a:t>
            </a:r>
            <a:br>
              <a:rPr lang="pt-BR" sz="1600" dirty="0">
                <a:latin typeface="Helvetica" pitchFamily="2" charset="0"/>
              </a:rPr>
            </a:br>
            <a:r>
              <a:rPr lang="pt-BR" sz="1600" dirty="0">
                <a:latin typeface="Helvetica" pitchFamily="2" charset="0"/>
              </a:rPr>
              <a:t>A Internet chegou no Brasil em 1988 por iniciativa da comunidade acadêmica de São Paulo (FAPESP - Fundação de Amparo à Pesquisa do Estado de São Paulo) e Rio de Janeiro UFRJ (Universidade Federal do Rio de Janeiro) e LNCC (Laboratório Nacional de Computação Científica);</a:t>
            </a:r>
          </a:p>
          <a:p>
            <a:pPr marL="0" indent="0">
              <a:buNone/>
            </a:pPr>
            <a:endParaRPr lang="pt-BR" sz="1600" dirty="0">
              <a:latin typeface="Helvetica" pitchFamily="2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FA327117-128B-E64A-B32A-24FE51952BAC}"/>
              </a:ext>
            </a:extLst>
          </p:cNvPr>
          <p:cNvSpPr/>
          <p:nvPr/>
        </p:nvSpPr>
        <p:spPr>
          <a:xfrm>
            <a:off x="295275" y="4032706"/>
            <a:ext cx="108489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Helvetica" pitchFamily="2" charset="0"/>
              </a:rPr>
              <a:t>1994:</a:t>
            </a:r>
            <a:br>
              <a:rPr lang="pt-BR" sz="1600" dirty="0">
                <a:solidFill>
                  <a:srgbClr val="000000"/>
                </a:solidFill>
                <a:latin typeface="Helvetica" pitchFamily="2" charset="0"/>
              </a:rPr>
            </a:br>
            <a:r>
              <a:rPr lang="pt-BR" sz="1600" dirty="0">
                <a:solidFill>
                  <a:srgbClr val="000000"/>
                </a:solidFill>
                <a:latin typeface="Helvetica" pitchFamily="2" charset="0"/>
              </a:rPr>
              <a:t>Início da exploração comercial da Internet a partir de um projeto piloto da Embratel;</a:t>
            </a:r>
            <a:endParaRPr lang="pt-BR" sz="1600" dirty="0">
              <a:latin typeface="Helvetica" pitchFamily="2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BA2F8086-6D21-AF44-B80E-46A793657F5E}"/>
              </a:ext>
            </a:extLst>
          </p:cNvPr>
          <p:cNvSpPr/>
          <p:nvPr/>
        </p:nvSpPr>
        <p:spPr>
          <a:xfrm>
            <a:off x="295275" y="4951454"/>
            <a:ext cx="9193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latin typeface="Helvetica" pitchFamily="2" charset="0"/>
              </a:rPr>
              <a:t>1996:</a:t>
            </a:r>
            <a:br>
              <a:rPr lang="pt-BR" sz="1600" dirty="0">
                <a:latin typeface="Helvetica" pitchFamily="2" charset="0"/>
              </a:rPr>
            </a:br>
            <a:r>
              <a:rPr lang="pt-BR" sz="1600" dirty="0">
                <a:latin typeface="Helvetica" pitchFamily="2" charset="0"/>
              </a:rPr>
              <a:t>Surgem os primeiros portais de internet privados do Brasil;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30A7C884-A671-3043-8FB2-3FA872930902}"/>
              </a:ext>
            </a:extLst>
          </p:cNvPr>
          <p:cNvSpPr/>
          <p:nvPr/>
        </p:nvSpPr>
        <p:spPr>
          <a:xfrm>
            <a:off x="295275" y="5870202"/>
            <a:ext cx="104346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222222"/>
                </a:solidFill>
                <a:latin typeface="Helvetica" pitchFamily="2" charset="0"/>
                <a:cs typeface="Hadassah Friedlaender" panose="02020603050405020304" pitchFamily="18" charset="-79"/>
              </a:rPr>
              <a:t>2000:</a:t>
            </a:r>
            <a:br>
              <a:rPr lang="pt-BR" sz="1600" dirty="0">
                <a:solidFill>
                  <a:srgbClr val="222222"/>
                </a:solidFill>
                <a:latin typeface="Helvetica" pitchFamily="2" charset="0"/>
                <a:cs typeface="Hadassah Friedlaender" panose="02020603050405020304" pitchFamily="18" charset="-79"/>
              </a:rPr>
            </a:br>
            <a:r>
              <a:rPr lang="pt-BR" sz="1600" dirty="0">
                <a:latin typeface="Helvetica" pitchFamily="2" charset="0"/>
                <a:cs typeface="Hadassah Friedlaender" panose="02020603050405020304" pitchFamily="18" charset="-79"/>
              </a:rPr>
              <a:t>Surgem as primeiras provedoras de acesso gratuito e aumento de acessos a sites de buscas e redes sociais;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8F0A7143-B81E-8E42-A950-0DD191B1ACEB}"/>
              </a:ext>
            </a:extLst>
          </p:cNvPr>
          <p:cNvSpPr txBox="1">
            <a:spLocks/>
          </p:cNvSpPr>
          <p:nvPr/>
        </p:nvSpPr>
        <p:spPr>
          <a:xfrm>
            <a:off x="2923534" y="399105"/>
            <a:ext cx="5719764" cy="820094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dirty="0">
                <a:solidFill>
                  <a:schemeClr val="bg1"/>
                </a:solidFill>
                <a:latin typeface="Helvetica" pitchFamily="2" charset="0"/>
              </a:rPr>
              <a:t>INTERNET NO BRASIL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511FBD94-86B6-EF48-8B95-CC18F02833C1}"/>
              </a:ext>
            </a:extLst>
          </p:cNvPr>
          <p:cNvSpPr/>
          <p:nvPr/>
        </p:nvSpPr>
        <p:spPr>
          <a:xfrm>
            <a:off x="295275" y="2984539"/>
            <a:ext cx="109632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latin typeface="Helvetica" pitchFamily="2" charset="0"/>
              </a:rPr>
              <a:t>1989:</a:t>
            </a:r>
            <a:br>
              <a:rPr lang="pt-BR" sz="1600" dirty="0">
                <a:latin typeface="Helvetica" pitchFamily="2" charset="0"/>
              </a:rPr>
            </a:br>
            <a:r>
              <a:rPr lang="pt-BR" sz="1600" dirty="0">
                <a:latin typeface="Helvetica" pitchFamily="2" charset="0"/>
              </a:rPr>
              <a:t>O Ministério de Ciência e Tecnologia cria a Rede Nacional de Pesquisas (RNP), uma instituição com objetivos de iniciar e coordenar a disponibilização de serviços de acesso à Internet no Brasil; </a:t>
            </a:r>
          </a:p>
        </p:txBody>
      </p:sp>
    </p:spTree>
    <p:extLst>
      <p:ext uri="{BB962C8B-B14F-4D97-AF65-F5344CB8AC3E}">
        <p14:creationId xmlns:p14="http://schemas.microsoft.com/office/powerpoint/2010/main" val="2305821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Fundo preto com letras brancas&#10;&#10;Descrição gerada automaticamente">
            <a:extLst>
              <a:ext uri="{FF2B5EF4-FFF2-40B4-BE49-F238E27FC236}">
                <a16:creationId xmlns:a16="http://schemas.microsoft.com/office/drawing/2014/main" id="{304660A8-70CC-714D-9E62-8B57FE23A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696" y="3070675"/>
            <a:ext cx="2397345" cy="134784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938A763-B130-A348-8D72-7120FF11F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5202" y="626739"/>
            <a:ext cx="3208799" cy="97837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4AB3532B-71A7-5A42-916D-58F35607C8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6766" y="2408419"/>
            <a:ext cx="3239976" cy="1814387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30448C46-D17F-644C-9F0A-D7EA1CCD17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9440" y="494384"/>
            <a:ext cx="1732280" cy="2095500"/>
          </a:xfrm>
          <a:prstGeom prst="rect">
            <a:avLst/>
          </a:prstGeom>
        </p:spPr>
      </p:pic>
      <p:pic>
        <p:nvPicPr>
          <p:cNvPr id="14" name="Imagem 13" descr="Uma imagem contendo desenho&#10;&#10;Descrição gerada automaticamente">
            <a:extLst>
              <a:ext uri="{FF2B5EF4-FFF2-40B4-BE49-F238E27FC236}">
                <a16:creationId xmlns:a16="http://schemas.microsoft.com/office/drawing/2014/main" id="{3B64D36E-76CC-EB4D-A86C-99781B7C76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6757" y="4763435"/>
            <a:ext cx="3139894" cy="1236662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BA253726-6FDB-7744-B625-DA07F4B631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674" y="543135"/>
            <a:ext cx="2647295" cy="1982916"/>
          </a:xfrm>
          <a:prstGeom prst="rect">
            <a:avLst/>
          </a:prstGeom>
        </p:spPr>
      </p:pic>
      <p:pic>
        <p:nvPicPr>
          <p:cNvPr id="20" name="Imagem 19" descr="Uma imagem contendo óculos&#10;&#10;Descrição gerada automaticamente">
            <a:extLst>
              <a:ext uri="{FF2B5EF4-FFF2-40B4-BE49-F238E27FC236}">
                <a16:creationId xmlns:a16="http://schemas.microsoft.com/office/drawing/2014/main" id="{424A91BC-B757-BA48-837A-1CCF6DC6EF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6757" y="3268489"/>
            <a:ext cx="2806700" cy="787400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72F475C3-4BFD-994B-846D-5D3C4CE431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37345" y="5063658"/>
            <a:ext cx="3929397" cy="1475644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8048F401-6162-7B4B-912E-0E5BD1D848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9892" y="4806422"/>
            <a:ext cx="2681839" cy="173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89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mesa, café, laptop, frente&#10;&#10;Descrição gerada automaticamente">
            <a:extLst>
              <a:ext uri="{FF2B5EF4-FFF2-40B4-BE49-F238E27FC236}">
                <a16:creationId xmlns:a16="http://schemas.microsoft.com/office/drawing/2014/main" id="{6AC020CA-8221-3C4F-9203-5AC3194AE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87"/>
            <a:ext cx="12192000" cy="7315200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BF97CC87-3D50-FA4D-B849-EAC4F3E8E3E8}"/>
              </a:ext>
            </a:extLst>
          </p:cNvPr>
          <p:cNvSpPr/>
          <p:nvPr/>
        </p:nvSpPr>
        <p:spPr>
          <a:xfrm>
            <a:off x="5374488" y="3244334"/>
            <a:ext cx="1443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err="1">
                <a:latin typeface="WarnockPro"/>
              </a:rPr>
              <a:t>sine</a:t>
            </a:r>
            <a:r>
              <a:rPr lang="pt-BR" dirty="0">
                <a:latin typeface="WarnockPro"/>
              </a:rPr>
              <a:t> </a:t>
            </a:r>
            <a:r>
              <a:rPr lang="pt-BR" dirty="0" err="1">
                <a:latin typeface="WarnockPro"/>
              </a:rPr>
              <a:t>qua</a:t>
            </a:r>
            <a:r>
              <a:rPr lang="pt-BR" dirty="0">
                <a:latin typeface="WarnockPro"/>
              </a:rPr>
              <a:t> non </a:t>
            </a:r>
            <a:endParaRPr lang="pt-BR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55009F9-52FE-A24C-A1F4-7E8DFE71A598}"/>
              </a:ext>
            </a:extLst>
          </p:cNvPr>
          <p:cNvSpPr/>
          <p:nvPr/>
        </p:nvSpPr>
        <p:spPr>
          <a:xfrm>
            <a:off x="1947267" y="251718"/>
            <a:ext cx="8297466" cy="124900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>
                <a:latin typeface="Helvetica" pitchFamily="2" charset="0"/>
              </a:rPr>
              <a:t>DOS BLOGS AOS VLOGS</a:t>
            </a:r>
          </a:p>
        </p:txBody>
      </p:sp>
    </p:spTree>
    <p:extLst>
      <p:ext uri="{BB962C8B-B14F-4D97-AF65-F5344CB8AC3E}">
        <p14:creationId xmlns:p14="http://schemas.microsoft.com/office/powerpoint/2010/main" val="418345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BA4A121-690C-9040-A395-B00F46AB8607}"/>
              </a:ext>
            </a:extLst>
          </p:cNvPr>
          <p:cNvSpPr/>
          <p:nvPr/>
        </p:nvSpPr>
        <p:spPr>
          <a:xfrm>
            <a:off x="522514" y="474345"/>
            <a:ext cx="9904021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WarnockPro"/>
              </a:rPr>
              <a:t>-No </a:t>
            </a:r>
            <a:r>
              <a:rPr lang="pt-BR" dirty="0" err="1">
                <a:latin typeface="WarnockPro"/>
              </a:rPr>
              <a:t>príncipio</a:t>
            </a:r>
            <a:r>
              <a:rPr lang="pt-BR" dirty="0">
                <a:latin typeface="WarnockPro"/>
              </a:rPr>
              <a:t> os blogs eram listas de links da internet. </a:t>
            </a:r>
            <a:br>
              <a:rPr lang="pt-BR" dirty="0">
                <a:latin typeface="WarnockPro"/>
              </a:rPr>
            </a:br>
            <a:r>
              <a:rPr lang="pt-BR" dirty="0">
                <a:latin typeface="WarnockPro"/>
              </a:rPr>
              <a:t>Eles eram desenvolvidos por pessoas que entendiam a </a:t>
            </a:r>
            <a:r>
              <a:rPr lang="pt-BR" dirty="0" err="1">
                <a:latin typeface="WarnockPro"/>
              </a:rPr>
              <a:t>liguagem</a:t>
            </a:r>
            <a:r>
              <a:rPr lang="pt-BR" dirty="0">
                <a:latin typeface="WarnockPro"/>
              </a:rPr>
              <a:t> HTML e que atuavam como filtros de </a:t>
            </a:r>
            <a:r>
              <a:rPr lang="pt-BR" dirty="0" err="1">
                <a:latin typeface="WarnockPro"/>
              </a:rPr>
              <a:t>conteúdo</a:t>
            </a:r>
            <a:r>
              <a:rPr lang="pt-BR" dirty="0">
                <a:latin typeface="WarnockPro"/>
              </a:rPr>
              <a:t> da rede, disponibilizando </a:t>
            </a:r>
            <a:r>
              <a:rPr lang="pt-BR" dirty="0" err="1">
                <a:latin typeface="WarnockPro"/>
              </a:rPr>
              <a:t>comentários</a:t>
            </a:r>
            <a:r>
              <a:rPr lang="pt-BR" dirty="0">
                <a:latin typeface="WarnockPro"/>
              </a:rPr>
              <a:t> e o </a:t>
            </a:r>
            <a:r>
              <a:rPr lang="pt-BR" dirty="0" err="1">
                <a:latin typeface="WarnockPro"/>
              </a:rPr>
              <a:t>endereço</a:t>
            </a:r>
            <a:r>
              <a:rPr lang="pt-BR" dirty="0">
                <a:latin typeface="WarnockPro"/>
              </a:rPr>
              <a:t> das </a:t>
            </a:r>
            <a:r>
              <a:rPr lang="pt-BR" dirty="0" err="1">
                <a:latin typeface="WarnockPro"/>
              </a:rPr>
              <a:t>páginas</a:t>
            </a:r>
            <a:r>
              <a:rPr lang="pt-BR" dirty="0">
                <a:latin typeface="WarnockPro"/>
              </a:rPr>
              <a:t> que visitavam;</a:t>
            </a:r>
          </a:p>
          <a:p>
            <a:br>
              <a:rPr lang="pt-BR" dirty="0">
                <a:latin typeface="WarnockPro"/>
              </a:rPr>
            </a:br>
            <a:r>
              <a:rPr lang="pt-BR" dirty="0">
                <a:latin typeface="WarnockPro"/>
              </a:rPr>
              <a:t>-Surgiram então plataformas como o </a:t>
            </a:r>
            <a:r>
              <a:rPr lang="pt-BR" i="1" dirty="0">
                <a:latin typeface="WarnockPro"/>
              </a:rPr>
              <a:t>Blogger</a:t>
            </a:r>
            <a:r>
              <a:rPr lang="pt-BR" dirty="0">
                <a:latin typeface="WarnockPro"/>
              </a:rPr>
              <a:t>, em 1999, e o </a:t>
            </a:r>
            <a:r>
              <a:rPr lang="pt-BR" i="1" dirty="0" err="1">
                <a:latin typeface="WarnockPro"/>
              </a:rPr>
              <a:t>Blogspot</a:t>
            </a:r>
            <a:r>
              <a:rPr lang="pt-BR" i="1" dirty="0">
                <a:latin typeface="WarnockPro"/>
              </a:rPr>
              <a:t> </a:t>
            </a:r>
            <a:r>
              <a:rPr lang="pt-BR" dirty="0">
                <a:latin typeface="WarnockPro"/>
              </a:rPr>
              <a:t>e </a:t>
            </a:r>
            <a:r>
              <a:rPr lang="pt-BR" i="1" dirty="0" err="1">
                <a:latin typeface="WarnockPro"/>
              </a:rPr>
              <a:t>Wordpress</a:t>
            </a:r>
            <a:r>
              <a:rPr lang="pt-BR" i="1" dirty="0">
                <a:latin typeface="WarnockPro"/>
              </a:rPr>
              <a:t> </a:t>
            </a:r>
            <a:r>
              <a:rPr lang="pt-BR" dirty="0">
                <a:latin typeface="WarnockPro"/>
              </a:rPr>
              <a:t>que permitiu que </a:t>
            </a:r>
            <a:r>
              <a:rPr lang="pt-BR" dirty="0" err="1">
                <a:latin typeface="WarnockPro"/>
              </a:rPr>
              <a:t>não</a:t>
            </a:r>
            <a:r>
              <a:rPr lang="pt-BR" dirty="0">
                <a:latin typeface="WarnockPro"/>
              </a:rPr>
              <a:t> apenas especialistas em HTML mantivessem um blog. </a:t>
            </a:r>
            <a:endParaRPr lang="pt-BR" dirty="0"/>
          </a:p>
          <a:p>
            <a:br>
              <a:rPr lang="pt-BR" dirty="0">
                <a:latin typeface="WarnockPro"/>
              </a:rPr>
            </a:br>
            <a:r>
              <a:rPr lang="pt-BR" dirty="0">
                <a:latin typeface="WarnockPro"/>
              </a:rPr>
              <a:t>-Os blogs transformaram em </a:t>
            </a:r>
            <a:r>
              <a:rPr lang="pt-BR" dirty="0" err="1">
                <a:latin typeface="WarnockPro"/>
              </a:rPr>
              <a:t>diários</a:t>
            </a:r>
            <a:r>
              <a:rPr lang="pt-BR" dirty="0">
                <a:latin typeface="WarnockPro"/>
              </a:rPr>
              <a:t> virtuais, blogs institucionais de empresas, de celebridades e jornalísticos;</a:t>
            </a:r>
          </a:p>
          <a:p>
            <a:endParaRPr lang="pt-BR" dirty="0">
              <a:latin typeface="WarnockPro"/>
            </a:endParaRPr>
          </a:p>
          <a:p>
            <a:r>
              <a:rPr lang="pt-BR" dirty="0">
                <a:latin typeface="WarnockPro"/>
              </a:rPr>
              <a:t>-O denominador comum entre os </a:t>
            </a:r>
            <a:r>
              <a:rPr lang="pt-BR" dirty="0" err="1">
                <a:latin typeface="WarnockPro"/>
              </a:rPr>
              <a:t>blogueiros</a:t>
            </a:r>
            <a:r>
              <a:rPr lang="pt-BR" dirty="0">
                <a:latin typeface="WarnockPro"/>
              </a:rPr>
              <a:t> é a pessoalidade. Tem a marca da voz do autor;</a:t>
            </a:r>
          </a:p>
          <a:p>
            <a:endParaRPr lang="pt-BR" dirty="0">
              <a:latin typeface="WarnockPro"/>
            </a:endParaRPr>
          </a:p>
          <a:p>
            <a:r>
              <a:rPr lang="pt-BR" dirty="0"/>
              <a:t>-Compartilham a </a:t>
            </a:r>
            <a:r>
              <a:rPr lang="pt-BR" dirty="0" err="1"/>
              <a:t>transformação</a:t>
            </a:r>
            <a:r>
              <a:rPr lang="pt-BR" dirty="0"/>
              <a:t> de um </a:t>
            </a:r>
            <a:r>
              <a:rPr lang="pt-BR" i="1" dirty="0"/>
              <a:t>hobby </a:t>
            </a:r>
            <a:r>
              <a:rPr lang="pt-BR" dirty="0"/>
              <a:t>em uma </a:t>
            </a:r>
            <a:r>
              <a:rPr lang="pt-BR" dirty="0" err="1"/>
              <a:t>profissão</a:t>
            </a:r>
            <a:r>
              <a:rPr lang="pt-BR" dirty="0"/>
              <a:t>;</a:t>
            </a:r>
          </a:p>
          <a:p>
            <a:endParaRPr lang="pt-BR" dirty="0"/>
          </a:p>
          <a:p>
            <a:r>
              <a:rPr lang="pt-BR" dirty="0"/>
              <a:t>-</a:t>
            </a:r>
            <a:r>
              <a:rPr lang="pt-BR" dirty="0" err="1"/>
              <a:t>Blogueiro</a:t>
            </a:r>
            <a:r>
              <a:rPr lang="pt-BR" dirty="0"/>
              <a:t> como definição de uma profissão;</a:t>
            </a:r>
          </a:p>
          <a:p>
            <a:endParaRPr lang="pt-BR" dirty="0"/>
          </a:p>
          <a:p>
            <a:r>
              <a:rPr lang="pt-BR" dirty="0"/>
              <a:t>-O termo </a:t>
            </a:r>
            <a:r>
              <a:rPr lang="pt-BR" dirty="0" err="1"/>
              <a:t>blogueiro</a:t>
            </a:r>
            <a:r>
              <a:rPr lang="pt-BR" dirty="0"/>
              <a:t> passa a ser adaptado primeiro para </a:t>
            </a:r>
            <a:r>
              <a:rPr lang="pt-BR" dirty="0" err="1"/>
              <a:t>vlogueiros</a:t>
            </a:r>
            <a:r>
              <a:rPr lang="pt-BR" dirty="0"/>
              <a:t> para os produtores de vídeos no </a:t>
            </a:r>
            <a:r>
              <a:rPr lang="pt-BR" dirty="0" err="1"/>
              <a:t>YouTube</a:t>
            </a:r>
            <a:r>
              <a:rPr lang="pt-BR" dirty="0"/>
              <a:t>.</a:t>
            </a:r>
            <a:br>
              <a:rPr lang="pt-BR" dirty="0"/>
            </a:br>
            <a:br>
              <a:rPr lang="pt-BR" dirty="0"/>
            </a:br>
            <a:r>
              <a:rPr lang="pt-BR" dirty="0"/>
              <a:t>-Atualmente são conhecidos como influenciadores digital ou produtores de conteúdo digital;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90195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segurando, mesa, computador, mulher&#10;&#10;Descrição gerada automaticamente">
            <a:extLst>
              <a:ext uri="{FF2B5EF4-FFF2-40B4-BE49-F238E27FC236}">
                <a16:creationId xmlns:a16="http://schemas.microsoft.com/office/drawing/2014/main" id="{C14D4767-8F1B-A549-8B63-B338F7043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000" y="0"/>
            <a:ext cx="12415538" cy="685553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5C4CF746-7E72-D248-AB4D-0C06AB0AF85C}"/>
              </a:ext>
            </a:extLst>
          </p:cNvPr>
          <p:cNvSpPr txBox="1">
            <a:spLocks/>
          </p:cNvSpPr>
          <p:nvPr/>
        </p:nvSpPr>
        <p:spPr>
          <a:xfrm>
            <a:off x="2190580" y="5018732"/>
            <a:ext cx="7463479" cy="820094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>
                <a:solidFill>
                  <a:schemeClr val="bg1"/>
                </a:solidFill>
                <a:latin typeface="Helvetica" pitchFamily="2" charset="0"/>
              </a:rPr>
              <a:t>UM BREVE HISTÓRIA DO YOUTUBE</a:t>
            </a:r>
          </a:p>
        </p:txBody>
      </p:sp>
    </p:spTree>
    <p:extLst>
      <p:ext uri="{BB962C8B-B14F-4D97-AF65-F5344CB8AC3E}">
        <p14:creationId xmlns:p14="http://schemas.microsoft.com/office/powerpoint/2010/main" val="3685978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AB0F82F3-EBB9-4143-BE44-62C9048F53CA}"/>
              </a:ext>
            </a:extLst>
          </p:cNvPr>
          <p:cNvSpPr txBox="1">
            <a:spLocks/>
          </p:cNvSpPr>
          <p:nvPr/>
        </p:nvSpPr>
        <p:spPr>
          <a:xfrm>
            <a:off x="1824037" y="718193"/>
            <a:ext cx="8248650" cy="820094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>
                <a:solidFill>
                  <a:schemeClr val="bg1"/>
                </a:solidFill>
                <a:latin typeface="Helvetica" pitchFamily="2" charset="0"/>
              </a:rPr>
              <a:t>  A EVOLUÇÃO GRÁFICA DO YOUTUBE</a:t>
            </a:r>
          </a:p>
        </p:txBody>
      </p:sp>
      <p:pic>
        <p:nvPicPr>
          <p:cNvPr id="10" name="Imagem 9">
            <a:hlinkClick r:id="rId2"/>
            <a:extLst>
              <a:ext uri="{FF2B5EF4-FFF2-40B4-BE49-F238E27FC236}">
                <a16:creationId xmlns:a16="http://schemas.microsoft.com/office/drawing/2014/main" id="{18FC97FB-5C63-D74A-A236-0F8F21ECE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2533" y="1252537"/>
            <a:ext cx="5926933" cy="592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71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08BA5D81-316D-2048-9A25-BCE5011BC218}"/>
              </a:ext>
            </a:extLst>
          </p:cNvPr>
          <p:cNvSpPr/>
          <p:nvPr/>
        </p:nvSpPr>
        <p:spPr>
          <a:xfrm>
            <a:off x="338137" y="715575"/>
            <a:ext cx="99863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latin typeface="Helvetica" pitchFamily="2" charset="0"/>
                <a:ea typeface="Calibri" panose="020F0502020204030204" pitchFamily="34" charset="0"/>
              </a:rPr>
              <a:t>2005:</a:t>
            </a:r>
            <a:br>
              <a:rPr lang="pt-BR" sz="1600" dirty="0">
                <a:latin typeface="Helvetica" pitchFamily="2" charset="0"/>
                <a:ea typeface="Calibri" panose="020F0502020204030204" pitchFamily="34" charset="0"/>
              </a:rPr>
            </a:br>
            <a:r>
              <a:rPr lang="pt-BR" sz="1600" dirty="0">
                <a:latin typeface="Helvetica" pitchFamily="2" charset="0"/>
                <a:ea typeface="Calibri" panose="020F0502020204030204" pitchFamily="34" charset="0"/>
              </a:rPr>
              <a:t>O </a:t>
            </a:r>
            <a:r>
              <a:rPr lang="pt-BR" sz="1600" dirty="0" err="1">
                <a:latin typeface="Helvetica" pitchFamily="2" charset="0"/>
                <a:ea typeface="Calibri" panose="020F0502020204030204" pitchFamily="34" charset="0"/>
              </a:rPr>
              <a:t>YouTube</a:t>
            </a:r>
            <a:r>
              <a:rPr lang="pt-BR" sz="1600" dirty="0">
                <a:latin typeface="Helvetica" pitchFamily="2" charset="0"/>
                <a:ea typeface="Calibri" panose="020F0502020204030204" pitchFamily="34" charset="0"/>
              </a:rPr>
              <a:t> é criado por </a:t>
            </a:r>
            <a:r>
              <a:rPr lang="pt-BR" sz="1600" dirty="0" err="1">
                <a:latin typeface="Helvetica" pitchFamily="2" charset="0"/>
                <a:ea typeface="Calibri" panose="020F0502020204030204" pitchFamily="34" charset="0"/>
              </a:rPr>
              <a:t>Chad</a:t>
            </a:r>
            <a:r>
              <a:rPr lang="pt-BR" sz="1600" dirty="0">
                <a:latin typeface="Helvetica" pitchFamily="2" charset="0"/>
                <a:ea typeface="Calibri" panose="020F0502020204030204" pitchFamily="34" charset="0"/>
              </a:rPr>
              <a:t> Hurley, Steve Chen e </a:t>
            </a:r>
            <a:r>
              <a:rPr lang="pt-BR" sz="1600" dirty="0" err="1">
                <a:latin typeface="Helvetica" pitchFamily="2" charset="0"/>
                <a:ea typeface="Calibri" panose="020F0502020204030204" pitchFamily="34" charset="0"/>
              </a:rPr>
              <a:t>Jawed</a:t>
            </a:r>
            <a:r>
              <a:rPr lang="pt-BR" sz="1600" dirty="0">
                <a:latin typeface="Helvetica" pitchFamily="2" charset="0"/>
                <a:ea typeface="Calibri" panose="020F0502020204030204" pitchFamily="34" charset="0"/>
              </a:rPr>
              <a:t> </a:t>
            </a:r>
            <a:r>
              <a:rPr lang="pt-BR" sz="1600" dirty="0" err="1">
                <a:latin typeface="Helvetica" pitchFamily="2" charset="0"/>
                <a:ea typeface="Calibri" panose="020F0502020204030204" pitchFamily="34" charset="0"/>
              </a:rPr>
              <a:t>Karim</a:t>
            </a:r>
            <a:r>
              <a:rPr lang="pt-BR" sz="1600" dirty="0">
                <a:latin typeface="Helvetica" pitchFamily="2" charset="0"/>
                <a:ea typeface="Calibri" panose="020F0502020204030204" pitchFamily="34" charset="0"/>
              </a:rPr>
              <a:t>;</a:t>
            </a:r>
            <a:endParaRPr lang="pt-BR" sz="1600" dirty="0">
              <a:latin typeface="Helvetica" pitchFamily="2" charset="0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AF19910-D8F9-5144-AE6C-3D79AAF95C1B}"/>
              </a:ext>
            </a:extLst>
          </p:cNvPr>
          <p:cNvSpPr/>
          <p:nvPr/>
        </p:nvSpPr>
        <p:spPr>
          <a:xfrm>
            <a:off x="338137" y="2633782"/>
            <a:ext cx="8505826" cy="425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1600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-No primeiro ano contava com cerca de 2 milhões de visualizações por dia em todo o site 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20A22DE1-31D2-664A-923F-45F57428731D}"/>
              </a:ext>
            </a:extLst>
          </p:cNvPr>
          <p:cNvSpPr/>
          <p:nvPr/>
        </p:nvSpPr>
        <p:spPr>
          <a:xfrm>
            <a:off x="338137" y="3705728"/>
            <a:ext cx="10900720" cy="425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1600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-O </a:t>
            </a:r>
            <a:r>
              <a:rPr lang="pt-BR" sz="1600" dirty="0" err="1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YouTube</a:t>
            </a:r>
            <a:r>
              <a:rPr lang="pt-BR" sz="1600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foi a primeira plataforma a unir três níveis diferentes de participação: a produção, a seleção e a 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247415BF-2A86-994D-8EB8-5AD20D756866}"/>
              </a:ext>
            </a:extLst>
          </p:cNvPr>
          <p:cNvSpPr/>
          <p:nvPr/>
        </p:nvSpPr>
        <p:spPr>
          <a:xfrm>
            <a:off x="338137" y="1599562"/>
            <a:ext cx="53692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latin typeface="Helvetica" pitchFamily="2" charset="0"/>
                <a:ea typeface="Calibri" panose="020F0502020204030204" pitchFamily="34" charset="0"/>
              </a:rPr>
              <a:t>2006:</a:t>
            </a:r>
            <a:br>
              <a:rPr lang="pt-BR" sz="1600" dirty="0">
                <a:latin typeface="Helvetica" pitchFamily="2" charset="0"/>
                <a:ea typeface="Calibri" panose="020F0502020204030204" pitchFamily="34" charset="0"/>
              </a:rPr>
            </a:br>
            <a:r>
              <a:rPr lang="pt-BR" sz="1600" dirty="0">
                <a:latin typeface="Helvetica" pitchFamily="2" charset="0"/>
                <a:ea typeface="Calibri" panose="020F0502020204030204" pitchFamily="34" charset="0"/>
              </a:rPr>
              <a:t>O </a:t>
            </a:r>
            <a:r>
              <a:rPr lang="pt-BR" sz="1600" dirty="0" err="1">
                <a:latin typeface="Helvetica" pitchFamily="2" charset="0"/>
                <a:ea typeface="Calibri" panose="020F0502020204030204" pitchFamily="34" charset="0"/>
              </a:rPr>
              <a:t>YouTube</a:t>
            </a:r>
            <a:r>
              <a:rPr lang="pt-BR" sz="1600" dirty="0">
                <a:latin typeface="Helvetica" pitchFamily="2" charset="0"/>
                <a:ea typeface="Calibri" panose="020F0502020204030204" pitchFamily="34" charset="0"/>
              </a:rPr>
              <a:t> torna-se uma das empresas do Google LLC;</a:t>
            </a:r>
            <a:r>
              <a:rPr lang="pt-BR" sz="1600" dirty="0">
                <a:latin typeface="Helvetica" pitchFamily="2" charset="0"/>
              </a:rPr>
              <a:t> </a:t>
            </a:r>
            <a:endParaRPr lang="pt-BR" sz="1600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E01DF844-1AB4-8E42-BB6C-373A4BD57CF2}"/>
              </a:ext>
            </a:extLst>
          </p:cNvPr>
          <p:cNvSpPr/>
          <p:nvPr/>
        </p:nvSpPr>
        <p:spPr>
          <a:xfrm>
            <a:off x="338136" y="4838972"/>
            <a:ext cx="109007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latin typeface="Helvetica" pitchFamily="2" charset="0"/>
                <a:ea typeface="Calibri" panose="020F0502020204030204" pitchFamily="34" charset="0"/>
              </a:rPr>
              <a:t>-Hoje o site conta com mais de 1,5 bilhão de usuários e mais da metade das visualizações ocorrem através de dispositivos móveis. </a:t>
            </a:r>
            <a:endParaRPr lang="pt-BR" sz="1600" dirty="0">
              <a:latin typeface="Helvetica" pitchFamily="2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4EDE6207-0FA9-AF4B-AA6D-79613A8D1045}"/>
              </a:ext>
            </a:extLst>
          </p:cNvPr>
          <p:cNvSpPr/>
          <p:nvPr/>
        </p:nvSpPr>
        <p:spPr>
          <a:xfrm>
            <a:off x="338136" y="4069788"/>
            <a:ext cx="27494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distribuição de conteúdo;</a:t>
            </a:r>
            <a:endParaRPr lang="pt-BR" sz="1600" dirty="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E808B0C9-BC83-2C44-9D77-C10F78D5B904}"/>
              </a:ext>
            </a:extLst>
          </p:cNvPr>
          <p:cNvSpPr/>
          <p:nvPr/>
        </p:nvSpPr>
        <p:spPr>
          <a:xfrm>
            <a:off x="338136" y="3007392"/>
            <a:ext cx="35509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 com o registro de 200 mil usuários;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222320967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1035</Words>
  <Application>Microsoft Macintosh PowerPoint</Application>
  <PresentationFormat>Widescreen</PresentationFormat>
  <Paragraphs>123</Paragraphs>
  <Slides>27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Helvetica</vt:lpstr>
      <vt:lpstr>Roboto</vt:lpstr>
      <vt:lpstr>WarnockPro</vt:lpstr>
      <vt:lpstr>Tema do Office</vt:lpstr>
      <vt:lpstr>Apresentação do PowerPoint</vt:lpstr>
      <vt:lpstr>O INÍCIO DA INTERNET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Microsoft Office User</dc:creator>
  <cp:lastModifiedBy>Microsoft Office User</cp:lastModifiedBy>
  <cp:revision>55</cp:revision>
  <dcterms:created xsi:type="dcterms:W3CDTF">2019-10-02T01:41:38Z</dcterms:created>
  <dcterms:modified xsi:type="dcterms:W3CDTF">2019-10-04T11:45:31Z</dcterms:modified>
</cp:coreProperties>
</file>