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34"/>
  </p:notesMasterIdLst>
  <p:handoutMasterIdLst>
    <p:handoutMasterId r:id="rId35"/>
  </p:handoutMasterIdLst>
  <p:sldIdLst>
    <p:sldId id="370" r:id="rId2"/>
    <p:sldId id="373" r:id="rId3"/>
    <p:sldId id="394" r:id="rId4"/>
    <p:sldId id="395" r:id="rId5"/>
    <p:sldId id="368" r:id="rId6"/>
    <p:sldId id="372" r:id="rId7"/>
    <p:sldId id="376" r:id="rId8"/>
    <p:sldId id="377" r:id="rId9"/>
    <p:sldId id="393" r:id="rId10"/>
    <p:sldId id="392" r:id="rId11"/>
    <p:sldId id="378" r:id="rId12"/>
    <p:sldId id="379" r:id="rId13"/>
    <p:sldId id="381" r:id="rId14"/>
    <p:sldId id="380" r:id="rId15"/>
    <p:sldId id="382" r:id="rId16"/>
    <p:sldId id="384" r:id="rId17"/>
    <p:sldId id="405" r:id="rId18"/>
    <p:sldId id="375" r:id="rId19"/>
    <p:sldId id="398" r:id="rId20"/>
    <p:sldId id="385" r:id="rId21"/>
    <p:sldId id="396" r:id="rId22"/>
    <p:sldId id="397" r:id="rId23"/>
    <p:sldId id="386" r:id="rId24"/>
    <p:sldId id="399" r:id="rId25"/>
    <p:sldId id="389" r:id="rId26"/>
    <p:sldId id="387" r:id="rId27"/>
    <p:sldId id="388" r:id="rId28"/>
    <p:sldId id="403" r:id="rId29"/>
    <p:sldId id="390" r:id="rId30"/>
    <p:sldId id="391" r:id="rId31"/>
    <p:sldId id="401" r:id="rId32"/>
    <p:sldId id="40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42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50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7DBA76-3FC7-4EB6-B914-165C9FA9FE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9AB88B-B41E-4CD9-A4EA-841C6A7229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5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pt-BR"/>
              <a:t>01/05/01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pt-BR"/>
              <a:t>8 CONFORMAÇÃO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DC74FBD-9DEC-4B96-AC13-A61BEB137B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01/05/01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8 CONFORMAÇÃO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4A5D6-D2A8-4E33-B928-21F1897B2E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01/05/01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8 CONFORMAÇÃO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3A7B-6160-4CEE-8E64-B66CF74FCA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01/05/01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8 CONFORMAÇÃO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F6FC0-5086-48E5-B086-ECA4A51FAC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01/05/01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8 CONFORMAÇÃO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2B5E7-43A6-4992-8CA7-DDFBCE2F08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01/05/01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8 CONFORMAÇÃO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711A-C8CA-4457-9211-54E3B3520F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01/05/01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8 CONFORMAÇÃO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D96F0-2406-4DAA-8359-1418072052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01/05/01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8 CONFORMAÇÃO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9D32-EB8C-4439-8B55-AA2B93ED25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01/05/01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8 CONFORMAÇÃO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BDA8-39F7-465D-8FD3-A8B204CAC1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01/05/01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8 CONFORMAÇÃO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4A10-920F-4E00-A412-B4A9CFDEFE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01/05/01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8 CONFORMAÇÃO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8625-48EB-49B8-9481-A7EFC04529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pt-B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pt-BR"/>
              <a:t>01/05/01</a:t>
            </a:r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pt-BR"/>
              <a:t>8 CONFORMAÇÃO</a:t>
            </a:r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416B94-CB77-4A15-AB73-3BEAA8F11A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1988840"/>
            <a:ext cx="7239000" cy="1752600"/>
          </a:xfrm>
        </p:spPr>
        <p:txBody>
          <a:bodyPr/>
          <a:lstStyle/>
          <a:p>
            <a:pPr marL="663575" indent="-663575" eaLnBrk="1" hangingPunct="1">
              <a:tabLst>
                <a:tab pos="663575" algn="l"/>
              </a:tabLst>
            </a:pPr>
            <a:r>
              <a:rPr lang="pt-BR" sz="4400" b="1" dirty="0" smtClean="0">
                <a:solidFill>
                  <a:srgbClr val="FF0000"/>
                </a:solidFill>
              </a:rPr>
              <a:t>Sinterização</a:t>
            </a:r>
          </a:p>
          <a:p>
            <a:pPr marL="663575" indent="-663575" eaLnBrk="1" hangingPunct="1">
              <a:tabLst>
                <a:tab pos="663575" algn="l"/>
              </a:tabLst>
            </a:pPr>
            <a:endParaRPr lang="pt-BR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231480" cy="6559454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06680" cy="7200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dirty="0" smtClean="0"/>
              <a:t>Sinterização no estado sólido: transporte de massa</a:t>
            </a: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2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105400" y="1628800"/>
            <a:ext cx="3810000" cy="44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 dirty="0"/>
              <a:t>(1) 	Difusão superficial</a:t>
            </a:r>
            <a:r>
              <a:rPr lang="pt-BR" sz="2200" u="sng" dirty="0"/>
              <a:t> </a:t>
            </a:r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 dirty="0"/>
              <a:t>(2) 	Difusão volumétrica</a:t>
            </a:r>
            <a:r>
              <a:rPr lang="pt-BR" sz="2200" u="sng" dirty="0"/>
              <a:t> </a:t>
            </a:r>
            <a:endParaRPr lang="pt-BR" sz="2200" dirty="0"/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 dirty="0"/>
              <a:t>(3) 	Evaporação-condensação </a:t>
            </a:r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 dirty="0"/>
              <a:t>(4) 	Difusão volumétrica</a:t>
            </a:r>
            <a:r>
              <a:rPr lang="pt-BR" sz="2200" u="sng" dirty="0"/>
              <a:t> </a:t>
            </a:r>
            <a:endParaRPr lang="pt-BR" sz="2200" dirty="0"/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 dirty="0"/>
              <a:t>(5) 	Difusão volumétrica</a:t>
            </a:r>
            <a:r>
              <a:rPr lang="pt-BR" sz="2200" u="sng" dirty="0"/>
              <a:t> </a:t>
            </a:r>
            <a:endParaRPr lang="pt-BR" sz="2200" dirty="0"/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 dirty="0"/>
              <a:t>(6) 	Difusão no contorno de grão </a:t>
            </a:r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pt-BR" sz="2200" dirty="0"/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i="1" dirty="0">
                <a:latin typeface="Times New Roman" pitchFamily="18" charset="0"/>
              </a:rPr>
              <a:t>a</a:t>
            </a:r>
            <a:r>
              <a:rPr lang="pt-BR" sz="2200" dirty="0">
                <a:latin typeface="Times New Roman" pitchFamily="18" charset="0"/>
              </a:rPr>
              <a:t> = </a:t>
            </a:r>
            <a:r>
              <a:rPr lang="pt-BR" sz="2200" dirty="0"/>
              <a:t>raio da partícula</a:t>
            </a:r>
            <a:r>
              <a:rPr lang="pt-BR" sz="2200" u="sng" dirty="0"/>
              <a:t> </a:t>
            </a:r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i="1" dirty="0">
                <a:latin typeface="Times New Roman" pitchFamily="18" charset="0"/>
              </a:rPr>
              <a:t>x</a:t>
            </a:r>
            <a:r>
              <a:rPr lang="pt-BR" sz="2200" dirty="0">
                <a:latin typeface="Times New Roman" pitchFamily="18" charset="0"/>
              </a:rPr>
              <a:t> = </a:t>
            </a:r>
            <a:r>
              <a:rPr lang="pt-BR" sz="2200" dirty="0"/>
              <a:t>raio do pescoço </a:t>
            </a:r>
          </a:p>
        </p:txBody>
      </p:sp>
      <p:grpSp>
        <p:nvGrpSpPr>
          <p:cNvPr id="10253" name="Group 17"/>
          <p:cNvGrpSpPr>
            <a:grpSpLocks/>
          </p:cNvGrpSpPr>
          <p:nvPr/>
        </p:nvGrpSpPr>
        <p:grpSpPr bwMode="auto">
          <a:xfrm>
            <a:off x="179512" y="1340768"/>
            <a:ext cx="4896544" cy="5184576"/>
            <a:chOff x="384" y="960"/>
            <a:chExt cx="2688" cy="2618"/>
          </a:xfrm>
        </p:grpSpPr>
        <p:sp>
          <p:nvSpPr>
            <p:cNvPr id="10254" name="Line 4"/>
            <p:cNvSpPr>
              <a:spLocks noChangeShapeType="1"/>
            </p:cNvSpPr>
            <p:nvPr/>
          </p:nvSpPr>
          <p:spPr bwMode="auto">
            <a:xfrm>
              <a:off x="384" y="960"/>
              <a:ext cx="0" cy="1392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0255" name="Picture 15" descr="C:\Meus Documentos\U F S C\P E M\figs\lee38 transporte de massa sinterizaca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1008"/>
              <a:ext cx="2592" cy="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1872" y="2352"/>
              <a:ext cx="816" cy="366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pt-BR" sz="1600"/>
                <a:t>Contorno  de grão 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8271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200" dirty="0" smtClean="0"/>
              <a:t>Mecanismos de transporte de massa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43129" name="Group 441"/>
          <p:cNvGraphicFramePr>
            <a:graphicFrameLocks noGrp="1"/>
          </p:cNvGraphicFramePr>
          <p:nvPr/>
        </p:nvGraphicFramePr>
        <p:xfrm>
          <a:off x="914400" y="1828800"/>
          <a:ext cx="7924800" cy="4267201"/>
        </p:xfrm>
        <a:graphic>
          <a:graphicData uri="http://schemas.openxmlformats.org/drawingml/2006/table">
            <a:tbl>
              <a:tblPr/>
              <a:tblGrid>
                <a:gridCol w="609600"/>
                <a:gridCol w="2895600"/>
                <a:gridCol w="1858963"/>
                <a:gridCol w="1036637"/>
                <a:gridCol w="1524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°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Transporte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Origem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Destino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Densificação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Difusão superficial</a:t>
                      </a:r>
                      <a:r>
                        <a:rPr kumimoji="0" lang="pt-B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Superfície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Pescoço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Não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Difusão volumétrica</a:t>
                      </a:r>
                      <a:r>
                        <a:rPr kumimoji="0" lang="pt-B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Superfície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Pescoço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Evaporação-condensação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Superfície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Pescoço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Não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Difusão volumétrica</a:t>
                      </a:r>
                      <a:r>
                        <a:rPr kumimoji="0" lang="pt-B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Contorno de grão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Pescoço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Difusão volumétrica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Discordâncias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Pescoço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Difusão no contorno de grão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Contorno de grão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Pescoço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Fluxo viscoso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Fluxo plástico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 smtClean="0"/>
              <a:t>Sinterização no estado sólido: modelo de duas esferas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0" name="Rectangle 1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105400" y="18288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250" indent="-476250" eaLnBrk="0" hangingPunct="0"/>
            <a:r>
              <a:rPr lang="pt-BR" i="1">
                <a:latin typeface="Times New Roman" pitchFamily="18" charset="0"/>
              </a:rPr>
              <a:t>x</a:t>
            </a:r>
            <a:r>
              <a:rPr lang="pt-BR" i="1" baseline="30000">
                <a:latin typeface="Times New Roman" pitchFamily="18" charset="0"/>
              </a:rPr>
              <a:t>n</a:t>
            </a:r>
            <a:r>
              <a:rPr lang="pt-BR" i="1">
                <a:latin typeface="Times New Roman" pitchFamily="18" charset="0"/>
              </a:rPr>
              <a:t>/ a</a:t>
            </a:r>
            <a:r>
              <a:rPr lang="pt-BR" i="1" baseline="30000">
                <a:latin typeface="Times New Roman" pitchFamily="18" charset="0"/>
              </a:rPr>
              <a:t>m</a:t>
            </a:r>
            <a:r>
              <a:rPr lang="pt-BR" sz="2200">
                <a:latin typeface="Times New Roman" pitchFamily="18" charset="0"/>
              </a:rPr>
              <a:t> = f(</a:t>
            </a:r>
            <a:r>
              <a:rPr lang="pt-BR" sz="2200" i="1">
                <a:latin typeface="Times New Roman" pitchFamily="18" charset="0"/>
              </a:rPr>
              <a:t>T</a:t>
            </a:r>
            <a:r>
              <a:rPr lang="pt-BR" sz="2200">
                <a:latin typeface="Times New Roman" pitchFamily="18" charset="0"/>
              </a:rPr>
              <a:t>)</a:t>
            </a:r>
            <a:r>
              <a:rPr lang="pt-BR" sz="22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pt-BR" sz="2200" i="1">
                <a:latin typeface="Times New Roman" pitchFamily="18" charset="0"/>
                <a:cs typeface="Times New Roman" pitchFamily="18" charset="0"/>
              </a:rPr>
              <a:t>t</a:t>
            </a:r>
            <a:endParaRPr lang="pt-BR" sz="2200" i="1"/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pt-BR" sz="2200"/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/>
              <a:t>onde:</a:t>
            </a:r>
            <a:endParaRPr lang="pt-BR" i="1">
              <a:latin typeface="Times New Roman" pitchFamily="18" charset="0"/>
            </a:endParaRPr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i="1">
                <a:latin typeface="Times New Roman" pitchFamily="18" charset="0"/>
              </a:rPr>
              <a:t>x</a:t>
            </a:r>
            <a:r>
              <a:rPr lang="pt-BR" sz="2200">
                <a:latin typeface="Times New Roman" pitchFamily="18" charset="0"/>
              </a:rPr>
              <a:t> = </a:t>
            </a:r>
            <a:r>
              <a:rPr lang="pt-BR" sz="2200"/>
              <a:t>raio do pescoço </a:t>
            </a:r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i="1">
                <a:latin typeface="Times New Roman" pitchFamily="18" charset="0"/>
              </a:rPr>
              <a:t>a</a:t>
            </a:r>
            <a:r>
              <a:rPr lang="pt-BR" sz="2200">
                <a:latin typeface="Times New Roman" pitchFamily="18" charset="0"/>
              </a:rPr>
              <a:t> = </a:t>
            </a:r>
            <a:r>
              <a:rPr lang="pt-BR" sz="2200"/>
              <a:t>raio da partícula</a:t>
            </a:r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>
                <a:latin typeface="Times New Roman" pitchFamily="18" charset="0"/>
              </a:rPr>
              <a:t>f(</a:t>
            </a:r>
            <a:r>
              <a:rPr lang="pt-BR" sz="2200" i="1">
                <a:latin typeface="Times New Roman" pitchFamily="18" charset="0"/>
              </a:rPr>
              <a:t>T</a:t>
            </a:r>
            <a:r>
              <a:rPr lang="pt-BR" sz="2200">
                <a:latin typeface="Times New Roman" pitchFamily="18" charset="0"/>
              </a:rPr>
              <a:t>)</a:t>
            </a:r>
            <a:r>
              <a:rPr lang="pt-BR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>
                <a:latin typeface="Times New Roman" pitchFamily="18" charset="0"/>
              </a:rPr>
              <a:t>= </a:t>
            </a:r>
            <a:r>
              <a:rPr lang="pt-BR" sz="2200"/>
              <a:t>função numérica, dependendo da geometria do modelo</a:t>
            </a:r>
            <a:endParaRPr lang="pt-BR" sz="2200" i="1">
              <a:latin typeface="Times New Roman" pitchFamily="18" charset="0"/>
              <a:cs typeface="Times New Roman" pitchFamily="18" charset="0"/>
            </a:endParaRPr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 i="1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pt-BR" sz="2200">
                <a:latin typeface="Times New Roman" pitchFamily="18" charset="0"/>
              </a:rPr>
              <a:t>= </a:t>
            </a:r>
            <a:r>
              <a:rPr lang="pt-BR" sz="2200"/>
              <a:t>tempo de sinterização </a:t>
            </a:r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 i="1">
                <a:latin typeface="Times New Roman" pitchFamily="18" charset="0"/>
                <a:cs typeface="Times New Roman" pitchFamily="18" charset="0"/>
              </a:rPr>
              <a:t>n, m </a:t>
            </a:r>
            <a:r>
              <a:rPr lang="pt-BR" sz="2200">
                <a:latin typeface="Times New Roman" pitchFamily="18" charset="0"/>
              </a:rPr>
              <a:t>= </a:t>
            </a:r>
            <a:r>
              <a:rPr lang="pt-BR" sz="2200"/>
              <a:t>expoentes para os diferentes mecanismos</a:t>
            </a:r>
          </a:p>
        </p:txBody>
      </p:sp>
      <p:grpSp>
        <p:nvGrpSpPr>
          <p:cNvPr id="12301" name="Group 25"/>
          <p:cNvGrpSpPr>
            <a:grpSpLocks/>
          </p:cNvGrpSpPr>
          <p:nvPr/>
        </p:nvGrpSpPr>
        <p:grpSpPr bwMode="auto">
          <a:xfrm>
            <a:off x="539552" y="1988840"/>
            <a:ext cx="4104456" cy="2808312"/>
            <a:chOff x="576" y="1152"/>
            <a:chExt cx="2496" cy="1562"/>
          </a:xfrm>
        </p:grpSpPr>
        <p:pic>
          <p:nvPicPr>
            <p:cNvPr id="12302" name="Picture 21" descr="C:\Meus Documentos\U F S C\P E M\figs\reed597 modelo duas esferas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1152"/>
              <a:ext cx="2496" cy="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3" name="Rectangle 19"/>
            <p:cNvSpPr>
              <a:spLocks noChangeArrowheads="1"/>
            </p:cNvSpPr>
            <p:nvPr/>
          </p:nvSpPr>
          <p:spPr bwMode="auto">
            <a:xfrm>
              <a:off x="1344" y="1920"/>
              <a:ext cx="243" cy="212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2</a:t>
              </a:r>
              <a:r>
                <a:rPr lang="pt-BR" sz="1600" i="1">
                  <a:latin typeface="Times New Roman" pitchFamily="18" charset="0"/>
                </a:rPr>
                <a:t>x</a:t>
              </a:r>
              <a:endParaRPr lang="pt-BR" sz="1600" i="1"/>
            </a:p>
          </p:txBody>
        </p:sp>
        <p:sp>
          <p:nvSpPr>
            <p:cNvPr id="12304" name="Rectangle 20"/>
            <p:cNvSpPr>
              <a:spLocks noChangeArrowheads="1"/>
            </p:cNvSpPr>
            <p:nvPr/>
          </p:nvSpPr>
          <p:spPr bwMode="auto">
            <a:xfrm>
              <a:off x="2448" y="1776"/>
              <a:ext cx="212" cy="212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sz="1600" i="1">
                  <a:latin typeface="Times New Roman" pitchFamily="18" charset="0"/>
                </a:rPr>
                <a:t> a</a:t>
              </a:r>
              <a:endParaRPr lang="pt-BR" sz="1600" i="1"/>
            </a:p>
          </p:txBody>
        </p:sp>
        <p:sp>
          <p:nvSpPr>
            <p:cNvPr id="12305" name="Rectangle 22"/>
            <p:cNvSpPr>
              <a:spLocks noChangeArrowheads="1"/>
            </p:cNvSpPr>
            <p:nvPr/>
          </p:nvSpPr>
          <p:spPr bwMode="auto">
            <a:xfrm>
              <a:off x="1872" y="1968"/>
              <a:ext cx="240" cy="19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06" name="Rectangle 23"/>
            <p:cNvSpPr>
              <a:spLocks noChangeArrowheads="1"/>
            </p:cNvSpPr>
            <p:nvPr/>
          </p:nvSpPr>
          <p:spPr bwMode="auto">
            <a:xfrm>
              <a:off x="1680" y="2448"/>
              <a:ext cx="240" cy="19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07" name="Rectangle 24"/>
            <p:cNvSpPr>
              <a:spLocks noChangeArrowheads="1"/>
            </p:cNvSpPr>
            <p:nvPr/>
          </p:nvSpPr>
          <p:spPr bwMode="auto">
            <a:xfrm>
              <a:off x="1632" y="1968"/>
              <a:ext cx="144" cy="96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424862" cy="676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Mecanismos de transporte de massa</a:t>
            </a:r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44749" name="Group 13"/>
          <p:cNvGraphicFramePr>
            <a:graphicFrameLocks noGrp="1"/>
          </p:cNvGraphicFramePr>
          <p:nvPr/>
        </p:nvGraphicFramePr>
        <p:xfrm>
          <a:off x="323850" y="1557338"/>
          <a:ext cx="8424935" cy="3764945"/>
        </p:xfrm>
        <a:graphic>
          <a:graphicData uri="http://schemas.openxmlformats.org/drawingml/2006/table">
            <a:tbl>
              <a:tblPr/>
              <a:tblGrid>
                <a:gridCol w="648072"/>
                <a:gridCol w="3078342"/>
                <a:gridCol w="1976282"/>
                <a:gridCol w="1102059"/>
                <a:gridCol w="1620180"/>
              </a:tblGrid>
              <a:tr h="370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°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Transporte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Densificação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Difusão superficial</a:t>
                      </a:r>
                      <a:r>
                        <a:rPr kumimoji="0" lang="pt-BR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6-7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Não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Difusão volumétrica</a:t>
                      </a:r>
                      <a:r>
                        <a:rPr kumimoji="0" lang="pt-B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4-5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Evaporação-condensação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Não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Difusão volumétrica</a:t>
                      </a:r>
                      <a:r>
                        <a:rPr kumimoji="0" lang="pt-B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4-5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Difusão volumétrica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4-5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Difusão no contorno de grão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Fluxo viscoso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Fluxo plástico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836712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pt-BR" sz="3200" dirty="0" smtClean="0"/>
              <a:t>Crescimento de grão: definição e força motriz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9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0" y="1052736"/>
            <a:ext cx="554461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dirty="0"/>
              <a:t>Crescimento de grão é o processo pelo qual o tamanho médio de grão de um material (livre de tensão ou quase) aumenta continuamente durante o tratamento térmico sem uma mudança da distribuição de tamanho de grão</a:t>
            </a:r>
            <a:r>
              <a:rPr lang="pt-BR" dirty="0" smtClean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endParaRPr lang="pt-BR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dirty="0"/>
              <a:t>Os grãos crescem pelo movimento dos contornos. A </a:t>
            </a:r>
            <a:r>
              <a:rPr lang="pt-BR" dirty="0">
                <a:solidFill>
                  <a:srgbClr val="FF0000"/>
                </a:solidFill>
              </a:rPr>
              <a:t>força motriz é a diferença na energia livre do material nos dois lados de um contorno de grão</a:t>
            </a:r>
            <a:r>
              <a:rPr lang="pt-BR" dirty="0"/>
              <a:t>, que faz com que o contorno se mova na direção de seu centro de curvatura.</a:t>
            </a: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3312368" cy="2807835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229200"/>
            <a:ext cx="2160730" cy="66484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" name="Retângulo de cantos arredondados 15"/>
          <p:cNvSpPr/>
          <p:nvPr/>
        </p:nvSpPr>
        <p:spPr>
          <a:xfrm>
            <a:off x="6156176" y="5229200"/>
            <a:ext cx="2304256" cy="648072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78688" cy="5319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3200" dirty="0" smtClean="0"/>
              <a:t>Crescimento de grão: tipos e direção 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5373" name="Picture 14" descr="C:\Meus Documentos\U F S C\P E M\figs\lee40 crescimento grao normal anorma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2815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5" descr="C:\Meus Documentos\U F S C\P E M\figs\lee41 crescimento grao direca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92696"/>
            <a:ext cx="39465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Rectangle 1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27584" y="5157192"/>
            <a:ext cx="381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 dirty="0"/>
              <a:t>(a) 	Crescimento normal</a:t>
            </a:r>
            <a:r>
              <a:rPr lang="pt-BR" sz="2200" u="sng" dirty="0"/>
              <a:t> </a:t>
            </a:r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 dirty="0"/>
              <a:t>(b) 	Crescimento anormal</a:t>
            </a:r>
          </a:p>
        </p:txBody>
      </p:sp>
      <p:sp>
        <p:nvSpPr>
          <p:cNvPr id="15378" name="Rectangle 20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644008" y="4149080"/>
            <a:ext cx="381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 dirty="0"/>
              <a:t>Setas indicam direção de deslocamento de contornos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996" y="508814"/>
            <a:ext cx="6455380" cy="60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eaLnBrk="1" hangingPunct="1"/>
            <a:r>
              <a:rPr lang="pt-BR" dirty="0" smtClean="0"/>
              <a:t>Sinterização: Al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3</a:t>
            </a:r>
            <a:r>
              <a:rPr lang="pt-BR" dirty="0" smtClean="0"/>
              <a:t> + </a:t>
            </a:r>
            <a:r>
              <a:rPr lang="pt-BR" dirty="0" err="1" smtClean="0"/>
              <a:t>MgO</a:t>
            </a:r>
            <a:endParaRPr lang="pt-BR" dirty="0" smtClean="0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 rot="-5400000">
            <a:off x="-665956" y="2456656"/>
            <a:ext cx="215423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 dirty="0"/>
              <a:t>[</a:t>
            </a:r>
            <a:r>
              <a:rPr lang="pt-BR" sz="2000" dirty="0" err="1"/>
              <a:t>Reed</a:t>
            </a:r>
            <a:r>
              <a:rPr lang="pt-BR" sz="2000" dirty="0"/>
              <a:t>, 1995:595]</a:t>
            </a:r>
          </a:p>
        </p:txBody>
      </p:sp>
      <p:pic>
        <p:nvPicPr>
          <p:cNvPr id="7173" name="Picture 6" descr="C:\Meus Documentos\U F S C\P E M\figs\reed5995 sinterizacao alumin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700808"/>
            <a:ext cx="7835641" cy="465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2895600" y="3260725"/>
            <a:ext cx="1081088" cy="3365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/>
              <a:t>     HIP    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4849813" y="3244850"/>
            <a:ext cx="1169987" cy="3365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/>
              <a:t>Sinterizado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3886200" y="4387850"/>
            <a:ext cx="1068388" cy="3365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/>
              <a:t>        Fino</a:t>
            </a: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6145213" y="4387850"/>
            <a:ext cx="858837" cy="3365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/>
              <a:t>Grosso </a:t>
            </a:r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7148513" y="3016250"/>
            <a:ext cx="852487" cy="3365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/>
              <a:t>4 horas</a:t>
            </a:r>
          </a:p>
        </p:txBody>
      </p:sp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6891338" y="1752600"/>
            <a:ext cx="804862" cy="3365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/>
              <a:t>Tempo</a:t>
            </a:r>
          </a:p>
        </p:txBody>
      </p:sp>
      <p:sp>
        <p:nvSpPr>
          <p:cNvPr id="7180" name="Rectangle 14"/>
          <p:cNvSpPr>
            <a:spLocks noChangeArrowheads="1"/>
          </p:cNvSpPr>
          <p:nvPr/>
        </p:nvSpPr>
        <p:spPr bwMode="auto">
          <a:xfrm>
            <a:off x="3505200" y="5943600"/>
            <a:ext cx="2778125" cy="3365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/>
              <a:t>Temperatura de queima (</a:t>
            </a:r>
            <a:r>
              <a:rPr lang="pt-BR" sz="1600">
                <a:cs typeface="Tahoma" pitchFamily="34" charset="0"/>
              </a:rPr>
              <a:t>°C)</a:t>
            </a:r>
            <a:endParaRPr lang="pt-BR" sz="1600"/>
          </a:p>
        </p:txBody>
      </p:sp>
      <p:sp>
        <p:nvSpPr>
          <p:cNvPr id="7181" name="Rectangle 15"/>
          <p:cNvSpPr>
            <a:spLocks noChangeArrowheads="1"/>
          </p:cNvSpPr>
          <p:nvPr/>
        </p:nvSpPr>
        <p:spPr bwMode="auto">
          <a:xfrm rot="-5450812">
            <a:off x="436562" y="3570288"/>
            <a:ext cx="1533525" cy="3365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600"/>
              <a:t>Densidade (%</a:t>
            </a:r>
            <a:r>
              <a:rPr lang="pt-BR" sz="1600">
                <a:cs typeface="Tahoma" pitchFamily="34" charset="0"/>
              </a:rPr>
              <a:t>)</a:t>
            </a:r>
            <a:endParaRPr lang="pt-BR" sz="1600"/>
          </a:p>
        </p:txBody>
      </p:sp>
      <p:sp>
        <p:nvSpPr>
          <p:cNvPr id="7182" name="Rectangle 16"/>
          <p:cNvSpPr>
            <a:spLocks noChangeArrowheads="1"/>
          </p:cNvSpPr>
          <p:nvPr/>
        </p:nvSpPr>
        <p:spPr bwMode="auto">
          <a:xfrm>
            <a:off x="4252913" y="5257800"/>
            <a:ext cx="623887" cy="3048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400"/>
              <a:t>inicial</a:t>
            </a:r>
          </a:p>
        </p:txBody>
      </p:sp>
      <p:sp>
        <p:nvSpPr>
          <p:cNvPr id="7183" name="Rectangle 17"/>
          <p:cNvSpPr>
            <a:spLocks noChangeArrowheads="1"/>
          </p:cNvSpPr>
          <p:nvPr/>
        </p:nvSpPr>
        <p:spPr bwMode="auto">
          <a:xfrm>
            <a:off x="5181600" y="5257800"/>
            <a:ext cx="1217613" cy="3048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400"/>
              <a:t>intermediário</a:t>
            </a:r>
          </a:p>
        </p:txBody>
      </p:sp>
      <p:sp>
        <p:nvSpPr>
          <p:cNvPr id="7184" name="Rectangle 18"/>
          <p:cNvSpPr>
            <a:spLocks noChangeArrowheads="1"/>
          </p:cNvSpPr>
          <p:nvPr/>
        </p:nvSpPr>
        <p:spPr bwMode="auto">
          <a:xfrm>
            <a:off x="6705600" y="5257800"/>
            <a:ext cx="1127125" cy="3048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400"/>
              <a:t>final           </a:t>
            </a:r>
          </a:p>
        </p:txBody>
      </p:sp>
      <p:sp>
        <p:nvSpPr>
          <p:cNvPr id="7185" name="Rectangle 19"/>
          <p:cNvSpPr>
            <a:spLocks noChangeArrowheads="1"/>
          </p:cNvSpPr>
          <p:nvPr/>
        </p:nvSpPr>
        <p:spPr bwMode="auto">
          <a:xfrm>
            <a:off x="5187950" y="5029200"/>
            <a:ext cx="831850" cy="3048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1400"/>
              <a:t>Estágios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12335" cy="504056"/>
          </a:xfrm>
        </p:spPr>
        <p:txBody>
          <a:bodyPr/>
          <a:lstStyle/>
          <a:p>
            <a:pPr algn="ctr"/>
            <a:r>
              <a:rPr lang="en-US" sz="3200" b="1" dirty="0" err="1" smtClean="0"/>
              <a:t>Ancoragem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contorno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grão</a:t>
            </a:r>
            <a:endParaRPr lang="en-US" sz="32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363" y="908720"/>
            <a:ext cx="704802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68300"/>
            <a:ext cx="6118225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 smtClean="0"/>
              <a:t>Sinterização:                definição e força motriz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 rot="-5400000">
            <a:off x="-511969" y="2324894"/>
            <a:ext cx="18462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/>
              <a:t>[Lee, 1994:35]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09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dirty="0"/>
              <a:t>Sinterização pode ser definida como a </a:t>
            </a:r>
            <a:r>
              <a:rPr lang="pt-BR" dirty="0" smtClean="0"/>
              <a:t>transformação de um pó em uma </a:t>
            </a:r>
            <a:r>
              <a:rPr lang="pt-BR" dirty="0"/>
              <a:t>peça </a:t>
            </a:r>
            <a:r>
              <a:rPr lang="pt-BR" dirty="0" smtClean="0"/>
              <a:t>cerâmica sólida, previamente </a:t>
            </a:r>
            <a:r>
              <a:rPr lang="pt-BR" dirty="0"/>
              <a:t>conformada, acompanhada por retração da peça, combinada com crescimento e formação de ligações fortes entre partículas adjacentes</a:t>
            </a:r>
            <a:r>
              <a:rPr lang="pt-BR" dirty="0" smtClean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endParaRPr lang="pt-BR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dirty="0"/>
              <a:t>A força motriz para a sinterização é a </a:t>
            </a:r>
            <a:r>
              <a:rPr lang="pt-BR" dirty="0">
                <a:solidFill>
                  <a:srgbClr val="FF0000"/>
                </a:solidFill>
              </a:rPr>
              <a:t>redução da área superficial (e da energia superficial), </a:t>
            </a:r>
            <a:r>
              <a:rPr lang="pt-BR" dirty="0"/>
              <a:t>obtida pela substituição de um pó solto tendo superfícies com alta energia (sólido-vapor) por um sólido ligado tendo contornos de grão com energia associada mais baixa.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479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dirty="0" smtClean="0"/>
              <a:t>Sinterização versus crescimento de grão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 rot="-5400000">
            <a:off x="-730250" y="2546350"/>
            <a:ext cx="22828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t-BR" sz="2000"/>
              <a:t>[Reed, 1995:596]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6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105400" y="18288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250" indent="-476250" eaLnBrk="0" hangingPunct="0"/>
            <a:r>
              <a:rPr lang="pt-BR"/>
              <a:t>Para um material no qual:</a:t>
            </a:r>
          </a:p>
          <a:p>
            <a:pPr marL="476250" indent="-476250" eaLnBrk="0" hangingPunct="0"/>
            <a:endParaRPr lang="pt-BR"/>
          </a:p>
          <a:p>
            <a:pPr marL="476250" indent="-476250" eaLnBrk="0" hangingPunct="0"/>
            <a:r>
              <a:rPr lang="pt-BR" i="1">
                <a:latin typeface="Times New Roman" pitchFamily="18" charset="0"/>
              </a:rPr>
              <a:t> </a:t>
            </a:r>
            <a:r>
              <a:rPr lang="pt-BR" i="1">
                <a:latin typeface="Times New Roman" pitchFamily="18" charset="0"/>
                <a:sym typeface="Symbol" pitchFamily="18" charset="2"/>
              </a:rPr>
              <a:t>H</a:t>
            </a:r>
            <a:r>
              <a:rPr lang="pt-BR" i="1" baseline="-25000">
                <a:latin typeface="Times New Roman" pitchFamily="18" charset="0"/>
                <a:sym typeface="Symbol" pitchFamily="18" charset="2"/>
              </a:rPr>
              <a:t>d</a:t>
            </a:r>
            <a:r>
              <a:rPr lang="pt-BR" i="1">
                <a:latin typeface="Times New Roman" pitchFamily="18" charset="0"/>
                <a:sym typeface="Symbol" pitchFamily="18" charset="2"/>
              </a:rPr>
              <a:t>  &gt; H</a:t>
            </a:r>
            <a:r>
              <a:rPr lang="pt-BR" i="1" baseline="-25000">
                <a:latin typeface="Times New Roman" pitchFamily="18" charset="0"/>
                <a:sym typeface="Symbol" pitchFamily="18" charset="2"/>
              </a:rPr>
              <a:t>c</a:t>
            </a:r>
            <a:r>
              <a:rPr lang="pt-BR" i="1">
                <a:latin typeface="Times New Roman" pitchFamily="18" charset="0"/>
                <a:sym typeface="Symbol" pitchFamily="18" charset="2"/>
              </a:rPr>
              <a:t> </a:t>
            </a:r>
          </a:p>
          <a:p>
            <a:pPr marL="476250" indent="-476250" eaLnBrk="0" hangingPunct="0"/>
            <a:endParaRPr lang="pt-BR" i="1">
              <a:latin typeface="Times New Roman" pitchFamily="18" charset="0"/>
              <a:sym typeface="Symbol" pitchFamily="18" charset="2"/>
            </a:endParaRPr>
          </a:p>
          <a:p>
            <a:pPr marL="476250" indent="-476250" eaLnBrk="0" hangingPunct="0"/>
            <a:r>
              <a:rPr lang="pt-BR"/>
              <a:t>onde:</a:t>
            </a:r>
            <a:r>
              <a:rPr lang="pt-BR" i="1">
                <a:latin typeface="Times New Roman" pitchFamily="18" charset="0"/>
                <a:sym typeface="Symbol" pitchFamily="18" charset="2"/>
              </a:rPr>
              <a:t> </a:t>
            </a:r>
          </a:p>
          <a:p>
            <a:pPr marL="476250" indent="-476250" eaLnBrk="0" hangingPunct="0"/>
            <a:endParaRPr lang="pt-BR" i="1">
              <a:latin typeface="Times New Roman" pitchFamily="18" charset="0"/>
              <a:sym typeface="Symbol" pitchFamily="18" charset="2"/>
            </a:endParaRPr>
          </a:p>
          <a:p>
            <a:pPr marL="476250" indent="-476250" eaLnBrk="0" hangingPunct="0"/>
            <a:r>
              <a:rPr lang="pt-BR" i="1">
                <a:latin typeface="Times New Roman" pitchFamily="18" charset="0"/>
                <a:sym typeface="Symbol" pitchFamily="18" charset="2"/>
              </a:rPr>
              <a:t>H</a:t>
            </a:r>
            <a:r>
              <a:rPr lang="pt-BR" i="1" baseline="-25000">
                <a:latin typeface="Times New Roman" pitchFamily="18" charset="0"/>
                <a:sym typeface="Symbol" pitchFamily="18" charset="2"/>
              </a:rPr>
              <a:t>d</a:t>
            </a:r>
            <a:r>
              <a:rPr lang="pt-BR" i="1">
                <a:latin typeface="Times New Roman" pitchFamily="18" charset="0"/>
                <a:sym typeface="Symbol" pitchFamily="18" charset="2"/>
              </a:rPr>
              <a:t> </a:t>
            </a:r>
            <a:r>
              <a:rPr lang="pt-BR" sz="2200">
                <a:latin typeface="Times New Roman" pitchFamily="18" charset="0"/>
              </a:rPr>
              <a:t>= </a:t>
            </a:r>
            <a:r>
              <a:rPr lang="pt-BR" sz="2200"/>
              <a:t>energia de ativação de densificação </a:t>
            </a:r>
          </a:p>
          <a:p>
            <a:pPr marL="476250" indent="-476250" eaLnBrk="0" hangingPunct="0"/>
            <a:r>
              <a:rPr lang="pt-BR" i="1">
                <a:latin typeface="Times New Roman" pitchFamily="18" charset="0"/>
                <a:sym typeface="Symbol" pitchFamily="18" charset="2"/>
              </a:rPr>
              <a:t>H</a:t>
            </a:r>
            <a:r>
              <a:rPr lang="pt-BR" i="1" baseline="-25000">
                <a:latin typeface="Times New Roman" pitchFamily="18" charset="0"/>
                <a:sym typeface="Symbol" pitchFamily="18" charset="2"/>
              </a:rPr>
              <a:t>c</a:t>
            </a:r>
            <a:r>
              <a:rPr lang="pt-BR" i="1">
                <a:latin typeface="Times New Roman" pitchFamily="18" charset="0"/>
                <a:sym typeface="Symbol" pitchFamily="18" charset="2"/>
              </a:rPr>
              <a:t> </a:t>
            </a:r>
            <a:r>
              <a:rPr lang="pt-BR" sz="2200">
                <a:latin typeface="Times New Roman" pitchFamily="18" charset="0"/>
              </a:rPr>
              <a:t>= </a:t>
            </a:r>
            <a:r>
              <a:rPr lang="pt-BR" sz="2200"/>
              <a:t>energia de ativação de crescimento de grão </a:t>
            </a:r>
          </a:p>
          <a:p>
            <a:pPr marL="476250" indent="-476250" eaLnBrk="0" hangingPunct="0"/>
            <a:endParaRPr lang="pt-BR" sz="2200"/>
          </a:p>
        </p:txBody>
      </p:sp>
      <p:grpSp>
        <p:nvGrpSpPr>
          <p:cNvPr id="16397" name="Group 26"/>
          <p:cNvGrpSpPr>
            <a:grpSpLocks/>
          </p:cNvGrpSpPr>
          <p:nvPr/>
        </p:nvGrpSpPr>
        <p:grpSpPr bwMode="auto">
          <a:xfrm>
            <a:off x="762000" y="1524000"/>
            <a:ext cx="4029075" cy="4876800"/>
            <a:chOff x="480" y="960"/>
            <a:chExt cx="2538" cy="3072"/>
          </a:xfrm>
        </p:grpSpPr>
        <p:pic>
          <p:nvPicPr>
            <p:cNvPr id="16398" name="Picture 19" descr="C:\Meus Documentos\U F S C\P E M\figs\reed605 siterizacao x crescimento gra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960"/>
              <a:ext cx="2538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9" name="Rectangle 20"/>
            <p:cNvSpPr>
              <a:spLocks noChangeArrowheads="1"/>
            </p:cNvSpPr>
            <p:nvPr/>
          </p:nvSpPr>
          <p:spPr bwMode="auto">
            <a:xfrm>
              <a:off x="1584" y="1296"/>
              <a:ext cx="792" cy="366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600"/>
                <a:t>Sinterização</a:t>
              </a:r>
            </a:p>
            <a:p>
              <a:pPr algn="ctr"/>
              <a:r>
                <a:rPr lang="pt-BR" sz="1600"/>
                <a:t>(</a:t>
              </a:r>
              <a:r>
                <a:rPr lang="pt-BR" sz="1600" i="1">
                  <a:latin typeface="Times New Roman" pitchFamily="18" charset="0"/>
                  <a:sym typeface="Symbol" pitchFamily="18" charset="2"/>
                </a:rPr>
                <a:t>H</a:t>
              </a:r>
              <a:r>
                <a:rPr lang="pt-BR" sz="1600" i="1" baseline="-25000">
                  <a:latin typeface="Times New Roman" pitchFamily="18" charset="0"/>
                  <a:sym typeface="Symbol" pitchFamily="18" charset="2"/>
                </a:rPr>
                <a:t>d</a:t>
              </a:r>
              <a:r>
                <a:rPr lang="pt-BR" sz="1600">
                  <a:sym typeface="Symbol" pitchFamily="18" charset="2"/>
                </a:rPr>
                <a:t>)</a:t>
              </a:r>
              <a:r>
                <a:rPr lang="pt-BR" sz="1600"/>
                <a:t> </a:t>
              </a:r>
            </a:p>
          </p:txBody>
        </p:sp>
        <p:sp>
          <p:nvSpPr>
            <p:cNvPr id="16400" name="Rectangle 21"/>
            <p:cNvSpPr>
              <a:spLocks noChangeArrowheads="1"/>
            </p:cNvSpPr>
            <p:nvPr/>
          </p:nvSpPr>
          <p:spPr bwMode="auto">
            <a:xfrm>
              <a:off x="812" y="2448"/>
              <a:ext cx="964" cy="366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/>
                <a:t>Crescimento de grão (</a:t>
              </a:r>
              <a:r>
                <a:rPr lang="pt-BR" sz="1600" i="1">
                  <a:latin typeface="Times New Roman" pitchFamily="18" charset="0"/>
                  <a:sym typeface="Symbol" pitchFamily="18" charset="2"/>
                </a:rPr>
                <a:t>H</a:t>
              </a:r>
              <a:r>
                <a:rPr lang="pt-BR" sz="1600" i="1" baseline="-25000">
                  <a:latin typeface="Times New Roman" pitchFamily="18" charset="0"/>
                  <a:sym typeface="Symbol" pitchFamily="18" charset="2"/>
                </a:rPr>
                <a:t>d</a:t>
              </a:r>
              <a:r>
                <a:rPr lang="pt-BR" sz="1600">
                  <a:sym typeface="Symbol" pitchFamily="18" charset="2"/>
                </a:rPr>
                <a:t>)</a:t>
              </a:r>
              <a:r>
                <a:rPr lang="pt-BR" sz="1600"/>
                <a:t> </a:t>
              </a:r>
            </a:p>
          </p:txBody>
        </p:sp>
        <p:sp>
          <p:nvSpPr>
            <p:cNvPr id="16401" name="Rectangle 22"/>
            <p:cNvSpPr>
              <a:spLocks noChangeArrowheads="1"/>
            </p:cNvSpPr>
            <p:nvPr/>
          </p:nvSpPr>
          <p:spPr bwMode="auto">
            <a:xfrm>
              <a:off x="864" y="3186"/>
              <a:ext cx="853" cy="366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/>
                <a:t>Alta temperatura</a:t>
              </a:r>
            </a:p>
          </p:txBody>
        </p:sp>
        <p:sp>
          <p:nvSpPr>
            <p:cNvPr id="16402" name="Rectangle 23"/>
            <p:cNvSpPr>
              <a:spLocks noChangeArrowheads="1"/>
            </p:cNvSpPr>
            <p:nvPr/>
          </p:nvSpPr>
          <p:spPr bwMode="auto">
            <a:xfrm>
              <a:off x="1835" y="3378"/>
              <a:ext cx="853" cy="366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/>
                <a:t>Baixa  temperatura</a:t>
              </a:r>
            </a:p>
          </p:txBody>
        </p:sp>
        <p:sp>
          <p:nvSpPr>
            <p:cNvPr id="16403" name="Rectangle 24"/>
            <p:cNvSpPr>
              <a:spLocks noChangeArrowheads="1"/>
            </p:cNvSpPr>
            <p:nvPr/>
          </p:nvSpPr>
          <p:spPr bwMode="auto">
            <a:xfrm rot="-5400000">
              <a:off x="235" y="2528"/>
              <a:ext cx="853" cy="212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/>
                <a:t>Taxa (log)</a:t>
              </a:r>
            </a:p>
          </p:txBody>
        </p:sp>
        <p:sp>
          <p:nvSpPr>
            <p:cNvPr id="16404" name="Rectangle 25"/>
            <p:cNvSpPr>
              <a:spLocks noChangeArrowheads="1"/>
            </p:cNvSpPr>
            <p:nvPr/>
          </p:nvSpPr>
          <p:spPr bwMode="auto">
            <a:xfrm>
              <a:off x="1532" y="3820"/>
              <a:ext cx="640" cy="212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600"/>
                <a:t>   1/</a:t>
              </a:r>
              <a:r>
                <a:rPr lang="pt-BR" sz="1600" i="1">
                  <a:latin typeface="Times New Roman" pitchFamily="18" charset="0"/>
                  <a:sym typeface="Symbol" pitchFamily="18" charset="2"/>
                </a:rPr>
                <a:t>RT   </a:t>
              </a:r>
              <a:r>
                <a:rPr lang="pt-BR" sz="1600"/>
                <a:t> 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32657"/>
            <a:ext cx="7793037" cy="720080"/>
          </a:xfrm>
        </p:spPr>
        <p:txBody>
          <a:bodyPr/>
          <a:lstStyle/>
          <a:p>
            <a:pPr algn="ctr"/>
            <a:r>
              <a:rPr lang="en-US" sz="3600" dirty="0" err="1" smtClean="0"/>
              <a:t>Modelos</a:t>
            </a:r>
            <a:r>
              <a:rPr lang="en-US" sz="3600" dirty="0" smtClean="0"/>
              <a:t> de </a:t>
            </a:r>
            <a:r>
              <a:rPr lang="en-US" sz="3600" dirty="0" err="1" smtClean="0"/>
              <a:t>sinterização</a:t>
            </a:r>
            <a:endParaRPr lang="en-US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1340768"/>
            <a:ext cx="77768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Para o </a:t>
            </a:r>
            <a:r>
              <a:rPr lang="en-US" sz="2800" dirty="0" err="1" smtClean="0"/>
              <a:t>caso</a:t>
            </a:r>
            <a:r>
              <a:rPr lang="en-US" sz="2800" dirty="0" smtClean="0"/>
              <a:t> de </a:t>
            </a:r>
            <a:r>
              <a:rPr lang="en-US" sz="2800" dirty="0" err="1" smtClean="0"/>
              <a:t>transporte</a:t>
            </a:r>
            <a:r>
              <a:rPr lang="en-US" sz="2800" dirty="0" smtClean="0"/>
              <a:t> de </a:t>
            </a:r>
            <a:r>
              <a:rPr lang="en-US" sz="2800" dirty="0" err="1" smtClean="0"/>
              <a:t>massa</a:t>
            </a:r>
            <a:r>
              <a:rPr lang="en-US" sz="2800" dirty="0" smtClean="0"/>
              <a:t> do </a:t>
            </a:r>
            <a:r>
              <a:rPr lang="en-US" sz="2800" dirty="0" err="1" smtClean="0"/>
              <a:t>contorno</a:t>
            </a:r>
            <a:r>
              <a:rPr lang="en-US" sz="2800" dirty="0" smtClean="0"/>
              <a:t> de </a:t>
            </a:r>
            <a:r>
              <a:rPr lang="en-US" sz="2800" dirty="0" err="1" smtClean="0"/>
              <a:t>grão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o </a:t>
            </a:r>
            <a:r>
              <a:rPr lang="en-US" sz="2800" dirty="0" err="1" smtClean="0"/>
              <a:t>pescoço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difusão</a:t>
            </a:r>
            <a:r>
              <a:rPr lang="en-US" sz="2800" dirty="0" smtClean="0"/>
              <a:t> </a:t>
            </a:r>
            <a:r>
              <a:rPr lang="en-US" sz="2800" dirty="0" err="1" smtClean="0"/>
              <a:t>através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rede</a:t>
            </a:r>
            <a:r>
              <a:rPr lang="en-US" sz="2800" dirty="0" smtClean="0"/>
              <a:t>, a </a:t>
            </a:r>
            <a:r>
              <a:rPr lang="en-US" sz="2800" dirty="0" err="1" smtClean="0"/>
              <a:t>taxa</a:t>
            </a:r>
            <a:r>
              <a:rPr lang="en-US" sz="2800" dirty="0" smtClean="0"/>
              <a:t> de </a:t>
            </a:r>
            <a:r>
              <a:rPr lang="en-US" sz="2800" dirty="0" err="1" smtClean="0"/>
              <a:t>crescimento</a:t>
            </a:r>
            <a:r>
              <a:rPr lang="en-US" sz="2800" dirty="0" smtClean="0"/>
              <a:t> do </a:t>
            </a:r>
            <a:r>
              <a:rPr lang="en-US" sz="2800" dirty="0" err="1" smtClean="0"/>
              <a:t>pescoço</a:t>
            </a:r>
            <a:r>
              <a:rPr lang="en-US" sz="2800" dirty="0" smtClean="0"/>
              <a:t> é dada </a:t>
            </a:r>
            <a:r>
              <a:rPr lang="en-US" sz="2800" dirty="0" err="1" smtClean="0"/>
              <a:t>por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/>
              <a:t>o</a:t>
            </a:r>
            <a:r>
              <a:rPr lang="en-US" sz="2800" dirty="0" err="1" smtClean="0"/>
              <a:t>nde</a:t>
            </a:r>
            <a:r>
              <a:rPr lang="en-US" sz="2800" dirty="0" smtClean="0"/>
              <a:t> o volume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vacância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movimento</a:t>
            </a:r>
            <a:r>
              <a:rPr lang="en-US" sz="2800" dirty="0" smtClean="0"/>
              <a:t> é a</a:t>
            </a:r>
            <a:r>
              <a:rPr lang="en-US" sz="2800" baseline="30000" dirty="0" smtClean="0"/>
              <a:t>3 </a:t>
            </a:r>
            <a:r>
              <a:rPr lang="en-US" sz="2800" dirty="0"/>
              <a:t>e</a:t>
            </a:r>
            <a:r>
              <a:rPr lang="en-US" sz="2800" dirty="0" smtClean="0"/>
              <a:t> D</a:t>
            </a:r>
            <a:r>
              <a:rPr lang="en-US" sz="2800" baseline="30000" dirty="0" smtClean="0"/>
              <a:t>* </a:t>
            </a:r>
            <a:r>
              <a:rPr lang="en-US" sz="2800" dirty="0" smtClean="0"/>
              <a:t>é o </a:t>
            </a:r>
            <a:r>
              <a:rPr lang="en-US" sz="2800" dirty="0" err="1" smtClean="0"/>
              <a:t>coeficiente</a:t>
            </a:r>
            <a:r>
              <a:rPr lang="en-US" sz="2800" dirty="0" smtClean="0"/>
              <a:t> de auto-</a:t>
            </a:r>
            <a:r>
              <a:rPr lang="en-US" sz="2800" dirty="0" err="1" smtClean="0"/>
              <a:t>difusão</a:t>
            </a:r>
            <a:r>
              <a:rPr lang="en-US" sz="2800" dirty="0" smtClean="0"/>
              <a:t>.  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6107818" cy="1368152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" name="Retângulo de cantos arredondados 4"/>
          <p:cNvSpPr/>
          <p:nvPr/>
        </p:nvSpPr>
        <p:spPr>
          <a:xfrm>
            <a:off x="1187624" y="3573016"/>
            <a:ext cx="5976664" cy="144016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14313"/>
            <a:ext cx="7992888" cy="910431"/>
          </a:xfrm>
        </p:spPr>
        <p:txBody>
          <a:bodyPr/>
          <a:lstStyle/>
          <a:p>
            <a:pPr algn="ctr"/>
            <a:r>
              <a:rPr lang="en-US" sz="2800" dirty="0" err="1" smtClean="0"/>
              <a:t>Taxa</a:t>
            </a:r>
            <a:r>
              <a:rPr lang="en-US" sz="2800" dirty="0" smtClean="0"/>
              <a:t> de </a:t>
            </a:r>
            <a:r>
              <a:rPr lang="en-US" sz="2800" dirty="0" err="1" smtClean="0"/>
              <a:t>densificação</a:t>
            </a:r>
            <a:r>
              <a:rPr lang="en-US" sz="2800" dirty="0" smtClean="0"/>
              <a:t> (</a:t>
            </a:r>
            <a:r>
              <a:rPr lang="en-US" sz="2800" dirty="0" err="1" smtClean="0"/>
              <a:t>aproximação</a:t>
            </a:r>
            <a:r>
              <a:rPr lang="en-US" sz="2800" dirty="0" smtClean="0"/>
              <a:t> dos </a:t>
            </a:r>
            <a:r>
              <a:rPr lang="en-US" sz="2800" dirty="0" err="1" smtClean="0"/>
              <a:t>centros</a:t>
            </a:r>
            <a:r>
              <a:rPr lang="en-US" sz="2800" dirty="0" smtClean="0"/>
              <a:t> das </a:t>
            </a:r>
            <a:r>
              <a:rPr lang="en-US" sz="2800" dirty="0" err="1" smtClean="0"/>
              <a:t>esferas</a:t>
            </a:r>
            <a:endParaRPr lang="en-US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05273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340768"/>
            <a:ext cx="5258943" cy="108012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" name="Retângulo de cantos arredondados 4"/>
          <p:cNvSpPr/>
          <p:nvPr/>
        </p:nvSpPr>
        <p:spPr>
          <a:xfrm>
            <a:off x="1907704" y="1268760"/>
            <a:ext cx="5256584" cy="1224136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2564904"/>
            <a:ext cx="5472608" cy="3312368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4904"/>
            <a:ext cx="4732504" cy="3229848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877272"/>
            <a:ext cx="4903640" cy="980728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mtClean="0"/>
              <a:t>Sinterização com fase líquida: requisitos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 rot="-5400000">
            <a:off x="-511968" y="2323306"/>
            <a:ext cx="18462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/>
              <a:t>[Lee, 1994:50]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1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914400" y="1752600"/>
            <a:ext cx="762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200"/>
              <a:t>Líquido suficiente deve estar presente na temperatura de sinterização. Para partículas de cerca de 1 </a:t>
            </a:r>
            <a:r>
              <a:rPr lang="pt-BR" sz="2200">
                <a:cs typeface="Tahoma" pitchFamily="34" charset="0"/>
              </a:rPr>
              <a:t>µm, menos de 1 V% líquido é suficiente para cobri-las uniformemente. Usualmente, para partículas maiores, 5-15% é usado.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200">
                <a:cs typeface="Tahoma" pitchFamily="34" charset="0"/>
              </a:rPr>
              <a:t>O líquido deve molhar o sólido.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200">
                <a:cs typeface="Tahoma" pitchFamily="34" charset="0"/>
              </a:rPr>
              <a:t>O sólido deve ser parcialmente solúvel no liquido.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endParaRPr lang="pt-BR" sz="2200"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200">
                <a:cs typeface="Tahoma" pitchFamily="34" charset="0"/>
              </a:rPr>
              <a:t>Outras variáveis importantes 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 sz="2200"/>
              <a:t>Tamanho de partícula do pó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 sz="2200"/>
              <a:t>Grau de mistura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 sz="2200"/>
              <a:t>Viscosidade do líquido formado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7" y="153718"/>
            <a:ext cx="5124459" cy="629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81060"/>
          </a:xfrm>
        </p:spPr>
        <p:txBody>
          <a:bodyPr/>
          <a:lstStyle/>
          <a:p>
            <a:pPr algn="ctr" eaLnBrk="1" hangingPunct="1"/>
            <a:r>
              <a:rPr lang="pt-BR" sz="4000" dirty="0" smtClean="0"/>
              <a:t>Sinterização com fase líquida: estágios e características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5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0" y="128586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u="sng" dirty="0"/>
              <a:t>Rearranjo de partículas:</a:t>
            </a:r>
            <a:r>
              <a:rPr lang="pt-BR" dirty="0"/>
              <a:t> formação e fluxo viscoso de um líquido que molha o sólido, se espalha e junta as partículas por pressão capilar, causando alguma </a:t>
            </a:r>
            <a:r>
              <a:rPr lang="pt-BR" dirty="0" err="1"/>
              <a:t>densificação</a:t>
            </a:r>
            <a:r>
              <a:rPr lang="pt-BR" dirty="0" smtClean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endParaRPr lang="pt-BR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u="sng" dirty="0"/>
              <a:t>Solução-precipitação</a:t>
            </a:r>
            <a:r>
              <a:rPr lang="pt-BR" u="sng" dirty="0" smtClean="0"/>
              <a:t>:</a:t>
            </a:r>
            <a:endParaRPr lang="pt-BR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 dirty="0" smtClean="0"/>
              <a:t>dissolução </a:t>
            </a:r>
            <a:r>
              <a:rPr lang="pt-BR" dirty="0" smtClean="0"/>
              <a:t>de partículas </a:t>
            </a:r>
            <a:r>
              <a:rPr lang="pt-BR" dirty="0"/>
              <a:t>sólidas pequenas no líquido e precipitação nas superfícies sólidas de partículas grandes;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 dirty="0"/>
              <a:t>contatos partícula-partícula e precipitação em grãos não comprimidos</a:t>
            </a:r>
            <a:r>
              <a:rPr lang="pt-BR" dirty="0" smtClean="0"/>
              <a:t>;</a:t>
            </a:r>
            <a:endParaRPr lang="pt-BR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 dirty="0"/>
              <a:t>cantos agudos e precipitação em superfícies côncavas</a:t>
            </a:r>
            <a:r>
              <a:rPr lang="pt-BR" dirty="0" smtClean="0"/>
              <a:t>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endParaRPr lang="pt-BR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u="sng" dirty="0" err="1" smtClean="0"/>
              <a:t>Coalescência</a:t>
            </a:r>
            <a:r>
              <a:rPr lang="pt-BR" u="sng" dirty="0"/>
              <a:t>:</a:t>
            </a:r>
            <a:r>
              <a:rPr lang="pt-BR" dirty="0"/>
              <a:t> crescimento de grão ocorre de modo a formar um esqueleto sólido de partículas.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pt-BR" smtClean="0"/>
              <a:t>Sinterização com fase líquida: retração em função do tempo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 rot="-5400000">
            <a:off x="-511968" y="2323306"/>
            <a:ext cx="18462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/>
              <a:t>[Lee, 1994:51]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9469" name="Group 21"/>
          <p:cNvGrpSpPr>
            <a:grpSpLocks/>
          </p:cNvGrpSpPr>
          <p:nvPr/>
        </p:nvGrpSpPr>
        <p:grpSpPr bwMode="auto">
          <a:xfrm>
            <a:off x="1219200" y="1676400"/>
            <a:ext cx="6705600" cy="4603750"/>
            <a:chOff x="768" y="1056"/>
            <a:chExt cx="4224" cy="2900"/>
          </a:xfrm>
        </p:grpSpPr>
        <p:pic>
          <p:nvPicPr>
            <p:cNvPr id="19470" name="Picture 15" descr="C:\Meus Documentos\U F S C\P E M\figs\lee51 LPS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1056"/>
              <a:ext cx="4224" cy="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Rectangle 16"/>
            <p:cNvSpPr>
              <a:spLocks noChangeArrowheads="1"/>
            </p:cNvSpPr>
            <p:nvPr/>
          </p:nvSpPr>
          <p:spPr bwMode="auto">
            <a:xfrm>
              <a:off x="1632" y="2658"/>
              <a:ext cx="860" cy="366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pt-BR" sz="1600"/>
                <a:t>Rearranjo de partículas</a:t>
              </a:r>
            </a:p>
          </p:txBody>
        </p:sp>
        <p:sp>
          <p:nvSpPr>
            <p:cNvPr id="19472" name="Rectangle 17"/>
            <p:cNvSpPr>
              <a:spLocks noChangeArrowheads="1"/>
            </p:cNvSpPr>
            <p:nvPr/>
          </p:nvSpPr>
          <p:spPr bwMode="auto">
            <a:xfrm>
              <a:off x="2496" y="2016"/>
              <a:ext cx="860" cy="366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pt-BR" sz="1600"/>
                <a:t>Solução- precipitação</a:t>
              </a:r>
            </a:p>
          </p:txBody>
        </p:sp>
        <p:sp>
          <p:nvSpPr>
            <p:cNvPr id="19473" name="Rectangle 18"/>
            <p:cNvSpPr>
              <a:spLocks noChangeArrowheads="1"/>
            </p:cNvSpPr>
            <p:nvPr/>
          </p:nvSpPr>
          <p:spPr bwMode="auto">
            <a:xfrm>
              <a:off x="3316" y="1776"/>
              <a:ext cx="860" cy="366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pt-BR" sz="1600"/>
                <a:t>Coalescência </a:t>
              </a:r>
            </a:p>
            <a:p>
              <a:endParaRPr lang="pt-BR" sz="1600"/>
            </a:p>
          </p:txBody>
        </p:sp>
        <p:sp>
          <p:nvSpPr>
            <p:cNvPr id="19474" name="Rectangle 19"/>
            <p:cNvSpPr>
              <a:spLocks noChangeArrowheads="1"/>
            </p:cNvSpPr>
            <p:nvPr/>
          </p:nvSpPr>
          <p:spPr bwMode="auto">
            <a:xfrm>
              <a:off x="2404" y="3744"/>
              <a:ext cx="860" cy="212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pt-BR" sz="1600"/>
                <a:t>Tempo (log)</a:t>
              </a:r>
            </a:p>
          </p:txBody>
        </p:sp>
        <p:sp>
          <p:nvSpPr>
            <p:cNvPr id="19475" name="Rectangle 20"/>
            <p:cNvSpPr>
              <a:spLocks noChangeArrowheads="1"/>
            </p:cNvSpPr>
            <p:nvPr/>
          </p:nvSpPr>
          <p:spPr bwMode="auto">
            <a:xfrm rot="-5443517">
              <a:off x="902" y="2438"/>
              <a:ext cx="1056" cy="212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/>
                <a:t>Retração (log)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pt-BR" smtClean="0"/>
              <a:t>Sinterização com fase líquida: microestruturas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 rot="-5400000">
            <a:off x="-511968" y="2323306"/>
            <a:ext cx="18462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/>
              <a:t>[Lee, 1994:53]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0493" name="Picture 20" descr="C:\Meus Documentos\U F S C\P E M\figs\lee53 microstruturas LP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1524000"/>
            <a:ext cx="19431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Rectangle 2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572000" y="18288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/>
              <a:t>(a) 	Grande volume de fase vítrea contínua</a:t>
            </a:r>
            <a:endParaRPr lang="pt-BR" sz="2200" u="sng"/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pt-BR" sz="2200" u="sng"/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pt-BR" sz="2200" u="sng"/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/>
              <a:t>(b) 	Vidro só aparece nas junções triplas</a:t>
            </a:r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pt-BR" sz="2200"/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pt-BR" sz="2200"/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/>
              <a:t>(c) 	Vidro cristalizado no contorno de grão (fase líquida transiente)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93037" cy="548680"/>
          </a:xfrm>
        </p:spPr>
        <p:txBody>
          <a:bodyPr/>
          <a:lstStyle/>
          <a:p>
            <a:pPr algn="ctr"/>
            <a:r>
              <a:rPr lang="en-US" dirty="0" smtClean="0"/>
              <a:t>Ostwald ripening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082" y="1571611"/>
            <a:ext cx="6821066" cy="468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143000"/>
          </a:xfrm>
        </p:spPr>
        <p:txBody>
          <a:bodyPr/>
          <a:lstStyle/>
          <a:p>
            <a:pPr eaLnBrk="1" hangingPunct="1"/>
            <a:r>
              <a:rPr lang="pt-BR" smtClean="0"/>
              <a:t>Sinterização: diagramas de fase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 rot="-5400000">
            <a:off x="-954087" y="2779712"/>
            <a:ext cx="2730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/>
              <a:t>[Thummler, 1993:222]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1517" name="Picture 15" descr="C:\Meus Documentos\U F S C\P E M\figs\thumm222 diagrama binari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6934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Rectangle 1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143000" y="541020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/>
              <a:t>(a) 	Sinterização com fase líquida permanente e transiente</a:t>
            </a:r>
            <a:endParaRPr lang="pt-BR" sz="2200" u="sng"/>
          </a:p>
        </p:txBody>
      </p:sp>
      <p:sp>
        <p:nvSpPr>
          <p:cNvPr id="21519" name="Rectangle 1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0" y="541020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/>
              <a:t>(b) 	Sinterização no estado sólido e supersólido</a:t>
            </a:r>
            <a:endParaRPr lang="pt-BR" sz="2200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Terminologia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Peça</a:t>
            </a:r>
            <a:r>
              <a:rPr lang="en-US" dirty="0" smtClean="0"/>
              <a:t> a </a:t>
            </a:r>
            <a:r>
              <a:rPr lang="en-US" dirty="0" err="1" smtClean="0"/>
              <a:t>verde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Voláteis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Prensagem</a:t>
            </a:r>
            <a:r>
              <a:rPr lang="en-US" dirty="0" smtClean="0"/>
              <a:t> a </a:t>
            </a:r>
            <a:r>
              <a:rPr lang="en-US" dirty="0" err="1" smtClean="0"/>
              <a:t>quente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Cerâmica</a:t>
            </a:r>
            <a:r>
              <a:rPr lang="en-US" dirty="0" smtClean="0"/>
              <a:t> </a:t>
            </a:r>
            <a:r>
              <a:rPr lang="en-US" dirty="0" err="1" smtClean="0"/>
              <a:t>monolítica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143000"/>
          </a:xfrm>
        </p:spPr>
        <p:txBody>
          <a:bodyPr/>
          <a:lstStyle/>
          <a:p>
            <a:pPr eaLnBrk="1" hangingPunct="1"/>
            <a:r>
              <a:rPr lang="pt-BR" smtClean="0"/>
              <a:t>Sinterização: variantes de produção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 rot="-5400000">
            <a:off x="-954087" y="2778125"/>
            <a:ext cx="2730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/>
              <a:t>[Thummler, 1993:263]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2541" name="Picture 16" descr="C:\Meus Documentos\U F S C\P E M\figs\thum263 variantes de produca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3914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550391"/>
          </a:xfrm>
        </p:spPr>
        <p:txBody>
          <a:bodyPr/>
          <a:lstStyle/>
          <a:p>
            <a:pPr algn="ctr"/>
            <a:r>
              <a:rPr lang="en-US" dirty="0" err="1" smtClean="0"/>
              <a:t>Prensagem</a:t>
            </a:r>
            <a:r>
              <a:rPr lang="en-US" dirty="0" smtClean="0"/>
              <a:t> a </a:t>
            </a:r>
            <a:r>
              <a:rPr lang="en-US" dirty="0" err="1" smtClean="0"/>
              <a:t>quente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4313402" cy="42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27717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33800"/>
            <a:ext cx="3076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954" y="476672"/>
            <a:ext cx="64998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052736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Contorno</a:t>
            </a:r>
            <a:r>
              <a:rPr lang="en-US" dirty="0" smtClean="0"/>
              <a:t> de </a:t>
            </a:r>
            <a:r>
              <a:rPr lang="en-US" dirty="0" err="1" smtClean="0"/>
              <a:t>grão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Poros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Pontos</a:t>
            </a:r>
            <a:r>
              <a:rPr lang="en-US" dirty="0" smtClean="0"/>
              <a:t> </a:t>
            </a:r>
            <a:r>
              <a:rPr lang="en-US" dirty="0" err="1" smtClean="0"/>
              <a:t>triplos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dirty="0" smtClean="0"/>
              <a:t>Sinterização:   </a:t>
            </a:r>
            <a:br>
              <a:rPr lang="pt-BR" dirty="0" smtClean="0"/>
            </a:br>
            <a:r>
              <a:rPr lang="pt-BR" dirty="0" smtClean="0"/>
              <a:t>  processos e controle</a:t>
            </a:r>
          </a:p>
        </p:txBody>
      </p:sp>
      <p:sp>
        <p:nvSpPr>
          <p:cNvPr id="5123" name="Text Box 1027"/>
          <p:cNvSpPr txBox="1">
            <a:spLocks noChangeArrowheads="1"/>
          </p:cNvSpPr>
          <p:nvPr/>
        </p:nvSpPr>
        <p:spPr bwMode="auto">
          <a:xfrm rot="-5400000">
            <a:off x="-511968" y="2307431"/>
            <a:ext cx="18462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/>
              <a:t>[Lee, 1994:33]</a:t>
            </a:r>
          </a:p>
        </p:txBody>
      </p:sp>
      <p:sp>
        <p:nvSpPr>
          <p:cNvPr id="5124" name="Line 1028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Line 1029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6" name="Line 1030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7" name="Line 1031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8" name="Line 1032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9" name="Line 1033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30" name="Line 1034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31" name="Line 1035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32" name="Line 1036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33" name="Rectangle 1038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800"/>
              <a:t>Os processos que ocorrem nos compactos cerâmicos durante o tratamento térmico a altas temperaturas são controlados por: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/>
              <a:t>Propriedades da peça a verde (composição, densidade, porosidade, tamanho e forma de partícula, homogeneidade)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/>
              <a:t>Parâmetros de sinterização (atmosfera, pressão e temperatura, incluindo taxas de aquecimento e resfriamento)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pt-BR" smtClean="0"/>
              <a:t>Sinterização: tipos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 rot="-5400000">
            <a:off x="-1524794" y="3337719"/>
            <a:ext cx="38719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/>
              <a:t>[Lee, 1994:34; Reed, 1995: 595]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7" name="Rectangle 1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914400" y="1828800"/>
            <a:ext cx="762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200" u="sng"/>
              <a:t>Sinterização no estado sólido (SSS):</a:t>
            </a:r>
            <a:r>
              <a:rPr lang="pt-BR" sz="2200"/>
              <a:t> somente partículas sólidas e poros. Ex.: Al</a:t>
            </a:r>
            <a:r>
              <a:rPr lang="pt-BR" sz="2200" baseline="-25000"/>
              <a:t>2</a:t>
            </a:r>
            <a:r>
              <a:rPr lang="pt-BR" sz="2200"/>
              <a:t>O</a:t>
            </a:r>
            <a:r>
              <a:rPr lang="pt-BR" sz="2200" baseline="-25000"/>
              <a:t>3</a:t>
            </a:r>
            <a:r>
              <a:rPr lang="pt-BR" sz="2200"/>
              <a:t> + 0,5 m% MgO; ZrO</a:t>
            </a:r>
            <a:r>
              <a:rPr lang="pt-BR" sz="2200" baseline="-25000"/>
              <a:t>2</a:t>
            </a:r>
            <a:r>
              <a:rPr lang="pt-BR" sz="2200"/>
              <a:t> + 3 m% Y</a:t>
            </a:r>
            <a:r>
              <a:rPr lang="pt-BR" sz="2200" baseline="-25000"/>
              <a:t>2</a:t>
            </a:r>
            <a:r>
              <a:rPr lang="pt-BR" sz="2200"/>
              <a:t>O</a:t>
            </a:r>
            <a:r>
              <a:rPr lang="pt-BR" sz="2200" baseline="-25000"/>
              <a:t>3</a:t>
            </a:r>
            <a:r>
              <a:rPr lang="pt-BR" sz="2200"/>
              <a:t>; SiC + 2 m% B</a:t>
            </a:r>
            <a:r>
              <a:rPr lang="pt-BR" sz="2200" baseline="-25000"/>
              <a:t>4</a:t>
            </a:r>
            <a:r>
              <a:rPr lang="pt-BR" sz="2200"/>
              <a:t>C.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200" u="sng"/>
              <a:t>Sinterização com fase líquida (LPS):</a:t>
            </a:r>
            <a:r>
              <a:rPr lang="pt-BR" sz="2200"/>
              <a:t> dois ou mais componentes, mas concentra-se na parte sólida (&lt;20% líquido). Ex.: Si</a:t>
            </a:r>
            <a:r>
              <a:rPr lang="pt-BR" sz="2200" baseline="-25000"/>
              <a:t>3</a:t>
            </a:r>
            <a:r>
              <a:rPr lang="pt-BR" sz="2200"/>
              <a:t>N</a:t>
            </a:r>
            <a:r>
              <a:rPr lang="pt-BR" sz="2200" baseline="-25000"/>
              <a:t>4</a:t>
            </a:r>
            <a:r>
              <a:rPr lang="pt-BR" sz="2200"/>
              <a:t> + 5-10 m% Y</a:t>
            </a:r>
            <a:r>
              <a:rPr lang="pt-BR" sz="2200" baseline="-25000"/>
              <a:t>2</a:t>
            </a:r>
            <a:r>
              <a:rPr lang="pt-BR" sz="2200"/>
              <a:t>O</a:t>
            </a:r>
            <a:r>
              <a:rPr lang="pt-BR" sz="2200" baseline="-25000"/>
              <a:t>3</a:t>
            </a:r>
            <a:r>
              <a:rPr lang="pt-BR" sz="2200"/>
              <a:t>, SiO</a:t>
            </a:r>
            <a:r>
              <a:rPr lang="pt-BR" sz="2200" baseline="-25000"/>
              <a:t>2</a:t>
            </a:r>
            <a:r>
              <a:rPr lang="pt-BR" sz="2200"/>
              <a:t> ou Al</a:t>
            </a:r>
            <a:r>
              <a:rPr lang="pt-BR" sz="2200" baseline="-25000"/>
              <a:t>2</a:t>
            </a:r>
            <a:r>
              <a:rPr lang="pt-BR" sz="2200"/>
              <a:t>O</a:t>
            </a:r>
            <a:r>
              <a:rPr lang="pt-BR" sz="2200" baseline="-25000"/>
              <a:t>3.</a:t>
            </a:r>
            <a:endParaRPr lang="pt-BR" sz="220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200" u="sng"/>
              <a:t>Sinterização vítrea viscosa (VGS) ou de fluxo viscoso:</a:t>
            </a:r>
            <a:r>
              <a:rPr lang="pt-BR" sz="2200"/>
              <a:t> somente líquido (vidro fundido) e porosidade. Ex.: esmaltes cerâmicos.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200" u="sng"/>
              <a:t>Sinterização compósita viscosa (VCS) ou vitrificação:</a:t>
            </a:r>
            <a:r>
              <a:rPr lang="pt-BR" sz="2200"/>
              <a:t> conteúdos de líquido maiores que LPS (&gt;20% líquido). Ex.: cerâmica branca (porcelana).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mtClean="0"/>
              <a:t>Sinterização no estado sólido: estágios e características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 rot="-5400000">
            <a:off x="-511969" y="2324894"/>
            <a:ext cx="18462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/>
              <a:t>[Lee, 1994:35]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5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914400" y="1828800"/>
            <a:ext cx="762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200" u="sng"/>
              <a:t>Sinterização inicial:</a:t>
            </a:r>
            <a:r>
              <a:rPr lang="pt-BR" sz="2200"/>
              <a:t> rearranjo das partículas de pó e formação de uma ligação forte ou pescoço nos pontos de contato entre partículas; densidade relativa aumenta ~10%.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200" u="sng"/>
              <a:t>Sinterização intermediária:</a:t>
            </a:r>
            <a:r>
              <a:rPr lang="pt-BR" sz="2200"/>
              <a:t> tamanho dos contatos aumenta, porosidade diminui substancialmente e partículas se aproximam levando à retração da peça; contornos de grão (e grãos) são formados e crescem lentamente; densidade relativa pode chegar a ~90%; estágio termina quando os poros estão isolados.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200" u="sng"/>
              <a:t>Sinterização final:</a:t>
            </a:r>
            <a:r>
              <a:rPr lang="pt-BR" sz="2200"/>
              <a:t> poros se fecham e são eliminados lentamente com pouca densificação; tamanho de grão aumenta.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mtClean="0"/>
              <a:t>Sinterização no estado sólido: estágios e microestrutura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 rot="-5400000">
            <a:off x="-511969" y="2324894"/>
            <a:ext cx="18462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sz="2000"/>
              <a:t>[Lee, 1994:35]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09600" y="1524000"/>
            <a:ext cx="0" cy="22098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91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8534400" y="18288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8534400" y="27432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91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8534400" y="36576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91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8534400" y="4572000"/>
            <a:ext cx="0" cy="914400"/>
          </a:xfrm>
          <a:prstGeom prst="line">
            <a:avLst/>
          </a:prstGeom>
          <a:noFill/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9" name="Rectangle 1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105400" y="18288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/>
              <a:t>(a) 	Partículas soltas de pó</a:t>
            </a:r>
            <a:r>
              <a:rPr lang="pt-BR" sz="2200" u="sng"/>
              <a:t> </a:t>
            </a:r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/>
              <a:t>(b) 	Estágio inicial</a:t>
            </a:r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/>
              <a:t>(c) 	Estágio intermediário</a:t>
            </a:r>
          </a:p>
          <a:p>
            <a:pPr marL="476250" indent="-47625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/>
              <a:t>(d) 	Estágio final</a:t>
            </a:r>
          </a:p>
        </p:txBody>
      </p:sp>
      <p:pic>
        <p:nvPicPr>
          <p:cNvPr id="9230" name="Picture 17" descr="C:\Meus Documentos\U F S C\P E M\figs\lee37 microestrutura sinterizaca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42005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77" y="597339"/>
            <a:ext cx="4162507" cy="5749809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1700808"/>
            <a:ext cx="4362450" cy="3286125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étrico">
  <a:themeElements>
    <a:clrScheme name="Geométrico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eométr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ométric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étrico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étrico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étrico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étric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étric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Beneficiamento de matérias-primas</Template>
  <TotalTime>2611</TotalTime>
  <Words>1141</Words>
  <Application>Microsoft Office PowerPoint</Application>
  <PresentationFormat>Apresentação na tela (4:3)</PresentationFormat>
  <Paragraphs>234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Geométrico</vt:lpstr>
      <vt:lpstr>Slide 1</vt:lpstr>
      <vt:lpstr>Sinterização:                definição e força motriz</vt:lpstr>
      <vt:lpstr>Terminologia</vt:lpstr>
      <vt:lpstr>Slide 4</vt:lpstr>
      <vt:lpstr>Sinterização:      processos e controle</vt:lpstr>
      <vt:lpstr>Sinterização: tipos</vt:lpstr>
      <vt:lpstr>Sinterização no estado sólido: estágios e características</vt:lpstr>
      <vt:lpstr>Sinterização no estado sólido: estágios e microestrutura</vt:lpstr>
      <vt:lpstr>Slide 9</vt:lpstr>
      <vt:lpstr>Slide 10</vt:lpstr>
      <vt:lpstr>Sinterização no estado sólido: transporte de massa</vt:lpstr>
      <vt:lpstr>Mecanismos de transporte de massa</vt:lpstr>
      <vt:lpstr>Sinterização no estado sólido: modelo de duas esferas</vt:lpstr>
      <vt:lpstr>Mecanismos de transporte de massa</vt:lpstr>
      <vt:lpstr>Crescimento de grão: definição e força motriz</vt:lpstr>
      <vt:lpstr>Crescimento de grão: tipos e direção </vt:lpstr>
      <vt:lpstr>Slide 17</vt:lpstr>
      <vt:lpstr>Sinterização: Al2O3 + MgO</vt:lpstr>
      <vt:lpstr>Ancoragem de contorno de grão</vt:lpstr>
      <vt:lpstr>Sinterização versus crescimento de grão</vt:lpstr>
      <vt:lpstr>Modelos de sinterização</vt:lpstr>
      <vt:lpstr>Taxa de densificação (aproximação dos centros das esferas</vt:lpstr>
      <vt:lpstr>Sinterização com fase líquida: requisitos</vt:lpstr>
      <vt:lpstr>Slide 24</vt:lpstr>
      <vt:lpstr>Sinterização com fase líquida: estágios e características</vt:lpstr>
      <vt:lpstr>Sinterização com fase líquida: retração em função do tempo</vt:lpstr>
      <vt:lpstr>Sinterização com fase líquida: microestruturas</vt:lpstr>
      <vt:lpstr>Ostwald ripening</vt:lpstr>
      <vt:lpstr>Sinterização: diagramas de fase</vt:lpstr>
      <vt:lpstr>Sinterização: variantes de produção </vt:lpstr>
      <vt:lpstr>Prensagem a quente</vt:lpstr>
      <vt:lpstr>Slide 32</vt:lpstr>
    </vt:vector>
  </TitlesOfParts>
  <Company>teas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JJJKLASJFKJDSAKJF</dc:title>
  <dc:creator>teste</dc:creator>
  <cp:lastModifiedBy>Vera</cp:lastModifiedBy>
  <cp:revision>319</cp:revision>
  <cp:lastPrinted>1601-01-01T00:00:00Z</cp:lastPrinted>
  <dcterms:created xsi:type="dcterms:W3CDTF">2001-04-01T23:09:39Z</dcterms:created>
  <dcterms:modified xsi:type="dcterms:W3CDTF">2016-10-31T11:56:35Z</dcterms:modified>
</cp:coreProperties>
</file>