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0" r:id="rId5"/>
    <p:sldId id="273" r:id="rId6"/>
    <p:sldId id="272" r:id="rId7"/>
    <p:sldId id="259" r:id="rId8"/>
    <p:sldId id="268" r:id="rId9"/>
    <p:sldId id="26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62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25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89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039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6823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425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31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77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80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81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70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32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52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7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41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17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148F-0783-40C4-9EE9-7C147858E9BD}" type="datetimeFigureOut">
              <a:rPr lang="pt-BR" smtClean="0"/>
              <a:t>05/08/2023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E35152-AAB6-4626-9FCC-09EFC2946D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02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CDF88EC0-40AA-4A88-A8FE-D92872CB0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 descr="Uma imagem contendo edifício, fábrica, céu, ao ar livre&#10;&#10;Descrição gerada com muito alta confiança">
            <a:extLst>
              <a:ext uri="{FF2B5EF4-FFF2-40B4-BE49-F238E27FC236}">
                <a16:creationId xmlns:a16="http://schemas.microsoft.com/office/drawing/2014/main" id="{20AA173A-E931-495B-92A8-7B0550525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6" b="12029"/>
          <a:stretch/>
        </p:blipFill>
        <p:spPr>
          <a:xfrm>
            <a:off x="4058950" y="10"/>
            <a:ext cx="8133050" cy="6857990"/>
          </a:xfrm>
          <a:prstGeom prst="rect">
            <a:avLst/>
          </a:prstGeom>
        </p:spPr>
      </p:pic>
      <p:pic>
        <p:nvPicPr>
          <p:cNvPr id="7" name="Imagem 6" descr="Uma imagem contendo objeto&#10;&#10;Descrição gerada com muito alta confiança">
            <a:extLst>
              <a:ext uri="{FF2B5EF4-FFF2-40B4-BE49-F238E27FC236}">
                <a16:creationId xmlns:a16="http://schemas.microsoft.com/office/drawing/2014/main" id="{83810FAD-057D-4720-BED7-9E3AC5B10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2" b="8711"/>
          <a:stretch/>
        </p:blipFill>
        <p:spPr>
          <a:xfrm>
            <a:off x="1" y="10"/>
            <a:ext cx="8785593" cy="6857990"/>
          </a:xfrm>
          <a:custGeom>
            <a:avLst/>
            <a:gdLst>
              <a:gd name="connsiteX0" fmla="*/ 5206565 w 8785593"/>
              <a:gd name="connsiteY0" fmla="*/ 0 h 6858000"/>
              <a:gd name="connsiteX1" fmla="*/ 5477498 w 8785593"/>
              <a:gd name="connsiteY1" fmla="*/ 0 h 6858000"/>
              <a:gd name="connsiteX2" fmla="*/ 8703516 w 8785593"/>
              <a:gd name="connsiteY2" fmla="*/ 3226734 h 6858000"/>
              <a:gd name="connsiteX3" fmla="*/ 8703516 w 8785593"/>
              <a:gd name="connsiteY3" fmla="*/ 3626507 h 6858000"/>
              <a:gd name="connsiteX4" fmla="*/ 5472740 w 8785593"/>
              <a:gd name="connsiteY4" fmla="*/ 6858000 h 6858000"/>
              <a:gd name="connsiteX5" fmla="*/ 5469378 w 8785593"/>
              <a:gd name="connsiteY5" fmla="*/ 6858000 h 6858000"/>
              <a:gd name="connsiteX6" fmla="*/ 5445841 w 8785593"/>
              <a:gd name="connsiteY6" fmla="*/ 6858000 h 6858000"/>
              <a:gd name="connsiteX7" fmla="*/ 5420202 w 8785593"/>
              <a:gd name="connsiteY7" fmla="*/ 6858000 h 6858000"/>
              <a:gd name="connsiteX8" fmla="*/ 5381954 w 8785593"/>
              <a:gd name="connsiteY8" fmla="*/ 6858000 h 6858000"/>
              <a:gd name="connsiteX9" fmla="*/ 5328575 w 8785593"/>
              <a:gd name="connsiteY9" fmla="*/ 6858000 h 6858000"/>
              <a:gd name="connsiteX10" fmla="*/ 5257543 w 8785593"/>
              <a:gd name="connsiteY10" fmla="*/ 6858000 h 6858000"/>
              <a:gd name="connsiteX11" fmla="*/ 5201807 w 8785593"/>
              <a:gd name="connsiteY11" fmla="*/ 6858000 h 6858000"/>
              <a:gd name="connsiteX12" fmla="*/ 8432583 w 8785593"/>
              <a:gd name="connsiteY12" fmla="*/ 3626507 h 6858000"/>
              <a:gd name="connsiteX13" fmla="*/ 8432583 w 8785593"/>
              <a:gd name="connsiteY13" fmla="*/ 3226734 h 6858000"/>
              <a:gd name="connsiteX14" fmla="*/ 5206565 w 8785593"/>
              <a:gd name="connsiteY14" fmla="*/ 0 h 6858000"/>
              <a:gd name="connsiteX15" fmla="*/ 4544081 w 8785593"/>
              <a:gd name="connsiteY15" fmla="*/ 0 h 6858000"/>
              <a:gd name="connsiteX16" fmla="*/ 4641448 w 8785593"/>
              <a:gd name="connsiteY16" fmla="*/ 0 h 6858000"/>
              <a:gd name="connsiteX17" fmla="*/ 7867465 w 8785593"/>
              <a:gd name="connsiteY17" fmla="*/ 3226734 h 6858000"/>
              <a:gd name="connsiteX18" fmla="*/ 7867465 w 8785593"/>
              <a:gd name="connsiteY18" fmla="*/ 3626507 h 6858000"/>
              <a:gd name="connsiteX19" fmla="*/ 4636690 w 8785593"/>
              <a:gd name="connsiteY19" fmla="*/ 6858000 h 6858000"/>
              <a:gd name="connsiteX20" fmla="*/ 4630880 w 8785593"/>
              <a:gd name="connsiteY20" fmla="*/ 6858000 h 6858000"/>
              <a:gd name="connsiteX21" fmla="*/ 4617080 w 8785593"/>
              <a:gd name="connsiteY21" fmla="*/ 6858000 h 6858000"/>
              <a:gd name="connsiteX22" fmla="*/ 4590208 w 8785593"/>
              <a:gd name="connsiteY22" fmla="*/ 6858000 h 6858000"/>
              <a:gd name="connsiteX23" fmla="*/ 4539325 w 8785593"/>
              <a:gd name="connsiteY23" fmla="*/ 6858000 h 6858000"/>
              <a:gd name="connsiteX24" fmla="*/ 7770099 w 8785593"/>
              <a:gd name="connsiteY24" fmla="*/ 3626507 h 6858000"/>
              <a:gd name="connsiteX25" fmla="*/ 7770099 w 8785593"/>
              <a:gd name="connsiteY25" fmla="*/ 3226734 h 6858000"/>
              <a:gd name="connsiteX26" fmla="*/ 4544081 w 8785593"/>
              <a:gd name="connsiteY26" fmla="*/ 0 h 6858000"/>
              <a:gd name="connsiteX27" fmla="*/ 0 w 8785593"/>
              <a:gd name="connsiteY27" fmla="*/ 0 h 6858000"/>
              <a:gd name="connsiteX28" fmla="*/ 4207933 w 8785593"/>
              <a:gd name="connsiteY28" fmla="*/ 0 h 6858000"/>
              <a:gd name="connsiteX29" fmla="*/ 4365137 w 8785593"/>
              <a:gd name="connsiteY29" fmla="*/ 0 h 6858000"/>
              <a:gd name="connsiteX30" fmla="*/ 7591155 w 8785593"/>
              <a:gd name="connsiteY30" fmla="*/ 3226734 h 6858000"/>
              <a:gd name="connsiteX31" fmla="*/ 7591155 w 8785593"/>
              <a:gd name="connsiteY31" fmla="*/ 3626507 h 6858000"/>
              <a:gd name="connsiteX32" fmla="*/ 4360378 w 8785593"/>
              <a:gd name="connsiteY32" fmla="*/ 6858000 h 6858000"/>
              <a:gd name="connsiteX33" fmla="*/ 4358657 w 8785593"/>
              <a:gd name="connsiteY33" fmla="*/ 6858000 h 6858000"/>
              <a:gd name="connsiteX34" fmla="*/ 4346606 w 8785593"/>
              <a:gd name="connsiteY34" fmla="*/ 6858000 h 6858000"/>
              <a:gd name="connsiteX35" fmla="*/ 4313896 w 8785593"/>
              <a:gd name="connsiteY35" fmla="*/ 6858000 h 6858000"/>
              <a:gd name="connsiteX36" fmla="*/ 4250198 w 8785593"/>
              <a:gd name="connsiteY36" fmla="*/ 6858000 h 6858000"/>
              <a:gd name="connsiteX37" fmla="*/ 4207933 w 8785593"/>
              <a:gd name="connsiteY37" fmla="*/ 6858000 h 6858000"/>
              <a:gd name="connsiteX38" fmla="*/ 0 w 8785593"/>
              <a:gd name="connsiteY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785593" h="6858000">
                <a:moveTo>
                  <a:pt x="5206565" y="0"/>
                </a:moveTo>
                <a:lnTo>
                  <a:pt x="5477498" y="0"/>
                </a:lnTo>
                <a:cubicBezTo>
                  <a:pt x="5477498" y="0"/>
                  <a:pt x="5477498" y="0"/>
                  <a:pt x="8703516" y="3226734"/>
                </a:cubicBezTo>
                <a:cubicBezTo>
                  <a:pt x="8812953" y="3336196"/>
                  <a:pt x="8812953" y="3517045"/>
                  <a:pt x="8703516" y="3626507"/>
                </a:cubicBezTo>
                <a:cubicBezTo>
                  <a:pt x="8703516" y="3626507"/>
                  <a:pt x="8703516" y="3626507"/>
                  <a:pt x="5472740" y="6858000"/>
                </a:cubicBezTo>
                <a:lnTo>
                  <a:pt x="5469378" y="6858000"/>
                </a:lnTo>
                <a:lnTo>
                  <a:pt x="5445841" y="6858000"/>
                </a:lnTo>
                <a:lnTo>
                  <a:pt x="5420202" y="6858000"/>
                </a:lnTo>
                <a:lnTo>
                  <a:pt x="5381954" y="6858000"/>
                </a:lnTo>
                <a:lnTo>
                  <a:pt x="5328575" y="6858000"/>
                </a:lnTo>
                <a:lnTo>
                  <a:pt x="5257543" y="6858000"/>
                </a:lnTo>
                <a:lnTo>
                  <a:pt x="5201807" y="6858000"/>
                </a:lnTo>
                <a:cubicBezTo>
                  <a:pt x="8432583" y="3626507"/>
                  <a:pt x="8432583" y="3626507"/>
                  <a:pt x="8432583" y="3626507"/>
                </a:cubicBezTo>
                <a:cubicBezTo>
                  <a:pt x="8542020" y="3517045"/>
                  <a:pt x="8542020" y="3336196"/>
                  <a:pt x="8432583" y="3226734"/>
                </a:cubicBezTo>
                <a:cubicBezTo>
                  <a:pt x="5206565" y="0"/>
                  <a:pt x="5206565" y="0"/>
                  <a:pt x="5206565" y="0"/>
                </a:cubicBezTo>
                <a:close/>
                <a:moveTo>
                  <a:pt x="4544081" y="0"/>
                </a:moveTo>
                <a:lnTo>
                  <a:pt x="4641448" y="0"/>
                </a:lnTo>
                <a:cubicBezTo>
                  <a:pt x="4641448" y="0"/>
                  <a:pt x="4641448" y="0"/>
                  <a:pt x="7867465" y="3226734"/>
                </a:cubicBezTo>
                <a:cubicBezTo>
                  <a:pt x="7976902" y="3336196"/>
                  <a:pt x="7976902" y="3517045"/>
                  <a:pt x="7867465" y="3626507"/>
                </a:cubicBezTo>
                <a:cubicBezTo>
                  <a:pt x="7867465" y="3626507"/>
                  <a:pt x="7867465" y="3626507"/>
                  <a:pt x="4636690" y="6858000"/>
                </a:cubicBezTo>
                <a:lnTo>
                  <a:pt x="4630880" y="6858000"/>
                </a:lnTo>
                <a:lnTo>
                  <a:pt x="4617080" y="6858000"/>
                </a:lnTo>
                <a:lnTo>
                  <a:pt x="4590208" y="6858000"/>
                </a:lnTo>
                <a:lnTo>
                  <a:pt x="4539325" y="6858000"/>
                </a:lnTo>
                <a:cubicBezTo>
                  <a:pt x="7770099" y="3626507"/>
                  <a:pt x="7770099" y="3626507"/>
                  <a:pt x="7770099" y="3626507"/>
                </a:cubicBezTo>
                <a:cubicBezTo>
                  <a:pt x="7879536" y="3517045"/>
                  <a:pt x="7879536" y="3336196"/>
                  <a:pt x="7770099" y="3226734"/>
                </a:cubicBezTo>
                <a:cubicBezTo>
                  <a:pt x="4544081" y="0"/>
                  <a:pt x="4544081" y="0"/>
                  <a:pt x="4544081" y="0"/>
                </a:cubicBezTo>
                <a:close/>
                <a:moveTo>
                  <a:pt x="0" y="0"/>
                </a:moveTo>
                <a:lnTo>
                  <a:pt x="4207933" y="0"/>
                </a:lnTo>
                <a:lnTo>
                  <a:pt x="4365137" y="0"/>
                </a:lnTo>
                <a:cubicBezTo>
                  <a:pt x="4365137" y="0"/>
                  <a:pt x="4365137" y="0"/>
                  <a:pt x="7591155" y="3226734"/>
                </a:cubicBezTo>
                <a:cubicBezTo>
                  <a:pt x="7700592" y="3336196"/>
                  <a:pt x="7700592" y="3517045"/>
                  <a:pt x="7591155" y="3626507"/>
                </a:cubicBezTo>
                <a:cubicBezTo>
                  <a:pt x="7591155" y="3626507"/>
                  <a:pt x="7591155" y="3626507"/>
                  <a:pt x="4360378" y="6858000"/>
                </a:cubicBezTo>
                <a:lnTo>
                  <a:pt x="4358657" y="6858000"/>
                </a:lnTo>
                <a:lnTo>
                  <a:pt x="4346606" y="6858000"/>
                </a:lnTo>
                <a:lnTo>
                  <a:pt x="4313896" y="6858000"/>
                </a:lnTo>
                <a:lnTo>
                  <a:pt x="4250198" y="6858000"/>
                </a:lnTo>
                <a:lnTo>
                  <a:pt x="4207933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83CCC0A7-8DF2-4D7F-A566-F768B25FA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81A954-68B3-4790-9801-BE3F26A83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8" y="3823063"/>
            <a:ext cx="9807388" cy="958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 dirty="0">
                <a:solidFill>
                  <a:srgbClr val="FEFFFF"/>
                </a:solidFill>
              </a:rPr>
              <a:t>PROCESSOS INDUSTRIAIS INORGÂNICOS E ORGÂNICOS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396297-E6D4-4B4C-AA6D-2C4BEEB30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61" y="5018226"/>
            <a:ext cx="6276291" cy="524935"/>
          </a:xfrm>
        </p:spPr>
        <p:txBody>
          <a:bodyPr>
            <a:normAutofit fontScale="92500"/>
          </a:bodyPr>
          <a:lstStyle/>
          <a:p>
            <a:r>
              <a:rPr lang="pt-BR" sz="2800" b="1" dirty="0">
                <a:solidFill>
                  <a:srgbClr val="FEFFFF"/>
                </a:solidFill>
              </a:rPr>
              <a:t>Prof. Dr. Sergio A. Spinola Machado</a:t>
            </a:r>
          </a:p>
        </p:txBody>
      </p:sp>
      <p:pic>
        <p:nvPicPr>
          <p:cNvPr id="1026" name="Picture 2" descr="100+ Free 2023 &amp; New Year Images - Pixabay">
            <a:extLst>
              <a:ext uri="{FF2B5EF4-FFF2-40B4-BE49-F238E27FC236}">
                <a16:creationId xmlns:a16="http://schemas.microsoft.com/office/drawing/2014/main" id="{A306F05A-59DC-7F23-34EC-ABAEA2C44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541" y="4781974"/>
            <a:ext cx="1869374" cy="9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7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7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8" name="Group 9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9" name="Rectangle 10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151" name="Rectangle 110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2" name="Group 112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BF32E0B-E5E8-4030-8783-C1819476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296" y="248361"/>
            <a:ext cx="5681134" cy="6697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dirty="0" err="1"/>
              <a:t>Cronograma</a:t>
            </a:r>
            <a:endParaRPr lang="en-US" sz="4400" b="1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7D60F0-4EAC-424E-AADC-221699170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3411" y="1289198"/>
            <a:ext cx="5188714" cy="51608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sz="1800" b="1" dirty="0"/>
              <a:t>Serão ministradas cerca de 30 aulas teóricas e as provas.</a:t>
            </a:r>
          </a:p>
          <a:p>
            <a:pPr algn="just"/>
            <a:endParaRPr lang="pt-BR" sz="1800" b="1" dirty="0"/>
          </a:p>
          <a:p>
            <a:pPr algn="just"/>
            <a:r>
              <a:rPr lang="pt-BR" sz="1800" b="1" dirty="0"/>
              <a:t>Prova de Recuperação conforme o calendário da USP.</a:t>
            </a:r>
          </a:p>
          <a:p>
            <a:pPr algn="just"/>
            <a:endParaRPr lang="pt-BR" sz="1800" b="1" dirty="0"/>
          </a:p>
          <a:p>
            <a:pPr algn="just"/>
            <a:endParaRPr lang="pt-BR" sz="1800" b="1" dirty="0"/>
          </a:p>
          <a:p>
            <a:pPr algn="ctr"/>
            <a:r>
              <a:rPr lang="pt-BR" sz="1800" b="1" dirty="0"/>
              <a:t>FIM</a:t>
            </a:r>
          </a:p>
          <a:p>
            <a:pPr algn="ctr"/>
            <a:endParaRPr lang="pt-BR" sz="1800" b="1" dirty="0"/>
          </a:p>
          <a:p>
            <a:pPr algn="ctr"/>
            <a:r>
              <a:rPr lang="pt-BR" sz="1800" b="1" dirty="0"/>
              <a:t>BOAS FÉRIAS</a:t>
            </a:r>
          </a:p>
          <a:p>
            <a:pPr algn="just"/>
            <a:endParaRPr lang="pt-BR" sz="1800" b="1" dirty="0"/>
          </a:p>
          <a:p>
            <a:pPr marL="342900" indent="-342900" algn="just">
              <a:buFont typeface="+mj-lt"/>
              <a:buAutoNum type="arabicParenR" startAt="31"/>
            </a:pPr>
            <a:endParaRPr lang="pt-BR" sz="1800" b="1" dirty="0"/>
          </a:p>
          <a:p>
            <a:pPr marL="342900" indent="-342900" algn="just">
              <a:buFont typeface="+mj-lt"/>
              <a:buAutoNum type="arabicParenR" startAt="31"/>
            </a:pPr>
            <a:endParaRPr lang="pt-BR" sz="1800" b="1" dirty="0"/>
          </a:p>
          <a:p>
            <a:pPr marL="342900" indent="-342900" algn="just">
              <a:buFont typeface="+mj-lt"/>
              <a:buAutoNum type="arabicParenR" startAt="31"/>
            </a:pPr>
            <a:endParaRPr lang="pt-BR" sz="1800" b="1" dirty="0"/>
          </a:p>
          <a:p>
            <a:pPr marL="342900" indent="-342900" algn="just">
              <a:buFont typeface="+mj-lt"/>
              <a:buAutoNum type="arabicParenR" startAt="31"/>
            </a:pPr>
            <a:endParaRPr lang="pt-BR" sz="1800" b="1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5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5" name="Imagem 4" descr="Uma imagem contendo edifício, fábrica, céu, ao ar livre&#10;&#10;Descrição gerada com muito alta confiança">
            <a:extLst>
              <a:ext uri="{FF2B5EF4-FFF2-40B4-BE49-F238E27FC236}">
                <a16:creationId xmlns:a16="http://schemas.microsoft.com/office/drawing/2014/main" id="{2A3ADA0C-C900-4D0F-B888-3A866C909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15128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pic>
        <p:nvPicPr>
          <p:cNvPr id="4" name="Picture 2" descr="100+ Free 2023 &amp; New Year Images - Pixabay">
            <a:extLst>
              <a:ext uri="{FF2B5EF4-FFF2-40B4-BE49-F238E27FC236}">
                <a16:creationId xmlns:a16="http://schemas.microsoft.com/office/drawing/2014/main" id="{FC864494-9D95-83EE-01EA-3F2E3F2DF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58" y="4356709"/>
            <a:ext cx="1236749" cy="6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0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7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8" name="Group 9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9" name="Rectangle 10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151" name="Rectangle 110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2" name="Group 112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5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5" name="Imagem 4" descr="Uma imagem contendo edifício, fábrica, céu, ao ar livre&#10;&#10;Descrição gerada com muito alta confiança">
            <a:extLst>
              <a:ext uri="{FF2B5EF4-FFF2-40B4-BE49-F238E27FC236}">
                <a16:creationId xmlns:a16="http://schemas.microsoft.com/office/drawing/2014/main" id="{2A3ADA0C-C900-4D0F-B888-3A866C909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15128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896B81ED-88A9-42D8-9288-BD6EEFB8C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7696" y="438661"/>
            <a:ext cx="6685026" cy="6288136"/>
          </a:xfrm>
        </p:spPr>
        <p:txBody>
          <a:bodyPr>
            <a:normAutofit fontScale="92500" lnSpcReduction="10000"/>
          </a:bodyPr>
          <a:lstStyle/>
          <a:p>
            <a:r>
              <a:rPr lang="pt-BR" sz="2400" b="1" dirty="0"/>
              <a:t>Júpiter - Sistema de Graduação</a:t>
            </a:r>
          </a:p>
          <a:p>
            <a:endParaRPr lang="pt-BR" sz="2400" b="1" dirty="0"/>
          </a:p>
          <a:p>
            <a:r>
              <a:rPr lang="pt-BR" sz="2400" b="1" dirty="0"/>
              <a:t>Unidade: 75 - Instituto de Química de São Carlos</a:t>
            </a:r>
          </a:p>
          <a:p>
            <a:r>
              <a:rPr lang="pt-BR" sz="2400" b="1" dirty="0"/>
              <a:t>Disciplina: SQF0341 - Processos Industriais Inorgânicos e Orgânicos</a:t>
            </a:r>
          </a:p>
          <a:p>
            <a:r>
              <a:rPr lang="pt-BR" sz="2400" b="1" dirty="0"/>
              <a:t>Turma: 2020201 - Teórica</a:t>
            </a:r>
          </a:p>
          <a:p>
            <a:r>
              <a:rPr lang="pt-BR" sz="2400" b="1" dirty="0"/>
              <a:t>Período: 15/08/2022 - 21/12/2022</a:t>
            </a:r>
          </a:p>
          <a:p>
            <a:r>
              <a:rPr lang="pt-BR" sz="2400" b="1" dirty="0"/>
              <a:t>Observações: sala 07</a:t>
            </a:r>
          </a:p>
          <a:p>
            <a:endParaRPr lang="pt-BR" sz="2400" b="1" dirty="0"/>
          </a:p>
          <a:p>
            <a:r>
              <a:rPr lang="pt-BR" sz="2400" b="1" dirty="0"/>
              <a:t>	Prof. Sergio Antonio Spinola Machado</a:t>
            </a:r>
          </a:p>
          <a:p>
            <a:endParaRPr lang="pt-BR" sz="2400" b="1" dirty="0"/>
          </a:p>
          <a:p>
            <a:r>
              <a:rPr lang="pt-BR" sz="2400" b="1" dirty="0"/>
              <a:t>Horário	 	 	</a:t>
            </a:r>
          </a:p>
          <a:p>
            <a:r>
              <a:rPr lang="pt-BR" sz="2400" b="1" dirty="0" err="1"/>
              <a:t>Seg</a:t>
            </a:r>
            <a:r>
              <a:rPr lang="pt-BR" sz="2400" b="1" dirty="0"/>
              <a:t> 08:00	09:40</a:t>
            </a:r>
          </a:p>
          <a:p>
            <a:r>
              <a:rPr lang="pt-BR" sz="2400" b="1" dirty="0" err="1"/>
              <a:t>Qui</a:t>
            </a:r>
            <a:r>
              <a:rPr lang="pt-BR" sz="2400" b="1" dirty="0"/>
              <a:t> 14:00	15:40</a:t>
            </a:r>
          </a:p>
        </p:txBody>
      </p:sp>
      <p:pic>
        <p:nvPicPr>
          <p:cNvPr id="2" name="Picture 2" descr="100+ Free 2023 &amp; New Year Images - Pixabay">
            <a:extLst>
              <a:ext uri="{FF2B5EF4-FFF2-40B4-BE49-F238E27FC236}">
                <a16:creationId xmlns:a16="http://schemas.microsoft.com/office/drawing/2014/main" id="{867CC447-0455-B6D6-2218-D5EF04A03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58" y="4356709"/>
            <a:ext cx="1236749" cy="6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8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7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8" name="Group 9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9" name="Rectangle 10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151" name="Rectangle 110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2" name="Group 112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5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5" name="Imagem 4" descr="Uma imagem contendo edifício, fábrica, céu, ao ar livre&#10;&#10;Descrição gerada com muito alta confiança">
            <a:extLst>
              <a:ext uri="{FF2B5EF4-FFF2-40B4-BE49-F238E27FC236}">
                <a16:creationId xmlns:a16="http://schemas.microsoft.com/office/drawing/2014/main" id="{2A3ADA0C-C900-4D0F-B888-3A866C909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15128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E27D901D-4DD0-4A8C-A308-F02081EAB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9634" y="110413"/>
            <a:ext cx="8132714" cy="6603896"/>
          </a:xfrm>
        </p:spPr>
        <p:txBody>
          <a:bodyPr>
            <a:normAutofit fontScale="92500"/>
          </a:bodyPr>
          <a:lstStyle/>
          <a:p>
            <a:r>
              <a:rPr lang="pt-BR" sz="800" dirty="0"/>
              <a:t>Júpiter - Sistema de Graduação</a:t>
            </a:r>
          </a:p>
          <a:p>
            <a:r>
              <a:rPr lang="pt-BR" sz="800" dirty="0"/>
              <a:t>Disciplina: SQF0341 - Processos Industriais Inorgânicos e Orgânicos</a:t>
            </a:r>
          </a:p>
          <a:p>
            <a:r>
              <a:rPr lang="pt-BR" sz="800" dirty="0"/>
              <a:t>Créditos Aula:  4</a:t>
            </a:r>
          </a:p>
          <a:p>
            <a:r>
              <a:rPr lang="pt-BR" sz="800" dirty="0"/>
              <a:t>Créditos Trabalho:  2</a:t>
            </a:r>
          </a:p>
          <a:p>
            <a:r>
              <a:rPr lang="pt-BR" sz="800" dirty="0"/>
              <a:t>Tipo:  Semestral</a:t>
            </a:r>
          </a:p>
          <a:p>
            <a:r>
              <a:rPr lang="pt-BR" sz="800" dirty="0"/>
              <a:t>Objetivos</a:t>
            </a:r>
          </a:p>
          <a:p>
            <a:r>
              <a:rPr lang="pt-BR" sz="800" dirty="0"/>
              <a:t>Dar conhecimento ao aluno das principais reações inorgânicas e orgânicas utilizadas em processos industriais. Dar uma visão das grandezas utilizadas em processos industriais. Relacionar os conhecimentos básicos adquiridos aplicados nas indústrias que utilizam processos de química inorgânica e orgânica.</a:t>
            </a:r>
          </a:p>
          <a:p>
            <a:r>
              <a:rPr lang="pt-BR" sz="800" dirty="0"/>
              <a:t>Docente(s) Responsável(eis) Sergio Antonio Spinola Machado</a:t>
            </a:r>
          </a:p>
          <a:p>
            <a:r>
              <a:rPr lang="pt-BR" sz="800" dirty="0"/>
              <a:t> Programa Resumido</a:t>
            </a:r>
          </a:p>
          <a:p>
            <a:r>
              <a:rPr lang="pt-BR" sz="800" dirty="0"/>
              <a:t>O programa deve apresentar informações da indústria química atual nos seus vários seguimentos, com ênfase nas indústrias de maior porte e interesse nacional e regional. Os itens priorizados incluem desde matéria primas até os produtos finais, fatores econômicos, segurança, ecologia, e impacto social dos diferentes tipos de indústria.</a:t>
            </a:r>
          </a:p>
          <a:p>
            <a:r>
              <a:rPr lang="pt-BR" sz="800" dirty="0"/>
              <a:t> Programa</a:t>
            </a:r>
          </a:p>
          <a:p>
            <a:r>
              <a:rPr lang="pt-BR" sz="800" dirty="0"/>
              <a:t>Instalação de uma indústria química; principais problemas envolvidos na instalação de um processo industrial; principais indústrias em química inorgânica: manufatura dos ácidos sulfúrico e nítrico, síntese do amoníaco, preparação industrial do carbonato de sódio pelo processo Solvay; alguns processos industriais importantes catalisados por compostos organometálicos: hidrogenação e oxidação de olefinas, </a:t>
            </a:r>
            <a:r>
              <a:rPr lang="pt-BR" sz="800" dirty="0" err="1"/>
              <a:t>hidroformilação</a:t>
            </a:r>
            <a:r>
              <a:rPr lang="pt-BR" sz="800" dirty="0"/>
              <a:t>, síntese de aldeídos e cetonas pelo processo </a:t>
            </a:r>
            <a:r>
              <a:rPr lang="pt-BR" sz="800" dirty="0" err="1"/>
              <a:t>Wacker</a:t>
            </a:r>
            <a:r>
              <a:rPr lang="pt-BR" sz="800" dirty="0"/>
              <a:t>; enquadramento de alguns destes processos em vários processos industriais, e. g. produção de fibras, resinas e plásticos; processos eletroquímicos na fabricação de produtos inorgânicos e orgânicos: eletrólise industrial da água; a indústria de cloro-</a:t>
            </a:r>
            <a:r>
              <a:rPr lang="pt-BR" sz="800" dirty="0" err="1"/>
              <a:t>alcalis</a:t>
            </a:r>
            <a:r>
              <a:rPr lang="pt-BR" sz="800" dirty="0"/>
              <a:t>; produção de </a:t>
            </a:r>
            <a:r>
              <a:rPr lang="pt-BR" sz="800" dirty="0" err="1"/>
              <a:t>perácidos</a:t>
            </a:r>
            <a:r>
              <a:rPr lang="pt-BR" sz="800" dirty="0"/>
              <a:t> e seus sais; produção de permanganato de potássio, de dicromato de potássio e de flúor; </a:t>
            </a:r>
            <a:r>
              <a:rPr lang="pt-BR" sz="800" dirty="0" err="1"/>
              <a:t>eletrosíntese</a:t>
            </a:r>
            <a:r>
              <a:rPr lang="pt-BR" sz="800" dirty="0"/>
              <a:t> orgânica.</a:t>
            </a:r>
          </a:p>
          <a:p>
            <a:r>
              <a:rPr lang="pt-BR" sz="800" dirty="0"/>
              <a:t>    Método</a:t>
            </a:r>
          </a:p>
          <a:p>
            <a:r>
              <a:rPr lang="pt-BR" sz="800" dirty="0"/>
              <a:t>    Aulas expositivas, visitas a indústrias para ilustração dos processos analisados em sala de aula, seminários.</a:t>
            </a:r>
          </a:p>
          <a:p>
            <a:r>
              <a:rPr lang="pt-BR" sz="800" dirty="0"/>
              <a:t>      Critério</a:t>
            </a:r>
          </a:p>
          <a:p>
            <a:r>
              <a:rPr lang="pt-BR" sz="800" dirty="0"/>
              <a:t>     A avaliação consta de quatro provas (uma delas substitui a menor nota) parciais e outros elementos de avaliação, nomeadamente um trabalho de pesquisa bibliográfica sobre um tema proposto, o qual poderá estar sujeito a apresentação (escrita e oral), e relatório de viagens.</a:t>
            </a:r>
          </a:p>
          <a:p>
            <a:r>
              <a:rPr lang="pt-BR" sz="800" dirty="0"/>
              <a:t> </a:t>
            </a:r>
          </a:p>
          <a:p>
            <a:r>
              <a:rPr lang="pt-BR" sz="800" dirty="0"/>
              <a:t>     	Norma de Recuperação</a:t>
            </a:r>
          </a:p>
          <a:p>
            <a:r>
              <a:rPr lang="pt-BR" sz="800" dirty="0"/>
              <a:t>     	O estudante poderá se submeter à recuperação se tiver obtido o mínimo de 70% de presença e nota média mínima de 3,0.</a:t>
            </a:r>
          </a:p>
          <a:p>
            <a:r>
              <a:rPr lang="pt-BR" sz="800" dirty="0"/>
              <a:t> Bibliografia</a:t>
            </a:r>
          </a:p>
          <a:p>
            <a:r>
              <a:rPr lang="pt-BR" sz="800" dirty="0"/>
              <a:t>J. A. </a:t>
            </a:r>
            <a:r>
              <a:rPr lang="pt-BR" sz="800" dirty="0" err="1"/>
              <a:t>Moulign</a:t>
            </a:r>
            <a:r>
              <a:rPr lang="pt-BR" sz="800" dirty="0"/>
              <a:t>, M. </a:t>
            </a:r>
            <a:r>
              <a:rPr lang="pt-BR" sz="800" dirty="0" err="1"/>
              <a:t>Makkee</a:t>
            </a:r>
            <a:r>
              <a:rPr lang="pt-BR" sz="800" dirty="0"/>
              <a:t>, A. van </a:t>
            </a:r>
            <a:r>
              <a:rPr lang="pt-BR" sz="800" dirty="0" err="1"/>
              <a:t>Diepen</a:t>
            </a:r>
            <a:r>
              <a:rPr lang="pt-BR" sz="800" dirty="0"/>
              <a:t>, </a:t>
            </a:r>
            <a:r>
              <a:rPr lang="pt-BR" sz="800" dirty="0" err="1"/>
              <a:t>Chemical</a:t>
            </a:r>
            <a:r>
              <a:rPr lang="pt-BR" sz="800" dirty="0"/>
              <a:t> </a:t>
            </a:r>
            <a:r>
              <a:rPr lang="pt-BR" sz="800" dirty="0" err="1"/>
              <a:t>Process</a:t>
            </a:r>
            <a:r>
              <a:rPr lang="pt-BR" sz="800" dirty="0"/>
              <a:t> Technology, </a:t>
            </a:r>
            <a:r>
              <a:rPr lang="pt-BR" sz="800" dirty="0" err="1"/>
              <a:t>Wiley</a:t>
            </a:r>
            <a:r>
              <a:rPr lang="pt-BR" sz="800" dirty="0"/>
              <a:t>, 2001</a:t>
            </a:r>
          </a:p>
          <a:p>
            <a:r>
              <a:rPr lang="pt-BR" sz="800" dirty="0"/>
              <a:t>B. N. </a:t>
            </a:r>
            <a:r>
              <a:rPr lang="pt-BR" sz="800" dirty="0" err="1"/>
              <a:t>Shreve</a:t>
            </a:r>
            <a:r>
              <a:rPr lang="pt-BR" sz="800" dirty="0"/>
              <a:t>, J. A. </a:t>
            </a:r>
            <a:r>
              <a:rPr lang="pt-BR" sz="800" dirty="0" err="1"/>
              <a:t>Brink</a:t>
            </a:r>
            <a:r>
              <a:rPr lang="pt-BR" sz="800" dirty="0"/>
              <a:t>, Jr., </a:t>
            </a:r>
            <a:r>
              <a:rPr lang="pt-BR" sz="800" dirty="0" err="1"/>
              <a:t>Chemical</a:t>
            </a:r>
            <a:r>
              <a:rPr lang="pt-BR" sz="800" dirty="0"/>
              <a:t> </a:t>
            </a:r>
            <a:r>
              <a:rPr lang="pt-BR" sz="800" dirty="0" err="1"/>
              <a:t>Process</a:t>
            </a:r>
            <a:r>
              <a:rPr lang="pt-BR" sz="800" dirty="0"/>
              <a:t> Industries (4th ed.), McGraw-Hill, New York, 1977</a:t>
            </a:r>
          </a:p>
          <a:p>
            <a:r>
              <a:rPr lang="pt-BR" sz="800" dirty="0"/>
              <a:t>D. </a:t>
            </a:r>
            <a:r>
              <a:rPr lang="pt-BR" sz="800" dirty="0" err="1"/>
              <a:t>Pletcher</a:t>
            </a:r>
            <a:r>
              <a:rPr lang="pt-BR" sz="800" dirty="0"/>
              <a:t>, Industrial </a:t>
            </a:r>
            <a:r>
              <a:rPr lang="pt-BR" sz="800" dirty="0" err="1"/>
              <a:t>Electrochemistry</a:t>
            </a:r>
            <a:r>
              <a:rPr lang="pt-BR" sz="800" dirty="0"/>
              <a:t>, Chapman </a:t>
            </a:r>
            <a:r>
              <a:rPr lang="pt-BR" sz="800" dirty="0" err="1"/>
              <a:t>and</a:t>
            </a:r>
            <a:r>
              <a:rPr lang="pt-BR" sz="800" dirty="0"/>
              <a:t> Hall, New York, 1982</a:t>
            </a:r>
          </a:p>
          <a:p>
            <a:r>
              <a:rPr lang="pt-BR" sz="800" dirty="0"/>
              <a:t>Artigos científicos, especialmente das revistas </a:t>
            </a:r>
            <a:r>
              <a:rPr lang="pt-BR" sz="800" dirty="0" err="1"/>
              <a:t>Analytical</a:t>
            </a:r>
            <a:r>
              <a:rPr lang="pt-BR" sz="800" dirty="0"/>
              <a:t> </a:t>
            </a:r>
            <a:r>
              <a:rPr lang="pt-BR" sz="800" dirty="0" err="1"/>
              <a:t>Chemistry</a:t>
            </a:r>
            <a:r>
              <a:rPr lang="pt-BR" sz="800" dirty="0"/>
              <a:t>, </a:t>
            </a:r>
            <a:r>
              <a:rPr lang="pt-BR" sz="800" dirty="0" err="1"/>
              <a:t>Trends</a:t>
            </a:r>
            <a:r>
              <a:rPr lang="pt-BR" sz="800" dirty="0"/>
              <a:t> in </a:t>
            </a:r>
            <a:r>
              <a:rPr lang="pt-BR" sz="800" dirty="0" err="1"/>
              <a:t>Analytical</a:t>
            </a:r>
            <a:r>
              <a:rPr lang="pt-BR" sz="800" dirty="0"/>
              <a:t> </a:t>
            </a:r>
            <a:r>
              <a:rPr lang="pt-BR" sz="800" dirty="0" err="1"/>
              <a:t>Chemistry</a:t>
            </a:r>
            <a:r>
              <a:rPr lang="pt-BR" sz="800" dirty="0"/>
              <a:t>, etc.</a:t>
            </a:r>
          </a:p>
          <a:p>
            <a:endParaRPr lang="pt-BR" sz="600" dirty="0"/>
          </a:p>
        </p:txBody>
      </p:sp>
      <p:pic>
        <p:nvPicPr>
          <p:cNvPr id="2" name="Picture 2" descr="100+ Free 2023 &amp; New Year Images - Pixabay">
            <a:extLst>
              <a:ext uri="{FF2B5EF4-FFF2-40B4-BE49-F238E27FC236}">
                <a16:creationId xmlns:a16="http://schemas.microsoft.com/office/drawing/2014/main" id="{40445E2B-4A6C-1C92-5A52-5446927B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58" y="4356709"/>
            <a:ext cx="1236749" cy="6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9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7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8" name="Group 9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9" name="Rectangle 10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151" name="Rectangle 110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2" name="Group 112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BF32E0B-E5E8-4030-8783-C1819476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296" y="248361"/>
            <a:ext cx="5681134" cy="6697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dirty="0" err="1"/>
              <a:t>Ementa</a:t>
            </a:r>
            <a:r>
              <a:rPr lang="en-US" sz="4400" b="1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7D60F0-4EAC-424E-AADC-221699170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7435" y="1275431"/>
            <a:ext cx="6987086" cy="26916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lnSpc>
                <a:spcPct val="160000"/>
              </a:lnSpc>
            </a:pPr>
            <a:r>
              <a:rPr lang="pt-BR" sz="1800" b="1" dirty="0"/>
              <a:t>Instalação de uma indústria química; principais problemas envolvidos na instalação de um processo industrial; </a:t>
            </a:r>
          </a:p>
          <a:p>
            <a:pPr algn="just">
              <a:lnSpc>
                <a:spcPct val="160000"/>
              </a:lnSpc>
            </a:pPr>
            <a:endParaRPr lang="pt-BR" sz="1800" b="1" dirty="0"/>
          </a:p>
          <a:p>
            <a:pPr algn="just">
              <a:lnSpc>
                <a:spcPct val="160000"/>
              </a:lnSpc>
            </a:pPr>
            <a:r>
              <a:rPr lang="pt-BR" sz="1800" b="1" dirty="0"/>
              <a:t>Principais indústrias em química inorgânica: manufatura dos ácidos sulfúrico e nítrico, síntese do amoníaco, preparação industrial do carbonato de sódio pelo processo Solvay; </a:t>
            </a:r>
          </a:p>
          <a:p>
            <a:pPr algn="just">
              <a:lnSpc>
                <a:spcPct val="160000"/>
              </a:lnSpc>
            </a:pPr>
            <a:endParaRPr lang="pt-BR" sz="1800" b="1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5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5" name="Imagem 4" descr="Uma imagem contendo edifício, fábrica, céu, ao ar livre&#10;&#10;Descrição gerada com muito alta confiança">
            <a:extLst>
              <a:ext uri="{FF2B5EF4-FFF2-40B4-BE49-F238E27FC236}">
                <a16:creationId xmlns:a16="http://schemas.microsoft.com/office/drawing/2014/main" id="{2A3ADA0C-C900-4D0F-B888-3A866C909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15128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pic>
        <p:nvPicPr>
          <p:cNvPr id="4" name="Picture 2" descr="100+ Free 2023 &amp; New Year Images - Pixabay">
            <a:extLst>
              <a:ext uri="{FF2B5EF4-FFF2-40B4-BE49-F238E27FC236}">
                <a16:creationId xmlns:a16="http://schemas.microsoft.com/office/drawing/2014/main" id="{0BF42B52-8DDA-D91D-0484-DA3DEFD00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58" y="4356709"/>
            <a:ext cx="1236749" cy="6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2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7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8" name="Group 9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9" name="Rectangle 10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151" name="Rectangle 110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2" name="Group 112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BF32E0B-E5E8-4030-8783-C1819476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296" y="248361"/>
            <a:ext cx="5681134" cy="6697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dirty="0" err="1"/>
              <a:t>Ementa</a:t>
            </a:r>
            <a:r>
              <a:rPr lang="en-US" sz="4400" b="1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7D60F0-4EAC-424E-AADC-221699170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097" y="1594368"/>
            <a:ext cx="6987086" cy="19476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lnSpc>
                <a:spcPct val="160000"/>
              </a:lnSpc>
            </a:pPr>
            <a:r>
              <a:rPr lang="pt-BR" sz="1600" b="1" dirty="0"/>
              <a:t>alguns processos industriais importantes catalisados por compostos organometálicos: hidrogenação e oxidação de olefinas, </a:t>
            </a:r>
            <a:r>
              <a:rPr lang="pt-BR" sz="1600" b="1" dirty="0" err="1"/>
              <a:t>hidroformilação</a:t>
            </a:r>
            <a:r>
              <a:rPr lang="pt-BR" sz="1600" b="1" dirty="0"/>
              <a:t>, síntese de aldeídos e cetonas pelo processo </a:t>
            </a:r>
            <a:r>
              <a:rPr lang="pt-BR" sz="1600" b="1" dirty="0" err="1"/>
              <a:t>Wacker</a:t>
            </a:r>
            <a:r>
              <a:rPr lang="pt-BR" sz="1600" b="1" dirty="0"/>
              <a:t>; enquadramento de alguns destes processos em vários processos industriais, e. g. produção de fibras, resinas e plásticos; 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5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5" name="Imagem 4" descr="Uma imagem contendo edifício, fábrica, céu, ao ar livre&#10;&#10;Descrição gerada com muito alta confiança">
            <a:extLst>
              <a:ext uri="{FF2B5EF4-FFF2-40B4-BE49-F238E27FC236}">
                <a16:creationId xmlns:a16="http://schemas.microsoft.com/office/drawing/2014/main" id="{2A3ADA0C-C900-4D0F-B888-3A866C909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15128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pic>
        <p:nvPicPr>
          <p:cNvPr id="4" name="Picture 2" descr="100+ Free 2023 &amp; New Year Images - Pixabay">
            <a:extLst>
              <a:ext uri="{FF2B5EF4-FFF2-40B4-BE49-F238E27FC236}">
                <a16:creationId xmlns:a16="http://schemas.microsoft.com/office/drawing/2014/main" id="{9789CA1C-95F0-6E51-2394-3EBB414C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58" y="4356709"/>
            <a:ext cx="1236749" cy="6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1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7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8" name="Group 9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9" name="Rectangle 10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151" name="Rectangle 110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2" name="Group 112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BF32E0B-E5E8-4030-8783-C1819476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296" y="248361"/>
            <a:ext cx="5681134" cy="6697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dirty="0" err="1"/>
              <a:t>Ementa</a:t>
            </a:r>
            <a:r>
              <a:rPr lang="en-US" sz="4400" b="1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7D60F0-4EAC-424E-AADC-221699170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0862" y="1881933"/>
            <a:ext cx="6987086" cy="19104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lnSpc>
                <a:spcPct val="160000"/>
              </a:lnSpc>
            </a:pPr>
            <a:r>
              <a:rPr lang="pt-BR" sz="1600" b="1" dirty="0"/>
              <a:t>processos eletroquímicos na fabricação de produtos inorgânicos e orgânicos: eletrólise industrial da água; a indústria de cloro-</a:t>
            </a:r>
            <a:r>
              <a:rPr lang="pt-BR" sz="1600" b="1" dirty="0" err="1"/>
              <a:t>alcalis</a:t>
            </a:r>
            <a:r>
              <a:rPr lang="pt-BR" sz="1600" b="1" dirty="0"/>
              <a:t>; produção de </a:t>
            </a:r>
            <a:r>
              <a:rPr lang="pt-BR" sz="1600" b="1" dirty="0" err="1"/>
              <a:t>perácidos</a:t>
            </a:r>
            <a:r>
              <a:rPr lang="pt-BR" sz="1600" b="1" dirty="0"/>
              <a:t> e seus sais; produção de permanganato de potássio, de dicromato de potássio e de flúor; eletrossíntese orgânica.</a:t>
            </a:r>
          </a:p>
          <a:p>
            <a:pPr algn="just">
              <a:lnSpc>
                <a:spcPct val="160000"/>
              </a:lnSpc>
            </a:pPr>
            <a:r>
              <a:rPr lang="pt-BR" sz="1600" b="1" dirty="0"/>
              <a:t> 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5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5" name="Imagem 4" descr="Uma imagem contendo edifício, fábrica, céu, ao ar livre&#10;&#10;Descrição gerada com muito alta confiança">
            <a:extLst>
              <a:ext uri="{FF2B5EF4-FFF2-40B4-BE49-F238E27FC236}">
                <a16:creationId xmlns:a16="http://schemas.microsoft.com/office/drawing/2014/main" id="{2A3ADA0C-C900-4D0F-B888-3A866C909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15128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pic>
        <p:nvPicPr>
          <p:cNvPr id="4" name="Picture 2" descr="100+ Free 2023 &amp; New Year Images - Pixabay">
            <a:extLst>
              <a:ext uri="{FF2B5EF4-FFF2-40B4-BE49-F238E27FC236}">
                <a16:creationId xmlns:a16="http://schemas.microsoft.com/office/drawing/2014/main" id="{D038F136-F6C8-1387-F87F-9593AFFDD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58" y="4356709"/>
            <a:ext cx="1236749" cy="6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6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7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8" name="Group 9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9" name="Rectangle 10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151" name="Rectangle 110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2" name="Group 112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BF32E0B-E5E8-4030-8783-C1819476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296" y="248361"/>
            <a:ext cx="5681134" cy="6697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dirty="0" err="1"/>
              <a:t>Curso</a:t>
            </a:r>
            <a:endParaRPr lang="en-US" sz="4400" b="1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5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5" name="Imagem 4" descr="Uma imagem contendo edifício, fábrica, céu, ao ar livre&#10;&#10;Descrição gerada com muito alta confiança">
            <a:extLst>
              <a:ext uri="{FF2B5EF4-FFF2-40B4-BE49-F238E27FC236}">
                <a16:creationId xmlns:a16="http://schemas.microsoft.com/office/drawing/2014/main" id="{2A3ADA0C-C900-4D0F-B888-3A866C909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15128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7D60F0-4EAC-424E-AADC-221699170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957" y="1317405"/>
            <a:ext cx="7040285" cy="5157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t-BR" b="1" dirty="0"/>
              <a:t>O curso - SQF0341 Processos Industriais Inorgânicos e Orgânicos – será ministrado por aulas expositivas. </a:t>
            </a:r>
          </a:p>
          <a:p>
            <a:pPr algn="just">
              <a:lnSpc>
                <a:spcPct val="200000"/>
              </a:lnSpc>
            </a:pPr>
            <a:endParaRPr lang="pt-BR" b="1" dirty="0"/>
          </a:p>
          <a:p>
            <a:pPr algn="just">
              <a:lnSpc>
                <a:spcPct val="200000"/>
              </a:lnSpc>
            </a:pPr>
            <a:r>
              <a:rPr lang="pt-BR" b="1" dirty="0"/>
              <a:t>	As aulas  serão bastante abrangente, cobrindo, preferencialmente os processos químicos e físicos empregados nas diferentes indústrias químicas. </a:t>
            </a:r>
          </a:p>
        </p:txBody>
      </p:sp>
      <p:pic>
        <p:nvPicPr>
          <p:cNvPr id="4" name="Picture 2" descr="100+ Free 2023 &amp; New Year Images - Pixabay">
            <a:extLst>
              <a:ext uri="{FF2B5EF4-FFF2-40B4-BE49-F238E27FC236}">
                <a16:creationId xmlns:a16="http://schemas.microsoft.com/office/drawing/2014/main" id="{77FB4C12-5882-154C-3C93-DF18CBE3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58" y="4356709"/>
            <a:ext cx="1236749" cy="6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5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7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8" name="Group 9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9" name="Rectangle 10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151" name="Rectangle 110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2" name="Group 112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BF32E0B-E5E8-4030-8783-C1819476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296" y="248361"/>
            <a:ext cx="5681134" cy="6697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dirty="0" err="1"/>
              <a:t>Avaliação</a:t>
            </a:r>
            <a:endParaRPr lang="en-US" sz="4400" b="1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5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5" name="Imagem 4" descr="Uma imagem contendo edifício, fábrica, céu, ao ar livre&#10;&#10;Descrição gerada com muito alta confiança">
            <a:extLst>
              <a:ext uri="{FF2B5EF4-FFF2-40B4-BE49-F238E27FC236}">
                <a16:creationId xmlns:a16="http://schemas.microsoft.com/office/drawing/2014/main" id="{2A3ADA0C-C900-4D0F-B888-3A866C909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15128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7D60F0-4EAC-424E-AADC-221699170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559" y="1414610"/>
            <a:ext cx="7040285" cy="514776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pt-BR" b="1" dirty="0"/>
              <a:t>As notas do curso serão obtidas de provas escritas. Estas provas serão presenciais e aplicadas nos dias 16 de outubro e 04 de Dezembro, ambas segundas feiras. Os conteúdos destas provas envolverão as aulas ministradas até a última aula antes da prova. A média será obtida somando as duas notas e dividindo por 2.</a:t>
            </a:r>
          </a:p>
          <a:p>
            <a:pPr algn="just">
              <a:lnSpc>
                <a:spcPct val="200000"/>
              </a:lnSpc>
            </a:pPr>
            <a:r>
              <a:rPr lang="pt-BR" b="1" dirty="0"/>
              <a:t>Alunos que não atingirem a média 5,0 deverão se submeter a uma prova substitutiva, no dia 11 de dezembro.</a:t>
            </a:r>
          </a:p>
        </p:txBody>
      </p:sp>
      <p:pic>
        <p:nvPicPr>
          <p:cNvPr id="4" name="Picture 2" descr="100+ Free 2023 &amp; New Year Images - Pixabay">
            <a:extLst>
              <a:ext uri="{FF2B5EF4-FFF2-40B4-BE49-F238E27FC236}">
                <a16:creationId xmlns:a16="http://schemas.microsoft.com/office/drawing/2014/main" id="{B0923BD8-0822-70F1-8C3A-941E0E77B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58" y="4356709"/>
            <a:ext cx="1236749" cy="6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3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32E0B-E5E8-4030-8783-C1819476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296" y="248361"/>
            <a:ext cx="5681134" cy="6697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dirty="0" err="1"/>
              <a:t>Bibliografia</a:t>
            </a:r>
            <a:r>
              <a:rPr lang="en-US" sz="4400" b="1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7D60F0-4EAC-424E-AADC-221699170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1008" y="1893697"/>
            <a:ext cx="6647398" cy="4532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sz="1800" b="1" dirty="0"/>
              <a:t> J. A. </a:t>
            </a:r>
            <a:r>
              <a:rPr lang="pt-BR" sz="1800" b="1" dirty="0" err="1"/>
              <a:t>Moulign</a:t>
            </a:r>
            <a:r>
              <a:rPr lang="pt-BR" sz="1800" b="1" dirty="0"/>
              <a:t>, M. </a:t>
            </a:r>
            <a:r>
              <a:rPr lang="pt-BR" sz="1800" b="1" dirty="0" err="1"/>
              <a:t>Makkee</a:t>
            </a:r>
            <a:r>
              <a:rPr lang="pt-BR" sz="1800" b="1" dirty="0"/>
              <a:t>, A. van </a:t>
            </a:r>
            <a:r>
              <a:rPr lang="pt-BR" sz="1800" b="1" dirty="0" err="1"/>
              <a:t>Diepen</a:t>
            </a:r>
            <a:r>
              <a:rPr lang="pt-BR" sz="1800" b="1" dirty="0"/>
              <a:t>, </a:t>
            </a:r>
            <a:r>
              <a:rPr lang="pt-BR" sz="1800" b="1" dirty="0" err="1"/>
              <a:t>Chemical</a:t>
            </a:r>
            <a:r>
              <a:rPr lang="pt-BR" sz="1800" b="1" dirty="0"/>
              <a:t> </a:t>
            </a:r>
            <a:r>
              <a:rPr lang="pt-BR" sz="1800" b="1" dirty="0" err="1"/>
              <a:t>Process</a:t>
            </a:r>
            <a:r>
              <a:rPr lang="pt-BR" sz="1800" b="1" dirty="0"/>
              <a:t> Technology, </a:t>
            </a:r>
            <a:r>
              <a:rPr lang="pt-BR" sz="1800" b="1" dirty="0" err="1"/>
              <a:t>Wiley</a:t>
            </a:r>
            <a:r>
              <a:rPr lang="pt-BR" sz="1800" b="1" dirty="0"/>
              <a:t>, 2001</a:t>
            </a:r>
          </a:p>
          <a:p>
            <a:pPr algn="just"/>
            <a:endParaRPr lang="pt-BR" sz="1800" b="1" dirty="0"/>
          </a:p>
          <a:p>
            <a:pPr algn="just"/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N. </a:t>
            </a:r>
            <a:r>
              <a:rPr lang="pt-BR" sz="1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Shreve</a:t>
            </a: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A. </a:t>
            </a:r>
            <a:r>
              <a:rPr lang="pt-BR" sz="1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Brink</a:t>
            </a: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Jr., </a:t>
            </a:r>
            <a:r>
              <a:rPr lang="pt-BR" sz="1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Industries (4th ed.), McGraw-Hill, New York, 1977</a:t>
            </a:r>
          </a:p>
          <a:p>
            <a:pPr algn="just"/>
            <a:endParaRPr lang="pt-BR" sz="1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800" b="1" dirty="0"/>
              <a:t>D. </a:t>
            </a:r>
            <a:r>
              <a:rPr lang="pt-BR" sz="1800" b="1" dirty="0" err="1"/>
              <a:t>Pletcher</a:t>
            </a:r>
            <a:r>
              <a:rPr lang="pt-BR" sz="1800" b="1" dirty="0"/>
              <a:t>, Industrial Electrochemistry, Chapman </a:t>
            </a:r>
            <a:r>
              <a:rPr lang="pt-BR" sz="1800" b="1" dirty="0" err="1"/>
              <a:t>and</a:t>
            </a:r>
            <a:r>
              <a:rPr lang="pt-BR" sz="1800" b="1" dirty="0"/>
              <a:t> Hall, New York, 1982</a:t>
            </a:r>
          </a:p>
          <a:p>
            <a:pPr algn="just"/>
            <a:r>
              <a:rPr lang="pt-BR" sz="1800" b="1" dirty="0"/>
              <a:t>Artigos científicos, especialmente das revistas </a:t>
            </a:r>
            <a:r>
              <a:rPr lang="pt-BR" sz="1800" b="1" dirty="0" err="1"/>
              <a:t>Analytical</a:t>
            </a:r>
            <a:r>
              <a:rPr lang="pt-BR" sz="1800" b="1" dirty="0"/>
              <a:t> Chemistry, </a:t>
            </a:r>
            <a:r>
              <a:rPr lang="pt-BR" sz="1800" b="1" dirty="0" err="1"/>
              <a:t>Trends</a:t>
            </a:r>
            <a:r>
              <a:rPr lang="pt-BR" sz="1800" b="1" dirty="0"/>
              <a:t> in </a:t>
            </a:r>
            <a:r>
              <a:rPr lang="pt-BR" sz="1800" b="1" dirty="0" err="1"/>
              <a:t>Analytical</a:t>
            </a:r>
            <a:r>
              <a:rPr lang="pt-BR" sz="1800" b="1" dirty="0"/>
              <a:t> Chemistry, etc.</a:t>
            </a:r>
          </a:p>
          <a:p>
            <a:pPr algn="just"/>
            <a:r>
              <a:rPr lang="pt-BR" sz="1800" b="1" dirty="0"/>
              <a:t> </a:t>
            </a:r>
          </a:p>
        </p:txBody>
      </p:sp>
      <p:pic>
        <p:nvPicPr>
          <p:cNvPr id="5" name="Imagem 4" descr="Uma imagem contendo edifício, fábrica, céu, ao ar livre&#10;&#10;Descrição gerada com muito alta confiança">
            <a:extLst>
              <a:ext uri="{FF2B5EF4-FFF2-40B4-BE49-F238E27FC236}">
                <a16:creationId xmlns:a16="http://schemas.microsoft.com/office/drawing/2014/main" id="{2A3ADA0C-C900-4D0F-B888-3A866C909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15128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2071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900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Cacho</vt:lpstr>
      <vt:lpstr>PROCESSOS INDUSTRIAIS INORGÂNICOS E ORGÂNICOS</vt:lpstr>
      <vt:lpstr>Apresentação do PowerPoint</vt:lpstr>
      <vt:lpstr>Apresentação do PowerPoint</vt:lpstr>
      <vt:lpstr>Ementa </vt:lpstr>
      <vt:lpstr>Ementa </vt:lpstr>
      <vt:lpstr>Ementa </vt:lpstr>
      <vt:lpstr>Curso</vt:lpstr>
      <vt:lpstr>Avaliação</vt:lpstr>
      <vt:lpstr>Bibliografia </vt:lpstr>
      <vt:lpstr>Cronograma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PROCESSOS INDUSTRIAIS ORGÂNICOS E INORGÂNICOS</dc:title>
  <dc:creator>Sergio Machado</dc:creator>
  <cp:lastModifiedBy>Sergio A S Machado</cp:lastModifiedBy>
  <cp:revision>45</cp:revision>
  <dcterms:created xsi:type="dcterms:W3CDTF">2018-07-19T20:26:00Z</dcterms:created>
  <dcterms:modified xsi:type="dcterms:W3CDTF">2023-08-05T13:08:12Z</dcterms:modified>
</cp:coreProperties>
</file>